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30"/>
  </p:notesMasterIdLst>
  <p:handoutMasterIdLst>
    <p:handoutMasterId r:id="rId131"/>
  </p:handoutMasterIdLst>
  <p:sldIdLst>
    <p:sldId id="256" r:id="rId2"/>
    <p:sldId id="326" r:id="rId3"/>
    <p:sldId id="401" r:id="rId4"/>
    <p:sldId id="400" r:id="rId5"/>
    <p:sldId id="328" r:id="rId6"/>
    <p:sldId id="402" r:id="rId7"/>
    <p:sldId id="325"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73" r:id="rId36"/>
    <p:sldId id="374" r:id="rId37"/>
    <p:sldId id="375" r:id="rId38"/>
    <p:sldId id="372" r:id="rId39"/>
    <p:sldId id="362" r:id="rId40"/>
    <p:sldId id="367" r:id="rId41"/>
    <p:sldId id="369" r:id="rId42"/>
    <p:sldId id="368" r:id="rId43"/>
    <p:sldId id="370" r:id="rId44"/>
    <p:sldId id="376" r:id="rId45"/>
    <p:sldId id="484" r:id="rId46"/>
    <p:sldId id="483" r:id="rId47"/>
    <p:sldId id="377" r:id="rId48"/>
    <p:sldId id="378" r:id="rId49"/>
    <p:sldId id="379" r:id="rId50"/>
    <p:sldId id="380" r:id="rId51"/>
    <p:sldId id="381" r:id="rId52"/>
    <p:sldId id="382" r:id="rId53"/>
    <p:sldId id="383" r:id="rId54"/>
    <p:sldId id="384" r:id="rId55"/>
    <p:sldId id="385" r:id="rId56"/>
    <p:sldId id="390" r:id="rId57"/>
    <p:sldId id="392" r:id="rId58"/>
    <p:sldId id="393" r:id="rId59"/>
    <p:sldId id="394" r:id="rId60"/>
    <p:sldId id="386" r:id="rId61"/>
    <p:sldId id="395" r:id="rId62"/>
    <p:sldId id="440" r:id="rId63"/>
    <p:sldId id="405" r:id="rId64"/>
    <p:sldId id="408" r:id="rId65"/>
    <p:sldId id="409" r:id="rId66"/>
    <p:sldId id="410" r:id="rId67"/>
    <p:sldId id="411" r:id="rId68"/>
    <p:sldId id="412" r:id="rId69"/>
    <p:sldId id="441" r:id="rId70"/>
    <p:sldId id="442" r:id="rId71"/>
    <p:sldId id="443" r:id="rId72"/>
    <p:sldId id="445" r:id="rId73"/>
    <p:sldId id="413" r:id="rId74"/>
    <p:sldId id="414" r:id="rId75"/>
    <p:sldId id="415" r:id="rId76"/>
    <p:sldId id="416" r:id="rId77"/>
    <p:sldId id="417" r:id="rId78"/>
    <p:sldId id="418" r:id="rId79"/>
    <p:sldId id="419" r:id="rId80"/>
    <p:sldId id="420" r:id="rId81"/>
    <p:sldId id="421" r:id="rId82"/>
    <p:sldId id="422" r:id="rId83"/>
    <p:sldId id="424" r:id="rId84"/>
    <p:sldId id="425" r:id="rId85"/>
    <p:sldId id="426" r:id="rId86"/>
    <p:sldId id="423" r:id="rId87"/>
    <p:sldId id="427" r:id="rId88"/>
    <p:sldId id="428" r:id="rId89"/>
    <p:sldId id="429" r:id="rId90"/>
    <p:sldId id="431" r:id="rId91"/>
    <p:sldId id="438" r:id="rId92"/>
    <p:sldId id="434" r:id="rId93"/>
    <p:sldId id="435" r:id="rId94"/>
    <p:sldId id="436" r:id="rId95"/>
    <p:sldId id="437" r:id="rId96"/>
    <p:sldId id="430" r:id="rId97"/>
    <p:sldId id="371" r:id="rId98"/>
    <p:sldId id="398" r:id="rId99"/>
    <p:sldId id="439" r:id="rId100"/>
    <p:sldId id="446" r:id="rId101"/>
    <p:sldId id="447" r:id="rId102"/>
    <p:sldId id="389" r:id="rId103"/>
    <p:sldId id="448" r:id="rId104"/>
    <p:sldId id="459" r:id="rId105"/>
    <p:sldId id="449" r:id="rId106"/>
    <p:sldId id="450" r:id="rId107"/>
    <p:sldId id="451" r:id="rId108"/>
    <p:sldId id="460" r:id="rId109"/>
    <p:sldId id="461" r:id="rId110"/>
    <p:sldId id="462" r:id="rId111"/>
    <p:sldId id="453" r:id="rId112"/>
    <p:sldId id="454" r:id="rId113"/>
    <p:sldId id="455" r:id="rId114"/>
    <p:sldId id="456" r:id="rId115"/>
    <p:sldId id="457" r:id="rId116"/>
    <p:sldId id="458" r:id="rId117"/>
    <p:sldId id="463" r:id="rId118"/>
    <p:sldId id="467" r:id="rId119"/>
    <p:sldId id="464" r:id="rId120"/>
    <p:sldId id="465" r:id="rId121"/>
    <p:sldId id="466" r:id="rId122"/>
    <p:sldId id="469" r:id="rId123"/>
    <p:sldId id="468" r:id="rId124"/>
    <p:sldId id="470" r:id="rId125"/>
    <p:sldId id="479" r:id="rId126"/>
    <p:sldId id="480" r:id="rId127"/>
    <p:sldId id="481" r:id="rId128"/>
    <p:sldId id="482" r:id="rId129"/>
  </p:sldIdLst>
  <p:sldSz cx="9144000" cy="6858000" type="screen4x3"/>
  <p:notesSz cx="6858000" cy="9144000"/>
  <p:defaultTextStyle>
    <a:defPPr>
      <a:defRPr lang="en-US"/>
    </a:defPPr>
    <a:lvl1pPr algn="ctr" rtl="0" fontAlgn="base">
      <a:lnSpc>
        <a:spcPct val="85000"/>
      </a:lnSpc>
      <a:spcBef>
        <a:spcPct val="0"/>
      </a:spcBef>
      <a:spcAft>
        <a:spcPct val="0"/>
      </a:spcAft>
      <a:defRPr sz="2400" kern="1200">
        <a:solidFill>
          <a:schemeClr val="tx1"/>
        </a:solidFill>
        <a:latin typeface="Trebuchet MS" pitchFamily="34" charset="0"/>
        <a:ea typeface="+mn-ea"/>
        <a:cs typeface="+mn-cs"/>
      </a:defRPr>
    </a:lvl1pPr>
    <a:lvl2pPr marL="457200" algn="ctr" rtl="0" fontAlgn="base">
      <a:lnSpc>
        <a:spcPct val="85000"/>
      </a:lnSpc>
      <a:spcBef>
        <a:spcPct val="0"/>
      </a:spcBef>
      <a:spcAft>
        <a:spcPct val="0"/>
      </a:spcAft>
      <a:defRPr sz="2400" kern="1200">
        <a:solidFill>
          <a:schemeClr val="tx1"/>
        </a:solidFill>
        <a:latin typeface="Trebuchet MS" pitchFamily="34" charset="0"/>
        <a:ea typeface="+mn-ea"/>
        <a:cs typeface="+mn-cs"/>
      </a:defRPr>
    </a:lvl2pPr>
    <a:lvl3pPr marL="914400" algn="ctr" rtl="0" fontAlgn="base">
      <a:lnSpc>
        <a:spcPct val="85000"/>
      </a:lnSpc>
      <a:spcBef>
        <a:spcPct val="0"/>
      </a:spcBef>
      <a:spcAft>
        <a:spcPct val="0"/>
      </a:spcAft>
      <a:defRPr sz="2400" kern="1200">
        <a:solidFill>
          <a:schemeClr val="tx1"/>
        </a:solidFill>
        <a:latin typeface="Trebuchet MS" pitchFamily="34" charset="0"/>
        <a:ea typeface="+mn-ea"/>
        <a:cs typeface="+mn-cs"/>
      </a:defRPr>
    </a:lvl3pPr>
    <a:lvl4pPr marL="1371600" algn="ctr" rtl="0" fontAlgn="base">
      <a:lnSpc>
        <a:spcPct val="85000"/>
      </a:lnSpc>
      <a:spcBef>
        <a:spcPct val="0"/>
      </a:spcBef>
      <a:spcAft>
        <a:spcPct val="0"/>
      </a:spcAft>
      <a:defRPr sz="2400" kern="1200">
        <a:solidFill>
          <a:schemeClr val="tx1"/>
        </a:solidFill>
        <a:latin typeface="Trebuchet MS" pitchFamily="34" charset="0"/>
        <a:ea typeface="+mn-ea"/>
        <a:cs typeface="+mn-cs"/>
      </a:defRPr>
    </a:lvl4pPr>
    <a:lvl5pPr marL="1828800" algn="ctr" rtl="0" fontAlgn="base">
      <a:lnSpc>
        <a:spcPct val="85000"/>
      </a:lnSpc>
      <a:spcBef>
        <a:spcPct val="0"/>
      </a:spcBef>
      <a:spcAft>
        <a:spcPct val="0"/>
      </a:spcAft>
      <a:defRPr sz="2400" kern="1200">
        <a:solidFill>
          <a:schemeClr val="tx1"/>
        </a:solidFill>
        <a:latin typeface="Trebuchet MS" pitchFamily="34" charset="0"/>
        <a:ea typeface="+mn-ea"/>
        <a:cs typeface="+mn-cs"/>
      </a:defRPr>
    </a:lvl5pPr>
    <a:lvl6pPr marL="2286000" algn="l" defTabSz="914400" rtl="0" eaLnBrk="1" latinLnBrk="0" hangingPunct="1">
      <a:defRPr sz="2400" kern="1200">
        <a:solidFill>
          <a:schemeClr val="tx1"/>
        </a:solidFill>
        <a:latin typeface="Trebuchet MS" pitchFamily="34" charset="0"/>
        <a:ea typeface="+mn-ea"/>
        <a:cs typeface="+mn-cs"/>
      </a:defRPr>
    </a:lvl6pPr>
    <a:lvl7pPr marL="2743200" algn="l" defTabSz="914400" rtl="0" eaLnBrk="1" latinLnBrk="0" hangingPunct="1">
      <a:defRPr sz="2400" kern="1200">
        <a:solidFill>
          <a:schemeClr val="tx1"/>
        </a:solidFill>
        <a:latin typeface="Trebuchet MS" pitchFamily="34" charset="0"/>
        <a:ea typeface="+mn-ea"/>
        <a:cs typeface="+mn-cs"/>
      </a:defRPr>
    </a:lvl7pPr>
    <a:lvl8pPr marL="3200400" algn="l" defTabSz="914400" rtl="0" eaLnBrk="1" latinLnBrk="0" hangingPunct="1">
      <a:defRPr sz="2400" kern="1200">
        <a:solidFill>
          <a:schemeClr val="tx1"/>
        </a:solidFill>
        <a:latin typeface="Trebuchet MS" pitchFamily="34" charset="0"/>
        <a:ea typeface="+mn-ea"/>
        <a:cs typeface="+mn-cs"/>
      </a:defRPr>
    </a:lvl8pPr>
    <a:lvl9pPr marL="3657600" algn="l" defTabSz="914400" rtl="0" eaLnBrk="1" latinLnBrk="0" hangingPunct="1">
      <a:defRPr sz="24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sz="1200">
                <a:latin typeface="Times New Roman" pitchFamily="18" charset="0"/>
              </a:defRPr>
            </a:lvl1pPr>
          </a:lstStyle>
          <a:p>
            <a:r>
              <a:rPr lang="en-US"/>
              <a:t>Class 2</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latin typeface="Times New Roman" pitchFamily="18" charset="0"/>
              </a:defRPr>
            </a:lvl1pPr>
          </a:lstStyle>
          <a:p>
            <a:fld id="{BAC03FEE-3454-4AC9-BB95-AE727F5DB589}" type="slidenum">
              <a:rPr lang="en-US"/>
              <a:pPr/>
              <a:t>‹#›</a:t>
            </a:fld>
            <a:endParaRPr lang="en-US"/>
          </a:p>
        </p:txBody>
      </p:sp>
    </p:spTree>
    <p:extLst>
      <p:ext uri="{BB962C8B-B14F-4D97-AF65-F5344CB8AC3E}">
        <p14:creationId xmlns:p14="http://schemas.microsoft.com/office/powerpoint/2010/main" val="1446048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Times New Roman" pitchFamily="18" charset="0"/>
              </a:defRPr>
            </a:lvl1pPr>
          </a:lstStyle>
          <a:p>
            <a:endParaRPr lang="en-US"/>
          </a:p>
        </p:txBody>
      </p:sp>
      <p:sp>
        <p:nvSpPr>
          <p:cNvPr id="174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latin typeface="Times New Roman" pitchFamily="18" charset="0"/>
              </a:defRPr>
            </a:lvl1pPr>
          </a:lstStyle>
          <a:p>
            <a:fld id="{3C19DB9A-877C-4692-BEAE-B6E272205759}" type="slidenum">
              <a:rPr lang="en-US"/>
              <a:pPr/>
              <a:t>‹#›</a:t>
            </a:fld>
            <a:endParaRPr lang="en-US"/>
          </a:p>
        </p:txBody>
      </p:sp>
    </p:spTree>
    <p:extLst>
      <p:ext uri="{BB962C8B-B14F-4D97-AF65-F5344CB8AC3E}">
        <p14:creationId xmlns:p14="http://schemas.microsoft.com/office/powerpoint/2010/main" val="1975893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1A9C29-841A-441C-8C95-8C7250413D14}" type="slidenum">
              <a:rPr lang="en-US"/>
              <a:pPr/>
              <a:t>1</a:t>
            </a:fld>
            <a:endParaRPr lang="en-US"/>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974E718-B2FB-4E5B-832B-FE72A798F127}" type="slidenum">
              <a:rPr lang="en-US"/>
              <a:pPr/>
              <a:t>21</a:t>
            </a:fld>
            <a:endParaRPr lang="en-US"/>
          </a:p>
        </p:txBody>
      </p:sp>
      <p:sp>
        <p:nvSpPr>
          <p:cNvPr id="360450" name="Rectangle 2"/>
          <p:cNvSpPr>
            <a:spLocks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32D43A6-0613-4DEF-A45D-CB0924292E4D}" type="slidenum">
              <a:rPr lang="en-US"/>
              <a:pPr/>
              <a:t>85</a:t>
            </a:fld>
            <a:endParaRPr lang="en-US"/>
          </a:p>
        </p:txBody>
      </p:sp>
      <p:sp>
        <p:nvSpPr>
          <p:cNvPr id="358402" name="Rectangle 2"/>
          <p:cNvSpPr>
            <a:spLocks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90297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Rectangle 3"/>
          <p:cNvSpPr>
            <a:spLocks noGrp="1" noChangeArrowheads="1"/>
          </p:cNvSpPr>
          <p:nvPr>
            <p:ph type="ctrTitle"/>
          </p:nvPr>
        </p:nvSpPr>
        <p:spPr>
          <a:xfrm>
            <a:off x="1143000" y="304800"/>
            <a:ext cx="7543800" cy="1012825"/>
          </a:xfrm>
        </p:spPr>
        <p:txBody>
          <a:bodyPr/>
          <a:lstStyle>
            <a:lvl1pPr>
              <a:defRPr/>
            </a:lvl1pPr>
          </a:lstStyle>
          <a:p>
            <a:pPr lvl="0"/>
            <a:r>
              <a:rPr lang="en-US" noProof="0" smtClean="0"/>
              <a:t>Click to edit Master title</a:t>
            </a:r>
          </a:p>
        </p:txBody>
      </p:sp>
      <p:sp>
        <p:nvSpPr>
          <p:cNvPr id="80900" name="Rectangle 4"/>
          <p:cNvSpPr>
            <a:spLocks noGrp="1" noChangeArrowheads="1"/>
          </p:cNvSpPr>
          <p:nvPr>
            <p:ph type="subTitle" idx="1"/>
          </p:nvPr>
        </p:nvSpPr>
        <p:spPr>
          <a:xfrm>
            <a:off x="1219200" y="1600200"/>
            <a:ext cx="7391400" cy="5029200"/>
          </a:xfrm>
        </p:spPr>
        <p:txBody>
          <a:bodyPr/>
          <a:lstStyle>
            <a:lvl1pPr marL="0" indent="0" algn="ctr">
              <a:buFont typeface="Wingdings" pitchFamily="2" charset="2"/>
              <a:buNone/>
              <a:defRPr sz="2000"/>
            </a:lvl1pPr>
          </a:lstStyle>
          <a:p>
            <a:pPr lvl="0"/>
            <a:r>
              <a:rPr lang="en-US" noProof="0" smtClean="0"/>
              <a:t>Click to edit Master subtitle style</a:t>
            </a:r>
          </a:p>
        </p:txBody>
      </p:sp>
      <p:sp>
        <p:nvSpPr>
          <p:cNvPr id="80913" name="Rectangle 17"/>
          <p:cNvSpPr>
            <a:spLocks noGrp="1" noChangeArrowheads="1"/>
          </p:cNvSpPr>
          <p:nvPr>
            <p:ph type="sldNum" sz="quarter" idx="4"/>
          </p:nvPr>
        </p:nvSpPr>
        <p:spPr/>
        <p:txBody>
          <a:bodyPr/>
          <a:lstStyle>
            <a:lvl1pPr>
              <a:defRPr/>
            </a:lvl1pPr>
          </a:lstStyle>
          <a:p>
            <a:r>
              <a:rPr lang="en-US"/>
              <a:t>SW388R7</a:t>
            </a:r>
          </a:p>
          <a:p>
            <a:r>
              <a:rPr lang="en-US"/>
              <a:t>Data Analysis &amp; Computers II</a:t>
            </a:r>
          </a:p>
          <a:p>
            <a:endParaRPr lang="en-US"/>
          </a:p>
          <a:p>
            <a:r>
              <a:rPr lang="en-US"/>
              <a:t>Slide </a:t>
            </a:r>
            <a:fld id="{4190446D-2485-4E5A-A42A-D63BBA5990E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C4CA8575-44C4-44C2-BBD8-67FDA3D43A12}" type="slidenum">
              <a:rPr lang="en-US"/>
              <a:pPr/>
              <a:t>‹#›</a:t>
            </a:fld>
            <a:endParaRPr lang="en-US"/>
          </a:p>
        </p:txBody>
      </p:sp>
    </p:spTree>
    <p:extLst>
      <p:ext uri="{BB962C8B-B14F-4D97-AF65-F5344CB8AC3E}">
        <p14:creationId xmlns:p14="http://schemas.microsoft.com/office/powerpoint/2010/main" val="13409336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04800"/>
            <a:ext cx="1970088"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7594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EC7F52FE-01BB-4C61-9AA3-B2FADE7E8C05}" type="slidenum">
              <a:rPr lang="en-US"/>
              <a:pPr/>
              <a:t>‹#›</a:t>
            </a:fld>
            <a:endParaRPr lang="en-US"/>
          </a:p>
        </p:txBody>
      </p:sp>
    </p:spTree>
    <p:extLst>
      <p:ext uri="{BB962C8B-B14F-4D97-AF65-F5344CB8AC3E}">
        <p14:creationId xmlns:p14="http://schemas.microsoft.com/office/powerpoint/2010/main" val="633543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DFEB81E3-1FCB-47D1-9AA5-1FF87304D47A}" type="slidenum">
              <a:rPr lang="en-US"/>
              <a:pPr/>
              <a:t>‹#›</a:t>
            </a:fld>
            <a:endParaRPr lang="en-US"/>
          </a:p>
        </p:txBody>
      </p:sp>
    </p:spTree>
    <p:extLst>
      <p:ext uri="{BB962C8B-B14F-4D97-AF65-F5344CB8AC3E}">
        <p14:creationId xmlns:p14="http://schemas.microsoft.com/office/powerpoint/2010/main" val="34092855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FC087351-A8EF-4B61-B06E-6D093BC1E30C}" type="slidenum">
              <a:rPr lang="en-US"/>
              <a:pPr/>
              <a:t>‹#›</a:t>
            </a:fld>
            <a:endParaRPr lang="en-US"/>
          </a:p>
        </p:txBody>
      </p:sp>
    </p:spTree>
    <p:extLst>
      <p:ext uri="{BB962C8B-B14F-4D97-AF65-F5344CB8AC3E}">
        <p14:creationId xmlns:p14="http://schemas.microsoft.com/office/powerpoint/2010/main" val="4504707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639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676400"/>
            <a:ext cx="38655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886200D1-690D-40EA-8548-1FD052887C12}" type="slidenum">
              <a:rPr lang="en-US"/>
              <a:pPr/>
              <a:t>‹#›</a:t>
            </a:fld>
            <a:endParaRPr lang="en-US"/>
          </a:p>
        </p:txBody>
      </p:sp>
    </p:spTree>
    <p:extLst>
      <p:ext uri="{BB962C8B-B14F-4D97-AF65-F5344CB8AC3E}">
        <p14:creationId xmlns:p14="http://schemas.microsoft.com/office/powerpoint/2010/main" val="36694659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51E3DC3F-5BED-43CF-BD34-D0CCD3E3EFDC}" type="slidenum">
              <a:rPr lang="en-US"/>
              <a:pPr/>
              <a:t>‹#›</a:t>
            </a:fld>
            <a:endParaRPr lang="en-US"/>
          </a:p>
        </p:txBody>
      </p:sp>
    </p:spTree>
    <p:extLst>
      <p:ext uri="{BB962C8B-B14F-4D97-AF65-F5344CB8AC3E}">
        <p14:creationId xmlns:p14="http://schemas.microsoft.com/office/powerpoint/2010/main" val="2204417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EE5B4B80-BD7E-4720-8D3A-207D72419982}" type="slidenum">
              <a:rPr lang="en-US"/>
              <a:pPr/>
              <a:t>‹#›</a:t>
            </a:fld>
            <a:endParaRPr lang="en-US"/>
          </a:p>
        </p:txBody>
      </p:sp>
    </p:spTree>
    <p:extLst>
      <p:ext uri="{BB962C8B-B14F-4D97-AF65-F5344CB8AC3E}">
        <p14:creationId xmlns:p14="http://schemas.microsoft.com/office/powerpoint/2010/main" val="9307345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6EE23BED-E994-4F56-8230-0D0D6F471A1F}" type="slidenum">
              <a:rPr lang="en-US"/>
              <a:pPr/>
              <a:t>‹#›</a:t>
            </a:fld>
            <a:endParaRPr lang="en-US"/>
          </a:p>
        </p:txBody>
      </p:sp>
    </p:spTree>
    <p:extLst>
      <p:ext uri="{BB962C8B-B14F-4D97-AF65-F5344CB8AC3E}">
        <p14:creationId xmlns:p14="http://schemas.microsoft.com/office/powerpoint/2010/main" val="30557599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6E6EC238-80F9-4A47-9490-8D9C08934A09}" type="slidenum">
              <a:rPr lang="en-US"/>
              <a:pPr/>
              <a:t>‹#›</a:t>
            </a:fld>
            <a:endParaRPr lang="en-US"/>
          </a:p>
        </p:txBody>
      </p:sp>
    </p:spTree>
    <p:extLst>
      <p:ext uri="{BB962C8B-B14F-4D97-AF65-F5344CB8AC3E}">
        <p14:creationId xmlns:p14="http://schemas.microsoft.com/office/powerpoint/2010/main" val="18803921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SW388R7</a:t>
            </a:r>
          </a:p>
          <a:p>
            <a:r>
              <a:rPr lang="en-US"/>
              <a:t>Data Analysis &amp; Computers II</a:t>
            </a:r>
          </a:p>
          <a:p>
            <a:endParaRPr lang="en-US"/>
          </a:p>
          <a:p>
            <a:r>
              <a:rPr lang="en-US"/>
              <a:t>Slide </a:t>
            </a:r>
            <a:fld id="{D6657896-39AE-464A-A7C1-21195CB47E47}" type="slidenum">
              <a:rPr lang="en-US"/>
              <a:pPr/>
              <a:t>‹#›</a:t>
            </a:fld>
            <a:endParaRPr lang="en-US"/>
          </a:p>
        </p:txBody>
      </p:sp>
    </p:spTree>
    <p:extLst>
      <p:ext uri="{BB962C8B-B14F-4D97-AF65-F5344CB8AC3E}">
        <p14:creationId xmlns:p14="http://schemas.microsoft.com/office/powerpoint/2010/main" val="10243224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0"/>
            <a:ext cx="90297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Rectangle 3"/>
          <p:cNvSpPr>
            <a:spLocks noGrp="1" noChangeArrowheads="1"/>
          </p:cNvSpPr>
          <p:nvPr>
            <p:ph type="body" idx="1"/>
          </p:nvPr>
        </p:nvSpPr>
        <p:spPr bwMode="auto">
          <a:xfrm>
            <a:off x="1066800" y="1676400"/>
            <a:ext cx="78819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title"/>
          </p:nvPr>
        </p:nvSpPr>
        <p:spPr bwMode="auto">
          <a:xfrm>
            <a:off x="1143000" y="304800"/>
            <a:ext cx="7543800" cy="9144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slide title</a:t>
            </a:r>
          </a:p>
        </p:txBody>
      </p:sp>
      <p:sp>
        <p:nvSpPr>
          <p:cNvPr id="79882" name="Rectangle 10"/>
          <p:cNvSpPr>
            <a:spLocks noGrp="1" noChangeArrowheads="1"/>
          </p:cNvSpPr>
          <p:nvPr>
            <p:ph type="sldNum" sz="quarter" idx="4"/>
          </p:nvPr>
        </p:nvSpPr>
        <p:spPr bwMode="auto">
          <a:xfrm>
            <a:off x="0" y="30480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defRPr sz="1000"/>
            </a:lvl1pPr>
          </a:lstStyle>
          <a:p>
            <a:r>
              <a:rPr lang="en-US"/>
              <a:t>SW388R7</a:t>
            </a:r>
          </a:p>
          <a:p>
            <a:r>
              <a:rPr lang="en-US"/>
              <a:t>Data Analysis &amp; Computers II</a:t>
            </a:r>
          </a:p>
          <a:p>
            <a:endParaRPr lang="en-US"/>
          </a:p>
          <a:p>
            <a:r>
              <a:rPr lang="en-US"/>
              <a:t>Slide </a:t>
            </a:r>
            <a:fld id="{78C0B709-3EB2-4D63-B1B7-80DFDECDD0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algn="ctr" rtl="0" fontAlgn="base">
        <a:lnSpc>
          <a:spcPct val="85000"/>
        </a:lnSpc>
        <a:spcBef>
          <a:spcPct val="0"/>
        </a:spcBef>
        <a:spcAft>
          <a:spcPct val="0"/>
        </a:spcAft>
        <a:defRPr sz="2800">
          <a:solidFill>
            <a:schemeClr val="tx2"/>
          </a:solidFill>
          <a:latin typeface="+mj-lt"/>
          <a:ea typeface="+mj-ea"/>
          <a:cs typeface="+mj-cs"/>
        </a:defRPr>
      </a:lvl1pPr>
      <a:lvl2pPr algn="ctr" rtl="0" fontAlgn="base">
        <a:lnSpc>
          <a:spcPct val="85000"/>
        </a:lnSpc>
        <a:spcBef>
          <a:spcPct val="0"/>
        </a:spcBef>
        <a:spcAft>
          <a:spcPct val="0"/>
        </a:spcAft>
        <a:defRPr sz="2800">
          <a:solidFill>
            <a:schemeClr val="tx2"/>
          </a:solidFill>
          <a:latin typeface="Trebuchet MS" pitchFamily="34" charset="0"/>
        </a:defRPr>
      </a:lvl2pPr>
      <a:lvl3pPr algn="ctr" rtl="0" fontAlgn="base">
        <a:lnSpc>
          <a:spcPct val="85000"/>
        </a:lnSpc>
        <a:spcBef>
          <a:spcPct val="0"/>
        </a:spcBef>
        <a:spcAft>
          <a:spcPct val="0"/>
        </a:spcAft>
        <a:defRPr sz="2800">
          <a:solidFill>
            <a:schemeClr val="tx2"/>
          </a:solidFill>
          <a:latin typeface="Trebuchet MS" pitchFamily="34" charset="0"/>
        </a:defRPr>
      </a:lvl3pPr>
      <a:lvl4pPr algn="ctr" rtl="0" fontAlgn="base">
        <a:lnSpc>
          <a:spcPct val="85000"/>
        </a:lnSpc>
        <a:spcBef>
          <a:spcPct val="0"/>
        </a:spcBef>
        <a:spcAft>
          <a:spcPct val="0"/>
        </a:spcAft>
        <a:defRPr sz="2800">
          <a:solidFill>
            <a:schemeClr val="tx2"/>
          </a:solidFill>
          <a:latin typeface="Trebuchet MS" pitchFamily="34" charset="0"/>
        </a:defRPr>
      </a:lvl4pPr>
      <a:lvl5pPr algn="ctr" rtl="0" fontAlgn="base">
        <a:lnSpc>
          <a:spcPct val="85000"/>
        </a:lnSpc>
        <a:spcBef>
          <a:spcPct val="0"/>
        </a:spcBef>
        <a:spcAft>
          <a:spcPct val="0"/>
        </a:spcAft>
        <a:defRPr sz="2800">
          <a:solidFill>
            <a:schemeClr val="tx2"/>
          </a:solidFill>
          <a:latin typeface="Trebuchet MS" pitchFamily="34" charset="0"/>
        </a:defRPr>
      </a:lvl5pPr>
      <a:lvl6pPr marL="457200" algn="ctr" rtl="0" fontAlgn="base">
        <a:lnSpc>
          <a:spcPct val="85000"/>
        </a:lnSpc>
        <a:spcBef>
          <a:spcPct val="0"/>
        </a:spcBef>
        <a:spcAft>
          <a:spcPct val="0"/>
        </a:spcAft>
        <a:defRPr sz="2800">
          <a:solidFill>
            <a:schemeClr val="tx2"/>
          </a:solidFill>
          <a:latin typeface="Trebuchet MS" pitchFamily="34" charset="0"/>
        </a:defRPr>
      </a:lvl6pPr>
      <a:lvl7pPr marL="914400" algn="ctr" rtl="0" fontAlgn="base">
        <a:lnSpc>
          <a:spcPct val="85000"/>
        </a:lnSpc>
        <a:spcBef>
          <a:spcPct val="0"/>
        </a:spcBef>
        <a:spcAft>
          <a:spcPct val="0"/>
        </a:spcAft>
        <a:defRPr sz="2800">
          <a:solidFill>
            <a:schemeClr val="tx2"/>
          </a:solidFill>
          <a:latin typeface="Trebuchet MS" pitchFamily="34" charset="0"/>
        </a:defRPr>
      </a:lvl7pPr>
      <a:lvl8pPr marL="1371600" algn="ctr" rtl="0" fontAlgn="base">
        <a:lnSpc>
          <a:spcPct val="85000"/>
        </a:lnSpc>
        <a:spcBef>
          <a:spcPct val="0"/>
        </a:spcBef>
        <a:spcAft>
          <a:spcPct val="0"/>
        </a:spcAft>
        <a:defRPr sz="2800">
          <a:solidFill>
            <a:schemeClr val="tx2"/>
          </a:solidFill>
          <a:latin typeface="Trebuchet MS" pitchFamily="34" charset="0"/>
        </a:defRPr>
      </a:lvl8pPr>
      <a:lvl9pPr marL="1828800" algn="ctr" rtl="0" fontAlgn="base">
        <a:lnSpc>
          <a:spcPct val="85000"/>
        </a:lnSpc>
        <a:spcBef>
          <a:spcPct val="0"/>
        </a:spcBef>
        <a:spcAft>
          <a:spcPct val="0"/>
        </a:spcAft>
        <a:defRPr sz="2800">
          <a:solidFill>
            <a:schemeClr val="tx2"/>
          </a:solidFill>
          <a:latin typeface="Trebuchet MS" pitchFamily="34" charset="0"/>
        </a:defRPr>
      </a:lvl9pPr>
    </p:titleStyle>
    <p:bodyStyle>
      <a:lvl1pPr marL="342900" indent="-342900" algn="l" rtl="0" fontAlgn="base">
        <a:spcBef>
          <a:spcPct val="20000"/>
        </a:spcBef>
        <a:spcAft>
          <a:spcPct val="0"/>
        </a:spcAft>
        <a:buClr>
          <a:schemeClr val="tx1"/>
        </a:buClr>
        <a:buSzPct val="65000"/>
        <a:buFont typeface="Wingdings" pitchFamily="2" charset="2"/>
        <a:buChar char="Ø"/>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Ø"/>
        <a:defRPr sz="2000">
          <a:solidFill>
            <a:schemeClr val="tx1"/>
          </a:solidFill>
          <a:latin typeface="+mn-lt"/>
        </a:defRPr>
      </a:lvl2pPr>
      <a:lvl3pPr marL="1085850" indent="-228600" algn="l" rtl="0" fontAlgn="base">
        <a:spcBef>
          <a:spcPct val="20000"/>
        </a:spcBef>
        <a:spcAft>
          <a:spcPct val="0"/>
        </a:spcAft>
        <a:buClr>
          <a:schemeClr val="tx1"/>
        </a:buClr>
        <a:buSzPct val="65000"/>
        <a:buFont typeface="Wingdings" pitchFamily="2" charset="2"/>
        <a:buChar char="Ø"/>
        <a:defRPr>
          <a:solidFill>
            <a:schemeClr val="tx1"/>
          </a:solidFill>
          <a:latin typeface="+mn-lt"/>
        </a:defRPr>
      </a:lvl3pPr>
      <a:lvl4pPr marL="1428750" indent="-228600" algn="l" rtl="0" fontAlgn="base">
        <a:spcBef>
          <a:spcPct val="20000"/>
        </a:spcBef>
        <a:spcAft>
          <a:spcPct val="0"/>
        </a:spcAft>
        <a:buClr>
          <a:schemeClr val="tx1"/>
        </a:buClr>
        <a:buSzPct val="65000"/>
        <a:buFont typeface="Wingdings" pitchFamily="2" charset="2"/>
        <a:buChar char="Ø"/>
        <a:defRPr sz="1600">
          <a:solidFill>
            <a:schemeClr val="tx1"/>
          </a:solidFill>
          <a:latin typeface="+mn-lt"/>
        </a:defRPr>
      </a:lvl4pPr>
      <a:lvl5pPr marL="17716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5pPr>
      <a:lvl6pPr marL="22288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6pPr>
      <a:lvl7pPr marL="26860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7pPr>
      <a:lvl8pPr marL="31432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8pPr>
      <a:lvl9pPr marL="3600450" indent="-228600" algn="l" rtl="0" fontAlgn="base">
        <a:spcBef>
          <a:spcPct val="20000"/>
        </a:spcBef>
        <a:spcAft>
          <a:spcPct val="0"/>
        </a:spcAft>
        <a:buClr>
          <a:schemeClr val="tx1"/>
        </a:buClr>
        <a:buSzPct val="65000"/>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5.wmf"/></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4"/>
          </p:nvPr>
        </p:nvSpPr>
        <p:spPr/>
        <p:txBody>
          <a:bodyPr/>
          <a:lstStyle/>
          <a:p>
            <a:r>
              <a:rPr lang="en-US"/>
              <a:t>SW388R7</a:t>
            </a:r>
          </a:p>
          <a:p>
            <a:r>
              <a:rPr lang="en-US"/>
              <a:t>Data Analysis &amp; Computers II</a:t>
            </a:r>
          </a:p>
          <a:p>
            <a:endParaRPr lang="en-US"/>
          </a:p>
          <a:p>
            <a:r>
              <a:rPr lang="en-US"/>
              <a:t>Slide </a:t>
            </a:r>
            <a:fld id="{63698EB7-E03B-43A7-AA02-4874377F6F51}" type="slidenum">
              <a:rPr lang="en-US"/>
              <a:pPr/>
              <a:t>1</a:t>
            </a:fld>
            <a:endParaRPr lang="en-US"/>
          </a:p>
        </p:txBody>
      </p:sp>
      <p:sp>
        <p:nvSpPr>
          <p:cNvPr id="4100" name="Rectangle 4"/>
          <p:cNvSpPr>
            <a:spLocks noGrp="1" noChangeArrowheads="1"/>
          </p:cNvSpPr>
          <p:nvPr>
            <p:ph type="ctrTitle"/>
          </p:nvPr>
        </p:nvSpPr>
        <p:spPr>
          <a:xfrm>
            <a:off x="990600" y="304800"/>
            <a:ext cx="7924800" cy="914400"/>
          </a:xfrm>
        </p:spPr>
        <p:txBody>
          <a:bodyPr/>
          <a:lstStyle/>
          <a:p>
            <a:r>
              <a:rPr lang="en-US"/>
              <a:t>Principal Component Analysis: Additional Topics </a:t>
            </a:r>
          </a:p>
        </p:txBody>
      </p:sp>
      <p:sp>
        <p:nvSpPr>
          <p:cNvPr id="4101" name="Rectangle 5"/>
          <p:cNvSpPr>
            <a:spLocks noGrp="1" noChangeArrowheads="1"/>
          </p:cNvSpPr>
          <p:nvPr>
            <p:ph type="subTitle" idx="1"/>
          </p:nvPr>
        </p:nvSpPr>
        <p:spPr/>
        <p:txBody>
          <a:bodyPr/>
          <a:lstStyle/>
          <a:p>
            <a:endParaRPr lang="en-US" sz="2400"/>
          </a:p>
          <a:p>
            <a:r>
              <a:rPr lang="en-US" sz="2400"/>
              <a:t>Split Sample Validation</a:t>
            </a:r>
          </a:p>
          <a:p>
            <a:endParaRPr lang="en-US" sz="2400"/>
          </a:p>
          <a:p>
            <a:r>
              <a:rPr lang="en-US" sz="2400"/>
              <a:t>Detecting Outliers</a:t>
            </a:r>
          </a:p>
          <a:p>
            <a:endParaRPr lang="en-US" sz="2400"/>
          </a:p>
          <a:p>
            <a:r>
              <a:rPr lang="en-US" sz="2400"/>
              <a:t>Reliability of Summated Scales</a:t>
            </a:r>
          </a:p>
          <a:p>
            <a:endParaRPr lang="en-US" sz="2400"/>
          </a:p>
          <a:p>
            <a:r>
              <a:rPr lang="en-US" sz="2400"/>
              <a:t>Sample Problems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550773F-9547-411B-9B25-4E9332386BFC}" type="slidenum">
              <a:rPr lang="en-US"/>
              <a:pPr/>
              <a:t>10</a:t>
            </a:fld>
            <a:endParaRPr lang="en-US"/>
          </a:p>
        </p:txBody>
      </p:sp>
      <p:pic>
        <p:nvPicPr>
          <p:cNvPr id="15769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0" y="2667000"/>
            <a:ext cx="3294063" cy="27733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7699" name="Rectangle 3"/>
          <p:cNvSpPr>
            <a:spLocks noGrp="1" noChangeArrowheads="1"/>
          </p:cNvSpPr>
          <p:nvPr>
            <p:ph type="title"/>
          </p:nvPr>
        </p:nvSpPr>
        <p:spPr/>
        <p:txBody>
          <a:bodyPr/>
          <a:lstStyle/>
          <a:p>
            <a:r>
              <a:rPr lang="en-US"/>
              <a:t>Compete the descriptives dialog box</a:t>
            </a:r>
          </a:p>
        </p:txBody>
      </p:sp>
      <p:sp>
        <p:nvSpPr>
          <p:cNvPr id="157700" name="AutoShape 4"/>
          <p:cNvSpPr>
            <a:spLocks noChangeArrowheads="1"/>
          </p:cNvSpPr>
          <p:nvPr/>
        </p:nvSpPr>
        <p:spPr bwMode="auto">
          <a:xfrm>
            <a:off x="3505200" y="1371600"/>
            <a:ext cx="3581400" cy="1219200"/>
          </a:xfrm>
          <a:prstGeom prst="wedgeEllipseCallout">
            <a:avLst>
              <a:gd name="adj1" fmla="val -41403"/>
              <a:gd name="adj2" fmla="val 10416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mark the </a:t>
            </a:r>
            <a:r>
              <a:rPr lang="en-US" sz="1200" i="1">
                <a:latin typeface="Verdana" pitchFamily="34" charset="0"/>
              </a:rPr>
              <a:t>Univariate descriptives</a:t>
            </a:r>
            <a:r>
              <a:rPr lang="en-US" sz="1200">
                <a:latin typeface="Verdana" pitchFamily="34" charset="0"/>
              </a:rPr>
              <a:t> checkbox to get a tally of valid cases.</a:t>
            </a:r>
          </a:p>
        </p:txBody>
      </p:sp>
      <p:sp>
        <p:nvSpPr>
          <p:cNvPr id="157701" name="AutoShape 5"/>
          <p:cNvSpPr>
            <a:spLocks noChangeArrowheads="1"/>
          </p:cNvSpPr>
          <p:nvPr/>
        </p:nvSpPr>
        <p:spPr bwMode="auto">
          <a:xfrm>
            <a:off x="228600" y="4495800"/>
            <a:ext cx="3352800" cy="2209800"/>
          </a:xfrm>
          <a:prstGeom prst="wedgeEllipseCallout">
            <a:avLst>
              <a:gd name="adj1" fmla="val 50333"/>
              <a:gd name="adj2" fmla="val -5481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Third</a:t>
            </a:r>
            <a:r>
              <a:rPr lang="en-US" sz="1200">
                <a:latin typeface="Verdana" pitchFamily="34" charset="0"/>
              </a:rPr>
              <a:t>, mark the </a:t>
            </a:r>
            <a:r>
              <a:rPr lang="en-US" sz="1200" i="1">
                <a:latin typeface="Verdana" pitchFamily="34" charset="0"/>
              </a:rPr>
              <a:t>Coefficients</a:t>
            </a:r>
            <a:r>
              <a:rPr lang="en-US" sz="1200">
                <a:latin typeface="Verdana" pitchFamily="34" charset="0"/>
              </a:rPr>
              <a:t> checkbox to get a correlation matrix, one of the outputs needed to assess the appropriateness of factor analysis for the variables.</a:t>
            </a:r>
          </a:p>
        </p:txBody>
      </p:sp>
      <p:sp>
        <p:nvSpPr>
          <p:cNvPr id="157702" name="AutoShape 6"/>
          <p:cNvSpPr>
            <a:spLocks noChangeArrowheads="1"/>
          </p:cNvSpPr>
          <p:nvPr/>
        </p:nvSpPr>
        <p:spPr bwMode="auto">
          <a:xfrm>
            <a:off x="381000" y="2514600"/>
            <a:ext cx="2971800" cy="1752600"/>
          </a:xfrm>
          <a:prstGeom prst="wedgeEllipseCallout">
            <a:avLst>
              <a:gd name="adj1" fmla="val 59296"/>
              <a:gd name="adj2" fmla="val 1413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keep the </a:t>
            </a:r>
            <a:r>
              <a:rPr lang="en-US" sz="1200" i="1">
                <a:latin typeface="Verdana" pitchFamily="34" charset="0"/>
              </a:rPr>
              <a:t>Initial solution</a:t>
            </a:r>
            <a:r>
              <a:rPr lang="en-US" sz="1200">
                <a:latin typeface="Verdana" pitchFamily="34" charset="0"/>
              </a:rPr>
              <a:t> checkbox to get the statistics needed to determine the number of factors to extract.</a:t>
            </a:r>
          </a:p>
        </p:txBody>
      </p:sp>
      <p:sp>
        <p:nvSpPr>
          <p:cNvPr id="157703" name="AutoShape 7"/>
          <p:cNvSpPr>
            <a:spLocks noChangeArrowheads="1"/>
          </p:cNvSpPr>
          <p:nvPr/>
        </p:nvSpPr>
        <p:spPr bwMode="auto">
          <a:xfrm>
            <a:off x="3886200" y="5181600"/>
            <a:ext cx="5029200" cy="1219200"/>
          </a:xfrm>
          <a:prstGeom prst="wedgeEllipseCallout">
            <a:avLst>
              <a:gd name="adj1" fmla="val -51421"/>
              <a:gd name="adj2" fmla="val -5390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Fourth</a:t>
            </a:r>
            <a:r>
              <a:rPr lang="en-US" sz="1200">
                <a:latin typeface="Verdana" pitchFamily="34" charset="0"/>
              </a:rPr>
              <a:t>, mark the </a:t>
            </a:r>
            <a:r>
              <a:rPr lang="en-US" sz="1200" i="1">
                <a:latin typeface="Verdana" pitchFamily="34" charset="0"/>
              </a:rPr>
              <a:t>KMO and Bartlett’s test of sphericity</a:t>
            </a:r>
            <a:r>
              <a:rPr lang="en-US" sz="1200">
                <a:latin typeface="Verdana" pitchFamily="34" charset="0"/>
              </a:rPr>
              <a:t> checkbox to get more outputs used to assess the appropriateness of factor analysis for the variables.</a:t>
            </a:r>
          </a:p>
        </p:txBody>
      </p:sp>
      <p:sp>
        <p:nvSpPr>
          <p:cNvPr id="157704" name="AutoShape 8"/>
          <p:cNvSpPr>
            <a:spLocks noChangeArrowheads="1"/>
          </p:cNvSpPr>
          <p:nvPr/>
        </p:nvSpPr>
        <p:spPr bwMode="auto">
          <a:xfrm>
            <a:off x="5715000" y="3352800"/>
            <a:ext cx="3276600" cy="1600200"/>
          </a:xfrm>
          <a:prstGeom prst="wedgeEllipseCallout">
            <a:avLst>
              <a:gd name="adj1" fmla="val -61338"/>
              <a:gd name="adj2" fmla="val 3620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Fifth</a:t>
            </a:r>
            <a:r>
              <a:rPr lang="en-US" sz="1200">
                <a:latin typeface="Verdana" pitchFamily="34" charset="0"/>
              </a:rPr>
              <a:t>, mark the </a:t>
            </a:r>
            <a:r>
              <a:rPr lang="en-US" sz="1200" i="1">
                <a:latin typeface="Verdana" pitchFamily="34" charset="0"/>
              </a:rPr>
              <a:t>Anti-image </a:t>
            </a:r>
            <a:r>
              <a:rPr lang="en-US" sz="1200">
                <a:latin typeface="Verdana" pitchFamily="34" charset="0"/>
              </a:rPr>
              <a:t>checkbox to get more outputs used to assess the appropriateness of factor analysis for the variables.</a:t>
            </a:r>
          </a:p>
        </p:txBody>
      </p:sp>
      <p:sp>
        <p:nvSpPr>
          <p:cNvPr id="157705" name="AutoShape 9"/>
          <p:cNvSpPr>
            <a:spLocks noChangeArrowheads="1"/>
          </p:cNvSpPr>
          <p:nvPr/>
        </p:nvSpPr>
        <p:spPr bwMode="auto">
          <a:xfrm>
            <a:off x="6629400" y="2362200"/>
            <a:ext cx="1828800" cy="914400"/>
          </a:xfrm>
          <a:prstGeom prst="wedgeEllipseCallout">
            <a:avLst>
              <a:gd name="adj1" fmla="val -63106"/>
              <a:gd name="adj2" fmla="val 2638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Sixth</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AF0DFA9-8B10-4CD0-9E7E-F8F4793DB56F}" type="slidenum">
              <a:rPr lang="en-US"/>
              <a:pPr/>
              <a:t>100</a:t>
            </a:fld>
            <a:endParaRPr lang="en-US"/>
          </a:p>
        </p:txBody>
      </p:sp>
      <p:sp>
        <p:nvSpPr>
          <p:cNvPr id="308226" name="Rectangle 2"/>
          <p:cNvSpPr>
            <a:spLocks noGrp="1" noChangeArrowheads="1"/>
          </p:cNvSpPr>
          <p:nvPr>
            <p:ph type="title"/>
          </p:nvPr>
        </p:nvSpPr>
        <p:spPr/>
        <p:txBody>
          <a:bodyPr/>
          <a:lstStyle/>
          <a:p>
            <a:r>
              <a:rPr lang="en-US"/>
              <a:t>Validation with very small samples</a:t>
            </a:r>
          </a:p>
        </p:txBody>
      </p:sp>
      <p:sp>
        <p:nvSpPr>
          <p:cNvPr id="308227" name="Rectangle 3"/>
          <p:cNvSpPr>
            <a:spLocks noGrp="1" noChangeArrowheads="1"/>
          </p:cNvSpPr>
          <p:nvPr>
            <p:ph type="body" idx="1"/>
          </p:nvPr>
        </p:nvSpPr>
        <p:spPr/>
        <p:txBody>
          <a:bodyPr/>
          <a:lstStyle/>
          <a:p>
            <a:r>
              <a:rPr lang="en-US"/>
              <a:t>When the number of valid cases in a factor analysis gets close to the lower limit of 50, the results of the validation may appear to support the analysis, but this can be misleading because the validation samples are not really different from the analysis of the full data set.</a:t>
            </a:r>
          </a:p>
          <a:p>
            <a:endParaRPr lang="en-US"/>
          </a:p>
          <a:p>
            <a:r>
              <a:rPr lang="en-US"/>
              <a:t>For example, if the number of valid cases were 60, a 90% sub-sample of 54 would result in 54 cases being the same in both the full analysis and the validation analysis.  The validation may appear to support the full analysis simply because the validation had limited opportunity to be different.</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294F728-EEEB-4707-8921-C6980FE8DAE6}" type="slidenum">
              <a:rPr lang="en-US"/>
              <a:pPr/>
              <a:t>101</a:t>
            </a:fld>
            <a:endParaRPr lang="en-US"/>
          </a:p>
        </p:txBody>
      </p:sp>
      <p:sp>
        <p:nvSpPr>
          <p:cNvPr id="309250" name="Rectangle 2"/>
          <p:cNvSpPr>
            <a:spLocks noGrp="1" noChangeArrowheads="1"/>
          </p:cNvSpPr>
          <p:nvPr>
            <p:ph type="body" idx="1"/>
          </p:nvPr>
        </p:nvSpPr>
        <p:spPr>
          <a:xfrm>
            <a:off x="1066800" y="1447800"/>
            <a:ext cx="7848600" cy="5257800"/>
          </a:xfrm>
          <a:solidFill>
            <a:schemeClr val="bg1"/>
          </a:solidFill>
        </p:spPr>
        <p:txBody>
          <a:bodyPr/>
          <a:lstStyle/>
          <a:p>
            <a:pPr marL="4763" indent="6350">
              <a:buFont typeface="Wingdings" pitchFamily="2" charset="2"/>
              <a:buNone/>
            </a:pPr>
            <a:r>
              <a:rPr lang="en-US" sz="1200"/>
              <a:t>In the dataset GSS2000.sav, is the following statement true, false, or an incorrect application of a statistic? Assume that there is no problematic pattern of missing data. Use a level of significance of 0.05.  Validate the results of your principal component analysis by repeating the principal component analysis on two 70% random samples of the data set, using 743911 and 747454 as the random number seeds.</a:t>
            </a:r>
          </a:p>
          <a:p>
            <a:pPr marL="4763" indent="6350">
              <a:buFont typeface="Wingdings" pitchFamily="2" charset="2"/>
              <a:buNone/>
            </a:pPr>
            <a:endParaRPr lang="en-US" sz="1200"/>
          </a:p>
          <a:p>
            <a:pPr marL="4763" indent="6350">
              <a:buFont typeface="Wingdings" pitchFamily="2" charset="2"/>
              <a:buNone/>
            </a:pPr>
            <a:r>
              <a:rPr lang="en-US" sz="1200"/>
              <a:t>Based on the results of a principal component analysis of the 7 variables "claims about environmental threats are exaggerated" [grnexagg], "danger to the environment from modifying genes in crops" [genegen], "America doing enough to protect environment" [amprogrn], "should be international agreements for environment problems" [grnintl], "poorer countries should be expected to do less for the environment" [ldcgrn], "economic progress in America will slow down without more concern for environment" [econgrn], and "likelihood of nuclear power station damaging environment in next 5 years" [nukeacc], the information in these variables can be represented with 2 components and 3 individual variables. Cases that might be considered to be outliers do not have an impact on the factor solution. The internal consistency of the variables included in the components is sufficient to support the creation of a summated scale.</a:t>
            </a:r>
          </a:p>
          <a:p>
            <a:pPr marL="4763" indent="6350">
              <a:buFont typeface="Wingdings" pitchFamily="2" charset="2"/>
              <a:buNone/>
            </a:pPr>
            <a:endParaRPr lang="en-US" sz="1200"/>
          </a:p>
          <a:p>
            <a:pPr marL="4763" indent="6350">
              <a:buFont typeface="Wingdings" pitchFamily="2" charset="2"/>
              <a:buNone/>
            </a:pPr>
            <a:r>
              <a:rPr lang="en-US" sz="1200"/>
              <a:t>Component 1 includes the variables "danger to the environment from modifying genes in crops" [genegen] and "likelihood of nuclear power station damaging environment in next 5 years" [nukeacc]. Component 2 includes the variables "claims about environmental threats are exaggerated" [grnexagg] and "poorer countries should be expected to do less for the environment" [ldcgrn]. The variables "economic progress in America will slow down without more concern for environment" [econgrn], "should be international agreements for environment problems" [grnintl], and "America doing enough to protect environment" [amprogrn] were  not included on the components and are retained as individual variables. </a:t>
            </a:r>
          </a:p>
          <a:p>
            <a:pPr marL="4763" indent="6350">
              <a:buFont typeface="Wingdings" pitchFamily="2" charset="2"/>
              <a:buNone/>
            </a:pPr>
            <a:endParaRPr lang="en-US" sz="1200"/>
          </a:p>
          <a:p>
            <a:pPr marL="4763" indent="6350">
              <a:buFont typeface="Wingdings" pitchFamily="2" charset="2"/>
              <a:buNone/>
            </a:pPr>
            <a:r>
              <a:rPr lang="en-US" sz="1200"/>
              <a:t>   1.  True</a:t>
            </a:r>
          </a:p>
          <a:p>
            <a:pPr marL="4763" indent="6350">
              <a:buFont typeface="Wingdings" pitchFamily="2" charset="2"/>
              <a:buNone/>
            </a:pPr>
            <a:r>
              <a:rPr lang="en-US" sz="1200"/>
              <a:t>   2.  True with caution</a:t>
            </a:r>
          </a:p>
          <a:p>
            <a:pPr marL="4763" indent="6350">
              <a:buFont typeface="Wingdings" pitchFamily="2" charset="2"/>
              <a:buNone/>
            </a:pPr>
            <a:r>
              <a:rPr lang="en-US" sz="1200"/>
              <a:t>   3.  False</a:t>
            </a:r>
          </a:p>
          <a:p>
            <a:pPr marL="4763" indent="6350">
              <a:buFont typeface="Wingdings" pitchFamily="2" charset="2"/>
              <a:buNone/>
            </a:pPr>
            <a:r>
              <a:rPr lang="en-US" sz="1200"/>
              <a:t>   4.  Inappropriate application of a statistic</a:t>
            </a:r>
          </a:p>
        </p:txBody>
      </p:sp>
      <p:sp>
        <p:nvSpPr>
          <p:cNvPr id="309251" name="Rectangle 3"/>
          <p:cNvSpPr>
            <a:spLocks noGrp="1" noChangeArrowheads="1"/>
          </p:cNvSpPr>
          <p:nvPr>
            <p:ph type="title"/>
          </p:nvPr>
        </p:nvSpPr>
        <p:spPr/>
        <p:txBody>
          <a:bodyPr/>
          <a:lstStyle/>
          <a:p>
            <a:r>
              <a:rPr lang="en-US"/>
              <a:t>Problem 2</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E1B48BB-9E77-412B-82C6-E72F21F7EECA}" type="slidenum">
              <a:rPr lang="en-US"/>
              <a:pPr/>
              <a:t>102</a:t>
            </a:fld>
            <a:endParaRPr lang="en-US"/>
          </a:p>
        </p:txBody>
      </p:sp>
      <p:pic>
        <p:nvPicPr>
          <p:cNvPr id="219145" name="Picture 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887663"/>
            <a:ext cx="3752850" cy="38179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19144" name="Picture 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19200" y="2897188"/>
            <a:ext cx="3629025" cy="3198812"/>
          </a:xfrm>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19146" name="Rectangle 10"/>
          <p:cNvSpPr>
            <a:spLocks noGrp="1" noChangeArrowheads="1"/>
          </p:cNvSpPr>
          <p:nvPr>
            <p:ph type="title"/>
          </p:nvPr>
        </p:nvSpPr>
        <p:spPr/>
        <p:txBody>
          <a:bodyPr/>
          <a:lstStyle/>
          <a:p>
            <a:r>
              <a:rPr lang="en-US"/>
              <a:t>The principal component solution</a:t>
            </a:r>
          </a:p>
        </p:txBody>
      </p:sp>
      <p:sp>
        <p:nvSpPr>
          <p:cNvPr id="219139" name="AutoShape 3"/>
          <p:cNvSpPr>
            <a:spLocks noChangeArrowheads="1"/>
          </p:cNvSpPr>
          <p:nvPr/>
        </p:nvSpPr>
        <p:spPr bwMode="auto">
          <a:xfrm>
            <a:off x="2443163" y="1571625"/>
            <a:ext cx="4872037" cy="1423988"/>
          </a:xfrm>
          <a:prstGeom prst="wedgeEllipseCallout">
            <a:avLst>
              <a:gd name="adj1" fmla="val 17417"/>
              <a:gd name="adj2" fmla="val -2816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 principal component analysis found a two-factor solution, with four of the original seven variables loading on the components.  The communalities and factor loadings are shown below.</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5714128-F046-4AB1-848B-FE6201259782}" type="slidenum">
              <a:rPr lang="en-US"/>
              <a:pPr/>
              <a:t>103</a:t>
            </a:fld>
            <a:endParaRPr lang="en-US"/>
          </a:p>
        </p:txBody>
      </p:sp>
      <p:pic>
        <p:nvPicPr>
          <p:cNvPr id="311300"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600200"/>
            <a:ext cx="4746625" cy="29987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1301" name="Rectangle 5"/>
          <p:cNvSpPr>
            <a:spLocks noGrp="1" noChangeArrowheads="1"/>
          </p:cNvSpPr>
          <p:nvPr>
            <p:ph type="title"/>
          </p:nvPr>
        </p:nvSpPr>
        <p:spPr/>
        <p:txBody>
          <a:bodyPr/>
          <a:lstStyle/>
          <a:p>
            <a:r>
              <a:rPr lang="en-US"/>
              <a:t>The size of the validation sample</a:t>
            </a:r>
          </a:p>
        </p:txBody>
      </p:sp>
      <p:sp>
        <p:nvSpPr>
          <p:cNvPr id="311303" name="AutoShape 7"/>
          <p:cNvSpPr>
            <a:spLocks noChangeArrowheads="1"/>
          </p:cNvSpPr>
          <p:nvPr/>
        </p:nvSpPr>
        <p:spPr bwMode="auto">
          <a:xfrm>
            <a:off x="2362200" y="3581400"/>
            <a:ext cx="5024438" cy="2970213"/>
          </a:xfrm>
          <a:prstGeom prst="wedgeEllipseCallout">
            <a:avLst>
              <a:gd name="adj1" fmla="val 42227"/>
              <a:gd name="adj2" fmla="val -8425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There were 75 valid cases in the final analysis.  The sample is to small to split in half and have enough cases to meet the minimum of 50 cases for factor analysis.</a:t>
            </a:r>
          </a:p>
          <a:p>
            <a:pPr algn="l">
              <a:lnSpc>
                <a:spcPct val="100000"/>
              </a:lnSpc>
            </a:pPr>
            <a:endParaRPr lang="en-US" sz="1200">
              <a:latin typeface="Verdana" pitchFamily="34" charset="0"/>
            </a:endParaRPr>
          </a:p>
          <a:p>
            <a:pPr algn="l">
              <a:lnSpc>
                <a:spcPct val="100000"/>
              </a:lnSpc>
            </a:pPr>
            <a:r>
              <a:rPr lang="en-US" sz="1200">
                <a:latin typeface="Verdana" pitchFamily="34" charset="0"/>
              </a:rPr>
              <a:t>We will draw two random samples that each comprise 70% of the full sample.  We arrive at 70% by dividing the minimum sample size by the number of valid cases (50 ÷ 75 = 0.667) and rounding up to the next 10% increment, 70%.</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F5C6283-D460-4AB9-ABB8-B930A7416E1E}" type="slidenum">
              <a:rPr lang="en-US"/>
              <a:pPr/>
              <a:t>104</a:t>
            </a:fld>
            <a:endParaRPr lang="en-US"/>
          </a:p>
        </p:txBody>
      </p:sp>
      <p:pic>
        <p:nvPicPr>
          <p:cNvPr id="32358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185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3587" name="Rectangle 3"/>
          <p:cNvSpPr>
            <a:spLocks noGrp="1" noChangeArrowheads="1"/>
          </p:cNvSpPr>
          <p:nvPr>
            <p:ph type="title"/>
          </p:nvPr>
        </p:nvSpPr>
        <p:spPr/>
        <p:txBody>
          <a:bodyPr/>
          <a:lstStyle/>
          <a:p>
            <a:r>
              <a:rPr lang="en-US"/>
              <a:t>Split-sample validation</a:t>
            </a:r>
          </a:p>
        </p:txBody>
      </p:sp>
      <p:sp>
        <p:nvSpPr>
          <p:cNvPr id="323589" name="AutoShape 5"/>
          <p:cNvSpPr>
            <a:spLocks noChangeArrowheads="1"/>
          </p:cNvSpPr>
          <p:nvPr/>
        </p:nvSpPr>
        <p:spPr bwMode="auto">
          <a:xfrm>
            <a:off x="4724400" y="2971800"/>
            <a:ext cx="3352800" cy="1165225"/>
          </a:xfrm>
          <a:prstGeom prst="wedgeEllipseCallout">
            <a:avLst>
              <a:gd name="adj1" fmla="val -28597"/>
              <a:gd name="adj2" fmla="val -99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set the random number seed, select the </a:t>
            </a:r>
            <a:r>
              <a:rPr lang="en-US" sz="1200" i="1">
                <a:latin typeface="Verdana" pitchFamily="34" charset="0"/>
              </a:rPr>
              <a:t>Random Number Seed…</a:t>
            </a:r>
            <a:r>
              <a:rPr lang="en-US" sz="1200">
                <a:latin typeface="Verdana" pitchFamily="34" charset="0"/>
              </a:rPr>
              <a:t> command from the </a:t>
            </a:r>
            <a:r>
              <a:rPr lang="en-US" sz="1200" i="1">
                <a:latin typeface="Verdana" pitchFamily="34" charset="0"/>
              </a:rPr>
              <a:t>Transform</a:t>
            </a:r>
            <a:r>
              <a:rPr lang="en-US" sz="1200">
                <a:latin typeface="Verdana" pitchFamily="34" charset="0"/>
              </a:rPr>
              <a:t> menu.</a:t>
            </a:r>
          </a:p>
        </p:txBody>
      </p:sp>
      <p:sp>
        <p:nvSpPr>
          <p:cNvPr id="323590" name="AutoShape 6"/>
          <p:cNvSpPr>
            <a:spLocks noChangeArrowheads="1"/>
          </p:cNvSpPr>
          <p:nvPr/>
        </p:nvSpPr>
        <p:spPr bwMode="auto">
          <a:xfrm>
            <a:off x="685800" y="1828800"/>
            <a:ext cx="2819400" cy="1679575"/>
          </a:xfrm>
          <a:prstGeom prst="wedgeEllipseCallout">
            <a:avLst>
              <a:gd name="adj1" fmla="val 11657"/>
              <a:gd name="adj2" fmla="val -1085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first random number seed stated in the problem is 743911, so we enter this is the SPSS random number seed dialog.</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C02D0C3-34F4-493C-A775-72AB58F86387}" type="slidenum">
              <a:rPr lang="en-US"/>
              <a:pPr/>
              <a:t>105</a:t>
            </a:fld>
            <a:endParaRPr lang="en-US"/>
          </a:p>
        </p:txBody>
      </p:sp>
      <p:pic>
        <p:nvPicPr>
          <p:cNvPr id="313353"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35375" y="2738438"/>
            <a:ext cx="2613025" cy="145256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3347" name="Rectangle 3"/>
          <p:cNvSpPr>
            <a:spLocks noGrp="1" noChangeArrowheads="1"/>
          </p:cNvSpPr>
          <p:nvPr>
            <p:ph type="title"/>
          </p:nvPr>
        </p:nvSpPr>
        <p:spPr/>
        <p:txBody>
          <a:bodyPr/>
          <a:lstStyle/>
          <a:p>
            <a:r>
              <a:rPr lang="en-US"/>
              <a:t>Set the random number seed for first sample</a:t>
            </a:r>
          </a:p>
        </p:txBody>
      </p:sp>
      <p:sp>
        <p:nvSpPr>
          <p:cNvPr id="313348" name="AutoShape 4"/>
          <p:cNvSpPr>
            <a:spLocks noChangeArrowheads="1"/>
          </p:cNvSpPr>
          <p:nvPr/>
        </p:nvSpPr>
        <p:spPr bwMode="auto">
          <a:xfrm>
            <a:off x="1066800" y="1958975"/>
            <a:ext cx="2514600" cy="1165225"/>
          </a:xfrm>
          <a:prstGeom prst="wedgeEllipseCallout">
            <a:avLst>
              <a:gd name="adj1" fmla="val 61931"/>
              <a:gd name="adj2" fmla="val 5575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Set seed to</a:t>
            </a:r>
            <a:r>
              <a:rPr lang="en-US" sz="1200">
                <a:latin typeface="Verdana" pitchFamily="34" charset="0"/>
              </a:rPr>
              <a:t> option button to activate the text box.</a:t>
            </a:r>
          </a:p>
        </p:txBody>
      </p:sp>
      <p:sp>
        <p:nvSpPr>
          <p:cNvPr id="313349" name="AutoShape 5"/>
          <p:cNvSpPr>
            <a:spLocks noChangeArrowheads="1"/>
          </p:cNvSpPr>
          <p:nvPr/>
        </p:nvSpPr>
        <p:spPr bwMode="auto">
          <a:xfrm>
            <a:off x="5638800" y="3429000"/>
            <a:ext cx="2895600" cy="906463"/>
          </a:xfrm>
          <a:prstGeom prst="wedgeEllipseCallout">
            <a:avLst>
              <a:gd name="adj1" fmla="val -57676"/>
              <a:gd name="adj2" fmla="val -56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type in the random seed stated in the problem.</a:t>
            </a:r>
          </a:p>
        </p:txBody>
      </p:sp>
      <p:sp>
        <p:nvSpPr>
          <p:cNvPr id="313350" name="AutoShape 6"/>
          <p:cNvSpPr>
            <a:spLocks noChangeArrowheads="1"/>
          </p:cNvSpPr>
          <p:nvPr/>
        </p:nvSpPr>
        <p:spPr bwMode="auto">
          <a:xfrm>
            <a:off x="2209800" y="4386263"/>
            <a:ext cx="3352800" cy="1938337"/>
          </a:xfrm>
          <a:prstGeom prst="wedgeEllipseCallout">
            <a:avLst>
              <a:gd name="adj1" fmla="val 4593"/>
              <a:gd name="adj2" fmla="val -702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Note that SPSS does not provide you with any feedback about the change.</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BB2FA0E-E5D5-4C39-B240-2FD1C108A036}" type="slidenum">
              <a:rPr lang="en-US"/>
              <a:pPr/>
              <a:t>106</a:t>
            </a:fld>
            <a:endParaRPr lang="en-US"/>
          </a:p>
        </p:txBody>
      </p:sp>
      <p:pic>
        <p:nvPicPr>
          <p:cNvPr id="31437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4371" name="Rectangle 3"/>
          <p:cNvSpPr>
            <a:spLocks noGrp="1" noChangeArrowheads="1"/>
          </p:cNvSpPr>
          <p:nvPr>
            <p:ph type="title"/>
          </p:nvPr>
        </p:nvSpPr>
        <p:spPr/>
        <p:txBody>
          <a:bodyPr/>
          <a:lstStyle/>
          <a:p>
            <a:r>
              <a:rPr lang="en-US"/>
              <a:t>Select the compute command</a:t>
            </a:r>
          </a:p>
        </p:txBody>
      </p:sp>
      <p:sp>
        <p:nvSpPr>
          <p:cNvPr id="314372" name="AutoShape 4"/>
          <p:cNvSpPr>
            <a:spLocks noChangeArrowheads="1"/>
          </p:cNvSpPr>
          <p:nvPr/>
        </p:nvSpPr>
        <p:spPr bwMode="auto">
          <a:xfrm>
            <a:off x="4267200" y="2667000"/>
            <a:ext cx="3352800" cy="1165225"/>
          </a:xfrm>
          <a:prstGeom prst="wedgeEllipseCallout">
            <a:avLst>
              <a:gd name="adj1" fmla="val -51375"/>
              <a:gd name="adj2" fmla="val -86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enter the formula for the variable that will split the sample in two parts, click on the </a:t>
            </a:r>
            <a:r>
              <a:rPr lang="en-US" sz="1200" i="1">
                <a:latin typeface="Verdana" pitchFamily="34" charset="0"/>
              </a:rPr>
              <a:t>Compute…</a:t>
            </a:r>
            <a:r>
              <a:rPr lang="en-US" sz="1200">
                <a:latin typeface="Verdana" pitchFamily="34" charset="0"/>
              </a:rPr>
              <a:t> command.</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6A6FDFE-98C0-4D52-90AE-0D7540250C52}" type="slidenum">
              <a:rPr lang="en-US"/>
              <a:pPr/>
              <a:t>107</a:t>
            </a:fld>
            <a:endParaRPr lang="en-US"/>
          </a:p>
        </p:txBody>
      </p:sp>
      <p:pic>
        <p:nvPicPr>
          <p:cNvPr id="315400"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5300" y="2157413"/>
            <a:ext cx="6007100" cy="3481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5395" name="Rectangle 3"/>
          <p:cNvSpPr>
            <a:spLocks noGrp="1" noChangeArrowheads="1"/>
          </p:cNvSpPr>
          <p:nvPr>
            <p:ph type="title"/>
          </p:nvPr>
        </p:nvSpPr>
        <p:spPr/>
        <p:txBody>
          <a:bodyPr/>
          <a:lstStyle/>
          <a:p>
            <a:r>
              <a:rPr lang="en-US"/>
              <a:t>The formula for the split1 variable</a:t>
            </a:r>
          </a:p>
        </p:txBody>
      </p:sp>
      <p:sp>
        <p:nvSpPr>
          <p:cNvPr id="315396" name="AutoShape 4"/>
          <p:cNvSpPr>
            <a:spLocks noChangeArrowheads="1"/>
          </p:cNvSpPr>
          <p:nvPr/>
        </p:nvSpPr>
        <p:spPr bwMode="auto">
          <a:xfrm>
            <a:off x="2590800" y="1363663"/>
            <a:ext cx="3351213" cy="906462"/>
          </a:xfrm>
          <a:prstGeom prst="wedgeEllipseCallout">
            <a:avLst>
              <a:gd name="adj1" fmla="val -47347"/>
              <a:gd name="adj2" fmla="val 1014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name for the new variable, split1, into the </a:t>
            </a:r>
            <a:r>
              <a:rPr lang="en-US" sz="1200" i="1">
                <a:latin typeface="Verdana" pitchFamily="34" charset="0"/>
              </a:rPr>
              <a:t>Target Variable</a:t>
            </a:r>
            <a:r>
              <a:rPr lang="en-US" sz="1200">
                <a:latin typeface="Verdana" pitchFamily="34" charset="0"/>
              </a:rPr>
              <a:t> text box.</a:t>
            </a:r>
          </a:p>
        </p:txBody>
      </p:sp>
      <p:sp>
        <p:nvSpPr>
          <p:cNvPr id="315397" name="AutoShape 5"/>
          <p:cNvSpPr>
            <a:spLocks noChangeArrowheads="1"/>
          </p:cNvSpPr>
          <p:nvPr/>
        </p:nvSpPr>
        <p:spPr bwMode="auto">
          <a:xfrm>
            <a:off x="5410200" y="1668463"/>
            <a:ext cx="3581400" cy="5037137"/>
          </a:xfrm>
          <a:prstGeom prst="wedgeEllipseCallout">
            <a:avLst>
              <a:gd name="adj1" fmla="val -59310"/>
              <a:gd name="adj2" fmla="val -285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the formula for the value of split1 is shown in the text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uniform(1) function generates a random decimal number between 0 and 1.  The random number is compared to the value 0.70. </a:t>
            </a:r>
          </a:p>
          <a:p>
            <a:pPr algn="l">
              <a:lnSpc>
                <a:spcPct val="100000"/>
              </a:lnSpc>
            </a:pPr>
            <a:endParaRPr lang="en-US" sz="1200">
              <a:latin typeface="Verdana" pitchFamily="34" charset="0"/>
            </a:endParaRPr>
          </a:p>
          <a:p>
            <a:pPr algn="l">
              <a:lnSpc>
                <a:spcPct val="100000"/>
              </a:lnSpc>
            </a:pPr>
            <a:r>
              <a:rPr lang="en-US" sz="1200">
                <a:latin typeface="Verdana" pitchFamily="34" charset="0"/>
              </a:rPr>
              <a:t>If the random number is less than or equal to 0.70, the value of the formula will be 1, the SPSS numeric equivalent to true.  If the random number is larger than 0.70, the formula will return a 0, the SPSS numeric equivalent to false.</a:t>
            </a:r>
          </a:p>
        </p:txBody>
      </p:sp>
      <p:sp>
        <p:nvSpPr>
          <p:cNvPr id="315398" name="AutoShape 6"/>
          <p:cNvSpPr>
            <a:spLocks noChangeArrowheads="1"/>
          </p:cNvSpPr>
          <p:nvPr/>
        </p:nvSpPr>
        <p:spPr bwMode="auto">
          <a:xfrm>
            <a:off x="1981200" y="5630863"/>
            <a:ext cx="2667000" cy="906462"/>
          </a:xfrm>
          <a:prstGeom prst="wedgeEllipseCallout">
            <a:avLst>
              <a:gd name="adj1" fmla="val 31606"/>
              <a:gd name="adj2" fmla="val -7031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AE67D76-55C0-4B8B-B930-1576FA667D5E}" type="slidenum">
              <a:rPr lang="en-US"/>
              <a:pPr/>
              <a:t>108</a:t>
            </a:fld>
            <a:endParaRPr lang="en-US"/>
          </a:p>
        </p:txBody>
      </p:sp>
      <p:pic>
        <p:nvPicPr>
          <p:cNvPr id="324616"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35375" y="2743200"/>
            <a:ext cx="2613025" cy="14525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4611" name="Rectangle 3"/>
          <p:cNvSpPr>
            <a:spLocks noGrp="1" noChangeArrowheads="1"/>
          </p:cNvSpPr>
          <p:nvPr>
            <p:ph type="title"/>
          </p:nvPr>
        </p:nvSpPr>
        <p:spPr/>
        <p:txBody>
          <a:bodyPr/>
          <a:lstStyle/>
          <a:p>
            <a:r>
              <a:rPr lang="en-US"/>
              <a:t>Set the random number seed for second sample</a:t>
            </a:r>
          </a:p>
        </p:txBody>
      </p:sp>
      <p:sp>
        <p:nvSpPr>
          <p:cNvPr id="324612" name="AutoShape 4"/>
          <p:cNvSpPr>
            <a:spLocks noChangeArrowheads="1"/>
          </p:cNvSpPr>
          <p:nvPr/>
        </p:nvSpPr>
        <p:spPr bwMode="auto">
          <a:xfrm>
            <a:off x="1066800" y="1958975"/>
            <a:ext cx="2514600" cy="1165225"/>
          </a:xfrm>
          <a:prstGeom prst="wedgeEllipseCallout">
            <a:avLst>
              <a:gd name="adj1" fmla="val 61931"/>
              <a:gd name="adj2" fmla="val 5575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Set seed to</a:t>
            </a:r>
            <a:r>
              <a:rPr lang="en-US" sz="1200">
                <a:latin typeface="Verdana" pitchFamily="34" charset="0"/>
              </a:rPr>
              <a:t> option button to activate the text box.</a:t>
            </a:r>
          </a:p>
        </p:txBody>
      </p:sp>
      <p:sp>
        <p:nvSpPr>
          <p:cNvPr id="324613" name="AutoShape 5"/>
          <p:cNvSpPr>
            <a:spLocks noChangeArrowheads="1"/>
          </p:cNvSpPr>
          <p:nvPr/>
        </p:nvSpPr>
        <p:spPr bwMode="auto">
          <a:xfrm>
            <a:off x="5638800" y="3429000"/>
            <a:ext cx="2895600" cy="906463"/>
          </a:xfrm>
          <a:prstGeom prst="wedgeEllipseCallout">
            <a:avLst>
              <a:gd name="adj1" fmla="val -57676"/>
              <a:gd name="adj2" fmla="val -56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type in the random seed stated in the problem.</a:t>
            </a:r>
          </a:p>
        </p:txBody>
      </p:sp>
      <p:sp>
        <p:nvSpPr>
          <p:cNvPr id="324614" name="AutoShape 6"/>
          <p:cNvSpPr>
            <a:spLocks noChangeArrowheads="1"/>
          </p:cNvSpPr>
          <p:nvPr/>
        </p:nvSpPr>
        <p:spPr bwMode="auto">
          <a:xfrm>
            <a:off x="2209800" y="4386263"/>
            <a:ext cx="3352800" cy="1938337"/>
          </a:xfrm>
          <a:prstGeom prst="wedgeEllipseCallout">
            <a:avLst>
              <a:gd name="adj1" fmla="val 4593"/>
              <a:gd name="adj2" fmla="val -702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Note that SPSS does not provide you with any feedback about the change.</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E51F7B2-E4FE-404F-B807-C4F66F2EB14A}" type="slidenum">
              <a:rPr lang="en-US"/>
              <a:pPr/>
              <a:t>109</a:t>
            </a:fld>
            <a:endParaRPr lang="en-US"/>
          </a:p>
        </p:txBody>
      </p:sp>
      <p:pic>
        <p:nvPicPr>
          <p:cNvPr id="32563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5635" name="Rectangle 3"/>
          <p:cNvSpPr>
            <a:spLocks noGrp="1" noChangeArrowheads="1"/>
          </p:cNvSpPr>
          <p:nvPr>
            <p:ph type="title"/>
          </p:nvPr>
        </p:nvSpPr>
        <p:spPr/>
        <p:txBody>
          <a:bodyPr/>
          <a:lstStyle/>
          <a:p>
            <a:r>
              <a:rPr lang="en-US"/>
              <a:t>Select the compute command</a:t>
            </a:r>
          </a:p>
        </p:txBody>
      </p:sp>
      <p:sp>
        <p:nvSpPr>
          <p:cNvPr id="325636" name="AutoShape 4"/>
          <p:cNvSpPr>
            <a:spLocks noChangeArrowheads="1"/>
          </p:cNvSpPr>
          <p:nvPr/>
        </p:nvSpPr>
        <p:spPr bwMode="auto">
          <a:xfrm>
            <a:off x="4267200" y="2667000"/>
            <a:ext cx="3352800" cy="1165225"/>
          </a:xfrm>
          <a:prstGeom prst="wedgeEllipseCallout">
            <a:avLst>
              <a:gd name="adj1" fmla="val -51375"/>
              <a:gd name="adj2" fmla="val -86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enter the formula for the variable that will split the sample in two parts, click on the </a:t>
            </a:r>
            <a:r>
              <a:rPr lang="en-US" sz="1200" i="1">
                <a:latin typeface="Verdana" pitchFamily="34" charset="0"/>
              </a:rPr>
              <a:t>Compute…</a:t>
            </a:r>
            <a:r>
              <a:rPr lang="en-US" sz="1200">
                <a:latin typeface="Verdana" pitchFamily="34" charset="0"/>
              </a:rPr>
              <a:t> command.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5B7AF68-DE27-4C43-B998-276EE4E6784B}" type="slidenum">
              <a:rPr lang="en-US"/>
              <a:pPr/>
              <a:t>11</a:t>
            </a:fld>
            <a:endParaRPr lang="en-US"/>
          </a:p>
        </p:txBody>
      </p:sp>
      <p:pic>
        <p:nvPicPr>
          <p:cNvPr id="15872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25" y="16764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8723" name="Rectangle 3"/>
          <p:cNvSpPr>
            <a:spLocks noGrp="1" noChangeArrowheads="1"/>
          </p:cNvSpPr>
          <p:nvPr>
            <p:ph type="title"/>
          </p:nvPr>
        </p:nvSpPr>
        <p:spPr/>
        <p:txBody>
          <a:bodyPr/>
          <a:lstStyle/>
          <a:p>
            <a:r>
              <a:rPr lang="en-US"/>
              <a:t>Select the extraction method</a:t>
            </a:r>
          </a:p>
        </p:txBody>
      </p:sp>
      <p:sp>
        <p:nvSpPr>
          <p:cNvPr id="158724" name="AutoShape 4"/>
          <p:cNvSpPr>
            <a:spLocks noChangeArrowheads="1"/>
          </p:cNvSpPr>
          <p:nvPr/>
        </p:nvSpPr>
        <p:spPr bwMode="auto">
          <a:xfrm>
            <a:off x="1143000" y="5029200"/>
            <a:ext cx="2895600" cy="1447800"/>
          </a:xfrm>
          <a:prstGeom prst="wedgeEllipseCallout">
            <a:avLst>
              <a:gd name="adj1" fmla="val 55537"/>
              <a:gd name="adj2" fmla="val -711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Extraction…</a:t>
            </a:r>
            <a:r>
              <a:rPr lang="en-US" sz="1200">
                <a:latin typeface="Verdana" pitchFamily="34" charset="0"/>
              </a:rPr>
              <a:t> button to specify statistics to include in the output.</a:t>
            </a:r>
          </a:p>
        </p:txBody>
      </p:sp>
      <p:sp>
        <p:nvSpPr>
          <p:cNvPr id="158725" name="AutoShape 5"/>
          <p:cNvSpPr>
            <a:spLocks noChangeArrowheads="1"/>
          </p:cNvSpPr>
          <p:nvPr/>
        </p:nvSpPr>
        <p:spPr bwMode="auto">
          <a:xfrm>
            <a:off x="4953000" y="5105400"/>
            <a:ext cx="3657600" cy="1447800"/>
          </a:xfrm>
          <a:prstGeom prst="wedgeEllipseCallout">
            <a:avLst>
              <a:gd name="adj1" fmla="val 9505"/>
              <a:gd name="adj2" fmla="val -290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The extraction method refers to the mathematical method that SPSS uses to compute the factors or components.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A12B45B-BD5C-4FC5-9EAF-E4DC42F15923}" type="slidenum">
              <a:rPr lang="en-US"/>
              <a:pPr/>
              <a:t>110</a:t>
            </a:fld>
            <a:endParaRPr lang="en-US"/>
          </a:p>
        </p:txBody>
      </p:sp>
      <p:pic>
        <p:nvPicPr>
          <p:cNvPr id="326664"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2157413"/>
            <a:ext cx="6007100" cy="3481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6659" name="Rectangle 3"/>
          <p:cNvSpPr>
            <a:spLocks noGrp="1" noChangeArrowheads="1"/>
          </p:cNvSpPr>
          <p:nvPr>
            <p:ph type="title"/>
          </p:nvPr>
        </p:nvSpPr>
        <p:spPr/>
        <p:txBody>
          <a:bodyPr/>
          <a:lstStyle/>
          <a:p>
            <a:r>
              <a:rPr lang="en-US"/>
              <a:t>The formula for the split2 variable</a:t>
            </a:r>
          </a:p>
        </p:txBody>
      </p:sp>
      <p:sp>
        <p:nvSpPr>
          <p:cNvPr id="326660" name="AutoShape 4"/>
          <p:cNvSpPr>
            <a:spLocks noChangeArrowheads="1"/>
          </p:cNvSpPr>
          <p:nvPr/>
        </p:nvSpPr>
        <p:spPr bwMode="auto">
          <a:xfrm>
            <a:off x="2590800" y="1363663"/>
            <a:ext cx="3351213" cy="906462"/>
          </a:xfrm>
          <a:prstGeom prst="wedgeEllipseCallout">
            <a:avLst>
              <a:gd name="adj1" fmla="val -47347"/>
              <a:gd name="adj2" fmla="val 1014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name for the new variable, split2, into the </a:t>
            </a:r>
            <a:r>
              <a:rPr lang="en-US" sz="1200" i="1">
                <a:latin typeface="Verdana" pitchFamily="34" charset="0"/>
              </a:rPr>
              <a:t>Target Variable</a:t>
            </a:r>
            <a:r>
              <a:rPr lang="en-US" sz="1200">
                <a:latin typeface="Verdana" pitchFamily="34" charset="0"/>
              </a:rPr>
              <a:t> text box.</a:t>
            </a:r>
          </a:p>
        </p:txBody>
      </p:sp>
      <p:sp>
        <p:nvSpPr>
          <p:cNvPr id="326661" name="AutoShape 5"/>
          <p:cNvSpPr>
            <a:spLocks noChangeArrowheads="1"/>
          </p:cNvSpPr>
          <p:nvPr/>
        </p:nvSpPr>
        <p:spPr bwMode="auto">
          <a:xfrm>
            <a:off x="5410200" y="1668463"/>
            <a:ext cx="3581400" cy="5037137"/>
          </a:xfrm>
          <a:prstGeom prst="wedgeEllipseCallout">
            <a:avLst>
              <a:gd name="adj1" fmla="val -59310"/>
              <a:gd name="adj2" fmla="val -285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the formula for the value of split2 is shown in the text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uniform(1) function generates a random decimal number between 0 and 1.  The random number is compared to the value 0.70. </a:t>
            </a:r>
          </a:p>
          <a:p>
            <a:pPr algn="l">
              <a:lnSpc>
                <a:spcPct val="100000"/>
              </a:lnSpc>
            </a:pPr>
            <a:endParaRPr lang="en-US" sz="1200">
              <a:latin typeface="Verdana" pitchFamily="34" charset="0"/>
            </a:endParaRPr>
          </a:p>
          <a:p>
            <a:pPr algn="l">
              <a:lnSpc>
                <a:spcPct val="100000"/>
              </a:lnSpc>
            </a:pPr>
            <a:r>
              <a:rPr lang="en-US" sz="1200">
                <a:latin typeface="Verdana" pitchFamily="34" charset="0"/>
              </a:rPr>
              <a:t>If the random number is less than or equal to 0.70, the value of the formula will be 1, the SPSS numeric equivalent to true.  If the random number is larger than 0.70, the formula will return a 0, the SPSS numeric equivalent to false.</a:t>
            </a:r>
          </a:p>
        </p:txBody>
      </p:sp>
      <p:sp>
        <p:nvSpPr>
          <p:cNvPr id="326662" name="AutoShape 6"/>
          <p:cNvSpPr>
            <a:spLocks noChangeArrowheads="1"/>
          </p:cNvSpPr>
          <p:nvPr/>
        </p:nvSpPr>
        <p:spPr bwMode="auto">
          <a:xfrm>
            <a:off x="1981200" y="5630863"/>
            <a:ext cx="2667000" cy="906462"/>
          </a:xfrm>
          <a:prstGeom prst="wedgeEllipseCallout">
            <a:avLst>
              <a:gd name="adj1" fmla="val 31606"/>
              <a:gd name="adj2" fmla="val -7031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3620ACA-61ED-4E16-9A4A-D7A8D21934DF}" type="slidenum">
              <a:rPr lang="en-US"/>
              <a:pPr/>
              <a:t>111</a:t>
            </a:fld>
            <a:endParaRPr lang="en-US"/>
          </a:p>
        </p:txBody>
      </p:sp>
      <p:pic>
        <p:nvPicPr>
          <p:cNvPr id="31744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00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7443" name="Rectangle 3"/>
          <p:cNvSpPr>
            <a:spLocks noGrp="1" noChangeArrowheads="1"/>
          </p:cNvSpPr>
          <p:nvPr>
            <p:ph type="title"/>
          </p:nvPr>
        </p:nvSpPr>
        <p:spPr/>
        <p:txBody>
          <a:bodyPr/>
          <a:lstStyle/>
          <a:p>
            <a:r>
              <a:rPr lang="en-US"/>
              <a:t>Repeating the analysis with the first validation sample</a:t>
            </a:r>
          </a:p>
        </p:txBody>
      </p:sp>
      <p:sp>
        <p:nvSpPr>
          <p:cNvPr id="317444" name="AutoShape 4"/>
          <p:cNvSpPr>
            <a:spLocks noChangeArrowheads="1"/>
          </p:cNvSpPr>
          <p:nvPr/>
        </p:nvSpPr>
        <p:spPr bwMode="auto">
          <a:xfrm>
            <a:off x="3962400" y="3276600"/>
            <a:ext cx="3657600" cy="1423988"/>
          </a:xfrm>
          <a:prstGeom prst="wedgeEllipseCallout">
            <a:avLst>
              <a:gd name="adj1" fmla="val -52995"/>
              <a:gd name="adj2" fmla="val -7965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repeat the principal component analysis for the first validation sample, select </a:t>
            </a:r>
            <a:r>
              <a:rPr lang="en-US" sz="1200" i="1">
                <a:latin typeface="Verdana" pitchFamily="34" charset="0"/>
              </a:rPr>
              <a:t>Factor Analysis</a:t>
            </a:r>
            <a:r>
              <a:rPr lang="en-US" sz="1200">
                <a:latin typeface="Verdana" pitchFamily="34" charset="0"/>
              </a:rPr>
              <a:t>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C7418E9-84C4-4883-AA55-D1F179117658}" type="slidenum">
              <a:rPr lang="en-US"/>
              <a:pPr/>
              <a:t>112</a:t>
            </a:fld>
            <a:endParaRPr lang="en-US"/>
          </a:p>
        </p:txBody>
      </p:sp>
      <p:pic>
        <p:nvPicPr>
          <p:cNvPr id="31847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8467" name="Rectangle 3"/>
          <p:cNvSpPr>
            <a:spLocks noGrp="1" noChangeArrowheads="1"/>
          </p:cNvSpPr>
          <p:nvPr>
            <p:ph type="title"/>
          </p:nvPr>
        </p:nvSpPr>
        <p:spPr/>
        <p:txBody>
          <a:bodyPr/>
          <a:lstStyle/>
          <a:p>
            <a:r>
              <a:rPr lang="en-US"/>
              <a:t>Using split1 as the selection variable</a:t>
            </a:r>
          </a:p>
        </p:txBody>
      </p:sp>
      <p:sp>
        <p:nvSpPr>
          <p:cNvPr id="318468" name="AutoShape 4"/>
          <p:cNvSpPr>
            <a:spLocks noChangeArrowheads="1"/>
          </p:cNvSpPr>
          <p:nvPr/>
        </p:nvSpPr>
        <p:spPr bwMode="auto">
          <a:xfrm>
            <a:off x="1066800" y="2514600"/>
            <a:ext cx="1976438" cy="1423988"/>
          </a:xfrm>
          <a:prstGeom prst="wedgeEllipseCallout">
            <a:avLst>
              <a:gd name="adj1" fmla="val 53935"/>
              <a:gd name="adj2" fmla="val 3940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scroll down the list of variables and highlight the variable </a:t>
            </a:r>
            <a:r>
              <a:rPr lang="en-US" sz="1200" i="1">
                <a:latin typeface="Verdana" pitchFamily="34" charset="0"/>
              </a:rPr>
              <a:t>split1</a:t>
            </a:r>
            <a:r>
              <a:rPr lang="en-US" sz="1200">
                <a:latin typeface="Verdana" pitchFamily="34" charset="0"/>
              </a:rPr>
              <a:t>.</a:t>
            </a:r>
          </a:p>
        </p:txBody>
      </p:sp>
      <p:sp>
        <p:nvSpPr>
          <p:cNvPr id="318469" name="AutoShape 5"/>
          <p:cNvSpPr>
            <a:spLocks noChangeArrowheads="1"/>
          </p:cNvSpPr>
          <p:nvPr/>
        </p:nvSpPr>
        <p:spPr bwMode="auto">
          <a:xfrm>
            <a:off x="5791200" y="5105400"/>
            <a:ext cx="2895600" cy="1447800"/>
          </a:xfrm>
          <a:prstGeom prst="wedgeEllipseCallout">
            <a:avLst>
              <a:gd name="adj1" fmla="val -72259"/>
              <a:gd name="adj2" fmla="val -102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right arrow button to move the split1 variable to the </a:t>
            </a:r>
            <a:r>
              <a:rPr lang="en-US" sz="1200" i="1">
                <a:latin typeface="Verdana" pitchFamily="34" charset="0"/>
              </a:rPr>
              <a:t>Selection Variable</a:t>
            </a:r>
            <a:r>
              <a:rPr lang="en-US" sz="1200">
                <a:latin typeface="Verdana" pitchFamily="34" charset="0"/>
              </a:rPr>
              <a:t> text box.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D10A350-A061-423D-AB84-160A2942E1E7}" type="slidenum">
              <a:rPr lang="en-US"/>
              <a:pPr/>
              <a:t>113</a:t>
            </a:fld>
            <a:endParaRPr lang="en-US"/>
          </a:p>
        </p:txBody>
      </p:sp>
      <p:pic>
        <p:nvPicPr>
          <p:cNvPr id="31949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19491" name="Rectangle 3"/>
          <p:cNvSpPr>
            <a:spLocks noGrp="1" noChangeArrowheads="1"/>
          </p:cNvSpPr>
          <p:nvPr>
            <p:ph type="title"/>
          </p:nvPr>
        </p:nvSpPr>
        <p:spPr/>
        <p:txBody>
          <a:bodyPr/>
          <a:lstStyle/>
          <a:p>
            <a:r>
              <a:rPr lang="en-US"/>
              <a:t>Setting the value of split1 to select cases</a:t>
            </a:r>
          </a:p>
        </p:txBody>
      </p:sp>
      <p:sp>
        <p:nvSpPr>
          <p:cNvPr id="319492" name="AutoShape 4"/>
          <p:cNvSpPr>
            <a:spLocks noChangeArrowheads="1"/>
          </p:cNvSpPr>
          <p:nvPr/>
        </p:nvSpPr>
        <p:spPr bwMode="auto">
          <a:xfrm>
            <a:off x="1071563" y="2081213"/>
            <a:ext cx="3200400" cy="1938337"/>
          </a:xfrm>
          <a:prstGeom prst="wedgeEllipseCallout">
            <a:avLst>
              <a:gd name="adj1" fmla="val 54514"/>
              <a:gd name="adj2" fmla="val 5409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variable named </a:t>
            </a:r>
            <a:r>
              <a:rPr lang="en-US" sz="1200" i="1">
                <a:latin typeface="Verdana" pitchFamily="34" charset="0"/>
              </a:rPr>
              <a:t>split1</a:t>
            </a:r>
            <a:r>
              <a:rPr lang="en-US" sz="1200">
                <a:latin typeface="Verdana" pitchFamily="34" charset="0"/>
              </a:rPr>
              <a:t> is moved to the Selection Variable text box, SPSS adds "=?" after the name to prompt up to enter a specific value for split1.</a:t>
            </a:r>
          </a:p>
        </p:txBody>
      </p:sp>
      <p:sp>
        <p:nvSpPr>
          <p:cNvPr id="319493" name="AutoShape 5"/>
          <p:cNvSpPr>
            <a:spLocks noChangeArrowheads="1"/>
          </p:cNvSpPr>
          <p:nvPr/>
        </p:nvSpPr>
        <p:spPr bwMode="auto">
          <a:xfrm>
            <a:off x="6938963" y="3300413"/>
            <a:ext cx="1976437" cy="1165225"/>
          </a:xfrm>
          <a:prstGeom prst="wedgeEllipseCallout">
            <a:avLst>
              <a:gd name="adj1" fmla="val -61648"/>
              <a:gd name="adj2" fmla="val 3528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Value… button to enter a value for </a:t>
            </a:r>
            <a:r>
              <a:rPr lang="en-US" sz="1200" i="1">
                <a:latin typeface="Verdana" pitchFamily="34" charset="0"/>
              </a:rPr>
              <a:t>split1</a:t>
            </a:r>
            <a:r>
              <a:rPr lang="en-US" sz="1200">
                <a:latin typeface="Verdana" pitchFamily="34" charset="0"/>
              </a:rPr>
              <a:t>.</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0C2533F-BA27-4268-A505-F334F635E943}" type="slidenum">
              <a:rPr lang="en-US"/>
              <a:pPr/>
              <a:t>114</a:t>
            </a:fld>
            <a:endParaRPr lang="en-US"/>
          </a:p>
        </p:txBody>
      </p:sp>
      <p:pic>
        <p:nvPicPr>
          <p:cNvPr id="32051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67088" y="2133600"/>
            <a:ext cx="3033712" cy="1498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0515" name="Rectangle 3"/>
          <p:cNvSpPr>
            <a:spLocks noGrp="1" noChangeArrowheads="1"/>
          </p:cNvSpPr>
          <p:nvPr>
            <p:ph type="title"/>
          </p:nvPr>
        </p:nvSpPr>
        <p:spPr/>
        <p:txBody>
          <a:bodyPr/>
          <a:lstStyle/>
          <a:p>
            <a:r>
              <a:rPr lang="en-US"/>
              <a:t>Completing the value selection</a:t>
            </a:r>
          </a:p>
        </p:txBody>
      </p:sp>
      <p:sp>
        <p:nvSpPr>
          <p:cNvPr id="320516" name="AutoShape 4"/>
          <p:cNvSpPr>
            <a:spLocks noChangeArrowheads="1"/>
          </p:cNvSpPr>
          <p:nvPr/>
        </p:nvSpPr>
        <p:spPr bwMode="auto">
          <a:xfrm>
            <a:off x="1371600" y="3048000"/>
            <a:ext cx="2743200" cy="1423988"/>
          </a:xfrm>
          <a:prstGeom prst="wedgeEllipseCallout">
            <a:avLst>
              <a:gd name="adj1" fmla="val 47167"/>
              <a:gd name="adj2" fmla="val -486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value for the first sample, 1, into the </a:t>
            </a:r>
            <a:r>
              <a:rPr lang="en-US" sz="1200" i="1">
                <a:latin typeface="Verdana" pitchFamily="34" charset="0"/>
              </a:rPr>
              <a:t>Value for Selection Variable</a:t>
            </a:r>
            <a:r>
              <a:rPr lang="en-US" sz="1200">
                <a:latin typeface="Verdana" pitchFamily="34" charset="0"/>
              </a:rPr>
              <a:t> text box.</a:t>
            </a:r>
          </a:p>
        </p:txBody>
      </p:sp>
      <p:sp>
        <p:nvSpPr>
          <p:cNvPr id="320517" name="AutoShape 5"/>
          <p:cNvSpPr>
            <a:spLocks noChangeArrowheads="1"/>
          </p:cNvSpPr>
          <p:nvPr/>
        </p:nvSpPr>
        <p:spPr bwMode="auto">
          <a:xfrm>
            <a:off x="6019800" y="2971800"/>
            <a:ext cx="2590800" cy="1447800"/>
          </a:xfrm>
          <a:prstGeom prst="wedgeEllipseCallout">
            <a:avLst>
              <a:gd name="adj1" fmla="val -45037"/>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 to complete the value entry.</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4F39299-254F-4937-918F-E51E9D141556}" type="slidenum">
              <a:rPr lang="en-US"/>
              <a:pPr/>
              <a:t>115</a:t>
            </a:fld>
            <a:endParaRPr lang="en-US"/>
          </a:p>
        </p:txBody>
      </p:sp>
      <p:pic>
        <p:nvPicPr>
          <p:cNvPr id="321544"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5240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1539" name="Rectangle 3"/>
          <p:cNvSpPr>
            <a:spLocks noGrp="1" noChangeArrowheads="1"/>
          </p:cNvSpPr>
          <p:nvPr>
            <p:ph type="title"/>
          </p:nvPr>
        </p:nvSpPr>
        <p:spPr/>
        <p:txBody>
          <a:bodyPr/>
          <a:lstStyle/>
          <a:p>
            <a:r>
              <a:rPr lang="en-US"/>
              <a:t>Requesting output for the first validation sample</a:t>
            </a:r>
          </a:p>
        </p:txBody>
      </p:sp>
      <p:sp>
        <p:nvSpPr>
          <p:cNvPr id="321540" name="AutoShape 4"/>
          <p:cNvSpPr>
            <a:spLocks noChangeArrowheads="1"/>
          </p:cNvSpPr>
          <p:nvPr/>
        </p:nvSpPr>
        <p:spPr bwMode="auto">
          <a:xfrm>
            <a:off x="1447800" y="3962400"/>
            <a:ext cx="3200400" cy="2455863"/>
          </a:xfrm>
          <a:prstGeom prst="wedgeEllipseCallout">
            <a:avLst>
              <a:gd name="adj1" fmla="val 50843"/>
              <a:gd name="adj2" fmla="val -4237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value entry dialog box is closed, SPSS adds the value we entered after the equal sign.  This specification now tells SPSS to include in the analysis only those cases that have a value of 1 for the split1 variable.</a:t>
            </a:r>
          </a:p>
        </p:txBody>
      </p:sp>
      <p:sp>
        <p:nvSpPr>
          <p:cNvPr id="321541" name="AutoShape 5"/>
          <p:cNvSpPr>
            <a:spLocks noChangeArrowheads="1"/>
          </p:cNvSpPr>
          <p:nvPr/>
        </p:nvSpPr>
        <p:spPr bwMode="auto">
          <a:xfrm>
            <a:off x="6553200" y="2522538"/>
            <a:ext cx="2133600" cy="906462"/>
          </a:xfrm>
          <a:prstGeom prst="wedgeEllipseCallout">
            <a:avLst>
              <a:gd name="adj1" fmla="val -36088"/>
              <a:gd name="adj2" fmla="val -864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a:t>
            </a:r>
          </a:p>
        </p:txBody>
      </p:sp>
      <p:sp>
        <p:nvSpPr>
          <p:cNvPr id="321542" name="AutoShape 6"/>
          <p:cNvSpPr>
            <a:spLocks noChangeArrowheads="1"/>
          </p:cNvSpPr>
          <p:nvPr/>
        </p:nvSpPr>
        <p:spPr bwMode="auto">
          <a:xfrm>
            <a:off x="5486400" y="4672013"/>
            <a:ext cx="3429000" cy="2197100"/>
          </a:xfrm>
          <a:prstGeom prst="wedgeEllipseCallout">
            <a:avLst>
              <a:gd name="adj1" fmla="val 7037"/>
              <a:gd name="adj2" fmla="val -4541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Since the validation analysis requires us to compare the results of the analysis using the first validation sample, we will request the output for the second validation sample before doing any comparison.</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FD5497F-B55D-447B-8228-9A38BFAF204D}" type="slidenum">
              <a:rPr lang="en-US"/>
              <a:pPr/>
              <a:t>116</a:t>
            </a:fld>
            <a:endParaRPr lang="en-US"/>
          </a:p>
        </p:txBody>
      </p:sp>
      <p:pic>
        <p:nvPicPr>
          <p:cNvPr id="32256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2563" name="Rectangle 3"/>
          <p:cNvSpPr>
            <a:spLocks noGrp="1" noChangeArrowheads="1"/>
          </p:cNvSpPr>
          <p:nvPr>
            <p:ph type="title"/>
          </p:nvPr>
        </p:nvSpPr>
        <p:spPr>
          <a:xfrm>
            <a:off x="914400" y="304800"/>
            <a:ext cx="8077200" cy="914400"/>
          </a:xfrm>
        </p:spPr>
        <p:txBody>
          <a:bodyPr/>
          <a:lstStyle/>
          <a:p>
            <a:r>
              <a:rPr lang="en-US"/>
              <a:t>Repeating the analysis with the second validation sample</a:t>
            </a:r>
          </a:p>
        </p:txBody>
      </p:sp>
      <p:sp>
        <p:nvSpPr>
          <p:cNvPr id="322564" name="AutoShape 4"/>
          <p:cNvSpPr>
            <a:spLocks noChangeArrowheads="1"/>
          </p:cNvSpPr>
          <p:nvPr/>
        </p:nvSpPr>
        <p:spPr bwMode="auto">
          <a:xfrm>
            <a:off x="4038600" y="2971800"/>
            <a:ext cx="3657600" cy="1423988"/>
          </a:xfrm>
          <a:prstGeom prst="wedgeEllipseCallout">
            <a:avLst>
              <a:gd name="adj1" fmla="val -52995"/>
              <a:gd name="adj2" fmla="val -7965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repeat the principal component analysis for the second validation sample, select </a:t>
            </a:r>
            <a:r>
              <a:rPr lang="en-US" sz="1200" i="1">
                <a:latin typeface="Verdana" pitchFamily="34" charset="0"/>
              </a:rPr>
              <a:t>Factor Analysis</a:t>
            </a:r>
            <a:r>
              <a:rPr lang="en-US" sz="1200">
                <a:latin typeface="Verdana" pitchFamily="34" charset="0"/>
              </a:rPr>
              <a:t>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DBA8EF6-47F1-4F8A-9B29-005DFA907B62}" type="slidenum">
              <a:rPr lang="en-US"/>
              <a:pPr/>
              <a:t>117</a:t>
            </a:fld>
            <a:endParaRPr lang="en-US"/>
          </a:p>
        </p:txBody>
      </p:sp>
      <p:pic>
        <p:nvPicPr>
          <p:cNvPr id="32768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6764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7683" name="Rectangle 3"/>
          <p:cNvSpPr>
            <a:spLocks noGrp="1" noChangeArrowheads="1"/>
          </p:cNvSpPr>
          <p:nvPr>
            <p:ph type="title"/>
          </p:nvPr>
        </p:nvSpPr>
        <p:spPr/>
        <p:txBody>
          <a:bodyPr/>
          <a:lstStyle/>
          <a:p>
            <a:r>
              <a:rPr lang="en-US"/>
              <a:t>Removing split1 as the selection variable</a:t>
            </a:r>
          </a:p>
        </p:txBody>
      </p:sp>
      <p:sp>
        <p:nvSpPr>
          <p:cNvPr id="327684" name="AutoShape 4"/>
          <p:cNvSpPr>
            <a:spLocks noChangeArrowheads="1"/>
          </p:cNvSpPr>
          <p:nvPr/>
        </p:nvSpPr>
        <p:spPr bwMode="auto">
          <a:xfrm>
            <a:off x="5867400" y="2743200"/>
            <a:ext cx="2209800" cy="906463"/>
          </a:xfrm>
          <a:prstGeom prst="wedgeEllipseCallout">
            <a:avLst>
              <a:gd name="adj1" fmla="val -52588"/>
              <a:gd name="adj2" fmla="val 10656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highlight the </a:t>
            </a:r>
            <a:r>
              <a:rPr lang="en-US" sz="1200" i="1">
                <a:latin typeface="Verdana" pitchFamily="34" charset="0"/>
              </a:rPr>
              <a:t>Selection Variable</a:t>
            </a:r>
            <a:r>
              <a:rPr lang="en-US" sz="1200">
                <a:latin typeface="Verdana" pitchFamily="34" charset="0"/>
              </a:rPr>
              <a:t> text box.</a:t>
            </a:r>
          </a:p>
        </p:txBody>
      </p:sp>
      <p:sp>
        <p:nvSpPr>
          <p:cNvPr id="327685" name="AutoShape 5"/>
          <p:cNvSpPr>
            <a:spLocks noChangeArrowheads="1"/>
          </p:cNvSpPr>
          <p:nvPr/>
        </p:nvSpPr>
        <p:spPr bwMode="auto">
          <a:xfrm>
            <a:off x="2895600" y="4953000"/>
            <a:ext cx="2895600" cy="1447800"/>
          </a:xfrm>
          <a:prstGeom prst="wedgeEllipseCallout">
            <a:avLst>
              <a:gd name="adj1" fmla="val 8278"/>
              <a:gd name="adj2" fmla="val -9660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left arrow button to move the split1 back to the list of variables.</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EEA61BC-A037-4EF6-91BD-943C9C7B2B53}" type="slidenum">
              <a:rPr lang="en-US"/>
              <a:pPr/>
              <a:t>118</a:t>
            </a:fld>
            <a:endParaRPr lang="en-US"/>
          </a:p>
        </p:txBody>
      </p:sp>
      <p:pic>
        <p:nvPicPr>
          <p:cNvPr id="33178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9425"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31779" name="Rectangle 3"/>
          <p:cNvSpPr>
            <a:spLocks noGrp="1" noChangeArrowheads="1"/>
          </p:cNvSpPr>
          <p:nvPr>
            <p:ph type="title"/>
          </p:nvPr>
        </p:nvSpPr>
        <p:spPr/>
        <p:txBody>
          <a:bodyPr/>
          <a:lstStyle/>
          <a:p>
            <a:r>
              <a:rPr lang="en-US"/>
              <a:t>Using split2 as the selection variable</a:t>
            </a:r>
          </a:p>
        </p:txBody>
      </p:sp>
      <p:sp>
        <p:nvSpPr>
          <p:cNvPr id="331780" name="AutoShape 4"/>
          <p:cNvSpPr>
            <a:spLocks noChangeArrowheads="1"/>
          </p:cNvSpPr>
          <p:nvPr/>
        </p:nvSpPr>
        <p:spPr bwMode="auto">
          <a:xfrm>
            <a:off x="1147763" y="2919413"/>
            <a:ext cx="1976437" cy="1423987"/>
          </a:xfrm>
          <a:prstGeom prst="wedgeEllipseCallout">
            <a:avLst>
              <a:gd name="adj1" fmla="val 53935"/>
              <a:gd name="adj2" fmla="val 3940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scroll down the list of variables and highlight the variable </a:t>
            </a:r>
            <a:r>
              <a:rPr lang="en-US" sz="1200" i="1">
                <a:latin typeface="Verdana" pitchFamily="34" charset="0"/>
              </a:rPr>
              <a:t>split2</a:t>
            </a:r>
            <a:r>
              <a:rPr lang="en-US" sz="1200">
                <a:latin typeface="Verdana" pitchFamily="34" charset="0"/>
              </a:rPr>
              <a:t>.</a:t>
            </a:r>
          </a:p>
        </p:txBody>
      </p:sp>
      <p:sp>
        <p:nvSpPr>
          <p:cNvPr id="331781" name="AutoShape 5"/>
          <p:cNvSpPr>
            <a:spLocks noChangeArrowheads="1"/>
          </p:cNvSpPr>
          <p:nvPr/>
        </p:nvSpPr>
        <p:spPr bwMode="auto">
          <a:xfrm>
            <a:off x="5791200" y="5105400"/>
            <a:ext cx="2895600" cy="1447800"/>
          </a:xfrm>
          <a:prstGeom prst="wedgeEllipseCallout">
            <a:avLst>
              <a:gd name="adj1" fmla="val -72259"/>
              <a:gd name="adj2" fmla="val -102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right arrow button to move the split2 variable to the </a:t>
            </a:r>
            <a:r>
              <a:rPr lang="en-US" sz="1200" i="1">
                <a:latin typeface="Verdana" pitchFamily="34" charset="0"/>
              </a:rPr>
              <a:t>Selection Variable</a:t>
            </a:r>
            <a:r>
              <a:rPr lang="en-US" sz="1200">
                <a:latin typeface="Verdana" pitchFamily="34" charset="0"/>
              </a:rPr>
              <a:t> text box.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A607330-6F6D-48D4-9C03-B131F6C2B2D8}" type="slidenum">
              <a:rPr lang="en-US"/>
              <a:pPr/>
              <a:t>119</a:t>
            </a:fld>
            <a:endParaRPr lang="en-US"/>
          </a:p>
        </p:txBody>
      </p:sp>
      <p:pic>
        <p:nvPicPr>
          <p:cNvPr id="32871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8707" name="Rectangle 3"/>
          <p:cNvSpPr>
            <a:spLocks noGrp="1" noChangeArrowheads="1"/>
          </p:cNvSpPr>
          <p:nvPr>
            <p:ph type="title"/>
          </p:nvPr>
        </p:nvSpPr>
        <p:spPr/>
        <p:txBody>
          <a:bodyPr/>
          <a:lstStyle/>
          <a:p>
            <a:r>
              <a:rPr lang="en-US"/>
              <a:t>Setting the value of split2 to select cases</a:t>
            </a:r>
          </a:p>
        </p:txBody>
      </p:sp>
      <p:sp>
        <p:nvSpPr>
          <p:cNvPr id="328708" name="AutoShape 4"/>
          <p:cNvSpPr>
            <a:spLocks noChangeArrowheads="1"/>
          </p:cNvSpPr>
          <p:nvPr/>
        </p:nvSpPr>
        <p:spPr bwMode="auto">
          <a:xfrm>
            <a:off x="1071563" y="2081213"/>
            <a:ext cx="3200400" cy="1938337"/>
          </a:xfrm>
          <a:prstGeom prst="wedgeEllipseCallout">
            <a:avLst>
              <a:gd name="adj1" fmla="val 54514"/>
              <a:gd name="adj2" fmla="val 5409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variable named </a:t>
            </a:r>
            <a:r>
              <a:rPr lang="en-US" sz="1200" i="1">
                <a:latin typeface="Verdana" pitchFamily="34" charset="0"/>
              </a:rPr>
              <a:t>split2</a:t>
            </a:r>
            <a:r>
              <a:rPr lang="en-US" sz="1200">
                <a:latin typeface="Verdana" pitchFamily="34" charset="0"/>
              </a:rPr>
              <a:t> is moved to the Selection Variable text box, SPSS adds "=?" after the name to prompt up to enter a specific value for split2.</a:t>
            </a:r>
          </a:p>
        </p:txBody>
      </p:sp>
      <p:sp>
        <p:nvSpPr>
          <p:cNvPr id="328709" name="AutoShape 5"/>
          <p:cNvSpPr>
            <a:spLocks noChangeArrowheads="1"/>
          </p:cNvSpPr>
          <p:nvPr/>
        </p:nvSpPr>
        <p:spPr bwMode="auto">
          <a:xfrm>
            <a:off x="6938963" y="3300413"/>
            <a:ext cx="1976437" cy="1165225"/>
          </a:xfrm>
          <a:prstGeom prst="wedgeEllipseCallout">
            <a:avLst>
              <a:gd name="adj1" fmla="val -61648"/>
              <a:gd name="adj2" fmla="val 3528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Value… button to enter a value for </a:t>
            </a:r>
            <a:r>
              <a:rPr lang="en-US" sz="1200" i="1">
                <a:latin typeface="Verdana" pitchFamily="34" charset="0"/>
              </a:rPr>
              <a:t>split2</a:t>
            </a:r>
            <a:r>
              <a:rPr lang="en-US" sz="1200">
                <a:latin typeface="Verdana" pitchFamily="34" charset="0"/>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4EBC1A9-6144-4B22-82DE-4BFD15BF8236}" type="slidenum">
              <a:rPr lang="en-US"/>
              <a:pPr/>
              <a:t>12</a:t>
            </a:fld>
            <a:endParaRPr lang="en-US"/>
          </a:p>
        </p:txBody>
      </p:sp>
      <p:pic>
        <p:nvPicPr>
          <p:cNvPr id="15974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2438400"/>
            <a:ext cx="4913313" cy="28336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9747" name="Rectangle 3"/>
          <p:cNvSpPr>
            <a:spLocks noGrp="1" noChangeArrowheads="1"/>
          </p:cNvSpPr>
          <p:nvPr>
            <p:ph type="title"/>
          </p:nvPr>
        </p:nvSpPr>
        <p:spPr/>
        <p:txBody>
          <a:bodyPr/>
          <a:lstStyle/>
          <a:p>
            <a:r>
              <a:rPr lang="en-US"/>
              <a:t>Compete the extraction dialog box</a:t>
            </a:r>
          </a:p>
        </p:txBody>
      </p:sp>
      <p:sp>
        <p:nvSpPr>
          <p:cNvPr id="159748" name="AutoShape 4"/>
          <p:cNvSpPr>
            <a:spLocks noChangeArrowheads="1"/>
          </p:cNvSpPr>
          <p:nvPr/>
        </p:nvSpPr>
        <p:spPr bwMode="auto">
          <a:xfrm>
            <a:off x="4114800" y="1676400"/>
            <a:ext cx="3581400" cy="914400"/>
          </a:xfrm>
          <a:prstGeom prst="wedgeEllipseCallout">
            <a:avLst>
              <a:gd name="adj1" fmla="val -41093"/>
              <a:gd name="adj2" fmla="val 8888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retain the default method </a:t>
            </a:r>
            <a:r>
              <a:rPr lang="en-US" sz="1200" i="1">
                <a:latin typeface="Verdana" pitchFamily="34" charset="0"/>
              </a:rPr>
              <a:t>Principal components</a:t>
            </a:r>
            <a:r>
              <a:rPr lang="en-US" sz="1200">
                <a:latin typeface="Verdana" pitchFamily="34" charset="0"/>
              </a:rPr>
              <a:t>.</a:t>
            </a:r>
          </a:p>
        </p:txBody>
      </p:sp>
      <p:sp>
        <p:nvSpPr>
          <p:cNvPr id="159749" name="AutoShape 5"/>
          <p:cNvSpPr>
            <a:spLocks noChangeArrowheads="1"/>
          </p:cNvSpPr>
          <p:nvPr/>
        </p:nvSpPr>
        <p:spPr bwMode="auto">
          <a:xfrm>
            <a:off x="6477000" y="3429000"/>
            <a:ext cx="1981200" cy="1143000"/>
          </a:xfrm>
          <a:prstGeom prst="wedgeEllipseCallout">
            <a:avLst>
              <a:gd name="adj1" fmla="val -36940"/>
              <a:gd name="adj2" fmla="val -79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84E8F29-3269-4C68-8D2A-7BEFFF98361A}" type="slidenum">
              <a:rPr lang="en-US"/>
              <a:pPr/>
              <a:t>120</a:t>
            </a:fld>
            <a:endParaRPr lang="en-US"/>
          </a:p>
        </p:txBody>
      </p:sp>
      <p:pic>
        <p:nvPicPr>
          <p:cNvPr id="32973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67088" y="2133600"/>
            <a:ext cx="3033712" cy="1498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29731" name="Rectangle 3"/>
          <p:cNvSpPr>
            <a:spLocks noGrp="1" noChangeArrowheads="1"/>
          </p:cNvSpPr>
          <p:nvPr>
            <p:ph type="title"/>
          </p:nvPr>
        </p:nvSpPr>
        <p:spPr/>
        <p:txBody>
          <a:bodyPr/>
          <a:lstStyle/>
          <a:p>
            <a:r>
              <a:rPr lang="en-US"/>
              <a:t>Completing the value selection</a:t>
            </a:r>
          </a:p>
        </p:txBody>
      </p:sp>
      <p:sp>
        <p:nvSpPr>
          <p:cNvPr id="329732" name="AutoShape 4"/>
          <p:cNvSpPr>
            <a:spLocks noChangeArrowheads="1"/>
          </p:cNvSpPr>
          <p:nvPr/>
        </p:nvSpPr>
        <p:spPr bwMode="auto">
          <a:xfrm>
            <a:off x="1371600" y="3048000"/>
            <a:ext cx="2743200" cy="1423988"/>
          </a:xfrm>
          <a:prstGeom prst="wedgeEllipseCallout">
            <a:avLst>
              <a:gd name="adj1" fmla="val 47167"/>
              <a:gd name="adj2" fmla="val -486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value for the second sample, 1, into the </a:t>
            </a:r>
            <a:r>
              <a:rPr lang="en-US" sz="1200" i="1">
                <a:latin typeface="Verdana" pitchFamily="34" charset="0"/>
              </a:rPr>
              <a:t>Value for Selection Variable</a:t>
            </a:r>
            <a:r>
              <a:rPr lang="en-US" sz="1200">
                <a:latin typeface="Verdana" pitchFamily="34" charset="0"/>
              </a:rPr>
              <a:t> text box.</a:t>
            </a:r>
          </a:p>
        </p:txBody>
      </p:sp>
      <p:sp>
        <p:nvSpPr>
          <p:cNvPr id="329733" name="AutoShape 5"/>
          <p:cNvSpPr>
            <a:spLocks noChangeArrowheads="1"/>
          </p:cNvSpPr>
          <p:nvPr/>
        </p:nvSpPr>
        <p:spPr bwMode="auto">
          <a:xfrm>
            <a:off x="6019800" y="2971800"/>
            <a:ext cx="2590800" cy="1447800"/>
          </a:xfrm>
          <a:prstGeom prst="wedgeEllipseCallout">
            <a:avLst>
              <a:gd name="adj1" fmla="val -45037"/>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 to complete the value entry.</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ED24B3B-22B6-4304-B333-32306829939B}" type="slidenum">
              <a:rPr lang="en-US"/>
              <a:pPr/>
              <a:t>121</a:t>
            </a:fld>
            <a:endParaRPr lang="en-US"/>
          </a:p>
        </p:txBody>
      </p:sp>
      <p:pic>
        <p:nvPicPr>
          <p:cNvPr id="330760"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5478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30755" name="Rectangle 3"/>
          <p:cNvSpPr>
            <a:spLocks noGrp="1" noChangeArrowheads="1"/>
          </p:cNvSpPr>
          <p:nvPr>
            <p:ph type="title"/>
          </p:nvPr>
        </p:nvSpPr>
        <p:spPr/>
        <p:txBody>
          <a:bodyPr/>
          <a:lstStyle/>
          <a:p>
            <a:r>
              <a:rPr lang="en-US"/>
              <a:t>Requesting output for the second validation sample</a:t>
            </a:r>
          </a:p>
        </p:txBody>
      </p:sp>
      <p:sp>
        <p:nvSpPr>
          <p:cNvPr id="330756" name="AutoShape 4"/>
          <p:cNvSpPr>
            <a:spLocks noChangeArrowheads="1"/>
          </p:cNvSpPr>
          <p:nvPr/>
        </p:nvSpPr>
        <p:spPr bwMode="auto">
          <a:xfrm>
            <a:off x="1219200" y="3962400"/>
            <a:ext cx="3200400" cy="2455863"/>
          </a:xfrm>
          <a:prstGeom prst="wedgeEllipseCallout">
            <a:avLst>
              <a:gd name="adj1" fmla="val 50843"/>
              <a:gd name="adj2" fmla="val -4237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value entry dialog box is closed, SPSS adds the value we entered after the equal sign.  This specification now tells SPSS to include in the analysis only those cases that have a value of 1 for the split2 variable.</a:t>
            </a:r>
          </a:p>
        </p:txBody>
      </p:sp>
      <p:sp>
        <p:nvSpPr>
          <p:cNvPr id="330757" name="AutoShape 5"/>
          <p:cNvSpPr>
            <a:spLocks noChangeArrowheads="1"/>
          </p:cNvSpPr>
          <p:nvPr/>
        </p:nvSpPr>
        <p:spPr bwMode="auto">
          <a:xfrm>
            <a:off x="6705600" y="2522538"/>
            <a:ext cx="2133600" cy="906462"/>
          </a:xfrm>
          <a:prstGeom prst="wedgeEllipseCallout">
            <a:avLst>
              <a:gd name="adj1" fmla="val -36088"/>
              <a:gd name="adj2" fmla="val -864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65DC39E-B03A-41B8-ACF8-3C6620D6BDC4}" type="slidenum">
              <a:rPr lang="en-US"/>
              <a:pPr/>
              <a:t>122</a:t>
            </a:fld>
            <a:endParaRPr lang="en-US"/>
          </a:p>
        </p:txBody>
      </p:sp>
      <p:pic>
        <p:nvPicPr>
          <p:cNvPr id="333828"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38775" y="2755900"/>
            <a:ext cx="3629025" cy="35956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333830"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00175" y="2743200"/>
            <a:ext cx="3629025" cy="3608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33826" name="Rectangle 2"/>
          <p:cNvSpPr>
            <a:spLocks noGrp="1" noChangeArrowheads="1"/>
          </p:cNvSpPr>
          <p:nvPr>
            <p:ph type="title"/>
          </p:nvPr>
        </p:nvSpPr>
        <p:spPr/>
        <p:txBody>
          <a:bodyPr/>
          <a:lstStyle/>
          <a:p>
            <a:r>
              <a:rPr lang="en-US"/>
              <a:t>Comparing the communalities for the validation samples</a:t>
            </a:r>
          </a:p>
        </p:txBody>
      </p:sp>
      <p:sp>
        <p:nvSpPr>
          <p:cNvPr id="333832" name="AutoShape 8"/>
          <p:cNvSpPr>
            <a:spLocks noChangeArrowheads="1"/>
          </p:cNvSpPr>
          <p:nvPr/>
        </p:nvSpPr>
        <p:spPr bwMode="auto">
          <a:xfrm>
            <a:off x="1219200" y="1447800"/>
            <a:ext cx="3200400" cy="1423988"/>
          </a:xfrm>
          <a:prstGeom prst="wedgeEllipseCallout">
            <a:avLst>
              <a:gd name="adj1" fmla="val 40972"/>
              <a:gd name="adj2" fmla="val 89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first validation sample satisfy the minimum requirement of being larger than 0.50.</a:t>
            </a:r>
          </a:p>
        </p:txBody>
      </p:sp>
      <p:sp>
        <p:nvSpPr>
          <p:cNvPr id="333834" name="AutoShape 10"/>
          <p:cNvSpPr>
            <a:spLocks noChangeArrowheads="1"/>
          </p:cNvSpPr>
          <p:nvPr/>
        </p:nvSpPr>
        <p:spPr bwMode="auto">
          <a:xfrm>
            <a:off x="5181600" y="1447800"/>
            <a:ext cx="3200400" cy="1423988"/>
          </a:xfrm>
          <a:prstGeom prst="wedgeEllipseCallout">
            <a:avLst>
              <a:gd name="adj1" fmla="val 40921"/>
              <a:gd name="adj2" fmla="val 9258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second validation  sample satisfy the minimum requirement of being larger than 0.50.</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438EF3F-6214-4A4E-B926-6B36BCDF7ABB}" type="slidenum">
              <a:rPr lang="en-US"/>
              <a:pPr/>
              <a:t>123</a:t>
            </a:fld>
            <a:endParaRPr lang="en-US"/>
          </a:p>
        </p:txBody>
      </p:sp>
      <p:pic>
        <p:nvPicPr>
          <p:cNvPr id="332806"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2133600"/>
            <a:ext cx="3752850" cy="42386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332804"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2133600"/>
            <a:ext cx="3751263" cy="42148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32802" name="Rectangle 2"/>
          <p:cNvSpPr>
            <a:spLocks noGrp="1" noChangeArrowheads="1"/>
          </p:cNvSpPr>
          <p:nvPr>
            <p:ph type="title"/>
          </p:nvPr>
        </p:nvSpPr>
        <p:spPr/>
        <p:txBody>
          <a:bodyPr/>
          <a:lstStyle/>
          <a:p>
            <a:r>
              <a:rPr lang="en-US"/>
              <a:t>Comparing the factor loadings for the validation samples</a:t>
            </a:r>
          </a:p>
        </p:txBody>
      </p:sp>
      <p:sp>
        <p:nvSpPr>
          <p:cNvPr id="332808" name="AutoShape 8"/>
          <p:cNvSpPr>
            <a:spLocks noChangeArrowheads="1"/>
          </p:cNvSpPr>
          <p:nvPr/>
        </p:nvSpPr>
        <p:spPr bwMode="auto">
          <a:xfrm>
            <a:off x="1066800" y="4954588"/>
            <a:ext cx="7772400" cy="1679575"/>
          </a:xfrm>
          <a:prstGeom prst="wedgeEllipseCallout">
            <a:avLst>
              <a:gd name="adj1" fmla="val -21444"/>
              <a:gd name="adj2" fmla="val 391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pattern of factor loading for both validation analyses shows the same pattern of variables, though the first and second component have switched places.</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communalities and factor loadings of the validation analysis supports the generalizability of the factor model.</a:t>
            </a:r>
          </a:p>
        </p:txBody>
      </p:sp>
      <p:sp>
        <p:nvSpPr>
          <p:cNvPr id="332809" name="AutoShape 9"/>
          <p:cNvSpPr>
            <a:spLocks noChangeArrowheads="1"/>
          </p:cNvSpPr>
          <p:nvPr/>
        </p:nvSpPr>
        <p:spPr bwMode="auto">
          <a:xfrm>
            <a:off x="1066800" y="1379538"/>
            <a:ext cx="3810000" cy="906462"/>
          </a:xfrm>
          <a:prstGeom prst="wedgeEllipseCallout">
            <a:avLst>
              <a:gd name="adj1" fmla="val -28667"/>
              <a:gd name="adj2" fmla="val 9563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factor loadings for the first validation analysis including all cases is shown on the left.</a:t>
            </a:r>
          </a:p>
        </p:txBody>
      </p:sp>
      <p:sp>
        <p:nvSpPr>
          <p:cNvPr id="332810" name="AutoShape 10"/>
          <p:cNvSpPr>
            <a:spLocks noChangeArrowheads="1"/>
          </p:cNvSpPr>
          <p:nvPr/>
        </p:nvSpPr>
        <p:spPr bwMode="auto">
          <a:xfrm>
            <a:off x="5030788" y="1393825"/>
            <a:ext cx="3959225" cy="906463"/>
          </a:xfrm>
          <a:prstGeom prst="wedgeEllipseCallout">
            <a:avLst>
              <a:gd name="adj1" fmla="val -32171"/>
              <a:gd name="adj2" fmla="val 9359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factor loadings for the second validation analysis excluding outliers is shown on the right.</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CA8CCBF-C693-45C7-B949-3EDF870EF585}" type="slidenum">
              <a:rPr lang="en-US"/>
              <a:pPr/>
              <a:t>124</a:t>
            </a:fld>
            <a:endParaRPr lang="en-US"/>
          </a:p>
        </p:txBody>
      </p:sp>
      <p:sp>
        <p:nvSpPr>
          <p:cNvPr id="338946" name="Rectangle 2"/>
          <p:cNvSpPr>
            <a:spLocks noGrp="1" noChangeArrowheads="1"/>
          </p:cNvSpPr>
          <p:nvPr>
            <p:ph type="title"/>
          </p:nvPr>
        </p:nvSpPr>
        <p:spPr/>
        <p:txBody>
          <a:bodyPr/>
          <a:lstStyle/>
          <a:p>
            <a:r>
              <a:rPr lang="en-US"/>
              <a:t>Steps in validation analysis - 1</a:t>
            </a:r>
          </a:p>
        </p:txBody>
      </p:sp>
      <p:sp>
        <p:nvSpPr>
          <p:cNvPr id="338947" name="Rectangle 3"/>
          <p:cNvSpPr>
            <a:spLocks noChangeArrowheads="1"/>
          </p:cNvSpPr>
          <p:nvPr/>
        </p:nvSpPr>
        <p:spPr bwMode="auto">
          <a:xfrm>
            <a:off x="900113" y="1371600"/>
            <a:ext cx="8058150" cy="695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0800" indent="4763" algn="l">
              <a:lnSpc>
                <a:spcPct val="100000"/>
              </a:lnSpc>
            </a:pPr>
            <a:r>
              <a:rPr lang="en-US" sz="2000"/>
              <a:t>The following is a guide to the decision process for answering problems about validation</a:t>
            </a:r>
            <a:r>
              <a:rPr lang="en-US" sz="2000">
                <a:solidFill>
                  <a:schemeClr val="tx2"/>
                </a:solidFill>
              </a:rPr>
              <a:t> analysis</a:t>
            </a:r>
            <a:r>
              <a:rPr lang="en-US" sz="2000"/>
              <a:t>: </a:t>
            </a:r>
          </a:p>
        </p:txBody>
      </p:sp>
      <p:grpSp>
        <p:nvGrpSpPr>
          <p:cNvPr id="338949" name="Group 5"/>
          <p:cNvGrpSpPr>
            <a:grpSpLocks/>
          </p:cNvGrpSpPr>
          <p:nvPr/>
        </p:nvGrpSpPr>
        <p:grpSpPr bwMode="auto">
          <a:xfrm>
            <a:off x="4619625" y="4845050"/>
            <a:ext cx="466725" cy="423863"/>
            <a:chOff x="4464" y="3456"/>
            <a:chExt cx="294" cy="267"/>
          </a:xfrm>
        </p:grpSpPr>
        <p:sp>
          <p:nvSpPr>
            <p:cNvPr id="338950" name="Line 6"/>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51" name="Text Box 7"/>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338955" name="Line 11"/>
          <p:cNvSpPr>
            <a:spLocks noChangeShapeType="1"/>
          </p:cNvSpPr>
          <p:nvPr/>
        </p:nvSpPr>
        <p:spPr bwMode="auto">
          <a:xfrm flipH="1">
            <a:off x="2790825" y="28194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58" name="Text Box 14"/>
          <p:cNvSpPr txBox="1">
            <a:spLocks noChangeArrowheads="1"/>
          </p:cNvSpPr>
          <p:nvPr/>
        </p:nvSpPr>
        <p:spPr bwMode="auto">
          <a:xfrm>
            <a:off x="6448425" y="281940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338959" name="Text Box 15"/>
          <p:cNvSpPr txBox="1">
            <a:spLocks noChangeArrowheads="1"/>
          </p:cNvSpPr>
          <p:nvPr/>
        </p:nvSpPr>
        <p:spPr bwMode="auto">
          <a:xfrm>
            <a:off x="2333625" y="2808288"/>
            <a:ext cx="466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sp>
        <p:nvSpPr>
          <p:cNvPr id="338960" name="AutoShape 16"/>
          <p:cNvSpPr>
            <a:spLocks noChangeArrowheads="1"/>
          </p:cNvSpPr>
          <p:nvPr/>
        </p:nvSpPr>
        <p:spPr bwMode="auto">
          <a:xfrm>
            <a:off x="2790825" y="2286000"/>
            <a:ext cx="36195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Is the number of valid cases greater than or equal to 100?</a:t>
            </a:r>
          </a:p>
        </p:txBody>
      </p:sp>
      <p:sp>
        <p:nvSpPr>
          <p:cNvPr id="338961" name="AutoShape 17"/>
          <p:cNvSpPr>
            <a:spLocks noChangeArrowheads="1"/>
          </p:cNvSpPr>
          <p:nvPr/>
        </p:nvSpPr>
        <p:spPr bwMode="auto">
          <a:xfrm>
            <a:off x="2671763" y="528320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Are all of the communalities in the validations greater than 0.50?</a:t>
            </a:r>
          </a:p>
        </p:txBody>
      </p:sp>
      <p:grpSp>
        <p:nvGrpSpPr>
          <p:cNvPr id="338962" name="Group 18"/>
          <p:cNvGrpSpPr>
            <a:grpSpLocks/>
          </p:cNvGrpSpPr>
          <p:nvPr/>
        </p:nvGrpSpPr>
        <p:grpSpPr bwMode="auto">
          <a:xfrm>
            <a:off x="4619625" y="6303963"/>
            <a:ext cx="466725" cy="423862"/>
            <a:chOff x="4464" y="3456"/>
            <a:chExt cx="294" cy="267"/>
          </a:xfrm>
        </p:grpSpPr>
        <p:sp>
          <p:nvSpPr>
            <p:cNvPr id="338963" name="Line 19"/>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64" name="Text Box 20"/>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338965" name="Group 21"/>
          <p:cNvGrpSpPr>
            <a:grpSpLocks/>
          </p:cNvGrpSpPr>
          <p:nvPr/>
        </p:nvGrpSpPr>
        <p:grpSpPr bwMode="auto">
          <a:xfrm>
            <a:off x="6524625" y="5486400"/>
            <a:ext cx="679450" cy="304800"/>
            <a:chOff x="3792" y="2832"/>
            <a:chExt cx="428" cy="192"/>
          </a:xfrm>
        </p:grpSpPr>
        <p:sp>
          <p:nvSpPr>
            <p:cNvPr id="338966" name="Line 22"/>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67" name="Text Box 23"/>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38969" name="Text Box 25"/>
          <p:cNvSpPr txBox="1">
            <a:spLocks noChangeArrowheads="1"/>
          </p:cNvSpPr>
          <p:nvPr/>
        </p:nvSpPr>
        <p:spPr bwMode="auto">
          <a:xfrm>
            <a:off x="7286625" y="5638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338970" name="Rectangle 26"/>
          <p:cNvSpPr>
            <a:spLocks noChangeArrowheads="1"/>
          </p:cNvSpPr>
          <p:nvPr/>
        </p:nvSpPr>
        <p:spPr bwMode="auto">
          <a:xfrm>
            <a:off x="5305425" y="3276600"/>
            <a:ext cx="2286000" cy="11430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endParaRPr lang="en-US" sz="1000">
              <a:latin typeface="Verdana" pitchFamily="34" charset="0"/>
            </a:endParaRPr>
          </a:p>
          <a:p>
            <a:pPr algn="l">
              <a:buFontTx/>
              <a:buChar char="•"/>
            </a:pPr>
            <a:r>
              <a:rPr lang="en-US" sz="1000">
                <a:latin typeface="Verdana" pitchFamily="34" charset="0"/>
              </a:rPr>
              <a:t>Set the random seed and compute the split variable</a:t>
            </a:r>
          </a:p>
          <a:p>
            <a:pPr algn="l">
              <a:buFontTx/>
              <a:buChar char="•"/>
            </a:pPr>
            <a:r>
              <a:rPr lang="en-US" sz="1000">
                <a:latin typeface="Verdana" pitchFamily="34" charset="0"/>
              </a:rPr>
              <a:t>Re-run factor with split = 0</a:t>
            </a:r>
          </a:p>
          <a:p>
            <a:pPr algn="l">
              <a:buFontTx/>
              <a:buChar char="•"/>
            </a:pPr>
            <a:r>
              <a:rPr lang="en-US" sz="1000">
                <a:latin typeface="Verdana" pitchFamily="34" charset="0"/>
              </a:rPr>
              <a:t>Re-run factor with split = 1</a:t>
            </a:r>
          </a:p>
          <a:p>
            <a:pPr algn="l">
              <a:buFontTx/>
              <a:buChar char="•"/>
            </a:pPr>
            <a:endParaRPr lang="en-US" sz="1000">
              <a:latin typeface="Verdana" pitchFamily="34" charset="0"/>
            </a:endParaRPr>
          </a:p>
          <a:p>
            <a:pPr algn="l"/>
            <a:endParaRPr lang="en-US" sz="1000">
              <a:latin typeface="Verdana" pitchFamily="34" charset="0"/>
            </a:endParaRPr>
          </a:p>
        </p:txBody>
      </p:sp>
      <p:sp>
        <p:nvSpPr>
          <p:cNvPr id="338973" name="Rectangle 29"/>
          <p:cNvSpPr>
            <a:spLocks noChangeArrowheads="1"/>
          </p:cNvSpPr>
          <p:nvPr/>
        </p:nvSpPr>
        <p:spPr bwMode="auto">
          <a:xfrm>
            <a:off x="1724025" y="3276600"/>
            <a:ext cx="2286000" cy="11430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buFontTx/>
              <a:buChar char="•"/>
            </a:pPr>
            <a:r>
              <a:rPr lang="en-US" sz="1000">
                <a:latin typeface="Verdana" pitchFamily="34" charset="0"/>
              </a:rPr>
              <a:t>Set the first random seed and compute the split1 variable</a:t>
            </a:r>
          </a:p>
          <a:p>
            <a:pPr algn="l">
              <a:buFontTx/>
              <a:buChar char="•"/>
            </a:pPr>
            <a:r>
              <a:rPr lang="en-US" sz="1000">
                <a:latin typeface="Verdana" pitchFamily="34" charset="0"/>
              </a:rPr>
              <a:t>Re-run factor with split1 = 1</a:t>
            </a:r>
          </a:p>
          <a:p>
            <a:pPr algn="l">
              <a:buFontTx/>
              <a:buChar char="•"/>
            </a:pPr>
            <a:r>
              <a:rPr lang="en-US" sz="1000">
                <a:latin typeface="Verdana" pitchFamily="34" charset="0"/>
              </a:rPr>
              <a:t>Set the second random seed and compute the split2 variable</a:t>
            </a:r>
          </a:p>
          <a:p>
            <a:pPr algn="l">
              <a:buFontTx/>
              <a:buChar char="•"/>
            </a:pPr>
            <a:r>
              <a:rPr lang="en-US" sz="1000">
                <a:latin typeface="Verdana" pitchFamily="34" charset="0"/>
              </a:rPr>
              <a:t>Re-run factor with split2 = 1</a:t>
            </a:r>
          </a:p>
          <a:p>
            <a:pPr algn="l"/>
            <a:endParaRPr lang="en-US" sz="1000">
              <a:latin typeface="Verdana" pitchFamily="34" charset="0"/>
            </a:endParaRPr>
          </a:p>
        </p:txBody>
      </p:sp>
      <p:sp>
        <p:nvSpPr>
          <p:cNvPr id="338974" name="Line 30"/>
          <p:cNvSpPr>
            <a:spLocks noChangeShapeType="1"/>
          </p:cNvSpPr>
          <p:nvPr/>
        </p:nvSpPr>
        <p:spPr bwMode="auto">
          <a:xfrm flipH="1">
            <a:off x="6415088" y="2797175"/>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75" name="Line 31"/>
          <p:cNvSpPr>
            <a:spLocks noChangeShapeType="1"/>
          </p:cNvSpPr>
          <p:nvPr/>
        </p:nvSpPr>
        <p:spPr bwMode="auto">
          <a:xfrm flipH="1">
            <a:off x="2790825" y="44196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76" name="Line 32"/>
          <p:cNvSpPr>
            <a:spLocks noChangeShapeType="1"/>
          </p:cNvSpPr>
          <p:nvPr/>
        </p:nvSpPr>
        <p:spPr bwMode="auto">
          <a:xfrm flipH="1">
            <a:off x="6448425" y="44196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978" name="Line 34"/>
          <p:cNvSpPr>
            <a:spLocks noChangeShapeType="1"/>
          </p:cNvSpPr>
          <p:nvPr/>
        </p:nvSpPr>
        <p:spPr bwMode="auto">
          <a:xfrm>
            <a:off x="2790825" y="4845050"/>
            <a:ext cx="3657600" cy="1588"/>
          </a:xfrm>
          <a:prstGeom prst="line">
            <a:avLst/>
          </a:prstGeom>
          <a:noFill/>
          <a:ln w="12700">
            <a:solidFill>
              <a:schemeClr val="tx1"/>
            </a:solidFill>
            <a:round/>
            <a:headEnd type="none"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C7FF684-E5EF-4015-A211-479F98F810CF}" type="slidenum">
              <a:rPr lang="en-US"/>
              <a:pPr/>
              <a:t>125</a:t>
            </a:fld>
            <a:endParaRPr lang="en-US"/>
          </a:p>
        </p:txBody>
      </p:sp>
      <p:sp>
        <p:nvSpPr>
          <p:cNvPr id="348162" name="Rectangle 2"/>
          <p:cNvSpPr>
            <a:spLocks noGrp="1" noChangeArrowheads="1"/>
          </p:cNvSpPr>
          <p:nvPr>
            <p:ph type="title"/>
          </p:nvPr>
        </p:nvSpPr>
        <p:spPr/>
        <p:txBody>
          <a:bodyPr/>
          <a:lstStyle/>
          <a:p>
            <a:r>
              <a:rPr lang="en-US"/>
              <a:t>Steps in validation analysis - 2</a:t>
            </a:r>
          </a:p>
        </p:txBody>
      </p:sp>
      <p:grpSp>
        <p:nvGrpSpPr>
          <p:cNvPr id="348172" name="Group 12"/>
          <p:cNvGrpSpPr>
            <a:grpSpLocks/>
          </p:cNvGrpSpPr>
          <p:nvPr/>
        </p:nvGrpSpPr>
        <p:grpSpPr bwMode="auto">
          <a:xfrm>
            <a:off x="4619625" y="1600200"/>
            <a:ext cx="466725" cy="423863"/>
            <a:chOff x="4464" y="3456"/>
            <a:chExt cx="294" cy="267"/>
          </a:xfrm>
        </p:grpSpPr>
        <p:sp>
          <p:nvSpPr>
            <p:cNvPr id="348173" name="Line 1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74" name="Text Box 14"/>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Yes</a:t>
              </a:r>
            </a:p>
          </p:txBody>
        </p:sp>
      </p:grpSp>
      <p:sp>
        <p:nvSpPr>
          <p:cNvPr id="348185" name="AutoShape 25"/>
          <p:cNvSpPr>
            <a:spLocks noChangeArrowheads="1"/>
          </p:cNvSpPr>
          <p:nvPr/>
        </p:nvSpPr>
        <p:spPr bwMode="auto">
          <a:xfrm>
            <a:off x="2667000" y="2046288"/>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00000"/>
              </a:lnSpc>
            </a:pPr>
            <a:r>
              <a:rPr lang="en-US" sz="1000">
                <a:latin typeface="Verdana" pitchFamily="34" charset="0"/>
              </a:rPr>
              <a:t>Does pattern of factor loadings match pattern for full data set?</a:t>
            </a:r>
          </a:p>
        </p:txBody>
      </p:sp>
      <p:grpSp>
        <p:nvGrpSpPr>
          <p:cNvPr id="348186" name="Group 26"/>
          <p:cNvGrpSpPr>
            <a:grpSpLocks/>
          </p:cNvGrpSpPr>
          <p:nvPr/>
        </p:nvGrpSpPr>
        <p:grpSpPr bwMode="auto">
          <a:xfrm>
            <a:off x="4614863" y="3067050"/>
            <a:ext cx="466725" cy="423863"/>
            <a:chOff x="4464" y="3456"/>
            <a:chExt cx="294" cy="267"/>
          </a:xfrm>
        </p:grpSpPr>
        <p:sp>
          <p:nvSpPr>
            <p:cNvPr id="348187" name="Line 2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88" name="Text Box 2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Yes</a:t>
              </a:r>
            </a:p>
          </p:txBody>
        </p:sp>
      </p:grpSp>
      <p:grpSp>
        <p:nvGrpSpPr>
          <p:cNvPr id="348189" name="Group 29"/>
          <p:cNvGrpSpPr>
            <a:grpSpLocks/>
          </p:cNvGrpSpPr>
          <p:nvPr/>
        </p:nvGrpSpPr>
        <p:grpSpPr bwMode="auto">
          <a:xfrm>
            <a:off x="6519863" y="2249488"/>
            <a:ext cx="679450" cy="304800"/>
            <a:chOff x="3792" y="2832"/>
            <a:chExt cx="428" cy="192"/>
          </a:xfrm>
        </p:grpSpPr>
        <p:sp>
          <p:nvSpPr>
            <p:cNvPr id="348190" name="Line 30"/>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91" name="Text Box 31"/>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No</a:t>
              </a:r>
            </a:p>
          </p:txBody>
        </p:sp>
      </p:grpSp>
      <p:sp>
        <p:nvSpPr>
          <p:cNvPr id="348192" name="Text Box 32"/>
          <p:cNvSpPr txBox="1">
            <a:spLocks noChangeArrowheads="1"/>
          </p:cNvSpPr>
          <p:nvPr/>
        </p:nvSpPr>
        <p:spPr bwMode="auto">
          <a:xfrm>
            <a:off x="7281863" y="2401888"/>
            <a:ext cx="638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False</a:t>
            </a:r>
          </a:p>
        </p:txBody>
      </p:sp>
      <p:sp>
        <p:nvSpPr>
          <p:cNvPr id="348193" name="Text Box 33"/>
          <p:cNvSpPr txBox="1">
            <a:spLocks noChangeArrowheads="1"/>
          </p:cNvSpPr>
          <p:nvPr/>
        </p:nvSpPr>
        <p:spPr bwMode="auto">
          <a:xfrm>
            <a:off x="4267200" y="352425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True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4A00E6C-C746-4325-ADBB-EC471D80CBF2}" type="slidenum">
              <a:rPr lang="en-US"/>
              <a:pPr/>
              <a:t>126</a:t>
            </a:fld>
            <a:endParaRPr lang="en-US"/>
          </a:p>
        </p:txBody>
      </p:sp>
      <p:sp>
        <p:nvSpPr>
          <p:cNvPr id="349186" name="Rectangle 2"/>
          <p:cNvSpPr>
            <a:spLocks noGrp="1" noChangeArrowheads="1"/>
          </p:cNvSpPr>
          <p:nvPr>
            <p:ph type="title"/>
          </p:nvPr>
        </p:nvSpPr>
        <p:spPr/>
        <p:txBody>
          <a:bodyPr/>
          <a:lstStyle/>
          <a:p>
            <a:r>
              <a:rPr lang="en-US"/>
              <a:t>Steps in outlier analysis - 1</a:t>
            </a:r>
          </a:p>
        </p:txBody>
      </p:sp>
      <p:sp>
        <p:nvSpPr>
          <p:cNvPr id="349187" name="Rectangle 3"/>
          <p:cNvSpPr>
            <a:spLocks noChangeArrowheads="1"/>
          </p:cNvSpPr>
          <p:nvPr/>
        </p:nvSpPr>
        <p:spPr bwMode="auto">
          <a:xfrm>
            <a:off x="900113" y="1371600"/>
            <a:ext cx="8058150" cy="695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0800" indent="4763" algn="l">
              <a:lnSpc>
                <a:spcPct val="100000"/>
              </a:lnSpc>
            </a:pPr>
            <a:r>
              <a:rPr lang="en-US" sz="2000"/>
              <a:t>The following is a guide to the decision process for answering problems about outlier</a:t>
            </a:r>
            <a:r>
              <a:rPr lang="en-US" sz="2000">
                <a:solidFill>
                  <a:schemeClr val="tx2"/>
                </a:solidFill>
              </a:rPr>
              <a:t> analysis</a:t>
            </a:r>
            <a:r>
              <a:rPr lang="en-US" sz="2000"/>
              <a:t>:</a:t>
            </a:r>
            <a:r>
              <a:rPr lang="en-US" sz="2000">
                <a:latin typeface="Verdana" pitchFamily="34" charset="0"/>
              </a:rPr>
              <a:t> </a:t>
            </a:r>
          </a:p>
        </p:txBody>
      </p:sp>
      <p:grpSp>
        <p:nvGrpSpPr>
          <p:cNvPr id="349188" name="Group 4"/>
          <p:cNvGrpSpPr>
            <a:grpSpLocks/>
          </p:cNvGrpSpPr>
          <p:nvPr/>
        </p:nvGrpSpPr>
        <p:grpSpPr bwMode="auto">
          <a:xfrm>
            <a:off x="4772025" y="4343400"/>
            <a:ext cx="466725" cy="423863"/>
            <a:chOff x="4464" y="3456"/>
            <a:chExt cx="294" cy="267"/>
          </a:xfrm>
        </p:grpSpPr>
        <p:sp>
          <p:nvSpPr>
            <p:cNvPr id="349189" name="Line 5"/>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190" name="Text Box 6"/>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349192" name="Text Box 8"/>
          <p:cNvSpPr txBox="1">
            <a:spLocks noChangeArrowheads="1"/>
          </p:cNvSpPr>
          <p:nvPr/>
        </p:nvSpPr>
        <p:spPr bwMode="auto">
          <a:xfrm>
            <a:off x="4800600" y="335280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349195" name="AutoShape 11"/>
          <p:cNvSpPr>
            <a:spLocks noChangeArrowheads="1"/>
          </p:cNvSpPr>
          <p:nvPr/>
        </p:nvSpPr>
        <p:spPr bwMode="auto">
          <a:xfrm>
            <a:off x="2819400" y="220980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Are any of the factor scores outliers (larger than ±3.0)?</a:t>
            </a:r>
          </a:p>
          <a:p>
            <a:pPr algn="l">
              <a:lnSpc>
                <a:spcPct val="100000"/>
              </a:lnSpc>
            </a:pPr>
            <a:endParaRPr lang="en-US" sz="1000">
              <a:latin typeface="Verdana" pitchFamily="34" charset="0"/>
            </a:endParaRPr>
          </a:p>
        </p:txBody>
      </p:sp>
      <p:grpSp>
        <p:nvGrpSpPr>
          <p:cNvPr id="349196" name="Group 12"/>
          <p:cNvGrpSpPr>
            <a:grpSpLocks/>
          </p:cNvGrpSpPr>
          <p:nvPr/>
        </p:nvGrpSpPr>
        <p:grpSpPr bwMode="auto">
          <a:xfrm>
            <a:off x="4772025" y="5802313"/>
            <a:ext cx="466725" cy="423862"/>
            <a:chOff x="4464" y="3456"/>
            <a:chExt cx="294" cy="267"/>
          </a:xfrm>
        </p:grpSpPr>
        <p:sp>
          <p:nvSpPr>
            <p:cNvPr id="349197" name="Line 13"/>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198" name="Text Box 14"/>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349199" name="Group 15"/>
          <p:cNvGrpSpPr>
            <a:grpSpLocks/>
          </p:cNvGrpSpPr>
          <p:nvPr/>
        </p:nvGrpSpPr>
        <p:grpSpPr bwMode="auto">
          <a:xfrm>
            <a:off x="6705600" y="2416175"/>
            <a:ext cx="679450" cy="304800"/>
            <a:chOff x="3792" y="2832"/>
            <a:chExt cx="428" cy="192"/>
          </a:xfrm>
        </p:grpSpPr>
        <p:sp>
          <p:nvSpPr>
            <p:cNvPr id="349200" name="Line 16"/>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201" name="Text Box 17"/>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49202" name="Text Box 18"/>
          <p:cNvSpPr txBox="1">
            <a:spLocks noChangeArrowheads="1"/>
          </p:cNvSpPr>
          <p:nvPr/>
        </p:nvSpPr>
        <p:spPr bwMode="auto">
          <a:xfrm>
            <a:off x="7467600" y="2590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True</a:t>
            </a:r>
          </a:p>
        </p:txBody>
      </p:sp>
      <p:sp>
        <p:nvSpPr>
          <p:cNvPr id="349204" name="Rectangle 20"/>
          <p:cNvSpPr>
            <a:spLocks noChangeArrowheads="1"/>
          </p:cNvSpPr>
          <p:nvPr/>
        </p:nvSpPr>
        <p:spPr bwMode="auto">
          <a:xfrm>
            <a:off x="3733800" y="3733800"/>
            <a:ext cx="2286000" cy="6223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sz="1000">
              <a:latin typeface="Verdana" pitchFamily="34" charset="0"/>
            </a:endParaRPr>
          </a:p>
          <a:p>
            <a:pPr algn="l"/>
            <a:r>
              <a:rPr lang="en-US" sz="1000">
                <a:latin typeface="Verdana" pitchFamily="34" charset="0"/>
              </a:rPr>
              <a:t>Re-run factor analysis, excluding outliers</a:t>
            </a:r>
          </a:p>
          <a:p>
            <a:pPr algn="l"/>
            <a:endParaRPr lang="en-US" sz="1000">
              <a:latin typeface="Verdana" pitchFamily="34" charset="0"/>
            </a:endParaRPr>
          </a:p>
        </p:txBody>
      </p:sp>
      <p:sp>
        <p:nvSpPr>
          <p:cNvPr id="349205" name="Line 21"/>
          <p:cNvSpPr>
            <a:spLocks noChangeShapeType="1"/>
          </p:cNvSpPr>
          <p:nvPr/>
        </p:nvSpPr>
        <p:spPr bwMode="auto">
          <a:xfrm flipH="1">
            <a:off x="4724400" y="32766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209" name="AutoShape 25"/>
          <p:cNvSpPr>
            <a:spLocks noChangeArrowheads="1"/>
          </p:cNvSpPr>
          <p:nvPr/>
        </p:nvSpPr>
        <p:spPr bwMode="auto">
          <a:xfrm>
            <a:off x="2824163" y="478155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Are all of the communalities excluding outliers greater than 0.50?</a:t>
            </a:r>
          </a:p>
        </p:txBody>
      </p:sp>
      <p:grpSp>
        <p:nvGrpSpPr>
          <p:cNvPr id="349210" name="Group 26"/>
          <p:cNvGrpSpPr>
            <a:grpSpLocks/>
          </p:cNvGrpSpPr>
          <p:nvPr/>
        </p:nvGrpSpPr>
        <p:grpSpPr bwMode="auto">
          <a:xfrm>
            <a:off x="4772025" y="5802313"/>
            <a:ext cx="466725" cy="423862"/>
            <a:chOff x="4464" y="3456"/>
            <a:chExt cx="294" cy="267"/>
          </a:xfrm>
        </p:grpSpPr>
        <p:sp>
          <p:nvSpPr>
            <p:cNvPr id="349211" name="Line 27"/>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212" name="Text Box 28"/>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349213" name="Group 29"/>
          <p:cNvGrpSpPr>
            <a:grpSpLocks/>
          </p:cNvGrpSpPr>
          <p:nvPr/>
        </p:nvGrpSpPr>
        <p:grpSpPr bwMode="auto">
          <a:xfrm>
            <a:off x="6677025" y="4984750"/>
            <a:ext cx="679450" cy="304800"/>
            <a:chOff x="3792" y="2832"/>
            <a:chExt cx="428" cy="192"/>
          </a:xfrm>
        </p:grpSpPr>
        <p:sp>
          <p:nvSpPr>
            <p:cNvPr id="349214" name="Line 30"/>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9215" name="Text Box 31"/>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49216" name="Text Box 32"/>
          <p:cNvSpPr txBox="1">
            <a:spLocks noChangeArrowheads="1"/>
          </p:cNvSpPr>
          <p:nvPr/>
        </p:nvSpPr>
        <p:spPr bwMode="auto">
          <a:xfrm>
            <a:off x="7439025" y="513715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9045752-C9E7-4077-8D3B-15F3986BFCB6}" type="slidenum">
              <a:rPr lang="en-US"/>
              <a:pPr/>
              <a:t>127</a:t>
            </a:fld>
            <a:endParaRPr lang="en-US"/>
          </a:p>
        </p:txBody>
      </p:sp>
      <p:sp>
        <p:nvSpPr>
          <p:cNvPr id="350210" name="Rectangle 2"/>
          <p:cNvSpPr>
            <a:spLocks noGrp="1" noChangeArrowheads="1"/>
          </p:cNvSpPr>
          <p:nvPr>
            <p:ph type="title"/>
          </p:nvPr>
        </p:nvSpPr>
        <p:spPr/>
        <p:txBody>
          <a:bodyPr/>
          <a:lstStyle/>
          <a:p>
            <a:r>
              <a:rPr lang="en-US"/>
              <a:t>Steps in outlier analysis - 2</a:t>
            </a:r>
          </a:p>
        </p:txBody>
      </p:sp>
      <p:grpSp>
        <p:nvGrpSpPr>
          <p:cNvPr id="350211" name="Group 3"/>
          <p:cNvGrpSpPr>
            <a:grpSpLocks/>
          </p:cNvGrpSpPr>
          <p:nvPr/>
        </p:nvGrpSpPr>
        <p:grpSpPr bwMode="auto">
          <a:xfrm>
            <a:off x="4619625" y="1524000"/>
            <a:ext cx="466725" cy="423863"/>
            <a:chOff x="4464" y="3456"/>
            <a:chExt cx="294" cy="267"/>
          </a:xfrm>
        </p:grpSpPr>
        <p:sp>
          <p:nvSpPr>
            <p:cNvPr id="350212" name="Line 4"/>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0213" name="Text Box 5"/>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sp>
        <p:nvSpPr>
          <p:cNvPr id="350214" name="AutoShape 6"/>
          <p:cNvSpPr>
            <a:spLocks noChangeArrowheads="1"/>
          </p:cNvSpPr>
          <p:nvPr/>
        </p:nvSpPr>
        <p:spPr bwMode="auto">
          <a:xfrm>
            <a:off x="2671763" y="1960563"/>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Pattern of factor loadings excluding outliers match pattern for full data set?</a:t>
            </a:r>
          </a:p>
        </p:txBody>
      </p:sp>
      <p:grpSp>
        <p:nvGrpSpPr>
          <p:cNvPr id="350215" name="Group 7"/>
          <p:cNvGrpSpPr>
            <a:grpSpLocks/>
          </p:cNvGrpSpPr>
          <p:nvPr/>
        </p:nvGrpSpPr>
        <p:grpSpPr bwMode="auto">
          <a:xfrm>
            <a:off x="4619625" y="2982913"/>
            <a:ext cx="466725" cy="423862"/>
            <a:chOff x="4464" y="3456"/>
            <a:chExt cx="294" cy="267"/>
          </a:xfrm>
        </p:grpSpPr>
        <p:sp>
          <p:nvSpPr>
            <p:cNvPr id="350216" name="Line 8"/>
            <p:cNvSpPr>
              <a:spLocks noChangeShapeType="1"/>
            </p:cNvSpPr>
            <p:nvPr/>
          </p:nvSpPr>
          <p:spPr bwMode="auto">
            <a:xfrm flipH="1">
              <a:off x="4464" y="3456"/>
              <a:ext cx="0" cy="267"/>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0217" name="Text Box 9"/>
            <p:cNvSpPr txBox="1">
              <a:spLocks noChangeArrowheads="1"/>
            </p:cNvSpPr>
            <p:nvPr/>
          </p:nvSpPr>
          <p:spPr bwMode="auto">
            <a:xfrm>
              <a:off x="4464" y="3504"/>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grpSp>
      <p:grpSp>
        <p:nvGrpSpPr>
          <p:cNvPr id="350218" name="Group 10"/>
          <p:cNvGrpSpPr>
            <a:grpSpLocks/>
          </p:cNvGrpSpPr>
          <p:nvPr/>
        </p:nvGrpSpPr>
        <p:grpSpPr bwMode="auto">
          <a:xfrm>
            <a:off x="6524625" y="2165350"/>
            <a:ext cx="679450" cy="304800"/>
            <a:chOff x="3792" y="2832"/>
            <a:chExt cx="428" cy="192"/>
          </a:xfrm>
        </p:grpSpPr>
        <p:sp>
          <p:nvSpPr>
            <p:cNvPr id="350219" name="Line 11"/>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0220" name="Text Box 12"/>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50221" name="Text Box 13"/>
          <p:cNvSpPr txBox="1">
            <a:spLocks noChangeArrowheads="1"/>
          </p:cNvSpPr>
          <p:nvPr/>
        </p:nvSpPr>
        <p:spPr bwMode="auto">
          <a:xfrm>
            <a:off x="7286625" y="231775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350231" name="Text Box 23"/>
          <p:cNvSpPr txBox="1">
            <a:spLocks noChangeArrowheads="1"/>
          </p:cNvSpPr>
          <p:nvPr/>
        </p:nvSpPr>
        <p:spPr bwMode="auto">
          <a:xfrm>
            <a:off x="4314825" y="352425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True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B3A317E-3DA4-4BC0-B3DD-77B204EC5385}" type="slidenum">
              <a:rPr lang="en-US"/>
              <a:pPr/>
              <a:t>128</a:t>
            </a:fld>
            <a:endParaRPr lang="en-US"/>
          </a:p>
        </p:txBody>
      </p:sp>
      <p:sp>
        <p:nvSpPr>
          <p:cNvPr id="351234" name="Rectangle 2"/>
          <p:cNvSpPr>
            <a:spLocks noGrp="1" noChangeArrowheads="1"/>
          </p:cNvSpPr>
          <p:nvPr>
            <p:ph type="title"/>
          </p:nvPr>
        </p:nvSpPr>
        <p:spPr/>
        <p:txBody>
          <a:bodyPr/>
          <a:lstStyle/>
          <a:p>
            <a:r>
              <a:rPr lang="en-US"/>
              <a:t>Steps in reliability analysis</a:t>
            </a:r>
          </a:p>
        </p:txBody>
      </p:sp>
      <p:sp>
        <p:nvSpPr>
          <p:cNvPr id="351235" name="Rectangle 3"/>
          <p:cNvSpPr>
            <a:spLocks noChangeArrowheads="1"/>
          </p:cNvSpPr>
          <p:nvPr/>
        </p:nvSpPr>
        <p:spPr bwMode="auto">
          <a:xfrm>
            <a:off x="900113" y="1371600"/>
            <a:ext cx="8058150" cy="695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0800" indent="4763" algn="l">
              <a:lnSpc>
                <a:spcPct val="100000"/>
              </a:lnSpc>
            </a:pPr>
            <a:r>
              <a:rPr lang="en-US" sz="2000"/>
              <a:t>The following is a guide to the decision process for answering problems about reliability</a:t>
            </a:r>
            <a:r>
              <a:rPr lang="en-US" sz="2000">
                <a:solidFill>
                  <a:schemeClr val="tx2"/>
                </a:solidFill>
              </a:rPr>
              <a:t> analysis</a:t>
            </a:r>
            <a:r>
              <a:rPr lang="en-US" sz="2000"/>
              <a:t>: </a:t>
            </a:r>
          </a:p>
        </p:txBody>
      </p:sp>
      <p:sp>
        <p:nvSpPr>
          <p:cNvPr id="351239" name="Text Box 7"/>
          <p:cNvSpPr txBox="1">
            <a:spLocks noChangeArrowheads="1"/>
          </p:cNvSpPr>
          <p:nvPr/>
        </p:nvSpPr>
        <p:spPr bwMode="auto">
          <a:xfrm>
            <a:off x="4800600" y="335280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351240" name="AutoShape 8"/>
          <p:cNvSpPr>
            <a:spLocks noChangeArrowheads="1"/>
          </p:cNvSpPr>
          <p:nvPr/>
        </p:nvSpPr>
        <p:spPr bwMode="auto">
          <a:xfrm>
            <a:off x="2819400" y="220980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Are Chronbach’s Alpha greater than 0.60 for all factors?</a:t>
            </a:r>
          </a:p>
        </p:txBody>
      </p:sp>
      <p:grpSp>
        <p:nvGrpSpPr>
          <p:cNvPr id="351244" name="Group 12"/>
          <p:cNvGrpSpPr>
            <a:grpSpLocks/>
          </p:cNvGrpSpPr>
          <p:nvPr/>
        </p:nvGrpSpPr>
        <p:grpSpPr bwMode="auto">
          <a:xfrm>
            <a:off x="6705600" y="2416175"/>
            <a:ext cx="679450" cy="304800"/>
            <a:chOff x="3792" y="2832"/>
            <a:chExt cx="428" cy="192"/>
          </a:xfrm>
        </p:grpSpPr>
        <p:sp>
          <p:nvSpPr>
            <p:cNvPr id="351245" name="Line 13"/>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46" name="Text Box 14"/>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51247" name="Text Box 15"/>
          <p:cNvSpPr txBox="1">
            <a:spLocks noChangeArrowheads="1"/>
          </p:cNvSpPr>
          <p:nvPr/>
        </p:nvSpPr>
        <p:spPr bwMode="auto">
          <a:xfrm>
            <a:off x="7467600" y="2590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False</a:t>
            </a:r>
          </a:p>
        </p:txBody>
      </p:sp>
      <p:sp>
        <p:nvSpPr>
          <p:cNvPr id="351249" name="Line 17"/>
          <p:cNvSpPr>
            <a:spLocks noChangeShapeType="1"/>
          </p:cNvSpPr>
          <p:nvPr/>
        </p:nvSpPr>
        <p:spPr bwMode="auto">
          <a:xfrm flipH="1">
            <a:off x="4724400" y="32766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58" name="Text Box 26"/>
          <p:cNvSpPr txBox="1">
            <a:spLocks noChangeArrowheads="1"/>
          </p:cNvSpPr>
          <p:nvPr/>
        </p:nvSpPr>
        <p:spPr bwMode="auto">
          <a:xfrm>
            <a:off x="4800600" y="487680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Yes</a:t>
            </a:r>
          </a:p>
        </p:txBody>
      </p:sp>
      <p:sp>
        <p:nvSpPr>
          <p:cNvPr id="351259" name="AutoShape 27"/>
          <p:cNvSpPr>
            <a:spLocks noChangeArrowheads="1"/>
          </p:cNvSpPr>
          <p:nvPr/>
        </p:nvSpPr>
        <p:spPr bwMode="auto">
          <a:xfrm>
            <a:off x="2819400" y="3733800"/>
            <a:ext cx="3886200" cy="1019175"/>
          </a:xfrm>
          <a:prstGeom prst="flowChartDecision">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000">
                <a:latin typeface="Verdana" pitchFamily="34" charset="0"/>
              </a:rPr>
              <a:t>Are Chronbach’s Alpha greater than 0.70 for all factors?</a:t>
            </a:r>
          </a:p>
        </p:txBody>
      </p:sp>
      <p:grpSp>
        <p:nvGrpSpPr>
          <p:cNvPr id="351260" name="Group 28"/>
          <p:cNvGrpSpPr>
            <a:grpSpLocks/>
          </p:cNvGrpSpPr>
          <p:nvPr/>
        </p:nvGrpSpPr>
        <p:grpSpPr bwMode="auto">
          <a:xfrm>
            <a:off x="6705600" y="3940175"/>
            <a:ext cx="679450" cy="304800"/>
            <a:chOff x="3792" y="2832"/>
            <a:chExt cx="428" cy="192"/>
          </a:xfrm>
        </p:grpSpPr>
        <p:sp>
          <p:nvSpPr>
            <p:cNvPr id="351261" name="Line 29"/>
            <p:cNvSpPr>
              <a:spLocks noChangeShapeType="1"/>
            </p:cNvSpPr>
            <p:nvPr/>
          </p:nvSpPr>
          <p:spPr bwMode="auto">
            <a:xfrm>
              <a:off x="3792" y="3024"/>
              <a:ext cx="428" cy="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62" name="Text Box 30"/>
            <p:cNvSpPr txBox="1">
              <a:spLocks noChangeArrowheads="1"/>
            </p:cNvSpPr>
            <p:nvPr/>
          </p:nvSpPr>
          <p:spPr bwMode="auto">
            <a:xfrm>
              <a:off x="3840" y="2832"/>
              <a:ext cx="2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No</a:t>
              </a:r>
            </a:p>
          </p:txBody>
        </p:sp>
      </p:grpSp>
      <p:sp>
        <p:nvSpPr>
          <p:cNvPr id="351263" name="Text Box 31"/>
          <p:cNvSpPr txBox="1">
            <a:spLocks noChangeArrowheads="1"/>
          </p:cNvSpPr>
          <p:nvPr/>
        </p:nvSpPr>
        <p:spPr bwMode="auto">
          <a:xfrm>
            <a:off x="7467600" y="4114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pPr>
            <a:r>
              <a:rPr lang="en-US" sz="1200">
                <a:latin typeface="Verdana" pitchFamily="34" charset="0"/>
              </a:rPr>
              <a:t>True with caution</a:t>
            </a:r>
          </a:p>
        </p:txBody>
      </p:sp>
      <p:sp>
        <p:nvSpPr>
          <p:cNvPr id="351264" name="Line 32"/>
          <p:cNvSpPr>
            <a:spLocks noChangeShapeType="1"/>
          </p:cNvSpPr>
          <p:nvPr/>
        </p:nvSpPr>
        <p:spPr bwMode="auto">
          <a:xfrm flipH="1">
            <a:off x="4724400" y="4800600"/>
            <a:ext cx="0" cy="423863"/>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1265" name="Text Box 33"/>
          <p:cNvSpPr txBox="1">
            <a:spLocks noChangeArrowheads="1"/>
          </p:cNvSpPr>
          <p:nvPr/>
        </p:nvSpPr>
        <p:spPr bwMode="auto">
          <a:xfrm>
            <a:off x="4419600" y="5257800"/>
            <a:ext cx="63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sz="1200">
                <a:latin typeface="Verdana" pitchFamily="34" charset="0"/>
              </a:rPr>
              <a:t>True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EF20694-BDFB-439F-AFF7-88C65FF05CAC}" type="slidenum">
              <a:rPr lang="en-US"/>
              <a:pPr/>
              <a:t>13</a:t>
            </a:fld>
            <a:endParaRPr lang="en-US"/>
          </a:p>
        </p:txBody>
      </p:sp>
      <p:pic>
        <p:nvPicPr>
          <p:cNvPr id="16077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7425" y="14478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0771" name="Rectangle 3"/>
          <p:cNvSpPr>
            <a:spLocks noGrp="1" noChangeArrowheads="1"/>
          </p:cNvSpPr>
          <p:nvPr>
            <p:ph type="title"/>
          </p:nvPr>
        </p:nvSpPr>
        <p:spPr/>
        <p:txBody>
          <a:bodyPr/>
          <a:lstStyle/>
          <a:p>
            <a:r>
              <a:rPr lang="en-US"/>
              <a:t>Select the rotation method</a:t>
            </a:r>
          </a:p>
        </p:txBody>
      </p:sp>
      <p:sp>
        <p:nvSpPr>
          <p:cNvPr id="160772" name="AutoShape 4"/>
          <p:cNvSpPr>
            <a:spLocks noChangeArrowheads="1"/>
          </p:cNvSpPr>
          <p:nvPr/>
        </p:nvSpPr>
        <p:spPr bwMode="auto">
          <a:xfrm>
            <a:off x="1752600" y="4800600"/>
            <a:ext cx="2895600" cy="1447800"/>
          </a:xfrm>
          <a:prstGeom prst="wedgeEllipseCallout">
            <a:avLst>
              <a:gd name="adj1" fmla="val 54495"/>
              <a:gd name="adj2" fmla="val -6754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Rotation…</a:t>
            </a:r>
            <a:r>
              <a:rPr lang="en-US" sz="1200">
                <a:latin typeface="Verdana" pitchFamily="34" charset="0"/>
              </a:rPr>
              <a:t> button to specify statistics to include in the output.</a:t>
            </a:r>
          </a:p>
        </p:txBody>
      </p:sp>
      <p:sp>
        <p:nvSpPr>
          <p:cNvPr id="160773" name="AutoShape 5"/>
          <p:cNvSpPr>
            <a:spLocks noChangeArrowheads="1"/>
          </p:cNvSpPr>
          <p:nvPr/>
        </p:nvSpPr>
        <p:spPr bwMode="auto">
          <a:xfrm>
            <a:off x="4953000" y="4648200"/>
            <a:ext cx="3657600" cy="2057400"/>
          </a:xfrm>
          <a:prstGeom prst="wedgeEllipseCallout">
            <a:avLst>
              <a:gd name="adj1" fmla="val 9505"/>
              <a:gd name="adj2" fmla="val -2044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The rotation method refers to the mathematical method that SPSS rotate the axes in geometric space.  This makes it easier to determine which variables are loaded on which components.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0689759-7597-4FD1-9BA3-6976F644897A}" type="slidenum">
              <a:rPr lang="en-US"/>
              <a:pPr/>
              <a:t>14</a:t>
            </a:fld>
            <a:endParaRPr lang="en-US"/>
          </a:p>
        </p:txBody>
      </p:sp>
      <p:pic>
        <p:nvPicPr>
          <p:cNvPr id="16179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905000"/>
            <a:ext cx="3846513" cy="27273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1795" name="Rectangle 3"/>
          <p:cNvSpPr>
            <a:spLocks noGrp="1" noChangeArrowheads="1"/>
          </p:cNvSpPr>
          <p:nvPr>
            <p:ph type="title"/>
          </p:nvPr>
        </p:nvSpPr>
        <p:spPr/>
        <p:txBody>
          <a:bodyPr/>
          <a:lstStyle/>
          <a:p>
            <a:r>
              <a:rPr lang="en-US"/>
              <a:t>Compete the rotation dialog box</a:t>
            </a:r>
          </a:p>
        </p:txBody>
      </p:sp>
      <p:sp>
        <p:nvSpPr>
          <p:cNvPr id="161796" name="AutoShape 4"/>
          <p:cNvSpPr>
            <a:spLocks noChangeArrowheads="1"/>
          </p:cNvSpPr>
          <p:nvPr/>
        </p:nvSpPr>
        <p:spPr bwMode="auto">
          <a:xfrm>
            <a:off x="1371600" y="2667000"/>
            <a:ext cx="2209800" cy="1905000"/>
          </a:xfrm>
          <a:prstGeom prst="wedgeEllipseCallout">
            <a:avLst>
              <a:gd name="adj1" fmla="val 55745"/>
              <a:gd name="adj2" fmla="val -4175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mark the </a:t>
            </a:r>
            <a:r>
              <a:rPr lang="en-US" sz="1200" i="1">
                <a:latin typeface="Verdana" pitchFamily="34" charset="0"/>
              </a:rPr>
              <a:t>Varimax</a:t>
            </a:r>
            <a:r>
              <a:rPr lang="en-US" sz="1200">
                <a:latin typeface="Verdana" pitchFamily="34" charset="0"/>
              </a:rPr>
              <a:t> method as the type of rotation to used in the analysis.</a:t>
            </a:r>
          </a:p>
          <a:p>
            <a:pPr algn="l">
              <a:lnSpc>
                <a:spcPct val="100000"/>
              </a:lnSpc>
            </a:pPr>
            <a:endParaRPr lang="en-US" sz="1200">
              <a:latin typeface="Verdana" pitchFamily="34" charset="0"/>
            </a:endParaRPr>
          </a:p>
        </p:txBody>
      </p:sp>
      <p:sp>
        <p:nvSpPr>
          <p:cNvPr id="161797" name="AutoShape 5"/>
          <p:cNvSpPr>
            <a:spLocks noChangeArrowheads="1"/>
          </p:cNvSpPr>
          <p:nvPr/>
        </p:nvSpPr>
        <p:spPr bwMode="auto">
          <a:xfrm>
            <a:off x="6629400" y="2895600"/>
            <a:ext cx="1981200" cy="1143000"/>
          </a:xfrm>
          <a:prstGeom prst="wedgeEllipseCallout">
            <a:avLst>
              <a:gd name="adj1" fmla="val -36940"/>
              <a:gd name="adj2" fmla="val -79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Continue</a:t>
            </a:r>
            <a:r>
              <a:rPr lang="en-US" sz="1200">
                <a:latin typeface="Verdana" pitchFamily="34" charset="0"/>
              </a:rPr>
              <a:t> button.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11B98A1-C5A4-4947-B95E-B942EE03AE1E}" type="slidenum">
              <a:rPr lang="en-US"/>
              <a:pPr/>
              <a:t>15</a:t>
            </a:fld>
            <a:endParaRPr lang="en-US"/>
          </a:p>
        </p:txBody>
      </p:sp>
      <p:pic>
        <p:nvPicPr>
          <p:cNvPr id="16282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5478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2819" name="Rectangle 3"/>
          <p:cNvSpPr>
            <a:spLocks noGrp="1" noChangeArrowheads="1"/>
          </p:cNvSpPr>
          <p:nvPr>
            <p:ph type="title"/>
          </p:nvPr>
        </p:nvSpPr>
        <p:spPr/>
        <p:txBody>
          <a:bodyPr/>
          <a:lstStyle/>
          <a:p>
            <a:r>
              <a:rPr lang="en-US"/>
              <a:t>Complete the request for the analysis</a:t>
            </a:r>
          </a:p>
        </p:txBody>
      </p:sp>
      <p:sp>
        <p:nvSpPr>
          <p:cNvPr id="162820" name="AutoShape 4"/>
          <p:cNvSpPr>
            <a:spLocks noChangeArrowheads="1"/>
          </p:cNvSpPr>
          <p:nvPr/>
        </p:nvSpPr>
        <p:spPr bwMode="auto">
          <a:xfrm>
            <a:off x="6400800" y="2843213"/>
            <a:ext cx="2438400" cy="1143000"/>
          </a:xfrm>
          <a:prstGeom prst="wedgeEllipseCallout">
            <a:avLst>
              <a:gd name="adj1" fmla="val -30796"/>
              <a:gd name="adj2" fmla="val -10500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OK</a:t>
            </a:r>
            <a:r>
              <a:rPr lang="en-US" sz="1200">
                <a:latin typeface="Verdana" pitchFamily="34" charset="0"/>
              </a:rPr>
              <a:t> button to request the output.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9920D50-05E8-4C2B-B09A-14B5BC8A9624}" type="slidenum">
              <a:rPr lang="en-US"/>
              <a:pPr/>
              <a:t>16</a:t>
            </a:fld>
            <a:endParaRPr lang="en-US"/>
          </a:p>
        </p:txBody>
      </p:sp>
      <p:sp>
        <p:nvSpPr>
          <p:cNvPr id="163842" name="Rectangle 2"/>
          <p:cNvSpPr>
            <a:spLocks noGrp="1" noChangeArrowheads="1"/>
          </p:cNvSpPr>
          <p:nvPr>
            <p:ph type="title"/>
          </p:nvPr>
        </p:nvSpPr>
        <p:spPr/>
        <p:txBody>
          <a:bodyPr/>
          <a:lstStyle/>
          <a:p>
            <a:r>
              <a:rPr lang="en-US"/>
              <a:t>Level of measurement requirement</a:t>
            </a:r>
          </a:p>
        </p:txBody>
      </p:sp>
      <p:sp>
        <p:nvSpPr>
          <p:cNvPr id="163843" name="Rectangle 3"/>
          <p:cNvSpPr>
            <a:spLocks noGrp="1" noChangeArrowheads="1"/>
          </p:cNvSpPr>
          <p:nvPr>
            <p:ph type="body" idx="1"/>
          </p:nvPr>
        </p:nvSpPr>
        <p:spPr/>
        <p:txBody>
          <a:bodyPr/>
          <a:lstStyle/>
          <a:p>
            <a:pPr marL="0" indent="0">
              <a:buFont typeface="Wingdings" pitchFamily="2" charset="2"/>
              <a:buNone/>
            </a:pPr>
            <a:r>
              <a:rPr lang="en-US" sz="2000"/>
              <a:t>"Highest academic degree" [degree], "father's highest academic degree" [padeg], "mother's highest academic degree" [madeg], "spouse's highest academic degree" [spdeg], "general happiness" [happy], "happiness of marriage" [hapmar], "condition of health" [health], and "attitude toward life" [life] are ordinal level variables. If we follow the convention of treating ordinal level variables as metric variables, the level of measurement requirement for principal component analysis is satisfied. Since some data analysts do not agree with this convention, a note of caution should be included in our interpretation. </a:t>
            </a:r>
          </a:p>
          <a:p>
            <a:pPr marL="0" indent="0">
              <a:buFont typeface="Wingdings" pitchFamily="2" charset="2"/>
              <a:buNone/>
            </a:pPr>
            <a:endParaRPr lang="en-US" sz="20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2328FF2-49B9-4446-8552-81C96DDF7EA5}" type="slidenum">
              <a:rPr lang="en-US"/>
              <a:pPr/>
              <a:t>17</a:t>
            </a:fld>
            <a:endParaRPr lang="en-US"/>
          </a:p>
        </p:txBody>
      </p:sp>
      <p:pic>
        <p:nvPicPr>
          <p:cNvPr id="16487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7638" y="1524000"/>
            <a:ext cx="4779962" cy="32861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4867" name="Rectangle 3"/>
          <p:cNvSpPr>
            <a:spLocks noGrp="1" noChangeArrowheads="1"/>
          </p:cNvSpPr>
          <p:nvPr>
            <p:ph type="title"/>
          </p:nvPr>
        </p:nvSpPr>
        <p:spPr/>
        <p:txBody>
          <a:bodyPr/>
          <a:lstStyle/>
          <a:p>
            <a:r>
              <a:rPr lang="en-US"/>
              <a:t>Sample size requirement:</a:t>
            </a:r>
            <a:br>
              <a:rPr lang="en-US"/>
            </a:br>
            <a:r>
              <a:rPr lang="en-US"/>
              <a:t>minimum number of cases</a:t>
            </a:r>
          </a:p>
        </p:txBody>
      </p:sp>
      <p:sp>
        <p:nvSpPr>
          <p:cNvPr id="164868" name="AutoShape 4"/>
          <p:cNvSpPr>
            <a:spLocks noChangeArrowheads="1"/>
          </p:cNvSpPr>
          <p:nvPr/>
        </p:nvSpPr>
        <p:spPr bwMode="auto">
          <a:xfrm>
            <a:off x="2514600" y="2895600"/>
            <a:ext cx="4267200" cy="2362200"/>
          </a:xfrm>
          <a:prstGeom prst="wedgeEllipseCallout">
            <a:avLst>
              <a:gd name="adj1" fmla="val 50259"/>
              <a:gd name="adj2" fmla="val -7224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The number of valid cases for this set of variables is 68. </a:t>
            </a:r>
          </a:p>
          <a:p>
            <a:pPr algn="l">
              <a:lnSpc>
                <a:spcPct val="100000"/>
              </a:lnSpc>
            </a:pPr>
            <a:endParaRPr lang="en-US" sz="1200">
              <a:latin typeface="Verdana" pitchFamily="34" charset="0"/>
            </a:endParaRPr>
          </a:p>
          <a:p>
            <a:pPr algn="l">
              <a:lnSpc>
                <a:spcPct val="100000"/>
              </a:lnSpc>
            </a:pPr>
            <a:r>
              <a:rPr lang="en-US" sz="1200">
                <a:latin typeface="Verdana" pitchFamily="34" charset="0"/>
              </a:rPr>
              <a:t>While principal component analysis can be conducted on a sample that has fewer than 100 cases, but more than 50 cases, we should be cautious about its interpretation.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86DF613-8CEC-499C-BC12-8EEB00B53008}" type="slidenum">
              <a:rPr lang="en-US"/>
              <a:pPr/>
              <a:t>18</a:t>
            </a:fld>
            <a:endParaRPr lang="en-US"/>
          </a:p>
        </p:txBody>
      </p:sp>
      <p:pic>
        <p:nvPicPr>
          <p:cNvPr id="16589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0038" y="1524000"/>
            <a:ext cx="4779962" cy="32861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5891" name="Rectangle 3"/>
          <p:cNvSpPr>
            <a:spLocks noGrp="1" noChangeArrowheads="1"/>
          </p:cNvSpPr>
          <p:nvPr>
            <p:ph type="title"/>
          </p:nvPr>
        </p:nvSpPr>
        <p:spPr>
          <a:xfrm>
            <a:off x="914400" y="304800"/>
            <a:ext cx="8077200" cy="914400"/>
          </a:xfrm>
        </p:spPr>
        <p:txBody>
          <a:bodyPr/>
          <a:lstStyle/>
          <a:p>
            <a:r>
              <a:rPr lang="en-US"/>
              <a:t>Sample size requirement:</a:t>
            </a:r>
            <a:br>
              <a:rPr lang="en-US"/>
            </a:br>
            <a:r>
              <a:rPr lang="en-US"/>
              <a:t>ratio of cases to variables</a:t>
            </a:r>
          </a:p>
        </p:txBody>
      </p:sp>
      <p:sp>
        <p:nvSpPr>
          <p:cNvPr id="165892" name="AutoShape 4"/>
          <p:cNvSpPr>
            <a:spLocks noChangeArrowheads="1"/>
          </p:cNvSpPr>
          <p:nvPr/>
        </p:nvSpPr>
        <p:spPr bwMode="auto">
          <a:xfrm>
            <a:off x="3429000" y="2859088"/>
            <a:ext cx="3276600" cy="2970212"/>
          </a:xfrm>
          <a:prstGeom prst="wedgeEllipseCallout">
            <a:avLst>
              <a:gd name="adj1" fmla="val 57750"/>
              <a:gd name="adj2" fmla="val -6296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ratio of cases to variables in a principal component analysis should be at least 5 to 1. </a:t>
            </a:r>
          </a:p>
          <a:p>
            <a:pPr algn="l">
              <a:lnSpc>
                <a:spcPct val="100000"/>
              </a:lnSpc>
            </a:pPr>
            <a:endParaRPr lang="en-US" sz="1200">
              <a:latin typeface="Verdana" pitchFamily="34" charset="0"/>
            </a:endParaRPr>
          </a:p>
          <a:p>
            <a:pPr algn="l">
              <a:lnSpc>
                <a:spcPct val="100000"/>
              </a:lnSpc>
            </a:pPr>
            <a:r>
              <a:rPr lang="en-US" sz="1200">
                <a:latin typeface="Verdana" pitchFamily="34" charset="0"/>
              </a:rPr>
              <a:t>With 68 and 8 variables, the ratio of cases to variables is 8.5 to 1, which exceeds the requirement for the ratio of cases to variables.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EB03AC4-91EB-4255-8602-DAADD1604E37}" type="slidenum">
              <a:rPr lang="en-US"/>
              <a:pPr/>
              <a:t>19</a:t>
            </a:fld>
            <a:endParaRPr lang="en-US"/>
          </a:p>
        </p:txBody>
      </p:sp>
      <p:pic>
        <p:nvPicPr>
          <p:cNvPr id="16691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1319"/>
          <a:stretch>
            <a:fillRect/>
          </a:stretch>
        </p:blipFill>
        <p:spPr>
          <a:xfrm>
            <a:off x="609600" y="3217863"/>
            <a:ext cx="8458200" cy="3106737"/>
          </a:xfrm>
          <a:ln/>
          <a:extLst>
            <a:ext uri="{909E8E84-426E-40DD-AFC4-6F175D3DCCD1}">
              <a14:hiddenFill xmlns:a14="http://schemas.microsoft.com/office/drawing/2010/main">
                <a:solidFill>
                  <a:schemeClr val="bg1"/>
                </a:solidFill>
              </a14:hiddenFill>
            </a:ext>
          </a:extLst>
        </p:spPr>
      </p:pic>
      <p:sp>
        <p:nvSpPr>
          <p:cNvPr id="166915" name="Rectangle 3"/>
          <p:cNvSpPr>
            <a:spLocks noGrp="1" noChangeArrowheads="1"/>
          </p:cNvSpPr>
          <p:nvPr>
            <p:ph type="title"/>
          </p:nvPr>
        </p:nvSpPr>
        <p:spPr/>
        <p:txBody>
          <a:bodyPr/>
          <a:lstStyle/>
          <a:p>
            <a:r>
              <a:rPr lang="en-US"/>
              <a:t>Appropriateness of factor analysis:</a:t>
            </a:r>
            <a:br>
              <a:rPr lang="en-US"/>
            </a:br>
            <a:r>
              <a:rPr lang="en-US"/>
              <a:t>Presence of substantial correlations</a:t>
            </a:r>
          </a:p>
        </p:txBody>
      </p:sp>
      <p:sp>
        <p:nvSpPr>
          <p:cNvPr id="166916" name="AutoShape 4"/>
          <p:cNvSpPr>
            <a:spLocks noChangeArrowheads="1"/>
          </p:cNvSpPr>
          <p:nvPr/>
        </p:nvSpPr>
        <p:spPr bwMode="auto">
          <a:xfrm>
            <a:off x="2743200" y="1384300"/>
            <a:ext cx="6172200" cy="2197100"/>
          </a:xfrm>
          <a:prstGeom prst="wedgeEllipseCallout">
            <a:avLst>
              <a:gd name="adj1" fmla="val -20449"/>
              <a:gd name="adj2" fmla="val 9711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Principal components analysis requires that there be some correlations greater than 0.30 between the variables included in the analysis. </a:t>
            </a:r>
          </a:p>
          <a:p>
            <a:pPr algn="l">
              <a:lnSpc>
                <a:spcPct val="100000"/>
              </a:lnSpc>
            </a:pPr>
            <a:endParaRPr lang="en-US" sz="1200">
              <a:latin typeface="Verdana" pitchFamily="34" charset="0"/>
            </a:endParaRPr>
          </a:p>
          <a:p>
            <a:pPr algn="l">
              <a:lnSpc>
                <a:spcPct val="100000"/>
              </a:lnSpc>
            </a:pPr>
            <a:r>
              <a:rPr lang="en-US" sz="1200">
                <a:latin typeface="Verdana" pitchFamily="34" charset="0"/>
              </a:rPr>
              <a:t>For this set of variables, there are 7 correlations in the matrix greater than 0.30, satisfying this requirement. The correlations greater than 0.30 are highlighted in yellow.</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61C89B8-A7E5-444F-AD88-EE7824ED64EC}" type="slidenum">
              <a:rPr lang="en-US"/>
              <a:pPr/>
              <a:t>2</a:t>
            </a:fld>
            <a:endParaRPr lang="en-US"/>
          </a:p>
        </p:txBody>
      </p:sp>
      <p:sp>
        <p:nvSpPr>
          <p:cNvPr id="152578" name="Rectangle 2"/>
          <p:cNvSpPr>
            <a:spLocks noGrp="1" noChangeArrowheads="1"/>
          </p:cNvSpPr>
          <p:nvPr>
            <p:ph type="title"/>
          </p:nvPr>
        </p:nvSpPr>
        <p:spPr/>
        <p:txBody>
          <a:bodyPr/>
          <a:lstStyle/>
          <a:p>
            <a:r>
              <a:rPr lang="en-US"/>
              <a:t>Split Sample Validation</a:t>
            </a:r>
          </a:p>
        </p:txBody>
      </p:sp>
      <p:sp>
        <p:nvSpPr>
          <p:cNvPr id="152579" name="Rectangle 3"/>
          <p:cNvSpPr>
            <a:spLocks noGrp="1" noChangeArrowheads="1"/>
          </p:cNvSpPr>
          <p:nvPr>
            <p:ph type="body" idx="1"/>
          </p:nvPr>
        </p:nvSpPr>
        <p:spPr/>
        <p:txBody>
          <a:bodyPr/>
          <a:lstStyle/>
          <a:p>
            <a:r>
              <a:rPr lang="en-US"/>
              <a:t>To test the generalizability of findings from a principal component analysis, we could conduct a second research study to see if our findings are verified.</a:t>
            </a:r>
          </a:p>
          <a:p>
            <a:r>
              <a:rPr lang="en-US"/>
              <a:t>A less costly alternative is to split the sample randomly into two halves, do the principal component analysis on each half and compare the results.</a:t>
            </a:r>
          </a:p>
          <a:p>
            <a:r>
              <a:rPr lang="en-US"/>
              <a:t>If the communalities and the factor loadings are the same on the analysis on each half and the full data set, we have evidence that the findings are generalizable and valid because, in effect, the two analyses represent a study and a replication.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2E5CB2F-0131-4A28-BF95-1CD18039CB0B}" type="slidenum">
              <a:rPr lang="en-US"/>
              <a:pPr/>
              <a:t>20</a:t>
            </a:fld>
            <a:endParaRPr lang="en-US"/>
          </a:p>
        </p:txBody>
      </p:sp>
      <p:pic>
        <p:nvPicPr>
          <p:cNvPr id="167942" name="Picture 6"/>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76400"/>
            <a:ext cx="9144000" cy="49784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67939" name="Rectangle 3"/>
          <p:cNvSpPr>
            <a:spLocks noGrp="1" noChangeArrowheads="1"/>
          </p:cNvSpPr>
          <p:nvPr>
            <p:ph type="title"/>
          </p:nvPr>
        </p:nvSpPr>
        <p:spPr/>
        <p:txBody>
          <a:bodyPr/>
          <a:lstStyle/>
          <a:p>
            <a:r>
              <a:rPr lang="en-US"/>
              <a:t>Appropriateness of factor analysis:</a:t>
            </a:r>
            <a:br>
              <a:rPr lang="en-US"/>
            </a:br>
            <a:r>
              <a:rPr lang="en-US"/>
              <a:t>Sampling adequacy of individual variables</a:t>
            </a:r>
          </a:p>
        </p:txBody>
      </p:sp>
      <p:sp>
        <p:nvSpPr>
          <p:cNvPr id="167940" name="AutoShape 4"/>
          <p:cNvSpPr>
            <a:spLocks noChangeArrowheads="1"/>
          </p:cNvSpPr>
          <p:nvPr/>
        </p:nvSpPr>
        <p:spPr bwMode="auto">
          <a:xfrm>
            <a:off x="4191000" y="2667000"/>
            <a:ext cx="4800600" cy="2330450"/>
          </a:xfrm>
          <a:prstGeom prst="wedgeEllipseCallout">
            <a:avLst>
              <a:gd name="adj1" fmla="val -30884"/>
              <a:gd name="adj2" fmla="val 5088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Principal component analysis requires that the Kaiser-Meyer-Olkin Measure of Sampling Adequacy be greater than 0.50 for each individual variable as well as the set of variables.  </a:t>
            </a:r>
          </a:p>
          <a:p>
            <a:pPr algn="l"/>
            <a:endParaRPr lang="en-US" sz="1200">
              <a:latin typeface="Verdana" pitchFamily="34" charset="0"/>
            </a:endParaRPr>
          </a:p>
          <a:p>
            <a:pPr algn="l"/>
            <a:r>
              <a:rPr lang="en-US" sz="1200">
                <a:latin typeface="Verdana" pitchFamily="34" charset="0"/>
              </a:rPr>
              <a:t>On iteration 1, the MSA for all of the individual variables  included in the analysis was greater than 0.5, supporting their retention in the analysis. </a:t>
            </a:r>
          </a:p>
        </p:txBody>
      </p:sp>
      <p:sp>
        <p:nvSpPr>
          <p:cNvPr id="167941" name="AutoShape 5"/>
          <p:cNvSpPr>
            <a:spLocks noChangeArrowheads="1"/>
          </p:cNvSpPr>
          <p:nvPr/>
        </p:nvSpPr>
        <p:spPr bwMode="auto">
          <a:xfrm>
            <a:off x="762000" y="2438400"/>
            <a:ext cx="3429000" cy="1676400"/>
          </a:xfrm>
          <a:prstGeom prst="wedgeEllipseCallout">
            <a:avLst>
              <a:gd name="adj1" fmla="val -38472"/>
              <a:gd name="adj2" fmla="val 6136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There are two anti-image matrices: the anti-image covariance matrix and the anti-image correlation matrix.  We are interested in the anti-image correlation matrix.</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D886466-AA32-438D-B4A4-71BDF8CEC4AE}" type="slidenum">
              <a:rPr lang="en-US"/>
              <a:pPr/>
              <a:t>21</a:t>
            </a:fld>
            <a:endParaRPr lang="en-US"/>
          </a:p>
        </p:txBody>
      </p:sp>
      <p:pic>
        <p:nvPicPr>
          <p:cNvPr id="175111" name="Picture 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600200"/>
            <a:ext cx="4127500" cy="17033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5107" name="Rectangle 3"/>
          <p:cNvSpPr>
            <a:spLocks noGrp="1" noChangeArrowheads="1"/>
          </p:cNvSpPr>
          <p:nvPr>
            <p:ph type="title"/>
          </p:nvPr>
        </p:nvSpPr>
        <p:spPr/>
        <p:txBody>
          <a:bodyPr/>
          <a:lstStyle/>
          <a:p>
            <a:r>
              <a:rPr lang="en-US"/>
              <a:t>Appropriateness of factor analysis:</a:t>
            </a:r>
            <a:br>
              <a:rPr lang="en-US"/>
            </a:br>
            <a:r>
              <a:rPr lang="en-US"/>
              <a:t>Sampling adequacy for set of variables</a:t>
            </a:r>
          </a:p>
        </p:txBody>
      </p:sp>
      <p:sp>
        <p:nvSpPr>
          <p:cNvPr id="175108" name="AutoShape 4"/>
          <p:cNvSpPr>
            <a:spLocks noChangeArrowheads="1"/>
          </p:cNvSpPr>
          <p:nvPr/>
        </p:nvSpPr>
        <p:spPr bwMode="auto">
          <a:xfrm>
            <a:off x="5562600" y="2779713"/>
            <a:ext cx="3276600" cy="1450975"/>
          </a:xfrm>
          <a:prstGeom prst="wedgeEllipseCallout">
            <a:avLst>
              <a:gd name="adj1" fmla="val -50046"/>
              <a:gd name="adj2" fmla="val -751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In addition, the overall MSA for the set of variables included in the analysis  was 0.640, which exceeds the minimum requirement of 0.50 for overall MSA.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7D65011-6502-48A0-8A4F-25428386D19F}" type="slidenum">
              <a:rPr lang="en-US"/>
              <a:pPr/>
              <a:t>22</a:t>
            </a:fld>
            <a:endParaRPr lang="en-US"/>
          </a:p>
        </p:txBody>
      </p:sp>
      <p:pic>
        <p:nvPicPr>
          <p:cNvPr id="17613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5300" y="1649413"/>
            <a:ext cx="4127500" cy="1703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6131" name="Rectangle 3"/>
          <p:cNvSpPr>
            <a:spLocks noGrp="1" noChangeArrowheads="1"/>
          </p:cNvSpPr>
          <p:nvPr>
            <p:ph type="title"/>
          </p:nvPr>
        </p:nvSpPr>
        <p:spPr/>
        <p:txBody>
          <a:bodyPr/>
          <a:lstStyle/>
          <a:p>
            <a:r>
              <a:rPr lang="en-US"/>
              <a:t>Appropriateness of factor analysis:</a:t>
            </a:r>
            <a:br>
              <a:rPr lang="en-US"/>
            </a:br>
            <a:r>
              <a:rPr lang="en-US"/>
              <a:t>Bartlett test of sphericity</a:t>
            </a:r>
          </a:p>
        </p:txBody>
      </p:sp>
      <p:sp>
        <p:nvSpPr>
          <p:cNvPr id="176132" name="AutoShape 4"/>
          <p:cNvSpPr>
            <a:spLocks noChangeArrowheads="1"/>
          </p:cNvSpPr>
          <p:nvPr/>
        </p:nvSpPr>
        <p:spPr bwMode="auto">
          <a:xfrm>
            <a:off x="2819400" y="3276600"/>
            <a:ext cx="4495800" cy="2590800"/>
          </a:xfrm>
          <a:prstGeom prst="wedgeEllipseCallout">
            <a:avLst>
              <a:gd name="adj1" fmla="val 31144"/>
              <a:gd name="adj2" fmla="val -5392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Principal component analysis requires that the probability associated  with Bartlett's Test of Sphericity be less than the level of significance.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probability associated with the Bartlett test is &lt;0.001, which satisfies this requirement.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3AE4802-C03B-47F6-93AF-0EB50FD88903}" type="slidenum">
              <a:rPr lang="en-US"/>
              <a:pPr/>
              <a:t>23</a:t>
            </a:fld>
            <a:endParaRPr lang="en-US"/>
          </a:p>
        </p:txBody>
      </p:sp>
      <p:pic>
        <p:nvPicPr>
          <p:cNvPr id="177157"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6363" r="37782"/>
          <a:stretch>
            <a:fillRect/>
          </a:stretch>
        </p:blipFill>
        <p:spPr>
          <a:xfrm>
            <a:off x="1219200" y="1752600"/>
            <a:ext cx="7391400" cy="29829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7154" name="Rectangle 2"/>
          <p:cNvSpPr>
            <a:spLocks noGrp="1" noChangeArrowheads="1"/>
          </p:cNvSpPr>
          <p:nvPr>
            <p:ph type="title"/>
          </p:nvPr>
        </p:nvSpPr>
        <p:spPr/>
        <p:txBody>
          <a:bodyPr/>
          <a:lstStyle/>
          <a:p>
            <a:r>
              <a:rPr lang="en-US"/>
              <a:t>Number of factors to extract:</a:t>
            </a:r>
            <a:br>
              <a:rPr lang="en-US"/>
            </a:br>
            <a:r>
              <a:rPr lang="en-US"/>
              <a:t>Latent root criterion</a:t>
            </a:r>
          </a:p>
        </p:txBody>
      </p:sp>
      <p:sp>
        <p:nvSpPr>
          <p:cNvPr id="177156" name="AutoShape 4"/>
          <p:cNvSpPr>
            <a:spLocks noChangeArrowheads="1"/>
          </p:cNvSpPr>
          <p:nvPr/>
        </p:nvSpPr>
        <p:spPr bwMode="auto">
          <a:xfrm>
            <a:off x="230188" y="4197350"/>
            <a:ext cx="4111625" cy="2197100"/>
          </a:xfrm>
          <a:prstGeom prst="wedgeEllipseCallout">
            <a:avLst>
              <a:gd name="adj1" fmla="val 24671"/>
              <a:gd name="adj2" fmla="val -9949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Using the output from iteration 1, there were  3 eigenvalues greater than 1.0.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latent root criterion for number of factors to derive would indicate that there were  3 components to be extracted for these variables.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EDA3EFB-ECD6-4C6F-BB9E-3EE0177D0032}" type="slidenum">
              <a:rPr lang="en-US"/>
              <a:pPr/>
              <a:t>24</a:t>
            </a:fld>
            <a:endParaRPr lang="en-US"/>
          </a:p>
        </p:txBody>
      </p:sp>
      <p:pic>
        <p:nvPicPr>
          <p:cNvPr id="17818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l="-6363" r="51581"/>
          <a:stretch>
            <a:fillRect/>
          </a:stretch>
        </p:blipFill>
        <p:spPr>
          <a:xfrm>
            <a:off x="152400" y="1447800"/>
            <a:ext cx="7620000" cy="2641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8178" name="Rectangle 2"/>
          <p:cNvSpPr>
            <a:spLocks noGrp="1" noChangeArrowheads="1"/>
          </p:cNvSpPr>
          <p:nvPr>
            <p:ph type="title"/>
          </p:nvPr>
        </p:nvSpPr>
        <p:spPr/>
        <p:txBody>
          <a:bodyPr/>
          <a:lstStyle/>
          <a:p>
            <a:r>
              <a:rPr lang="en-US"/>
              <a:t>Number of factors to extract:</a:t>
            </a:r>
            <a:br>
              <a:rPr lang="en-US"/>
            </a:br>
            <a:r>
              <a:rPr lang="en-US"/>
              <a:t> Percentage of variance criterion</a:t>
            </a:r>
          </a:p>
        </p:txBody>
      </p:sp>
      <p:sp>
        <p:nvSpPr>
          <p:cNvPr id="178180" name="AutoShape 4"/>
          <p:cNvSpPr>
            <a:spLocks noChangeArrowheads="1"/>
          </p:cNvSpPr>
          <p:nvPr/>
        </p:nvSpPr>
        <p:spPr bwMode="auto">
          <a:xfrm>
            <a:off x="4878388" y="3382963"/>
            <a:ext cx="4111625" cy="2455862"/>
          </a:xfrm>
          <a:prstGeom prst="wedgeEllipseCallout">
            <a:avLst>
              <a:gd name="adj1" fmla="val -17514"/>
              <a:gd name="adj2" fmla="val -7594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In addition, the cumulative proportion of variance criteria can be met with 3 components to satisfy the criterion of explaining 60% or more of the total variance. </a:t>
            </a:r>
          </a:p>
          <a:p>
            <a:pPr algn="l">
              <a:lnSpc>
                <a:spcPct val="100000"/>
              </a:lnSpc>
            </a:pPr>
            <a:endParaRPr lang="en-US" sz="1200">
              <a:latin typeface="Verdana" pitchFamily="34" charset="0"/>
            </a:endParaRPr>
          </a:p>
          <a:p>
            <a:pPr algn="l">
              <a:lnSpc>
                <a:spcPct val="100000"/>
              </a:lnSpc>
            </a:pPr>
            <a:r>
              <a:rPr lang="en-US" sz="1200">
                <a:latin typeface="Verdana" pitchFamily="34" charset="0"/>
              </a:rPr>
              <a:t>A 3 components solution would explain 68.137% of the total variance.</a:t>
            </a:r>
          </a:p>
        </p:txBody>
      </p:sp>
      <p:sp>
        <p:nvSpPr>
          <p:cNvPr id="178181" name="AutoShape 5"/>
          <p:cNvSpPr>
            <a:spLocks noChangeArrowheads="1"/>
          </p:cNvSpPr>
          <p:nvPr/>
        </p:nvSpPr>
        <p:spPr bwMode="auto">
          <a:xfrm>
            <a:off x="763588" y="4964113"/>
            <a:ext cx="4264025" cy="1423987"/>
          </a:xfrm>
          <a:prstGeom prst="wedgeEllipseCallout">
            <a:avLst>
              <a:gd name="adj1" fmla="val 1713"/>
              <a:gd name="adj2" fmla="val -2991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Since the SPSS default is to extract the number of components indicated by the latent root criterion, our initial factor solution was based on the extraction of 3 components.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4DF3C94-E674-4B18-ADDA-C917D18677C4}" type="slidenum">
              <a:rPr lang="en-US"/>
              <a:pPr/>
              <a:t>25</a:t>
            </a:fld>
            <a:endParaRPr lang="en-US"/>
          </a:p>
        </p:txBody>
      </p:sp>
      <p:pic>
        <p:nvPicPr>
          <p:cNvPr id="17920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05400" y="1681163"/>
            <a:ext cx="3662363" cy="34956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79203" name="Rectangle 3"/>
          <p:cNvSpPr>
            <a:spLocks noGrp="1" noChangeArrowheads="1"/>
          </p:cNvSpPr>
          <p:nvPr>
            <p:ph type="title"/>
          </p:nvPr>
        </p:nvSpPr>
        <p:spPr/>
        <p:txBody>
          <a:bodyPr/>
          <a:lstStyle/>
          <a:p>
            <a:r>
              <a:rPr lang="en-US"/>
              <a:t>Evaluating communalities</a:t>
            </a:r>
          </a:p>
        </p:txBody>
      </p:sp>
      <p:sp>
        <p:nvSpPr>
          <p:cNvPr id="179204" name="AutoShape 4"/>
          <p:cNvSpPr>
            <a:spLocks noChangeArrowheads="1"/>
          </p:cNvSpPr>
          <p:nvPr/>
        </p:nvSpPr>
        <p:spPr bwMode="auto">
          <a:xfrm>
            <a:off x="1219200" y="1752600"/>
            <a:ext cx="3657600" cy="3657600"/>
          </a:xfrm>
          <a:prstGeom prst="wedgeEllipseCallout">
            <a:avLst>
              <a:gd name="adj1" fmla="val -26130"/>
              <a:gd name="adj2" fmla="val -3676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Communalities represent the proportion of the variance in the original variables that is accounted for by the factor solution.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factor solution should explain at least half of each original variable's variance, so the communality value for each variable should be 0.50 or higher.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C1537C0-4F0E-41C7-A15C-85484D031A8F}" type="slidenum">
              <a:rPr lang="en-US"/>
              <a:pPr/>
              <a:t>26</a:t>
            </a:fld>
            <a:endParaRPr lang="en-US"/>
          </a:p>
        </p:txBody>
      </p:sp>
      <p:pic>
        <p:nvPicPr>
          <p:cNvPr id="180233"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5038" y="1990725"/>
            <a:ext cx="3662362" cy="34956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0227" name="Rectangle 3"/>
          <p:cNvSpPr>
            <a:spLocks noGrp="1" noChangeArrowheads="1"/>
          </p:cNvSpPr>
          <p:nvPr>
            <p:ph type="title"/>
          </p:nvPr>
        </p:nvSpPr>
        <p:spPr/>
        <p:txBody>
          <a:bodyPr/>
          <a:lstStyle/>
          <a:p>
            <a:r>
              <a:rPr lang="en-US"/>
              <a:t>Communality requiring variable removal</a:t>
            </a:r>
          </a:p>
        </p:txBody>
      </p:sp>
      <p:sp>
        <p:nvSpPr>
          <p:cNvPr id="180228" name="AutoShape 4"/>
          <p:cNvSpPr>
            <a:spLocks noChangeArrowheads="1"/>
          </p:cNvSpPr>
          <p:nvPr/>
        </p:nvSpPr>
        <p:spPr bwMode="auto">
          <a:xfrm>
            <a:off x="5715000" y="1892300"/>
            <a:ext cx="3124200" cy="3213100"/>
          </a:xfrm>
          <a:prstGeom prst="wedgeEllipseCallout">
            <a:avLst>
              <a:gd name="adj1" fmla="val -55083"/>
              <a:gd name="adj2" fmla="val 408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On iteration 1, the communality for the variable "attitude toward life" [life] was 0.415. Since this is less than 0.50, the variable should be removed from the next iteration of the principal component analysis.</a:t>
            </a:r>
          </a:p>
          <a:p>
            <a:pPr algn="l"/>
            <a:endParaRPr lang="en-US" sz="1200">
              <a:latin typeface="Verdana" pitchFamily="34" charset="0"/>
            </a:endParaRPr>
          </a:p>
          <a:p>
            <a:pPr algn="l"/>
            <a:r>
              <a:rPr lang="en-US" sz="1200">
                <a:latin typeface="Verdana" pitchFamily="34" charset="0"/>
              </a:rPr>
              <a:t>The variable was removed and the principal component analysis was computed again.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69B567C-6FD2-4FA5-99CB-660D5FD181C0}" type="slidenum">
              <a:rPr lang="en-US"/>
              <a:pPr/>
              <a:t>27</a:t>
            </a:fld>
            <a:endParaRPr lang="en-US"/>
          </a:p>
        </p:txBody>
      </p:sp>
      <p:pic>
        <p:nvPicPr>
          <p:cNvPr id="18125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1251" name="Rectangle 3"/>
          <p:cNvSpPr>
            <a:spLocks noGrp="1" noChangeArrowheads="1"/>
          </p:cNvSpPr>
          <p:nvPr>
            <p:ph type="title"/>
          </p:nvPr>
        </p:nvSpPr>
        <p:spPr/>
        <p:txBody>
          <a:bodyPr/>
          <a:lstStyle/>
          <a:p>
            <a:r>
              <a:rPr lang="en-US"/>
              <a:t>Repeating the factor analysis</a:t>
            </a:r>
          </a:p>
        </p:txBody>
      </p:sp>
      <p:sp>
        <p:nvSpPr>
          <p:cNvPr id="181252" name="AutoShape 4"/>
          <p:cNvSpPr>
            <a:spLocks noChangeArrowheads="1"/>
          </p:cNvSpPr>
          <p:nvPr/>
        </p:nvSpPr>
        <p:spPr bwMode="auto">
          <a:xfrm>
            <a:off x="4038600" y="2819400"/>
            <a:ext cx="3429000" cy="1371600"/>
          </a:xfrm>
          <a:prstGeom prst="wedgeEllipseCallout">
            <a:avLst>
              <a:gd name="adj1" fmla="val -54722"/>
              <a:gd name="adj2" fmla="val -718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In the drop down menu, select </a:t>
            </a:r>
            <a:r>
              <a:rPr lang="en-US" sz="1200" i="1">
                <a:latin typeface="Verdana" pitchFamily="34" charset="0"/>
              </a:rPr>
              <a:t>Factor Analysis</a:t>
            </a:r>
            <a:r>
              <a:rPr lang="en-US" sz="1200">
                <a:latin typeface="Verdana" pitchFamily="34" charset="0"/>
              </a:rPr>
              <a:t> to reopen the factor analysis dialog box.</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849DFE4-3A3C-4FF4-8991-2FF0CC71C47E}" type="slidenum">
              <a:rPr lang="en-US"/>
              <a:pPr/>
              <a:t>28</a:t>
            </a:fld>
            <a:endParaRPr lang="en-US"/>
          </a:p>
        </p:txBody>
      </p:sp>
      <p:pic>
        <p:nvPicPr>
          <p:cNvPr id="18227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25" y="1547813"/>
            <a:ext cx="5133975" cy="3328987"/>
          </a:xfrm>
          <a:ln/>
          <a:extLst>
            <a:ext uri="{909E8E84-426E-40DD-AFC4-6F175D3DCCD1}">
              <a14:hiddenFill xmlns:a14="http://schemas.microsoft.com/office/drawing/2010/main">
                <a:solidFill>
                  <a:schemeClr val="bg1"/>
                </a:solidFill>
              </a14:hiddenFill>
            </a:ext>
          </a:extLst>
        </p:spPr>
      </p:pic>
      <p:sp>
        <p:nvSpPr>
          <p:cNvPr id="182275" name="Rectangle 3"/>
          <p:cNvSpPr>
            <a:spLocks noGrp="1" noChangeArrowheads="1"/>
          </p:cNvSpPr>
          <p:nvPr>
            <p:ph type="title"/>
          </p:nvPr>
        </p:nvSpPr>
        <p:spPr>
          <a:xfrm>
            <a:off x="1143000" y="304800"/>
            <a:ext cx="7848600" cy="914400"/>
          </a:xfrm>
        </p:spPr>
        <p:txBody>
          <a:bodyPr/>
          <a:lstStyle/>
          <a:p>
            <a:r>
              <a:rPr lang="en-US"/>
              <a:t>Removing the variable from the list of variables</a:t>
            </a:r>
          </a:p>
        </p:txBody>
      </p:sp>
      <p:sp>
        <p:nvSpPr>
          <p:cNvPr id="182276" name="AutoShape 4"/>
          <p:cNvSpPr>
            <a:spLocks noChangeArrowheads="1"/>
          </p:cNvSpPr>
          <p:nvPr/>
        </p:nvSpPr>
        <p:spPr bwMode="auto">
          <a:xfrm>
            <a:off x="5486400" y="2438400"/>
            <a:ext cx="2133600" cy="990600"/>
          </a:xfrm>
          <a:prstGeom prst="wedgeEllipseCallout">
            <a:avLst>
              <a:gd name="adj1" fmla="val -65181"/>
              <a:gd name="adj2" fmla="val 503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highlight the </a:t>
            </a:r>
            <a:r>
              <a:rPr lang="en-US" sz="1200" i="1">
                <a:latin typeface="Verdana" pitchFamily="34" charset="0"/>
              </a:rPr>
              <a:t>life</a:t>
            </a:r>
            <a:r>
              <a:rPr lang="en-US" sz="1200">
                <a:latin typeface="Verdana" pitchFamily="34" charset="0"/>
              </a:rPr>
              <a:t> variable.</a:t>
            </a:r>
          </a:p>
        </p:txBody>
      </p:sp>
      <p:sp>
        <p:nvSpPr>
          <p:cNvPr id="182277" name="AutoShape 5"/>
          <p:cNvSpPr>
            <a:spLocks noChangeArrowheads="1"/>
          </p:cNvSpPr>
          <p:nvPr/>
        </p:nvSpPr>
        <p:spPr bwMode="auto">
          <a:xfrm>
            <a:off x="2590800" y="4343400"/>
            <a:ext cx="3048000" cy="1447800"/>
          </a:xfrm>
          <a:prstGeom prst="wedgeEllipseCallout">
            <a:avLst>
              <a:gd name="adj1" fmla="val 8440"/>
              <a:gd name="adj2" fmla="val -14035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left arrow button to remove the variable from the </a:t>
            </a:r>
            <a:r>
              <a:rPr lang="en-US" sz="1200" i="1">
                <a:latin typeface="Verdana" pitchFamily="34" charset="0"/>
              </a:rPr>
              <a:t>Variables</a:t>
            </a:r>
            <a:r>
              <a:rPr lang="en-US" sz="1200">
                <a:latin typeface="Verdana" pitchFamily="34" charset="0"/>
              </a:rPr>
              <a:t> list box.</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E108E4F-CC37-4909-8A4E-1AD6883309F6}" type="slidenum">
              <a:rPr lang="en-US"/>
              <a:pPr/>
              <a:t>29</a:t>
            </a:fld>
            <a:endParaRPr lang="en-US"/>
          </a:p>
        </p:txBody>
      </p:sp>
      <p:pic>
        <p:nvPicPr>
          <p:cNvPr id="18330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7764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3299" name="Rectangle 3"/>
          <p:cNvSpPr>
            <a:spLocks noGrp="1" noChangeArrowheads="1"/>
          </p:cNvSpPr>
          <p:nvPr>
            <p:ph type="title"/>
          </p:nvPr>
        </p:nvSpPr>
        <p:spPr/>
        <p:txBody>
          <a:bodyPr/>
          <a:lstStyle/>
          <a:p>
            <a:r>
              <a:rPr lang="en-US"/>
              <a:t>Replicating the factor analysis</a:t>
            </a:r>
          </a:p>
        </p:txBody>
      </p:sp>
      <p:sp>
        <p:nvSpPr>
          <p:cNvPr id="183300" name="AutoShape 4"/>
          <p:cNvSpPr>
            <a:spLocks noChangeArrowheads="1"/>
          </p:cNvSpPr>
          <p:nvPr/>
        </p:nvSpPr>
        <p:spPr bwMode="auto">
          <a:xfrm>
            <a:off x="4953000" y="2819400"/>
            <a:ext cx="4038600" cy="2362200"/>
          </a:xfrm>
          <a:prstGeom prst="wedgeEllipseCallout">
            <a:avLst>
              <a:gd name="adj1" fmla="val -12616"/>
              <a:gd name="adj2" fmla="val -69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The dialog recall command opens the dialog box with all of the settings that we had selected the last time we used factor analysis.</a:t>
            </a:r>
          </a:p>
          <a:p>
            <a:pPr algn="l"/>
            <a:endParaRPr lang="en-US" sz="1200">
              <a:latin typeface="Verdana" pitchFamily="34" charset="0"/>
            </a:endParaRPr>
          </a:p>
          <a:p>
            <a:pPr algn="l"/>
            <a:r>
              <a:rPr lang="en-US" sz="1200">
                <a:latin typeface="Verdana" pitchFamily="34" charset="0"/>
              </a:rPr>
              <a:t>To replicate the analysis without the variable that we just removed, click on the OK button.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373BF83-9D28-4E12-BB9A-3ECA66447333}" type="slidenum">
              <a:rPr lang="en-US"/>
              <a:pPr/>
              <a:t>3</a:t>
            </a:fld>
            <a:endParaRPr lang="en-US"/>
          </a:p>
        </p:txBody>
      </p:sp>
      <p:sp>
        <p:nvSpPr>
          <p:cNvPr id="232450" name="Rectangle 2"/>
          <p:cNvSpPr>
            <a:spLocks noGrp="1" noChangeArrowheads="1"/>
          </p:cNvSpPr>
          <p:nvPr>
            <p:ph type="title"/>
          </p:nvPr>
        </p:nvSpPr>
        <p:spPr/>
        <p:txBody>
          <a:bodyPr/>
          <a:lstStyle/>
          <a:p>
            <a:r>
              <a:rPr lang="en-US"/>
              <a:t>Misleading Results to Watch Out For</a:t>
            </a:r>
          </a:p>
        </p:txBody>
      </p:sp>
      <p:sp>
        <p:nvSpPr>
          <p:cNvPr id="232451" name="Rectangle 3"/>
          <p:cNvSpPr>
            <a:spLocks noGrp="1" noChangeArrowheads="1"/>
          </p:cNvSpPr>
          <p:nvPr>
            <p:ph type="body" idx="1"/>
          </p:nvPr>
        </p:nvSpPr>
        <p:spPr>
          <a:xfrm>
            <a:off x="1066800" y="1447800"/>
            <a:ext cx="7881938" cy="5257800"/>
          </a:xfrm>
        </p:spPr>
        <p:txBody>
          <a:bodyPr/>
          <a:lstStyle/>
          <a:p>
            <a:pPr>
              <a:lnSpc>
                <a:spcPct val="90000"/>
              </a:lnSpc>
            </a:pPr>
            <a:r>
              <a:rPr lang="en-US"/>
              <a:t>When we examine the communalities and factor loadings, we are matching up overall patterns, not exact results: the communalities should all be greater than 0.50 and the pattern of the factor loadings should be the same.</a:t>
            </a:r>
          </a:p>
          <a:p>
            <a:pPr>
              <a:lnSpc>
                <a:spcPct val="90000"/>
              </a:lnSpc>
            </a:pPr>
            <a:endParaRPr lang="en-US" sz="600"/>
          </a:p>
          <a:p>
            <a:pPr>
              <a:lnSpc>
                <a:spcPct val="90000"/>
              </a:lnSpc>
            </a:pPr>
            <a:r>
              <a:rPr lang="en-US"/>
              <a:t>Sometimes the variables will switch their components (variables loading on the first component now load on the second and vice versa), but this does not invalidate our findings.</a:t>
            </a:r>
          </a:p>
          <a:p>
            <a:pPr>
              <a:lnSpc>
                <a:spcPct val="90000"/>
              </a:lnSpc>
            </a:pPr>
            <a:endParaRPr lang="en-US" sz="700"/>
          </a:p>
          <a:p>
            <a:pPr>
              <a:lnSpc>
                <a:spcPct val="90000"/>
              </a:lnSpc>
            </a:pPr>
            <a:r>
              <a:rPr lang="en-US"/>
              <a:t>Sometimes, all of the signs of the factor loadings will reverse themselves (the plus's become minus's and the minus's become plus's), but this does not invalidate our findings because we interpret the size, not the sign of the loadings.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64B7F20-2898-404F-B849-321CAA6E3C44}" type="slidenum">
              <a:rPr lang="en-US"/>
              <a:pPr/>
              <a:t>30</a:t>
            </a:fld>
            <a:endParaRPr lang="en-US"/>
          </a:p>
        </p:txBody>
      </p:sp>
      <p:pic>
        <p:nvPicPr>
          <p:cNvPr id="18432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1238" y="2073275"/>
            <a:ext cx="3662362" cy="31083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4323" name="Rectangle 3"/>
          <p:cNvSpPr>
            <a:spLocks noGrp="1" noChangeArrowheads="1"/>
          </p:cNvSpPr>
          <p:nvPr>
            <p:ph type="title"/>
          </p:nvPr>
        </p:nvSpPr>
        <p:spPr/>
        <p:txBody>
          <a:bodyPr/>
          <a:lstStyle/>
          <a:p>
            <a:r>
              <a:rPr lang="en-US"/>
              <a:t>Communality requiring variable removal</a:t>
            </a:r>
          </a:p>
        </p:txBody>
      </p:sp>
      <p:sp>
        <p:nvSpPr>
          <p:cNvPr id="184324" name="AutoShape 4"/>
          <p:cNvSpPr>
            <a:spLocks noChangeArrowheads="1"/>
          </p:cNvSpPr>
          <p:nvPr/>
        </p:nvSpPr>
        <p:spPr bwMode="auto">
          <a:xfrm>
            <a:off x="5715000" y="1941513"/>
            <a:ext cx="3124200" cy="3432175"/>
          </a:xfrm>
          <a:prstGeom prst="wedgeEllipseCallout">
            <a:avLst>
              <a:gd name="adj1" fmla="val -51319"/>
              <a:gd name="adj2" fmla="val 285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On iteration 2, the communality for the variable "condition of health" [health] was 0.477. Since this is less than 0.50, the variable should be removed from the next iteration of the principal component analysis.</a:t>
            </a:r>
          </a:p>
          <a:p>
            <a:pPr algn="l"/>
            <a:endParaRPr lang="en-US" sz="1200">
              <a:latin typeface="Verdana" pitchFamily="34" charset="0"/>
            </a:endParaRPr>
          </a:p>
          <a:p>
            <a:pPr algn="l"/>
            <a:r>
              <a:rPr lang="en-US" sz="1200">
                <a:latin typeface="Verdana" pitchFamily="34" charset="0"/>
              </a:rPr>
              <a:t>The variable was removed and the principal component analysis was computed again.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06100D3-8680-496F-B71B-E499A50D7412}" type="slidenum">
              <a:rPr lang="en-US"/>
              <a:pPr/>
              <a:t>31</a:t>
            </a:fld>
            <a:endParaRPr lang="en-US"/>
          </a:p>
        </p:txBody>
      </p:sp>
      <p:pic>
        <p:nvPicPr>
          <p:cNvPr id="18534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5347" name="Rectangle 3"/>
          <p:cNvSpPr>
            <a:spLocks noGrp="1" noChangeArrowheads="1"/>
          </p:cNvSpPr>
          <p:nvPr>
            <p:ph type="title"/>
          </p:nvPr>
        </p:nvSpPr>
        <p:spPr/>
        <p:txBody>
          <a:bodyPr/>
          <a:lstStyle/>
          <a:p>
            <a:r>
              <a:rPr lang="en-US"/>
              <a:t>Repeating the factor analysis</a:t>
            </a:r>
          </a:p>
        </p:txBody>
      </p:sp>
      <p:sp>
        <p:nvSpPr>
          <p:cNvPr id="185348" name="AutoShape 4"/>
          <p:cNvSpPr>
            <a:spLocks noChangeArrowheads="1"/>
          </p:cNvSpPr>
          <p:nvPr/>
        </p:nvSpPr>
        <p:spPr bwMode="auto">
          <a:xfrm>
            <a:off x="4038600" y="2819400"/>
            <a:ext cx="3429000" cy="1371600"/>
          </a:xfrm>
          <a:prstGeom prst="wedgeEllipseCallout">
            <a:avLst>
              <a:gd name="adj1" fmla="val -54722"/>
              <a:gd name="adj2" fmla="val -718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In the drop down menu, select </a:t>
            </a:r>
            <a:r>
              <a:rPr lang="en-US" sz="1200" i="1">
                <a:latin typeface="Verdana" pitchFamily="34" charset="0"/>
              </a:rPr>
              <a:t>Factor Analysis</a:t>
            </a:r>
            <a:r>
              <a:rPr lang="en-US" sz="1200">
                <a:latin typeface="Verdana" pitchFamily="34" charset="0"/>
              </a:rPr>
              <a:t> to reopen the factor analysis dialog box.</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09C00DF-D48E-409A-9760-3F28AAFF3F71}" type="slidenum">
              <a:rPr lang="en-US"/>
              <a:pPr/>
              <a:t>32</a:t>
            </a:fld>
            <a:endParaRPr lang="en-US"/>
          </a:p>
        </p:txBody>
      </p:sp>
      <p:pic>
        <p:nvPicPr>
          <p:cNvPr id="18637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25" y="15240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6371" name="Rectangle 3"/>
          <p:cNvSpPr>
            <a:spLocks noGrp="1" noChangeArrowheads="1"/>
          </p:cNvSpPr>
          <p:nvPr>
            <p:ph type="title"/>
          </p:nvPr>
        </p:nvSpPr>
        <p:spPr>
          <a:xfrm>
            <a:off x="1143000" y="304800"/>
            <a:ext cx="7848600" cy="914400"/>
          </a:xfrm>
        </p:spPr>
        <p:txBody>
          <a:bodyPr/>
          <a:lstStyle/>
          <a:p>
            <a:r>
              <a:rPr lang="en-US"/>
              <a:t>Removing the variable from the list of variables</a:t>
            </a:r>
          </a:p>
        </p:txBody>
      </p:sp>
      <p:sp>
        <p:nvSpPr>
          <p:cNvPr id="186372" name="AutoShape 4"/>
          <p:cNvSpPr>
            <a:spLocks noChangeArrowheads="1"/>
          </p:cNvSpPr>
          <p:nvPr/>
        </p:nvSpPr>
        <p:spPr bwMode="auto">
          <a:xfrm>
            <a:off x="5638800" y="2522538"/>
            <a:ext cx="2133600" cy="906462"/>
          </a:xfrm>
          <a:prstGeom prst="wedgeEllipseCallout">
            <a:avLst>
              <a:gd name="adj1" fmla="val -65181"/>
              <a:gd name="adj2" fmla="val 503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highlight the </a:t>
            </a:r>
            <a:r>
              <a:rPr lang="en-US" sz="1200" i="1">
                <a:latin typeface="Verdana" pitchFamily="34" charset="0"/>
              </a:rPr>
              <a:t>health </a:t>
            </a:r>
            <a:r>
              <a:rPr lang="en-US" sz="1200">
                <a:latin typeface="Verdana" pitchFamily="34" charset="0"/>
              </a:rPr>
              <a:t>variable.</a:t>
            </a:r>
          </a:p>
        </p:txBody>
      </p:sp>
      <p:sp>
        <p:nvSpPr>
          <p:cNvPr id="186373" name="AutoShape 5"/>
          <p:cNvSpPr>
            <a:spLocks noChangeArrowheads="1"/>
          </p:cNvSpPr>
          <p:nvPr/>
        </p:nvSpPr>
        <p:spPr bwMode="auto">
          <a:xfrm>
            <a:off x="2590800" y="4343400"/>
            <a:ext cx="3048000" cy="1447800"/>
          </a:xfrm>
          <a:prstGeom prst="wedgeEllipseCallout">
            <a:avLst>
              <a:gd name="adj1" fmla="val 8440"/>
              <a:gd name="adj2" fmla="val -14035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left arrow button to remove the variable from the </a:t>
            </a:r>
            <a:r>
              <a:rPr lang="en-US" sz="1200" i="1">
                <a:latin typeface="Verdana" pitchFamily="34" charset="0"/>
              </a:rPr>
              <a:t>Variables</a:t>
            </a:r>
            <a:r>
              <a:rPr lang="en-US" sz="1200">
                <a:latin typeface="Verdana" pitchFamily="34" charset="0"/>
              </a:rPr>
              <a:t> list box.</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A68C32C-2331-4110-A18F-09476B544EFB}" type="slidenum">
              <a:rPr lang="en-US"/>
              <a:pPr/>
              <a:t>33</a:t>
            </a:fld>
            <a:endParaRPr lang="en-US"/>
          </a:p>
        </p:txBody>
      </p:sp>
      <p:pic>
        <p:nvPicPr>
          <p:cNvPr id="18739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7825" y="17764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7395" name="Rectangle 3"/>
          <p:cNvSpPr>
            <a:spLocks noGrp="1" noChangeArrowheads="1"/>
          </p:cNvSpPr>
          <p:nvPr>
            <p:ph type="title"/>
          </p:nvPr>
        </p:nvSpPr>
        <p:spPr/>
        <p:txBody>
          <a:bodyPr/>
          <a:lstStyle/>
          <a:p>
            <a:r>
              <a:rPr lang="en-US"/>
              <a:t>Replicating the factor analysis</a:t>
            </a:r>
          </a:p>
        </p:txBody>
      </p:sp>
      <p:sp>
        <p:nvSpPr>
          <p:cNvPr id="187396" name="AutoShape 4"/>
          <p:cNvSpPr>
            <a:spLocks noChangeArrowheads="1"/>
          </p:cNvSpPr>
          <p:nvPr/>
        </p:nvSpPr>
        <p:spPr bwMode="auto">
          <a:xfrm>
            <a:off x="4953000" y="2819400"/>
            <a:ext cx="4038600" cy="2362200"/>
          </a:xfrm>
          <a:prstGeom prst="wedgeEllipseCallout">
            <a:avLst>
              <a:gd name="adj1" fmla="val -12616"/>
              <a:gd name="adj2" fmla="val -69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The dialog recall command opens the dialog box with all of the settings that we had selected the last time we used factor analysis.</a:t>
            </a:r>
          </a:p>
          <a:p>
            <a:pPr algn="l"/>
            <a:endParaRPr lang="en-US" sz="1200">
              <a:latin typeface="Verdana" pitchFamily="34" charset="0"/>
            </a:endParaRPr>
          </a:p>
          <a:p>
            <a:pPr algn="l"/>
            <a:r>
              <a:rPr lang="en-US" sz="1200">
                <a:latin typeface="Verdana" pitchFamily="34" charset="0"/>
              </a:rPr>
              <a:t>To replicate the analysis without the variable that we just removed, click on the OK button.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49CA280-4913-454B-A85A-209B025ADA4E}" type="slidenum">
              <a:rPr lang="en-US"/>
              <a:pPr/>
              <a:t>34</a:t>
            </a:fld>
            <a:endParaRPr lang="en-US"/>
          </a:p>
        </p:txBody>
      </p:sp>
      <p:pic>
        <p:nvPicPr>
          <p:cNvPr id="188427" name="Picture 1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62200" y="2651125"/>
            <a:ext cx="3563938" cy="29114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8419" name="Rectangle 3"/>
          <p:cNvSpPr>
            <a:spLocks noGrp="1" noChangeArrowheads="1"/>
          </p:cNvSpPr>
          <p:nvPr>
            <p:ph type="title"/>
          </p:nvPr>
        </p:nvSpPr>
        <p:spPr/>
        <p:txBody>
          <a:bodyPr/>
          <a:lstStyle/>
          <a:p>
            <a:r>
              <a:rPr lang="en-US"/>
              <a:t>Communality requiring variable removal</a:t>
            </a:r>
          </a:p>
        </p:txBody>
      </p:sp>
      <p:sp>
        <p:nvSpPr>
          <p:cNvPr id="188425" name="AutoShape 9"/>
          <p:cNvSpPr>
            <a:spLocks noChangeArrowheads="1"/>
          </p:cNvSpPr>
          <p:nvPr/>
        </p:nvSpPr>
        <p:spPr bwMode="auto">
          <a:xfrm>
            <a:off x="5715000" y="1676400"/>
            <a:ext cx="3124200" cy="3432175"/>
          </a:xfrm>
          <a:prstGeom prst="wedgeEllipseCallout">
            <a:avLst>
              <a:gd name="adj1" fmla="val -51319"/>
              <a:gd name="adj2" fmla="val 285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On iteration 3, the communality for the variable "spouse's highest academic degree" [spdeg] was 0.491. Since this is less than 0.50, the variable should be removed from the next iteration of the principal component analysis.</a:t>
            </a:r>
          </a:p>
          <a:p>
            <a:pPr algn="l"/>
            <a:endParaRPr lang="en-US" sz="1200">
              <a:latin typeface="Verdana" pitchFamily="34" charset="0"/>
            </a:endParaRPr>
          </a:p>
          <a:p>
            <a:pPr algn="l"/>
            <a:r>
              <a:rPr lang="en-US" sz="1200">
                <a:latin typeface="Verdana" pitchFamily="34" charset="0"/>
              </a:rPr>
              <a:t>The variable was removed and the principal component analysis was computed again.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3B58FDE-E79A-4A3E-9B6B-F7AF6ACE8F8A}" type="slidenum">
              <a:rPr lang="en-US"/>
              <a:pPr/>
              <a:t>35</a:t>
            </a:fld>
            <a:endParaRPr lang="en-US"/>
          </a:p>
        </p:txBody>
      </p:sp>
      <p:pic>
        <p:nvPicPr>
          <p:cNvPr id="20275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2755" name="Rectangle 3"/>
          <p:cNvSpPr>
            <a:spLocks noGrp="1" noChangeArrowheads="1"/>
          </p:cNvSpPr>
          <p:nvPr>
            <p:ph type="title"/>
          </p:nvPr>
        </p:nvSpPr>
        <p:spPr/>
        <p:txBody>
          <a:bodyPr/>
          <a:lstStyle/>
          <a:p>
            <a:r>
              <a:rPr lang="en-US"/>
              <a:t>Repeating the factor analysis</a:t>
            </a:r>
          </a:p>
        </p:txBody>
      </p:sp>
      <p:sp>
        <p:nvSpPr>
          <p:cNvPr id="202756" name="AutoShape 4"/>
          <p:cNvSpPr>
            <a:spLocks noChangeArrowheads="1"/>
          </p:cNvSpPr>
          <p:nvPr/>
        </p:nvSpPr>
        <p:spPr bwMode="auto">
          <a:xfrm>
            <a:off x="4038600" y="2819400"/>
            <a:ext cx="3429000" cy="1371600"/>
          </a:xfrm>
          <a:prstGeom prst="wedgeEllipseCallout">
            <a:avLst>
              <a:gd name="adj1" fmla="val -54722"/>
              <a:gd name="adj2" fmla="val -7187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In the drop down menu, select </a:t>
            </a:r>
            <a:r>
              <a:rPr lang="en-US" sz="1200" i="1">
                <a:latin typeface="Verdana" pitchFamily="34" charset="0"/>
              </a:rPr>
              <a:t>Factor Analysis</a:t>
            </a:r>
            <a:r>
              <a:rPr lang="en-US" sz="1200">
                <a:latin typeface="Verdana" pitchFamily="34" charset="0"/>
              </a:rPr>
              <a:t> to reopen the factor analysis dialog box.</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02E56DC-4088-4176-A91C-2999A3296EA4}" type="slidenum">
              <a:rPr lang="en-US"/>
              <a:pPr/>
              <a:t>36</a:t>
            </a:fld>
            <a:endParaRPr lang="en-US"/>
          </a:p>
        </p:txBody>
      </p:sp>
      <p:pic>
        <p:nvPicPr>
          <p:cNvPr id="203783"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25" y="16002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3779" name="Rectangle 3"/>
          <p:cNvSpPr>
            <a:spLocks noGrp="1" noChangeArrowheads="1"/>
          </p:cNvSpPr>
          <p:nvPr>
            <p:ph type="title"/>
          </p:nvPr>
        </p:nvSpPr>
        <p:spPr>
          <a:xfrm>
            <a:off x="1143000" y="304800"/>
            <a:ext cx="7848600" cy="914400"/>
          </a:xfrm>
        </p:spPr>
        <p:txBody>
          <a:bodyPr/>
          <a:lstStyle/>
          <a:p>
            <a:r>
              <a:rPr lang="en-US"/>
              <a:t>Removing the variable from the list of variables</a:t>
            </a:r>
          </a:p>
        </p:txBody>
      </p:sp>
      <p:sp>
        <p:nvSpPr>
          <p:cNvPr id="203780" name="AutoShape 4"/>
          <p:cNvSpPr>
            <a:spLocks noChangeArrowheads="1"/>
          </p:cNvSpPr>
          <p:nvPr/>
        </p:nvSpPr>
        <p:spPr bwMode="auto">
          <a:xfrm>
            <a:off x="5410200" y="2171700"/>
            <a:ext cx="2362200" cy="647700"/>
          </a:xfrm>
          <a:prstGeom prst="wedgeEllipseCallout">
            <a:avLst>
              <a:gd name="adj1" fmla="val -52824"/>
              <a:gd name="adj2" fmla="val 5514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highlight the </a:t>
            </a:r>
            <a:r>
              <a:rPr lang="en-US" sz="1200" i="1">
                <a:latin typeface="Verdana" pitchFamily="34" charset="0"/>
              </a:rPr>
              <a:t>spdeg </a:t>
            </a:r>
            <a:r>
              <a:rPr lang="en-US" sz="1200">
                <a:latin typeface="Verdana" pitchFamily="34" charset="0"/>
              </a:rPr>
              <a:t>variable.</a:t>
            </a:r>
          </a:p>
        </p:txBody>
      </p:sp>
      <p:sp>
        <p:nvSpPr>
          <p:cNvPr id="203781" name="AutoShape 5"/>
          <p:cNvSpPr>
            <a:spLocks noChangeArrowheads="1"/>
          </p:cNvSpPr>
          <p:nvPr/>
        </p:nvSpPr>
        <p:spPr bwMode="auto">
          <a:xfrm>
            <a:off x="2590800" y="4343400"/>
            <a:ext cx="3048000" cy="1447800"/>
          </a:xfrm>
          <a:prstGeom prst="wedgeEllipseCallout">
            <a:avLst>
              <a:gd name="adj1" fmla="val 8440"/>
              <a:gd name="adj2" fmla="val -14035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left arrow button to remove the variable from the </a:t>
            </a:r>
            <a:r>
              <a:rPr lang="en-US" sz="1200" i="1">
                <a:latin typeface="Verdana" pitchFamily="34" charset="0"/>
              </a:rPr>
              <a:t>Variables</a:t>
            </a:r>
            <a:r>
              <a:rPr lang="en-US" sz="1200">
                <a:latin typeface="Verdana" pitchFamily="34" charset="0"/>
              </a:rPr>
              <a:t> list box.</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865B8CF-809C-4F6F-A17A-9A6C8F32972D}" type="slidenum">
              <a:rPr lang="en-US"/>
              <a:pPr/>
              <a:t>37</a:t>
            </a:fld>
            <a:endParaRPr lang="en-US"/>
          </a:p>
        </p:txBody>
      </p:sp>
      <p:pic>
        <p:nvPicPr>
          <p:cNvPr id="20480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7764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4803" name="Rectangle 3"/>
          <p:cNvSpPr>
            <a:spLocks noGrp="1" noChangeArrowheads="1"/>
          </p:cNvSpPr>
          <p:nvPr>
            <p:ph type="title"/>
          </p:nvPr>
        </p:nvSpPr>
        <p:spPr/>
        <p:txBody>
          <a:bodyPr/>
          <a:lstStyle/>
          <a:p>
            <a:r>
              <a:rPr lang="en-US"/>
              <a:t>Replicating the factor analysis</a:t>
            </a:r>
          </a:p>
        </p:txBody>
      </p:sp>
      <p:sp>
        <p:nvSpPr>
          <p:cNvPr id="204804" name="AutoShape 4"/>
          <p:cNvSpPr>
            <a:spLocks noChangeArrowheads="1"/>
          </p:cNvSpPr>
          <p:nvPr/>
        </p:nvSpPr>
        <p:spPr bwMode="auto">
          <a:xfrm>
            <a:off x="4953000" y="2819400"/>
            <a:ext cx="4038600" cy="2362200"/>
          </a:xfrm>
          <a:prstGeom prst="wedgeEllipseCallout">
            <a:avLst>
              <a:gd name="adj1" fmla="val -12616"/>
              <a:gd name="adj2" fmla="val -6922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The dialog recall command opens the dialog box with all of the settings that we had selected the last time we used factor analysis.</a:t>
            </a:r>
          </a:p>
          <a:p>
            <a:pPr algn="l"/>
            <a:endParaRPr lang="en-US" sz="1200">
              <a:latin typeface="Verdana" pitchFamily="34" charset="0"/>
            </a:endParaRPr>
          </a:p>
          <a:p>
            <a:pPr algn="l"/>
            <a:r>
              <a:rPr lang="en-US" sz="1200">
                <a:latin typeface="Verdana" pitchFamily="34" charset="0"/>
              </a:rPr>
              <a:t>To replicate the analysis without the variable that we just removed, click on the OK button.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05C2BB2-293B-4DCA-8ACF-3FD699166682}" type="slidenum">
              <a:rPr lang="en-US"/>
              <a:pPr/>
              <a:t>38</a:t>
            </a:fld>
            <a:endParaRPr lang="en-US"/>
          </a:p>
        </p:txBody>
      </p:sp>
      <p:pic>
        <p:nvPicPr>
          <p:cNvPr id="201736" name="Picture 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17663" y="1524000"/>
            <a:ext cx="3563937" cy="25114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1730" name="Rectangle 2"/>
          <p:cNvSpPr>
            <a:spLocks noGrp="1" noChangeArrowheads="1"/>
          </p:cNvSpPr>
          <p:nvPr>
            <p:ph type="title"/>
          </p:nvPr>
        </p:nvSpPr>
        <p:spPr/>
        <p:txBody>
          <a:bodyPr/>
          <a:lstStyle/>
          <a:p>
            <a:r>
              <a:rPr lang="en-US"/>
              <a:t>Communality satisfactory for all variables</a:t>
            </a:r>
          </a:p>
        </p:txBody>
      </p:sp>
      <p:sp>
        <p:nvSpPr>
          <p:cNvPr id="201731" name="AutoShape 3"/>
          <p:cNvSpPr>
            <a:spLocks noChangeArrowheads="1"/>
          </p:cNvSpPr>
          <p:nvPr/>
        </p:nvSpPr>
        <p:spPr bwMode="auto">
          <a:xfrm>
            <a:off x="4724400" y="3505200"/>
            <a:ext cx="4111625" cy="3213100"/>
          </a:xfrm>
          <a:prstGeom prst="wedgeEllipseCallout">
            <a:avLst>
              <a:gd name="adj1" fmla="val -26931"/>
              <a:gd name="adj2" fmla="val 2855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Complex structure occurs when one variable has high loadings or correlations (0.40 or greater) on more than one component. If a variable has complex structure, it should be removed from the analysis. </a:t>
            </a:r>
          </a:p>
          <a:p>
            <a:pPr algn="l"/>
            <a:endParaRPr lang="en-US" sz="1200">
              <a:latin typeface="Verdana" pitchFamily="34" charset="0"/>
            </a:endParaRPr>
          </a:p>
          <a:p>
            <a:pPr algn="l"/>
            <a:r>
              <a:rPr lang="en-US" sz="1200">
                <a:latin typeface="Verdana" pitchFamily="34" charset="0"/>
              </a:rPr>
              <a:t>Variables are only checked for complex structure if there is more than one component in the solution. Variables that load on only one component are described as having simple structure.</a:t>
            </a:r>
          </a:p>
        </p:txBody>
      </p:sp>
      <p:sp>
        <p:nvSpPr>
          <p:cNvPr id="201732" name="AutoShape 4"/>
          <p:cNvSpPr>
            <a:spLocks noChangeArrowheads="1"/>
          </p:cNvSpPr>
          <p:nvPr/>
        </p:nvSpPr>
        <p:spPr bwMode="auto">
          <a:xfrm>
            <a:off x="4953000" y="1447800"/>
            <a:ext cx="3124200" cy="1892300"/>
          </a:xfrm>
          <a:prstGeom prst="wedgeEllipseCallout">
            <a:avLst>
              <a:gd name="adj1" fmla="val -51319"/>
              <a:gd name="adj2" fmla="val 285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Once any variables with communalities less than 0.50 have been removed from the analysis, the pattern of factor loadings should be examined to identify variables that have complex structure.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BBD673D-07AF-4595-9B9D-94EAEC42F225}" type="slidenum">
              <a:rPr lang="en-US"/>
              <a:pPr/>
              <a:t>39</a:t>
            </a:fld>
            <a:endParaRPr lang="en-US"/>
          </a:p>
        </p:txBody>
      </p:sp>
      <p:pic>
        <p:nvPicPr>
          <p:cNvPr id="18944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5800" y="2514600"/>
            <a:ext cx="3759200" cy="31178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89443" name="Rectangle 3"/>
          <p:cNvSpPr>
            <a:spLocks noGrp="1" noChangeArrowheads="1"/>
          </p:cNvSpPr>
          <p:nvPr>
            <p:ph type="title"/>
          </p:nvPr>
        </p:nvSpPr>
        <p:spPr/>
        <p:txBody>
          <a:bodyPr/>
          <a:lstStyle/>
          <a:p>
            <a:r>
              <a:rPr lang="en-US"/>
              <a:t>Identifying complex structure</a:t>
            </a:r>
          </a:p>
        </p:txBody>
      </p:sp>
      <p:sp>
        <p:nvSpPr>
          <p:cNvPr id="189444" name="AutoShape 4"/>
          <p:cNvSpPr>
            <a:spLocks noChangeArrowheads="1"/>
          </p:cNvSpPr>
          <p:nvPr/>
        </p:nvSpPr>
        <p:spPr bwMode="auto">
          <a:xfrm>
            <a:off x="5638800" y="2763838"/>
            <a:ext cx="3352800" cy="1679575"/>
          </a:xfrm>
          <a:prstGeom prst="wedgeEllipseCallout">
            <a:avLst>
              <a:gd name="adj1" fmla="val -62546"/>
              <a:gd name="adj2" fmla="val 2360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On iteration 4, none of the variables demonstrated complex structure. It is not necessary to remove any additional variables because of complex structure.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C65FDFA-A9EB-47C3-90AC-F122533EF54D}" type="slidenum">
              <a:rPr lang="en-US"/>
              <a:pPr/>
              <a:t>4</a:t>
            </a:fld>
            <a:endParaRPr lang="en-US"/>
          </a:p>
        </p:txBody>
      </p:sp>
      <p:sp>
        <p:nvSpPr>
          <p:cNvPr id="231426" name="Rectangle 2"/>
          <p:cNvSpPr>
            <a:spLocks noGrp="1" noChangeArrowheads="1"/>
          </p:cNvSpPr>
          <p:nvPr>
            <p:ph type="title"/>
          </p:nvPr>
        </p:nvSpPr>
        <p:spPr/>
        <p:txBody>
          <a:bodyPr/>
          <a:lstStyle/>
          <a:p>
            <a:r>
              <a:rPr lang="en-US"/>
              <a:t>When validation fails</a:t>
            </a:r>
          </a:p>
        </p:txBody>
      </p:sp>
      <p:sp>
        <p:nvSpPr>
          <p:cNvPr id="231427" name="Rectangle 3"/>
          <p:cNvSpPr>
            <a:spLocks noGrp="1" noChangeArrowheads="1"/>
          </p:cNvSpPr>
          <p:nvPr>
            <p:ph type="body" idx="1"/>
          </p:nvPr>
        </p:nvSpPr>
        <p:spPr/>
        <p:txBody>
          <a:bodyPr/>
          <a:lstStyle/>
          <a:p>
            <a:r>
              <a:rPr lang="en-US"/>
              <a:t>If the validation fails, we are warned that the solution found in the analysis of the full data set is not generalizable and should not be reported as valid findings.</a:t>
            </a:r>
          </a:p>
          <a:p>
            <a:endParaRPr lang="en-US"/>
          </a:p>
          <a:p>
            <a:r>
              <a:rPr lang="en-US"/>
              <a:t>We do have some options when validation fails:</a:t>
            </a:r>
          </a:p>
          <a:p>
            <a:pPr lvl="1"/>
            <a:r>
              <a:rPr lang="en-US" sz="1800"/>
              <a:t>If the problem is limited to one or two variables, we can remove those variables and redo the analysis.</a:t>
            </a:r>
          </a:p>
          <a:p>
            <a:pPr lvl="1"/>
            <a:r>
              <a:rPr lang="en-US" sz="1800"/>
              <a:t>Randomly selected samples are not always representative.  We might try some different random number seeds and see if our negative finding was a fluke.  If we choose this option, we should do a large number of validations to establish a clear pattern, at least 5 to 10.  Getting one or two validations to negate the failed validation and support our findings is not sufficient.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6D5A731-A994-4B49-A0E4-A7269491F234}" type="slidenum">
              <a:rPr lang="en-US"/>
              <a:pPr/>
              <a:t>40</a:t>
            </a:fld>
            <a:endParaRPr lang="en-US"/>
          </a:p>
        </p:txBody>
      </p:sp>
      <p:pic>
        <p:nvPicPr>
          <p:cNvPr id="194568" name="Picture 8"/>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66950" y="3028950"/>
            <a:ext cx="3752850" cy="31432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4562" name="Rectangle 2"/>
          <p:cNvSpPr>
            <a:spLocks noGrp="1" noChangeArrowheads="1"/>
          </p:cNvSpPr>
          <p:nvPr>
            <p:ph type="title"/>
          </p:nvPr>
        </p:nvSpPr>
        <p:spPr/>
        <p:txBody>
          <a:bodyPr/>
          <a:lstStyle/>
          <a:p>
            <a:r>
              <a:rPr lang="en-US"/>
              <a:t>Variable loadings on components</a:t>
            </a:r>
          </a:p>
        </p:txBody>
      </p:sp>
      <p:sp>
        <p:nvSpPr>
          <p:cNvPr id="194564" name="AutoShape 4"/>
          <p:cNvSpPr>
            <a:spLocks noChangeArrowheads="1"/>
          </p:cNvSpPr>
          <p:nvPr/>
        </p:nvSpPr>
        <p:spPr bwMode="auto">
          <a:xfrm>
            <a:off x="5486400" y="1497013"/>
            <a:ext cx="3048000" cy="2714625"/>
          </a:xfrm>
          <a:prstGeom prst="wedgeEllipseCallout">
            <a:avLst>
              <a:gd name="adj1" fmla="val -45259"/>
              <a:gd name="adj2" fmla="val 4760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On iteration 4, the 2 components in the analysis had more than one variable loading on each of them. </a:t>
            </a:r>
          </a:p>
          <a:p>
            <a:pPr algn="l">
              <a:lnSpc>
                <a:spcPct val="100000"/>
              </a:lnSpc>
            </a:pPr>
            <a:endParaRPr lang="en-US" sz="1200">
              <a:latin typeface="Verdana" pitchFamily="34" charset="0"/>
            </a:endParaRPr>
          </a:p>
          <a:p>
            <a:pPr algn="l">
              <a:lnSpc>
                <a:spcPct val="100000"/>
              </a:lnSpc>
            </a:pPr>
            <a:r>
              <a:rPr lang="en-US" sz="1200">
                <a:latin typeface="Verdana" pitchFamily="34" charset="0"/>
              </a:rPr>
              <a:t>No variables need to be removed because they are the only variable loading on a component.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E441639-2BA4-4837-9E70-6DC0C075E129}" type="slidenum">
              <a:rPr lang="en-US"/>
              <a:pPr/>
              <a:t>41</a:t>
            </a:fld>
            <a:endParaRPr lang="en-US"/>
          </a:p>
        </p:txBody>
      </p:sp>
      <p:pic>
        <p:nvPicPr>
          <p:cNvPr id="19661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365500"/>
            <a:ext cx="3563938" cy="25114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6611" name="Rectangle 3"/>
          <p:cNvSpPr>
            <a:spLocks noGrp="1" noChangeArrowheads="1"/>
          </p:cNvSpPr>
          <p:nvPr>
            <p:ph type="title"/>
          </p:nvPr>
        </p:nvSpPr>
        <p:spPr/>
        <p:txBody>
          <a:bodyPr/>
          <a:lstStyle/>
          <a:p>
            <a:r>
              <a:rPr lang="en-US"/>
              <a:t>Final check of communalities</a:t>
            </a:r>
          </a:p>
        </p:txBody>
      </p:sp>
      <p:sp>
        <p:nvSpPr>
          <p:cNvPr id="196615" name="AutoShape 7"/>
          <p:cNvSpPr>
            <a:spLocks noChangeArrowheads="1"/>
          </p:cNvSpPr>
          <p:nvPr/>
        </p:nvSpPr>
        <p:spPr bwMode="auto">
          <a:xfrm>
            <a:off x="2705100" y="1371600"/>
            <a:ext cx="3733800" cy="1892300"/>
          </a:xfrm>
          <a:prstGeom prst="wedgeEllipseCallout">
            <a:avLst>
              <a:gd name="adj1" fmla="val -1148"/>
              <a:gd name="adj2" fmla="val -1207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Once we have resolved any problems with complex structure, we check the communalities one last time to make certain that we are explaining a sufficient portion of the variance of all of the original variables.  </a:t>
            </a:r>
          </a:p>
        </p:txBody>
      </p:sp>
      <p:sp>
        <p:nvSpPr>
          <p:cNvPr id="196616" name="AutoShape 8"/>
          <p:cNvSpPr>
            <a:spLocks noChangeArrowheads="1"/>
          </p:cNvSpPr>
          <p:nvPr/>
        </p:nvSpPr>
        <p:spPr bwMode="auto">
          <a:xfrm>
            <a:off x="5029200" y="4127500"/>
            <a:ext cx="3733800" cy="2197100"/>
          </a:xfrm>
          <a:prstGeom prst="wedgeEllipseCallout">
            <a:avLst>
              <a:gd name="adj1" fmla="val -53829"/>
              <a:gd name="adj2" fmla="val -4075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communalities for all of the variables included on the components were greater than 0.50 and all variables had simple structure.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principal component analysis has been completed.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9D1930D-5A3A-4555-BFF5-DCF8C2997366}" type="slidenum">
              <a:rPr lang="en-US"/>
              <a:pPr/>
              <a:t>42</a:t>
            </a:fld>
            <a:endParaRPr lang="en-US"/>
          </a:p>
        </p:txBody>
      </p:sp>
      <p:pic>
        <p:nvPicPr>
          <p:cNvPr id="195592"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800350"/>
            <a:ext cx="3752850" cy="31432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5587" name="Rectangle 3"/>
          <p:cNvSpPr>
            <a:spLocks noGrp="1" noChangeArrowheads="1"/>
          </p:cNvSpPr>
          <p:nvPr>
            <p:ph type="title"/>
          </p:nvPr>
        </p:nvSpPr>
        <p:spPr/>
        <p:txBody>
          <a:bodyPr/>
          <a:lstStyle/>
          <a:p>
            <a:r>
              <a:rPr lang="en-US"/>
              <a:t>Interpreting the principal components</a:t>
            </a:r>
          </a:p>
        </p:txBody>
      </p:sp>
      <p:sp>
        <p:nvSpPr>
          <p:cNvPr id="195588" name="AutoShape 4"/>
          <p:cNvSpPr>
            <a:spLocks noChangeArrowheads="1"/>
          </p:cNvSpPr>
          <p:nvPr/>
        </p:nvSpPr>
        <p:spPr bwMode="auto">
          <a:xfrm>
            <a:off x="685800" y="1371600"/>
            <a:ext cx="3733800" cy="1119188"/>
          </a:xfrm>
          <a:prstGeom prst="wedgeEllipseCallout">
            <a:avLst>
              <a:gd name="adj1" fmla="val -21088"/>
              <a:gd name="adj2" fmla="val -2574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1200">
                <a:latin typeface="Verdana" pitchFamily="34" charset="0"/>
              </a:rPr>
              <a:t>The information in 5 of the variables can be represented by 2 components.</a:t>
            </a:r>
          </a:p>
        </p:txBody>
      </p:sp>
      <p:sp>
        <p:nvSpPr>
          <p:cNvPr id="195589" name="AutoShape 5"/>
          <p:cNvSpPr>
            <a:spLocks noChangeArrowheads="1"/>
          </p:cNvSpPr>
          <p:nvPr/>
        </p:nvSpPr>
        <p:spPr bwMode="auto">
          <a:xfrm>
            <a:off x="4724400" y="1752600"/>
            <a:ext cx="3959225" cy="2111375"/>
          </a:xfrm>
          <a:prstGeom prst="wedgeEllipseCallout">
            <a:avLst>
              <a:gd name="adj1" fmla="val -78347"/>
              <a:gd name="adj2" fmla="val 2819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Component 1 includes the variables </a:t>
            </a:r>
          </a:p>
          <a:p>
            <a:pPr algn="l"/>
            <a:endParaRPr lang="en-US" sz="1200">
              <a:latin typeface="Verdana" pitchFamily="34" charset="0"/>
            </a:endParaRPr>
          </a:p>
          <a:p>
            <a:pPr lvl="1" algn="l">
              <a:buFontTx/>
              <a:buChar char="•"/>
            </a:pPr>
            <a:r>
              <a:rPr lang="en-US" sz="1200">
                <a:latin typeface="Verdana" pitchFamily="34" charset="0"/>
              </a:rPr>
              <a:t>"highest academic degree" [degree],</a:t>
            </a:r>
          </a:p>
          <a:p>
            <a:pPr lvl="1" algn="l">
              <a:buFontTx/>
              <a:buChar char="•"/>
            </a:pPr>
            <a:r>
              <a:rPr lang="en-US" sz="1200">
                <a:latin typeface="Verdana" pitchFamily="34" charset="0"/>
              </a:rPr>
              <a:t>"father's highest academic degree" [padeg], and </a:t>
            </a:r>
          </a:p>
          <a:p>
            <a:pPr lvl="1" algn="l">
              <a:buFontTx/>
              <a:buChar char="•"/>
            </a:pPr>
            <a:r>
              <a:rPr lang="en-US" sz="1200">
                <a:latin typeface="Verdana" pitchFamily="34" charset="0"/>
              </a:rPr>
              <a:t>"mother's highest academic degree" [madeg]. </a:t>
            </a:r>
          </a:p>
        </p:txBody>
      </p:sp>
      <p:sp>
        <p:nvSpPr>
          <p:cNvPr id="195590" name="AutoShape 6"/>
          <p:cNvSpPr>
            <a:spLocks noChangeArrowheads="1"/>
          </p:cNvSpPr>
          <p:nvPr/>
        </p:nvSpPr>
        <p:spPr bwMode="auto">
          <a:xfrm>
            <a:off x="4572000" y="4114800"/>
            <a:ext cx="3806825" cy="1673225"/>
          </a:xfrm>
          <a:prstGeom prst="wedgeEllipseCallout">
            <a:avLst>
              <a:gd name="adj1" fmla="val -55880"/>
              <a:gd name="adj2" fmla="val -8093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Component 2 includes the variables </a:t>
            </a:r>
          </a:p>
          <a:p>
            <a:pPr algn="l"/>
            <a:endParaRPr lang="en-US" sz="1200">
              <a:latin typeface="Verdana" pitchFamily="34" charset="0"/>
            </a:endParaRPr>
          </a:p>
          <a:p>
            <a:pPr lvl="1" algn="l">
              <a:buFontTx/>
              <a:buChar char="•"/>
            </a:pPr>
            <a:r>
              <a:rPr lang="en-US" sz="1200">
                <a:latin typeface="Verdana" pitchFamily="34" charset="0"/>
              </a:rPr>
              <a:t>"general happiness" [happy] and </a:t>
            </a:r>
          </a:p>
          <a:p>
            <a:pPr lvl="1" algn="l">
              <a:buFontTx/>
              <a:buChar char="•"/>
            </a:pPr>
            <a:r>
              <a:rPr lang="en-US" sz="1200">
                <a:latin typeface="Verdana" pitchFamily="34" charset="0"/>
              </a:rPr>
              <a:t>"happiness of marriage" [hapmar].</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E38EE32-8482-43B8-92B3-389293D4089C}" type="slidenum">
              <a:rPr lang="en-US"/>
              <a:pPr/>
              <a:t>43</a:t>
            </a:fld>
            <a:endParaRPr lang="en-US"/>
          </a:p>
        </p:txBody>
      </p:sp>
      <p:pic>
        <p:nvPicPr>
          <p:cNvPr id="19763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r="30481"/>
          <a:stretch>
            <a:fillRect/>
          </a:stretch>
        </p:blipFill>
        <p:spPr>
          <a:xfrm>
            <a:off x="1600200" y="1600200"/>
            <a:ext cx="6629400" cy="205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7635" name="Rectangle 3"/>
          <p:cNvSpPr>
            <a:spLocks noGrp="1" noChangeArrowheads="1"/>
          </p:cNvSpPr>
          <p:nvPr>
            <p:ph type="title"/>
          </p:nvPr>
        </p:nvSpPr>
        <p:spPr/>
        <p:txBody>
          <a:bodyPr/>
          <a:lstStyle/>
          <a:p>
            <a:r>
              <a:rPr lang="en-US"/>
              <a:t>Total variance explained</a:t>
            </a:r>
          </a:p>
        </p:txBody>
      </p:sp>
      <p:sp>
        <p:nvSpPr>
          <p:cNvPr id="197636" name="AutoShape 4"/>
          <p:cNvSpPr>
            <a:spLocks noChangeArrowheads="1"/>
          </p:cNvSpPr>
          <p:nvPr/>
        </p:nvSpPr>
        <p:spPr bwMode="auto">
          <a:xfrm>
            <a:off x="3505200" y="3276600"/>
            <a:ext cx="3352800" cy="1423988"/>
          </a:xfrm>
          <a:prstGeom prst="wedgeEllipseCallout">
            <a:avLst>
              <a:gd name="adj1" fmla="val 66477"/>
              <a:gd name="adj2" fmla="val -8812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2 components explain 70.169% of the total variance in the variables which are included on the components.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F8B1D29-8C3A-4B3C-8B4D-47A48E819F39}" type="slidenum">
              <a:rPr lang="en-US"/>
              <a:pPr/>
              <a:t>44</a:t>
            </a:fld>
            <a:endParaRPr lang="en-US"/>
          </a:p>
        </p:txBody>
      </p:sp>
      <p:pic>
        <p:nvPicPr>
          <p:cNvPr id="20583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5827" name="Rectangle 3"/>
          <p:cNvSpPr>
            <a:spLocks noGrp="1" noChangeArrowheads="1"/>
          </p:cNvSpPr>
          <p:nvPr>
            <p:ph type="title"/>
          </p:nvPr>
        </p:nvSpPr>
        <p:spPr/>
        <p:txBody>
          <a:bodyPr/>
          <a:lstStyle/>
          <a:p>
            <a:r>
              <a:rPr lang="en-US"/>
              <a:t>Split-sample validation</a:t>
            </a:r>
          </a:p>
        </p:txBody>
      </p:sp>
      <p:sp>
        <p:nvSpPr>
          <p:cNvPr id="205828" name="AutoShape 4"/>
          <p:cNvSpPr>
            <a:spLocks noChangeArrowheads="1"/>
          </p:cNvSpPr>
          <p:nvPr/>
        </p:nvSpPr>
        <p:spPr bwMode="auto">
          <a:xfrm>
            <a:off x="1066800" y="1295400"/>
            <a:ext cx="7924800" cy="4778375"/>
          </a:xfrm>
          <a:prstGeom prst="wedgeEllipseCallout">
            <a:avLst>
              <a:gd name="adj1" fmla="val -18912"/>
              <a:gd name="adj2" fmla="val -3656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We validate our analysis by conducting an analysis on each half of the sample.  We compare the results of these two split sample analyses with the analysis of the full data set.</a:t>
            </a:r>
          </a:p>
          <a:p>
            <a:pPr algn="l">
              <a:lnSpc>
                <a:spcPct val="100000"/>
              </a:lnSpc>
            </a:pPr>
            <a:endParaRPr lang="en-US" sz="1200">
              <a:latin typeface="Verdana" pitchFamily="34" charset="0"/>
            </a:endParaRPr>
          </a:p>
          <a:p>
            <a:pPr algn="l">
              <a:lnSpc>
                <a:spcPct val="100000"/>
              </a:lnSpc>
            </a:pPr>
            <a:r>
              <a:rPr lang="en-US" sz="1200">
                <a:latin typeface="Verdana" pitchFamily="34" charset="0"/>
              </a:rPr>
              <a:t>To split the sample into two half, we generate a random variable that indicates which half of the sample each case should be placed in.  </a:t>
            </a:r>
          </a:p>
          <a:p>
            <a:pPr algn="l">
              <a:lnSpc>
                <a:spcPct val="100000"/>
              </a:lnSpc>
            </a:pPr>
            <a:endParaRPr lang="en-US" sz="1200">
              <a:latin typeface="Verdana" pitchFamily="34" charset="0"/>
            </a:endParaRPr>
          </a:p>
          <a:p>
            <a:pPr algn="l">
              <a:lnSpc>
                <a:spcPct val="100000"/>
              </a:lnSpc>
            </a:pPr>
            <a:r>
              <a:rPr lang="en-US" sz="1200">
                <a:latin typeface="Verdana" pitchFamily="34" charset="0"/>
              </a:rPr>
              <a:t>To compute a random selection of cases, we need to specify the starting value, or random number seed. Otherwise, the random sequence of numbers that you generate will not match mine, and we will get different results.</a:t>
            </a:r>
          </a:p>
          <a:p>
            <a:pPr algn="l">
              <a:lnSpc>
                <a:spcPct val="100000"/>
              </a:lnSpc>
            </a:pPr>
            <a:endParaRPr lang="en-US" sz="1200">
              <a:latin typeface="Verdana" pitchFamily="34" charset="0"/>
            </a:endParaRPr>
          </a:p>
          <a:p>
            <a:pPr algn="l">
              <a:lnSpc>
                <a:spcPct val="100000"/>
              </a:lnSpc>
            </a:pPr>
            <a:r>
              <a:rPr lang="en-US" sz="1200">
                <a:latin typeface="Verdana" pitchFamily="34" charset="0"/>
              </a:rPr>
              <a:t>Before we do the do the random selection, you must make certain that your data set is sorted in the original sort order, or the cases in your two half samples will not match mine.  To make certain your data set is in the same order as mine, sort your data set in ascending order by case id.</a:t>
            </a:r>
          </a:p>
          <a:p>
            <a:pPr algn="l">
              <a:lnSpc>
                <a:spcPct val="100000"/>
              </a:lnSpc>
            </a:pPr>
            <a:endParaRPr lang="en-US" sz="1200">
              <a:latin typeface="Verdana"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03009FB-7E91-43A4-845E-B15F14B2189F}" type="slidenum">
              <a:rPr lang="en-US"/>
              <a:pPr/>
              <a:t>45</a:t>
            </a:fld>
            <a:endParaRPr lang="en-US"/>
          </a:p>
        </p:txBody>
      </p:sp>
      <p:pic>
        <p:nvPicPr>
          <p:cNvPr id="35328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ln/>
          <a:extLst>
            <a:ext uri="{909E8E84-426E-40DD-AFC4-6F175D3DCCD1}">
              <a14:hiddenFill xmlns:a14="http://schemas.microsoft.com/office/drawing/2010/main">
                <a:solidFill>
                  <a:schemeClr val="bg1"/>
                </a:solidFill>
              </a14:hiddenFill>
            </a:ext>
          </a:extLst>
        </p:spPr>
      </p:pic>
      <p:sp>
        <p:nvSpPr>
          <p:cNvPr id="353283" name="Rectangle 3"/>
          <p:cNvSpPr>
            <a:spLocks noGrp="1" noChangeArrowheads="1"/>
          </p:cNvSpPr>
          <p:nvPr>
            <p:ph type="title"/>
          </p:nvPr>
        </p:nvSpPr>
        <p:spPr/>
        <p:txBody>
          <a:bodyPr/>
          <a:lstStyle/>
          <a:p>
            <a:r>
              <a:rPr lang="en-US"/>
              <a:t>Sorting the data set in original order</a:t>
            </a:r>
          </a:p>
        </p:txBody>
      </p:sp>
      <p:sp>
        <p:nvSpPr>
          <p:cNvPr id="353284" name="AutoShape 4"/>
          <p:cNvSpPr>
            <a:spLocks noChangeArrowheads="1"/>
          </p:cNvSpPr>
          <p:nvPr/>
        </p:nvSpPr>
        <p:spPr bwMode="auto">
          <a:xfrm>
            <a:off x="4268788" y="2209800"/>
            <a:ext cx="3959225" cy="1938338"/>
          </a:xfrm>
          <a:prstGeom prst="wedgeEllipseCallout">
            <a:avLst>
              <a:gd name="adj1" fmla="val -50282"/>
              <a:gd name="adj2" fmla="val 768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make certain the data set is sorted in the original order, highlight the case id column, right click on the column header, and select the </a:t>
            </a:r>
            <a:r>
              <a:rPr lang="en-US" sz="1200" i="1">
                <a:latin typeface="Verdana" pitchFamily="34" charset="0"/>
              </a:rPr>
              <a:t>Sort Ascending</a:t>
            </a:r>
            <a:r>
              <a:rPr lang="en-US" sz="1200">
                <a:latin typeface="Verdana" pitchFamily="34" charset="0"/>
              </a:rPr>
              <a:t> command from the popup menu.</a:t>
            </a:r>
          </a:p>
          <a:p>
            <a:pPr algn="l">
              <a:lnSpc>
                <a:spcPct val="100000"/>
              </a:lnSpc>
            </a:pPr>
            <a:endParaRPr lang="en-US" sz="1200">
              <a:latin typeface="Verdana"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01F9F1E-C414-4982-8A1E-C452C5030935}" type="slidenum">
              <a:rPr lang="en-US"/>
              <a:pPr/>
              <a:t>46</a:t>
            </a:fld>
            <a:endParaRPr lang="en-US"/>
          </a:p>
        </p:txBody>
      </p:sp>
      <p:pic>
        <p:nvPicPr>
          <p:cNvPr id="35225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1541463"/>
            <a:ext cx="6965950" cy="50879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52259" name="Rectangle 3"/>
          <p:cNvSpPr>
            <a:spLocks noGrp="1" noChangeArrowheads="1"/>
          </p:cNvSpPr>
          <p:nvPr>
            <p:ph type="title"/>
          </p:nvPr>
        </p:nvSpPr>
        <p:spPr/>
        <p:txBody>
          <a:bodyPr/>
          <a:lstStyle/>
          <a:p>
            <a:r>
              <a:rPr lang="en-US"/>
              <a:t>Setting the random number seed</a:t>
            </a:r>
          </a:p>
        </p:txBody>
      </p:sp>
      <p:sp>
        <p:nvSpPr>
          <p:cNvPr id="352261" name="AutoShape 5"/>
          <p:cNvSpPr>
            <a:spLocks noChangeArrowheads="1"/>
          </p:cNvSpPr>
          <p:nvPr/>
        </p:nvSpPr>
        <p:spPr bwMode="auto">
          <a:xfrm>
            <a:off x="4267200" y="2989263"/>
            <a:ext cx="3352800" cy="1165225"/>
          </a:xfrm>
          <a:prstGeom prst="wedgeEllipseCallout">
            <a:avLst>
              <a:gd name="adj1" fmla="val -28597"/>
              <a:gd name="adj2" fmla="val -99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set the random number seed, select the </a:t>
            </a:r>
            <a:r>
              <a:rPr lang="en-US" sz="1200" i="1">
                <a:latin typeface="Verdana" pitchFamily="34" charset="0"/>
              </a:rPr>
              <a:t>Random Number Seed…</a:t>
            </a:r>
            <a:r>
              <a:rPr lang="en-US" sz="1200">
                <a:latin typeface="Verdana" pitchFamily="34" charset="0"/>
              </a:rPr>
              <a:t> command from the </a:t>
            </a:r>
            <a:r>
              <a:rPr lang="en-US" sz="1200" i="1">
                <a:latin typeface="Verdana" pitchFamily="34" charset="0"/>
              </a:rPr>
              <a:t>Transform</a:t>
            </a:r>
            <a:r>
              <a:rPr lang="en-US" sz="1200">
                <a:latin typeface="Verdana" pitchFamily="34" charset="0"/>
              </a:rPr>
              <a:t> menu.</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B7D90E9-2470-48F6-851C-68D0AA43941A}" type="slidenum">
              <a:rPr lang="en-US"/>
              <a:pPr/>
              <a:t>47</a:t>
            </a:fld>
            <a:endParaRPr lang="en-US"/>
          </a:p>
        </p:txBody>
      </p:sp>
      <p:pic>
        <p:nvPicPr>
          <p:cNvPr id="206852"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2743200"/>
            <a:ext cx="2613025" cy="14525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6850" name="Rectangle 2"/>
          <p:cNvSpPr>
            <a:spLocks noGrp="1" noChangeArrowheads="1"/>
          </p:cNvSpPr>
          <p:nvPr>
            <p:ph type="title"/>
          </p:nvPr>
        </p:nvSpPr>
        <p:spPr/>
        <p:txBody>
          <a:bodyPr/>
          <a:lstStyle/>
          <a:p>
            <a:r>
              <a:rPr lang="en-US"/>
              <a:t>Set the random number seed</a:t>
            </a:r>
          </a:p>
        </p:txBody>
      </p:sp>
      <p:sp>
        <p:nvSpPr>
          <p:cNvPr id="206854" name="AutoShape 6"/>
          <p:cNvSpPr>
            <a:spLocks noChangeArrowheads="1"/>
          </p:cNvSpPr>
          <p:nvPr/>
        </p:nvSpPr>
        <p:spPr bwMode="auto">
          <a:xfrm>
            <a:off x="1066800" y="1958975"/>
            <a:ext cx="2514600" cy="1165225"/>
          </a:xfrm>
          <a:prstGeom prst="wedgeEllipseCallout">
            <a:avLst>
              <a:gd name="adj1" fmla="val 61931"/>
              <a:gd name="adj2" fmla="val 5575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click on the </a:t>
            </a:r>
            <a:r>
              <a:rPr lang="en-US" sz="1200" i="1">
                <a:latin typeface="Verdana" pitchFamily="34" charset="0"/>
              </a:rPr>
              <a:t>Set seed to</a:t>
            </a:r>
            <a:r>
              <a:rPr lang="en-US" sz="1200">
                <a:latin typeface="Verdana" pitchFamily="34" charset="0"/>
              </a:rPr>
              <a:t> option button to activate the text box.</a:t>
            </a:r>
          </a:p>
        </p:txBody>
      </p:sp>
      <p:sp>
        <p:nvSpPr>
          <p:cNvPr id="206855" name="AutoShape 7"/>
          <p:cNvSpPr>
            <a:spLocks noChangeArrowheads="1"/>
          </p:cNvSpPr>
          <p:nvPr/>
        </p:nvSpPr>
        <p:spPr bwMode="auto">
          <a:xfrm>
            <a:off x="5638800" y="3429000"/>
            <a:ext cx="2895600" cy="906463"/>
          </a:xfrm>
          <a:prstGeom prst="wedgeEllipseCallout">
            <a:avLst>
              <a:gd name="adj1" fmla="val -57676"/>
              <a:gd name="adj2" fmla="val -5686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type in the random seed stated in the problem.</a:t>
            </a:r>
          </a:p>
        </p:txBody>
      </p:sp>
      <p:sp>
        <p:nvSpPr>
          <p:cNvPr id="206856" name="AutoShape 8"/>
          <p:cNvSpPr>
            <a:spLocks noChangeArrowheads="1"/>
          </p:cNvSpPr>
          <p:nvPr/>
        </p:nvSpPr>
        <p:spPr bwMode="auto">
          <a:xfrm>
            <a:off x="2209800" y="4386263"/>
            <a:ext cx="3352800" cy="1938337"/>
          </a:xfrm>
          <a:prstGeom prst="wedgeEllipseCallout">
            <a:avLst>
              <a:gd name="adj1" fmla="val 4593"/>
              <a:gd name="adj2" fmla="val -702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Note that SPSS does not provide you with any feedback about the change.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AB11EF0-A40B-4D5F-B5DF-1324EFCF440C}" type="slidenum">
              <a:rPr lang="en-US"/>
              <a:pPr/>
              <a:t>48</a:t>
            </a:fld>
            <a:endParaRPr lang="en-US"/>
          </a:p>
        </p:txBody>
      </p:sp>
      <p:pic>
        <p:nvPicPr>
          <p:cNvPr id="207876"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7874" name="Rectangle 2"/>
          <p:cNvSpPr>
            <a:spLocks noGrp="1" noChangeArrowheads="1"/>
          </p:cNvSpPr>
          <p:nvPr>
            <p:ph type="title"/>
          </p:nvPr>
        </p:nvSpPr>
        <p:spPr/>
        <p:txBody>
          <a:bodyPr/>
          <a:lstStyle/>
          <a:p>
            <a:r>
              <a:rPr lang="en-US"/>
              <a:t>Select the compute command</a:t>
            </a:r>
          </a:p>
        </p:txBody>
      </p:sp>
      <p:sp>
        <p:nvSpPr>
          <p:cNvPr id="207875" name="AutoShape 3"/>
          <p:cNvSpPr>
            <a:spLocks noChangeArrowheads="1"/>
          </p:cNvSpPr>
          <p:nvPr/>
        </p:nvSpPr>
        <p:spPr bwMode="auto">
          <a:xfrm>
            <a:off x="4267200" y="2667000"/>
            <a:ext cx="3352800" cy="1165225"/>
          </a:xfrm>
          <a:prstGeom prst="wedgeEllipseCallout">
            <a:avLst>
              <a:gd name="adj1" fmla="val -51375"/>
              <a:gd name="adj2" fmla="val -86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enter the formula for the variable that will split the sample in two parts, click on the </a:t>
            </a:r>
            <a:r>
              <a:rPr lang="en-US" sz="1200" i="1">
                <a:latin typeface="Verdana" pitchFamily="34" charset="0"/>
              </a:rPr>
              <a:t>Compute…</a:t>
            </a:r>
            <a:r>
              <a:rPr lang="en-US" sz="1200">
                <a:latin typeface="Verdana" pitchFamily="34" charset="0"/>
              </a:rPr>
              <a:t> command.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B345EB8-869A-4739-8838-929FA5CF9907}" type="slidenum">
              <a:rPr lang="en-US"/>
              <a:pPr/>
              <a:t>49</a:t>
            </a:fld>
            <a:endParaRPr lang="en-US"/>
          </a:p>
        </p:txBody>
      </p:sp>
      <p:pic>
        <p:nvPicPr>
          <p:cNvPr id="208900"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2201863"/>
            <a:ext cx="6007100" cy="34813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8898" name="Rectangle 2"/>
          <p:cNvSpPr>
            <a:spLocks noGrp="1" noChangeArrowheads="1"/>
          </p:cNvSpPr>
          <p:nvPr>
            <p:ph type="title"/>
          </p:nvPr>
        </p:nvSpPr>
        <p:spPr/>
        <p:txBody>
          <a:bodyPr/>
          <a:lstStyle/>
          <a:p>
            <a:r>
              <a:rPr lang="en-US"/>
              <a:t>The formula for the split variable</a:t>
            </a:r>
          </a:p>
        </p:txBody>
      </p:sp>
      <p:sp>
        <p:nvSpPr>
          <p:cNvPr id="208902" name="AutoShape 6"/>
          <p:cNvSpPr>
            <a:spLocks noChangeArrowheads="1"/>
          </p:cNvSpPr>
          <p:nvPr/>
        </p:nvSpPr>
        <p:spPr bwMode="auto">
          <a:xfrm>
            <a:off x="2590800" y="1363663"/>
            <a:ext cx="3351213" cy="906462"/>
          </a:xfrm>
          <a:prstGeom prst="wedgeEllipseCallout">
            <a:avLst>
              <a:gd name="adj1" fmla="val -47347"/>
              <a:gd name="adj2" fmla="val 1014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name for the new variable, split, into the </a:t>
            </a:r>
            <a:r>
              <a:rPr lang="en-US" sz="1200" i="1">
                <a:latin typeface="Verdana" pitchFamily="34" charset="0"/>
              </a:rPr>
              <a:t>Target Variable</a:t>
            </a:r>
            <a:r>
              <a:rPr lang="en-US" sz="1200">
                <a:latin typeface="Verdana" pitchFamily="34" charset="0"/>
              </a:rPr>
              <a:t> text box.</a:t>
            </a:r>
          </a:p>
        </p:txBody>
      </p:sp>
      <p:sp>
        <p:nvSpPr>
          <p:cNvPr id="208903" name="AutoShape 7"/>
          <p:cNvSpPr>
            <a:spLocks noChangeArrowheads="1"/>
          </p:cNvSpPr>
          <p:nvPr/>
        </p:nvSpPr>
        <p:spPr bwMode="auto">
          <a:xfrm>
            <a:off x="5410200" y="1668463"/>
            <a:ext cx="3581400" cy="5037137"/>
          </a:xfrm>
          <a:prstGeom prst="wedgeEllipseCallout">
            <a:avLst>
              <a:gd name="adj1" fmla="val -59310"/>
              <a:gd name="adj2" fmla="val -285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the formula for the value of split is shown in the text box. </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 uniform(1) function generates a random decimal number between 0 and 1.  The random number is compared to the value 0.50. </a:t>
            </a:r>
          </a:p>
          <a:p>
            <a:pPr algn="l">
              <a:lnSpc>
                <a:spcPct val="100000"/>
              </a:lnSpc>
            </a:pPr>
            <a:endParaRPr lang="en-US" sz="1200">
              <a:latin typeface="Verdana" pitchFamily="34" charset="0"/>
            </a:endParaRPr>
          </a:p>
          <a:p>
            <a:pPr algn="l">
              <a:lnSpc>
                <a:spcPct val="100000"/>
              </a:lnSpc>
            </a:pPr>
            <a:r>
              <a:rPr lang="en-US" sz="1200">
                <a:latin typeface="Verdana" pitchFamily="34" charset="0"/>
              </a:rPr>
              <a:t>If the random number is less than or equal to 0.50, the value of the formula will be 1, the SPSS numeric equivalent to true.  If the random number is larger than 0.50, the formula will return a 0, the SPSS numeric equivalent to false.</a:t>
            </a:r>
          </a:p>
        </p:txBody>
      </p:sp>
      <p:sp>
        <p:nvSpPr>
          <p:cNvPr id="208904" name="AutoShape 8"/>
          <p:cNvSpPr>
            <a:spLocks noChangeArrowheads="1"/>
          </p:cNvSpPr>
          <p:nvPr/>
        </p:nvSpPr>
        <p:spPr bwMode="auto">
          <a:xfrm>
            <a:off x="1981200" y="5630863"/>
            <a:ext cx="2667000" cy="906462"/>
          </a:xfrm>
          <a:prstGeom prst="wedgeEllipseCallout">
            <a:avLst>
              <a:gd name="adj1" fmla="val 31606"/>
              <a:gd name="adj2" fmla="val -7031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Third</a:t>
            </a:r>
            <a:r>
              <a:rPr lang="en-US" sz="1200">
                <a:latin typeface="Verdana" pitchFamily="34" charset="0"/>
              </a:rPr>
              <a:t>, click on the OK button to complete the dialog box.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12665C8-27F2-481A-BA72-53358AAE2DDB}" type="slidenum">
              <a:rPr lang="en-US"/>
              <a:pPr/>
              <a:t>5</a:t>
            </a:fld>
            <a:endParaRPr lang="en-US"/>
          </a:p>
        </p:txBody>
      </p:sp>
      <p:sp>
        <p:nvSpPr>
          <p:cNvPr id="154626" name="Rectangle 2"/>
          <p:cNvSpPr>
            <a:spLocks noGrp="1" noChangeArrowheads="1"/>
          </p:cNvSpPr>
          <p:nvPr>
            <p:ph type="title"/>
          </p:nvPr>
        </p:nvSpPr>
        <p:spPr/>
        <p:txBody>
          <a:bodyPr/>
          <a:lstStyle/>
          <a:p>
            <a:r>
              <a:rPr lang="en-US"/>
              <a:t>Outliers</a:t>
            </a:r>
          </a:p>
        </p:txBody>
      </p:sp>
      <p:sp>
        <p:nvSpPr>
          <p:cNvPr id="154627" name="Rectangle 3"/>
          <p:cNvSpPr>
            <a:spLocks noGrp="1" noChangeArrowheads="1"/>
          </p:cNvSpPr>
          <p:nvPr>
            <p:ph type="body" idx="1"/>
          </p:nvPr>
        </p:nvSpPr>
        <p:spPr>
          <a:xfrm>
            <a:off x="1066800" y="1371600"/>
            <a:ext cx="7881938" cy="5334000"/>
          </a:xfrm>
        </p:spPr>
        <p:txBody>
          <a:bodyPr/>
          <a:lstStyle/>
          <a:p>
            <a:pPr>
              <a:lnSpc>
                <a:spcPct val="90000"/>
              </a:lnSpc>
            </a:pPr>
            <a:r>
              <a:rPr lang="en-US"/>
              <a:t>SPSS calculates factor scores as standard scores.</a:t>
            </a:r>
          </a:p>
          <a:p>
            <a:pPr>
              <a:lnSpc>
                <a:spcPct val="90000"/>
              </a:lnSpc>
            </a:pPr>
            <a:endParaRPr lang="en-US" sz="800"/>
          </a:p>
          <a:p>
            <a:pPr>
              <a:lnSpc>
                <a:spcPct val="90000"/>
              </a:lnSpc>
            </a:pPr>
            <a:r>
              <a:rPr lang="en-US"/>
              <a:t>SPSS suggests that one way to identify outliers is to compute the factors scores and identify those have a value greater than ±3.0 as outliers.</a:t>
            </a:r>
          </a:p>
          <a:p>
            <a:pPr>
              <a:lnSpc>
                <a:spcPct val="90000"/>
              </a:lnSpc>
            </a:pPr>
            <a:endParaRPr lang="en-US" sz="700"/>
          </a:p>
          <a:p>
            <a:pPr>
              <a:lnSpc>
                <a:spcPct val="90000"/>
              </a:lnSpc>
            </a:pPr>
            <a:r>
              <a:rPr lang="en-US"/>
              <a:t>If we find outliers in our analysis, we redo the analysis, omitting the cases that were outliers.</a:t>
            </a:r>
          </a:p>
          <a:p>
            <a:pPr>
              <a:lnSpc>
                <a:spcPct val="90000"/>
              </a:lnSpc>
            </a:pPr>
            <a:endParaRPr lang="en-US" sz="700"/>
          </a:p>
          <a:p>
            <a:pPr>
              <a:lnSpc>
                <a:spcPct val="90000"/>
              </a:lnSpc>
            </a:pPr>
            <a:r>
              <a:rPr lang="en-US"/>
              <a:t>If there is no change in communality or factor structure in the solution, it implies that there outliers do not have an impact. If our factor solution changes, we will have to study the outlier cases to determine whether or not we should exclude them.</a:t>
            </a:r>
          </a:p>
          <a:p>
            <a:pPr>
              <a:lnSpc>
                <a:spcPct val="90000"/>
              </a:lnSpc>
            </a:pPr>
            <a:endParaRPr lang="en-US" sz="800"/>
          </a:p>
          <a:p>
            <a:pPr>
              <a:lnSpc>
                <a:spcPct val="90000"/>
              </a:lnSpc>
            </a:pPr>
            <a:r>
              <a:rPr lang="en-US"/>
              <a:t>After testing outliers, restore full data set before any further calculations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FCA10A9-335C-48F4-ACBC-449F7370ED07}" type="slidenum">
              <a:rPr lang="en-US"/>
              <a:pPr/>
              <a:t>50</a:t>
            </a:fld>
            <a:endParaRPr lang="en-US"/>
          </a:p>
        </p:txBody>
      </p:sp>
      <p:pic>
        <p:nvPicPr>
          <p:cNvPr id="209931" name="Picture 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09922" name="Rectangle 2"/>
          <p:cNvSpPr>
            <a:spLocks noGrp="1" noChangeArrowheads="1"/>
          </p:cNvSpPr>
          <p:nvPr>
            <p:ph type="title"/>
          </p:nvPr>
        </p:nvSpPr>
        <p:spPr/>
        <p:txBody>
          <a:bodyPr/>
          <a:lstStyle/>
          <a:p>
            <a:r>
              <a:rPr lang="en-US"/>
              <a:t>The split variable in the data editor</a:t>
            </a:r>
          </a:p>
        </p:txBody>
      </p:sp>
      <p:sp>
        <p:nvSpPr>
          <p:cNvPr id="209928" name="AutoShape 8"/>
          <p:cNvSpPr>
            <a:spLocks noChangeArrowheads="1"/>
          </p:cNvSpPr>
          <p:nvPr/>
        </p:nvSpPr>
        <p:spPr bwMode="auto">
          <a:xfrm>
            <a:off x="2438400" y="3200400"/>
            <a:ext cx="3124200" cy="2970213"/>
          </a:xfrm>
          <a:prstGeom prst="wedgeEllipseCallout">
            <a:avLst>
              <a:gd name="adj1" fmla="val 62704"/>
              <a:gd name="adj2" fmla="val -3294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In the data editor, the split variable shows a random pattern of zero’s and one’s.</a:t>
            </a:r>
          </a:p>
          <a:p>
            <a:pPr algn="l">
              <a:lnSpc>
                <a:spcPct val="100000"/>
              </a:lnSpc>
            </a:pPr>
            <a:endParaRPr lang="en-US" sz="1200">
              <a:latin typeface="Verdana" pitchFamily="34" charset="0"/>
            </a:endParaRPr>
          </a:p>
          <a:p>
            <a:pPr algn="l">
              <a:lnSpc>
                <a:spcPct val="100000"/>
              </a:lnSpc>
            </a:pPr>
            <a:r>
              <a:rPr lang="en-US" sz="1200">
                <a:latin typeface="Verdana" pitchFamily="34" charset="0"/>
              </a:rPr>
              <a:t>To select half of the sample for each validation analysis, we will first select the cases where split = 0, then select the cases where split = 1.</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3D4B910-40E3-4409-B131-1942B9E9F276}" type="slidenum">
              <a:rPr lang="en-US"/>
              <a:pPr/>
              <a:t>51</a:t>
            </a:fld>
            <a:endParaRPr lang="en-US"/>
          </a:p>
        </p:txBody>
      </p:sp>
      <p:pic>
        <p:nvPicPr>
          <p:cNvPr id="210948"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00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10946" name="Rectangle 2"/>
          <p:cNvSpPr>
            <a:spLocks noGrp="1" noChangeArrowheads="1"/>
          </p:cNvSpPr>
          <p:nvPr>
            <p:ph type="title"/>
          </p:nvPr>
        </p:nvSpPr>
        <p:spPr/>
        <p:txBody>
          <a:bodyPr/>
          <a:lstStyle/>
          <a:p>
            <a:r>
              <a:rPr lang="en-US"/>
              <a:t>Repeating the analysis with the first validation sample</a:t>
            </a:r>
          </a:p>
        </p:txBody>
      </p:sp>
      <p:sp>
        <p:nvSpPr>
          <p:cNvPr id="210950" name="AutoShape 6"/>
          <p:cNvSpPr>
            <a:spLocks noChangeArrowheads="1"/>
          </p:cNvSpPr>
          <p:nvPr/>
        </p:nvSpPr>
        <p:spPr bwMode="auto">
          <a:xfrm>
            <a:off x="3962400" y="3276600"/>
            <a:ext cx="3657600" cy="1423988"/>
          </a:xfrm>
          <a:prstGeom prst="wedgeEllipseCallout">
            <a:avLst>
              <a:gd name="adj1" fmla="val -52995"/>
              <a:gd name="adj2" fmla="val -7965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repeat the principal component analysis for the first validation sample, select </a:t>
            </a:r>
            <a:r>
              <a:rPr lang="en-US" sz="1200" i="1">
                <a:latin typeface="Verdana" pitchFamily="34" charset="0"/>
              </a:rPr>
              <a:t>Factor Analysis</a:t>
            </a:r>
            <a:r>
              <a:rPr lang="en-US" sz="1200">
                <a:latin typeface="Verdana" pitchFamily="34" charset="0"/>
              </a:rPr>
              <a:t>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D9589AF-4D29-4B29-925B-4834FA314672}" type="slidenum">
              <a:rPr lang="en-US"/>
              <a:pPr/>
              <a:t>52</a:t>
            </a:fld>
            <a:endParaRPr lang="en-US"/>
          </a:p>
        </p:txBody>
      </p:sp>
      <p:pic>
        <p:nvPicPr>
          <p:cNvPr id="211977"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9425" y="16764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11970" name="Rectangle 2"/>
          <p:cNvSpPr>
            <a:spLocks noGrp="1" noChangeArrowheads="1"/>
          </p:cNvSpPr>
          <p:nvPr>
            <p:ph type="title"/>
          </p:nvPr>
        </p:nvSpPr>
        <p:spPr/>
        <p:txBody>
          <a:bodyPr/>
          <a:lstStyle/>
          <a:p>
            <a:r>
              <a:rPr lang="en-US"/>
              <a:t>Using "split" as the selection variable</a:t>
            </a:r>
          </a:p>
        </p:txBody>
      </p:sp>
      <p:sp>
        <p:nvSpPr>
          <p:cNvPr id="211974" name="AutoShape 6"/>
          <p:cNvSpPr>
            <a:spLocks noChangeArrowheads="1"/>
          </p:cNvSpPr>
          <p:nvPr/>
        </p:nvSpPr>
        <p:spPr bwMode="auto">
          <a:xfrm>
            <a:off x="1066800" y="2514600"/>
            <a:ext cx="1976438" cy="1423988"/>
          </a:xfrm>
          <a:prstGeom prst="wedgeEllipseCallout">
            <a:avLst>
              <a:gd name="adj1" fmla="val 59319"/>
              <a:gd name="adj2" fmla="val 53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scroll down the list of variables and highlight the variable </a:t>
            </a:r>
            <a:r>
              <a:rPr lang="en-US" sz="1200" i="1">
                <a:latin typeface="Verdana" pitchFamily="34" charset="0"/>
              </a:rPr>
              <a:t>split</a:t>
            </a:r>
            <a:r>
              <a:rPr lang="en-US" sz="1200">
                <a:latin typeface="Verdana" pitchFamily="34" charset="0"/>
              </a:rPr>
              <a:t>.</a:t>
            </a:r>
          </a:p>
        </p:txBody>
      </p:sp>
      <p:sp>
        <p:nvSpPr>
          <p:cNvPr id="211975" name="AutoShape 7"/>
          <p:cNvSpPr>
            <a:spLocks noChangeArrowheads="1"/>
          </p:cNvSpPr>
          <p:nvPr/>
        </p:nvSpPr>
        <p:spPr bwMode="auto">
          <a:xfrm>
            <a:off x="5791200" y="5105400"/>
            <a:ext cx="2819400" cy="1447800"/>
          </a:xfrm>
          <a:prstGeom prst="wedgeEllipseCallout">
            <a:avLst>
              <a:gd name="adj1" fmla="val -72861"/>
              <a:gd name="adj2" fmla="val -10230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right arrow button to move the split variable to the Selection Variable text box.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3C12C84-B556-4FC2-8D0F-735EDC5FDA80}" type="slidenum">
              <a:rPr lang="en-US"/>
              <a:pPr/>
              <a:t>53</a:t>
            </a:fld>
            <a:endParaRPr lang="en-US"/>
          </a:p>
        </p:txBody>
      </p:sp>
      <p:pic>
        <p:nvPicPr>
          <p:cNvPr id="213001"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6002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12994" name="Rectangle 2"/>
          <p:cNvSpPr>
            <a:spLocks noGrp="1" noChangeArrowheads="1"/>
          </p:cNvSpPr>
          <p:nvPr>
            <p:ph type="title"/>
          </p:nvPr>
        </p:nvSpPr>
        <p:spPr/>
        <p:txBody>
          <a:bodyPr/>
          <a:lstStyle/>
          <a:p>
            <a:r>
              <a:rPr lang="en-US"/>
              <a:t>Setting the value of split to select cases</a:t>
            </a:r>
          </a:p>
        </p:txBody>
      </p:sp>
      <p:sp>
        <p:nvSpPr>
          <p:cNvPr id="212998" name="AutoShape 6"/>
          <p:cNvSpPr>
            <a:spLocks noChangeArrowheads="1"/>
          </p:cNvSpPr>
          <p:nvPr/>
        </p:nvSpPr>
        <p:spPr bwMode="auto">
          <a:xfrm>
            <a:off x="1071563" y="2081213"/>
            <a:ext cx="3200400" cy="1938337"/>
          </a:xfrm>
          <a:prstGeom prst="wedgeEllipseCallout">
            <a:avLst>
              <a:gd name="adj1" fmla="val 54514"/>
              <a:gd name="adj2" fmla="val 5409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variable named </a:t>
            </a:r>
            <a:r>
              <a:rPr lang="en-US" sz="1200" i="1">
                <a:latin typeface="Verdana" pitchFamily="34" charset="0"/>
              </a:rPr>
              <a:t>split</a:t>
            </a:r>
            <a:r>
              <a:rPr lang="en-US" sz="1200">
                <a:latin typeface="Verdana" pitchFamily="34" charset="0"/>
              </a:rPr>
              <a:t> is moved to the Selection Variable text box, SPSS adds "=?" after the name to prompt up to enter a specific value for split.</a:t>
            </a:r>
          </a:p>
        </p:txBody>
      </p:sp>
      <p:sp>
        <p:nvSpPr>
          <p:cNvPr id="212999" name="AutoShape 7"/>
          <p:cNvSpPr>
            <a:spLocks noChangeArrowheads="1"/>
          </p:cNvSpPr>
          <p:nvPr/>
        </p:nvSpPr>
        <p:spPr bwMode="auto">
          <a:xfrm>
            <a:off x="6938963" y="3300413"/>
            <a:ext cx="1976437" cy="1165225"/>
          </a:xfrm>
          <a:prstGeom prst="wedgeEllipseCallout">
            <a:avLst>
              <a:gd name="adj1" fmla="val -61648"/>
              <a:gd name="adj2" fmla="val 3528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Value… button to enter a value for </a:t>
            </a:r>
            <a:r>
              <a:rPr lang="en-US" sz="1200" i="1">
                <a:latin typeface="Verdana" pitchFamily="34" charset="0"/>
              </a:rPr>
              <a:t>split</a:t>
            </a:r>
            <a:r>
              <a:rPr lang="en-US" sz="1200">
                <a:latin typeface="Verdana" pitchFamily="34" charset="0"/>
              </a:rPr>
              <a:t>.</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A54547C-9F5C-40EE-9159-752211B499E5}" type="slidenum">
              <a:rPr lang="en-US"/>
              <a:pPr/>
              <a:t>54</a:t>
            </a:fld>
            <a:endParaRPr lang="en-US"/>
          </a:p>
        </p:txBody>
      </p:sp>
      <p:pic>
        <p:nvPicPr>
          <p:cNvPr id="214025" name="Picture 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19488" y="2159000"/>
            <a:ext cx="3033712" cy="1498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14018" name="Rectangle 2"/>
          <p:cNvSpPr>
            <a:spLocks noGrp="1" noChangeArrowheads="1"/>
          </p:cNvSpPr>
          <p:nvPr>
            <p:ph type="title"/>
          </p:nvPr>
        </p:nvSpPr>
        <p:spPr/>
        <p:txBody>
          <a:bodyPr/>
          <a:lstStyle/>
          <a:p>
            <a:r>
              <a:rPr lang="en-US"/>
              <a:t>Completing the value selection</a:t>
            </a:r>
          </a:p>
        </p:txBody>
      </p:sp>
      <p:sp>
        <p:nvSpPr>
          <p:cNvPr id="214022" name="AutoShape 6"/>
          <p:cNvSpPr>
            <a:spLocks noChangeArrowheads="1"/>
          </p:cNvSpPr>
          <p:nvPr/>
        </p:nvSpPr>
        <p:spPr bwMode="auto">
          <a:xfrm>
            <a:off x="1524000" y="3048000"/>
            <a:ext cx="2743200" cy="1423988"/>
          </a:xfrm>
          <a:prstGeom prst="wedgeEllipseCallout">
            <a:avLst>
              <a:gd name="adj1" fmla="val 47167"/>
              <a:gd name="adj2" fmla="val -486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value for the first half of the sample, 0, into the </a:t>
            </a:r>
            <a:r>
              <a:rPr lang="en-US" sz="1200" i="1">
                <a:latin typeface="Verdana" pitchFamily="34" charset="0"/>
              </a:rPr>
              <a:t>Value for Selection Variable</a:t>
            </a:r>
            <a:r>
              <a:rPr lang="en-US" sz="1200">
                <a:latin typeface="Verdana" pitchFamily="34" charset="0"/>
              </a:rPr>
              <a:t> text box.</a:t>
            </a:r>
          </a:p>
        </p:txBody>
      </p:sp>
      <p:sp>
        <p:nvSpPr>
          <p:cNvPr id="214023" name="AutoShape 7"/>
          <p:cNvSpPr>
            <a:spLocks noChangeArrowheads="1"/>
          </p:cNvSpPr>
          <p:nvPr/>
        </p:nvSpPr>
        <p:spPr bwMode="auto">
          <a:xfrm>
            <a:off x="6019800" y="2971800"/>
            <a:ext cx="2590800" cy="1447800"/>
          </a:xfrm>
          <a:prstGeom prst="wedgeEllipseCallout">
            <a:avLst>
              <a:gd name="adj1" fmla="val -45037"/>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Continue button to complete the value entry.</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9581142-3396-4CB2-A80E-FF2F79427ECF}" type="slidenum">
              <a:rPr lang="en-US"/>
              <a:pPr/>
              <a:t>55</a:t>
            </a:fld>
            <a:endParaRPr lang="en-US"/>
          </a:p>
        </p:txBody>
      </p:sp>
      <p:pic>
        <p:nvPicPr>
          <p:cNvPr id="215052"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524000"/>
            <a:ext cx="5133975" cy="3328988"/>
          </a:xfrm>
          <a:ln/>
          <a:extLst>
            <a:ext uri="{909E8E84-426E-40DD-AFC4-6F175D3DCCD1}">
              <a14:hiddenFill xmlns:a14="http://schemas.microsoft.com/office/drawing/2010/main">
                <a:solidFill>
                  <a:schemeClr val="bg1"/>
                </a:solidFill>
              </a14:hiddenFill>
            </a:ext>
          </a:extLst>
        </p:spPr>
      </p:pic>
      <p:sp>
        <p:nvSpPr>
          <p:cNvPr id="215042" name="Rectangle 2"/>
          <p:cNvSpPr>
            <a:spLocks noGrp="1" noChangeArrowheads="1"/>
          </p:cNvSpPr>
          <p:nvPr>
            <p:ph type="title"/>
          </p:nvPr>
        </p:nvSpPr>
        <p:spPr/>
        <p:txBody>
          <a:bodyPr/>
          <a:lstStyle/>
          <a:p>
            <a:r>
              <a:rPr lang="en-US"/>
              <a:t>Requesting output for the first validation sample</a:t>
            </a:r>
          </a:p>
        </p:txBody>
      </p:sp>
      <p:sp>
        <p:nvSpPr>
          <p:cNvPr id="215046" name="AutoShape 6"/>
          <p:cNvSpPr>
            <a:spLocks noChangeArrowheads="1"/>
          </p:cNvSpPr>
          <p:nvPr/>
        </p:nvSpPr>
        <p:spPr bwMode="auto">
          <a:xfrm>
            <a:off x="1447800" y="3962400"/>
            <a:ext cx="3200400" cy="2455863"/>
          </a:xfrm>
          <a:prstGeom prst="wedgeEllipseCallout">
            <a:avLst>
              <a:gd name="adj1" fmla="val 50843"/>
              <a:gd name="adj2" fmla="val -4237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value entry dialog box is closed, SPSS adds the value we entered after the equal sign.  This specification now tells SPSS to include in the analysis only those cases that have a value of 0 for the split variable.</a:t>
            </a:r>
          </a:p>
        </p:txBody>
      </p:sp>
      <p:sp>
        <p:nvSpPr>
          <p:cNvPr id="215047" name="AutoShape 7"/>
          <p:cNvSpPr>
            <a:spLocks noChangeArrowheads="1"/>
          </p:cNvSpPr>
          <p:nvPr/>
        </p:nvSpPr>
        <p:spPr bwMode="auto">
          <a:xfrm>
            <a:off x="6553200" y="2522538"/>
            <a:ext cx="2133600" cy="906462"/>
          </a:xfrm>
          <a:prstGeom prst="wedgeEllipseCallout">
            <a:avLst>
              <a:gd name="adj1" fmla="val -36088"/>
              <a:gd name="adj2" fmla="val -864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a:t>
            </a:r>
          </a:p>
        </p:txBody>
      </p:sp>
      <p:sp>
        <p:nvSpPr>
          <p:cNvPr id="215048" name="AutoShape 8"/>
          <p:cNvSpPr>
            <a:spLocks noChangeArrowheads="1"/>
          </p:cNvSpPr>
          <p:nvPr/>
        </p:nvSpPr>
        <p:spPr bwMode="auto">
          <a:xfrm>
            <a:off x="5486400" y="4800600"/>
            <a:ext cx="3429000" cy="1938338"/>
          </a:xfrm>
          <a:prstGeom prst="wedgeEllipseCallout">
            <a:avLst>
              <a:gd name="adj1" fmla="val 7037"/>
              <a:gd name="adj2" fmla="val -4541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Since the validation analysis requires us to compare the results of the analysis using the two split sample, we will request the output for the second sample before doing any comparison.</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816E755-5D37-4B79-BE3E-78E1314D2711}" type="slidenum">
              <a:rPr lang="en-US"/>
              <a:pPr/>
              <a:t>56</a:t>
            </a:fld>
            <a:endParaRPr lang="en-US"/>
          </a:p>
        </p:txBody>
      </p:sp>
      <p:pic>
        <p:nvPicPr>
          <p:cNvPr id="22016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20163" name="Rectangle 3"/>
          <p:cNvSpPr>
            <a:spLocks noGrp="1" noChangeArrowheads="1"/>
          </p:cNvSpPr>
          <p:nvPr>
            <p:ph type="title"/>
          </p:nvPr>
        </p:nvSpPr>
        <p:spPr>
          <a:xfrm>
            <a:off x="914400" y="304800"/>
            <a:ext cx="8077200" cy="914400"/>
          </a:xfrm>
        </p:spPr>
        <p:txBody>
          <a:bodyPr/>
          <a:lstStyle/>
          <a:p>
            <a:r>
              <a:rPr lang="en-US"/>
              <a:t>Repeating the analysis with the second validation sample</a:t>
            </a:r>
          </a:p>
        </p:txBody>
      </p:sp>
      <p:sp>
        <p:nvSpPr>
          <p:cNvPr id="220164" name="AutoShape 4"/>
          <p:cNvSpPr>
            <a:spLocks noChangeArrowheads="1"/>
          </p:cNvSpPr>
          <p:nvPr/>
        </p:nvSpPr>
        <p:spPr bwMode="auto">
          <a:xfrm>
            <a:off x="4038600" y="2971800"/>
            <a:ext cx="3657600" cy="1423988"/>
          </a:xfrm>
          <a:prstGeom prst="wedgeEllipseCallout">
            <a:avLst>
              <a:gd name="adj1" fmla="val -52995"/>
              <a:gd name="adj2" fmla="val -7965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repeat the principal component analysis for the second validation sample, select </a:t>
            </a:r>
            <a:r>
              <a:rPr lang="en-US" sz="1200" i="1">
                <a:latin typeface="Verdana" pitchFamily="34" charset="0"/>
              </a:rPr>
              <a:t>Factor Analysis</a:t>
            </a:r>
            <a:r>
              <a:rPr lang="en-US" sz="1200">
                <a:latin typeface="Verdana" pitchFamily="34" charset="0"/>
              </a:rPr>
              <a:t>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7433CCF-EFB9-474A-9D9A-CA19E29DDAF7}" type="slidenum">
              <a:rPr lang="en-US"/>
              <a:pPr/>
              <a:t>57</a:t>
            </a:fld>
            <a:endParaRPr lang="en-US"/>
          </a:p>
        </p:txBody>
      </p:sp>
      <p:pic>
        <p:nvPicPr>
          <p:cNvPr id="222219"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24000"/>
            <a:ext cx="5133975" cy="3328988"/>
          </a:xfrm>
          <a:ln/>
          <a:extLst>
            <a:ext uri="{909E8E84-426E-40DD-AFC4-6F175D3DCCD1}">
              <a14:hiddenFill xmlns:a14="http://schemas.microsoft.com/office/drawing/2010/main">
                <a:solidFill>
                  <a:schemeClr val="bg1"/>
                </a:solidFill>
              </a14:hiddenFill>
            </a:ext>
          </a:extLst>
        </p:spPr>
      </p:pic>
      <p:sp>
        <p:nvSpPr>
          <p:cNvPr id="222211" name="Rectangle 3"/>
          <p:cNvSpPr>
            <a:spLocks noGrp="1" noChangeArrowheads="1"/>
          </p:cNvSpPr>
          <p:nvPr>
            <p:ph type="title"/>
          </p:nvPr>
        </p:nvSpPr>
        <p:spPr/>
        <p:txBody>
          <a:bodyPr/>
          <a:lstStyle/>
          <a:p>
            <a:r>
              <a:rPr lang="en-US"/>
              <a:t>Setting the value of split to select cases</a:t>
            </a:r>
          </a:p>
        </p:txBody>
      </p:sp>
      <p:sp>
        <p:nvSpPr>
          <p:cNvPr id="222216" name="AutoShape 8"/>
          <p:cNvSpPr>
            <a:spLocks noChangeArrowheads="1"/>
          </p:cNvSpPr>
          <p:nvPr/>
        </p:nvSpPr>
        <p:spPr bwMode="auto">
          <a:xfrm>
            <a:off x="2590800" y="4724400"/>
            <a:ext cx="4800600" cy="1679575"/>
          </a:xfrm>
          <a:prstGeom prst="wedgeEllipseCallout">
            <a:avLst>
              <a:gd name="adj1" fmla="val 26884"/>
              <a:gd name="adj2" fmla="val -8667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Since the split variable is already in the Selection Variable text box, we only need to change its value.</a:t>
            </a:r>
          </a:p>
          <a:p>
            <a:pPr algn="l">
              <a:lnSpc>
                <a:spcPct val="100000"/>
              </a:lnSpc>
            </a:pPr>
            <a:endParaRPr lang="en-US" sz="1200">
              <a:latin typeface="Verdana" pitchFamily="34" charset="0"/>
            </a:endParaRPr>
          </a:p>
          <a:p>
            <a:pPr algn="l">
              <a:lnSpc>
                <a:spcPct val="100000"/>
              </a:lnSpc>
            </a:pPr>
            <a:r>
              <a:rPr lang="en-US" sz="1200">
                <a:latin typeface="Verdana" pitchFamily="34" charset="0"/>
              </a:rPr>
              <a:t>Click on the Value… button to enter a different value for </a:t>
            </a:r>
            <a:r>
              <a:rPr lang="en-US" sz="1200" i="1">
                <a:latin typeface="Verdana" pitchFamily="34" charset="0"/>
              </a:rPr>
              <a:t>split</a:t>
            </a:r>
            <a:r>
              <a:rPr lang="en-US" sz="1200">
                <a:latin typeface="Verdana" pitchFamily="34" charset="0"/>
              </a:rPr>
              <a: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31CF79F-CB74-4A6C-A66A-00FA21D7E109}" type="slidenum">
              <a:rPr lang="en-US"/>
              <a:pPr/>
              <a:t>58</a:t>
            </a:fld>
            <a:endParaRPr lang="en-US"/>
          </a:p>
        </p:txBody>
      </p:sp>
      <p:pic>
        <p:nvPicPr>
          <p:cNvPr id="223242" name="Picture 1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19488" y="2159000"/>
            <a:ext cx="3033712" cy="14986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23235" name="Rectangle 3"/>
          <p:cNvSpPr>
            <a:spLocks noGrp="1" noChangeArrowheads="1"/>
          </p:cNvSpPr>
          <p:nvPr>
            <p:ph type="title"/>
          </p:nvPr>
        </p:nvSpPr>
        <p:spPr/>
        <p:txBody>
          <a:bodyPr/>
          <a:lstStyle/>
          <a:p>
            <a:r>
              <a:rPr lang="en-US"/>
              <a:t>Completing the value selection</a:t>
            </a:r>
          </a:p>
        </p:txBody>
      </p:sp>
      <p:sp>
        <p:nvSpPr>
          <p:cNvPr id="223239" name="AutoShape 7"/>
          <p:cNvSpPr>
            <a:spLocks noChangeArrowheads="1"/>
          </p:cNvSpPr>
          <p:nvPr/>
        </p:nvSpPr>
        <p:spPr bwMode="auto">
          <a:xfrm>
            <a:off x="1524000" y="3048000"/>
            <a:ext cx="2743200" cy="1423988"/>
          </a:xfrm>
          <a:prstGeom prst="wedgeEllipseCallout">
            <a:avLst>
              <a:gd name="adj1" fmla="val 47167"/>
              <a:gd name="adj2" fmla="val -486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value for the second half of the sample, 1, into the </a:t>
            </a:r>
            <a:r>
              <a:rPr lang="en-US" sz="1200" i="1">
                <a:latin typeface="Verdana" pitchFamily="34" charset="0"/>
              </a:rPr>
              <a:t>Value for Selection Variable</a:t>
            </a:r>
            <a:r>
              <a:rPr lang="en-US" sz="1200">
                <a:latin typeface="Verdana" pitchFamily="34" charset="0"/>
              </a:rPr>
              <a:t> text box.</a:t>
            </a:r>
          </a:p>
        </p:txBody>
      </p:sp>
      <p:sp>
        <p:nvSpPr>
          <p:cNvPr id="223240" name="AutoShape 8"/>
          <p:cNvSpPr>
            <a:spLocks noChangeArrowheads="1"/>
          </p:cNvSpPr>
          <p:nvPr/>
        </p:nvSpPr>
        <p:spPr bwMode="auto">
          <a:xfrm>
            <a:off x="6019800" y="2971800"/>
            <a:ext cx="2590800" cy="1447800"/>
          </a:xfrm>
          <a:prstGeom prst="wedgeEllipseCallout">
            <a:avLst>
              <a:gd name="adj1" fmla="val -45037"/>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Continue button to complete the value entry.</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E0B3A50-E0BE-46D5-AC29-6E42BDA01D67}" type="slidenum">
              <a:rPr lang="en-US"/>
              <a:pPr/>
              <a:t>59</a:t>
            </a:fld>
            <a:endParaRPr lang="en-US"/>
          </a:p>
        </p:txBody>
      </p:sp>
      <p:pic>
        <p:nvPicPr>
          <p:cNvPr id="224266" name="Picture 1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5478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24259" name="Rectangle 3"/>
          <p:cNvSpPr>
            <a:spLocks noGrp="1" noChangeArrowheads="1"/>
          </p:cNvSpPr>
          <p:nvPr>
            <p:ph type="title"/>
          </p:nvPr>
        </p:nvSpPr>
        <p:spPr/>
        <p:txBody>
          <a:bodyPr/>
          <a:lstStyle/>
          <a:p>
            <a:r>
              <a:rPr lang="en-US"/>
              <a:t>Requesting output for the second validation sample</a:t>
            </a:r>
          </a:p>
        </p:txBody>
      </p:sp>
      <p:sp>
        <p:nvSpPr>
          <p:cNvPr id="224263" name="AutoShape 7"/>
          <p:cNvSpPr>
            <a:spLocks noChangeArrowheads="1"/>
          </p:cNvSpPr>
          <p:nvPr/>
        </p:nvSpPr>
        <p:spPr bwMode="auto">
          <a:xfrm>
            <a:off x="1447800" y="3962400"/>
            <a:ext cx="3200400" cy="2455863"/>
          </a:xfrm>
          <a:prstGeom prst="wedgeEllipseCallout">
            <a:avLst>
              <a:gd name="adj1" fmla="val 51935"/>
              <a:gd name="adj2" fmla="val -4094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the value entry dialog box is closed, SPSS adds the value we entered after the equal sign.  This specification now tells SPSS to include in the analysis only those cases that have a value of 1 for the split variable.</a:t>
            </a:r>
          </a:p>
        </p:txBody>
      </p:sp>
      <p:sp>
        <p:nvSpPr>
          <p:cNvPr id="224264" name="AutoShape 8"/>
          <p:cNvSpPr>
            <a:spLocks noChangeArrowheads="1"/>
          </p:cNvSpPr>
          <p:nvPr/>
        </p:nvSpPr>
        <p:spPr bwMode="auto">
          <a:xfrm>
            <a:off x="6553200" y="2522538"/>
            <a:ext cx="2133600" cy="906462"/>
          </a:xfrm>
          <a:prstGeom prst="wedgeEllipseCallout">
            <a:avLst>
              <a:gd name="adj1" fmla="val -36088"/>
              <a:gd name="adj2" fmla="val -8642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OK</a:t>
            </a:r>
            <a:r>
              <a:rPr lang="en-US" sz="1200">
                <a:latin typeface="Verdana" pitchFamily="34" charset="0"/>
              </a:rPr>
              <a:t> button to request the output.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0E71DE8-DF05-45CB-8D37-2A9488AF64FC}" type="slidenum">
              <a:rPr lang="en-US"/>
              <a:pPr/>
              <a:t>6</a:t>
            </a:fld>
            <a:endParaRPr lang="en-US"/>
          </a:p>
        </p:txBody>
      </p:sp>
      <p:sp>
        <p:nvSpPr>
          <p:cNvPr id="233474" name="Rectangle 2"/>
          <p:cNvSpPr>
            <a:spLocks noGrp="1" noChangeArrowheads="1"/>
          </p:cNvSpPr>
          <p:nvPr>
            <p:ph type="title"/>
          </p:nvPr>
        </p:nvSpPr>
        <p:spPr/>
        <p:txBody>
          <a:bodyPr/>
          <a:lstStyle/>
          <a:p>
            <a:r>
              <a:rPr lang="en-US"/>
              <a:t>Reliability of Summated Scales</a:t>
            </a:r>
          </a:p>
        </p:txBody>
      </p:sp>
      <p:sp>
        <p:nvSpPr>
          <p:cNvPr id="233475" name="Rectangle 3"/>
          <p:cNvSpPr>
            <a:spLocks noGrp="1" noChangeArrowheads="1"/>
          </p:cNvSpPr>
          <p:nvPr>
            <p:ph type="body" idx="1"/>
          </p:nvPr>
        </p:nvSpPr>
        <p:spPr/>
        <p:txBody>
          <a:bodyPr/>
          <a:lstStyle/>
          <a:p>
            <a:pPr>
              <a:lnSpc>
                <a:spcPct val="90000"/>
              </a:lnSpc>
            </a:pPr>
            <a:r>
              <a:rPr lang="en-US"/>
              <a:t>One of the common uses of factor analysis is the formation of summated scales, where we add the scores on all the variables loading on a component to create the score for the component.</a:t>
            </a:r>
          </a:p>
          <a:p>
            <a:pPr>
              <a:lnSpc>
                <a:spcPct val="90000"/>
              </a:lnSpc>
            </a:pPr>
            <a:endParaRPr lang="en-US"/>
          </a:p>
          <a:p>
            <a:pPr>
              <a:lnSpc>
                <a:spcPct val="90000"/>
              </a:lnSpc>
            </a:pPr>
            <a:r>
              <a:rPr lang="en-US"/>
              <a:t>To verify that the variables for a component are measuring similar entities that are legitimate to add together, we compute Chronbach's alpha.</a:t>
            </a:r>
          </a:p>
          <a:p>
            <a:pPr>
              <a:lnSpc>
                <a:spcPct val="90000"/>
              </a:lnSpc>
            </a:pPr>
            <a:endParaRPr lang="en-US"/>
          </a:p>
          <a:p>
            <a:pPr>
              <a:lnSpc>
                <a:spcPct val="90000"/>
              </a:lnSpc>
            </a:pPr>
            <a:r>
              <a:rPr lang="en-US"/>
              <a:t>If Chronbach's alpha is 0.70 or greater (0.60 or greater for exploratory research), we have support on the interval consistency of the items justifying their use in a summated scale.</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7655B1F-2E3D-4A49-A44A-4023721E4B7D}" type="slidenum">
              <a:rPr lang="en-US"/>
              <a:pPr/>
              <a:t>60</a:t>
            </a:fld>
            <a:endParaRPr lang="en-US"/>
          </a:p>
        </p:txBody>
      </p:sp>
      <p:pic>
        <p:nvPicPr>
          <p:cNvPr id="216078" name="Picture 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46663" y="2895600"/>
            <a:ext cx="3563937" cy="2954338"/>
          </a:xfrm>
          <a:ln/>
          <a:extLst>
            <a:ext uri="{909E8E84-426E-40DD-AFC4-6F175D3DCCD1}">
              <a14:hiddenFill xmlns:a14="http://schemas.microsoft.com/office/drawing/2010/main">
                <a:solidFill>
                  <a:schemeClr val="bg1"/>
                </a:solidFill>
              </a14:hiddenFill>
            </a:ext>
          </a:extLst>
        </p:spPr>
      </p:pic>
      <p:pic>
        <p:nvPicPr>
          <p:cNvPr id="216076" name="Picture 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2895600"/>
            <a:ext cx="3563938" cy="2954338"/>
          </a:xfrm>
          <a:ln/>
          <a:extLst>
            <a:ext uri="{909E8E84-426E-40DD-AFC4-6F175D3DCCD1}">
              <a14:hiddenFill xmlns:a14="http://schemas.microsoft.com/office/drawing/2010/main">
                <a:solidFill>
                  <a:schemeClr val="bg1"/>
                </a:solidFill>
              </a14:hiddenFill>
            </a:ext>
          </a:extLst>
        </p:spPr>
      </p:pic>
      <p:sp>
        <p:nvSpPr>
          <p:cNvPr id="216066" name="Rectangle 2"/>
          <p:cNvSpPr>
            <a:spLocks noGrp="1" noChangeArrowheads="1"/>
          </p:cNvSpPr>
          <p:nvPr>
            <p:ph type="title"/>
          </p:nvPr>
        </p:nvSpPr>
        <p:spPr/>
        <p:txBody>
          <a:bodyPr/>
          <a:lstStyle/>
          <a:p>
            <a:r>
              <a:rPr lang="en-US"/>
              <a:t>Comparing communalities</a:t>
            </a:r>
          </a:p>
        </p:txBody>
      </p:sp>
      <p:sp>
        <p:nvSpPr>
          <p:cNvPr id="216072" name="AutoShape 8"/>
          <p:cNvSpPr>
            <a:spLocks noChangeArrowheads="1"/>
          </p:cNvSpPr>
          <p:nvPr/>
        </p:nvSpPr>
        <p:spPr bwMode="auto">
          <a:xfrm>
            <a:off x="1219200" y="1447800"/>
            <a:ext cx="3200400" cy="1423988"/>
          </a:xfrm>
          <a:prstGeom prst="wedgeEllipseCallout">
            <a:avLst>
              <a:gd name="adj1" fmla="val 40972"/>
              <a:gd name="adj2" fmla="val 89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first split sample satisfy the minimum requirement of being larger than 0.50.</a:t>
            </a:r>
          </a:p>
        </p:txBody>
      </p:sp>
      <p:sp>
        <p:nvSpPr>
          <p:cNvPr id="216073" name="AutoShape 9"/>
          <p:cNvSpPr>
            <a:spLocks noChangeArrowheads="1"/>
          </p:cNvSpPr>
          <p:nvPr/>
        </p:nvSpPr>
        <p:spPr bwMode="auto">
          <a:xfrm>
            <a:off x="1143000" y="5715000"/>
            <a:ext cx="3429000" cy="906463"/>
          </a:xfrm>
          <a:prstGeom prst="wedgeEllipseCallout">
            <a:avLst>
              <a:gd name="adj1" fmla="val 11991"/>
              <a:gd name="adj2" fmla="val -7767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Note how SPSS identifies for us which cases we selected for the analysis.</a:t>
            </a:r>
          </a:p>
        </p:txBody>
      </p:sp>
      <p:sp>
        <p:nvSpPr>
          <p:cNvPr id="216074" name="AutoShape 10"/>
          <p:cNvSpPr>
            <a:spLocks noChangeArrowheads="1"/>
          </p:cNvSpPr>
          <p:nvPr/>
        </p:nvSpPr>
        <p:spPr bwMode="auto">
          <a:xfrm>
            <a:off x="5181600" y="1447800"/>
            <a:ext cx="3200400" cy="1423988"/>
          </a:xfrm>
          <a:prstGeom prst="wedgeEllipseCallout">
            <a:avLst>
              <a:gd name="adj1" fmla="val 40921"/>
              <a:gd name="adj2" fmla="val 9258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second split sample satisfy the minimum requirement of being larger than 0.50.</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AEE4D1A-221F-4052-A67D-4CFEF3FEAAA9}" type="slidenum">
              <a:rPr lang="en-US"/>
              <a:pPr/>
              <a:t>61</a:t>
            </a:fld>
            <a:endParaRPr lang="en-US"/>
          </a:p>
        </p:txBody>
      </p:sp>
      <p:pic>
        <p:nvPicPr>
          <p:cNvPr id="226318" name="Picture 1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6800" y="3048000"/>
            <a:ext cx="3760788" cy="35512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26322" name="Picture 1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3065463"/>
            <a:ext cx="3760788" cy="35639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26308" name="Rectangle 4"/>
          <p:cNvSpPr>
            <a:spLocks noGrp="1" noChangeArrowheads="1"/>
          </p:cNvSpPr>
          <p:nvPr>
            <p:ph type="title"/>
          </p:nvPr>
        </p:nvSpPr>
        <p:spPr/>
        <p:txBody>
          <a:bodyPr/>
          <a:lstStyle/>
          <a:p>
            <a:r>
              <a:rPr lang="en-US"/>
              <a:t>Comparing factor loadings</a:t>
            </a:r>
          </a:p>
        </p:txBody>
      </p:sp>
      <p:sp>
        <p:nvSpPr>
          <p:cNvPr id="226309" name="AutoShape 5"/>
          <p:cNvSpPr>
            <a:spLocks noChangeArrowheads="1"/>
          </p:cNvSpPr>
          <p:nvPr/>
        </p:nvSpPr>
        <p:spPr bwMode="auto">
          <a:xfrm>
            <a:off x="914400" y="1574800"/>
            <a:ext cx="7772400" cy="1423988"/>
          </a:xfrm>
          <a:prstGeom prst="wedgeEllipseCallout">
            <a:avLst>
              <a:gd name="adj1" fmla="val -21444"/>
              <a:gd name="adj2" fmla="val 391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pattern of factor loading for both split samples shows the variables RS HIGHEST DEGREE; FATHERS HIGHEST DEGREE; and MOTHERS HIGHEST DEGREE loading on the first component, and GENERAL HAPPINESS and HAPPINESS OF MARRIAGE loading on the second component.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74CE827-2AA9-4827-9D0E-96B116D9CE56}" type="slidenum">
              <a:rPr lang="en-US"/>
              <a:pPr/>
              <a:t>62</a:t>
            </a:fld>
            <a:endParaRPr lang="en-US"/>
          </a:p>
        </p:txBody>
      </p:sp>
      <p:pic>
        <p:nvPicPr>
          <p:cNvPr id="302082" name="Picture 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6800" y="3048000"/>
            <a:ext cx="3760788" cy="35512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302083" name="Picture 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3065463"/>
            <a:ext cx="3760788" cy="35639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02084" name="Rectangle 4"/>
          <p:cNvSpPr>
            <a:spLocks noGrp="1" noChangeArrowheads="1"/>
          </p:cNvSpPr>
          <p:nvPr>
            <p:ph type="title"/>
          </p:nvPr>
        </p:nvSpPr>
        <p:spPr/>
        <p:txBody>
          <a:bodyPr/>
          <a:lstStyle/>
          <a:p>
            <a:r>
              <a:rPr lang="en-US"/>
              <a:t>Interpreting the validation results</a:t>
            </a:r>
          </a:p>
        </p:txBody>
      </p:sp>
      <p:sp>
        <p:nvSpPr>
          <p:cNvPr id="302086" name="AutoShape 6"/>
          <p:cNvSpPr>
            <a:spLocks noChangeArrowheads="1"/>
          </p:cNvSpPr>
          <p:nvPr/>
        </p:nvSpPr>
        <p:spPr bwMode="auto">
          <a:xfrm>
            <a:off x="914400" y="1362075"/>
            <a:ext cx="7772400" cy="2552700"/>
          </a:xfrm>
          <a:prstGeom prst="wedgeEllipseCallout">
            <a:avLst>
              <a:gd name="adj1" fmla="val -21444"/>
              <a:gd name="adj2" fmla="val 1987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All of the communalities in both validation samples met the criteria.</a:t>
            </a:r>
          </a:p>
          <a:p>
            <a:pPr algn="l"/>
            <a:endParaRPr lang="en-US" sz="1200">
              <a:latin typeface="Verdana" pitchFamily="34" charset="0"/>
            </a:endParaRPr>
          </a:p>
          <a:p>
            <a:pPr algn="l"/>
            <a:r>
              <a:rPr lang="en-US" sz="1200">
                <a:latin typeface="Verdana" pitchFamily="34" charset="0"/>
              </a:rPr>
              <a:t>The pattern of loadings for both validation samples is the same, and the same as the pattern for the analysis using the full sample.</a:t>
            </a:r>
          </a:p>
          <a:p>
            <a:pPr algn="l"/>
            <a:endParaRPr lang="en-US" sz="1200">
              <a:latin typeface="Verdana" pitchFamily="34" charset="0"/>
            </a:endParaRPr>
          </a:p>
          <a:p>
            <a:pPr algn="l"/>
            <a:r>
              <a:rPr lang="en-US" sz="1200">
                <a:latin typeface="Verdana" pitchFamily="34" charset="0"/>
              </a:rPr>
              <a:t>In effect, we have done the same analysis on two separate sub-samples of cases and obtained the same results.</a:t>
            </a:r>
          </a:p>
          <a:p>
            <a:pPr algn="l"/>
            <a:endParaRPr lang="en-US" sz="1200">
              <a:latin typeface="Verdana" pitchFamily="34" charset="0"/>
            </a:endParaRPr>
          </a:p>
          <a:p>
            <a:pPr algn="l"/>
            <a:r>
              <a:rPr lang="en-US" sz="1200">
                <a:latin typeface="Verdana" pitchFamily="34" charset="0"/>
              </a:rPr>
              <a:t>This validation analysis supports a finding that the results of this principal component analysis are generalizable to the population represented by this data set.</a:t>
            </a:r>
          </a:p>
        </p:txBody>
      </p:sp>
      <p:sp>
        <p:nvSpPr>
          <p:cNvPr id="302087" name="AutoShape 7"/>
          <p:cNvSpPr>
            <a:spLocks noChangeArrowheads="1"/>
          </p:cNvSpPr>
          <p:nvPr/>
        </p:nvSpPr>
        <p:spPr bwMode="auto">
          <a:xfrm>
            <a:off x="4876800" y="4572000"/>
            <a:ext cx="3959225" cy="1423988"/>
          </a:xfrm>
          <a:prstGeom prst="wedgeEllipseCallout">
            <a:avLst>
              <a:gd name="adj1" fmla="val 4532"/>
              <a:gd name="adj2" fmla="val -24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When we are finished with this analysis, we should select all cases back into the data set and remove the variables we created.</a:t>
            </a:r>
            <a:endParaRPr lang="en-US" sz="1200">
              <a:latin typeface="Verdana"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62A9731-96FA-410F-A85A-1F43A4A1318C}" type="slidenum">
              <a:rPr lang="en-US"/>
              <a:pPr/>
              <a:t>63</a:t>
            </a:fld>
            <a:endParaRPr lang="en-US"/>
          </a:p>
        </p:txBody>
      </p:sp>
      <p:pic>
        <p:nvPicPr>
          <p:cNvPr id="23757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7575" name="Rectangle 7"/>
          <p:cNvSpPr>
            <a:spLocks noGrp="1" noChangeArrowheads="1"/>
          </p:cNvSpPr>
          <p:nvPr>
            <p:ph type="title"/>
          </p:nvPr>
        </p:nvSpPr>
        <p:spPr/>
        <p:txBody>
          <a:bodyPr/>
          <a:lstStyle/>
          <a:p>
            <a:r>
              <a:rPr lang="en-US"/>
              <a:t>Detecting outliers</a:t>
            </a:r>
          </a:p>
        </p:txBody>
      </p:sp>
      <p:sp>
        <p:nvSpPr>
          <p:cNvPr id="237573" name="AutoShape 5"/>
          <p:cNvSpPr>
            <a:spLocks noChangeArrowheads="1"/>
          </p:cNvSpPr>
          <p:nvPr/>
        </p:nvSpPr>
        <p:spPr bwMode="auto">
          <a:xfrm>
            <a:off x="4800600" y="2895600"/>
            <a:ext cx="2590800" cy="2197100"/>
          </a:xfrm>
          <a:prstGeom prst="wedgeEllipseCallout">
            <a:avLst>
              <a:gd name="adj1" fmla="val -85782"/>
              <a:gd name="adj2" fmla="val -6566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detect outliers, we compute the factor scores in SPSS.</a:t>
            </a:r>
          </a:p>
          <a:p>
            <a:pPr algn="l">
              <a:lnSpc>
                <a:spcPct val="100000"/>
              </a:lnSpc>
            </a:pPr>
            <a:endParaRPr lang="en-US" sz="1200">
              <a:latin typeface="Verdana" pitchFamily="34" charset="0"/>
            </a:endParaRPr>
          </a:p>
          <a:p>
            <a:pPr algn="l">
              <a:lnSpc>
                <a:spcPct val="100000"/>
              </a:lnSpc>
            </a:pPr>
            <a:r>
              <a:rPr lang="en-US" sz="1200">
                <a:latin typeface="Verdana" pitchFamily="34" charset="0"/>
              </a:rPr>
              <a:t>Select the </a:t>
            </a:r>
            <a:r>
              <a:rPr lang="en-US" sz="1200" i="1">
                <a:latin typeface="Verdana" pitchFamily="34" charset="0"/>
              </a:rPr>
              <a:t>Factor Analysis</a:t>
            </a:r>
            <a:r>
              <a:rPr lang="en-US" sz="1200">
                <a:latin typeface="Verdana" pitchFamily="34" charset="0"/>
              </a:rPr>
              <a:t> command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E2509DD-8901-403D-8A51-81595BBE3960}" type="slidenum">
              <a:rPr lang="en-US"/>
              <a:pPr/>
              <a:t>64</a:t>
            </a:fld>
            <a:endParaRPr lang="en-US"/>
          </a:p>
        </p:txBody>
      </p:sp>
      <p:pic>
        <p:nvPicPr>
          <p:cNvPr id="24064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9825" y="170815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0647" name="Rectangle 7"/>
          <p:cNvSpPr>
            <a:spLocks noGrp="1" noChangeArrowheads="1"/>
          </p:cNvSpPr>
          <p:nvPr>
            <p:ph type="title"/>
          </p:nvPr>
        </p:nvSpPr>
        <p:spPr/>
        <p:txBody>
          <a:bodyPr/>
          <a:lstStyle/>
          <a:p>
            <a:r>
              <a:rPr lang="en-US"/>
              <a:t>Access the Scores Dialog Box</a:t>
            </a:r>
          </a:p>
        </p:txBody>
      </p:sp>
      <p:sp>
        <p:nvSpPr>
          <p:cNvPr id="240644" name="AutoShape 4"/>
          <p:cNvSpPr>
            <a:spLocks noChangeArrowheads="1"/>
          </p:cNvSpPr>
          <p:nvPr/>
        </p:nvSpPr>
        <p:spPr bwMode="auto">
          <a:xfrm>
            <a:off x="3248025" y="4960938"/>
            <a:ext cx="2895600" cy="906462"/>
          </a:xfrm>
          <a:prstGeom prst="wedgeEllipseCallout">
            <a:avLst>
              <a:gd name="adj1" fmla="val 42491"/>
              <a:gd name="adj2" fmla="val -6926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Scores</a:t>
            </a:r>
            <a:r>
              <a:rPr lang="en-US" sz="1200">
                <a:latin typeface="Verdana" pitchFamily="34" charset="0"/>
              </a:rPr>
              <a:t>… button to access the factor scores dialog box.</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58598E8-6061-4CE1-AA31-7977C412BFBF}" type="slidenum">
              <a:rPr lang="en-US"/>
              <a:pPr/>
              <a:t>65</a:t>
            </a:fld>
            <a:endParaRPr lang="en-US"/>
          </a:p>
        </p:txBody>
      </p:sp>
      <p:pic>
        <p:nvPicPr>
          <p:cNvPr id="24167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2590800"/>
            <a:ext cx="3044825" cy="19812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1671" name="Rectangle 7"/>
          <p:cNvSpPr>
            <a:spLocks noGrp="1" noChangeArrowheads="1"/>
          </p:cNvSpPr>
          <p:nvPr>
            <p:ph type="title"/>
          </p:nvPr>
        </p:nvSpPr>
        <p:spPr/>
        <p:txBody>
          <a:bodyPr/>
          <a:lstStyle/>
          <a:p>
            <a:r>
              <a:rPr lang="en-US"/>
              <a:t>Specifications for factor scores</a:t>
            </a:r>
          </a:p>
        </p:txBody>
      </p:sp>
      <p:sp>
        <p:nvSpPr>
          <p:cNvPr id="241668" name="AutoShape 4"/>
          <p:cNvSpPr>
            <a:spLocks noChangeArrowheads="1"/>
          </p:cNvSpPr>
          <p:nvPr/>
        </p:nvSpPr>
        <p:spPr bwMode="auto">
          <a:xfrm>
            <a:off x="1828800" y="1600200"/>
            <a:ext cx="2362200" cy="1165225"/>
          </a:xfrm>
          <a:prstGeom prst="wedgeEllipseCallout">
            <a:avLst>
              <a:gd name="adj1" fmla="val 47444"/>
              <a:gd name="adj2" fmla="val 7506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click on the Save as variables checkbox to create factor variables.</a:t>
            </a:r>
          </a:p>
        </p:txBody>
      </p:sp>
      <p:sp>
        <p:nvSpPr>
          <p:cNvPr id="241669" name="AutoShape 5"/>
          <p:cNvSpPr>
            <a:spLocks noChangeArrowheads="1"/>
          </p:cNvSpPr>
          <p:nvPr/>
        </p:nvSpPr>
        <p:spPr bwMode="auto">
          <a:xfrm>
            <a:off x="6629400" y="3429000"/>
            <a:ext cx="2286000" cy="1447800"/>
          </a:xfrm>
          <a:prstGeom prst="wedgeEllipseCallout">
            <a:avLst>
              <a:gd name="adj1" fmla="val -44375"/>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Third</a:t>
            </a:r>
            <a:r>
              <a:rPr lang="en-US" sz="1200">
                <a:latin typeface="Verdana" pitchFamily="34" charset="0"/>
              </a:rPr>
              <a:t>, click on the Continue button to complete the specifications.</a:t>
            </a:r>
          </a:p>
        </p:txBody>
      </p:sp>
      <p:sp>
        <p:nvSpPr>
          <p:cNvPr id="241673" name="AutoShape 9"/>
          <p:cNvSpPr>
            <a:spLocks noChangeArrowheads="1"/>
          </p:cNvSpPr>
          <p:nvPr/>
        </p:nvSpPr>
        <p:spPr bwMode="auto">
          <a:xfrm>
            <a:off x="1295400" y="3429000"/>
            <a:ext cx="2743200" cy="1447800"/>
          </a:xfrm>
          <a:prstGeom prst="wedgeEllipseCallout">
            <a:avLst>
              <a:gd name="adj1" fmla="val 62792"/>
              <a:gd name="adj2" fmla="val -3991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accept the default method using a Regression equation to calculate the scores.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A033C59-C492-4B4C-B2CD-5F45BEDE2577}" type="slidenum">
              <a:rPr lang="en-US"/>
              <a:pPr/>
              <a:t>66</a:t>
            </a:fld>
            <a:endParaRPr lang="en-US"/>
          </a:p>
        </p:txBody>
      </p:sp>
      <p:pic>
        <p:nvPicPr>
          <p:cNvPr id="24269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2695" name="Rectangle 7"/>
          <p:cNvSpPr>
            <a:spLocks noGrp="1" noChangeArrowheads="1"/>
          </p:cNvSpPr>
          <p:nvPr>
            <p:ph type="title"/>
          </p:nvPr>
        </p:nvSpPr>
        <p:spPr/>
        <p:txBody>
          <a:bodyPr/>
          <a:lstStyle/>
          <a:p>
            <a:r>
              <a:rPr lang="en-US"/>
              <a:t>Compute the factor scores</a:t>
            </a:r>
          </a:p>
        </p:txBody>
      </p:sp>
      <p:sp>
        <p:nvSpPr>
          <p:cNvPr id="242693" name="AutoShape 5"/>
          <p:cNvSpPr>
            <a:spLocks noChangeArrowheads="1"/>
          </p:cNvSpPr>
          <p:nvPr/>
        </p:nvSpPr>
        <p:spPr bwMode="auto">
          <a:xfrm>
            <a:off x="6324600" y="2843213"/>
            <a:ext cx="2590800" cy="1219200"/>
          </a:xfrm>
          <a:prstGeom prst="wedgeEllipseCallout">
            <a:avLst>
              <a:gd name="adj1" fmla="val -25551"/>
              <a:gd name="adj2" fmla="val -947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Click on the </a:t>
            </a:r>
            <a:r>
              <a:rPr lang="en-US" sz="1200" i="1">
                <a:latin typeface="Verdana" pitchFamily="34" charset="0"/>
              </a:rPr>
              <a:t>Continue</a:t>
            </a:r>
            <a:r>
              <a:rPr lang="en-US" sz="1200">
                <a:latin typeface="Verdana" pitchFamily="34" charset="0"/>
              </a:rPr>
              <a:t> button to compute the factor scores.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2DC5C6C-1096-46C8-A826-7E522B0422F9}" type="slidenum">
              <a:rPr lang="en-US"/>
              <a:pPr/>
              <a:t>67</a:t>
            </a:fld>
            <a:endParaRPr lang="en-US"/>
          </a:p>
        </p:txBody>
      </p:sp>
      <p:pic>
        <p:nvPicPr>
          <p:cNvPr id="24371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693863"/>
            <a:ext cx="6965950" cy="508793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3719" name="Rectangle 7"/>
          <p:cNvSpPr>
            <a:spLocks noGrp="1" noChangeArrowheads="1"/>
          </p:cNvSpPr>
          <p:nvPr>
            <p:ph type="title"/>
          </p:nvPr>
        </p:nvSpPr>
        <p:spPr/>
        <p:txBody>
          <a:bodyPr/>
          <a:lstStyle/>
          <a:p>
            <a:r>
              <a:rPr lang="en-US"/>
              <a:t>The factor scores in the data editor</a:t>
            </a:r>
          </a:p>
        </p:txBody>
      </p:sp>
      <p:sp>
        <p:nvSpPr>
          <p:cNvPr id="243716" name="AutoShape 4"/>
          <p:cNvSpPr>
            <a:spLocks noChangeArrowheads="1"/>
          </p:cNvSpPr>
          <p:nvPr/>
        </p:nvSpPr>
        <p:spPr bwMode="auto">
          <a:xfrm>
            <a:off x="3581400" y="1395413"/>
            <a:ext cx="4187825" cy="1423987"/>
          </a:xfrm>
          <a:prstGeom prst="wedgeEllipseCallout">
            <a:avLst>
              <a:gd name="adj1" fmla="val 12208"/>
              <a:gd name="adj2" fmla="val -3461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SPSS creates the factor score variables in the data editor window.  It names the first factor score “fac1_1,” and the second factor score “fac2_1.”</a:t>
            </a:r>
          </a:p>
        </p:txBody>
      </p:sp>
      <p:sp>
        <p:nvSpPr>
          <p:cNvPr id="243721" name="AutoShape 9"/>
          <p:cNvSpPr>
            <a:spLocks noChangeArrowheads="1"/>
          </p:cNvSpPr>
          <p:nvPr/>
        </p:nvSpPr>
        <p:spPr bwMode="auto">
          <a:xfrm>
            <a:off x="4343400" y="4467225"/>
            <a:ext cx="4187825" cy="1938338"/>
          </a:xfrm>
          <a:prstGeom prst="wedgeEllipseCallout">
            <a:avLst>
              <a:gd name="adj1" fmla="val 12208"/>
              <a:gd name="adj2" fmla="val -3461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We need to check to see if we have any values for either factor score that are larger than ±3.0.  One way to check for the presence of large values indicating outliers is to sort the factor variables and see if any fall outside the acceptable range.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F40708F-ADA3-4DF2-8EAC-975A518AEE41}" type="slidenum">
              <a:rPr lang="en-US"/>
              <a:pPr/>
              <a:t>68</a:t>
            </a:fld>
            <a:endParaRPr lang="en-US"/>
          </a:p>
        </p:txBody>
      </p:sp>
      <p:pic>
        <p:nvPicPr>
          <p:cNvPr id="248842" name="Picture 1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8839" name="Rectangle 7"/>
          <p:cNvSpPr>
            <a:spLocks noGrp="1" noChangeArrowheads="1"/>
          </p:cNvSpPr>
          <p:nvPr>
            <p:ph type="title"/>
          </p:nvPr>
        </p:nvSpPr>
        <p:spPr/>
        <p:txBody>
          <a:bodyPr/>
          <a:lstStyle/>
          <a:p>
            <a:r>
              <a:rPr lang="en-US"/>
              <a:t>Sort the data to locate outliers for factor one</a:t>
            </a:r>
          </a:p>
        </p:txBody>
      </p:sp>
      <p:sp>
        <p:nvSpPr>
          <p:cNvPr id="248836" name="AutoShape 4"/>
          <p:cNvSpPr>
            <a:spLocks noChangeArrowheads="1"/>
          </p:cNvSpPr>
          <p:nvPr/>
        </p:nvSpPr>
        <p:spPr bwMode="auto">
          <a:xfrm>
            <a:off x="4572000" y="1676400"/>
            <a:ext cx="2743200" cy="906463"/>
          </a:xfrm>
          <a:prstGeom prst="wedgeEllipseCallout">
            <a:avLst>
              <a:gd name="adj1" fmla="val -37093"/>
              <a:gd name="adj2" fmla="val 7049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select the fac1_1 column by clicking on its header.</a:t>
            </a:r>
          </a:p>
        </p:txBody>
      </p:sp>
      <p:sp>
        <p:nvSpPr>
          <p:cNvPr id="248837" name="AutoShape 5"/>
          <p:cNvSpPr>
            <a:spLocks noChangeArrowheads="1"/>
          </p:cNvSpPr>
          <p:nvPr/>
        </p:nvSpPr>
        <p:spPr bwMode="auto">
          <a:xfrm>
            <a:off x="6400800" y="4800600"/>
            <a:ext cx="2590800" cy="1752600"/>
          </a:xfrm>
          <a:prstGeom prst="wedgeEllipseCallout">
            <a:avLst>
              <a:gd name="adj1" fmla="val -41852"/>
              <a:gd name="adj2" fmla="val -490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right click on the column header and select the Sort Ascending command from the drop down menu.</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33BED9D-0EDE-4058-AFB5-6936E3005230}" type="slidenum">
              <a:rPr lang="en-US"/>
              <a:pPr/>
              <a:t>69</a:t>
            </a:fld>
            <a:endParaRPr lang="en-US"/>
          </a:p>
        </p:txBody>
      </p:sp>
      <p:pic>
        <p:nvPicPr>
          <p:cNvPr id="303111"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03107" name="Rectangle 3"/>
          <p:cNvSpPr>
            <a:spLocks noGrp="1" noChangeArrowheads="1"/>
          </p:cNvSpPr>
          <p:nvPr>
            <p:ph type="title"/>
          </p:nvPr>
        </p:nvSpPr>
        <p:spPr/>
        <p:txBody>
          <a:bodyPr/>
          <a:lstStyle/>
          <a:p>
            <a:r>
              <a:rPr lang="en-US"/>
              <a:t>Negative outliers for factor one</a:t>
            </a:r>
          </a:p>
        </p:txBody>
      </p:sp>
      <p:sp>
        <p:nvSpPr>
          <p:cNvPr id="303109" name="AutoShape 5"/>
          <p:cNvSpPr>
            <a:spLocks noChangeArrowheads="1"/>
          </p:cNvSpPr>
          <p:nvPr/>
        </p:nvSpPr>
        <p:spPr bwMode="auto">
          <a:xfrm>
            <a:off x="5410200" y="3786188"/>
            <a:ext cx="2895600" cy="1938337"/>
          </a:xfrm>
          <a:prstGeom prst="wedgeEllipseCallout">
            <a:avLst>
              <a:gd name="adj1" fmla="val -58116"/>
              <a:gd name="adj2" fmla="val -5063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Scroll down past the cases for whom factor scores could not be computed. We see that none of the scores for factor one are less than or equal to -3.0.</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9E7A6D4-460B-4DD1-8207-5F732FC2890F}" type="slidenum">
              <a:rPr lang="en-US"/>
              <a:pPr/>
              <a:t>7</a:t>
            </a:fld>
            <a:endParaRPr lang="en-US"/>
          </a:p>
        </p:txBody>
      </p:sp>
      <p:sp>
        <p:nvSpPr>
          <p:cNvPr id="151555" name="Rectangle 3"/>
          <p:cNvSpPr>
            <a:spLocks noGrp="1" noChangeArrowheads="1"/>
          </p:cNvSpPr>
          <p:nvPr>
            <p:ph type="body" idx="1"/>
          </p:nvPr>
        </p:nvSpPr>
        <p:spPr>
          <a:xfrm>
            <a:off x="1066800" y="1066800"/>
            <a:ext cx="7848600" cy="5638800"/>
          </a:xfrm>
          <a:solidFill>
            <a:schemeClr val="bg1"/>
          </a:solidFill>
        </p:spPr>
        <p:txBody>
          <a:bodyPr/>
          <a:lstStyle/>
          <a:p>
            <a:pPr marL="4763" indent="6350">
              <a:buFont typeface="Wingdings" pitchFamily="2" charset="2"/>
              <a:buNone/>
            </a:pPr>
            <a:r>
              <a:rPr lang="en-US" sz="1400"/>
              <a:t>In the dataset GSS2000.sav, is the following statement true, false, or an incorrect application of a statistic? Assume that there is no problematic pattern of missing data. Use a level of significance of 0.05.  </a:t>
            </a:r>
            <a:r>
              <a:rPr lang="en-US" sz="1400" b="1"/>
              <a:t>Validate the results of your principal component analysis by splitting the sample in two, using 519447 as the random number seed.</a:t>
            </a:r>
          </a:p>
          <a:p>
            <a:pPr marL="4763" indent="6350">
              <a:buFont typeface="Wingdings" pitchFamily="2" charset="2"/>
              <a:buNone/>
            </a:pPr>
            <a:endParaRPr lang="en-US" sz="500" b="1"/>
          </a:p>
          <a:p>
            <a:pPr marL="4763" indent="6350">
              <a:buFont typeface="Wingdings" pitchFamily="2" charset="2"/>
              <a:buNone/>
            </a:pPr>
            <a:r>
              <a:rPr lang="en-US" sz="1400"/>
              <a:t>Based on the results of a principal component analysis of the 8 variables "highest academic degree" [degree], "father's highest academic degree" [padeg], "mother's highest academic degree" [madeg], "spouse's highest academic degree" [spdeg], "general happiness" [happy], "happiness of marriage" [hapmar], "condition of health" [health], and "attitude toward life" [life], the information in these variables can be represented with 2 components and 3 individual variables. </a:t>
            </a:r>
            <a:r>
              <a:rPr lang="en-US" sz="1400" b="1"/>
              <a:t>Cases that might be considered to be outliers do not have an impact on the factor solution. The internal consistency of the variables included in the components is sufficient to support the creation of a summated scale.</a:t>
            </a:r>
          </a:p>
          <a:p>
            <a:pPr marL="4763" indent="6350">
              <a:buFont typeface="Wingdings" pitchFamily="2" charset="2"/>
              <a:buNone/>
            </a:pPr>
            <a:endParaRPr lang="en-US" sz="500" b="1"/>
          </a:p>
          <a:p>
            <a:pPr marL="4763" indent="6350">
              <a:buFont typeface="Wingdings" pitchFamily="2" charset="2"/>
              <a:buNone/>
            </a:pPr>
            <a:r>
              <a:rPr lang="en-US" sz="1400"/>
              <a:t>Component 1 includes the variables "highest academic degree" [degree], "father's highest academic degree" [padeg], and "mother's highest academic degree" [madeg]. Component 2 includes the variables "general happiness" [happy] and "happiness of marriage" [hapmar]. The variables "attitude toward life" [life], "condition of health" [health], and "spouse's highest academic degree" [spdeg] were  not included on the components and are retained as individual variables. </a:t>
            </a:r>
          </a:p>
          <a:p>
            <a:pPr marL="4763" indent="6350">
              <a:buFont typeface="Wingdings" pitchFamily="2" charset="2"/>
              <a:buNone/>
            </a:pPr>
            <a:endParaRPr lang="en-US" sz="1400"/>
          </a:p>
          <a:p>
            <a:pPr marL="4763" indent="6350">
              <a:buFont typeface="Wingdings" pitchFamily="2" charset="2"/>
              <a:buNone/>
            </a:pPr>
            <a:r>
              <a:rPr lang="en-US" sz="1400"/>
              <a:t>1.   True</a:t>
            </a:r>
          </a:p>
          <a:p>
            <a:pPr marL="4763" indent="6350">
              <a:buFont typeface="Wingdings" pitchFamily="2" charset="2"/>
              <a:buNone/>
            </a:pPr>
            <a:r>
              <a:rPr lang="en-US" sz="1400"/>
              <a:t>2.   True with caution </a:t>
            </a:r>
          </a:p>
          <a:p>
            <a:pPr marL="4763" indent="6350">
              <a:buFont typeface="Wingdings" pitchFamily="2" charset="2"/>
              <a:buNone/>
            </a:pPr>
            <a:r>
              <a:rPr lang="en-US" sz="1400"/>
              <a:t>3.   False</a:t>
            </a:r>
          </a:p>
          <a:p>
            <a:pPr marL="4763" indent="6350">
              <a:buFont typeface="Wingdings" pitchFamily="2" charset="2"/>
              <a:buNone/>
            </a:pPr>
            <a:r>
              <a:rPr lang="en-US" sz="1400"/>
              <a:t>4.   Inappropriate application of a statistic</a:t>
            </a:r>
          </a:p>
        </p:txBody>
      </p:sp>
      <p:sp>
        <p:nvSpPr>
          <p:cNvPr id="151554" name="Rectangle 2"/>
          <p:cNvSpPr>
            <a:spLocks noGrp="1" noChangeArrowheads="1"/>
          </p:cNvSpPr>
          <p:nvPr>
            <p:ph type="title"/>
          </p:nvPr>
        </p:nvSpPr>
        <p:spPr/>
        <p:txBody>
          <a:bodyPr/>
          <a:lstStyle/>
          <a:p>
            <a:r>
              <a:rPr lang="en-US"/>
              <a:t>Problem 1</a:t>
            </a:r>
          </a:p>
        </p:txBody>
      </p:sp>
      <p:sp>
        <p:nvSpPr>
          <p:cNvPr id="151556" name="AutoShape 4"/>
          <p:cNvSpPr>
            <a:spLocks noChangeArrowheads="1"/>
          </p:cNvSpPr>
          <p:nvPr/>
        </p:nvSpPr>
        <p:spPr bwMode="auto">
          <a:xfrm>
            <a:off x="5181600" y="5257800"/>
            <a:ext cx="3352800" cy="1295400"/>
          </a:xfrm>
          <a:prstGeom prst="wedgeEllipseCallout">
            <a:avLst>
              <a:gd name="adj1" fmla="val -13259"/>
              <a:gd name="adj2" fmla="val -2573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The bold text indicates that parts to the problem that have been added this week.</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5472623-0379-4D30-BD00-C0701DB02734}" type="slidenum">
              <a:rPr lang="en-US"/>
              <a:pPr/>
              <a:t>70</a:t>
            </a:fld>
            <a:endParaRPr lang="en-US"/>
          </a:p>
        </p:txBody>
      </p:sp>
      <p:pic>
        <p:nvPicPr>
          <p:cNvPr id="304135"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04131" name="Rectangle 3"/>
          <p:cNvSpPr>
            <a:spLocks noGrp="1" noChangeArrowheads="1"/>
          </p:cNvSpPr>
          <p:nvPr>
            <p:ph type="title"/>
          </p:nvPr>
        </p:nvSpPr>
        <p:spPr/>
        <p:txBody>
          <a:bodyPr/>
          <a:lstStyle/>
          <a:p>
            <a:r>
              <a:rPr lang="en-US"/>
              <a:t>Positive outliers for factor one</a:t>
            </a:r>
          </a:p>
        </p:txBody>
      </p:sp>
      <p:sp>
        <p:nvSpPr>
          <p:cNvPr id="304136" name="AutoShape 8"/>
          <p:cNvSpPr>
            <a:spLocks noChangeArrowheads="1"/>
          </p:cNvSpPr>
          <p:nvPr/>
        </p:nvSpPr>
        <p:spPr bwMode="auto">
          <a:xfrm>
            <a:off x="5334000" y="3276600"/>
            <a:ext cx="2895600" cy="2438400"/>
          </a:xfrm>
          <a:prstGeom prst="wedgeEllipseCallout">
            <a:avLst>
              <a:gd name="adj1" fmla="val -55704"/>
              <a:gd name="adj2" fmla="val 4127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Scrolling down to the bottom of the sorted data set, we see that none of the scores for factor one are greater than or equal to +3.0.</a:t>
            </a:r>
          </a:p>
          <a:p>
            <a:pPr algn="l">
              <a:lnSpc>
                <a:spcPct val="100000"/>
              </a:lnSpc>
            </a:pPr>
            <a:endParaRPr lang="en-US" sz="1200">
              <a:latin typeface="Verdana" pitchFamily="34" charset="0"/>
            </a:endParaRPr>
          </a:p>
          <a:p>
            <a:pPr algn="l">
              <a:lnSpc>
                <a:spcPct val="100000"/>
              </a:lnSpc>
            </a:pPr>
            <a:r>
              <a:rPr lang="en-US" sz="1200">
                <a:latin typeface="Verdana" pitchFamily="34" charset="0"/>
              </a:rPr>
              <a:t>There are no outliers on factor one.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BBBF7A5-FF46-4709-A063-6FC71B8FB2F8}" type="slidenum">
              <a:rPr lang="en-US"/>
              <a:pPr/>
              <a:t>71</a:t>
            </a:fld>
            <a:endParaRPr lang="en-US"/>
          </a:p>
        </p:txBody>
      </p:sp>
      <p:pic>
        <p:nvPicPr>
          <p:cNvPr id="305154"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05155" name="Rectangle 3"/>
          <p:cNvSpPr>
            <a:spLocks noGrp="1" noChangeArrowheads="1"/>
          </p:cNvSpPr>
          <p:nvPr>
            <p:ph type="title"/>
          </p:nvPr>
        </p:nvSpPr>
        <p:spPr/>
        <p:txBody>
          <a:bodyPr/>
          <a:lstStyle/>
          <a:p>
            <a:r>
              <a:rPr lang="en-US"/>
              <a:t>Sort the data to locate outliers on factor two</a:t>
            </a:r>
          </a:p>
        </p:txBody>
      </p:sp>
      <p:sp>
        <p:nvSpPr>
          <p:cNvPr id="305156" name="AutoShape 4"/>
          <p:cNvSpPr>
            <a:spLocks noChangeArrowheads="1"/>
          </p:cNvSpPr>
          <p:nvPr/>
        </p:nvSpPr>
        <p:spPr bwMode="auto">
          <a:xfrm>
            <a:off x="4572000" y="1676400"/>
            <a:ext cx="2743200" cy="906463"/>
          </a:xfrm>
          <a:prstGeom prst="wedgeEllipseCallout">
            <a:avLst>
              <a:gd name="adj1" fmla="val -25519"/>
              <a:gd name="adj2" fmla="val 7311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select the fac2_1 column by clicking on its header.</a:t>
            </a:r>
          </a:p>
        </p:txBody>
      </p:sp>
      <p:sp>
        <p:nvSpPr>
          <p:cNvPr id="305157" name="AutoShape 5"/>
          <p:cNvSpPr>
            <a:spLocks noChangeArrowheads="1"/>
          </p:cNvSpPr>
          <p:nvPr/>
        </p:nvSpPr>
        <p:spPr bwMode="auto">
          <a:xfrm>
            <a:off x="6400800" y="4800600"/>
            <a:ext cx="2590800" cy="1752600"/>
          </a:xfrm>
          <a:prstGeom prst="wedgeEllipseCallout">
            <a:avLst>
              <a:gd name="adj1" fmla="val -41852"/>
              <a:gd name="adj2" fmla="val -4900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right click on the column header and select the Sort Ascending command from the drop down menu.</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5251557-8651-4281-AFD1-1A43E1DC9F33}" type="slidenum">
              <a:rPr lang="en-US"/>
              <a:pPr/>
              <a:t>72</a:t>
            </a:fld>
            <a:endParaRPr lang="en-US"/>
          </a:p>
        </p:txBody>
      </p:sp>
      <p:pic>
        <p:nvPicPr>
          <p:cNvPr id="307207"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7063" cy="5089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307203" name="Rectangle 3"/>
          <p:cNvSpPr>
            <a:spLocks noGrp="1" noChangeArrowheads="1"/>
          </p:cNvSpPr>
          <p:nvPr>
            <p:ph type="title"/>
          </p:nvPr>
        </p:nvSpPr>
        <p:spPr/>
        <p:txBody>
          <a:bodyPr/>
          <a:lstStyle/>
          <a:p>
            <a:r>
              <a:rPr lang="en-US"/>
              <a:t>Negative outliers for factor two</a:t>
            </a:r>
          </a:p>
        </p:txBody>
      </p:sp>
      <p:sp>
        <p:nvSpPr>
          <p:cNvPr id="307208" name="AutoShape 8"/>
          <p:cNvSpPr>
            <a:spLocks noChangeArrowheads="1"/>
          </p:cNvSpPr>
          <p:nvPr/>
        </p:nvSpPr>
        <p:spPr bwMode="auto">
          <a:xfrm>
            <a:off x="2057400" y="2795588"/>
            <a:ext cx="2895600" cy="1938337"/>
          </a:xfrm>
          <a:prstGeom prst="wedgeEllipseCallout">
            <a:avLst>
              <a:gd name="adj1" fmla="val 64528"/>
              <a:gd name="adj2" fmla="val 20810"/>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Scrolling down past the cases for whom factor scores could not be computed, we see that none of the scores for factor two are less than or equal to -3.0.</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D72D8B1-E4D8-4A80-B8EF-EC20002AE6E1}" type="slidenum">
              <a:rPr lang="en-US"/>
              <a:pPr/>
              <a:t>73</a:t>
            </a:fld>
            <a:endParaRPr lang="en-US"/>
          </a:p>
        </p:txBody>
      </p:sp>
      <p:pic>
        <p:nvPicPr>
          <p:cNvPr id="249862"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49863" name="Rectangle 7"/>
          <p:cNvSpPr>
            <a:spLocks noGrp="1" noChangeArrowheads="1"/>
          </p:cNvSpPr>
          <p:nvPr>
            <p:ph type="title"/>
          </p:nvPr>
        </p:nvSpPr>
        <p:spPr/>
        <p:txBody>
          <a:bodyPr/>
          <a:lstStyle/>
          <a:p>
            <a:r>
              <a:rPr lang="en-US"/>
              <a:t>Positive outliers for factor two</a:t>
            </a:r>
          </a:p>
        </p:txBody>
      </p:sp>
      <p:sp>
        <p:nvSpPr>
          <p:cNvPr id="249865" name="AutoShape 9"/>
          <p:cNvSpPr>
            <a:spLocks noChangeArrowheads="1"/>
          </p:cNvSpPr>
          <p:nvPr/>
        </p:nvSpPr>
        <p:spPr bwMode="auto">
          <a:xfrm>
            <a:off x="1676400" y="3429000"/>
            <a:ext cx="3505200" cy="2895600"/>
          </a:xfrm>
          <a:prstGeom prst="wedgeEllipseCallout">
            <a:avLst>
              <a:gd name="adj1" fmla="val 54981"/>
              <a:gd name="adj2" fmla="val -2335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Scrolling down to the bottom of the sorted data set, we see that one of the scores for factor two is greater than or equal to +3.0.</a:t>
            </a:r>
          </a:p>
          <a:p>
            <a:pPr algn="l">
              <a:lnSpc>
                <a:spcPct val="100000"/>
              </a:lnSpc>
            </a:pPr>
            <a:endParaRPr lang="en-US" sz="1200">
              <a:latin typeface="Verdana" pitchFamily="34" charset="0"/>
            </a:endParaRPr>
          </a:p>
          <a:p>
            <a:pPr algn="l">
              <a:lnSpc>
                <a:spcPct val="100000"/>
              </a:lnSpc>
            </a:pPr>
            <a:r>
              <a:rPr lang="en-US" sz="1200">
                <a:latin typeface="Verdana" pitchFamily="34" charset="0"/>
              </a:rPr>
              <a:t>We will run the analysis excluding this outlier and see if it changes our interpretation of the analysis.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A100A6C-9227-4CAB-BC06-D94BE802181C}" type="slidenum">
              <a:rPr lang="en-US"/>
              <a:pPr/>
              <a:t>74</a:t>
            </a:fld>
            <a:endParaRPr lang="en-US"/>
          </a:p>
        </p:txBody>
      </p:sp>
      <p:pic>
        <p:nvPicPr>
          <p:cNvPr id="25088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0887" name="Rectangle 7"/>
          <p:cNvSpPr>
            <a:spLocks noGrp="1" noChangeArrowheads="1"/>
          </p:cNvSpPr>
          <p:nvPr>
            <p:ph type="title"/>
          </p:nvPr>
        </p:nvSpPr>
        <p:spPr/>
        <p:txBody>
          <a:bodyPr/>
          <a:lstStyle/>
          <a:p>
            <a:r>
              <a:rPr lang="en-US"/>
              <a:t>Removing the outliers</a:t>
            </a:r>
          </a:p>
        </p:txBody>
      </p:sp>
      <p:sp>
        <p:nvSpPr>
          <p:cNvPr id="250884" name="AutoShape 4"/>
          <p:cNvSpPr>
            <a:spLocks noChangeArrowheads="1"/>
          </p:cNvSpPr>
          <p:nvPr/>
        </p:nvSpPr>
        <p:spPr bwMode="auto">
          <a:xfrm>
            <a:off x="5226050" y="1752600"/>
            <a:ext cx="3124200" cy="1938338"/>
          </a:xfrm>
          <a:prstGeom prst="wedgeEllipseCallout">
            <a:avLst>
              <a:gd name="adj1" fmla="val 8435"/>
              <a:gd name="adj2" fmla="val -4913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see whether or not outliers are having an impact on the factor solution, we will compute the factor analysis without the outliers and compare the results.</a:t>
            </a:r>
          </a:p>
        </p:txBody>
      </p:sp>
      <p:sp>
        <p:nvSpPr>
          <p:cNvPr id="250885" name="AutoShape 5"/>
          <p:cNvSpPr>
            <a:spLocks noChangeArrowheads="1"/>
          </p:cNvSpPr>
          <p:nvPr/>
        </p:nvSpPr>
        <p:spPr bwMode="auto">
          <a:xfrm>
            <a:off x="4387850" y="4724400"/>
            <a:ext cx="3962400" cy="1676400"/>
          </a:xfrm>
          <a:prstGeom prst="wedgeEllipseCallout">
            <a:avLst>
              <a:gd name="adj1" fmla="val -57130"/>
              <a:gd name="adj2" fmla="val -4895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To remove the outliers, we will include the cases that are not outliers.</a:t>
            </a:r>
          </a:p>
          <a:p>
            <a:pPr algn="l">
              <a:lnSpc>
                <a:spcPct val="100000"/>
              </a:lnSpc>
            </a:pPr>
            <a:endParaRPr lang="en-US" sz="1200">
              <a:latin typeface="Verdana" pitchFamily="34" charset="0"/>
            </a:endParaRPr>
          </a:p>
          <a:p>
            <a:pPr algn="l">
              <a:lnSpc>
                <a:spcPct val="100000"/>
              </a:lnSpc>
            </a:pPr>
            <a:r>
              <a:rPr lang="en-US" sz="1200">
                <a:latin typeface="Verdana" pitchFamily="34" charset="0"/>
              </a:rPr>
              <a:t>Choose the </a:t>
            </a:r>
            <a:r>
              <a:rPr lang="en-US" sz="1200" i="1">
                <a:latin typeface="Verdana" pitchFamily="34" charset="0"/>
              </a:rPr>
              <a:t>Select Cases…</a:t>
            </a:r>
            <a:r>
              <a:rPr lang="en-US" sz="1200">
                <a:latin typeface="Verdana" pitchFamily="34" charset="0"/>
              </a:rPr>
              <a:t> command from the </a:t>
            </a:r>
            <a:r>
              <a:rPr lang="en-US" sz="1200" i="1">
                <a:latin typeface="Verdana" pitchFamily="34" charset="0"/>
              </a:rPr>
              <a:t>Data</a:t>
            </a:r>
            <a:r>
              <a:rPr lang="en-US" sz="1200">
                <a:latin typeface="Verdana" pitchFamily="34" charset="0"/>
              </a:rPr>
              <a:t> menu.</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8982A2E-F586-4636-821F-3E8CAB4D1762}" type="slidenum">
              <a:rPr lang="en-US"/>
              <a:pPr/>
              <a:t>75</a:t>
            </a:fld>
            <a:endParaRPr lang="en-US"/>
          </a:p>
        </p:txBody>
      </p:sp>
      <p:pic>
        <p:nvPicPr>
          <p:cNvPr id="25191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7588" y="1524000"/>
            <a:ext cx="5441950" cy="4367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1911" name="Rectangle 7"/>
          <p:cNvSpPr>
            <a:spLocks noGrp="1" noChangeArrowheads="1"/>
          </p:cNvSpPr>
          <p:nvPr>
            <p:ph type="title"/>
          </p:nvPr>
        </p:nvSpPr>
        <p:spPr/>
        <p:txBody>
          <a:bodyPr/>
          <a:lstStyle/>
          <a:p>
            <a:r>
              <a:rPr lang="en-US"/>
              <a:t>Setting the If condition</a:t>
            </a:r>
          </a:p>
        </p:txBody>
      </p:sp>
      <p:sp>
        <p:nvSpPr>
          <p:cNvPr id="251908" name="AutoShape 4"/>
          <p:cNvSpPr>
            <a:spLocks noChangeArrowheads="1"/>
          </p:cNvSpPr>
          <p:nvPr/>
        </p:nvSpPr>
        <p:spPr bwMode="auto">
          <a:xfrm>
            <a:off x="6024563" y="2589213"/>
            <a:ext cx="2052637" cy="1679575"/>
          </a:xfrm>
          <a:prstGeom prst="wedgeEllipseCallout">
            <a:avLst>
              <a:gd name="adj1" fmla="val -97028"/>
              <a:gd name="adj2" fmla="val -4082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Click on the </a:t>
            </a:r>
            <a:r>
              <a:rPr lang="en-US" sz="1200" i="1">
                <a:latin typeface="Verdana" pitchFamily="34" charset="0"/>
              </a:rPr>
              <a:t>If…</a:t>
            </a:r>
            <a:r>
              <a:rPr lang="en-US" sz="1200">
                <a:latin typeface="Verdana" pitchFamily="34" charset="0"/>
              </a:rPr>
              <a:t> button to enter the formula for selecting cases in or out of the analysis.</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43F011F-E49D-468D-B610-0253000BBB87}" type="slidenum">
              <a:rPr lang="en-US"/>
              <a:pPr/>
              <a:t>76</a:t>
            </a:fld>
            <a:endParaRPr lang="en-US"/>
          </a:p>
        </p:txBody>
      </p:sp>
      <p:pic>
        <p:nvPicPr>
          <p:cNvPr id="25293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676400"/>
            <a:ext cx="6113463" cy="30797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2935" name="Rectangle 7"/>
          <p:cNvSpPr>
            <a:spLocks noGrp="1" noChangeArrowheads="1"/>
          </p:cNvSpPr>
          <p:nvPr>
            <p:ph type="title"/>
          </p:nvPr>
        </p:nvSpPr>
        <p:spPr/>
        <p:txBody>
          <a:bodyPr/>
          <a:lstStyle/>
          <a:p>
            <a:r>
              <a:rPr lang="en-US"/>
              <a:t>Formula to select cases that are not outliers</a:t>
            </a:r>
          </a:p>
        </p:txBody>
      </p:sp>
      <p:sp>
        <p:nvSpPr>
          <p:cNvPr id="252932" name="AutoShape 4"/>
          <p:cNvSpPr>
            <a:spLocks noChangeArrowheads="1"/>
          </p:cNvSpPr>
          <p:nvPr/>
        </p:nvSpPr>
        <p:spPr bwMode="auto">
          <a:xfrm>
            <a:off x="5943600" y="2514600"/>
            <a:ext cx="2743200" cy="1938338"/>
          </a:xfrm>
          <a:prstGeom prst="wedgeEllipseCallout">
            <a:avLst>
              <a:gd name="adj1" fmla="val -66898"/>
              <a:gd name="adj2" fmla="val -593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type the formula as shown.  The formula says: include cases if the absolute value of the first and second factor scores are less than 3.0.</a:t>
            </a:r>
          </a:p>
        </p:txBody>
      </p:sp>
      <p:sp>
        <p:nvSpPr>
          <p:cNvPr id="252933" name="AutoShape 5"/>
          <p:cNvSpPr>
            <a:spLocks noChangeArrowheads="1"/>
          </p:cNvSpPr>
          <p:nvPr/>
        </p:nvSpPr>
        <p:spPr bwMode="auto">
          <a:xfrm>
            <a:off x="1676400" y="4876800"/>
            <a:ext cx="3124200" cy="1066800"/>
          </a:xfrm>
          <a:prstGeom prst="wedgeEllipseCallout">
            <a:avLst>
              <a:gd name="adj1" fmla="val 43801"/>
              <a:gd name="adj2" fmla="val -8258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Continue button to complete the specification.</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6B1150B-43DD-419E-98BD-27F9B83F1EC0}" type="slidenum">
              <a:rPr lang="en-US"/>
              <a:pPr/>
              <a:t>77</a:t>
            </a:fld>
            <a:endParaRPr lang="en-US"/>
          </a:p>
        </p:txBody>
      </p:sp>
      <p:pic>
        <p:nvPicPr>
          <p:cNvPr id="25395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447800"/>
            <a:ext cx="5441950" cy="436721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3959" name="Rectangle 7"/>
          <p:cNvSpPr>
            <a:spLocks noGrp="1" noChangeArrowheads="1"/>
          </p:cNvSpPr>
          <p:nvPr>
            <p:ph type="title"/>
          </p:nvPr>
        </p:nvSpPr>
        <p:spPr/>
        <p:txBody>
          <a:bodyPr/>
          <a:lstStyle/>
          <a:p>
            <a:r>
              <a:rPr lang="en-US"/>
              <a:t>Complete the select cases command</a:t>
            </a:r>
          </a:p>
        </p:txBody>
      </p:sp>
      <p:sp>
        <p:nvSpPr>
          <p:cNvPr id="253957" name="AutoShape 5"/>
          <p:cNvSpPr>
            <a:spLocks noChangeArrowheads="1"/>
          </p:cNvSpPr>
          <p:nvPr/>
        </p:nvSpPr>
        <p:spPr bwMode="auto">
          <a:xfrm>
            <a:off x="5029200" y="5257800"/>
            <a:ext cx="2895600" cy="1447800"/>
          </a:xfrm>
          <a:prstGeom prst="wedgeEllipseCallout">
            <a:avLst>
              <a:gd name="adj1" fmla="val -58500"/>
              <a:gd name="adj2" fmla="val -3344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Having entered the formula for including cases,  click on the </a:t>
            </a:r>
            <a:r>
              <a:rPr lang="en-US" sz="1200" i="1">
                <a:latin typeface="Verdana" pitchFamily="34" charset="0"/>
              </a:rPr>
              <a:t>OK</a:t>
            </a:r>
            <a:r>
              <a:rPr lang="en-US" sz="1200">
                <a:latin typeface="Verdana" pitchFamily="34" charset="0"/>
              </a:rPr>
              <a:t> button to complete the selection.</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8AE4DBEF-9474-405C-93DE-48E349112293}" type="slidenum">
              <a:rPr lang="en-US"/>
              <a:pPr/>
              <a:t>78</a:t>
            </a:fld>
            <a:endParaRPr lang="en-US"/>
          </a:p>
        </p:txBody>
      </p:sp>
      <p:pic>
        <p:nvPicPr>
          <p:cNvPr id="254986"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ln/>
          <a:extLst>
            <a:ext uri="{909E8E84-426E-40DD-AFC4-6F175D3DCCD1}">
              <a14:hiddenFill xmlns:a14="http://schemas.microsoft.com/office/drawing/2010/main">
                <a:solidFill>
                  <a:schemeClr val="bg1"/>
                </a:solidFill>
              </a14:hiddenFill>
            </a:ext>
          </a:extLst>
        </p:spPr>
      </p:pic>
      <p:sp>
        <p:nvSpPr>
          <p:cNvPr id="254983" name="Rectangle 7"/>
          <p:cNvSpPr>
            <a:spLocks noGrp="1" noChangeArrowheads="1"/>
          </p:cNvSpPr>
          <p:nvPr>
            <p:ph type="title"/>
          </p:nvPr>
        </p:nvSpPr>
        <p:spPr/>
        <p:txBody>
          <a:bodyPr/>
          <a:lstStyle/>
          <a:p>
            <a:r>
              <a:rPr lang="en-US"/>
              <a:t>The outlier selected out of the analysis</a:t>
            </a:r>
          </a:p>
        </p:txBody>
      </p:sp>
      <p:sp>
        <p:nvSpPr>
          <p:cNvPr id="254980" name="AutoShape 4"/>
          <p:cNvSpPr>
            <a:spLocks noChangeArrowheads="1"/>
          </p:cNvSpPr>
          <p:nvPr/>
        </p:nvSpPr>
        <p:spPr bwMode="auto">
          <a:xfrm>
            <a:off x="2057400" y="4648200"/>
            <a:ext cx="4416425" cy="1423988"/>
          </a:xfrm>
          <a:prstGeom prst="wedgeEllipseCallout">
            <a:avLst>
              <a:gd name="adj1" fmla="val -45148"/>
              <a:gd name="adj2" fmla="val -7407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When SPSS selects a case out of the data analysis, it draws a slash through the case number.  The case that we identified as an outlier will be excluded.</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15FB2DE-BB04-4518-8068-25185FFE858B}" type="slidenum">
              <a:rPr lang="en-US"/>
              <a:pPr/>
              <a:t>79</a:t>
            </a:fld>
            <a:endParaRPr lang="en-US"/>
          </a:p>
        </p:txBody>
      </p:sp>
      <p:pic>
        <p:nvPicPr>
          <p:cNvPr id="256006"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78650" cy="5100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6007" name="Rectangle 7"/>
          <p:cNvSpPr>
            <a:spLocks noGrp="1" noChangeArrowheads="1"/>
          </p:cNvSpPr>
          <p:nvPr>
            <p:ph type="title"/>
          </p:nvPr>
        </p:nvSpPr>
        <p:spPr/>
        <p:txBody>
          <a:bodyPr/>
          <a:lstStyle/>
          <a:p>
            <a:r>
              <a:rPr lang="en-US"/>
              <a:t>Repeating the factor analysis</a:t>
            </a:r>
          </a:p>
        </p:txBody>
      </p:sp>
      <p:sp>
        <p:nvSpPr>
          <p:cNvPr id="256005" name="AutoShape 5"/>
          <p:cNvSpPr>
            <a:spLocks noChangeArrowheads="1"/>
          </p:cNvSpPr>
          <p:nvPr/>
        </p:nvSpPr>
        <p:spPr bwMode="auto">
          <a:xfrm>
            <a:off x="4267200" y="3048000"/>
            <a:ext cx="3959225" cy="1165225"/>
          </a:xfrm>
          <a:prstGeom prst="wedgeEllipseCallout">
            <a:avLst>
              <a:gd name="adj1" fmla="val -56856"/>
              <a:gd name="adj2" fmla="val -78065"/>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repeat the factor analysis without the outliers, select the </a:t>
            </a:r>
            <a:r>
              <a:rPr lang="en-US" sz="1200" i="1">
                <a:latin typeface="Verdana" pitchFamily="34" charset="0"/>
              </a:rPr>
              <a:t>Factor Analysis</a:t>
            </a:r>
            <a:r>
              <a:rPr lang="en-US" sz="1200">
                <a:latin typeface="Verdana" pitchFamily="34" charset="0"/>
              </a:rPr>
              <a:t> command from the </a:t>
            </a:r>
            <a:r>
              <a:rPr lang="en-US" sz="1200" i="1">
                <a:latin typeface="Verdana" pitchFamily="34" charset="0"/>
              </a:rPr>
              <a:t>Dialog Recall</a:t>
            </a:r>
            <a:r>
              <a:rPr lang="en-US" sz="1200">
                <a:latin typeface="Verdana" pitchFamily="34" charset="0"/>
              </a:rPr>
              <a:t> tool button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0D31B093-DF19-46DB-9148-15C7B68A7EB1}" type="slidenum">
              <a:rPr lang="en-US"/>
              <a:pPr/>
              <a:t>8</a:t>
            </a:fld>
            <a:endParaRPr lang="en-US"/>
          </a:p>
        </p:txBody>
      </p:sp>
      <p:pic>
        <p:nvPicPr>
          <p:cNvPr id="155650"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5651" name="Rectangle 3"/>
          <p:cNvSpPr>
            <a:spLocks noGrp="1" noChangeArrowheads="1"/>
          </p:cNvSpPr>
          <p:nvPr>
            <p:ph type="title"/>
          </p:nvPr>
        </p:nvSpPr>
        <p:spPr/>
        <p:txBody>
          <a:bodyPr/>
          <a:lstStyle/>
          <a:p>
            <a:r>
              <a:rPr lang="en-US"/>
              <a:t>Computing a principal component analysis</a:t>
            </a:r>
          </a:p>
        </p:txBody>
      </p:sp>
      <p:sp>
        <p:nvSpPr>
          <p:cNvPr id="155652" name="AutoShape 4"/>
          <p:cNvSpPr>
            <a:spLocks noChangeArrowheads="1"/>
          </p:cNvSpPr>
          <p:nvPr/>
        </p:nvSpPr>
        <p:spPr bwMode="auto">
          <a:xfrm>
            <a:off x="5105400" y="4495800"/>
            <a:ext cx="3505200" cy="1752600"/>
          </a:xfrm>
          <a:prstGeom prst="wedgeEllipseCallout">
            <a:avLst>
              <a:gd name="adj1" fmla="val -19204"/>
              <a:gd name="adj2" fmla="val -7717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To compute a principal component analysis in SPSS, select the </a:t>
            </a:r>
            <a:r>
              <a:rPr lang="en-US" sz="1200" i="1">
                <a:latin typeface="Verdana" pitchFamily="34" charset="0"/>
              </a:rPr>
              <a:t>Data Reduction | Factor…</a:t>
            </a:r>
            <a:r>
              <a:rPr lang="en-US" sz="1200">
                <a:latin typeface="Verdana" pitchFamily="34" charset="0"/>
              </a:rPr>
              <a:t> command from the </a:t>
            </a:r>
            <a:r>
              <a:rPr lang="en-US" sz="1200" i="1">
                <a:latin typeface="Verdana" pitchFamily="34" charset="0"/>
              </a:rPr>
              <a:t>Analyze</a:t>
            </a:r>
            <a:r>
              <a:rPr lang="en-US" sz="1200">
                <a:latin typeface="Verdana" pitchFamily="34" charset="0"/>
              </a:rPr>
              <a:t> menu.</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F5B0892-55AF-4BB1-BAD9-715BE7756955}" type="slidenum">
              <a:rPr lang="en-US"/>
              <a:pPr/>
              <a:t>80</a:t>
            </a:fld>
            <a:endParaRPr lang="en-US"/>
          </a:p>
        </p:txBody>
      </p:sp>
      <p:pic>
        <p:nvPicPr>
          <p:cNvPr id="257030"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524000"/>
            <a:ext cx="5133975" cy="33289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7031" name="Rectangle 7"/>
          <p:cNvSpPr>
            <a:spLocks noGrp="1" noChangeArrowheads="1"/>
          </p:cNvSpPr>
          <p:nvPr>
            <p:ph type="title"/>
          </p:nvPr>
        </p:nvSpPr>
        <p:spPr/>
        <p:txBody>
          <a:bodyPr/>
          <a:lstStyle/>
          <a:p>
            <a:r>
              <a:rPr lang="en-US"/>
              <a:t>Stopping SPSS from computing factor scores again</a:t>
            </a:r>
          </a:p>
        </p:txBody>
      </p:sp>
      <p:sp>
        <p:nvSpPr>
          <p:cNvPr id="257029" name="AutoShape 5"/>
          <p:cNvSpPr>
            <a:spLocks noChangeArrowheads="1"/>
          </p:cNvSpPr>
          <p:nvPr/>
        </p:nvSpPr>
        <p:spPr bwMode="auto">
          <a:xfrm>
            <a:off x="990600" y="1752600"/>
            <a:ext cx="3429000" cy="2514600"/>
          </a:xfrm>
          <a:prstGeom prst="wedgeEllipseCallout">
            <a:avLst>
              <a:gd name="adj1" fmla="val -21806"/>
              <a:gd name="adj2" fmla="val -16227"/>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On the last factor analysis, we included the specification to compute factor scores.  Since we do not need to do this again, we will remove the specification.</a:t>
            </a:r>
          </a:p>
        </p:txBody>
      </p:sp>
      <p:sp>
        <p:nvSpPr>
          <p:cNvPr id="257033" name="AutoShape 9"/>
          <p:cNvSpPr>
            <a:spLocks noChangeArrowheads="1"/>
          </p:cNvSpPr>
          <p:nvPr/>
        </p:nvSpPr>
        <p:spPr bwMode="auto">
          <a:xfrm>
            <a:off x="6019800" y="4800600"/>
            <a:ext cx="2590800" cy="1447800"/>
          </a:xfrm>
          <a:prstGeom prst="wedgeEllipseCallout">
            <a:avLst>
              <a:gd name="adj1" fmla="val -45037"/>
              <a:gd name="adj2" fmla="val -65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Click on the </a:t>
            </a:r>
            <a:r>
              <a:rPr lang="en-US" sz="1200" i="1">
                <a:latin typeface="Verdana" pitchFamily="34" charset="0"/>
              </a:rPr>
              <a:t>Scores</a:t>
            </a:r>
            <a:r>
              <a:rPr lang="en-US" sz="1200">
                <a:latin typeface="Verdana" pitchFamily="34" charset="0"/>
              </a:rPr>
              <a:t>… button to access the factor scores dialog.</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44AB083D-BF38-4B87-82A0-F61BEA374BAE}" type="slidenum">
              <a:rPr lang="en-US"/>
              <a:pPr/>
              <a:t>81</a:t>
            </a:fld>
            <a:endParaRPr lang="en-US"/>
          </a:p>
        </p:txBody>
      </p:sp>
      <p:pic>
        <p:nvPicPr>
          <p:cNvPr id="258054"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2362200"/>
            <a:ext cx="3048000" cy="19970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8055" name="Rectangle 7"/>
          <p:cNvSpPr>
            <a:spLocks noGrp="1" noChangeArrowheads="1"/>
          </p:cNvSpPr>
          <p:nvPr>
            <p:ph type="title"/>
          </p:nvPr>
        </p:nvSpPr>
        <p:spPr/>
        <p:txBody>
          <a:bodyPr/>
          <a:lstStyle/>
          <a:p>
            <a:r>
              <a:rPr lang="en-US"/>
              <a:t>Clearing the command to save factor scores</a:t>
            </a:r>
          </a:p>
        </p:txBody>
      </p:sp>
      <p:sp>
        <p:nvSpPr>
          <p:cNvPr id="258052" name="AutoShape 4"/>
          <p:cNvSpPr>
            <a:spLocks noChangeArrowheads="1"/>
          </p:cNvSpPr>
          <p:nvPr/>
        </p:nvSpPr>
        <p:spPr bwMode="auto">
          <a:xfrm>
            <a:off x="1143000" y="2895600"/>
            <a:ext cx="2743200" cy="1165225"/>
          </a:xfrm>
          <a:prstGeom prst="wedgeEllipseCallout">
            <a:avLst>
              <a:gd name="adj1" fmla="val 47167"/>
              <a:gd name="adj2" fmla="val -4866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clear the Save as variables checkbox.  This will deactivate the Method options.</a:t>
            </a:r>
          </a:p>
        </p:txBody>
      </p:sp>
      <p:sp>
        <p:nvSpPr>
          <p:cNvPr id="258053" name="AutoShape 5"/>
          <p:cNvSpPr>
            <a:spLocks noChangeArrowheads="1"/>
          </p:cNvSpPr>
          <p:nvPr/>
        </p:nvSpPr>
        <p:spPr bwMode="auto">
          <a:xfrm>
            <a:off x="5715000" y="3200400"/>
            <a:ext cx="3124200" cy="1219200"/>
          </a:xfrm>
          <a:prstGeom prst="wedgeEllipseCallout">
            <a:avLst>
              <a:gd name="adj1" fmla="val -28810"/>
              <a:gd name="adj2" fmla="val -6783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Continue button to complete the specification</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E1E7860B-02C5-4672-BB6B-978FE77436C3}" type="slidenum">
              <a:rPr lang="en-US"/>
              <a:pPr/>
              <a:t>82</a:t>
            </a:fld>
            <a:endParaRPr lang="en-US"/>
          </a:p>
        </p:txBody>
      </p:sp>
      <p:pic>
        <p:nvPicPr>
          <p:cNvPr id="259078" name="Picture 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828800"/>
            <a:ext cx="5122863" cy="33178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59079" name="Rectangle 7"/>
          <p:cNvSpPr>
            <a:spLocks noGrp="1" noChangeArrowheads="1"/>
          </p:cNvSpPr>
          <p:nvPr>
            <p:ph type="title"/>
          </p:nvPr>
        </p:nvSpPr>
        <p:spPr/>
        <p:txBody>
          <a:bodyPr/>
          <a:lstStyle/>
          <a:p>
            <a:r>
              <a:rPr lang="en-US"/>
              <a:t>Computing the factor analysis </a:t>
            </a:r>
          </a:p>
        </p:txBody>
      </p:sp>
      <p:sp>
        <p:nvSpPr>
          <p:cNvPr id="259077" name="AutoShape 5"/>
          <p:cNvSpPr>
            <a:spLocks noChangeArrowheads="1"/>
          </p:cNvSpPr>
          <p:nvPr/>
        </p:nvSpPr>
        <p:spPr bwMode="auto">
          <a:xfrm>
            <a:off x="6172200" y="2971800"/>
            <a:ext cx="2590800" cy="1447800"/>
          </a:xfrm>
          <a:prstGeom prst="wedgeEllipseCallout">
            <a:avLst>
              <a:gd name="adj1" fmla="val -26963"/>
              <a:gd name="adj2" fmla="val -8684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a:latin typeface="Verdana" pitchFamily="34" charset="0"/>
              </a:rPr>
              <a:t>To produce the output for the factor analysis excluding outliers, click on the </a:t>
            </a:r>
            <a:r>
              <a:rPr lang="en-US" sz="1200" i="1">
                <a:latin typeface="Verdana" pitchFamily="34" charset="0"/>
              </a:rPr>
              <a:t>OK</a:t>
            </a:r>
            <a:r>
              <a:rPr lang="en-US" sz="1200">
                <a:latin typeface="Verdana" pitchFamily="34" charset="0"/>
              </a:rPr>
              <a:t> button.</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70E04ECF-412E-4622-A2F0-ED54DC823735}" type="slidenum">
              <a:rPr lang="en-US"/>
              <a:pPr/>
              <a:t>83</a:t>
            </a:fld>
            <a:endParaRPr lang="en-US"/>
          </a:p>
        </p:txBody>
      </p:sp>
      <p:pic>
        <p:nvPicPr>
          <p:cNvPr id="273422" name="Picture 1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3048000"/>
            <a:ext cx="3563938" cy="25114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3412" name="Rectangle 4"/>
          <p:cNvSpPr>
            <a:spLocks noGrp="1" noChangeArrowheads="1"/>
          </p:cNvSpPr>
          <p:nvPr>
            <p:ph type="title"/>
          </p:nvPr>
        </p:nvSpPr>
        <p:spPr/>
        <p:txBody>
          <a:bodyPr/>
          <a:lstStyle/>
          <a:p>
            <a:r>
              <a:rPr lang="en-US"/>
              <a:t>Comparing communalities</a:t>
            </a:r>
          </a:p>
        </p:txBody>
      </p:sp>
      <p:pic>
        <p:nvPicPr>
          <p:cNvPr id="273418" name="Picture 1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3051175"/>
            <a:ext cx="3563938" cy="25114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3413" name="AutoShape 5"/>
          <p:cNvSpPr>
            <a:spLocks noChangeArrowheads="1"/>
          </p:cNvSpPr>
          <p:nvPr/>
        </p:nvSpPr>
        <p:spPr bwMode="auto">
          <a:xfrm>
            <a:off x="1219200" y="1447800"/>
            <a:ext cx="3200400" cy="1423988"/>
          </a:xfrm>
          <a:prstGeom prst="wedgeEllipseCallout">
            <a:avLst>
              <a:gd name="adj1" fmla="val 40972"/>
              <a:gd name="adj2" fmla="val 892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factor analysis including all cases satisfy the minimum requirement of being larger than 0.50.</a:t>
            </a:r>
          </a:p>
        </p:txBody>
      </p:sp>
      <p:sp>
        <p:nvSpPr>
          <p:cNvPr id="273415" name="AutoShape 7"/>
          <p:cNvSpPr>
            <a:spLocks noChangeArrowheads="1"/>
          </p:cNvSpPr>
          <p:nvPr/>
        </p:nvSpPr>
        <p:spPr bwMode="auto">
          <a:xfrm>
            <a:off x="5181600" y="1447800"/>
            <a:ext cx="3200400" cy="1423988"/>
          </a:xfrm>
          <a:prstGeom prst="wedgeEllipseCallout">
            <a:avLst>
              <a:gd name="adj1" fmla="val 40921"/>
              <a:gd name="adj2" fmla="val 9258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All of the communalities for the factor analysis excluding outliers satisfy the minimum requirement of being larger than 0.50.</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CD1071F8-18D9-4097-BEB7-58A479F73C65}" type="slidenum">
              <a:rPr lang="en-US"/>
              <a:pPr/>
              <a:t>84</a:t>
            </a:fld>
            <a:endParaRPr lang="en-US"/>
          </a:p>
        </p:txBody>
      </p:sp>
      <p:pic>
        <p:nvPicPr>
          <p:cNvPr id="274441" name="Picture 9"/>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14950" y="2332038"/>
            <a:ext cx="3752850" cy="31432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74439" name="Picture 7"/>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2332038"/>
            <a:ext cx="3751263" cy="313055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4436" name="Rectangle 4"/>
          <p:cNvSpPr>
            <a:spLocks noGrp="1" noChangeArrowheads="1"/>
          </p:cNvSpPr>
          <p:nvPr>
            <p:ph type="title"/>
          </p:nvPr>
        </p:nvSpPr>
        <p:spPr/>
        <p:txBody>
          <a:bodyPr/>
          <a:lstStyle/>
          <a:p>
            <a:r>
              <a:rPr lang="en-US"/>
              <a:t>Comparing factor loadings</a:t>
            </a:r>
          </a:p>
        </p:txBody>
      </p:sp>
      <p:sp>
        <p:nvSpPr>
          <p:cNvPr id="274437" name="AutoShape 5"/>
          <p:cNvSpPr>
            <a:spLocks noChangeArrowheads="1"/>
          </p:cNvSpPr>
          <p:nvPr/>
        </p:nvSpPr>
        <p:spPr bwMode="auto">
          <a:xfrm>
            <a:off x="1066800" y="5080000"/>
            <a:ext cx="7772400" cy="1423988"/>
          </a:xfrm>
          <a:prstGeom prst="wedgeEllipseCallout">
            <a:avLst>
              <a:gd name="adj1" fmla="val -21444"/>
              <a:gd name="adj2" fmla="val 391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pattern of factor loading for both split analyses shows the variables RS HIGHEST DEGREE; FATHERS HIGHEST DEGREE; and MOTHERS HIGHEST DEGREE loading on the first component, and GENERAL HAPPINESS and HAPPINESS OF MARRIAGE loading on the second component.  </a:t>
            </a:r>
          </a:p>
        </p:txBody>
      </p:sp>
      <p:sp>
        <p:nvSpPr>
          <p:cNvPr id="274442" name="AutoShape 10"/>
          <p:cNvSpPr>
            <a:spLocks noChangeArrowheads="1"/>
          </p:cNvSpPr>
          <p:nvPr/>
        </p:nvSpPr>
        <p:spPr bwMode="auto">
          <a:xfrm>
            <a:off x="1371600" y="1379538"/>
            <a:ext cx="3200400" cy="906462"/>
          </a:xfrm>
          <a:prstGeom prst="wedgeEllipseCallout">
            <a:avLst>
              <a:gd name="adj1" fmla="val -34125"/>
              <a:gd name="adj2" fmla="val 9570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factor loadings for the factor analysis including all cases is shown on the left.</a:t>
            </a:r>
          </a:p>
        </p:txBody>
      </p:sp>
      <p:sp>
        <p:nvSpPr>
          <p:cNvPr id="274443" name="AutoShape 11"/>
          <p:cNvSpPr>
            <a:spLocks noChangeArrowheads="1"/>
          </p:cNvSpPr>
          <p:nvPr/>
        </p:nvSpPr>
        <p:spPr bwMode="auto">
          <a:xfrm>
            <a:off x="5029200" y="1393825"/>
            <a:ext cx="3581400" cy="906463"/>
          </a:xfrm>
          <a:prstGeom prst="wedgeEllipseCallout">
            <a:avLst>
              <a:gd name="adj1" fmla="val -30273"/>
              <a:gd name="adj2" fmla="val 93606"/>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factor loadings for the factor analysis excluding outliers is shown on the right.</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7DF85D2-E6FD-41F9-BA8B-D0D99764D0EE}" type="slidenum">
              <a:rPr lang="en-US"/>
              <a:pPr/>
              <a:t>85</a:t>
            </a:fld>
            <a:endParaRPr lang="en-US"/>
          </a:p>
        </p:txBody>
      </p:sp>
      <p:sp>
        <p:nvSpPr>
          <p:cNvPr id="275460" name="Rectangle 4"/>
          <p:cNvSpPr>
            <a:spLocks noGrp="1" noChangeArrowheads="1"/>
          </p:cNvSpPr>
          <p:nvPr>
            <p:ph type="title"/>
          </p:nvPr>
        </p:nvSpPr>
        <p:spPr/>
        <p:txBody>
          <a:bodyPr/>
          <a:lstStyle/>
          <a:p>
            <a:r>
              <a:rPr lang="en-US"/>
              <a:t>Interpreting the outlier analysis</a:t>
            </a:r>
          </a:p>
        </p:txBody>
      </p:sp>
      <p:pic>
        <p:nvPicPr>
          <p:cNvPr id="275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638550"/>
            <a:ext cx="3752850" cy="314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638550"/>
            <a:ext cx="3751263" cy="3130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61" name="AutoShape 5"/>
          <p:cNvSpPr>
            <a:spLocks noChangeArrowheads="1"/>
          </p:cNvSpPr>
          <p:nvPr/>
        </p:nvSpPr>
        <p:spPr bwMode="auto">
          <a:xfrm>
            <a:off x="1905000" y="1117600"/>
            <a:ext cx="6477000" cy="2552700"/>
          </a:xfrm>
          <a:prstGeom prst="wedgeEllipseCallout">
            <a:avLst>
              <a:gd name="adj1" fmla="val -10833"/>
              <a:gd name="adj2" fmla="val 755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sz="1200">
                <a:latin typeface="Verdana" pitchFamily="34" charset="0"/>
              </a:rPr>
              <a:t>All of the communalities satisfy the criteria of being greater than 0.50.</a:t>
            </a:r>
          </a:p>
          <a:p>
            <a:pPr algn="l"/>
            <a:endParaRPr lang="en-US" sz="1200">
              <a:latin typeface="Verdana" pitchFamily="34" charset="0"/>
            </a:endParaRPr>
          </a:p>
          <a:p>
            <a:pPr algn="l"/>
            <a:r>
              <a:rPr lang="en-US" sz="1200">
                <a:latin typeface="Verdana" pitchFamily="34" charset="0"/>
              </a:rPr>
              <a:t>The pattern of loadings for both analyses is the same.</a:t>
            </a:r>
          </a:p>
          <a:p>
            <a:pPr algn="l"/>
            <a:endParaRPr lang="en-US" sz="1200">
              <a:latin typeface="Verdana" pitchFamily="34" charset="0"/>
            </a:endParaRPr>
          </a:p>
          <a:p>
            <a:pPr algn="l"/>
            <a:r>
              <a:rPr lang="en-US" sz="1200">
                <a:latin typeface="Verdana" pitchFamily="34" charset="0"/>
              </a:rPr>
              <a:t>Whether we include or exclude outliers, our interpretation is the same.  The outliers do not have an effect which supports their exclusion from the analysis.</a:t>
            </a:r>
          </a:p>
          <a:p>
            <a:pPr algn="l"/>
            <a:endParaRPr lang="en-US" sz="1200">
              <a:latin typeface="Verdana" pitchFamily="34" charset="0"/>
            </a:endParaRPr>
          </a:p>
          <a:p>
            <a:pPr algn="l"/>
            <a:r>
              <a:rPr lang="en-US" sz="1200">
                <a:latin typeface="Verdana" pitchFamily="34" charset="0"/>
              </a:rPr>
              <a:t>The part of the problem statement that outliers do not have an impact is true.</a:t>
            </a:r>
          </a:p>
        </p:txBody>
      </p:sp>
      <p:sp>
        <p:nvSpPr>
          <p:cNvPr id="275466" name="AutoShape 10"/>
          <p:cNvSpPr>
            <a:spLocks noChangeArrowheads="1"/>
          </p:cNvSpPr>
          <p:nvPr/>
        </p:nvSpPr>
        <p:spPr bwMode="auto">
          <a:xfrm>
            <a:off x="4876800" y="4572000"/>
            <a:ext cx="3959225" cy="1423988"/>
          </a:xfrm>
          <a:prstGeom prst="wedgeEllipseCallout">
            <a:avLst>
              <a:gd name="adj1" fmla="val 4532"/>
              <a:gd name="adj2" fmla="val -24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When we are finished with this analysis, we should select all cases back into the data set and remove the variables we created.</a:t>
            </a:r>
            <a:endParaRPr lang="en-US" sz="1200">
              <a:latin typeface="Verdana" pitchFamily="34"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26622D5-6068-405A-A768-A6DABCF6B84E}" type="slidenum">
              <a:rPr lang="en-US"/>
              <a:pPr/>
              <a:t>86</a:t>
            </a:fld>
            <a:endParaRPr lang="en-US"/>
          </a:p>
        </p:txBody>
      </p:sp>
      <p:pic>
        <p:nvPicPr>
          <p:cNvPr id="260107" name="Picture 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60108" name="Rectangle 12"/>
          <p:cNvSpPr>
            <a:spLocks noGrp="1" noChangeArrowheads="1"/>
          </p:cNvSpPr>
          <p:nvPr>
            <p:ph type="title"/>
          </p:nvPr>
        </p:nvSpPr>
        <p:spPr/>
        <p:txBody>
          <a:bodyPr/>
          <a:lstStyle/>
          <a:p>
            <a:r>
              <a:rPr lang="en-US"/>
              <a:t>Computing Chronbach's Alpha</a:t>
            </a:r>
          </a:p>
        </p:txBody>
      </p:sp>
      <p:sp>
        <p:nvSpPr>
          <p:cNvPr id="260103" name="AutoShape 7"/>
          <p:cNvSpPr>
            <a:spLocks noChangeArrowheads="1"/>
          </p:cNvSpPr>
          <p:nvPr/>
        </p:nvSpPr>
        <p:spPr bwMode="auto">
          <a:xfrm>
            <a:off x="5715000" y="1828800"/>
            <a:ext cx="2743200" cy="1938338"/>
          </a:xfrm>
          <a:prstGeom prst="wedgeEllipseCallout">
            <a:avLst>
              <a:gd name="adj1" fmla="val -11398"/>
              <a:gd name="adj2" fmla="val 667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compute Chronbach's alpha for each component in our analysis, we select </a:t>
            </a:r>
            <a:r>
              <a:rPr lang="en-US" sz="1200" i="1">
                <a:latin typeface="Verdana" pitchFamily="34" charset="0"/>
              </a:rPr>
              <a:t>Scale | Reliability Analysis…</a:t>
            </a:r>
            <a:r>
              <a:rPr lang="en-US" sz="1200">
                <a:latin typeface="Verdana" pitchFamily="34" charset="0"/>
              </a:rPr>
              <a:t> from the </a:t>
            </a:r>
            <a:r>
              <a:rPr lang="en-US" sz="1200" i="1">
                <a:latin typeface="Verdana" pitchFamily="34" charset="0"/>
              </a:rPr>
              <a:t>Analyze</a:t>
            </a:r>
            <a:r>
              <a:rPr lang="en-US" sz="1200">
                <a:latin typeface="Verdana" pitchFamily="34" charset="0"/>
              </a:rPr>
              <a:t> menu.</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D58636E8-197D-4F02-A25B-63528E0364C6}" type="slidenum">
              <a:rPr lang="en-US"/>
              <a:pPr/>
              <a:t>87</a:t>
            </a:fld>
            <a:endParaRPr lang="en-US"/>
          </a:p>
        </p:txBody>
      </p:sp>
      <p:pic>
        <p:nvPicPr>
          <p:cNvPr id="276488"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7575" y="2362200"/>
            <a:ext cx="4768850" cy="27844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6489" name="Rectangle 9"/>
          <p:cNvSpPr>
            <a:spLocks noGrp="1" noChangeArrowheads="1"/>
          </p:cNvSpPr>
          <p:nvPr>
            <p:ph type="title"/>
          </p:nvPr>
        </p:nvSpPr>
        <p:spPr>
          <a:xfrm>
            <a:off x="1143000" y="304800"/>
            <a:ext cx="7772400" cy="914400"/>
          </a:xfrm>
        </p:spPr>
        <p:txBody>
          <a:bodyPr/>
          <a:lstStyle/>
          <a:p>
            <a:r>
              <a:rPr lang="en-US"/>
              <a:t>Selecting the variables for the first component</a:t>
            </a:r>
          </a:p>
        </p:txBody>
      </p:sp>
      <p:sp>
        <p:nvSpPr>
          <p:cNvPr id="276484" name="AutoShape 4"/>
          <p:cNvSpPr>
            <a:spLocks noChangeArrowheads="1"/>
          </p:cNvSpPr>
          <p:nvPr/>
        </p:nvSpPr>
        <p:spPr bwMode="auto">
          <a:xfrm>
            <a:off x="2362200" y="1447800"/>
            <a:ext cx="2743200" cy="1165225"/>
          </a:xfrm>
          <a:prstGeom prst="wedgeEllipseCallout">
            <a:avLst>
              <a:gd name="adj1" fmla="val 26218"/>
              <a:gd name="adj2" fmla="val 8596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move the three variables that loaded on the first component to the </a:t>
            </a:r>
            <a:r>
              <a:rPr lang="en-US" sz="1200" i="1">
                <a:latin typeface="Verdana" pitchFamily="34" charset="0"/>
              </a:rPr>
              <a:t>Items</a:t>
            </a:r>
            <a:r>
              <a:rPr lang="en-US" sz="1200">
                <a:latin typeface="Verdana" pitchFamily="34" charset="0"/>
              </a:rPr>
              <a:t> list box.</a:t>
            </a:r>
          </a:p>
        </p:txBody>
      </p:sp>
      <p:sp>
        <p:nvSpPr>
          <p:cNvPr id="276485" name="AutoShape 5"/>
          <p:cNvSpPr>
            <a:spLocks noChangeArrowheads="1"/>
          </p:cNvSpPr>
          <p:nvPr/>
        </p:nvSpPr>
        <p:spPr bwMode="auto">
          <a:xfrm>
            <a:off x="5410200" y="4953000"/>
            <a:ext cx="2743200" cy="1165225"/>
          </a:xfrm>
          <a:prstGeom prst="wedgeEllipseCallout">
            <a:avLst>
              <a:gd name="adj1" fmla="val -37847"/>
              <a:gd name="adj2" fmla="val -5463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Statistics…</a:t>
            </a:r>
            <a:r>
              <a:rPr lang="en-US" sz="1200">
                <a:latin typeface="Verdana" pitchFamily="34" charset="0"/>
              </a:rPr>
              <a:t> button to select the statistics we will need.</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107C24C8-95F5-49C4-856C-ED5377F47540}" type="slidenum">
              <a:rPr lang="en-US"/>
              <a:pPr/>
              <a:t>88</a:t>
            </a:fld>
            <a:endParaRPr lang="en-US"/>
          </a:p>
        </p:txBody>
      </p:sp>
      <p:pic>
        <p:nvPicPr>
          <p:cNvPr id="277515" name="Picture 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524000"/>
            <a:ext cx="4429125" cy="4073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7516" name="Rectangle 12"/>
          <p:cNvSpPr>
            <a:spLocks noGrp="1" noChangeArrowheads="1"/>
          </p:cNvSpPr>
          <p:nvPr>
            <p:ph type="title"/>
          </p:nvPr>
        </p:nvSpPr>
        <p:spPr/>
        <p:txBody>
          <a:bodyPr/>
          <a:lstStyle/>
          <a:p>
            <a:r>
              <a:rPr lang="en-US"/>
              <a:t>Selecting the statistics for the output</a:t>
            </a:r>
          </a:p>
        </p:txBody>
      </p:sp>
      <p:sp>
        <p:nvSpPr>
          <p:cNvPr id="277507" name="AutoShape 3"/>
          <p:cNvSpPr>
            <a:spLocks noChangeArrowheads="1"/>
          </p:cNvSpPr>
          <p:nvPr/>
        </p:nvSpPr>
        <p:spPr bwMode="auto">
          <a:xfrm>
            <a:off x="304800" y="2667000"/>
            <a:ext cx="2743200" cy="1165225"/>
          </a:xfrm>
          <a:prstGeom prst="wedgeEllipseCallout">
            <a:avLst>
              <a:gd name="adj1" fmla="val 45023"/>
              <a:gd name="adj2" fmla="val -5994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mark the checkboxes for </a:t>
            </a:r>
            <a:r>
              <a:rPr lang="en-US" sz="1200" i="1">
                <a:latin typeface="Verdana" pitchFamily="34" charset="0"/>
              </a:rPr>
              <a:t>Item</a:t>
            </a:r>
            <a:r>
              <a:rPr lang="en-US" sz="1200">
                <a:latin typeface="Verdana" pitchFamily="34" charset="0"/>
              </a:rPr>
              <a:t>, </a:t>
            </a:r>
            <a:r>
              <a:rPr lang="en-US" sz="1200" i="1">
                <a:latin typeface="Verdana" pitchFamily="34" charset="0"/>
              </a:rPr>
              <a:t>Scale</a:t>
            </a:r>
            <a:r>
              <a:rPr lang="en-US" sz="1200">
                <a:latin typeface="Verdana" pitchFamily="34" charset="0"/>
              </a:rPr>
              <a:t>, and </a:t>
            </a:r>
            <a:r>
              <a:rPr lang="en-US" sz="1200" i="1">
                <a:latin typeface="Verdana" pitchFamily="34" charset="0"/>
              </a:rPr>
              <a:t>Scale if item deleted</a:t>
            </a:r>
            <a:r>
              <a:rPr lang="en-US" sz="1200">
                <a:latin typeface="Verdana" pitchFamily="34" charset="0"/>
              </a:rPr>
              <a:t>.</a:t>
            </a:r>
          </a:p>
        </p:txBody>
      </p:sp>
      <p:sp>
        <p:nvSpPr>
          <p:cNvPr id="277509" name="AutoShape 5"/>
          <p:cNvSpPr>
            <a:spLocks noChangeArrowheads="1"/>
          </p:cNvSpPr>
          <p:nvPr/>
        </p:nvSpPr>
        <p:spPr bwMode="auto">
          <a:xfrm>
            <a:off x="6324600" y="2514600"/>
            <a:ext cx="2590800" cy="647700"/>
          </a:xfrm>
          <a:prstGeom prst="wedgeEllipseCallout">
            <a:avLst>
              <a:gd name="adj1" fmla="val -33088"/>
              <a:gd name="adj2" fmla="val -10098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Continue button.</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555C275A-90DE-4065-948C-AAEE0F341A84}" type="slidenum">
              <a:rPr lang="en-US"/>
              <a:pPr/>
              <a:t>89</a:t>
            </a:fld>
            <a:endParaRPr lang="en-US"/>
          </a:p>
        </p:txBody>
      </p:sp>
      <p:pic>
        <p:nvPicPr>
          <p:cNvPr id="278536"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730375"/>
            <a:ext cx="4768850" cy="27844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78537" name="Rectangle 9"/>
          <p:cNvSpPr>
            <a:spLocks noGrp="1" noChangeArrowheads="1"/>
          </p:cNvSpPr>
          <p:nvPr>
            <p:ph type="title"/>
          </p:nvPr>
        </p:nvSpPr>
        <p:spPr/>
        <p:txBody>
          <a:bodyPr/>
          <a:lstStyle/>
          <a:p>
            <a:r>
              <a:rPr lang="en-US"/>
              <a:t>Completing the specifications</a:t>
            </a:r>
          </a:p>
        </p:txBody>
      </p:sp>
      <p:sp>
        <p:nvSpPr>
          <p:cNvPr id="278531" name="AutoShape 3"/>
          <p:cNvSpPr>
            <a:spLocks noChangeArrowheads="1"/>
          </p:cNvSpPr>
          <p:nvPr/>
        </p:nvSpPr>
        <p:spPr bwMode="auto">
          <a:xfrm>
            <a:off x="3200400" y="4321175"/>
            <a:ext cx="2743200" cy="1165225"/>
          </a:xfrm>
          <a:prstGeom prst="wedgeEllipseCallout">
            <a:avLst>
              <a:gd name="adj1" fmla="val -22454"/>
              <a:gd name="adj2" fmla="val -73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If </a:t>
            </a:r>
            <a:r>
              <a:rPr lang="en-US" sz="1200" i="1">
                <a:latin typeface="Verdana" pitchFamily="34" charset="0"/>
              </a:rPr>
              <a:t>Alpha</a:t>
            </a:r>
            <a:r>
              <a:rPr lang="en-US" sz="1200">
                <a:latin typeface="Verdana" pitchFamily="34" charset="0"/>
              </a:rPr>
              <a:t> is not selected as the </a:t>
            </a:r>
            <a:r>
              <a:rPr lang="en-US" sz="1200" i="1">
                <a:latin typeface="Verdana" pitchFamily="34" charset="0"/>
              </a:rPr>
              <a:t>Model</a:t>
            </a:r>
            <a:r>
              <a:rPr lang="en-US" sz="1200">
                <a:latin typeface="Verdana" pitchFamily="34" charset="0"/>
              </a:rPr>
              <a:t> in the drop down menu, select it now.</a:t>
            </a:r>
          </a:p>
        </p:txBody>
      </p:sp>
      <p:sp>
        <p:nvSpPr>
          <p:cNvPr id="278533" name="AutoShape 5"/>
          <p:cNvSpPr>
            <a:spLocks noChangeArrowheads="1"/>
          </p:cNvSpPr>
          <p:nvPr/>
        </p:nvSpPr>
        <p:spPr bwMode="auto">
          <a:xfrm>
            <a:off x="6324600" y="2728913"/>
            <a:ext cx="2432050" cy="906462"/>
          </a:xfrm>
          <a:prstGeom prst="wedgeEllipseCallout">
            <a:avLst>
              <a:gd name="adj1" fmla="val -20431"/>
              <a:gd name="adj2" fmla="val -90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OK</a:t>
            </a:r>
            <a:r>
              <a:rPr lang="en-US" sz="1200">
                <a:latin typeface="Verdana" pitchFamily="34" charset="0"/>
              </a:rPr>
              <a:t> button to produce the output.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6C117BCE-52A9-4769-A706-1CE8F8C449B9}" type="slidenum">
              <a:rPr lang="en-US"/>
              <a:pPr/>
              <a:t>9</a:t>
            </a:fld>
            <a:endParaRPr lang="en-US"/>
          </a:p>
        </p:txBody>
      </p:sp>
      <p:pic>
        <p:nvPicPr>
          <p:cNvPr id="156679" name="Picture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5025" y="1700213"/>
            <a:ext cx="5133975" cy="33289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56675" name="Rectangle 3"/>
          <p:cNvSpPr>
            <a:spLocks noGrp="1" noChangeArrowheads="1"/>
          </p:cNvSpPr>
          <p:nvPr>
            <p:ph type="title"/>
          </p:nvPr>
        </p:nvSpPr>
        <p:spPr/>
        <p:txBody>
          <a:bodyPr/>
          <a:lstStyle/>
          <a:p>
            <a:r>
              <a:rPr lang="en-US"/>
              <a:t>Add the variables to the analysis</a:t>
            </a:r>
          </a:p>
        </p:txBody>
      </p:sp>
      <p:sp>
        <p:nvSpPr>
          <p:cNvPr id="156676" name="AutoShape 4"/>
          <p:cNvSpPr>
            <a:spLocks noChangeArrowheads="1"/>
          </p:cNvSpPr>
          <p:nvPr/>
        </p:nvSpPr>
        <p:spPr bwMode="auto">
          <a:xfrm>
            <a:off x="5791200" y="2895600"/>
            <a:ext cx="2514600" cy="1600200"/>
          </a:xfrm>
          <a:prstGeom prst="wedgeEllipseCallout">
            <a:avLst>
              <a:gd name="adj1" fmla="val -63449"/>
              <a:gd name="adj2" fmla="val -6220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First</a:t>
            </a:r>
            <a:r>
              <a:rPr lang="en-US" sz="1200">
                <a:latin typeface="Verdana" pitchFamily="34" charset="0"/>
              </a:rPr>
              <a:t>, move the variables listed in the problem to the </a:t>
            </a:r>
            <a:r>
              <a:rPr lang="en-US" sz="1200" i="1">
                <a:latin typeface="Verdana" pitchFamily="34" charset="0"/>
              </a:rPr>
              <a:t>Variables</a:t>
            </a:r>
            <a:r>
              <a:rPr lang="en-US" sz="1200">
                <a:latin typeface="Verdana" pitchFamily="34" charset="0"/>
              </a:rPr>
              <a:t> list box.</a:t>
            </a:r>
          </a:p>
        </p:txBody>
      </p:sp>
      <p:sp>
        <p:nvSpPr>
          <p:cNvPr id="156677" name="AutoShape 5"/>
          <p:cNvSpPr>
            <a:spLocks noChangeArrowheads="1"/>
          </p:cNvSpPr>
          <p:nvPr/>
        </p:nvSpPr>
        <p:spPr bwMode="auto">
          <a:xfrm>
            <a:off x="3352800" y="4876800"/>
            <a:ext cx="2895600" cy="1447800"/>
          </a:xfrm>
          <a:prstGeom prst="wedgeEllipseCallout">
            <a:avLst>
              <a:gd name="adj1" fmla="val -57676"/>
              <a:gd name="adj2" fmla="val -5613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lnSpc>
                <a:spcPct val="100000"/>
              </a:lnSpc>
            </a:pPr>
            <a:r>
              <a:rPr lang="en-US" sz="1200" b="1">
                <a:latin typeface="Verdana" pitchFamily="34" charset="0"/>
              </a:rPr>
              <a:t>Second</a:t>
            </a:r>
            <a:r>
              <a:rPr lang="en-US" sz="1200">
                <a:latin typeface="Verdana" pitchFamily="34" charset="0"/>
              </a:rPr>
              <a:t>, click on the Descriptives… button to specify statistics to include in the output.</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AE17A0BF-0C6A-4EFA-A605-3E475018564A}" type="slidenum">
              <a:rPr lang="en-US"/>
              <a:pPr/>
              <a:t>90</a:t>
            </a:fld>
            <a:endParaRPr lang="en-US"/>
          </a:p>
        </p:txBody>
      </p:sp>
      <p:pic>
        <p:nvPicPr>
          <p:cNvPr id="280584" name="Picture 8"/>
          <p:cNvPicPr>
            <a:picLocks noChangeAspect="1" noChangeArrowheads="1"/>
          </p:cNvPicPr>
          <p:nvPr>
            <p:ph idx="1"/>
          </p:nvPr>
        </p:nvPicPr>
        <p:blipFill>
          <a:blip r:embed="rId2">
            <a:extLst>
              <a:ext uri="{28A0092B-C50C-407E-A947-70E740481C1C}">
                <a14:useLocalDpi xmlns:a14="http://schemas.microsoft.com/office/drawing/2010/main" val="0"/>
              </a:ext>
            </a:extLst>
          </a:blip>
          <a:srcRect t="23618"/>
          <a:stretch>
            <a:fillRect/>
          </a:stretch>
        </p:blipFill>
        <p:spPr>
          <a:xfrm>
            <a:off x="1524000" y="1524000"/>
            <a:ext cx="6740525" cy="45354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80585" name="Rectangle 9"/>
          <p:cNvSpPr>
            <a:spLocks noGrp="1" noChangeArrowheads="1"/>
          </p:cNvSpPr>
          <p:nvPr>
            <p:ph type="title"/>
          </p:nvPr>
        </p:nvSpPr>
        <p:spPr/>
        <p:txBody>
          <a:bodyPr/>
          <a:lstStyle/>
          <a:p>
            <a:r>
              <a:rPr lang="en-US"/>
              <a:t>Chronbach's Alpha</a:t>
            </a:r>
          </a:p>
        </p:txBody>
      </p:sp>
      <p:sp>
        <p:nvSpPr>
          <p:cNvPr id="280580" name="AutoShape 4"/>
          <p:cNvSpPr>
            <a:spLocks noChangeArrowheads="1"/>
          </p:cNvSpPr>
          <p:nvPr/>
        </p:nvSpPr>
        <p:spPr bwMode="auto">
          <a:xfrm>
            <a:off x="3657600" y="3886200"/>
            <a:ext cx="4111625" cy="1679575"/>
          </a:xfrm>
          <a:prstGeom prst="wedgeEllipseCallout">
            <a:avLst>
              <a:gd name="adj1" fmla="val -61968"/>
              <a:gd name="adj2" fmla="val 717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Chronbach's Alpha is located at the bottom of the output.  An alpha of 0.60 or higher is the minimum acceptable level.  Preferably, alpha will be 0.70 or higher, as it is in this case.</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9180F6D-B119-492B-8FE4-C9BB72D7D749}" type="slidenum">
              <a:rPr lang="en-US"/>
              <a:pPr/>
              <a:t>91</a:t>
            </a:fld>
            <a:endParaRPr lang="en-US"/>
          </a:p>
        </p:txBody>
      </p:sp>
      <p:pic>
        <p:nvPicPr>
          <p:cNvPr id="29593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t="23618"/>
          <a:stretch>
            <a:fillRect/>
          </a:stretch>
        </p:blipFill>
        <p:spPr>
          <a:xfrm>
            <a:off x="1524000" y="1524000"/>
            <a:ext cx="6740525" cy="453548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5939" name="Rectangle 3"/>
          <p:cNvSpPr>
            <a:spLocks noGrp="1" noChangeArrowheads="1"/>
          </p:cNvSpPr>
          <p:nvPr>
            <p:ph type="title"/>
          </p:nvPr>
        </p:nvSpPr>
        <p:spPr/>
        <p:txBody>
          <a:bodyPr/>
          <a:lstStyle/>
          <a:p>
            <a:r>
              <a:rPr lang="en-US"/>
              <a:t>Chronbach's Alpha</a:t>
            </a:r>
          </a:p>
        </p:txBody>
      </p:sp>
      <p:sp>
        <p:nvSpPr>
          <p:cNvPr id="295941" name="AutoShape 5"/>
          <p:cNvSpPr>
            <a:spLocks noChangeArrowheads="1"/>
          </p:cNvSpPr>
          <p:nvPr/>
        </p:nvSpPr>
        <p:spPr bwMode="auto">
          <a:xfrm>
            <a:off x="2590800" y="4856163"/>
            <a:ext cx="5029200" cy="1679575"/>
          </a:xfrm>
          <a:prstGeom prst="wedgeEllipseCallout">
            <a:avLst>
              <a:gd name="adj1" fmla="val 40088"/>
              <a:gd name="adj2" fmla="val -7618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If alpha is too small, this column may suggest which variable should be removed to improve the internal consistency of the scale variables.  It tells us what alpha we would get if the variable listed were removed from the scale.</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1CE8880-DCC6-44D9-B950-DF5AE1F3DB82}" type="slidenum">
              <a:rPr lang="en-US"/>
              <a:pPr/>
              <a:t>92</a:t>
            </a:fld>
            <a:endParaRPr lang="en-US"/>
          </a:p>
        </p:txBody>
      </p:sp>
      <p:pic>
        <p:nvPicPr>
          <p:cNvPr id="29081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6965950" cy="50879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0819" name="Rectangle 3"/>
          <p:cNvSpPr>
            <a:spLocks noGrp="1" noChangeArrowheads="1"/>
          </p:cNvSpPr>
          <p:nvPr>
            <p:ph type="title"/>
          </p:nvPr>
        </p:nvSpPr>
        <p:spPr/>
        <p:txBody>
          <a:bodyPr/>
          <a:lstStyle/>
          <a:p>
            <a:r>
              <a:rPr lang="en-US"/>
              <a:t>Computing Chronbach's Alpha</a:t>
            </a:r>
          </a:p>
        </p:txBody>
      </p:sp>
      <p:sp>
        <p:nvSpPr>
          <p:cNvPr id="290825" name="AutoShape 9"/>
          <p:cNvSpPr>
            <a:spLocks noChangeArrowheads="1"/>
          </p:cNvSpPr>
          <p:nvPr/>
        </p:nvSpPr>
        <p:spPr bwMode="auto">
          <a:xfrm>
            <a:off x="5715000" y="1828800"/>
            <a:ext cx="2743200" cy="1938338"/>
          </a:xfrm>
          <a:prstGeom prst="wedgeEllipseCallout">
            <a:avLst>
              <a:gd name="adj1" fmla="val -11398"/>
              <a:gd name="adj2" fmla="val 66792"/>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To compute Chronbach's alpha for each component in our analysis, we select </a:t>
            </a:r>
            <a:r>
              <a:rPr lang="en-US" sz="1200" i="1">
                <a:latin typeface="Verdana" pitchFamily="34" charset="0"/>
              </a:rPr>
              <a:t>Scale | Reliability Analysis…</a:t>
            </a:r>
            <a:r>
              <a:rPr lang="en-US" sz="1200">
                <a:latin typeface="Verdana" pitchFamily="34" charset="0"/>
              </a:rPr>
              <a:t> from the </a:t>
            </a:r>
            <a:r>
              <a:rPr lang="en-US" sz="1200" i="1">
                <a:latin typeface="Verdana" pitchFamily="34" charset="0"/>
              </a:rPr>
              <a:t>Analyze</a:t>
            </a:r>
            <a:r>
              <a:rPr lang="en-US" sz="1200">
                <a:latin typeface="Verdana" pitchFamily="34" charset="0"/>
              </a:rPr>
              <a:t> menu.</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240D980B-688D-4E64-9817-A6F0ED59BC5A}" type="slidenum">
              <a:rPr lang="en-US"/>
              <a:pPr/>
              <a:t>93</a:t>
            </a:fld>
            <a:endParaRPr lang="en-US"/>
          </a:p>
        </p:txBody>
      </p:sp>
      <p:pic>
        <p:nvPicPr>
          <p:cNvPr id="291852" name="Picture 1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320925"/>
            <a:ext cx="4768850" cy="27844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1843" name="Rectangle 3"/>
          <p:cNvSpPr>
            <a:spLocks noGrp="1" noChangeArrowheads="1"/>
          </p:cNvSpPr>
          <p:nvPr>
            <p:ph type="title"/>
          </p:nvPr>
        </p:nvSpPr>
        <p:spPr/>
        <p:txBody>
          <a:bodyPr/>
          <a:lstStyle/>
          <a:p>
            <a:r>
              <a:rPr lang="en-US"/>
              <a:t>Selecting the variables for the second component</a:t>
            </a:r>
          </a:p>
        </p:txBody>
      </p:sp>
      <p:sp>
        <p:nvSpPr>
          <p:cNvPr id="291853" name="AutoShape 13"/>
          <p:cNvSpPr>
            <a:spLocks noChangeArrowheads="1"/>
          </p:cNvSpPr>
          <p:nvPr/>
        </p:nvSpPr>
        <p:spPr bwMode="auto">
          <a:xfrm>
            <a:off x="2362200" y="1319213"/>
            <a:ext cx="2743200" cy="1423987"/>
          </a:xfrm>
          <a:prstGeom prst="wedgeEllipseCallout">
            <a:avLst>
              <a:gd name="adj1" fmla="val 26218"/>
              <a:gd name="adj2" fmla="val 85968"/>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move the three variables that loaded on the second component to the </a:t>
            </a:r>
            <a:r>
              <a:rPr lang="en-US" sz="1200" i="1">
                <a:latin typeface="Verdana" pitchFamily="34" charset="0"/>
              </a:rPr>
              <a:t>Items</a:t>
            </a:r>
            <a:r>
              <a:rPr lang="en-US" sz="1200">
                <a:latin typeface="Verdana" pitchFamily="34" charset="0"/>
              </a:rPr>
              <a:t> list box.</a:t>
            </a:r>
          </a:p>
        </p:txBody>
      </p:sp>
      <p:sp>
        <p:nvSpPr>
          <p:cNvPr id="291854" name="AutoShape 14"/>
          <p:cNvSpPr>
            <a:spLocks noChangeArrowheads="1"/>
          </p:cNvSpPr>
          <p:nvPr/>
        </p:nvSpPr>
        <p:spPr bwMode="auto">
          <a:xfrm>
            <a:off x="5410200" y="4953000"/>
            <a:ext cx="2743200" cy="1165225"/>
          </a:xfrm>
          <a:prstGeom prst="wedgeEllipseCallout">
            <a:avLst>
              <a:gd name="adj1" fmla="val -37847"/>
              <a:gd name="adj2" fmla="val -5463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Statistics</a:t>
            </a:r>
            <a:r>
              <a:rPr lang="en-US" sz="1200">
                <a:latin typeface="Verdana" pitchFamily="34" charset="0"/>
              </a:rPr>
              <a:t>… button to select the statistics we will need.</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71C4580-4C60-4150-85C9-6CEF1917740C}" type="slidenum">
              <a:rPr lang="en-US"/>
              <a:pPr/>
              <a:t>94</a:t>
            </a:fld>
            <a:endParaRPr lang="en-US"/>
          </a:p>
        </p:txBody>
      </p:sp>
      <p:pic>
        <p:nvPicPr>
          <p:cNvPr id="29286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3675" y="1565275"/>
            <a:ext cx="4429125" cy="407352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2867" name="Rectangle 3"/>
          <p:cNvSpPr>
            <a:spLocks noGrp="1" noChangeArrowheads="1"/>
          </p:cNvSpPr>
          <p:nvPr>
            <p:ph type="title"/>
          </p:nvPr>
        </p:nvSpPr>
        <p:spPr/>
        <p:txBody>
          <a:bodyPr/>
          <a:lstStyle/>
          <a:p>
            <a:r>
              <a:rPr lang="en-US"/>
              <a:t>Selecting the statistics for the output</a:t>
            </a:r>
          </a:p>
        </p:txBody>
      </p:sp>
      <p:sp>
        <p:nvSpPr>
          <p:cNvPr id="292873" name="AutoShape 9"/>
          <p:cNvSpPr>
            <a:spLocks noChangeArrowheads="1"/>
          </p:cNvSpPr>
          <p:nvPr/>
        </p:nvSpPr>
        <p:spPr bwMode="auto">
          <a:xfrm>
            <a:off x="304800" y="2667000"/>
            <a:ext cx="2743200" cy="1165225"/>
          </a:xfrm>
          <a:prstGeom prst="wedgeEllipseCallout">
            <a:avLst>
              <a:gd name="adj1" fmla="val 45023"/>
              <a:gd name="adj2" fmla="val -5994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mark the checkboxes for </a:t>
            </a:r>
            <a:r>
              <a:rPr lang="en-US" sz="1200" i="1">
                <a:latin typeface="Verdana" pitchFamily="34" charset="0"/>
              </a:rPr>
              <a:t>Item</a:t>
            </a:r>
            <a:r>
              <a:rPr lang="en-US" sz="1200">
                <a:latin typeface="Verdana" pitchFamily="34" charset="0"/>
              </a:rPr>
              <a:t>, </a:t>
            </a:r>
            <a:r>
              <a:rPr lang="en-US" sz="1200" i="1">
                <a:latin typeface="Verdana" pitchFamily="34" charset="0"/>
              </a:rPr>
              <a:t>Scale</a:t>
            </a:r>
            <a:r>
              <a:rPr lang="en-US" sz="1200">
                <a:latin typeface="Verdana" pitchFamily="34" charset="0"/>
              </a:rPr>
              <a:t>, and </a:t>
            </a:r>
            <a:r>
              <a:rPr lang="en-US" sz="1200" i="1">
                <a:latin typeface="Verdana" pitchFamily="34" charset="0"/>
              </a:rPr>
              <a:t>Scale if item deleted</a:t>
            </a:r>
            <a:r>
              <a:rPr lang="en-US" sz="1200">
                <a:latin typeface="Verdana" pitchFamily="34" charset="0"/>
              </a:rPr>
              <a:t>.</a:t>
            </a:r>
          </a:p>
        </p:txBody>
      </p:sp>
      <p:sp>
        <p:nvSpPr>
          <p:cNvPr id="292874" name="AutoShape 10"/>
          <p:cNvSpPr>
            <a:spLocks noChangeArrowheads="1"/>
          </p:cNvSpPr>
          <p:nvPr/>
        </p:nvSpPr>
        <p:spPr bwMode="auto">
          <a:xfrm>
            <a:off x="6324600" y="2514600"/>
            <a:ext cx="2590800" cy="647700"/>
          </a:xfrm>
          <a:prstGeom prst="wedgeEllipseCallout">
            <a:avLst>
              <a:gd name="adj1" fmla="val -33088"/>
              <a:gd name="adj2" fmla="val -10098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Continue button.</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7386648-9EF3-4D3E-8659-8719C5AA3D33}" type="slidenum">
              <a:rPr lang="en-US"/>
              <a:pPr/>
              <a:t>95</a:t>
            </a:fld>
            <a:endParaRPr lang="en-US"/>
          </a:p>
        </p:txBody>
      </p:sp>
      <p:pic>
        <p:nvPicPr>
          <p:cNvPr id="293898" name="Picture 1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46350" y="1711325"/>
            <a:ext cx="4768850" cy="27844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3891" name="Rectangle 3"/>
          <p:cNvSpPr>
            <a:spLocks noGrp="1" noChangeArrowheads="1"/>
          </p:cNvSpPr>
          <p:nvPr>
            <p:ph type="title"/>
          </p:nvPr>
        </p:nvSpPr>
        <p:spPr/>
        <p:txBody>
          <a:bodyPr/>
          <a:lstStyle/>
          <a:p>
            <a:r>
              <a:rPr lang="en-US"/>
              <a:t>Completing the specifications</a:t>
            </a:r>
          </a:p>
        </p:txBody>
      </p:sp>
      <p:sp>
        <p:nvSpPr>
          <p:cNvPr id="293899" name="AutoShape 11"/>
          <p:cNvSpPr>
            <a:spLocks noChangeArrowheads="1"/>
          </p:cNvSpPr>
          <p:nvPr/>
        </p:nvSpPr>
        <p:spPr bwMode="auto">
          <a:xfrm>
            <a:off x="3200400" y="4321175"/>
            <a:ext cx="2743200" cy="1165225"/>
          </a:xfrm>
          <a:prstGeom prst="wedgeEllipseCallout">
            <a:avLst>
              <a:gd name="adj1" fmla="val -22454"/>
              <a:gd name="adj2" fmla="val -73023"/>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First</a:t>
            </a:r>
            <a:r>
              <a:rPr lang="en-US" sz="1200">
                <a:latin typeface="Verdana" pitchFamily="34" charset="0"/>
              </a:rPr>
              <a:t>, If </a:t>
            </a:r>
            <a:r>
              <a:rPr lang="en-US" sz="1200" i="1">
                <a:latin typeface="Verdana" pitchFamily="34" charset="0"/>
              </a:rPr>
              <a:t>Alpha</a:t>
            </a:r>
            <a:r>
              <a:rPr lang="en-US" sz="1200">
                <a:latin typeface="Verdana" pitchFamily="34" charset="0"/>
              </a:rPr>
              <a:t> is not selected as the </a:t>
            </a:r>
            <a:r>
              <a:rPr lang="en-US" sz="1200" i="1">
                <a:latin typeface="Verdana" pitchFamily="34" charset="0"/>
              </a:rPr>
              <a:t>Model</a:t>
            </a:r>
            <a:r>
              <a:rPr lang="en-US" sz="1200">
                <a:latin typeface="Verdana" pitchFamily="34" charset="0"/>
              </a:rPr>
              <a:t> in the drop down menu, select it now.</a:t>
            </a:r>
          </a:p>
        </p:txBody>
      </p:sp>
      <p:sp>
        <p:nvSpPr>
          <p:cNvPr id="293900" name="AutoShape 12"/>
          <p:cNvSpPr>
            <a:spLocks noChangeArrowheads="1"/>
          </p:cNvSpPr>
          <p:nvPr/>
        </p:nvSpPr>
        <p:spPr bwMode="auto">
          <a:xfrm>
            <a:off x="6324600" y="2728913"/>
            <a:ext cx="2432050" cy="906462"/>
          </a:xfrm>
          <a:prstGeom prst="wedgeEllipseCallout">
            <a:avLst>
              <a:gd name="adj1" fmla="val -20431"/>
              <a:gd name="adj2" fmla="val -90454"/>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 on the </a:t>
            </a:r>
            <a:r>
              <a:rPr lang="en-US" sz="1200" i="1">
                <a:latin typeface="Verdana" pitchFamily="34" charset="0"/>
              </a:rPr>
              <a:t>OK</a:t>
            </a:r>
            <a:r>
              <a:rPr lang="en-US" sz="1200">
                <a:latin typeface="Verdana" pitchFamily="34" charset="0"/>
              </a:rPr>
              <a:t> button to produce the output.</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BB36F372-847E-425D-BFCD-3761CF28EB07}" type="slidenum">
              <a:rPr lang="en-US"/>
              <a:pPr/>
              <a:t>96</a:t>
            </a:fld>
            <a:endParaRPr lang="en-US"/>
          </a:p>
        </p:txBody>
      </p:sp>
      <p:pic>
        <p:nvPicPr>
          <p:cNvPr id="279567" name="Picture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0689"/>
          <a:stretch>
            <a:fillRect/>
          </a:stretch>
        </p:blipFill>
        <p:spPr>
          <a:xfrm>
            <a:off x="1600200" y="1600200"/>
            <a:ext cx="6846888" cy="4381500"/>
          </a:xfrm>
          <a:ln/>
          <a:extLst>
            <a:ext uri="{909E8E84-426E-40DD-AFC4-6F175D3DCCD1}">
              <a14:hiddenFill xmlns:a14="http://schemas.microsoft.com/office/drawing/2010/main">
                <a:solidFill>
                  <a:schemeClr val="bg1"/>
                </a:solidFill>
              </a14:hiddenFill>
            </a:ext>
          </a:extLst>
        </p:spPr>
      </p:pic>
      <p:sp>
        <p:nvSpPr>
          <p:cNvPr id="279562" name="Rectangle 10"/>
          <p:cNvSpPr>
            <a:spLocks noGrp="1" noChangeArrowheads="1"/>
          </p:cNvSpPr>
          <p:nvPr>
            <p:ph type="title"/>
          </p:nvPr>
        </p:nvSpPr>
        <p:spPr/>
        <p:txBody>
          <a:bodyPr/>
          <a:lstStyle/>
          <a:p>
            <a:r>
              <a:rPr lang="en-US"/>
              <a:t>Chronbach's Alpha</a:t>
            </a:r>
          </a:p>
        </p:txBody>
      </p:sp>
      <p:sp>
        <p:nvSpPr>
          <p:cNvPr id="279557" name="AutoShape 5"/>
          <p:cNvSpPr>
            <a:spLocks noChangeArrowheads="1"/>
          </p:cNvSpPr>
          <p:nvPr/>
        </p:nvSpPr>
        <p:spPr bwMode="auto">
          <a:xfrm>
            <a:off x="5029200" y="4648200"/>
            <a:ext cx="2743200" cy="388938"/>
          </a:xfrm>
          <a:prstGeom prst="wedgeEllipseCallout">
            <a:avLst>
              <a:gd name="adj1" fmla="val 41611"/>
              <a:gd name="adj2" fmla="val -1010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b="1">
                <a:latin typeface="Verdana" pitchFamily="34" charset="0"/>
              </a:rPr>
              <a:t>Second</a:t>
            </a:r>
            <a:r>
              <a:rPr lang="en-US" sz="1200">
                <a:latin typeface="Verdana" pitchFamily="34" charset="0"/>
              </a:rPr>
              <a:t>, click</a:t>
            </a:r>
          </a:p>
        </p:txBody>
      </p:sp>
      <p:sp>
        <p:nvSpPr>
          <p:cNvPr id="279568" name="AutoShape 16"/>
          <p:cNvSpPr>
            <a:spLocks noChangeArrowheads="1"/>
          </p:cNvSpPr>
          <p:nvPr/>
        </p:nvSpPr>
        <p:spPr bwMode="auto">
          <a:xfrm>
            <a:off x="3657600" y="3733800"/>
            <a:ext cx="4111625" cy="1679575"/>
          </a:xfrm>
          <a:prstGeom prst="wedgeEllipseCallout">
            <a:avLst>
              <a:gd name="adj1" fmla="val -61968"/>
              <a:gd name="adj2" fmla="val 71741"/>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Chronbach's Alpha is located at the bottom of the output.  An alpha of 0.60 or higher is the minimum acceptable level.  Preferably, alpha will be 0.70 or higher, as it is in this case.</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3680518B-05B2-4ADD-A490-5C86EC822154}" type="slidenum">
              <a:rPr lang="en-US"/>
              <a:pPr/>
              <a:t>97</a:t>
            </a:fld>
            <a:endParaRPr lang="en-US"/>
          </a:p>
        </p:txBody>
      </p:sp>
      <p:pic>
        <p:nvPicPr>
          <p:cNvPr id="198658"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r="32326"/>
          <a:stretch>
            <a:fillRect/>
          </a:stretch>
        </p:blipFill>
        <p:spPr>
          <a:xfrm>
            <a:off x="990600" y="1524000"/>
            <a:ext cx="7808913" cy="22526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98659" name="Rectangle 3"/>
          <p:cNvSpPr>
            <a:spLocks noGrp="1" noChangeArrowheads="1"/>
          </p:cNvSpPr>
          <p:nvPr>
            <p:ph type="title"/>
          </p:nvPr>
        </p:nvSpPr>
        <p:spPr/>
        <p:txBody>
          <a:bodyPr/>
          <a:lstStyle/>
          <a:p>
            <a:r>
              <a:rPr lang="en-US"/>
              <a:t>Answering the problem question</a:t>
            </a:r>
          </a:p>
        </p:txBody>
      </p:sp>
      <p:sp>
        <p:nvSpPr>
          <p:cNvPr id="198660" name="AutoShape 4"/>
          <p:cNvSpPr>
            <a:spLocks noChangeArrowheads="1"/>
          </p:cNvSpPr>
          <p:nvPr/>
        </p:nvSpPr>
        <p:spPr bwMode="auto">
          <a:xfrm>
            <a:off x="457200" y="1827213"/>
            <a:ext cx="8458200" cy="4427537"/>
          </a:xfrm>
          <a:prstGeom prst="wedgeEllipseCallout">
            <a:avLst>
              <a:gd name="adj1" fmla="val -32227"/>
              <a:gd name="adj2" fmla="val -33019"/>
            </a:avLst>
          </a:prstGeom>
          <a:solidFill>
            <a:srgbClr val="FFFFCC"/>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ct val="100000"/>
              </a:lnSpc>
            </a:pPr>
            <a:r>
              <a:rPr lang="en-US" sz="1200">
                <a:latin typeface="Verdana" pitchFamily="34" charset="0"/>
              </a:rPr>
              <a:t>The answer to the original question is </a:t>
            </a:r>
            <a:r>
              <a:rPr lang="en-US" sz="1200" b="1">
                <a:latin typeface="Verdana" pitchFamily="34" charset="0"/>
              </a:rPr>
              <a:t>true with caution</a:t>
            </a:r>
            <a:r>
              <a:rPr lang="en-US" sz="1200">
                <a:latin typeface="Verdana" pitchFamily="34" charset="0"/>
              </a:rPr>
              <a:t>.</a:t>
            </a:r>
          </a:p>
          <a:p>
            <a:pPr algn="l">
              <a:lnSpc>
                <a:spcPct val="100000"/>
              </a:lnSpc>
            </a:pPr>
            <a:endParaRPr lang="en-US" sz="1200">
              <a:latin typeface="Verdana" pitchFamily="34" charset="0"/>
            </a:endParaRPr>
          </a:p>
          <a:p>
            <a:pPr algn="l"/>
            <a:r>
              <a:rPr lang="en-US" sz="1200">
                <a:latin typeface="Verdana" pitchFamily="34" charset="0"/>
              </a:rPr>
              <a:t>Component 1 includes the variables "highest academic degree" [degree], "father's highest academic degree" [padeg], and "mother's highest academic degree" [madeg].  We can substitute one component variable for this combination of variables in further analyses.</a:t>
            </a:r>
          </a:p>
          <a:p>
            <a:pPr algn="l"/>
            <a:endParaRPr lang="en-US" sz="1200">
              <a:latin typeface="Verdana" pitchFamily="34" charset="0"/>
            </a:endParaRPr>
          </a:p>
          <a:p>
            <a:pPr algn="l"/>
            <a:r>
              <a:rPr lang="en-US" sz="1200">
                <a:latin typeface="Verdana" pitchFamily="34" charset="0"/>
              </a:rPr>
              <a:t>Component 2 includes the variables "general happiness" [happy] and "happiness of marriage" [hapmar].  We can substitute one component variable for this combination of variables in further analyses.</a:t>
            </a:r>
          </a:p>
          <a:p>
            <a:pPr algn="l"/>
            <a:endParaRPr lang="en-US" sz="1200">
              <a:latin typeface="Verdana" pitchFamily="34" charset="0"/>
            </a:endParaRPr>
          </a:p>
          <a:p>
            <a:pPr algn="l"/>
            <a:r>
              <a:rPr lang="en-US" sz="1200">
                <a:latin typeface="Verdana" pitchFamily="34" charset="0"/>
              </a:rPr>
              <a:t>The components explain at least 50% of the variance in each of the variables included in the final analysis.</a:t>
            </a:r>
          </a:p>
          <a:p>
            <a:pPr algn="l"/>
            <a:endParaRPr lang="en-US" sz="1200">
              <a:latin typeface="Verdana" pitchFamily="34" charset="0"/>
            </a:endParaRPr>
          </a:p>
          <a:p>
            <a:pPr algn="l"/>
            <a:r>
              <a:rPr lang="en-US" sz="1200">
                <a:latin typeface="Verdana" pitchFamily="34" charset="0"/>
              </a:rPr>
              <a:t>The components explain 70.169% of the total variance in the variables which are included on the components. </a:t>
            </a:r>
          </a:p>
          <a:p>
            <a:pPr algn="l">
              <a:lnSpc>
                <a:spcPct val="100000"/>
              </a:lnSpc>
            </a:pPr>
            <a:endParaRPr lang="en-US" sz="1200">
              <a:latin typeface="Verdana" pitchFamily="34" charset="0"/>
            </a:endParaRPr>
          </a:p>
          <a:p>
            <a:pPr algn="l"/>
            <a:r>
              <a:rPr lang="en-US" sz="1200">
                <a:latin typeface="Verdana" pitchFamily="34" charset="0"/>
              </a:rPr>
              <a:t>A caution is added to our findings because of the inclusion of ordinal level variables in the analysis.</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FAEDCF66-2DD1-41C0-A1DD-FEB3307781BC}" type="slidenum">
              <a:rPr lang="en-US"/>
              <a:pPr/>
              <a:t>98</a:t>
            </a:fld>
            <a:endParaRPr lang="en-US"/>
          </a:p>
        </p:txBody>
      </p:sp>
      <p:sp>
        <p:nvSpPr>
          <p:cNvPr id="229378" name="Rectangle 2"/>
          <p:cNvSpPr>
            <a:spLocks noGrp="1" noChangeArrowheads="1"/>
          </p:cNvSpPr>
          <p:nvPr>
            <p:ph type="title"/>
          </p:nvPr>
        </p:nvSpPr>
        <p:spPr/>
        <p:txBody>
          <a:bodyPr/>
          <a:lstStyle/>
          <a:p>
            <a:r>
              <a:rPr lang="en-US"/>
              <a:t>Validation with small samples</a:t>
            </a:r>
          </a:p>
        </p:txBody>
      </p:sp>
      <p:sp>
        <p:nvSpPr>
          <p:cNvPr id="229379" name="Rectangle 3"/>
          <p:cNvSpPr>
            <a:spLocks noGrp="1" noChangeArrowheads="1"/>
          </p:cNvSpPr>
          <p:nvPr>
            <p:ph type="body" idx="1"/>
          </p:nvPr>
        </p:nvSpPr>
        <p:spPr>
          <a:xfrm>
            <a:off x="1066800" y="1447800"/>
            <a:ext cx="7881938" cy="5257800"/>
          </a:xfrm>
        </p:spPr>
        <p:txBody>
          <a:bodyPr/>
          <a:lstStyle/>
          <a:p>
            <a:r>
              <a:rPr lang="en-US" sz="2000"/>
              <a:t>In the validation example completed above, 105 cases were used in the final principal component analysis model. When we have more than 100 cases available for the validation analysis, an even split should generally results in 50+ cases per validation sample.</a:t>
            </a:r>
          </a:p>
          <a:p>
            <a:endParaRPr lang="en-US" sz="1000"/>
          </a:p>
          <a:p>
            <a:r>
              <a:rPr lang="en-US" sz="2000"/>
              <a:t>However, if the number of cases available for the validation is less than 100, then splitting the sample in two may result in a validation samples that are less than the minimum of 50 cases to conduct a factor analysis.</a:t>
            </a:r>
          </a:p>
          <a:p>
            <a:endParaRPr lang="en-US" sz="1000"/>
          </a:p>
          <a:p>
            <a:r>
              <a:rPr lang="en-US" sz="2000"/>
              <a:t>When this happens, we draw </a:t>
            </a:r>
            <a:r>
              <a:rPr lang="en-US" sz="2000" u="sng"/>
              <a:t>two</a:t>
            </a:r>
            <a:r>
              <a:rPr lang="en-US" sz="2000"/>
              <a:t> random samples of cases that are both larger than the minimum of 50.  Since some of the same cases will be in both validation samples, the support for generalizability is not as strong, but it does offer some evidence, especially if we repeat the process a number of times.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SW388R7</a:t>
            </a:r>
          </a:p>
          <a:p>
            <a:r>
              <a:rPr lang="en-US"/>
              <a:t>Data Analysis &amp; Computers II</a:t>
            </a:r>
          </a:p>
          <a:p>
            <a:endParaRPr lang="en-US"/>
          </a:p>
          <a:p>
            <a:r>
              <a:rPr lang="en-US"/>
              <a:t>Slide </a:t>
            </a:r>
            <a:fld id="{931C39C7-00BA-4AB7-99A6-94C30FBF6370}" type="slidenum">
              <a:rPr lang="en-US"/>
              <a:pPr/>
              <a:t>99</a:t>
            </a:fld>
            <a:endParaRPr lang="en-US"/>
          </a:p>
        </p:txBody>
      </p:sp>
      <p:sp>
        <p:nvSpPr>
          <p:cNvPr id="299010" name="Rectangle 2"/>
          <p:cNvSpPr>
            <a:spLocks noGrp="1" noChangeArrowheads="1"/>
          </p:cNvSpPr>
          <p:nvPr>
            <p:ph type="title"/>
          </p:nvPr>
        </p:nvSpPr>
        <p:spPr/>
        <p:txBody>
          <a:bodyPr/>
          <a:lstStyle/>
          <a:p>
            <a:r>
              <a:rPr lang="en-US"/>
              <a:t>Validation with small samples</a:t>
            </a:r>
          </a:p>
        </p:txBody>
      </p:sp>
      <p:sp>
        <p:nvSpPr>
          <p:cNvPr id="299011" name="Rectangle 3"/>
          <p:cNvSpPr>
            <a:spLocks noGrp="1" noChangeArrowheads="1"/>
          </p:cNvSpPr>
          <p:nvPr>
            <p:ph type="body" idx="1"/>
          </p:nvPr>
        </p:nvSpPr>
        <p:spPr>
          <a:xfrm>
            <a:off x="1066800" y="1447800"/>
            <a:ext cx="7881938" cy="5257800"/>
          </a:xfrm>
        </p:spPr>
        <p:txBody>
          <a:bodyPr/>
          <a:lstStyle/>
          <a:p>
            <a:r>
              <a:rPr lang="en-US" sz="2000"/>
              <a:t>We randomly create two split variables which we will call split1 and split 2, using a separate random number see for each.</a:t>
            </a:r>
          </a:p>
          <a:p>
            <a:endParaRPr lang="en-US" sz="2000"/>
          </a:p>
          <a:p>
            <a:r>
              <a:rPr lang="en-US" sz="2000"/>
              <a:t>In the formula for creating the split variables, we set the proportion of cases sufficient to randomly select fifty cases. </a:t>
            </a:r>
          </a:p>
          <a:p>
            <a:endParaRPr lang="en-US" sz="2000"/>
          </a:p>
          <a:p>
            <a:r>
              <a:rPr lang="en-US" sz="2000"/>
              <a:t>To calculate the proportion that we need, we divide 50 by the number of valid cases in the analysis and round up to the next highest 10% increment.</a:t>
            </a:r>
          </a:p>
          <a:p>
            <a:endParaRPr lang="en-US" sz="2000"/>
          </a:p>
          <a:p>
            <a:r>
              <a:rPr lang="en-US" sz="2000"/>
              <a:t>For example, if we have 80 valid cases, the proportion we need for validation is 50 / 80 = 0.625, which we would round up to 0.70 or 70%.  The formulas for the split variables would be:</a:t>
            </a:r>
          </a:p>
          <a:p>
            <a:pPr lvl="2">
              <a:buFont typeface="Wingdings" pitchFamily="2" charset="2"/>
              <a:buNone/>
            </a:pPr>
            <a:r>
              <a:rPr lang="en-US" sz="2000"/>
              <a:t>split1 = uniform(1) &lt;= 0.70</a:t>
            </a:r>
          </a:p>
          <a:p>
            <a:pPr lvl="2">
              <a:buFont typeface="Wingdings" pitchFamily="2" charset="2"/>
              <a:buNone/>
            </a:pPr>
            <a:r>
              <a:rPr lang="en-US" sz="2000"/>
              <a:t>split2 = uniform(1) &lt;= 0.70</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_statTemplate">
  <a:themeElements>
    <a:clrScheme name="">
      <a:dk1>
        <a:srgbClr val="000000"/>
      </a:dk1>
      <a:lt1>
        <a:srgbClr val="FFFFFF"/>
      </a:lt1>
      <a:dk2>
        <a:srgbClr val="000000"/>
      </a:dk2>
      <a:lt2>
        <a:srgbClr val="E3E2C7"/>
      </a:lt2>
      <a:accent1>
        <a:srgbClr val="EAEAEA"/>
      </a:accent1>
      <a:accent2>
        <a:srgbClr val="003366"/>
      </a:accent2>
      <a:accent3>
        <a:srgbClr val="FFFFFF"/>
      </a:accent3>
      <a:accent4>
        <a:srgbClr val="000000"/>
      </a:accent4>
      <a:accent5>
        <a:srgbClr val="F3F3F3"/>
      </a:accent5>
      <a:accent6>
        <a:srgbClr val="002D5C"/>
      </a:accent6>
      <a:hlink>
        <a:srgbClr val="003366"/>
      </a:hlink>
      <a:folHlink>
        <a:srgbClr val="800000"/>
      </a:folHlink>
    </a:clrScheme>
    <a:fontScheme name="_stat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_stat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_stat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_stat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_stat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Settings\js\Application Data\Microsoft\Templates\_statTemplate.pot</Template>
  <TotalTime>5958</TotalTime>
  <Words>8730</Words>
  <Application>Microsoft Office PowerPoint</Application>
  <PresentationFormat>On-screen Show (4:3)</PresentationFormat>
  <Paragraphs>1060</Paragraphs>
  <Slides>128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Times New Roman</vt:lpstr>
      <vt:lpstr>Trebuchet MS</vt:lpstr>
      <vt:lpstr>Wingdings</vt:lpstr>
      <vt:lpstr>Verdana</vt:lpstr>
      <vt:lpstr>_statTemplate</vt:lpstr>
      <vt:lpstr>Principal Component Analysis: Additional Topics </vt:lpstr>
      <vt:lpstr>Split Sample Validation</vt:lpstr>
      <vt:lpstr>Misleading Results to Watch Out For</vt:lpstr>
      <vt:lpstr>When validation fails</vt:lpstr>
      <vt:lpstr>Outliers</vt:lpstr>
      <vt:lpstr>Reliability of Summated Scales</vt:lpstr>
      <vt:lpstr>Problem 1</vt:lpstr>
      <vt:lpstr>Computing a principal component analysis</vt:lpstr>
      <vt:lpstr>Add the variables to the analysis</vt:lpstr>
      <vt:lpstr>Compete the descriptives dialog box</vt:lpstr>
      <vt:lpstr>Select the extraction method</vt:lpstr>
      <vt:lpstr>Compete the extraction dialog box</vt:lpstr>
      <vt:lpstr>Select the rotation method</vt:lpstr>
      <vt:lpstr>Compete the rotation dialog box</vt:lpstr>
      <vt:lpstr>Complete the request for the analysis</vt:lpstr>
      <vt:lpstr>Level of measurement requirement</vt:lpstr>
      <vt:lpstr>Sample size requirement: minimum number of cases</vt:lpstr>
      <vt:lpstr>Sample size requirement: ratio of cases to variables</vt:lpstr>
      <vt:lpstr>Appropriateness of factor analysis: Presence of substantial correlations</vt:lpstr>
      <vt:lpstr>Appropriateness of factor analysis: Sampling adequacy of individual variables</vt:lpstr>
      <vt:lpstr>Appropriateness of factor analysis: Sampling adequacy for set of variables</vt:lpstr>
      <vt:lpstr>Appropriateness of factor analysis: Bartlett test of sphericity</vt:lpstr>
      <vt:lpstr>Number of factors to extract: Latent root criterion</vt:lpstr>
      <vt:lpstr>Number of factors to extract:  Percentage of variance criterion</vt:lpstr>
      <vt:lpstr>Evaluating communalities</vt:lpstr>
      <vt:lpstr>Communality requiring variable removal</vt:lpstr>
      <vt:lpstr>Repeating the factor analysis</vt:lpstr>
      <vt:lpstr>Removing the variable from the list of variables</vt:lpstr>
      <vt:lpstr>Replicating the factor analysis</vt:lpstr>
      <vt:lpstr>Communality requiring variable removal</vt:lpstr>
      <vt:lpstr>Repeating the factor analysis</vt:lpstr>
      <vt:lpstr>Removing the variable from the list of variables</vt:lpstr>
      <vt:lpstr>Replicating the factor analysis</vt:lpstr>
      <vt:lpstr>Communality requiring variable removal</vt:lpstr>
      <vt:lpstr>Repeating the factor analysis</vt:lpstr>
      <vt:lpstr>Removing the variable from the list of variables</vt:lpstr>
      <vt:lpstr>Replicating the factor analysis</vt:lpstr>
      <vt:lpstr>Communality satisfactory for all variables</vt:lpstr>
      <vt:lpstr>Identifying complex structure</vt:lpstr>
      <vt:lpstr>Variable loadings on components</vt:lpstr>
      <vt:lpstr>Final check of communalities</vt:lpstr>
      <vt:lpstr>Interpreting the principal components</vt:lpstr>
      <vt:lpstr>Total variance explained</vt:lpstr>
      <vt:lpstr>Split-sample validation</vt:lpstr>
      <vt:lpstr>Sorting the data set in original order</vt:lpstr>
      <vt:lpstr>Setting the random number seed</vt:lpstr>
      <vt:lpstr>Set the random number seed</vt:lpstr>
      <vt:lpstr>Select the compute command</vt:lpstr>
      <vt:lpstr>The formula for the split variable</vt:lpstr>
      <vt:lpstr>The split variable in the data editor</vt:lpstr>
      <vt:lpstr>Repeating the analysis with the first validation sample</vt:lpstr>
      <vt:lpstr>Using "split" as the selection variable</vt:lpstr>
      <vt:lpstr>Setting the value of split to select cases</vt:lpstr>
      <vt:lpstr>Completing the value selection</vt:lpstr>
      <vt:lpstr>Requesting output for the first validation sample</vt:lpstr>
      <vt:lpstr>Repeating the analysis with the second validation sample</vt:lpstr>
      <vt:lpstr>Setting the value of split to select cases</vt:lpstr>
      <vt:lpstr>Completing the value selection</vt:lpstr>
      <vt:lpstr>Requesting output for the second validation sample</vt:lpstr>
      <vt:lpstr>Comparing communalities</vt:lpstr>
      <vt:lpstr>Comparing factor loadings</vt:lpstr>
      <vt:lpstr>Interpreting the validation results</vt:lpstr>
      <vt:lpstr>Detecting outliers</vt:lpstr>
      <vt:lpstr>Access the Scores Dialog Box</vt:lpstr>
      <vt:lpstr>Specifications for factor scores</vt:lpstr>
      <vt:lpstr>Compute the factor scores</vt:lpstr>
      <vt:lpstr>The factor scores in the data editor</vt:lpstr>
      <vt:lpstr>Sort the data to locate outliers for factor one</vt:lpstr>
      <vt:lpstr>Negative outliers for factor one</vt:lpstr>
      <vt:lpstr>Positive outliers for factor one</vt:lpstr>
      <vt:lpstr>Sort the data to locate outliers on factor two</vt:lpstr>
      <vt:lpstr>Negative outliers for factor two</vt:lpstr>
      <vt:lpstr>Positive outliers for factor two</vt:lpstr>
      <vt:lpstr>Removing the outliers</vt:lpstr>
      <vt:lpstr>Setting the If condition</vt:lpstr>
      <vt:lpstr>Formula to select cases that are not outliers</vt:lpstr>
      <vt:lpstr>Complete the select cases command</vt:lpstr>
      <vt:lpstr>The outlier selected out of the analysis</vt:lpstr>
      <vt:lpstr>Repeating the factor analysis</vt:lpstr>
      <vt:lpstr>Stopping SPSS from computing factor scores again</vt:lpstr>
      <vt:lpstr>Clearing the command to save factor scores</vt:lpstr>
      <vt:lpstr>Computing the factor analysis </vt:lpstr>
      <vt:lpstr>Comparing communalities</vt:lpstr>
      <vt:lpstr>Comparing factor loadings</vt:lpstr>
      <vt:lpstr>Interpreting the outlier analysis</vt:lpstr>
      <vt:lpstr>Computing Chronbach's Alpha</vt:lpstr>
      <vt:lpstr>Selecting the variables for the first component</vt:lpstr>
      <vt:lpstr>Selecting the statistics for the output</vt:lpstr>
      <vt:lpstr>Completing the specifications</vt:lpstr>
      <vt:lpstr>Chronbach's Alpha</vt:lpstr>
      <vt:lpstr>Chronbach's Alpha</vt:lpstr>
      <vt:lpstr>Computing Chronbach's Alpha</vt:lpstr>
      <vt:lpstr>Selecting the variables for the second component</vt:lpstr>
      <vt:lpstr>Selecting the statistics for the output</vt:lpstr>
      <vt:lpstr>Completing the specifications</vt:lpstr>
      <vt:lpstr>Chronbach's Alpha</vt:lpstr>
      <vt:lpstr>Answering the problem question</vt:lpstr>
      <vt:lpstr>Validation with small samples</vt:lpstr>
      <vt:lpstr>Validation with small samples</vt:lpstr>
      <vt:lpstr>Validation with very small samples</vt:lpstr>
      <vt:lpstr>Problem 2</vt:lpstr>
      <vt:lpstr>The principal component solution</vt:lpstr>
      <vt:lpstr>The size of the validation sample</vt:lpstr>
      <vt:lpstr>Split-sample validation</vt:lpstr>
      <vt:lpstr>Set the random number seed for first sample</vt:lpstr>
      <vt:lpstr>Select the compute command</vt:lpstr>
      <vt:lpstr>The formula for the split1 variable</vt:lpstr>
      <vt:lpstr>Set the random number seed for second sample</vt:lpstr>
      <vt:lpstr>Select the compute command</vt:lpstr>
      <vt:lpstr>The formula for the split2 variable</vt:lpstr>
      <vt:lpstr>Repeating the analysis with the first validation sample</vt:lpstr>
      <vt:lpstr>Using split1 as the selection variable</vt:lpstr>
      <vt:lpstr>Setting the value of split1 to select cases</vt:lpstr>
      <vt:lpstr>Completing the value selection</vt:lpstr>
      <vt:lpstr>Requesting output for the first validation sample</vt:lpstr>
      <vt:lpstr>Repeating the analysis with the second validation sample</vt:lpstr>
      <vt:lpstr>Removing split1 as the selection variable</vt:lpstr>
      <vt:lpstr>Using split2 as the selection variable</vt:lpstr>
      <vt:lpstr>Setting the value of split2 to select cases</vt:lpstr>
      <vt:lpstr>Completing the value selection</vt:lpstr>
      <vt:lpstr>Requesting output for the second validation sample</vt:lpstr>
      <vt:lpstr>Comparing the communalities for the validation samples</vt:lpstr>
      <vt:lpstr>Comparing the factor loadings for the validation samples</vt:lpstr>
      <vt:lpstr>Steps in validation analysis - 1</vt:lpstr>
      <vt:lpstr>Steps in validation analysis - 2</vt:lpstr>
      <vt:lpstr>Steps in outlier analysis - 1</vt:lpstr>
      <vt:lpstr>Steps in outlier analysis - 2</vt:lpstr>
      <vt:lpstr>Steps in reliability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Component Analysis</dc:title>
  <dc:creator>Michael</dc:creator>
  <cp:lastModifiedBy>Michael</cp:lastModifiedBy>
  <cp:revision>230</cp:revision>
  <cp:lastPrinted>2000-09-01T15:46:21Z</cp:lastPrinted>
  <dcterms:created xsi:type="dcterms:W3CDTF">2000-09-01T15:46:21Z</dcterms:created>
  <dcterms:modified xsi:type="dcterms:W3CDTF">2012-04-15T14:27:52Z</dcterms:modified>
</cp:coreProperties>
</file>