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95"/>
  </p:notesMasterIdLst>
  <p:handoutMasterIdLst>
    <p:handoutMasterId r:id="rId96"/>
  </p:handoutMasterIdLst>
  <p:sldIdLst>
    <p:sldId id="256" r:id="rId2"/>
    <p:sldId id="326" r:id="rId3"/>
    <p:sldId id="328" r:id="rId4"/>
    <p:sldId id="329" r:id="rId5"/>
    <p:sldId id="325" r:id="rId6"/>
    <p:sldId id="330" r:id="rId7"/>
    <p:sldId id="336" r:id="rId8"/>
    <p:sldId id="338" r:id="rId9"/>
    <p:sldId id="339" r:id="rId10"/>
    <p:sldId id="337" r:id="rId11"/>
    <p:sldId id="340" r:id="rId12"/>
    <p:sldId id="331" r:id="rId13"/>
    <p:sldId id="332" r:id="rId14"/>
    <p:sldId id="333" r:id="rId15"/>
    <p:sldId id="334" r:id="rId16"/>
    <p:sldId id="335" r:id="rId17"/>
    <p:sldId id="323" r:id="rId18"/>
    <p:sldId id="341" r:id="rId19"/>
    <p:sldId id="342" r:id="rId20"/>
    <p:sldId id="343" r:id="rId21"/>
    <p:sldId id="344" r:id="rId22"/>
    <p:sldId id="345" r:id="rId23"/>
    <p:sldId id="346" r:id="rId24"/>
    <p:sldId id="347" r:id="rId25"/>
    <p:sldId id="348" r:id="rId26"/>
    <p:sldId id="349" r:id="rId27"/>
    <p:sldId id="350" r:id="rId28"/>
    <p:sldId id="419" r:id="rId29"/>
    <p:sldId id="351" r:id="rId30"/>
    <p:sldId id="352" r:id="rId31"/>
    <p:sldId id="353" r:id="rId32"/>
    <p:sldId id="354" r:id="rId33"/>
    <p:sldId id="374" r:id="rId34"/>
    <p:sldId id="355" r:id="rId35"/>
    <p:sldId id="375" r:id="rId36"/>
    <p:sldId id="376" r:id="rId37"/>
    <p:sldId id="358" r:id="rId38"/>
    <p:sldId id="359" r:id="rId39"/>
    <p:sldId id="360" r:id="rId40"/>
    <p:sldId id="361" r:id="rId41"/>
    <p:sldId id="362" r:id="rId42"/>
    <p:sldId id="363" r:id="rId43"/>
    <p:sldId id="364" r:id="rId44"/>
    <p:sldId id="365" r:id="rId45"/>
    <p:sldId id="366" r:id="rId46"/>
    <p:sldId id="367" r:id="rId47"/>
    <p:sldId id="368" r:id="rId48"/>
    <p:sldId id="369" r:id="rId49"/>
    <p:sldId id="370" r:id="rId50"/>
    <p:sldId id="371" r:id="rId51"/>
    <p:sldId id="372" r:id="rId52"/>
    <p:sldId id="373" r:id="rId53"/>
    <p:sldId id="377" r:id="rId54"/>
    <p:sldId id="378" r:id="rId55"/>
    <p:sldId id="379" r:id="rId56"/>
    <p:sldId id="420" r:id="rId57"/>
    <p:sldId id="380" r:id="rId58"/>
    <p:sldId id="381" r:id="rId59"/>
    <p:sldId id="382" r:id="rId60"/>
    <p:sldId id="383" r:id="rId61"/>
    <p:sldId id="407" r:id="rId62"/>
    <p:sldId id="385" r:id="rId63"/>
    <p:sldId id="408" r:id="rId64"/>
    <p:sldId id="409" r:id="rId65"/>
    <p:sldId id="410" r:id="rId66"/>
    <p:sldId id="411" r:id="rId67"/>
    <p:sldId id="388" r:id="rId68"/>
    <p:sldId id="389" r:id="rId69"/>
    <p:sldId id="390" r:id="rId70"/>
    <p:sldId id="391" r:id="rId71"/>
    <p:sldId id="392" r:id="rId72"/>
    <p:sldId id="393" r:id="rId73"/>
    <p:sldId id="394" r:id="rId74"/>
    <p:sldId id="395" r:id="rId75"/>
    <p:sldId id="396" r:id="rId76"/>
    <p:sldId id="397" r:id="rId77"/>
    <p:sldId id="398" r:id="rId78"/>
    <p:sldId id="399" r:id="rId79"/>
    <p:sldId id="400" r:id="rId80"/>
    <p:sldId id="401" r:id="rId81"/>
    <p:sldId id="402" r:id="rId82"/>
    <p:sldId id="403" r:id="rId83"/>
    <p:sldId id="404" r:id="rId84"/>
    <p:sldId id="405" r:id="rId85"/>
    <p:sldId id="406" r:id="rId86"/>
    <p:sldId id="412" r:id="rId87"/>
    <p:sldId id="413" r:id="rId88"/>
    <p:sldId id="421" r:id="rId89"/>
    <p:sldId id="414" r:id="rId90"/>
    <p:sldId id="415" r:id="rId91"/>
    <p:sldId id="416" r:id="rId92"/>
    <p:sldId id="417" r:id="rId93"/>
    <p:sldId id="418" r:id="rId94"/>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A1219C4C-85CD-46C3-B20F-5C5A8E9FD358}" type="slidenum">
              <a:rPr lang="en-US"/>
              <a:pPr/>
              <a:t>‹#›</a:t>
            </a:fld>
            <a:endParaRPr lang="en-US"/>
          </a:p>
        </p:txBody>
      </p:sp>
    </p:spTree>
    <p:extLst>
      <p:ext uri="{BB962C8B-B14F-4D97-AF65-F5344CB8AC3E}">
        <p14:creationId xmlns:p14="http://schemas.microsoft.com/office/powerpoint/2010/main" val="1201942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264DAB75-B514-466F-B81A-EE18609E6CC4}" type="slidenum">
              <a:rPr lang="en-US"/>
              <a:pPr/>
              <a:t>‹#›</a:t>
            </a:fld>
            <a:endParaRPr lang="en-US"/>
          </a:p>
        </p:txBody>
      </p:sp>
    </p:spTree>
    <p:extLst>
      <p:ext uri="{BB962C8B-B14F-4D97-AF65-F5344CB8AC3E}">
        <p14:creationId xmlns:p14="http://schemas.microsoft.com/office/powerpoint/2010/main" val="97493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119F2-07AA-486E-B116-59E8C8CADCEC}"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B30F71B1-FC76-42D3-B16D-1F1F2A723FAF}"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A46D88A-9750-409D-8D11-36C1EF7BE44B}" type="slidenum">
              <a:rPr lang="en-US"/>
              <a:pPr/>
              <a:t>‹#›</a:t>
            </a:fld>
            <a:endParaRPr lang="en-US"/>
          </a:p>
        </p:txBody>
      </p:sp>
    </p:spTree>
    <p:extLst>
      <p:ext uri="{BB962C8B-B14F-4D97-AF65-F5344CB8AC3E}">
        <p14:creationId xmlns:p14="http://schemas.microsoft.com/office/powerpoint/2010/main" val="352770259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D660FBC-7B64-483A-84E6-52C094BB4882}" type="slidenum">
              <a:rPr lang="en-US"/>
              <a:pPr/>
              <a:t>‹#›</a:t>
            </a:fld>
            <a:endParaRPr lang="en-US"/>
          </a:p>
        </p:txBody>
      </p:sp>
    </p:spTree>
    <p:extLst>
      <p:ext uri="{BB962C8B-B14F-4D97-AF65-F5344CB8AC3E}">
        <p14:creationId xmlns:p14="http://schemas.microsoft.com/office/powerpoint/2010/main" val="239360273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676400"/>
            <a:ext cx="7881938" cy="5029200"/>
          </a:xfrm>
        </p:spPr>
        <p:txBody>
          <a:bodyPr/>
          <a:lstStyle/>
          <a:p>
            <a:endParaRPr lang="en-US"/>
          </a:p>
        </p:txBody>
      </p:sp>
      <p:sp>
        <p:nvSpPr>
          <p:cNvPr id="4" name="Slide Number Placeholder 3"/>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A75A5358-B40C-4C83-BD10-5E4569B197C3}" type="slidenum">
              <a:rPr lang="en-US"/>
              <a:pPr/>
              <a:t>‹#›</a:t>
            </a:fld>
            <a:endParaRPr lang="en-US"/>
          </a:p>
        </p:txBody>
      </p:sp>
    </p:spTree>
    <p:extLst>
      <p:ext uri="{BB962C8B-B14F-4D97-AF65-F5344CB8AC3E}">
        <p14:creationId xmlns:p14="http://schemas.microsoft.com/office/powerpoint/2010/main" val="15708014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03D6830-5ECC-4286-AA1C-83365EF9EE93}" type="slidenum">
              <a:rPr lang="en-US"/>
              <a:pPr/>
              <a:t>‹#›</a:t>
            </a:fld>
            <a:endParaRPr lang="en-US"/>
          </a:p>
        </p:txBody>
      </p:sp>
    </p:spTree>
    <p:extLst>
      <p:ext uri="{BB962C8B-B14F-4D97-AF65-F5344CB8AC3E}">
        <p14:creationId xmlns:p14="http://schemas.microsoft.com/office/powerpoint/2010/main" val="284447581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473F4DE0-564C-4F8D-AAB6-BB4A513EACCB}" type="slidenum">
              <a:rPr lang="en-US"/>
              <a:pPr/>
              <a:t>‹#›</a:t>
            </a:fld>
            <a:endParaRPr lang="en-US"/>
          </a:p>
        </p:txBody>
      </p:sp>
    </p:spTree>
    <p:extLst>
      <p:ext uri="{BB962C8B-B14F-4D97-AF65-F5344CB8AC3E}">
        <p14:creationId xmlns:p14="http://schemas.microsoft.com/office/powerpoint/2010/main" val="213405134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5CAC9AF-648E-44AC-8336-9BFD90142D20}" type="slidenum">
              <a:rPr lang="en-US"/>
              <a:pPr/>
              <a:t>‹#›</a:t>
            </a:fld>
            <a:endParaRPr lang="en-US"/>
          </a:p>
        </p:txBody>
      </p:sp>
    </p:spTree>
    <p:extLst>
      <p:ext uri="{BB962C8B-B14F-4D97-AF65-F5344CB8AC3E}">
        <p14:creationId xmlns:p14="http://schemas.microsoft.com/office/powerpoint/2010/main" val="281545225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A1BD256-195E-4726-8728-329DE45ECA7F}" type="slidenum">
              <a:rPr lang="en-US"/>
              <a:pPr/>
              <a:t>‹#›</a:t>
            </a:fld>
            <a:endParaRPr lang="en-US"/>
          </a:p>
        </p:txBody>
      </p:sp>
    </p:spTree>
    <p:extLst>
      <p:ext uri="{BB962C8B-B14F-4D97-AF65-F5344CB8AC3E}">
        <p14:creationId xmlns:p14="http://schemas.microsoft.com/office/powerpoint/2010/main" val="26031580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3F12B7D-51B7-46D8-872E-8002F34ACE7D}" type="slidenum">
              <a:rPr lang="en-US"/>
              <a:pPr/>
              <a:t>‹#›</a:t>
            </a:fld>
            <a:endParaRPr lang="en-US"/>
          </a:p>
        </p:txBody>
      </p:sp>
    </p:spTree>
    <p:extLst>
      <p:ext uri="{BB962C8B-B14F-4D97-AF65-F5344CB8AC3E}">
        <p14:creationId xmlns:p14="http://schemas.microsoft.com/office/powerpoint/2010/main" val="394231136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34EF156-31AC-4CDE-97FB-210111013542}" type="slidenum">
              <a:rPr lang="en-US"/>
              <a:pPr/>
              <a:t>‹#›</a:t>
            </a:fld>
            <a:endParaRPr lang="en-US"/>
          </a:p>
        </p:txBody>
      </p:sp>
    </p:spTree>
    <p:extLst>
      <p:ext uri="{BB962C8B-B14F-4D97-AF65-F5344CB8AC3E}">
        <p14:creationId xmlns:p14="http://schemas.microsoft.com/office/powerpoint/2010/main" val="14019715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17CC35F-320D-4918-A319-C96DE271ABA0}" type="slidenum">
              <a:rPr lang="en-US"/>
              <a:pPr/>
              <a:t>‹#›</a:t>
            </a:fld>
            <a:endParaRPr lang="en-US"/>
          </a:p>
        </p:txBody>
      </p:sp>
    </p:spTree>
    <p:extLst>
      <p:ext uri="{BB962C8B-B14F-4D97-AF65-F5344CB8AC3E}">
        <p14:creationId xmlns:p14="http://schemas.microsoft.com/office/powerpoint/2010/main" val="390965246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F38BAD9-034C-4F56-BF37-11CAF2CB1287}" type="slidenum">
              <a:rPr lang="en-US"/>
              <a:pPr/>
              <a:t>‹#›</a:t>
            </a:fld>
            <a:endParaRPr lang="en-US"/>
          </a:p>
        </p:txBody>
      </p:sp>
    </p:spTree>
    <p:extLst>
      <p:ext uri="{BB962C8B-B14F-4D97-AF65-F5344CB8AC3E}">
        <p14:creationId xmlns:p14="http://schemas.microsoft.com/office/powerpoint/2010/main" val="33983909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47A050BA-3393-41AA-BEE4-98FC827EADC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3F341603-A091-4DB8-B563-3FF941BE755A}"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a:t>Multiple Regression – Split Sample Validation</a:t>
            </a:r>
          </a:p>
        </p:txBody>
      </p:sp>
      <p:sp>
        <p:nvSpPr>
          <p:cNvPr id="4101" name="Rectangle 5"/>
          <p:cNvSpPr>
            <a:spLocks noGrp="1" noChangeArrowheads="1"/>
          </p:cNvSpPr>
          <p:nvPr>
            <p:ph type="subTitle" idx="1"/>
          </p:nvPr>
        </p:nvSpPr>
        <p:spPr/>
        <p:txBody>
          <a:bodyPr/>
          <a:lstStyle/>
          <a:p>
            <a:endParaRPr lang="en-US" sz="2400"/>
          </a:p>
          <a:p>
            <a:r>
              <a:rPr lang="en-US" sz="2400"/>
              <a:t>General criteria for split sample validation</a:t>
            </a:r>
          </a:p>
          <a:p>
            <a:endParaRPr lang="en-US" sz="2400"/>
          </a:p>
          <a:p>
            <a:r>
              <a:rPr lang="en-US" sz="2400"/>
              <a:t>Sample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34A667D-F858-4C82-A76D-429F498D375B}" type="slidenum">
              <a:rPr lang="en-US"/>
              <a:pPr/>
              <a:t>10</a:t>
            </a:fld>
            <a:endParaRPr lang="en-US"/>
          </a:p>
        </p:txBody>
      </p:sp>
      <p:pic>
        <p:nvPicPr>
          <p:cNvPr id="16486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295400"/>
            <a:ext cx="7399338" cy="26717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4869" name="Rectangle 5"/>
          <p:cNvSpPr>
            <a:spLocks noGrp="1" noChangeArrowheads="1"/>
          </p:cNvSpPr>
          <p:nvPr>
            <p:ph type="title"/>
          </p:nvPr>
        </p:nvSpPr>
        <p:spPr/>
        <p:txBody>
          <a:bodyPr/>
          <a:lstStyle/>
          <a:p>
            <a:r>
              <a:rPr lang="en-US"/>
              <a:t>RELATIONSHIP OF INDIVIDUAL INDEPENDENT VARIABLES TO DEPENDENT VARIABLE - 2</a:t>
            </a:r>
          </a:p>
        </p:txBody>
      </p:sp>
      <p:sp>
        <p:nvSpPr>
          <p:cNvPr id="164871" name="AutoShape 7"/>
          <p:cNvSpPr>
            <a:spLocks noChangeArrowheads="1"/>
          </p:cNvSpPr>
          <p:nvPr/>
        </p:nvSpPr>
        <p:spPr bwMode="auto">
          <a:xfrm>
            <a:off x="685800" y="3581400"/>
            <a:ext cx="8305800" cy="3213100"/>
          </a:xfrm>
          <a:prstGeom prst="wedgeEllipseCallout">
            <a:avLst>
              <a:gd name="adj1" fmla="val 38435"/>
              <a:gd name="adj2" fmla="val -6358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highest year of school completed, the probability of the t statistic (10.352) for the b coefficient is &lt;0.001 which is less than or equal to the level of significance of 0.05. We reject the null hypothesis  that the slope associated with highest year of school completed is equal to zero (b = 0) and conclude that there is a statistically significant relationship between highest year of school completed and occupational prestige score. </a:t>
            </a:r>
          </a:p>
          <a:p>
            <a:pPr algn="l"/>
            <a:endParaRPr lang="en-US" sz="1200">
              <a:latin typeface="Verdana" pitchFamily="34" charset="0"/>
            </a:endParaRPr>
          </a:p>
          <a:p>
            <a:pPr algn="l"/>
            <a:r>
              <a:rPr lang="en-US" sz="1200">
                <a:latin typeface="Verdana" pitchFamily="34" charset="0"/>
              </a:rPr>
              <a:t>The b coefficient associated with highest year of school completed (2.810) is positive, indicating a direct relationship in which higher numeric values for highest year of school completed are associated with higher numeric values for occupational prestige score. Therefore, the positive value of b implies that survey respondents who had  completed more years of school had more prestigious occupations.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6853F37-D25C-4D7B-AF3E-BF7D19E49E91}" type="slidenum">
              <a:rPr lang="en-US"/>
              <a:pPr/>
              <a:t>11</a:t>
            </a:fld>
            <a:endParaRPr lang="en-US"/>
          </a:p>
        </p:txBody>
      </p:sp>
      <p:pic>
        <p:nvPicPr>
          <p:cNvPr id="171010"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399338" cy="26717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1011" name="Rectangle 3"/>
          <p:cNvSpPr>
            <a:spLocks noGrp="1" noChangeArrowheads="1"/>
          </p:cNvSpPr>
          <p:nvPr>
            <p:ph type="title"/>
          </p:nvPr>
        </p:nvSpPr>
        <p:spPr/>
        <p:txBody>
          <a:bodyPr/>
          <a:lstStyle/>
          <a:p>
            <a:r>
              <a:rPr lang="en-US"/>
              <a:t>RELATIONSHIP OF INDIVIDUAL INDEPENDENT VARIABLES TO DEPENDENT VARIABLE - 3</a:t>
            </a:r>
          </a:p>
        </p:txBody>
      </p:sp>
      <p:sp>
        <p:nvSpPr>
          <p:cNvPr id="171012" name="AutoShape 4"/>
          <p:cNvSpPr>
            <a:spLocks noChangeArrowheads="1"/>
          </p:cNvSpPr>
          <p:nvPr/>
        </p:nvSpPr>
        <p:spPr bwMode="auto">
          <a:xfrm>
            <a:off x="1600200" y="4035425"/>
            <a:ext cx="7159625" cy="1450975"/>
          </a:xfrm>
          <a:prstGeom prst="wedgeEllipseCallout">
            <a:avLst>
              <a:gd name="adj1" fmla="val 38759"/>
              <a:gd name="adj2" fmla="val -77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sex, the probability of the t statistic (-0.917) for the b coefficient is 0.360 which is greater than the level of significance of 0.05. We fail to reject the null hypothesis  that the slope associated with sex is equal to zero (b = 0) and conclude that there is not a statistically significant relationship between sex and occupational prestige score.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CF1FC06-E6AB-4689-9124-012ED05CC1FB}" type="slidenum">
              <a:rPr lang="en-US"/>
              <a:pPr/>
              <a:t>12</a:t>
            </a:fld>
            <a:endParaRPr lang="en-US"/>
          </a:p>
        </p:txBody>
      </p:sp>
      <p:pic>
        <p:nvPicPr>
          <p:cNvPr id="15770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7699" name="Rectangle 3"/>
          <p:cNvSpPr>
            <a:spLocks noGrp="1" noChangeArrowheads="1"/>
          </p:cNvSpPr>
          <p:nvPr>
            <p:ph type="title"/>
          </p:nvPr>
        </p:nvSpPr>
        <p:spPr/>
        <p:txBody>
          <a:bodyPr/>
          <a:lstStyle/>
          <a:p>
            <a:r>
              <a:rPr lang="en-US"/>
              <a:t>Setting the random number seed</a:t>
            </a:r>
          </a:p>
        </p:txBody>
      </p:sp>
      <p:sp>
        <p:nvSpPr>
          <p:cNvPr id="157700" name="AutoShape 4"/>
          <p:cNvSpPr>
            <a:spLocks noChangeArrowheads="1"/>
          </p:cNvSpPr>
          <p:nvPr/>
        </p:nvSpPr>
        <p:spPr bwMode="auto">
          <a:xfrm>
            <a:off x="4114800" y="3025775"/>
            <a:ext cx="3352800" cy="1165225"/>
          </a:xfrm>
          <a:prstGeom prst="wedgeEllipseCallout">
            <a:avLst>
              <a:gd name="adj1" fmla="val -28597"/>
              <a:gd name="adj2" fmla="val -99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set the random number seed, select the </a:t>
            </a:r>
            <a:r>
              <a:rPr lang="en-US" sz="1200" i="1">
                <a:latin typeface="Verdana" pitchFamily="34" charset="0"/>
              </a:rPr>
              <a:t>Random Number Seed…</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5DBF02C-43F7-459B-8CC0-462480867C15}" type="slidenum">
              <a:rPr lang="en-US"/>
              <a:pPr/>
              <a:t>13</a:t>
            </a:fld>
            <a:endParaRPr lang="en-US"/>
          </a:p>
        </p:txBody>
      </p:sp>
      <p:pic>
        <p:nvPicPr>
          <p:cNvPr id="158727" name="Picture 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35375" y="2738438"/>
            <a:ext cx="2613025" cy="14525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8723" name="Rectangle 3"/>
          <p:cNvSpPr>
            <a:spLocks noGrp="1" noChangeArrowheads="1"/>
          </p:cNvSpPr>
          <p:nvPr>
            <p:ph type="title"/>
          </p:nvPr>
        </p:nvSpPr>
        <p:spPr/>
        <p:txBody>
          <a:bodyPr/>
          <a:lstStyle/>
          <a:p>
            <a:r>
              <a:rPr lang="en-US"/>
              <a:t>Set the random number seed</a:t>
            </a:r>
          </a:p>
        </p:txBody>
      </p:sp>
      <p:sp>
        <p:nvSpPr>
          <p:cNvPr id="158724" name="AutoShape 4"/>
          <p:cNvSpPr>
            <a:spLocks noChangeArrowheads="1"/>
          </p:cNvSpPr>
          <p:nvPr/>
        </p:nvSpPr>
        <p:spPr bwMode="auto">
          <a:xfrm>
            <a:off x="1066800" y="1958975"/>
            <a:ext cx="2514600" cy="1165225"/>
          </a:xfrm>
          <a:prstGeom prst="wedgeEllipseCallout">
            <a:avLst>
              <a:gd name="adj1" fmla="val 61931"/>
              <a:gd name="adj2" fmla="val 5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Set seed to</a:t>
            </a:r>
            <a:r>
              <a:rPr lang="en-US" sz="1200">
                <a:latin typeface="Verdana" pitchFamily="34" charset="0"/>
              </a:rPr>
              <a:t> option button to activate the text box.</a:t>
            </a:r>
          </a:p>
        </p:txBody>
      </p:sp>
      <p:sp>
        <p:nvSpPr>
          <p:cNvPr id="158725" name="AutoShape 5"/>
          <p:cNvSpPr>
            <a:spLocks noChangeArrowheads="1"/>
          </p:cNvSpPr>
          <p:nvPr/>
        </p:nvSpPr>
        <p:spPr bwMode="auto">
          <a:xfrm>
            <a:off x="5638800" y="3429000"/>
            <a:ext cx="2895600" cy="906463"/>
          </a:xfrm>
          <a:prstGeom prst="wedgeEllipseCallout">
            <a:avLst>
              <a:gd name="adj1" fmla="val -57676"/>
              <a:gd name="adj2" fmla="val -56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the random seed stated in the problem.</a:t>
            </a:r>
          </a:p>
        </p:txBody>
      </p:sp>
      <p:sp>
        <p:nvSpPr>
          <p:cNvPr id="158726" name="AutoShape 6"/>
          <p:cNvSpPr>
            <a:spLocks noChangeArrowheads="1"/>
          </p:cNvSpPr>
          <p:nvPr/>
        </p:nvSpPr>
        <p:spPr bwMode="auto">
          <a:xfrm>
            <a:off x="2209800" y="4386263"/>
            <a:ext cx="3352800" cy="1938337"/>
          </a:xfrm>
          <a:prstGeom prst="wedgeEllipseCallout">
            <a:avLst>
              <a:gd name="adj1" fmla="val 4593"/>
              <a:gd name="adj2" fmla="val -702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Note that SPSS does not provide you with any feedback about the change.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C08620F-E889-4099-BE27-712E46F52627}" type="slidenum">
              <a:rPr lang="en-US"/>
              <a:pPr/>
              <a:t>14</a:t>
            </a:fld>
            <a:endParaRPr lang="en-US"/>
          </a:p>
        </p:txBody>
      </p:sp>
      <p:pic>
        <p:nvPicPr>
          <p:cNvPr id="1597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9747" name="Rectangle 3"/>
          <p:cNvSpPr>
            <a:spLocks noGrp="1" noChangeArrowheads="1"/>
          </p:cNvSpPr>
          <p:nvPr>
            <p:ph type="title"/>
          </p:nvPr>
        </p:nvSpPr>
        <p:spPr/>
        <p:txBody>
          <a:bodyPr/>
          <a:lstStyle/>
          <a:p>
            <a:r>
              <a:rPr lang="en-US"/>
              <a:t>Select the compute command</a:t>
            </a:r>
          </a:p>
        </p:txBody>
      </p:sp>
      <p:sp>
        <p:nvSpPr>
          <p:cNvPr id="159748" name="AutoShape 4"/>
          <p:cNvSpPr>
            <a:spLocks noChangeArrowheads="1"/>
          </p:cNvSpPr>
          <p:nvPr/>
        </p:nvSpPr>
        <p:spPr bwMode="auto">
          <a:xfrm>
            <a:off x="4267200" y="2667000"/>
            <a:ext cx="3352800" cy="1165225"/>
          </a:xfrm>
          <a:prstGeom prst="wedgeEllipseCallout">
            <a:avLst>
              <a:gd name="adj1" fmla="val -51375"/>
              <a:gd name="adj2" fmla="val -86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enter the formula for the variable that will split the sample in two parts, click on the </a:t>
            </a:r>
            <a:r>
              <a:rPr lang="en-US" sz="1200" i="1">
                <a:latin typeface="Verdana" pitchFamily="34" charset="0"/>
              </a:rPr>
              <a:t>Compute…</a:t>
            </a:r>
            <a:r>
              <a:rPr lang="en-US" sz="1200">
                <a:latin typeface="Verdana" pitchFamily="34" charset="0"/>
              </a:rPr>
              <a:t> command.</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2215A28-5525-47CE-86BB-33AE68424B87}" type="slidenum">
              <a:rPr lang="en-US"/>
              <a:pPr/>
              <a:t>15</a:t>
            </a:fld>
            <a:endParaRPr lang="en-US"/>
          </a:p>
        </p:txBody>
      </p:sp>
      <p:pic>
        <p:nvPicPr>
          <p:cNvPr id="16077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41500" y="21574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0771" name="Rectangle 3"/>
          <p:cNvSpPr>
            <a:spLocks noGrp="1" noChangeArrowheads="1"/>
          </p:cNvSpPr>
          <p:nvPr>
            <p:ph type="title"/>
          </p:nvPr>
        </p:nvSpPr>
        <p:spPr/>
        <p:txBody>
          <a:bodyPr/>
          <a:lstStyle/>
          <a:p>
            <a:r>
              <a:rPr lang="en-US"/>
              <a:t>The formula for the split variable</a:t>
            </a:r>
          </a:p>
        </p:txBody>
      </p:sp>
      <p:sp>
        <p:nvSpPr>
          <p:cNvPr id="160772" name="AutoShape 4"/>
          <p:cNvSpPr>
            <a:spLocks noChangeArrowheads="1"/>
          </p:cNvSpPr>
          <p:nvPr/>
        </p:nvSpPr>
        <p:spPr bwMode="auto">
          <a:xfrm>
            <a:off x="2590800" y="1363663"/>
            <a:ext cx="3351213" cy="906462"/>
          </a:xfrm>
          <a:prstGeom prst="wedgeEllipseCallout">
            <a:avLst>
              <a:gd name="adj1" fmla="val -47347"/>
              <a:gd name="adj2" fmla="val 101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the name for the new variable, split, into the </a:t>
            </a:r>
            <a:r>
              <a:rPr lang="en-US" sz="1200" i="1">
                <a:latin typeface="Verdana" pitchFamily="34" charset="0"/>
              </a:rPr>
              <a:t>Target Variable</a:t>
            </a:r>
            <a:r>
              <a:rPr lang="en-US" sz="1200">
                <a:latin typeface="Verdana" pitchFamily="34" charset="0"/>
              </a:rPr>
              <a:t> text box.</a:t>
            </a:r>
          </a:p>
        </p:txBody>
      </p:sp>
      <p:sp>
        <p:nvSpPr>
          <p:cNvPr id="160773" name="AutoShape 5"/>
          <p:cNvSpPr>
            <a:spLocks noChangeArrowheads="1"/>
          </p:cNvSpPr>
          <p:nvPr/>
        </p:nvSpPr>
        <p:spPr bwMode="auto">
          <a:xfrm>
            <a:off x="5410200" y="1668463"/>
            <a:ext cx="3581400" cy="5037137"/>
          </a:xfrm>
          <a:prstGeom prst="wedgeEllipseCallout">
            <a:avLst>
              <a:gd name="adj1" fmla="val -59310"/>
              <a:gd name="adj2" fmla="val -28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the formula for the value of split is shown in the text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uniform(1) function generates a random decimal number between 0 and 1.  The random number is compared to the value 0.50.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random number is less than or equal to 0.50, the value of the formula will be 1, the SPSS numeric equivalent to true.  If the random number is larger than 0.50, the formula will return a 0, the SPSS numeric equivalent to false.</a:t>
            </a:r>
          </a:p>
        </p:txBody>
      </p:sp>
      <p:sp>
        <p:nvSpPr>
          <p:cNvPr id="160774" name="AutoShape 6"/>
          <p:cNvSpPr>
            <a:spLocks noChangeArrowheads="1"/>
          </p:cNvSpPr>
          <p:nvPr/>
        </p:nvSpPr>
        <p:spPr bwMode="auto">
          <a:xfrm>
            <a:off x="1981200" y="5630863"/>
            <a:ext cx="2667000" cy="906462"/>
          </a:xfrm>
          <a:prstGeom prst="wedgeEllipseCallout">
            <a:avLst>
              <a:gd name="adj1" fmla="val 31606"/>
              <a:gd name="adj2" fmla="val -70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82E67CD-39AD-471D-A00B-92B0B575AD78}" type="slidenum">
              <a:rPr lang="en-US"/>
              <a:pPr/>
              <a:t>16</a:t>
            </a:fld>
            <a:endParaRPr lang="en-US"/>
          </a:p>
        </p:txBody>
      </p:sp>
      <p:pic>
        <p:nvPicPr>
          <p:cNvPr id="16180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501775"/>
            <a:ext cx="6929438" cy="5127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1795" name="Rectangle 3"/>
          <p:cNvSpPr>
            <a:spLocks noGrp="1" noChangeArrowheads="1"/>
          </p:cNvSpPr>
          <p:nvPr>
            <p:ph type="title"/>
          </p:nvPr>
        </p:nvSpPr>
        <p:spPr/>
        <p:txBody>
          <a:bodyPr/>
          <a:lstStyle/>
          <a:p>
            <a:r>
              <a:rPr lang="en-US"/>
              <a:t>The split variable in the data editor</a:t>
            </a:r>
          </a:p>
        </p:txBody>
      </p:sp>
      <p:sp>
        <p:nvSpPr>
          <p:cNvPr id="161796" name="AutoShape 4"/>
          <p:cNvSpPr>
            <a:spLocks noChangeArrowheads="1"/>
          </p:cNvSpPr>
          <p:nvPr/>
        </p:nvSpPr>
        <p:spPr bwMode="auto">
          <a:xfrm>
            <a:off x="2895600" y="3200400"/>
            <a:ext cx="3124200" cy="2970213"/>
          </a:xfrm>
          <a:prstGeom prst="wedgeEllipseCallout">
            <a:avLst>
              <a:gd name="adj1" fmla="val 62704"/>
              <a:gd name="adj2" fmla="val -329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data editor, the split variable shows a random pattern of zero’s and one’s.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select half of the sample for each validation analysis, we will first select the cases where split = 0, then select the cases where split = 1.</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7D2E5F-318B-4311-BE58-A23988A605F1}" type="slidenum">
              <a:rPr lang="en-US"/>
              <a:pPr/>
              <a:t>17</a:t>
            </a:fld>
            <a:endParaRPr lang="en-US"/>
          </a:p>
        </p:txBody>
      </p:sp>
      <p:pic>
        <p:nvPicPr>
          <p:cNvPr id="106514" name="Picture 1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524000"/>
            <a:ext cx="6910388" cy="5129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06498" name="Rectangle 2"/>
          <p:cNvSpPr>
            <a:spLocks noGrp="1" noChangeArrowheads="1"/>
          </p:cNvSpPr>
          <p:nvPr>
            <p:ph type="title"/>
          </p:nvPr>
        </p:nvSpPr>
        <p:spPr/>
        <p:txBody>
          <a:bodyPr/>
          <a:lstStyle/>
          <a:p>
            <a:r>
              <a:rPr lang="en-US"/>
              <a:t>Repeat the regression with first validation sample</a:t>
            </a:r>
          </a:p>
        </p:txBody>
      </p:sp>
      <p:sp>
        <p:nvSpPr>
          <p:cNvPr id="106512" name="AutoShape 16"/>
          <p:cNvSpPr>
            <a:spLocks noChangeArrowheads="1"/>
          </p:cNvSpPr>
          <p:nvPr/>
        </p:nvSpPr>
        <p:spPr bwMode="auto">
          <a:xfrm>
            <a:off x="3962400" y="3276600"/>
            <a:ext cx="3657600" cy="1423988"/>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first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928FD28-9D66-4754-A7F0-AEA88A6A14B4}" type="slidenum">
              <a:rPr lang="en-US"/>
              <a:pPr/>
              <a:t>18</a:t>
            </a:fld>
            <a:endParaRPr lang="en-US"/>
          </a:p>
        </p:txBody>
      </p:sp>
      <p:pic>
        <p:nvPicPr>
          <p:cNvPr id="17203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622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2034" name="Rectangle 2"/>
          <p:cNvSpPr>
            <a:spLocks noGrp="1" noChangeArrowheads="1"/>
          </p:cNvSpPr>
          <p:nvPr>
            <p:ph type="title"/>
          </p:nvPr>
        </p:nvSpPr>
        <p:spPr/>
        <p:txBody>
          <a:bodyPr/>
          <a:lstStyle/>
          <a:p>
            <a:r>
              <a:rPr lang="en-US"/>
              <a:t>Using "split" as the selection variable</a:t>
            </a:r>
          </a:p>
        </p:txBody>
      </p:sp>
      <p:sp>
        <p:nvSpPr>
          <p:cNvPr id="172038" name="AutoShape 6"/>
          <p:cNvSpPr>
            <a:spLocks noChangeArrowheads="1"/>
          </p:cNvSpPr>
          <p:nvPr/>
        </p:nvSpPr>
        <p:spPr bwMode="auto">
          <a:xfrm>
            <a:off x="838200" y="3276600"/>
            <a:ext cx="1976438" cy="1423988"/>
          </a:xfrm>
          <a:prstGeom prst="wedgeEllipseCallout">
            <a:avLst>
              <a:gd name="adj1" fmla="val 59319"/>
              <a:gd name="adj2" fmla="val 53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scroll down the list of variables and highlight the variable </a:t>
            </a:r>
            <a:r>
              <a:rPr lang="en-US" sz="1200" i="1">
                <a:latin typeface="Verdana" pitchFamily="34" charset="0"/>
              </a:rPr>
              <a:t>split</a:t>
            </a:r>
            <a:r>
              <a:rPr lang="en-US" sz="1200">
                <a:latin typeface="Verdana" pitchFamily="34" charset="0"/>
              </a:rPr>
              <a:t>.</a:t>
            </a:r>
          </a:p>
        </p:txBody>
      </p:sp>
      <p:sp>
        <p:nvSpPr>
          <p:cNvPr id="172039" name="AutoShape 7"/>
          <p:cNvSpPr>
            <a:spLocks noChangeArrowheads="1"/>
          </p:cNvSpPr>
          <p:nvPr/>
        </p:nvSpPr>
        <p:spPr bwMode="auto">
          <a:xfrm>
            <a:off x="5257800" y="5181600"/>
            <a:ext cx="2819400" cy="1447800"/>
          </a:xfrm>
          <a:prstGeom prst="wedgeEllipseCallout">
            <a:avLst>
              <a:gd name="adj1" fmla="val -58278"/>
              <a:gd name="adj2" fmla="val -87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split variable to the Selection Variable text box.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5181FB-8785-4AEB-BA5F-8D905340CC78}" type="slidenum">
              <a:rPr lang="en-US"/>
              <a:pPr/>
              <a:t>19</a:t>
            </a:fld>
            <a:endParaRPr lang="en-US"/>
          </a:p>
        </p:txBody>
      </p:sp>
      <p:pic>
        <p:nvPicPr>
          <p:cNvPr id="17306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6462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3058" name="Rectangle 2"/>
          <p:cNvSpPr>
            <a:spLocks noGrp="1" noChangeArrowheads="1"/>
          </p:cNvSpPr>
          <p:nvPr>
            <p:ph type="title"/>
          </p:nvPr>
        </p:nvSpPr>
        <p:spPr/>
        <p:txBody>
          <a:bodyPr/>
          <a:lstStyle/>
          <a:p>
            <a:r>
              <a:rPr lang="en-US"/>
              <a:t>Setting the value of split to select cases</a:t>
            </a:r>
          </a:p>
        </p:txBody>
      </p:sp>
      <p:sp>
        <p:nvSpPr>
          <p:cNvPr id="173062" name="AutoShape 6"/>
          <p:cNvSpPr>
            <a:spLocks noChangeArrowheads="1"/>
          </p:cNvSpPr>
          <p:nvPr/>
        </p:nvSpPr>
        <p:spPr bwMode="auto">
          <a:xfrm>
            <a:off x="1295400" y="2792413"/>
            <a:ext cx="3200400" cy="1673225"/>
          </a:xfrm>
          <a:prstGeom prst="wedgeEllipseCallout">
            <a:avLst>
              <a:gd name="adj1" fmla="val 54514"/>
              <a:gd name="adj2" fmla="val 54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variable named </a:t>
            </a:r>
            <a:r>
              <a:rPr lang="en-US" sz="1200" i="1">
                <a:latin typeface="Verdana" pitchFamily="34" charset="0"/>
              </a:rPr>
              <a:t>split</a:t>
            </a:r>
            <a:r>
              <a:rPr lang="en-US" sz="1200">
                <a:latin typeface="Verdana" pitchFamily="34" charset="0"/>
              </a:rPr>
              <a:t> is moved to the Selection Variable text box, SPSS adds "=?" after the name to prompt up to enter a specific value for split.</a:t>
            </a:r>
            <a:endParaRPr lang="en-US"/>
          </a:p>
        </p:txBody>
      </p:sp>
      <p:sp>
        <p:nvSpPr>
          <p:cNvPr id="173063" name="AutoShape 7"/>
          <p:cNvSpPr>
            <a:spLocks noChangeArrowheads="1"/>
          </p:cNvSpPr>
          <p:nvPr/>
        </p:nvSpPr>
        <p:spPr bwMode="auto">
          <a:xfrm>
            <a:off x="6919913" y="3787775"/>
            <a:ext cx="1976437" cy="1012825"/>
          </a:xfrm>
          <a:prstGeom prst="wedgeEllipseCallout">
            <a:avLst>
              <a:gd name="adj1" fmla="val -61648"/>
              <a:gd name="adj2" fmla="val 352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80CCC0E-3CFC-45D0-B794-15544E0CC4CB}" type="slidenum">
              <a:rPr lang="en-US"/>
              <a:pPr/>
              <a:t>2</a:t>
            </a:fld>
            <a:endParaRPr lang="en-US"/>
          </a:p>
        </p:txBody>
      </p:sp>
      <p:sp>
        <p:nvSpPr>
          <p:cNvPr id="152578" name="Rectangle 2"/>
          <p:cNvSpPr>
            <a:spLocks noGrp="1" noChangeArrowheads="1"/>
          </p:cNvSpPr>
          <p:nvPr>
            <p:ph type="title"/>
          </p:nvPr>
        </p:nvSpPr>
        <p:spPr/>
        <p:txBody>
          <a:bodyPr/>
          <a:lstStyle/>
          <a:p>
            <a:r>
              <a:rPr lang="en-US"/>
              <a:t>General criteria for split sample validation</a:t>
            </a:r>
          </a:p>
        </p:txBody>
      </p:sp>
      <p:sp>
        <p:nvSpPr>
          <p:cNvPr id="152579" name="Rectangle 3"/>
          <p:cNvSpPr>
            <a:spLocks noGrp="1" noChangeArrowheads="1"/>
          </p:cNvSpPr>
          <p:nvPr>
            <p:ph type="body" idx="1"/>
          </p:nvPr>
        </p:nvSpPr>
        <p:spPr/>
        <p:txBody>
          <a:bodyPr/>
          <a:lstStyle/>
          <a:p>
            <a:r>
              <a:rPr lang="en-US"/>
              <a:t>It is expected that the results obtained from split sample validations will vary somewhat from the results obtained from the analysis using the full data set. We will use the following as our criteria that the validation verified our analysis and supports the generalizability of our findings:</a:t>
            </a:r>
          </a:p>
          <a:p>
            <a:pPr lvl="1"/>
            <a:r>
              <a:rPr lang="en-US" sz="2400"/>
              <a:t>First, the overall relationship between the dependent variable and the set of independent variable must be statistically significant for both validation analyses.</a:t>
            </a:r>
          </a:p>
          <a:p>
            <a:pPr lvl="1"/>
            <a:r>
              <a:rPr lang="en-US" sz="2400"/>
              <a:t>Second, the R² for each validation must be within 5% (plus or minus) of the R² for the model using the full sample.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25E3A2E-0132-41E8-AEEF-71235E9200D2}" type="slidenum">
              <a:rPr lang="en-US"/>
              <a:pPr/>
              <a:t>20</a:t>
            </a:fld>
            <a:endParaRPr lang="en-US"/>
          </a:p>
        </p:txBody>
      </p:sp>
      <p:pic>
        <p:nvPicPr>
          <p:cNvPr id="17408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2613025"/>
            <a:ext cx="3776663" cy="1557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4082" name="Rectangle 2"/>
          <p:cNvSpPr>
            <a:spLocks noGrp="1" noChangeArrowheads="1"/>
          </p:cNvSpPr>
          <p:nvPr>
            <p:ph type="title"/>
          </p:nvPr>
        </p:nvSpPr>
        <p:spPr/>
        <p:txBody>
          <a:bodyPr/>
          <a:lstStyle/>
          <a:p>
            <a:r>
              <a:rPr lang="en-US"/>
              <a:t>Completing the value selection</a:t>
            </a:r>
          </a:p>
        </p:txBody>
      </p:sp>
      <p:sp>
        <p:nvSpPr>
          <p:cNvPr id="174087" name="AutoShape 7"/>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0, into the </a:t>
            </a:r>
            <a:r>
              <a:rPr lang="en-US" sz="1200" i="1">
                <a:latin typeface="Verdana" pitchFamily="34" charset="0"/>
              </a:rPr>
              <a:t>Value </a:t>
            </a:r>
            <a:r>
              <a:rPr lang="en-US" sz="1200">
                <a:latin typeface="Verdana" pitchFamily="34" charset="0"/>
              </a:rPr>
              <a:t>text box.</a:t>
            </a:r>
            <a:endParaRPr lang="en-US"/>
          </a:p>
        </p:txBody>
      </p:sp>
      <p:sp>
        <p:nvSpPr>
          <p:cNvPr id="174088" name="AutoShape 8"/>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F9DA777-268B-46CA-A1A8-DD882E5AB286}" type="slidenum">
              <a:rPr lang="en-US"/>
              <a:pPr/>
              <a:t>21</a:t>
            </a:fld>
            <a:endParaRPr lang="en-US"/>
          </a:p>
        </p:txBody>
      </p:sp>
      <p:pic>
        <p:nvPicPr>
          <p:cNvPr id="17920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79205" name="Rectangle 5"/>
          <p:cNvSpPr>
            <a:spLocks noGrp="1" noChangeArrowheads="1"/>
          </p:cNvSpPr>
          <p:nvPr>
            <p:ph type="title"/>
          </p:nvPr>
        </p:nvSpPr>
        <p:spPr/>
        <p:txBody>
          <a:bodyPr/>
          <a:lstStyle/>
          <a:p>
            <a:r>
              <a:rPr lang="en-US"/>
              <a:t>Requesting output for the first validation sample</a:t>
            </a:r>
          </a:p>
        </p:txBody>
      </p:sp>
      <p:sp>
        <p:nvSpPr>
          <p:cNvPr id="179207" name="AutoShape 7"/>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0 for the split variable.</a:t>
            </a:r>
            <a:endParaRPr lang="en-US"/>
          </a:p>
        </p:txBody>
      </p:sp>
      <p:sp>
        <p:nvSpPr>
          <p:cNvPr id="179208" name="AutoShape 8"/>
          <p:cNvSpPr>
            <a:spLocks noChangeArrowheads="1"/>
          </p:cNvSpPr>
          <p:nvPr/>
        </p:nvSpPr>
        <p:spPr bwMode="auto">
          <a:xfrm>
            <a:off x="6553200" y="2522538"/>
            <a:ext cx="2133600" cy="906462"/>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
        <p:nvSpPr>
          <p:cNvPr id="179209" name="AutoShape 9"/>
          <p:cNvSpPr>
            <a:spLocks noChangeArrowheads="1"/>
          </p:cNvSpPr>
          <p:nvPr/>
        </p:nvSpPr>
        <p:spPr bwMode="auto">
          <a:xfrm>
            <a:off x="5486400" y="4932363"/>
            <a:ext cx="3429000" cy="1673225"/>
          </a:xfrm>
          <a:prstGeom prst="wedgeEllipseCallout">
            <a:avLst>
              <a:gd name="adj1" fmla="val 7037"/>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validation analysis requires us to compare the results of the analysis using the two split sample, we will request the output for the second sample before doing any comparison.</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E9E8AFC-C2C5-4C34-B755-5512A39B4D18}" type="slidenum">
              <a:rPr lang="en-US"/>
              <a:pPr/>
              <a:t>22</a:t>
            </a:fld>
            <a:endParaRPr lang="en-US"/>
          </a:p>
        </p:txBody>
      </p:sp>
      <p:pic>
        <p:nvPicPr>
          <p:cNvPr id="18228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14488" y="1576388"/>
            <a:ext cx="6919912" cy="512921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2275" name="Rectangle 3"/>
          <p:cNvSpPr>
            <a:spLocks noGrp="1" noChangeArrowheads="1"/>
          </p:cNvSpPr>
          <p:nvPr>
            <p:ph type="title"/>
          </p:nvPr>
        </p:nvSpPr>
        <p:spPr/>
        <p:txBody>
          <a:bodyPr/>
          <a:lstStyle/>
          <a:p>
            <a:r>
              <a:rPr lang="en-US"/>
              <a:t>Repeat the regression with second validation sample</a:t>
            </a:r>
          </a:p>
        </p:txBody>
      </p:sp>
      <p:sp>
        <p:nvSpPr>
          <p:cNvPr id="182276" name="AutoShape 4"/>
          <p:cNvSpPr>
            <a:spLocks noChangeArrowheads="1"/>
          </p:cNvSpPr>
          <p:nvPr/>
        </p:nvSpPr>
        <p:spPr bwMode="auto">
          <a:xfrm>
            <a:off x="4191000" y="2971800"/>
            <a:ext cx="3657600" cy="1423988"/>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second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893D808-1FA6-4AB9-8ADC-693CAABD6782}" type="slidenum">
              <a:rPr lang="en-US"/>
              <a:pPr/>
              <a:t>23</a:t>
            </a:fld>
            <a:endParaRPr lang="en-US"/>
          </a:p>
        </p:txBody>
      </p:sp>
      <p:pic>
        <p:nvPicPr>
          <p:cNvPr id="183300"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2200" y="14478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3301" name="Rectangle 5"/>
          <p:cNvSpPr>
            <a:spLocks noGrp="1" noChangeArrowheads="1"/>
          </p:cNvSpPr>
          <p:nvPr>
            <p:ph type="title"/>
          </p:nvPr>
        </p:nvSpPr>
        <p:spPr/>
        <p:txBody>
          <a:bodyPr/>
          <a:lstStyle/>
          <a:p>
            <a:r>
              <a:rPr lang="en-US"/>
              <a:t>Setting the value of split to select cases</a:t>
            </a:r>
          </a:p>
        </p:txBody>
      </p:sp>
      <p:sp>
        <p:nvSpPr>
          <p:cNvPr id="183303" name="AutoShape 7"/>
          <p:cNvSpPr>
            <a:spLocks noChangeArrowheads="1"/>
          </p:cNvSpPr>
          <p:nvPr/>
        </p:nvSpPr>
        <p:spPr bwMode="auto">
          <a:xfrm>
            <a:off x="2819400" y="5102225"/>
            <a:ext cx="4800600" cy="1450975"/>
          </a:xfrm>
          <a:prstGeom prst="wedgeEllipseCallout">
            <a:avLst>
              <a:gd name="adj1" fmla="val 26884"/>
              <a:gd name="adj2" fmla="val -866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split variable is already in the Selection Variable text box, we only need to change its value.</a:t>
            </a:r>
          </a:p>
          <a:p>
            <a:pPr algn="l"/>
            <a:endParaRPr lang="en-US" sz="1200">
              <a:latin typeface="Verdana" pitchFamily="34" charset="0"/>
            </a:endParaRPr>
          </a:p>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different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232C24E-6A99-4ACE-847B-281CDBA0DDAA}" type="slidenum">
              <a:rPr lang="en-US"/>
              <a:pPr/>
              <a:t>24</a:t>
            </a:fld>
            <a:endParaRPr lang="en-US"/>
          </a:p>
        </p:txBody>
      </p:sp>
      <p:pic>
        <p:nvPicPr>
          <p:cNvPr id="184324"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81338" y="2590800"/>
            <a:ext cx="3776662" cy="1557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4325" name="Rectangle 5"/>
          <p:cNvSpPr>
            <a:spLocks noGrp="1" noChangeArrowheads="1"/>
          </p:cNvSpPr>
          <p:nvPr>
            <p:ph type="title"/>
          </p:nvPr>
        </p:nvSpPr>
        <p:spPr/>
        <p:txBody>
          <a:bodyPr/>
          <a:lstStyle/>
          <a:p>
            <a:r>
              <a:rPr lang="en-US"/>
              <a:t>Completing the value selection</a:t>
            </a:r>
          </a:p>
        </p:txBody>
      </p:sp>
      <p:sp>
        <p:nvSpPr>
          <p:cNvPr id="184327" name="AutoShape 7"/>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1, into the </a:t>
            </a:r>
            <a:r>
              <a:rPr lang="en-US" sz="1200" i="1">
                <a:latin typeface="Verdana" pitchFamily="34" charset="0"/>
              </a:rPr>
              <a:t>Value </a:t>
            </a:r>
            <a:r>
              <a:rPr lang="en-US" sz="1200">
                <a:latin typeface="Verdana" pitchFamily="34" charset="0"/>
              </a:rPr>
              <a:t>text box.</a:t>
            </a:r>
            <a:endParaRPr lang="en-US"/>
          </a:p>
        </p:txBody>
      </p:sp>
      <p:sp>
        <p:nvSpPr>
          <p:cNvPr id="184328" name="AutoShape 8"/>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BC665C1-9617-4EDE-A7F1-A8A5C51EEED5}" type="slidenum">
              <a:rPr lang="en-US"/>
              <a:pPr/>
              <a:t>25</a:t>
            </a:fld>
            <a:endParaRPr lang="en-US"/>
          </a:p>
        </p:txBody>
      </p:sp>
      <p:pic>
        <p:nvPicPr>
          <p:cNvPr id="185348"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5349" name="Rectangle 5"/>
          <p:cNvSpPr>
            <a:spLocks noGrp="1" noChangeArrowheads="1"/>
          </p:cNvSpPr>
          <p:nvPr>
            <p:ph type="title"/>
          </p:nvPr>
        </p:nvSpPr>
        <p:spPr/>
        <p:txBody>
          <a:bodyPr/>
          <a:lstStyle/>
          <a:p>
            <a:r>
              <a:rPr lang="en-US"/>
              <a:t>Requesting output for the second validation sample</a:t>
            </a:r>
          </a:p>
        </p:txBody>
      </p:sp>
      <p:sp>
        <p:nvSpPr>
          <p:cNvPr id="185351" name="AutoShape 7"/>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1 for the split variable.</a:t>
            </a:r>
            <a:endParaRPr lang="en-US"/>
          </a:p>
        </p:txBody>
      </p:sp>
      <p:sp>
        <p:nvSpPr>
          <p:cNvPr id="185352" name="AutoShape 8"/>
          <p:cNvSpPr>
            <a:spLocks noChangeArrowheads="1"/>
          </p:cNvSpPr>
          <p:nvPr/>
        </p:nvSpPr>
        <p:spPr bwMode="auto">
          <a:xfrm>
            <a:off x="6553200" y="2579688"/>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4203D7E-39D1-4B81-91A5-3C4999752EBF}" type="slidenum">
              <a:rPr lang="en-US"/>
              <a:pPr/>
              <a:t>26</a:t>
            </a:fld>
            <a:endParaRPr lang="en-US"/>
          </a:p>
        </p:txBody>
      </p:sp>
      <p:pic>
        <p:nvPicPr>
          <p:cNvPr id="186375" name="Picture 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905000" y="4265613"/>
            <a:ext cx="6105525" cy="24399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6376" name="Rectangle 8"/>
          <p:cNvSpPr>
            <a:spLocks noGrp="1" noChangeArrowheads="1"/>
          </p:cNvSpPr>
          <p:nvPr>
            <p:ph type="title"/>
          </p:nvPr>
        </p:nvSpPr>
        <p:spPr/>
        <p:txBody>
          <a:bodyPr/>
          <a:lstStyle/>
          <a:p>
            <a:r>
              <a:rPr lang="en-US"/>
              <a:t>SPLIT-SAMPLE VALIDATION - 1</a:t>
            </a:r>
          </a:p>
        </p:txBody>
      </p:sp>
      <p:pic>
        <p:nvPicPr>
          <p:cNvPr id="186372" name="Picture 4"/>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905000" y="2055813"/>
            <a:ext cx="6097588" cy="24130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6378" name="AutoShape 10"/>
          <p:cNvSpPr>
            <a:spLocks noChangeArrowheads="1"/>
          </p:cNvSpPr>
          <p:nvPr/>
        </p:nvSpPr>
        <p:spPr bwMode="auto">
          <a:xfrm>
            <a:off x="2514600" y="1371600"/>
            <a:ext cx="4953000" cy="1012825"/>
          </a:xfrm>
          <a:prstGeom prst="wedgeEllipseCallout">
            <a:avLst>
              <a:gd name="adj1" fmla="val -14583"/>
              <a:gd name="adj2" fmla="val -28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both of the split-sample validation analyses, the relationship between the independent variables and the dependent variable was statistically significant.</a:t>
            </a:r>
          </a:p>
        </p:txBody>
      </p:sp>
      <p:sp>
        <p:nvSpPr>
          <p:cNvPr id="186380" name="AutoShape 12"/>
          <p:cNvSpPr>
            <a:spLocks noChangeArrowheads="1"/>
          </p:cNvSpPr>
          <p:nvPr/>
        </p:nvSpPr>
        <p:spPr bwMode="auto">
          <a:xfrm>
            <a:off x="4572000" y="3276600"/>
            <a:ext cx="3200400" cy="1012825"/>
          </a:xfrm>
          <a:prstGeom prst="wedgeEllipseCallout">
            <a:avLst>
              <a:gd name="adj1" fmla="val 34773"/>
              <a:gd name="adj2" fmla="val -62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the probability for the F statistic testing overall relationship was &lt;0.001.  </a:t>
            </a:r>
          </a:p>
        </p:txBody>
      </p:sp>
      <p:sp>
        <p:nvSpPr>
          <p:cNvPr id="186381" name="AutoShape 13"/>
          <p:cNvSpPr>
            <a:spLocks noChangeArrowheads="1"/>
          </p:cNvSpPr>
          <p:nvPr/>
        </p:nvSpPr>
        <p:spPr bwMode="auto">
          <a:xfrm>
            <a:off x="4495800" y="5486400"/>
            <a:ext cx="3581400" cy="1012825"/>
          </a:xfrm>
          <a:prstGeom prst="wedgeEllipseCallout">
            <a:avLst>
              <a:gd name="adj1" fmla="val 28546"/>
              <a:gd name="adj2" fmla="val -71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second validation analysis, the probability for the F statistic testing overall relationship was &lt;0.001. </a:t>
            </a:r>
          </a:p>
        </p:txBody>
      </p:sp>
      <p:sp>
        <p:nvSpPr>
          <p:cNvPr id="186382" name="AutoShape 14"/>
          <p:cNvSpPr>
            <a:spLocks noChangeArrowheads="1"/>
          </p:cNvSpPr>
          <p:nvPr/>
        </p:nvSpPr>
        <p:spPr bwMode="auto">
          <a:xfrm>
            <a:off x="381000" y="5791200"/>
            <a:ext cx="4038600" cy="1012825"/>
          </a:xfrm>
          <a:prstGeom prst="wedgeEllipseCallout">
            <a:avLst>
              <a:gd name="adj1" fmla="val -6565"/>
              <a:gd name="adj2" fmla="val -286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Thus far, the validation verifies the existence of the relationship between the dependent variable and the independent variables.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6ADC20A-A169-40DC-96BA-3008E8CCCCD5}" type="slidenum">
              <a:rPr lang="en-US"/>
              <a:pPr/>
              <a:t>27</a:t>
            </a:fld>
            <a:endParaRPr lang="en-US"/>
          </a:p>
        </p:txBody>
      </p:sp>
      <p:sp>
        <p:nvSpPr>
          <p:cNvPr id="187400" name="Rectangle 8"/>
          <p:cNvSpPr>
            <a:spLocks noGrp="1" noChangeArrowheads="1"/>
          </p:cNvSpPr>
          <p:nvPr>
            <p:ph type="title"/>
          </p:nvPr>
        </p:nvSpPr>
        <p:spPr/>
        <p:txBody>
          <a:bodyPr/>
          <a:lstStyle/>
          <a:p>
            <a:r>
              <a:rPr lang="en-US"/>
              <a:t>SPLIT-SAMPLE VALIDATION - 2</a:t>
            </a:r>
          </a:p>
        </p:txBody>
      </p:sp>
      <p:pic>
        <p:nvPicPr>
          <p:cNvPr id="187399" name="Picture 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981200" y="3886200"/>
            <a:ext cx="4397375" cy="22479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187403" name="Picture 11"/>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981200" y="1524000"/>
            <a:ext cx="4597400" cy="2074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7404" name="AutoShape 12"/>
          <p:cNvSpPr>
            <a:spLocks noChangeArrowheads="1"/>
          </p:cNvSpPr>
          <p:nvPr/>
        </p:nvSpPr>
        <p:spPr bwMode="auto">
          <a:xfrm>
            <a:off x="4343400" y="1393825"/>
            <a:ext cx="4491038" cy="4092575"/>
          </a:xfrm>
          <a:prstGeom prst="wedgeEllipseCallout">
            <a:avLst>
              <a:gd name="adj1" fmla="val 28593"/>
              <a:gd name="adj2" fmla="val -6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proportion of variance in the relationship utilizing the full data set was 30.7% compared to 24.5% for the first split sample validation and 39.6% for the second split sample validation. </a:t>
            </a:r>
          </a:p>
          <a:p>
            <a:pPr algn="l"/>
            <a:endParaRPr lang="en-US" sz="1200">
              <a:latin typeface="Verdana" pitchFamily="34" charset="0"/>
            </a:endParaRPr>
          </a:p>
          <a:p>
            <a:pPr algn="l"/>
            <a:r>
              <a:rPr lang="en-US" sz="1200">
                <a:latin typeface="Verdana" pitchFamily="34" charset="0"/>
              </a:rPr>
              <a:t>In both of the split-sample validation analyses, the proportion of variance in the dependent variable explained by the independent variables was not within 5% of the variance explained in the model using the full data set (30.7%). </a:t>
            </a:r>
          </a:p>
          <a:p>
            <a:pPr algn="l"/>
            <a:endParaRPr lang="en-US" sz="1200">
              <a:latin typeface="Verdana" pitchFamily="34" charset="0"/>
            </a:endParaRPr>
          </a:p>
          <a:p>
            <a:pPr algn="l"/>
            <a:r>
              <a:rPr lang="en-US" sz="1200">
                <a:latin typeface="Verdana" pitchFamily="34" charset="0"/>
              </a:rPr>
              <a:t>The strength of the relationship between the independent variables and the dependent variable is not supported by the validation.</a:t>
            </a:r>
          </a:p>
        </p:txBody>
      </p:sp>
      <p:sp>
        <p:nvSpPr>
          <p:cNvPr id="187405" name="AutoShape 13"/>
          <p:cNvSpPr>
            <a:spLocks noChangeArrowheads="1"/>
          </p:cNvSpPr>
          <p:nvPr/>
        </p:nvSpPr>
        <p:spPr bwMode="auto">
          <a:xfrm>
            <a:off x="2209800" y="5473700"/>
            <a:ext cx="3957638" cy="1231900"/>
          </a:xfrm>
          <a:prstGeom prst="wedgeEllipseCallout">
            <a:avLst>
              <a:gd name="adj1" fmla="val 39171"/>
              <a:gd name="adj2" fmla="val -6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answer to the question is false, because the validation did not verify the strength of the relationship in the analysis of the full data set.</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1F66E0C-2DDE-415A-ADE4-7C3E2CBDBF56}" type="slidenum">
              <a:rPr lang="en-US"/>
              <a:pPr/>
              <a:t>28</a:t>
            </a:fld>
            <a:endParaRPr lang="en-US"/>
          </a:p>
        </p:txBody>
      </p:sp>
      <p:sp>
        <p:nvSpPr>
          <p:cNvPr id="288927" name="Rectangle 159"/>
          <p:cNvSpPr>
            <a:spLocks noGrp="1" noChangeArrowheads="1"/>
          </p:cNvSpPr>
          <p:nvPr>
            <p:ph type="title"/>
          </p:nvPr>
        </p:nvSpPr>
        <p:spPr>
          <a:xfrm>
            <a:off x="1143000" y="304800"/>
            <a:ext cx="7772400" cy="914400"/>
          </a:xfrm>
        </p:spPr>
        <p:txBody>
          <a:bodyPr/>
          <a:lstStyle/>
          <a:p>
            <a:r>
              <a:rPr lang="en-US"/>
              <a:t>Table of validation results: standard regression</a:t>
            </a:r>
          </a:p>
        </p:txBody>
      </p:sp>
      <p:graphicFrame>
        <p:nvGraphicFramePr>
          <p:cNvPr id="288935" name="Group 167"/>
          <p:cNvGraphicFramePr>
            <a:graphicFrameLocks noGrp="1"/>
          </p:cNvGraphicFramePr>
          <p:nvPr>
            <p:ph idx="1"/>
          </p:nvPr>
        </p:nvGraphicFramePr>
        <p:xfrm>
          <a:off x="1066800" y="2133600"/>
          <a:ext cx="7881938" cy="3667125"/>
        </p:xfrm>
        <a:graphic>
          <a:graphicData uri="http://schemas.openxmlformats.org/drawingml/2006/table">
            <a:tbl>
              <a:tblPr/>
              <a:tblGrid>
                <a:gridCol w="2362200"/>
                <a:gridCol w="1828800"/>
                <a:gridCol w="1905000"/>
                <a:gridCol w="1785938"/>
              </a:tblGrid>
              <a:tr h="506413">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endParaRPr kumimoji="0"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Full Data Set</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0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(Split1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1</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 (Split2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ANOVA significance      (sig &lt;= 0.05)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R</a:t>
                      </a:r>
                      <a:r>
                        <a:rPr kumimoji="1" lang="en-US" sz="1400" b="1" i="0" u="none" strike="noStrike" cap="none" normalizeH="0" baseline="30000" smtClean="0">
                          <a:ln>
                            <a:noFill/>
                          </a:ln>
                          <a:solidFill>
                            <a:schemeClr val="tx1"/>
                          </a:solidFill>
                          <a:effectLst/>
                          <a:latin typeface="Trebuchet MS" pitchFamily="34" charset="0"/>
                          <a:ea typeface="Times New Roman" pitchFamily="18" charset="0"/>
                          <a:cs typeface="Arial" charset="0"/>
                        </a:rPr>
                        <a:t>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r>
                        <a:rPr kumimoji="0" lang="en-US" sz="1400" b="0" i="0" u="none" strike="noStrike" cap="none" normalizeH="0" baseline="0" smtClean="0">
                          <a:ln>
                            <a:noFill/>
                          </a:ln>
                          <a:solidFill>
                            <a:schemeClr val="tx1"/>
                          </a:solidFill>
                          <a:effectLst/>
                          <a:latin typeface="Trebuchet MS" pitchFamily="34" charset="0"/>
                        </a:rPr>
                        <a:t>0.307</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0.245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0.396</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558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Significant Coefficients</a:t>
                      </a: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 </a:t>
                      </a: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 &lt;= 0.05)</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Age of respondent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Highest year of school completed</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cs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cs typeface="Times New Roman" pitchFamily="18" charset="0"/>
                        </a:rPr>
                        <a:t>Highest year of school completed</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Age of respondent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Highest year of school completed</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88936" name="AutoShape 168"/>
          <p:cNvSpPr>
            <a:spLocks noChangeArrowheads="1"/>
          </p:cNvSpPr>
          <p:nvPr/>
        </p:nvSpPr>
        <p:spPr bwMode="auto">
          <a:xfrm>
            <a:off x="1447800" y="5105400"/>
            <a:ext cx="7162800" cy="1450975"/>
          </a:xfrm>
          <a:prstGeom prst="wedgeEllipseCallout">
            <a:avLst>
              <a:gd name="adj1" fmla="val 16468"/>
              <a:gd name="adj2" fmla="val 19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This table shows us that the validation failed in the strength of relationship row (R</a:t>
            </a:r>
            <a:r>
              <a:rPr kumimoji="1" lang="en-US" sz="1200">
                <a:latin typeface="Verdana" pitchFamily="34" charset="0"/>
              </a:rPr>
              <a:t>²), where the R</a:t>
            </a:r>
            <a:r>
              <a:rPr kumimoji="1" lang="en-US" sz="1200"/>
              <a:t>²</a:t>
            </a:r>
            <a:r>
              <a:rPr kumimoji="1" lang="en-US" sz="1200">
                <a:latin typeface="Verdana" pitchFamily="34" charset="0"/>
              </a:rPr>
              <a:t> for the validations did not fall within 5% if the R</a:t>
            </a:r>
            <a:r>
              <a:rPr kumimoji="1" lang="en-US" sz="1200"/>
              <a:t>²</a:t>
            </a:r>
            <a:r>
              <a:rPr kumimoji="1" lang="en-US" sz="1200">
                <a:latin typeface="Verdana" pitchFamily="34" charset="0"/>
              </a:rPr>
              <a:t> for the full data set. Had we satisfied this criteria, the validation would have failed in the Significant Coefficients row, where age of respondent was not statistically significant in the first validation analysis.</a:t>
            </a:r>
          </a:p>
        </p:txBody>
      </p:sp>
      <p:sp>
        <p:nvSpPr>
          <p:cNvPr id="288937" name="AutoShape 169"/>
          <p:cNvSpPr>
            <a:spLocks noChangeArrowheads="1"/>
          </p:cNvSpPr>
          <p:nvPr/>
        </p:nvSpPr>
        <p:spPr bwMode="auto">
          <a:xfrm>
            <a:off x="1828800" y="1447800"/>
            <a:ext cx="6248400" cy="571500"/>
          </a:xfrm>
          <a:prstGeom prst="wedgeEllipseCallout">
            <a:avLst>
              <a:gd name="adj1" fmla="val 10343"/>
              <a:gd name="adj2" fmla="val 194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It may be helpful to create a table for our validation results and fill in its cells as we complete the analysis.  </a:t>
            </a:r>
            <a:endParaRPr kumimoji="1" lang="en-US" sz="1200">
              <a:latin typeface="Verdana" pitchFamily="34"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8BCEC39-1653-4E43-BD47-ADF5275E1D40}" type="slidenum">
              <a:rPr lang="en-US"/>
              <a:pPr/>
              <a:t>29</a:t>
            </a:fld>
            <a:endParaRPr lang="en-US"/>
          </a:p>
        </p:txBody>
      </p:sp>
      <p:sp>
        <p:nvSpPr>
          <p:cNvPr id="198658" name="Rectangle 2"/>
          <p:cNvSpPr>
            <a:spLocks noGrp="1" noChangeArrowheads="1"/>
          </p:cNvSpPr>
          <p:nvPr>
            <p:ph type="title"/>
          </p:nvPr>
        </p:nvSpPr>
        <p:spPr/>
        <p:txBody>
          <a:bodyPr/>
          <a:lstStyle/>
          <a:p>
            <a:r>
              <a:rPr lang="en-US"/>
              <a:t>Problem 2</a:t>
            </a:r>
          </a:p>
        </p:txBody>
      </p:sp>
      <p:sp>
        <p:nvSpPr>
          <p:cNvPr id="198659" name="Rectangle 3"/>
          <p:cNvSpPr>
            <a:spLocks noGrp="1" noChangeArrowheads="1"/>
          </p:cNvSpPr>
          <p:nvPr>
            <p:ph type="body" idx="1"/>
          </p:nvPr>
        </p:nvSpPr>
        <p:spPr>
          <a:xfrm>
            <a:off x="1371600" y="1447800"/>
            <a:ext cx="7577138" cy="5029200"/>
          </a:xfrm>
        </p:spPr>
        <p:txBody>
          <a:bodyPr/>
          <a:lstStyle/>
          <a:p>
            <a:pPr marL="4763" indent="6350">
              <a:buFont typeface="Wingdings" pitchFamily="2" charset="2"/>
              <a:buNone/>
            </a:pPr>
            <a:r>
              <a:rPr lang="en-US" sz="1600"/>
              <a:t>1.  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Validate the results of your regression analysis by splitting the sample in two, using 397155 as the random number seed.</a:t>
            </a:r>
          </a:p>
          <a:p>
            <a:pPr marL="4763" indent="6350">
              <a:buFont typeface="Wingdings" pitchFamily="2" charset="2"/>
              <a:buNone/>
            </a:pPr>
            <a:endParaRPr lang="en-US" sz="800"/>
          </a:p>
          <a:p>
            <a:pPr marL="4763" indent="6350">
              <a:buFont typeface="Wingdings" pitchFamily="2" charset="2"/>
              <a:buNone/>
            </a:pPr>
            <a:r>
              <a:rPr lang="en-US" sz="1600"/>
              <a:t>After controlling for the effects of the variables "age" [age] and "sex" [sex], the addition of the variable "happiness of marriage" [hapmar] reduces the error in predicting "general happiness" [happy] by 37.0%.</a:t>
            </a:r>
          </a:p>
          <a:p>
            <a:pPr marL="4763" indent="6350">
              <a:buFont typeface="Wingdings" pitchFamily="2" charset="2"/>
              <a:buNone/>
            </a:pPr>
            <a:endParaRPr lang="en-US" sz="800"/>
          </a:p>
          <a:p>
            <a:pPr marL="4763" indent="6350">
              <a:buFont typeface="Wingdings" pitchFamily="2" charset="2"/>
              <a:buNone/>
            </a:pPr>
            <a:r>
              <a:rPr lang="en-US" sz="1600"/>
              <a:t>After controlling for age and sex, the variable happiness of marriage makes  an individual contribution to reducing the error in predicting general happiness. Survey respondents who were less happy with their marriages were less happy overall. </a:t>
            </a:r>
          </a:p>
          <a:p>
            <a:pPr marL="4763" indent="6350">
              <a:buFont typeface="Wingdings" pitchFamily="2" charset="2"/>
              <a:buNone/>
            </a:pPr>
            <a:endParaRPr lang="en-US" sz="1600"/>
          </a:p>
          <a:p>
            <a:pPr marL="4763" indent="6350">
              <a:buFont typeface="Wingdings" pitchFamily="2" charset="2"/>
              <a:buNone/>
            </a:pPr>
            <a:r>
              <a:rPr lang="en-US" sz="1600"/>
              <a:t>   1.  True</a:t>
            </a:r>
          </a:p>
          <a:p>
            <a:pPr marL="4763" indent="6350">
              <a:buFont typeface="Wingdings" pitchFamily="2" charset="2"/>
              <a:buNone/>
            </a:pPr>
            <a:r>
              <a:rPr lang="en-US" sz="1600"/>
              <a:t>   2.  True with caution</a:t>
            </a:r>
          </a:p>
          <a:p>
            <a:pPr marL="4763" indent="6350">
              <a:buFont typeface="Wingdings" pitchFamily="2" charset="2"/>
              <a:buNone/>
            </a:pPr>
            <a:r>
              <a:rPr lang="en-US" sz="1600"/>
              <a:t>   3.  False</a:t>
            </a:r>
          </a:p>
          <a:p>
            <a:pPr marL="4763" indent="6350">
              <a:buFont typeface="Wingdings" pitchFamily="2" charset="2"/>
              <a:buNone/>
            </a:pPr>
            <a:r>
              <a:rPr lang="en-US" sz="1600"/>
              <a:t>   4.  Inappropriate application of a statistic</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20B6EB1-D04B-4A76-BC76-E7A2B23644D5}" type="slidenum">
              <a:rPr lang="en-US"/>
              <a:pPr/>
              <a:t>3</a:t>
            </a:fld>
            <a:endParaRPr lang="en-US"/>
          </a:p>
        </p:txBody>
      </p:sp>
      <p:sp>
        <p:nvSpPr>
          <p:cNvPr id="154626" name="Rectangle 2"/>
          <p:cNvSpPr>
            <a:spLocks noGrp="1" noChangeArrowheads="1"/>
          </p:cNvSpPr>
          <p:nvPr>
            <p:ph type="title"/>
          </p:nvPr>
        </p:nvSpPr>
        <p:spPr/>
        <p:txBody>
          <a:bodyPr/>
          <a:lstStyle/>
          <a:p>
            <a:r>
              <a:rPr lang="en-US"/>
              <a:t>General criteria for split sample validation - 2</a:t>
            </a:r>
          </a:p>
        </p:txBody>
      </p:sp>
      <p:sp>
        <p:nvSpPr>
          <p:cNvPr id="154627" name="Rectangle 3"/>
          <p:cNvSpPr>
            <a:spLocks noGrp="1" noChangeArrowheads="1"/>
          </p:cNvSpPr>
          <p:nvPr>
            <p:ph type="body" idx="1"/>
          </p:nvPr>
        </p:nvSpPr>
        <p:spPr/>
        <p:txBody>
          <a:bodyPr/>
          <a:lstStyle/>
          <a:p>
            <a:pPr lvl="1"/>
            <a:r>
              <a:rPr lang="en-US" sz="2400"/>
              <a:t>Third, the pattern of statistical significance for the coefficients of the independent variables for both validation analyses must be the same as the pattern for the full analysis, i.e. the same variables are statistically significant or not significant.</a:t>
            </a:r>
          </a:p>
          <a:p>
            <a:pPr lvl="1"/>
            <a:endParaRPr lang="en-US" sz="2400"/>
          </a:p>
          <a:p>
            <a:r>
              <a:rPr lang="en-US"/>
              <a:t>For stepwise multiple regression, we require that the same variables be significant, but it is not required that they enter in exactly the same order.</a:t>
            </a:r>
          </a:p>
          <a:p>
            <a:r>
              <a:rPr lang="en-US"/>
              <a:t>For hierarchical multiple regression, the R² change for the validation must be statistically significant.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5094CB-E0B6-4AF7-B1FD-FFDA3773AAFD}" type="slidenum">
              <a:rPr lang="en-US"/>
              <a:pPr/>
              <a:t>30</a:t>
            </a:fld>
            <a:endParaRPr lang="en-US"/>
          </a:p>
        </p:txBody>
      </p:sp>
      <p:sp>
        <p:nvSpPr>
          <p:cNvPr id="199682" name="Rectangle 2"/>
          <p:cNvSpPr>
            <a:spLocks noGrp="1" noChangeArrowheads="1"/>
          </p:cNvSpPr>
          <p:nvPr>
            <p:ph type="title"/>
          </p:nvPr>
        </p:nvSpPr>
        <p:spPr/>
        <p:txBody>
          <a:bodyPr/>
          <a:lstStyle/>
          <a:p>
            <a:r>
              <a:rPr lang="en-US"/>
              <a:t>Steps prior to the validation analysis</a:t>
            </a:r>
          </a:p>
        </p:txBody>
      </p:sp>
      <p:sp>
        <p:nvSpPr>
          <p:cNvPr id="199683" name="Rectangle 3"/>
          <p:cNvSpPr>
            <a:spLocks noGrp="1" noChangeArrowheads="1"/>
          </p:cNvSpPr>
          <p:nvPr>
            <p:ph type="body" idx="1"/>
          </p:nvPr>
        </p:nvSpPr>
        <p:spPr/>
        <p:txBody>
          <a:bodyPr/>
          <a:lstStyle/>
          <a:p>
            <a:r>
              <a:rPr lang="en-US" sz="2000"/>
              <a:t>Prior to the split sample validation analysis, we must test for conformity to assumptions and examine outliers, making whatever transformations are needed and removing outliers.</a:t>
            </a:r>
          </a:p>
          <a:p>
            <a:endParaRPr lang="en-US" sz="2000"/>
          </a:p>
          <a:p>
            <a:r>
              <a:rPr lang="en-US" sz="2000"/>
              <a:t>Next, we must solve the regression problem to make certain the that findings (existence, strength, direction, and importance of relationships) stated in the problem are correct and, therefore, in need of validation before final interpretation.</a:t>
            </a:r>
          </a:p>
          <a:p>
            <a:endParaRPr lang="en-US" sz="2000"/>
          </a:p>
          <a:p>
            <a:r>
              <a:rPr lang="en-US" sz="2000"/>
              <a:t>When we do the validation, we include whatever transformations and omission of outliers were present in the model we want to validate.</a:t>
            </a:r>
          </a:p>
          <a:p>
            <a:endParaRPr lang="en-US" sz="2000"/>
          </a:p>
          <a:p>
            <a:r>
              <a:rPr lang="en-US" sz="2000"/>
              <a:t>For hierarchical regression, the R² change statistics must be statistically significant in order for the model to be validated.</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B9EC82B-0187-4021-A337-C2E503E140D6}" type="slidenum">
              <a:rPr lang="en-US"/>
              <a:pPr/>
              <a:t>31</a:t>
            </a:fld>
            <a:endParaRPr lang="en-US"/>
          </a:p>
        </p:txBody>
      </p:sp>
      <p:pic>
        <p:nvPicPr>
          <p:cNvPr id="200711" name="Picture 7"/>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b="4602"/>
          <a:stretch>
            <a:fillRect/>
          </a:stretch>
        </p:blipFill>
        <p:spPr>
          <a:xfrm>
            <a:off x="1981200" y="1447800"/>
            <a:ext cx="6097588" cy="28956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0707" name="Rectangle 3"/>
          <p:cNvSpPr>
            <a:spLocks noGrp="1" noChangeArrowheads="1"/>
          </p:cNvSpPr>
          <p:nvPr>
            <p:ph type="title"/>
          </p:nvPr>
        </p:nvSpPr>
        <p:spPr/>
        <p:txBody>
          <a:bodyPr/>
          <a:lstStyle/>
          <a:p>
            <a:r>
              <a:rPr lang="en-US"/>
              <a:t>OVERALL RELATIONSHIP BETWEEN INDEPENDENT AND DEPENDENT VARIABLES - 1</a:t>
            </a:r>
          </a:p>
        </p:txBody>
      </p:sp>
      <p:sp>
        <p:nvSpPr>
          <p:cNvPr id="200709" name="AutoShape 5"/>
          <p:cNvSpPr>
            <a:spLocks noChangeArrowheads="1"/>
          </p:cNvSpPr>
          <p:nvPr/>
        </p:nvSpPr>
        <p:spPr bwMode="auto">
          <a:xfrm>
            <a:off x="1219200" y="4038600"/>
            <a:ext cx="6778625" cy="2714625"/>
          </a:xfrm>
          <a:prstGeom prst="wedgeEllipseCallout">
            <a:avLst>
              <a:gd name="adj1" fmla="val 40491"/>
              <a:gd name="adj2" fmla="val -86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(25.476) for the overall regression relationship for all indpendent variables is &lt;0.001, less than or equal to the level of significance of 0.05. We reject the null hypothesis  that there is no relationship between the set of all independent variables and the dependent variable (R² = 0). </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relationship between the set of all independent variables and the dependent variable.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600DDE6-B0F4-4144-977C-508F512100FF}" type="slidenum">
              <a:rPr lang="en-US"/>
              <a:pPr/>
              <a:t>32</a:t>
            </a:fld>
            <a:endParaRPr lang="en-US"/>
          </a:p>
        </p:txBody>
      </p:sp>
      <p:pic>
        <p:nvPicPr>
          <p:cNvPr id="20173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r="2896"/>
          <a:stretch>
            <a:fillRect/>
          </a:stretch>
        </p:blipFill>
        <p:spPr>
          <a:xfrm>
            <a:off x="609600" y="1524000"/>
            <a:ext cx="8531225" cy="2433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1731" name="Rectangle 3"/>
          <p:cNvSpPr>
            <a:spLocks noGrp="1" noChangeArrowheads="1"/>
          </p:cNvSpPr>
          <p:nvPr>
            <p:ph type="title"/>
          </p:nvPr>
        </p:nvSpPr>
        <p:spPr/>
        <p:txBody>
          <a:bodyPr/>
          <a:lstStyle/>
          <a:p>
            <a:r>
              <a:rPr lang="en-US"/>
              <a:t>OVERALL RELATIONSHIP BETWEEN INDEPENDENT AND DEPENDENT VARIABLES - 2</a:t>
            </a:r>
          </a:p>
        </p:txBody>
      </p:sp>
      <p:sp>
        <p:nvSpPr>
          <p:cNvPr id="201733" name="AutoShape 5"/>
          <p:cNvSpPr>
            <a:spLocks noChangeArrowheads="1"/>
          </p:cNvSpPr>
          <p:nvPr/>
        </p:nvSpPr>
        <p:spPr bwMode="auto">
          <a:xfrm>
            <a:off x="4114800" y="3810000"/>
            <a:ext cx="4876800" cy="2197100"/>
          </a:xfrm>
          <a:prstGeom prst="wedgeEllipseCallout">
            <a:avLst>
              <a:gd name="adj1" fmla="val -34796"/>
              <a:gd name="adj2" fmla="val -838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 Square Change statistic for the increase in R² associated with the added variables (happiness of marriage) is 0.370. Using a proportional reduction in error interpretation for R², information provided by the added variables reduces our error in predicting general happiness by 37.0%.</a:t>
            </a:r>
          </a:p>
        </p:txBody>
      </p:sp>
      <p:sp>
        <p:nvSpPr>
          <p:cNvPr id="201739" name="AutoShape 11"/>
          <p:cNvSpPr>
            <a:spLocks noChangeArrowheads="1"/>
          </p:cNvSpPr>
          <p:nvPr/>
        </p:nvSpPr>
        <p:spPr bwMode="auto">
          <a:xfrm>
            <a:off x="381000" y="3962400"/>
            <a:ext cx="3505200" cy="1938338"/>
          </a:xfrm>
          <a:prstGeom prst="wedgeEllipseCallout">
            <a:avLst>
              <a:gd name="adj1" fmla="val 12273"/>
              <a:gd name="adj2" fmla="val -958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 Square statistic is used in the validation analysis.  In this example, the proportion of variance in the dependent variable explained by all of the independent variables is 37.2%.</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772E63F-4DBC-41A0-A0EF-E6D56394E43B}" type="slidenum">
              <a:rPr lang="en-US"/>
              <a:pPr/>
              <a:t>33</a:t>
            </a:fld>
            <a:endParaRPr lang="en-US"/>
          </a:p>
        </p:txBody>
      </p:sp>
      <p:pic>
        <p:nvPicPr>
          <p:cNvPr id="22323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r="2896"/>
          <a:stretch>
            <a:fillRect/>
          </a:stretch>
        </p:blipFill>
        <p:spPr>
          <a:xfrm>
            <a:off x="609600" y="1524000"/>
            <a:ext cx="8531225" cy="2433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3235" name="Rectangle 3"/>
          <p:cNvSpPr>
            <a:spLocks noGrp="1" noChangeArrowheads="1"/>
          </p:cNvSpPr>
          <p:nvPr>
            <p:ph type="title"/>
          </p:nvPr>
        </p:nvSpPr>
        <p:spPr/>
        <p:txBody>
          <a:bodyPr/>
          <a:lstStyle/>
          <a:p>
            <a:r>
              <a:rPr lang="en-US"/>
              <a:t>OVERALL RELATIONSHIP BETWEEN INDEPENDENT AND DEPENDENT VARIABLES - 3</a:t>
            </a:r>
          </a:p>
        </p:txBody>
      </p:sp>
      <p:sp>
        <p:nvSpPr>
          <p:cNvPr id="223237" name="AutoShape 5"/>
          <p:cNvSpPr>
            <a:spLocks noChangeArrowheads="1"/>
          </p:cNvSpPr>
          <p:nvPr/>
        </p:nvSpPr>
        <p:spPr bwMode="auto">
          <a:xfrm>
            <a:off x="1300163" y="3581400"/>
            <a:ext cx="7537450" cy="2970213"/>
          </a:xfrm>
          <a:prstGeom prst="wedgeEllipseCallout">
            <a:avLst>
              <a:gd name="adj1" fmla="val 45454"/>
              <a:gd name="adj2" fmla="val -68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(75.972) for the change in R² associated with the addition of the predictor variables to the regression analysis containing the control variables is &lt;0.001, less than or equal to the level of significance of 0.05. We reject the null hypothesis  that there is no improvement in the relationship between the set of independent variables and the dependent variable when the predictors are added (R² Change = 0). </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improvement in the relationship between the set of independent variables and the dependent variable.</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4B2E66C-F43B-46F9-80BD-B45653C5C691}" type="slidenum">
              <a:rPr lang="en-US"/>
              <a:pPr/>
              <a:t>34</a:t>
            </a:fld>
            <a:endParaRPr lang="en-US"/>
          </a:p>
        </p:txBody>
      </p:sp>
      <p:pic>
        <p:nvPicPr>
          <p:cNvPr id="20275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295400"/>
            <a:ext cx="6946900" cy="29987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2755" name="Rectangle 3"/>
          <p:cNvSpPr>
            <a:spLocks noGrp="1" noChangeArrowheads="1"/>
          </p:cNvSpPr>
          <p:nvPr>
            <p:ph type="title"/>
          </p:nvPr>
        </p:nvSpPr>
        <p:spPr/>
        <p:txBody>
          <a:bodyPr/>
          <a:lstStyle/>
          <a:p>
            <a:r>
              <a:rPr lang="en-US"/>
              <a:t>RELATIONSHIP OF INDIVIDUAL INDEPENDENT VARIABLES TO DEPENDENT VARIABLE - 1</a:t>
            </a:r>
          </a:p>
        </p:txBody>
      </p:sp>
      <p:sp>
        <p:nvSpPr>
          <p:cNvPr id="202756" name="AutoShape 4"/>
          <p:cNvSpPr>
            <a:spLocks noChangeArrowheads="1"/>
          </p:cNvSpPr>
          <p:nvPr/>
        </p:nvSpPr>
        <p:spPr bwMode="auto">
          <a:xfrm>
            <a:off x="2362200" y="4230688"/>
            <a:ext cx="5715000" cy="2111375"/>
          </a:xfrm>
          <a:prstGeom prst="wedgeEllipseCallout">
            <a:avLst>
              <a:gd name="adj1" fmla="val 41444"/>
              <a:gd name="adj2" fmla="val -7361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happiness of marriage, the probability of the t statistic (8.716) for the b coefficient is &lt;0.001 which is less than or equal to the level of significance of 0.05. We reject the null hypothesis  that the slope associated with happiness of marriage is equal to zero (b = 0) and conclude that there is a statistically significant relationship between happiness of marriage and general happiness. </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206845-9E10-4A25-B5D7-D42B87BFA2E4}" type="slidenum">
              <a:rPr lang="en-US"/>
              <a:pPr/>
              <a:t>35</a:t>
            </a:fld>
            <a:endParaRPr lang="en-US"/>
          </a:p>
        </p:txBody>
      </p:sp>
      <p:pic>
        <p:nvPicPr>
          <p:cNvPr id="22425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295400"/>
            <a:ext cx="6946900" cy="29987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4259" name="Rectangle 3"/>
          <p:cNvSpPr>
            <a:spLocks noGrp="1" noChangeArrowheads="1"/>
          </p:cNvSpPr>
          <p:nvPr>
            <p:ph type="title"/>
          </p:nvPr>
        </p:nvSpPr>
        <p:spPr/>
        <p:txBody>
          <a:bodyPr/>
          <a:lstStyle/>
          <a:p>
            <a:r>
              <a:rPr lang="en-US"/>
              <a:t>RELATIONSHIP OF INDIVIDUAL INDEPENDENT VARIABLES TO DEPENDENT VARIABLE - 2</a:t>
            </a:r>
          </a:p>
        </p:txBody>
      </p:sp>
      <p:sp>
        <p:nvSpPr>
          <p:cNvPr id="224260" name="AutoShape 4"/>
          <p:cNvSpPr>
            <a:spLocks noChangeArrowheads="1"/>
          </p:cNvSpPr>
          <p:nvPr/>
        </p:nvSpPr>
        <p:spPr bwMode="auto">
          <a:xfrm>
            <a:off x="1524000" y="4010025"/>
            <a:ext cx="7312025" cy="2771775"/>
          </a:xfrm>
          <a:prstGeom prst="wedgeEllipseCallout">
            <a:avLst>
              <a:gd name="adj1" fmla="val -10245"/>
              <a:gd name="adj2" fmla="val -58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b coefficient associated with happiness of marriage (0.658) is positive, indicating a direct relationship in which higher numeric values for happiness of marriage are associated with higher numeric values for general happiness. The independent variable happiness of marriage is an ordinal variable that is coded so that higher  numeric values are associated with survey respondents who were less happy with their marriages. The dependent variable general happiness is also an ordinal variable. It is coded so that higher numeric values are associated with survey respondents who were less happy overall. Therefore, the positive value of b implies that survey respondents who were less happy with their marriages were less happy overall.</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317ED94-C088-4813-8521-BE1C313F27A6}" type="slidenum">
              <a:rPr lang="en-US"/>
              <a:pPr/>
              <a:t>36</a:t>
            </a:fld>
            <a:endParaRPr lang="en-US"/>
          </a:p>
        </p:txBody>
      </p:sp>
      <p:pic>
        <p:nvPicPr>
          <p:cNvPr id="225282"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77975"/>
            <a:ext cx="6946900" cy="29987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5283" name="Rectangle 3"/>
          <p:cNvSpPr>
            <a:spLocks noGrp="1" noChangeArrowheads="1"/>
          </p:cNvSpPr>
          <p:nvPr>
            <p:ph type="title"/>
          </p:nvPr>
        </p:nvSpPr>
        <p:spPr/>
        <p:txBody>
          <a:bodyPr/>
          <a:lstStyle/>
          <a:p>
            <a:r>
              <a:rPr lang="en-US"/>
              <a:t>RELATIONSHIP OF INDIVIDUAL INDEPENDENT VARIABLES TO DEPENDENT VARIABLE - 3</a:t>
            </a:r>
          </a:p>
        </p:txBody>
      </p:sp>
      <p:sp>
        <p:nvSpPr>
          <p:cNvPr id="225284" name="AutoShape 4"/>
          <p:cNvSpPr>
            <a:spLocks noChangeArrowheads="1"/>
          </p:cNvSpPr>
          <p:nvPr/>
        </p:nvSpPr>
        <p:spPr bwMode="auto">
          <a:xfrm>
            <a:off x="3276600" y="4473575"/>
            <a:ext cx="4492625" cy="1012825"/>
          </a:xfrm>
          <a:prstGeom prst="wedgeEllipseCallout">
            <a:avLst>
              <a:gd name="adj1" fmla="val 46292"/>
              <a:gd name="adj2" fmla="val -1311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Age and sex are variables whose effects are controlled for, so there is no requirement that they be statistically significant.</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3972D29-26FA-46AF-84E2-B171D254E320}" type="slidenum">
              <a:rPr lang="en-US"/>
              <a:pPr/>
              <a:t>37</a:t>
            </a:fld>
            <a:endParaRPr lang="en-US"/>
          </a:p>
        </p:txBody>
      </p:sp>
      <p:pic>
        <p:nvPicPr>
          <p:cNvPr id="20583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5827" name="Rectangle 3"/>
          <p:cNvSpPr>
            <a:spLocks noGrp="1" noChangeArrowheads="1"/>
          </p:cNvSpPr>
          <p:nvPr>
            <p:ph type="title"/>
          </p:nvPr>
        </p:nvSpPr>
        <p:spPr/>
        <p:txBody>
          <a:bodyPr/>
          <a:lstStyle/>
          <a:p>
            <a:r>
              <a:rPr lang="en-US"/>
              <a:t>Setting the random number seed</a:t>
            </a:r>
          </a:p>
        </p:txBody>
      </p:sp>
      <p:sp>
        <p:nvSpPr>
          <p:cNvPr id="205828" name="AutoShape 4"/>
          <p:cNvSpPr>
            <a:spLocks noChangeArrowheads="1"/>
          </p:cNvSpPr>
          <p:nvPr/>
        </p:nvSpPr>
        <p:spPr bwMode="auto">
          <a:xfrm>
            <a:off x="4191000" y="2971800"/>
            <a:ext cx="3352800" cy="1165225"/>
          </a:xfrm>
          <a:prstGeom prst="wedgeEllipseCallout">
            <a:avLst>
              <a:gd name="adj1" fmla="val -28597"/>
              <a:gd name="adj2" fmla="val -99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set the random number seed, select the </a:t>
            </a:r>
            <a:r>
              <a:rPr lang="en-US" sz="1200" i="1">
                <a:latin typeface="Verdana" pitchFamily="34" charset="0"/>
              </a:rPr>
              <a:t>Random Number Seed…</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F98A9A-1BF8-4423-A5A8-88E9E04D689C}" type="slidenum">
              <a:rPr lang="en-US"/>
              <a:pPr/>
              <a:t>38</a:t>
            </a:fld>
            <a:endParaRPr lang="en-US"/>
          </a:p>
        </p:txBody>
      </p:sp>
      <p:pic>
        <p:nvPicPr>
          <p:cNvPr id="206856" name="Picture 8"/>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35375" y="2738438"/>
            <a:ext cx="2613025" cy="14525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6851" name="Rectangle 3"/>
          <p:cNvSpPr>
            <a:spLocks noGrp="1" noChangeArrowheads="1"/>
          </p:cNvSpPr>
          <p:nvPr>
            <p:ph type="title"/>
          </p:nvPr>
        </p:nvSpPr>
        <p:spPr/>
        <p:txBody>
          <a:bodyPr/>
          <a:lstStyle/>
          <a:p>
            <a:r>
              <a:rPr lang="en-US"/>
              <a:t>Set the random number seed</a:t>
            </a:r>
          </a:p>
        </p:txBody>
      </p:sp>
      <p:sp>
        <p:nvSpPr>
          <p:cNvPr id="206852" name="AutoShape 4"/>
          <p:cNvSpPr>
            <a:spLocks noChangeArrowheads="1"/>
          </p:cNvSpPr>
          <p:nvPr/>
        </p:nvSpPr>
        <p:spPr bwMode="auto">
          <a:xfrm>
            <a:off x="1066800" y="1958975"/>
            <a:ext cx="2514600" cy="1165225"/>
          </a:xfrm>
          <a:prstGeom prst="wedgeEllipseCallout">
            <a:avLst>
              <a:gd name="adj1" fmla="val 61931"/>
              <a:gd name="adj2" fmla="val 5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Set seed to</a:t>
            </a:r>
            <a:r>
              <a:rPr lang="en-US" sz="1200">
                <a:latin typeface="Verdana" pitchFamily="34" charset="0"/>
              </a:rPr>
              <a:t> option button to activate the text box.</a:t>
            </a:r>
          </a:p>
        </p:txBody>
      </p:sp>
      <p:sp>
        <p:nvSpPr>
          <p:cNvPr id="206853" name="AutoShape 5"/>
          <p:cNvSpPr>
            <a:spLocks noChangeArrowheads="1"/>
          </p:cNvSpPr>
          <p:nvPr/>
        </p:nvSpPr>
        <p:spPr bwMode="auto">
          <a:xfrm>
            <a:off x="5638800" y="3429000"/>
            <a:ext cx="2895600" cy="906463"/>
          </a:xfrm>
          <a:prstGeom prst="wedgeEllipseCallout">
            <a:avLst>
              <a:gd name="adj1" fmla="val -57676"/>
              <a:gd name="adj2" fmla="val -56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the random seed stated in the problem.</a:t>
            </a:r>
          </a:p>
        </p:txBody>
      </p:sp>
      <p:sp>
        <p:nvSpPr>
          <p:cNvPr id="206854" name="AutoShape 6"/>
          <p:cNvSpPr>
            <a:spLocks noChangeArrowheads="1"/>
          </p:cNvSpPr>
          <p:nvPr/>
        </p:nvSpPr>
        <p:spPr bwMode="auto">
          <a:xfrm>
            <a:off x="2209800" y="4386263"/>
            <a:ext cx="3352800" cy="1938337"/>
          </a:xfrm>
          <a:prstGeom prst="wedgeEllipseCallout">
            <a:avLst>
              <a:gd name="adj1" fmla="val 4593"/>
              <a:gd name="adj2" fmla="val -702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Note that SPSS does not provide you with any feedback about the change.</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AFE6A9-653E-47D6-B452-879EBC559506}" type="slidenum">
              <a:rPr lang="en-US"/>
              <a:pPr/>
              <a:t>39</a:t>
            </a:fld>
            <a:endParaRPr lang="en-US"/>
          </a:p>
        </p:txBody>
      </p:sp>
      <p:pic>
        <p:nvPicPr>
          <p:cNvPr id="20787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7875" name="Rectangle 3"/>
          <p:cNvSpPr>
            <a:spLocks noGrp="1" noChangeArrowheads="1"/>
          </p:cNvSpPr>
          <p:nvPr>
            <p:ph type="title"/>
          </p:nvPr>
        </p:nvSpPr>
        <p:spPr/>
        <p:txBody>
          <a:bodyPr/>
          <a:lstStyle/>
          <a:p>
            <a:r>
              <a:rPr lang="en-US"/>
              <a:t>Select the compute command</a:t>
            </a:r>
          </a:p>
        </p:txBody>
      </p:sp>
      <p:sp>
        <p:nvSpPr>
          <p:cNvPr id="207876" name="AutoShape 4"/>
          <p:cNvSpPr>
            <a:spLocks noChangeArrowheads="1"/>
          </p:cNvSpPr>
          <p:nvPr/>
        </p:nvSpPr>
        <p:spPr bwMode="auto">
          <a:xfrm>
            <a:off x="4267200" y="2667000"/>
            <a:ext cx="3352800" cy="1165225"/>
          </a:xfrm>
          <a:prstGeom prst="wedgeEllipseCallout">
            <a:avLst>
              <a:gd name="adj1" fmla="val -51375"/>
              <a:gd name="adj2" fmla="val -86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enter the formula for the variable that will split the sample in two parts, click on the </a:t>
            </a:r>
            <a:r>
              <a:rPr lang="en-US" sz="1200" i="1">
                <a:latin typeface="Verdana" pitchFamily="34" charset="0"/>
              </a:rPr>
              <a:t>Compute…</a:t>
            </a:r>
            <a:r>
              <a:rPr lang="en-US" sz="1200">
                <a:latin typeface="Verdana" pitchFamily="34" charset="0"/>
              </a:rPr>
              <a:t> command.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40C4169-4CF8-4385-BF56-FE6DC515DF11}" type="slidenum">
              <a:rPr lang="en-US"/>
              <a:pPr/>
              <a:t>4</a:t>
            </a:fld>
            <a:endParaRPr lang="en-US"/>
          </a:p>
        </p:txBody>
      </p:sp>
      <p:sp>
        <p:nvSpPr>
          <p:cNvPr id="155650" name="Rectangle 2"/>
          <p:cNvSpPr>
            <a:spLocks noGrp="1" noChangeArrowheads="1"/>
          </p:cNvSpPr>
          <p:nvPr>
            <p:ph type="title"/>
          </p:nvPr>
        </p:nvSpPr>
        <p:spPr/>
        <p:txBody>
          <a:bodyPr/>
          <a:lstStyle/>
          <a:p>
            <a:r>
              <a:rPr lang="en-US"/>
              <a:t>Notes</a:t>
            </a:r>
          </a:p>
        </p:txBody>
      </p:sp>
      <p:sp>
        <p:nvSpPr>
          <p:cNvPr id="155651" name="Rectangle 3"/>
          <p:cNvSpPr>
            <a:spLocks noGrp="1" noChangeArrowheads="1"/>
          </p:cNvSpPr>
          <p:nvPr>
            <p:ph type="body" idx="1"/>
          </p:nvPr>
        </p:nvSpPr>
        <p:spPr/>
        <p:txBody>
          <a:bodyPr/>
          <a:lstStyle/>
          <a:p>
            <a:pPr>
              <a:lnSpc>
                <a:spcPct val="90000"/>
              </a:lnSpc>
            </a:pPr>
            <a:r>
              <a:rPr lang="en-US"/>
              <a:t>Findings are stated on the results for the analysis of the full data set, not the validations.</a:t>
            </a:r>
          </a:p>
          <a:p>
            <a:pPr>
              <a:lnSpc>
                <a:spcPct val="90000"/>
              </a:lnSpc>
            </a:pPr>
            <a:endParaRPr lang="en-US"/>
          </a:p>
          <a:p>
            <a:pPr>
              <a:lnSpc>
                <a:spcPct val="90000"/>
              </a:lnSpc>
            </a:pPr>
            <a:r>
              <a:rPr lang="en-US"/>
              <a:t>If our validation analysis does not support the findings of the analysis on the full data set, we will declare the answer to the problem to be false.  There is, however, another common option, which is to only cite statistical significance for independent variables supported by the validation analysis as well as the full data set analysis. All other variables are considered to be non-significant. Generally it is the independent variables with the weakest individual relationship to the dependent variable which fail to validate. </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071AF96-A6FD-4B8F-BB62-8E98AB9A32B9}" type="slidenum">
              <a:rPr lang="en-US"/>
              <a:pPr/>
              <a:t>40</a:t>
            </a:fld>
            <a:endParaRPr lang="en-US"/>
          </a:p>
        </p:txBody>
      </p:sp>
      <p:pic>
        <p:nvPicPr>
          <p:cNvPr id="20889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41500" y="21574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8899" name="Rectangle 3"/>
          <p:cNvSpPr>
            <a:spLocks noGrp="1" noChangeArrowheads="1"/>
          </p:cNvSpPr>
          <p:nvPr>
            <p:ph type="title"/>
          </p:nvPr>
        </p:nvSpPr>
        <p:spPr/>
        <p:txBody>
          <a:bodyPr/>
          <a:lstStyle/>
          <a:p>
            <a:r>
              <a:rPr lang="en-US"/>
              <a:t>The formula for the split variable</a:t>
            </a:r>
          </a:p>
        </p:txBody>
      </p:sp>
      <p:sp>
        <p:nvSpPr>
          <p:cNvPr id="208900" name="AutoShape 4"/>
          <p:cNvSpPr>
            <a:spLocks noChangeArrowheads="1"/>
          </p:cNvSpPr>
          <p:nvPr/>
        </p:nvSpPr>
        <p:spPr bwMode="auto">
          <a:xfrm>
            <a:off x="2590800" y="1363663"/>
            <a:ext cx="3351213" cy="906462"/>
          </a:xfrm>
          <a:prstGeom prst="wedgeEllipseCallout">
            <a:avLst>
              <a:gd name="adj1" fmla="val -47347"/>
              <a:gd name="adj2" fmla="val 101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the name for the new variable, split, into the </a:t>
            </a:r>
            <a:r>
              <a:rPr lang="en-US" sz="1200" i="1">
                <a:latin typeface="Verdana" pitchFamily="34" charset="0"/>
              </a:rPr>
              <a:t>Target Variable</a:t>
            </a:r>
            <a:r>
              <a:rPr lang="en-US" sz="1200">
                <a:latin typeface="Verdana" pitchFamily="34" charset="0"/>
              </a:rPr>
              <a:t> text box.</a:t>
            </a:r>
          </a:p>
        </p:txBody>
      </p:sp>
      <p:sp>
        <p:nvSpPr>
          <p:cNvPr id="208901" name="AutoShape 5"/>
          <p:cNvSpPr>
            <a:spLocks noChangeArrowheads="1"/>
          </p:cNvSpPr>
          <p:nvPr/>
        </p:nvSpPr>
        <p:spPr bwMode="auto">
          <a:xfrm>
            <a:off x="5410200" y="1668463"/>
            <a:ext cx="3581400" cy="5037137"/>
          </a:xfrm>
          <a:prstGeom prst="wedgeEllipseCallout">
            <a:avLst>
              <a:gd name="adj1" fmla="val -59310"/>
              <a:gd name="adj2" fmla="val -28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the formula for the value of split is shown in the text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uniform(1) function generates a random decimal number between 0 and 1.  The random number is compared to the value 0.50.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random number is less than or equal to 0.50, the value of the formula will be 1, the SPSS numeric equivalent to true.  If the random number is larger than 0.50, the formula will return a 0, the SPSS numeric equivalent to false.</a:t>
            </a:r>
          </a:p>
        </p:txBody>
      </p:sp>
      <p:sp>
        <p:nvSpPr>
          <p:cNvPr id="208902" name="AutoShape 6"/>
          <p:cNvSpPr>
            <a:spLocks noChangeArrowheads="1"/>
          </p:cNvSpPr>
          <p:nvPr/>
        </p:nvSpPr>
        <p:spPr bwMode="auto">
          <a:xfrm>
            <a:off x="1981200" y="5630863"/>
            <a:ext cx="2667000" cy="906462"/>
          </a:xfrm>
          <a:prstGeom prst="wedgeEllipseCallout">
            <a:avLst>
              <a:gd name="adj1" fmla="val 31606"/>
              <a:gd name="adj2" fmla="val -70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F671B75-E67B-4433-B528-AE96F6D106F9}" type="slidenum">
              <a:rPr lang="en-US"/>
              <a:pPr/>
              <a:t>41</a:t>
            </a:fld>
            <a:endParaRPr lang="en-US"/>
          </a:p>
        </p:txBody>
      </p:sp>
      <p:pic>
        <p:nvPicPr>
          <p:cNvPr id="20992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81163" y="1524000"/>
            <a:ext cx="6929437" cy="5127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09923" name="Rectangle 3"/>
          <p:cNvSpPr>
            <a:spLocks noGrp="1" noChangeArrowheads="1"/>
          </p:cNvSpPr>
          <p:nvPr>
            <p:ph type="title"/>
          </p:nvPr>
        </p:nvSpPr>
        <p:spPr/>
        <p:txBody>
          <a:bodyPr/>
          <a:lstStyle/>
          <a:p>
            <a:r>
              <a:rPr lang="en-US"/>
              <a:t>The split variable in the data editor</a:t>
            </a:r>
          </a:p>
        </p:txBody>
      </p:sp>
      <p:sp>
        <p:nvSpPr>
          <p:cNvPr id="209924" name="AutoShape 4"/>
          <p:cNvSpPr>
            <a:spLocks noChangeArrowheads="1"/>
          </p:cNvSpPr>
          <p:nvPr/>
        </p:nvSpPr>
        <p:spPr bwMode="auto">
          <a:xfrm>
            <a:off x="3124200" y="3200400"/>
            <a:ext cx="3124200" cy="2970213"/>
          </a:xfrm>
          <a:prstGeom prst="wedgeEllipseCallout">
            <a:avLst>
              <a:gd name="adj1" fmla="val 62704"/>
              <a:gd name="adj2" fmla="val -329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data editor, the split variable shows a random pattern of zero’s and one’s.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select half of the sample for each validation analysis, we will first select the cases where split = 0, then select the cases where split = 1.</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04AF06-5BFD-45E2-9044-1F0254192B1D}" type="slidenum">
              <a:rPr lang="en-US"/>
              <a:pPr/>
              <a:t>42</a:t>
            </a:fld>
            <a:endParaRPr lang="en-US"/>
          </a:p>
        </p:txBody>
      </p:sp>
      <p:pic>
        <p:nvPicPr>
          <p:cNvPr id="210954"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8817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0947" name="Rectangle 3"/>
          <p:cNvSpPr>
            <a:spLocks noGrp="1" noChangeArrowheads="1"/>
          </p:cNvSpPr>
          <p:nvPr>
            <p:ph type="title"/>
          </p:nvPr>
        </p:nvSpPr>
        <p:spPr/>
        <p:txBody>
          <a:bodyPr/>
          <a:lstStyle/>
          <a:p>
            <a:r>
              <a:rPr lang="en-US"/>
              <a:t>Repeat the regression with first validation sample</a:t>
            </a:r>
          </a:p>
        </p:txBody>
      </p:sp>
      <p:sp>
        <p:nvSpPr>
          <p:cNvPr id="210948" name="AutoShape 4"/>
          <p:cNvSpPr>
            <a:spLocks noChangeArrowheads="1"/>
          </p:cNvSpPr>
          <p:nvPr/>
        </p:nvSpPr>
        <p:spPr bwMode="auto">
          <a:xfrm>
            <a:off x="3962400" y="3276600"/>
            <a:ext cx="3657600" cy="1423988"/>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first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2E48065-C050-4F58-BF67-AA2DD31CB900}" type="slidenum">
              <a:rPr lang="en-US"/>
              <a:pPr/>
              <a:t>43</a:t>
            </a:fld>
            <a:endParaRPr lang="en-US"/>
          </a:p>
        </p:txBody>
      </p:sp>
      <p:pic>
        <p:nvPicPr>
          <p:cNvPr id="211977"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622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1971" name="Rectangle 3"/>
          <p:cNvSpPr>
            <a:spLocks noGrp="1" noChangeArrowheads="1"/>
          </p:cNvSpPr>
          <p:nvPr>
            <p:ph type="title"/>
          </p:nvPr>
        </p:nvSpPr>
        <p:spPr/>
        <p:txBody>
          <a:bodyPr/>
          <a:lstStyle/>
          <a:p>
            <a:r>
              <a:rPr lang="en-US"/>
              <a:t>Using "split" as the selection variable</a:t>
            </a:r>
          </a:p>
        </p:txBody>
      </p:sp>
      <p:sp>
        <p:nvSpPr>
          <p:cNvPr id="211972" name="AutoShape 4"/>
          <p:cNvSpPr>
            <a:spLocks noChangeArrowheads="1"/>
          </p:cNvSpPr>
          <p:nvPr/>
        </p:nvSpPr>
        <p:spPr bwMode="auto">
          <a:xfrm>
            <a:off x="838200" y="3276600"/>
            <a:ext cx="1976438" cy="1423988"/>
          </a:xfrm>
          <a:prstGeom prst="wedgeEllipseCallout">
            <a:avLst>
              <a:gd name="adj1" fmla="val 59319"/>
              <a:gd name="adj2" fmla="val 53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scroll down the list of variables and highlight the variable </a:t>
            </a:r>
            <a:r>
              <a:rPr lang="en-US" sz="1200" i="1">
                <a:latin typeface="Verdana" pitchFamily="34" charset="0"/>
              </a:rPr>
              <a:t>split</a:t>
            </a:r>
            <a:r>
              <a:rPr lang="en-US" sz="1200">
                <a:latin typeface="Verdana" pitchFamily="34" charset="0"/>
              </a:rPr>
              <a:t>.</a:t>
            </a:r>
          </a:p>
        </p:txBody>
      </p:sp>
      <p:sp>
        <p:nvSpPr>
          <p:cNvPr id="211973" name="AutoShape 5"/>
          <p:cNvSpPr>
            <a:spLocks noChangeArrowheads="1"/>
          </p:cNvSpPr>
          <p:nvPr/>
        </p:nvSpPr>
        <p:spPr bwMode="auto">
          <a:xfrm>
            <a:off x="5257800" y="5181600"/>
            <a:ext cx="2819400" cy="1447800"/>
          </a:xfrm>
          <a:prstGeom prst="wedgeEllipseCallout">
            <a:avLst>
              <a:gd name="adj1" fmla="val -58278"/>
              <a:gd name="adj2" fmla="val -87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split variable to the Selection Variable text box.  </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5615703-16A5-4AA3-BFD0-751964110905}" type="slidenum">
              <a:rPr lang="en-US"/>
              <a:pPr/>
              <a:t>44</a:t>
            </a:fld>
            <a:endParaRPr lang="en-US"/>
          </a:p>
        </p:txBody>
      </p:sp>
      <p:pic>
        <p:nvPicPr>
          <p:cNvPr id="212999"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52650" y="1570038"/>
            <a:ext cx="5619750" cy="4297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2995" name="Rectangle 3"/>
          <p:cNvSpPr>
            <a:spLocks noGrp="1" noChangeArrowheads="1"/>
          </p:cNvSpPr>
          <p:nvPr>
            <p:ph type="title"/>
          </p:nvPr>
        </p:nvSpPr>
        <p:spPr/>
        <p:txBody>
          <a:bodyPr/>
          <a:lstStyle/>
          <a:p>
            <a:r>
              <a:rPr lang="en-US"/>
              <a:t>Setting the value of split to select cases</a:t>
            </a:r>
          </a:p>
        </p:txBody>
      </p:sp>
      <p:sp>
        <p:nvSpPr>
          <p:cNvPr id="212996" name="AutoShape 4"/>
          <p:cNvSpPr>
            <a:spLocks noChangeArrowheads="1"/>
          </p:cNvSpPr>
          <p:nvPr/>
        </p:nvSpPr>
        <p:spPr bwMode="auto">
          <a:xfrm>
            <a:off x="1295400" y="2792413"/>
            <a:ext cx="3200400" cy="1673225"/>
          </a:xfrm>
          <a:prstGeom prst="wedgeEllipseCallout">
            <a:avLst>
              <a:gd name="adj1" fmla="val 54514"/>
              <a:gd name="adj2" fmla="val 54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variable named </a:t>
            </a:r>
            <a:r>
              <a:rPr lang="en-US" sz="1200" i="1">
                <a:latin typeface="Verdana" pitchFamily="34" charset="0"/>
              </a:rPr>
              <a:t>split</a:t>
            </a:r>
            <a:r>
              <a:rPr lang="en-US" sz="1200">
                <a:latin typeface="Verdana" pitchFamily="34" charset="0"/>
              </a:rPr>
              <a:t> is moved to the Selection Variable text box, SPSS adds "=?" after the name to prompt up to enter a specific value for split.</a:t>
            </a:r>
            <a:endParaRPr lang="en-US"/>
          </a:p>
        </p:txBody>
      </p:sp>
      <p:sp>
        <p:nvSpPr>
          <p:cNvPr id="212997" name="AutoShape 5"/>
          <p:cNvSpPr>
            <a:spLocks noChangeArrowheads="1"/>
          </p:cNvSpPr>
          <p:nvPr/>
        </p:nvSpPr>
        <p:spPr bwMode="auto">
          <a:xfrm>
            <a:off x="6919913" y="3787775"/>
            <a:ext cx="1976437" cy="1012825"/>
          </a:xfrm>
          <a:prstGeom prst="wedgeEllipseCallout">
            <a:avLst>
              <a:gd name="adj1" fmla="val -61648"/>
              <a:gd name="adj2" fmla="val 352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53F1D47-FD03-4CA4-98C0-4AA98E81725A}" type="slidenum">
              <a:rPr lang="en-US"/>
              <a:pPr/>
              <a:t>45</a:t>
            </a:fld>
            <a:endParaRPr lang="en-US"/>
          </a:p>
        </p:txBody>
      </p:sp>
      <p:pic>
        <p:nvPicPr>
          <p:cNvPr id="21401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2613025"/>
            <a:ext cx="3776663" cy="1557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4019" name="Rectangle 3"/>
          <p:cNvSpPr>
            <a:spLocks noGrp="1" noChangeArrowheads="1"/>
          </p:cNvSpPr>
          <p:nvPr>
            <p:ph type="title"/>
          </p:nvPr>
        </p:nvSpPr>
        <p:spPr/>
        <p:txBody>
          <a:bodyPr/>
          <a:lstStyle/>
          <a:p>
            <a:r>
              <a:rPr lang="en-US"/>
              <a:t>Completing the value selection</a:t>
            </a:r>
          </a:p>
        </p:txBody>
      </p:sp>
      <p:sp>
        <p:nvSpPr>
          <p:cNvPr id="214020" name="AutoShape 4"/>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0, into the </a:t>
            </a:r>
            <a:r>
              <a:rPr lang="en-US" sz="1200" i="1">
                <a:latin typeface="Verdana" pitchFamily="34" charset="0"/>
              </a:rPr>
              <a:t>Value </a:t>
            </a:r>
            <a:r>
              <a:rPr lang="en-US" sz="1200">
                <a:latin typeface="Verdana" pitchFamily="34" charset="0"/>
              </a:rPr>
              <a:t>text box.</a:t>
            </a:r>
            <a:endParaRPr lang="en-US"/>
          </a:p>
        </p:txBody>
      </p:sp>
      <p:sp>
        <p:nvSpPr>
          <p:cNvPr id="214021"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ED101D-57E8-4124-B07B-5D5675134BC0}" type="slidenum">
              <a:rPr lang="en-US"/>
              <a:pPr/>
              <a:t>46</a:t>
            </a:fld>
            <a:endParaRPr lang="en-US"/>
          </a:p>
        </p:txBody>
      </p:sp>
      <p:pic>
        <p:nvPicPr>
          <p:cNvPr id="21504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5043" name="Rectangle 3"/>
          <p:cNvSpPr>
            <a:spLocks noGrp="1" noChangeArrowheads="1"/>
          </p:cNvSpPr>
          <p:nvPr>
            <p:ph type="title"/>
          </p:nvPr>
        </p:nvSpPr>
        <p:spPr/>
        <p:txBody>
          <a:bodyPr/>
          <a:lstStyle/>
          <a:p>
            <a:r>
              <a:rPr lang="en-US"/>
              <a:t>Requesting output for the first validation sample</a:t>
            </a:r>
          </a:p>
        </p:txBody>
      </p:sp>
      <p:sp>
        <p:nvSpPr>
          <p:cNvPr id="215044" name="AutoShape 4"/>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0 for the split variable.</a:t>
            </a:r>
            <a:endParaRPr lang="en-US"/>
          </a:p>
        </p:txBody>
      </p:sp>
      <p:sp>
        <p:nvSpPr>
          <p:cNvPr id="215045" name="AutoShape 5"/>
          <p:cNvSpPr>
            <a:spLocks noChangeArrowheads="1"/>
          </p:cNvSpPr>
          <p:nvPr/>
        </p:nvSpPr>
        <p:spPr bwMode="auto">
          <a:xfrm>
            <a:off x="6477000" y="2438400"/>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
        <p:nvSpPr>
          <p:cNvPr id="215046" name="AutoShape 6"/>
          <p:cNvSpPr>
            <a:spLocks noChangeArrowheads="1"/>
          </p:cNvSpPr>
          <p:nvPr/>
        </p:nvSpPr>
        <p:spPr bwMode="auto">
          <a:xfrm>
            <a:off x="5486400" y="4932363"/>
            <a:ext cx="3429000" cy="1673225"/>
          </a:xfrm>
          <a:prstGeom prst="wedgeEllipseCallout">
            <a:avLst>
              <a:gd name="adj1" fmla="val 7037"/>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validation analysis requires us to compare the results of the analysis using the two split sample, we will request the output for the second sample before doing any comparison.</a:t>
            </a:r>
            <a:endParaRPr lang="en-US"/>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743B1B7-9044-49E6-879D-12AFBE0F18F1}" type="slidenum">
              <a:rPr lang="en-US"/>
              <a:pPr/>
              <a:t>47</a:t>
            </a:fld>
            <a:endParaRPr lang="en-US"/>
          </a:p>
        </p:txBody>
      </p:sp>
      <p:pic>
        <p:nvPicPr>
          <p:cNvPr id="216072"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r="203"/>
          <a:stretch>
            <a:fillRect/>
          </a:stretch>
        </p:blipFill>
        <p:spPr>
          <a:xfrm>
            <a:off x="1524000" y="1524000"/>
            <a:ext cx="7010400"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6067" name="Rectangle 3"/>
          <p:cNvSpPr>
            <a:spLocks noGrp="1" noChangeArrowheads="1"/>
          </p:cNvSpPr>
          <p:nvPr>
            <p:ph type="title"/>
          </p:nvPr>
        </p:nvSpPr>
        <p:spPr/>
        <p:txBody>
          <a:bodyPr/>
          <a:lstStyle/>
          <a:p>
            <a:r>
              <a:rPr lang="en-US"/>
              <a:t>Repeat the regression with second validation sample</a:t>
            </a:r>
          </a:p>
        </p:txBody>
      </p:sp>
      <p:sp>
        <p:nvSpPr>
          <p:cNvPr id="216068" name="AutoShape 4"/>
          <p:cNvSpPr>
            <a:spLocks noChangeArrowheads="1"/>
          </p:cNvSpPr>
          <p:nvPr/>
        </p:nvSpPr>
        <p:spPr bwMode="auto">
          <a:xfrm>
            <a:off x="4191000" y="2971800"/>
            <a:ext cx="3657600" cy="1423988"/>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second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5135868-CC90-447F-9044-BC1BBA5C9F77}" type="slidenum">
              <a:rPr lang="en-US"/>
              <a:pPr/>
              <a:t>48</a:t>
            </a:fld>
            <a:endParaRPr lang="en-US"/>
          </a:p>
        </p:txBody>
      </p:sp>
      <p:pic>
        <p:nvPicPr>
          <p:cNvPr id="21709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28850" y="14478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7091" name="Rectangle 3"/>
          <p:cNvSpPr>
            <a:spLocks noGrp="1" noChangeArrowheads="1"/>
          </p:cNvSpPr>
          <p:nvPr>
            <p:ph type="title"/>
          </p:nvPr>
        </p:nvSpPr>
        <p:spPr/>
        <p:txBody>
          <a:bodyPr/>
          <a:lstStyle/>
          <a:p>
            <a:r>
              <a:rPr lang="en-US"/>
              <a:t>Setting the value of split to select cases</a:t>
            </a:r>
          </a:p>
        </p:txBody>
      </p:sp>
      <p:sp>
        <p:nvSpPr>
          <p:cNvPr id="217092" name="AutoShape 4"/>
          <p:cNvSpPr>
            <a:spLocks noChangeArrowheads="1"/>
          </p:cNvSpPr>
          <p:nvPr/>
        </p:nvSpPr>
        <p:spPr bwMode="auto">
          <a:xfrm>
            <a:off x="2819400" y="5102225"/>
            <a:ext cx="4800600" cy="1450975"/>
          </a:xfrm>
          <a:prstGeom prst="wedgeEllipseCallout">
            <a:avLst>
              <a:gd name="adj1" fmla="val 26884"/>
              <a:gd name="adj2" fmla="val -866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split variable is already in the Selection Variable text box, we only need to change its value.</a:t>
            </a:r>
          </a:p>
          <a:p>
            <a:pPr algn="l"/>
            <a:endParaRPr lang="en-US" sz="1200">
              <a:latin typeface="Verdana" pitchFamily="34" charset="0"/>
            </a:endParaRPr>
          </a:p>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different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FDC182C-BD90-497A-AC52-486932D9931E}" type="slidenum">
              <a:rPr lang="en-US"/>
              <a:pPr/>
              <a:t>49</a:t>
            </a:fld>
            <a:endParaRPr lang="en-US"/>
          </a:p>
        </p:txBody>
      </p:sp>
      <p:pic>
        <p:nvPicPr>
          <p:cNvPr id="21811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81338" y="2590800"/>
            <a:ext cx="3776662" cy="1557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8115" name="Rectangle 3"/>
          <p:cNvSpPr>
            <a:spLocks noGrp="1" noChangeArrowheads="1"/>
          </p:cNvSpPr>
          <p:nvPr>
            <p:ph type="title"/>
          </p:nvPr>
        </p:nvSpPr>
        <p:spPr/>
        <p:txBody>
          <a:bodyPr/>
          <a:lstStyle/>
          <a:p>
            <a:r>
              <a:rPr lang="en-US"/>
              <a:t>Completing the value selection</a:t>
            </a:r>
          </a:p>
        </p:txBody>
      </p:sp>
      <p:sp>
        <p:nvSpPr>
          <p:cNvPr id="218116" name="AutoShape 4"/>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1, into the </a:t>
            </a:r>
            <a:r>
              <a:rPr lang="en-US" sz="1200" i="1">
                <a:latin typeface="Verdana" pitchFamily="34" charset="0"/>
              </a:rPr>
              <a:t>Value </a:t>
            </a:r>
            <a:r>
              <a:rPr lang="en-US" sz="1200">
                <a:latin typeface="Verdana" pitchFamily="34" charset="0"/>
              </a:rPr>
              <a:t>text box.</a:t>
            </a:r>
            <a:endParaRPr lang="en-US"/>
          </a:p>
        </p:txBody>
      </p:sp>
      <p:sp>
        <p:nvSpPr>
          <p:cNvPr id="218117"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2837C53-E876-4873-B2CD-C44B0715D780}" type="slidenum">
              <a:rPr lang="en-US"/>
              <a:pPr/>
              <a:t>5</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a:xfrm>
            <a:off x="1371600" y="1447800"/>
            <a:ext cx="7577138" cy="5029200"/>
          </a:xfrm>
        </p:spPr>
        <p:txBody>
          <a:bodyPr/>
          <a:lstStyle/>
          <a:p>
            <a:pPr marL="4763" indent="6350">
              <a:buFont typeface="Wingdings" pitchFamily="2" charset="2"/>
              <a:buNone/>
            </a:pPr>
            <a:r>
              <a:rPr lang="en-US" sz="1600"/>
              <a:t>1.  In the dataset GSS2000.sav, is the following statement true, false, or an incorrect application of a statistic? Assume that there is no problem with missing data. Use a level of significance of 0.05 for the regression analysis. Use a level of significance of 0.01 for evaluating assumptions. Validate the results of your regression analysis by splitting the sample in two, using 552804 as the random number seed.</a:t>
            </a:r>
          </a:p>
          <a:p>
            <a:pPr marL="4763" indent="6350">
              <a:buFont typeface="Wingdings" pitchFamily="2" charset="2"/>
              <a:buNone/>
            </a:pPr>
            <a:endParaRPr lang="en-US" sz="900"/>
          </a:p>
          <a:p>
            <a:pPr marL="4763" indent="6350">
              <a:buFont typeface="Wingdings" pitchFamily="2" charset="2"/>
              <a:buNone/>
            </a:pPr>
            <a:r>
              <a:rPr lang="en-US" sz="1600"/>
              <a:t>The variables "age" [age], "highest year of school completed" [educ], and "sex" [sex] have a moderate relationship to the variable "occupational prestige score" [prestg80].</a:t>
            </a:r>
          </a:p>
          <a:p>
            <a:pPr marL="4763" indent="6350">
              <a:buFont typeface="Wingdings" pitchFamily="2" charset="2"/>
              <a:buNone/>
            </a:pPr>
            <a:endParaRPr lang="en-US" sz="1600"/>
          </a:p>
          <a:p>
            <a:pPr marL="4763" indent="6350">
              <a:buFont typeface="Wingdings" pitchFamily="2" charset="2"/>
              <a:buNone/>
            </a:pPr>
            <a:r>
              <a:rPr lang="en-US" sz="1600"/>
              <a:t>Survey respondents who were older had more prestigious occupations. Survey respondents who had  completed more years of school had more prestigious occupations. The variable sex did not have a relationship to "occupational prestige score" [prestg80]. </a:t>
            </a:r>
          </a:p>
          <a:p>
            <a:pPr marL="4763" indent="6350">
              <a:buFont typeface="Wingdings" pitchFamily="2" charset="2"/>
              <a:buNone/>
            </a:pPr>
            <a:endParaRPr lang="en-US" sz="900"/>
          </a:p>
          <a:p>
            <a:pPr marL="4763" indent="6350">
              <a:buFont typeface="Wingdings" pitchFamily="2" charset="2"/>
              <a:buNone/>
            </a:pPr>
            <a:r>
              <a:rPr lang="en-US" sz="1600"/>
              <a:t>   1.  True</a:t>
            </a:r>
          </a:p>
          <a:p>
            <a:pPr marL="4763" indent="6350">
              <a:buFont typeface="Wingdings" pitchFamily="2" charset="2"/>
              <a:buNone/>
            </a:pPr>
            <a:r>
              <a:rPr lang="en-US" sz="1600"/>
              <a:t>   2.  True with caution</a:t>
            </a:r>
          </a:p>
          <a:p>
            <a:pPr marL="4763" indent="6350">
              <a:buFont typeface="Wingdings" pitchFamily="2" charset="2"/>
              <a:buNone/>
            </a:pPr>
            <a:r>
              <a:rPr lang="en-US" sz="1600"/>
              <a:t>   3.  False</a:t>
            </a:r>
          </a:p>
          <a:p>
            <a:pPr marL="4763" indent="6350">
              <a:buFont typeface="Wingdings" pitchFamily="2" charset="2"/>
              <a:buNone/>
            </a:pPr>
            <a:r>
              <a:rPr lang="en-US" sz="1600"/>
              <a:t>   4.  Inappropriate application of a statistic</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25D674C-4804-4431-B812-E13F6E59C24D}" type="slidenum">
              <a:rPr lang="en-US"/>
              <a:pPr/>
              <a:t>50</a:t>
            </a:fld>
            <a:endParaRPr lang="en-US"/>
          </a:p>
        </p:txBody>
      </p:sp>
      <p:pic>
        <p:nvPicPr>
          <p:cNvPr id="21914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9139" name="Rectangle 3"/>
          <p:cNvSpPr>
            <a:spLocks noGrp="1" noChangeArrowheads="1"/>
          </p:cNvSpPr>
          <p:nvPr>
            <p:ph type="title"/>
          </p:nvPr>
        </p:nvSpPr>
        <p:spPr/>
        <p:txBody>
          <a:bodyPr/>
          <a:lstStyle/>
          <a:p>
            <a:r>
              <a:rPr lang="en-US"/>
              <a:t>Requesting output for the second validation sample</a:t>
            </a:r>
          </a:p>
        </p:txBody>
      </p:sp>
      <p:sp>
        <p:nvSpPr>
          <p:cNvPr id="219140" name="AutoShape 4"/>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1 for the split variable.</a:t>
            </a:r>
            <a:endParaRPr lang="en-US"/>
          </a:p>
        </p:txBody>
      </p:sp>
      <p:sp>
        <p:nvSpPr>
          <p:cNvPr id="219141" name="AutoShape 5"/>
          <p:cNvSpPr>
            <a:spLocks noChangeArrowheads="1"/>
          </p:cNvSpPr>
          <p:nvPr/>
        </p:nvSpPr>
        <p:spPr bwMode="auto">
          <a:xfrm>
            <a:off x="6553200" y="2438400"/>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30FA896-80A6-4E1B-9DA4-916536418D59}" type="slidenum">
              <a:rPr lang="en-US"/>
              <a:pPr/>
              <a:t>51</a:t>
            </a:fld>
            <a:endParaRPr lang="en-US"/>
          </a:p>
        </p:txBody>
      </p:sp>
      <p:pic>
        <p:nvPicPr>
          <p:cNvPr id="220173" name="Picture 1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b="39496"/>
          <a:stretch>
            <a:fillRect/>
          </a:stretch>
        </p:blipFill>
        <p:spPr>
          <a:xfrm>
            <a:off x="1752600" y="3733800"/>
            <a:ext cx="6097588" cy="1984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0163" name="Rectangle 3"/>
          <p:cNvSpPr>
            <a:spLocks noGrp="1" noChangeArrowheads="1"/>
          </p:cNvSpPr>
          <p:nvPr>
            <p:ph type="title"/>
          </p:nvPr>
        </p:nvSpPr>
        <p:spPr/>
        <p:txBody>
          <a:bodyPr/>
          <a:lstStyle/>
          <a:p>
            <a:r>
              <a:rPr lang="en-US"/>
              <a:t>SPLIT-SAMPLE VALIDATION - 1</a:t>
            </a:r>
          </a:p>
        </p:txBody>
      </p:sp>
      <p:pic>
        <p:nvPicPr>
          <p:cNvPr id="220171" name="Picture 11"/>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b="36732"/>
          <a:stretch>
            <a:fillRect/>
          </a:stretch>
        </p:blipFill>
        <p:spPr>
          <a:xfrm>
            <a:off x="1676400" y="1503363"/>
            <a:ext cx="6105525" cy="20780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0165" name="AutoShape 5"/>
          <p:cNvSpPr>
            <a:spLocks noChangeArrowheads="1"/>
          </p:cNvSpPr>
          <p:nvPr/>
        </p:nvSpPr>
        <p:spPr bwMode="auto">
          <a:xfrm>
            <a:off x="2362200" y="1371600"/>
            <a:ext cx="4953000" cy="1012825"/>
          </a:xfrm>
          <a:prstGeom prst="wedgeEllipseCallout">
            <a:avLst>
              <a:gd name="adj1" fmla="val -14583"/>
              <a:gd name="adj2" fmla="val -28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both of the split-sample validation analyses, the relationship between the independent variables and the dependent variable was statistically significant.</a:t>
            </a:r>
          </a:p>
        </p:txBody>
      </p:sp>
      <p:sp>
        <p:nvSpPr>
          <p:cNvPr id="220166" name="AutoShape 6"/>
          <p:cNvSpPr>
            <a:spLocks noChangeArrowheads="1"/>
          </p:cNvSpPr>
          <p:nvPr/>
        </p:nvSpPr>
        <p:spPr bwMode="auto">
          <a:xfrm>
            <a:off x="4572000" y="3276600"/>
            <a:ext cx="3200400" cy="1012825"/>
          </a:xfrm>
          <a:prstGeom prst="wedgeEllipseCallout">
            <a:avLst>
              <a:gd name="adj1" fmla="val 34773"/>
              <a:gd name="adj2" fmla="val -62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the probability for the F statistic testing overall relationship was &lt;0.001.  </a:t>
            </a:r>
          </a:p>
        </p:txBody>
      </p:sp>
      <p:sp>
        <p:nvSpPr>
          <p:cNvPr id="220167" name="AutoShape 7"/>
          <p:cNvSpPr>
            <a:spLocks noChangeArrowheads="1"/>
          </p:cNvSpPr>
          <p:nvPr/>
        </p:nvSpPr>
        <p:spPr bwMode="auto">
          <a:xfrm>
            <a:off x="4495800" y="5486400"/>
            <a:ext cx="3581400" cy="1012825"/>
          </a:xfrm>
          <a:prstGeom prst="wedgeEllipseCallout">
            <a:avLst>
              <a:gd name="adj1" fmla="val 28546"/>
              <a:gd name="adj2" fmla="val -71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second validation analysis, the probability for the F statistic testing overall relationship was &lt;0.001. </a:t>
            </a:r>
          </a:p>
        </p:txBody>
      </p:sp>
      <p:sp>
        <p:nvSpPr>
          <p:cNvPr id="220168" name="AutoShape 8"/>
          <p:cNvSpPr>
            <a:spLocks noChangeArrowheads="1"/>
          </p:cNvSpPr>
          <p:nvPr/>
        </p:nvSpPr>
        <p:spPr bwMode="auto">
          <a:xfrm>
            <a:off x="381000" y="5791200"/>
            <a:ext cx="4038600" cy="1012825"/>
          </a:xfrm>
          <a:prstGeom prst="wedgeEllipseCallout">
            <a:avLst>
              <a:gd name="adj1" fmla="val -6565"/>
              <a:gd name="adj2" fmla="val -286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Thus far, the validation verifies the existence of the relationship between the dependent variable and the independent variables.</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87CEB57-05A4-458B-9602-BD891DAA763D}" type="slidenum">
              <a:rPr lang="en-US"/>
              <a:pPr/>
              <a:t>52</a:t>
            </a:fld>
            <a:endParaRPr lang="en-US"/>
          </a:p>
        </p:txBody>
      </p:sp>
      <p:pic>
        <p:nvPicPr>
          <p:cNvPr id="221193" name="Picture 9"/>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r="4266"/>
          <a:stretch>
            <a:fillRect/>
          </a:stretch>
        </p:blipFill>
        <p:spPr>
          <a:xfrm>
            <a:off x="457200" y="1447800"/>
            <a:ext cx="8550275" cy="21574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221194" name="Picture 10"/>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r="3880"/>
          <a:stretch>
            <a:fillRect/>
          </a:stretch>
        </p:blipFill>
        <p:spPr>
          <a:xfrm>
            <a:off x="533400" y="3276600"/>
            <a:ext cx="8416925" cy="23415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1186" name="Rectangle 2"/>
          <p:cNvSpPr>
            <a:spLocks noGrp="1" noChangeArrowheads="1"/>
          </p:cNvSpPr>
          <p:nvPr>
            <p:ph type="title"/>
          </p:nvPr>
        </p:nvSpPr>
        <p:spPr/>
        <p:txBody>
          <a:bodyPr/>
          <a:lstStyle/>
          <a:p>
            <a:r>
              <a:rPr lang="en-US"/>
              <a:t>SPLIT-SAMPLE VALIDATION - 2</a:t>
            </a:r>
          </a:p>
        </p:txBody>
      </p:sp>
      <p:sp>
        <p:nvSpPr>
          <p:cNvPr id="221189" name="AutoShape 5"/>
          <p:cNvSpPr>
            <a:spLocks noChangeArrowheads="1"/>
          </p:cNvSpPr>
          <p:nvPr/>
        </p:nvSpPr>
        <p:spPr bwMode="auto">
          <a:xfrm>
            <a:off x="3581400" y="1822450"/>
            <a:ext cx="4491038" cy="3213100"/>
          </a:xfrm>
          <a:prstGeom prst="wedgeEllipseCallout">
            <a:avLst>
              <a:gd name="adj1" fmla="val 28593"/>
              <a:gd name="adj2" fmla="val -6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total proportion of variance in the relationship utilizing the full data set was 37.2% compared to 36.8% for the first split sample validation and 39.5% for the second split sample validation. </a:t>
            </a:r>
          </a:p>
          <a:p>
            <a:pPr algn="l"/>
            <a:endParaRPr lang="en-US" sz="1200">
              <a:latin typeface="Verdana" pitchFamily="34" charset="0"/>
            </a:endParaRPr>
          </a:p>
          <a:p>
            <a:pPr algn="l"/>
            <a:r>
              <a:rPr lang="en-US" sz="1200">
                <a:latin typeface="Verdana" pitchFamily="34" charset="0"/>
              </a:rPr>
              <a:t>In both of the split-sample validation analyses, the total proportion of variance in the dependent variable explained by the independent variables was within 5% of the variance explained in the model using the full data set (37.2%). </a:t>
            </a:r>
          </a:p>
          <a:p>
            <a:pPr algn="l"/>
            <a:endParaRPr lang="en-US" sz="1200">
              <a:latin typeface="Verdana" pitchFamily="34"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CC2BA30-0CC2-468A-B8B7-06C5D8D5A817}" type="slidenum">
              <a:rPr lang="en-US"/>
              <a:pPr/>
              <a:t>53</a:t>
            </a:fld>
            <a:endParaRPr lang="en-US"/>
          </a:p>
        </p:txBody>
      </p:sp>
      <p:pic>
        <p:nvPicPr>
          <p:cNvPr id="228362" name="Picture 10"/>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r="4266"/>
          <a:stretch>
            <a:fillRect/>
          </a:stretch>
        </p:blipFill>
        <p:spPr>
          <a:xfrm>
            <a:off x="457200" y="1447800"/>
            <a:ext cx="8550275" cy="21574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pic>
        <p:nvPicPr>
          <p:cNvPr id="228365" name="Picture 13"/>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r="3880"/>
          <a:stretch>
            <a:fillRect/>
          </a:stretch>
        </p:blipFill>
        <p:spPr>
          <a:xfrm>
            <a:off x="533400" y="3276600"/>
            <a:ext cx="8416925" cy="23415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8355" name="Rectangle 3"/>
          <p:cNvSpPr>
            <a:spLocks noGrp="1" noChangeArrowheads="1"/>
          </p:cNvSpPr>
          <p:nvPr>
            <p:ph type="title"/>
          </p:nvPr>
        </p:nvSpPr>
        <p:spPr/>
        <p:txBody>
          <a:bodyPr/>
          <a:lstStyle/>
          <a:p>
            <a:r>
              <a:rPr lang="en-US"/>
              <a:t>SPLIT-SAMPLE VALIDATION - 3</a:t>
            </a:r>
          </a:p>
        </p:txBody>
      </p:sp>
      <p:sp>
        <p:nvSpPr>
          <p:cNvPr id="228357" name="AutoShape 5"/>
          <p:cNvSpPr>
            <a:spLocks noChangeArrowheads="1"/>
          </p:cNvSpPr>
          <p:nvPr/>
        </p:nvSpPr>
        <p:spPr bwMode="auto">
          <a:xfrm>
            <a:off x="2362200" y="1262063"/>
            <a:ext cx="4953000" cy="1231900"/>
          </a:xfrm>
          <a:prstGeom prst="wedgeEllipseCallout">
            <a:avLst>
              <a:gd name="adj1" fmla="val -14583"/>
              <a:gd name="adj2" fmla="val -28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both of the split-sample validation analyses, the change in R² from the model including only control variables to the model containing all variables was statistically significant. </a:t>
            </a:r>
          </a:p>
        </p:txBody>
      </p:sp>
      <p:sp>
        <p:nvSpPr>
          <p:cNvPr id="228358" name="AutoShape 6"/>
          <p:cNvSpPr>
            <a:spLocks noChangeArrowheads="1"/>
          </p:cNvSpPr>
          <p:nvPr/>
        </p:nvSpPr>
        <p:spPr bwMode="auto">
          <a:xfrm>
            <a:off x="5715000" y="3048000"/>
            <a:ext cx="3200400" cy="1012825"/>
          </a:xfrm>
          <a:prstGeom prst="wedgeEllipseCallout">
            <a:avLst>
              <a:gd name="adj1" fmla="val 34773"/>
              <a:gd name="adj2" fmla="val -62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the probability for the F statistic testing the change in R² was &lt;0.001.</a:t>
            </a:r>
          </a:p>
        </p:txBody>
      </p:sp>
      <p:sp>
        <p:nvSpPr>
          <p:cNvPr id="228359" name="AutoShape 7"/>
          <p:cNvSpPr>
            <a:spLocks noChangeArrowheads="1"/>
          </p:cNvSpPr>
          <p:nvPr/>
        </p:nvSpPr>
        <p:spPr bwMode="auto">
          <a:xfrm>
            <a:off x="5410200" y="5181600"/>
            <a:ext cx="3581400" cy="1012825"/>
          </a:xfrm>
          <a:prstGeom prst="wedgeEllipseCallout">
            <a:avLst>
              <a:gd name="adj1" fmla="val 32801"/>
              <a:gd name="adj2" fmla="val -78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second validation analysis, the probability for the F statistic testing the change in R² was &lt;0.001. </a:t>
            </a:r>
          </a:p>
        </p:txBody>
      </p:sp>
      <p:sp>
        <p:nvSpPr>
          <p:cNvPr id="228360" name="AutoShape 8"/>
          <p:cNvSpPr>
            <a:spLocks noChangeArrowheads="1"/>
          </p:cNvSpPr>
          <p:nvPr/>
        </p:nvSpPr>
        <p:spPr bwMode="auto">
          <a:xfrm>
            <a:off x="384175" y="5105400"/>
            <a:ext cx="4643438" cy="1673225"/>
          </a:xfrm>
          <a:prstGeom prst="wedgeEllipseCallout">
            <a:avLst>
              <a:gd name="adj1" fmla="val -12282"/>
              <a:gd name="adj2" fmla="val -2869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Thus far, the validation verifies the existence of the relationship between the dependent variable and the independent variables, and the significance of the contribution of the independent variables included after the control variables.</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F4792DD-196A-40DE-A874-6528F590AC5A}" type="slidenum">
              <a:rPr lang="en-US"/>
              <a:pPr/>
              <a:t>54</a:t>
            </a:fld>
            <a:endParaRPr lang="en-US"/>
          </a:p>
        </p:txBody>
      </p:sp>
      <p:sp>
        <p:nvSpPr>
          <p:cNvPr id="229378" name="Rectangle 2"/>
          <p:cNvSpPr>
            <a:spLocks noGrp="1" noChangeArrowheads="1"/>
          </p:cNvSpPr>
          <p:nvPr>
            <p:ph type="title"/>
          </p:nvPr>
        </p:nvSpPr>
        <p:spPr/>
        <p:txBody>
          <a:bodyPr/>
          <a:lstStyle/>
          <a:p>
            <a:r>
              <a:rPr lang="en-US"/>
              <a:t>SPLIT-SAMPLE VALIDATION - 4</a:t>
            </a:r>
          </a:p>
        </p:txBody>
      </p:sp>
      <p:pic>
        <p:nvPicPr>
          <p:cNvPr id="229380"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t="2534" b="6230"/>
          <a:stretch>
            <a:fillRect/>
          </a:stretch>
        </p:blipFill>
        <p:spPr>
          <a:xfrm>
            <a:off x="2362200" y="2438400"/>
            <a:ext cx="6042025" cy="2743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9385" name="AutoShape 9"/>
          <p:cNvSpPr>
            <a:spLocks noChangeArrowheads="1"/>
          </p:cNvSpPr>
          <p:nvPr/>
        </p:nvSpPr>
        <p:spPr bwMode="auto">
          <a:xfrm>
            <a:off x="228600" y="1219200"/>
            <a:ext cx="5562600" cy="1450975"/>
          </a:xfrm>
          <a:prstGeom prst="wedgeEllipseCallout">
            <a:avLst>
              <a:gd name="adj1" fmla="val -21259"/>
              <a:gd name="adj2" fmla="val -32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"happiness of marriage" [hapmar] and "general happiness" [happy] was statistically significant for the model using the full data set (p&lt;0.001). Similarly, the relationships in both of the validation analyses were  statisically significant.</a:t>
            </a:r>
          </a:p>
        </p:txBody>
      </p:sp>
      <p:sp>
        <p:nvSpPr>
          <p:cNvPr id="229387" name="AutoShape 11"/>
          <p:cNvSpPr>
            <a:spLocks noChangeArrowheads="1"/>
          </p:cNvSpPr>
          <p:nvPr/>
        </p:nvSpPr>
        <p:spPr bwMode="auto">
          <a:xfrm>
            <a:off x="4953000" y="4813300"/>
            <a:ext cx="3959225" cy="1892300"/>
          </a:xfrm>
          <a:prstGeom prst="wedgeEllipseCallout">
            <a:avLst>
              <a:gd name="adj1" fmla="val 23097"/>
              <a:gd name="adj2" fmla="val -581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"happiness of marriage" [hapmar] and "general happiness" [happy] was &lt;0.001, which was less than or equal to 0.05 and  statistically significant.</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8C89055-AA06-4A5A-9403-EA448C74928E}" type="slidenum">
              <a:rPr lang="en-US"/>
              <a:pPr/>
              <a:t>55</a:t>
            </a:fld>
            <a:endParaRPr lang="en-US"/>
          </a:p>
        </p:txBody>
      </p:sp>
      <p:sp>
        <p:nvSpPr>
          <p:cNvPr id="232450" name="Rectangle 2"/>
          <p:cNvSpPr>
            <a:spLocks noGrp="1" noChangeArrowheads="1"/>
          </p:cNvSpPr>
          <p:nvPr>
            <p:ph type="title"/>
          </p:nvPr>
        </p:nvSpPr>
        <p:spPr/>
        <p:txBody>
          <a:bodyPr/>
          <a:lstStyle/>
          <a:p>
            <a:r>
              <a:rPr lang="en-US"/>
              <a:t>SPLIT-SAMPLE VALIDATION - 5</a:t>
            </a:r>
          </a:p>
        </p:txBody>
      </p:sp>
      <p:pic>
        <p:nvPicPr>
          <p:cNvPr id="232452"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b="7603"/>
          <a:stretch>
            <a:fillRect/>
          </a:stretch>
        </p:blipFill>
        <p:spPr>
          <a:xfrm>
            <a:off x="1981200" y="1447800"/>
            <a:ext cx="6042025" cy="27781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2453" name="AutoShape 5"/>
          <p:cNvSpPr>
            <a:spLocks noChangeArrowheads="1"/>
          </p:cNvSpPr>
          <p:nvPr/>
        </p:nvSpPr>
        <p:spPr bwMode="auto">
          <a:xfrm>
            <a:off x="1066800" y="4360863"/>
            <a:ext cx="3200400" cy="2330450"/>
          </a:xfrm>
          <a:prstGeom prst="wedgeEllipseCallout">
            <a:avLst>
              <a:gd name="adj1" fmla="val 7690"/>
              <a:gd name="adj2" fmla="val -24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split sample validation supports the findings of the regression analysis using the full data set. A caution is added because of the inclusion of ordinal level variables. </a:t>
            </a:r>
          </a:p>
          <a:p>
            <a:pPr algn="l"/>
            <a:endParaRPr lang="en-US" sz="1200">
              <a:latin typeface="Verdana" pitchFamily="34" charset="0"/>
            </a:endParaRPr>
          </a:p>
          <a:p>
            <a:pPr algn="l"/>
            <a:r>
              <a:rPr lang="en-US" sz="1200">
                <a:latin typeface="Verdana" pitchFamily="34" charset="0"/>
              </a:rPr>
              <a:t>The answer to the question is true with caution. </a:t>
            </a:r>
          </a:p>
        </p:txBody>
      </p:sp>
      <p:sp>
        <p:nvSpPr>
          <p:cNvPr id="232454" name="AutoShape 6"/>
          <p:cNvSpPr>
            <a:spLocks noChangeArrowheads="1"/>
          </p:cNvSpPr>
          <p:nvPr/>
        </p:nvSpPr>
        <p:spPr bwMode="auto">
          <a:xfrm>
            <a:off x="4572000" y="3962400"/>
            <a:ext cx="3581400" cy="2111375"/>
          </a:xfrm>
          <a:prstGeom prst="wedgeEllipseCallout">
            <a:avLst>
              <a:gd name="adj1" fmla="val 29523"/>
              <a:gd name="adj2" fmla="val -610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"happiness of marriage" [hapmar] and "general happiness" [happy] was &lt;0.001, which was less than or equal to 0.05 and  statistically significant.</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2879FE2-A0C1-49A5-896D-FB6DAE8A5325}" type="slidenum">
              <a:rPr lang="en-US"/>
              <a:pPr/>
              <a:t>56</a:t>
            </a:fld>
            <a:endParaRPr lang="en-US"/>
          </a:p>
        </p:txBody>
      </p:sp>
      <p:sp>
        <p:nvSpPr>
          <p:cNvPr id="290818" name="Rectangle 2"/>
          <p:cNvSpPr>
            <a:spLocks noGrp="1" noChangeArrowheads="1"/>
          </p:cNvSpPr>
          <p:nvPr>
            <p:ph type="title"/>
          </p:nvPr>
        </p:nvSpPr>
        <p:spPr>
          <a:xfrm>
            <a:off x="1143000" y="304800"/>
            <a:ext cx="7848600" cy="914400"/>
          </a:xfrm>
        </p:spPr>
        <p:txBody>
          <a:bodyPr/>
          <a:lstStyle/>
          <a:p>
            <a:r>
              <a:rPr lang="en-US"/>
              <a:t>Table of validation results: hierarchical regression</a:t>
            </a:r>
          </a:p>
        </p:txBody>
      </p:sp>
      <p:graphicFrame>
        <p:nvGraphicFramePr>
          <p:cNvPr id="290869" name="Group 53"/>
          <p:cNvGraphicFramePr>
            <a:graphicFrameLocks noGrp="1"/>
          </p:cNvGraphicFramePr>
          <p:nvPr>
            <p:ph idx="1"/>
          </p:nvPr>
        </p:nvGraphicFramePr>
        <p:xfrm>
          <a:off x="1066800" y="2284413"/>
          <a:ext cx="7881938" cy="4225925"/>
        </p:xfrm>
        <a:graphic>
          <a:graphicData uri="http://schemas.openxmlformats.org/drawingml/2006/table">
            <a:tbl>
              <a:tblPr/>
              <a:tblGrid>
                <a:gridCol w="2362200"/>
                <a:gridCol w="1828800"/>
                <a:gridCol w="1905000"/>
                <a:gridCol w="1785938"/>
              </a:tblGrid>
              <a:tr h="506413">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endParaRPr kumimoji="0"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Full Data Set</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0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(Split1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1</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 (Split2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ANOVA significance      (sig &lt;= 0.05)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R</a:t>
                      </a:r>
                      <a:r>
                        <a:rPr kumimoji="1" lang="en-US" sz="1400" b="1" i="0" u="none" strike="noStrike" cap="none" normalizeH="0" baseline="30000" smtClean="0">
                          <a:ln>
                            <a:noFill/>
                          </a:ln>
                          <a:solidFill>
                            <a:schemeClr val="tx1"/>
                          </a:solidFill>
                          <a:effectLst/>
                          <a:latin typeface="Trebuchet MS" pitchFamily="34" charset="0"/>
                          <a:ea typeface="Times New Roman" pitchFamily="18" charset="0"/>
                          <a:cs typeface="Arial" charset="0"/>
                        </a:rPr>
                        <a:t>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r>
                        <a:rPr kumimoji="0" lang="en-US" sz="1400" b="0" i="0" u="none" strike="noStrike" cap="none" normalizeH="0" baseline="0" smtClean="0">
                          <a:ln>
                            <a:noFill/>
                          </a:ln>
                          <a:solidFill>
                            <a:schemeClr val="tx1"/>
                          </a:solidFill>
                          <a:effectLst/>
                          <a:latin typeface="Trebuchet MS" pitchFamily="34" charset="0"/>
                        </a:rPr>
                        <a:t>0.372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0.368</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0.395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R</a:t>
                      </a:r>
                      <a:r>
                        <a:rPr kumimoji="1" lang="en-US" sz="1400" b="1" i="0" u="none" strike="noStrike" cap="none" normalizeH="0" baseline="30000" smtClean="0">
                          <a:ln>
                            <a:noFill/>
                          </a:ln>
                          <a:solidFill>
                            <a:schemeClr val="tx1"/>
                          </a:solidFill>
                          <a:effectLst/>
                          <a:latin typeface="Trebuchet MS" pitchFamily="34" charset="0"/>
                          <a:ea typeface="Times New Roman" pitchFamily="18" charset="0"/>
                          <a:cs typeface="Arial" charset="0"/>
                        </a:rPr>
                        <a:t>2 </a:t>
                      </a: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Change (sig &lt;= 0.05)</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endParaRPr kumimoji="0"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5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Significant Coefficients</a:t>
                      </a: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 </a:t>
                      </a: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 &lt;= 0.05)</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Happiness of marriage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Happiness of marriage</a:t>
                      </a:r>
                    </a:p>
                    <a:p>
                      <a:pPr marL="234950" marR="0" lvl="0" indent="-23495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234950" marR="0" lvl="0" indent="-23495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234950" marR="0" lvl="0" indent="-23495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Happiness of marriage</a:t>
                      </a:r>
                    </a:p>
                    <a:p>
                      <a:pPr marL="234950" marR="0" lvl="0" indent="-23495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p>
                      <a:pPr marL="234950" marR="0" lvl="0" indent="-23495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0846" name="AutoShape 30"/>
          <p:cNvSpPr>
            <a:spLocks noChangeArrowheads="1"/>
          </p:cNvSpPr>
          <p:nvPr/>
        </p:nvSpPr>
        <p:spPr bwMode="auto">
          <a:xfrm>
            <a:off x="2209800" y="1295400"/>
            <a:ext cx="5715000" cy="1012825"/>
          </a:xfrm>
          <a:prstGeom prst="wedgeEllipseCallout">
            <a:avLst>
              <a:gd name="adj1" fmla="val 26028"/>
              <a:gd name="adj2" fmla="val 6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this example, we satisfy all of the validation criteria.  The validation supports the generalizability of the regression model to the population represented by this sample.  </a:t>
            </a:r>
          </a:p>
        </p:txBody>
      </p:sp>
      <p:sp>
        <p:nvSpPr>
          <p:cNvPr id="290870" name="AutoShape 54"/>
          <p:cNvSpPr>
            <a:spLocks noChangeArrowheads="1"/>
          </p:cNvSpPr>
          <p:nvPr/>
        </p:nvSpPr>
        <p:spPr bwMode="auto">
          <a:xfrm>
            <a:off x="611188" y="5032375"/>
            <a:ext cx="2589212" cy="1673225"/>
          </a:xfrm>
          <a:prstGeom prst="wedgeEllipseCallout">
            <a:avLst>
              <a:gd name="adj1" fmla="val 46630"/>
              <a:gd name="adj2" fmla="val -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NOTE: we add the R</a:t>
            </a:r>
            <a:r>
              <a:rPr lang="en-US" sz="1200"/>
              <a:t>²</a:t>
            </a:r>
            <a:r>
              <a:rPr lang="en-US" sz="1200">
                <a:latin typeface="Verdana" pitchFamily="34" charset="0"/>
              </a:rPr>
              <a:t> change statistic to the validation results because it indicates the contribution of the variables added in the second stage.  </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79367A-ED63-442A-BC96-0EFDCA060511}" type="slidenum">
              <a:rPr lang="en-US"/>
              <a:pPr/>
              <a:t>57</a:t>
            </a:fld>
            <a:endParaRPr lang="en-US"/>
          </a:p>
        </p:txBody>
      </p:sp>
      <p:sp>
        <p:nvSpPr>
          <p:cNvPr id="233474" name="Rectangle 2"/>
          <p:cNvSpPr>
            <a:spLocks noGrp="1" noChangeArrowheads="1"/>
          </p:cNvSpPr>
          <p:nvPr>
            <p:ph type="title"/>
          </p:nvPr>
        </p:nvSpPr>
        <p:spPr/>
        <p:txBody>
          <a:bodyPr/>
          <a:lstStyle/>
          <a:p>
            <a:r>
              <a:rPr lang="en-US"/>
              <a:t>Problem 3</a:t>
            </a:r>
          </a:p>
        </p:txBody>
      </p:sp>
      <p:sp>
        <p:nvSpPr>
          <p:cNvPr id="233475" name="Rectangle 3"/>
          <p:cNvSpPr>
            <a:spLocks noGrp="1" noChangeArrowheads="1"/>
          </p:cNvSpPr>
          <p:nvPr>
            <p:ph type="body" idx="1"/>
          </p:nvPr>
        </p:nvSpPr>
        <p:spPr>
          <a:xfrm>
            <a:off x="1371600" y="1447800"/>
            <a:ext cx="7577138" cy="5029200"/>
          </a:xfrm>
        </p:spPr>
        <p:txBody>
          <a:bodyPr/>
          <a:lstStyle/>
          <a:p>
            <a:pPr marL="4763" indent="6350">
              <a:buFont typeface="Wingdings" pitchFamily="2" charset="2"/>
              <a:buNone/>
            </a:pPr>
            <a:r>
              <a:rPr lang="en-US" sz="1400"/>
              <a:t>1.  In the dataset GSS2000.sav, is the following statement true, false, or an incorrect application of a statistic? Assume that there is no problem with missing data. Use a level of significance of 0.01 for the regression analysis. Use a level of significance of 0.01 for evaluating assumptions. Validate the results of your regression analysis by splitting the sample in two, using 636396 as the random number seed.</a:t>
            </a:r>
          </a:p>
          <a:p>
            <a:pPr marL="4763" indent="6350">
              <a:buFont typeface="Wingdings" pitchFamily="2" charset="2"/>
              <a:buNone/>
            </a:pPr>
            <a:endParaRPr lang="en-US" sz="1400"/>
          </a:p>
          <a:p>
            <a:pPr marL="4763" indent="6350">
              <a:buFont typeface="Wingdings" pitchFamily="2" charset="2"/>
              <a:buNone/>
            </a:pPr>
            <a:r>
              <a:rPr lang="en-US" sz="1400"/>
              <a:t>From the list of variables "how many in family earned money" [earnrs], "income" [rincom98], and "age" [age], the best predictors of "total family income" [income98] are "income" [rincom98] and "how many in family earned money" [earnrs]. Income and how many in family earned money have a strong relationship to total family income.</a:t>
            </a:r>
          </a:p>
          <a:p>
            <a:pPr marL="4763" indent="6350">
              <a:buFont typeface="Wingdings" pitchFamily="2" charset="2"/>
              <a:buNone/>
            </a:pPr>
            <a:endParaRPr lang="en-US" sz="1400"/>
          </a:p>
          <a:p>
            <a:pPr marL="4763" indent="6350">
              <a:buFont typeface="Wingdings" pitchFamily="2" charset="2"/>
              <a:buNone/>
            </a:pPr>
            <a:r>
              <a:rPr lang="en-US" sz="1400"/>
              <a:t>The most important predictor of total family income is income. The second most important predictor of total family income is how many in family earned money. </a:t>
            </a:r>
          </a:p>
          <a:p>
            <a:pPr marL="4763" indent="6350">
              <a:buFont typeface="Wingdings" pitchFamily="2" charset="2"/>
              <a:buNone/>
            </a:pPr>
            <a:endParaRPr lang="en-US" sz="1400"/>
          </a:p>
          <a:p>
            <a:pPr marL="4763" indent="6350">
              <a:buFont typeface="Wingdings" pitchFamily="2" charset="2"/>
              <a:buNone/>
            </a:pPr>
            <a:r>
              <a:rPr lang="en-US" sz="1400"/>
              <a:t>Survey respondents who had higher incomes had higher total family incomes. Survey respondents who had more family members earning money had higher total family incomes. </a:t>
            </a:r>
          </a:p>
          <a:p>
            <a:pPr marL="4763" indent="6350">
              <a:buFont typeface="Wingdings" pitchFamily="2" charset="2"/>
              <a:buNone/>
            </a:pPr>
            <a:endParaRPr lang="en-US" sz="1400"/>
          </a:p>
          <a:p>
            <a:pPr marL="4763" indent="6350">
              <a:buFont typeface="Wingdings" pitchFamily="2" charset="2"/>
              <a:buNone/>
            </a:pPr>
            <a:r>
              <a:rPr lang="en-US" sz="1400"/>
              <a:t>   1.  True</a:t>
            </a:r>
          </a:p>
          <a:p>
            <a:pPr marL="4763" indent="6350">
              <a:buFont typeface="Wingdings" pitchFamily="2" charset="2"/>
              <a:buNone/>
            </a:pPr>
            <a:r>
              <a:rPr lang="en-US" sz="1400"/>
              <a:t>   2.  True with caution</a:t>
            </a:r>
          </a:p>
          <a:p>
            <a:pPr marL="4763" indent="6350">
              <a:buFont typeface="Wingdings" pitchFamily="2" charset="2"/>
              <a:buNone/>
            </a:pPr>
            <a:r>
              <a:rPr lang="en-US" sz="1400"/>
              <a:t>   3.  False</a:t>
            </a:r>
          </a:p>
          <a:p>
            <a:pPr marL="4763" indent="6350">
              <a:buFont typeface="Wingdings" pitchFamily="2" charset="2"/>
              <a:buNone/>
            </a:pPr>
            <a:r>
              <a:rPr lang="en-US" sz="1400"/>
              <a:t>   4.  Inappropriate application of a statistic</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A472520-9DE8-4961-93CB-24CC64CC4C85}" type="slidenum">
              <a:rPr lang="en-US"/>
              <a:pPr/>
              <a:t>58</a:t>
            </a:fld>
            <a:endParaRPr lang="en-US"/>
          </a:p>
        </p:txBody>
      </p:sp>
      <p:sp>
        <p:nvSpPr>
          <p:cNvPr id="234498" name="Rectangle 2"/>
          <p:cNvSpPr>
            <a:spLocks noGrp="1" noChangeArrowheads="1"/>
          </p:cNvSpPr>
          <p:nvPr>
            <p:ph type="title"/>
          </p:nvPr>
        </p:nvSpPr>
        <p:spPr/>
        <p:txBody>
          <a:bodyPr/>
          <a:lstStyle/>
          <a:p>
            <a:r>
              <a:rPr lang="en-US"/>
              <a:t>Steps prior to the validation analysis</a:t>
            </a:r>
          </a:p>
        </p:txBody>
      </p:sp>
      <p:sp>
        <p:nvSpPr>
          <p:cNvPr id="234499" name="Rectangle 3"/>
          <p:cNvSpPr>
            <a:spLocks noGrp="1" noChangeArrowheads="1"/>
          </p:cNvSpPr>
          <p:nvPr>
            <p:ph type="body" idx="1"/>
          </p:nvPr>
        </p:nvSpPr>
        <p:spPr/>
        <p:txBody>
          <a:bodyPr/>
          <a:lstStyle/>
          <a:p>
            <a:pPr>
              <a:lnSpc>
                <a:spcPct val="90000"/>
              </a:lnSpc>
            </a:pPr>
            <a:r>
              <a:rPr lang="en-US" sz="2000"/>
              <a:t>Prior to the split sample validation analysis, we must test for conformity to assumptions and examine outliers, making whatever transformations are needed and removing outliers.</a:t>
            </a:r>
          </a:p>
          <a:p>
            <a:pPr>
              <a:lnSpc>
                <a:spcPct val="90000"/>
              </a:lnSpc>
            </a:pPr>
            <a:endParaRPr lang="en-US" sz="2000"/>
          </a:p>
          <a:p>
            <a:pPr>
              <a:lnSpc>
                <a:spcPct val="90000"/>
              </a:lnSpc>
            </a:pPr>
            <a:r>
              <a:rPr lang="en-US" sz="2000"/>
              <a:t>Next, we must solve the regression problem to make certain the that findings (existence, strength, direction, and importance of relationships) stated in the problem are correct and, therefore, in need of validation before final interpretation.</a:t>
            </a:r>
          </a:p>
          <a:p>
            <a:pPr>
              <a:lnSpc>
                <a:spcPct val="90000"/>
              </a:lnSpc>
            </a:pPr>
            <a:endParaRPr lang="en-US" sz="2000"/>
          </a:p>
          <a:p>
            <a:pPr>
              <a:lnSpc>
                <a:spcPct val="90000"/>
              </a:lnSpc>
            </a:pPr>
            <a:r>
              <a:rPr lang="en-US" sz="2000"/>
              <a:t>When we do the validation, we include whatever transformations and omission of outliers were present in the model we want to validate.</a:t>
            </a:r>
          </a:p>
          <a:p>
            <a:pPr>
              <a:lnSpc>
                <a:spcPct val="90000"/>
              </a:lnSpc>
            </a:pPr>
            <a:endParaRPr lang="en-US" sz="2000"/>
          </a:p>
          <a:p>
            <a:pPr>
              <a:lnSpc>
                <a:spcPct val="90000"/>
              </a:lnSpc>
            </a:pPr>
            <a:r>
              <a:rPr lang="en-US" sz="2000"/>
              <a:t>For stepwise regression, we will require that the same variables be selected in each validation analysis.  We will not require that they be entered in the same order.</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175B13-E3D3-4380-801A-FBDCCD3ECD6E}" type="slidenum">
              <a:rPr lang="en-US"/>
              <a:pPr/>
              <a:t>59</a:t>
            </a:fld>
            <a:endParaRPr lang="en-US"/>
          </a:p>
        </p:txBody>
      </p:sp>
      <p:pic>
        <p:nvPicPr>
          <p:cNvPr id="235531"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74825" y="1762125"/>
            <a:ext cx="6149975" cy="28860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5523" name="Rectangle 3"/>
          <p:cNvSpPr>
            <a:spLocks noGrp="1" noChangeArrowheads="1"/>
          </p:cNvSpPr>
          <p:nvPr>
            <p:ph type="title"/>
          </p:nvPr>
        </p:nvSpPr>
        <p:spPr/>
        <p:txBody>
          <a:bodyPr/>
          <a:lstStyle/>
          <a:p>
            <a:r>
              <a:rPr lang="en-US"/>
              <a:t>OVERALL RELATIONSHIP BETWEEN INDEPENDENT AND DEPENDENT VARIABLES - 1</a:t>
            </a:r>
          </a:p>
        </p:txBody>
      </p:sp>
      <p:sp>
        <p:nvSpPr>
          <p:cNvPr id="235524" name="AutoShape 4"/>
          <p:cNvSpPr>
            <a:spLocks noChangeArrowheads="1"/>
          </p:cNvSpPr>
          <p:nvPr/>
        </p:nvSpPr>
        <p:spPr bwMode="auto">
          <a:xfrm>
            <a:off x="381000" y="3429000"/>
            <a:ext cx="6778625" cy="3228975"/>
          </a:xfrm>
          <a:prstGeom prst="wedgeEllipseCallout">
            <a:avLst>
              <a:gd name="adj1" fmla="val 49838"/>
              <a:gd name="adj2" fmla="val -54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best subset of predictors for total family income included the independent variables: income and how many in family earned money. The probability of the F statistic (98.194) for the regression relationship which includes these variables is &lt;0.001, less than or equal to the level of significance of 0.01. We reject the null hypothesis  that there is no relationship between the best subset of independent variables and the dependent variable (R² = 0).</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relationship between the best subset of independent variables and the dependent variable.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1B8E474-AA94-40A5-BDD8-A40C0E42ECF9}" type="slidenum">
              <a:rPr lang="en-US"/>
              <a:pPr/>
              <a:t>6</a:t>
            </a:fld>
            <a:endParaRPr lang="en-US"/>
          </a:p>
        </p:txBody>
      </p:sp>
      <p:sp>
        <p:nvSpPr>
          <p:cNvPr id="156674" name="Rectangle 2"/>
          <p:cNvSpPr>
            <a:spLocks noGrp="1" noChangeArrowheads="1"/>
          </p:cNvSpPr>
          <p:nvPr>
            <p:ph type="title"/>
          </p:nvPr>
        </p:nvSpPr>
        <p:spPr/>
        <p:txBody>
          <a:bodyPr/>
          <a:lstStyle/>
          <a:p>
            <a:r>
              <a:rPr lang="en-US"/>
              <a:t>Steps prior to the validation analysis</a:t>
            </a:r>
          </a:p>
        </p:txBody>
      </p:sp>
      <p:sp>
        <p:nvSpPr>
          <p:cNvPr id="156675" name="Rectangle 3"/>
          <p:cNvSpPr>
            <a:spLocks noGrp="1" noChangeArrowheads="1"/>
          </p:cNvSpPr>
          <p:nvPr>
            <p:ph type="body" idx="1"/>
          </p:nvPr>
        </p:nvSpPr>
        <p:spPr/>
        <p:txBody>
          <a:bodyPr/>
          <a:lstStyle/>
          <a:p>
            <a:pPr>
              <a:lnSpc>
                <a:spcPct val="90000"/>
              </a:lnSpc>
            </a:pPr>
            <a:r>
              <a:rPr lang="en-US"/>
              <a:t>Prior to the split sample validation analysis, we must test for conformity to assumptions and examine outliers, making whatever transformations are needed and removing outliers.</a:t>
            </a:r>
          </a:p>
          <a:p>
            <a:pPr>
              <a:lnSpc>
                <a:spcPct val="90000"/>
              </a:lnSpc>
            </a:pPr>
            <a:endParaRPr lang="en-US"/>
          </a:p>
          <a:p>
            <a:pPr>
              <a:lnSpc>
                <a:spcPct val="90000"/>
              </a:lnSpc>
            </a:pPr>
            <a:r>
              <a:rPr lang="en-US"/>
              <a:t>Next, we must solve the regression problem to make certain the that findings (existence, strength, direction, and importance of relationships) stated in the problem are correct and, therefore, in need of validation before final interpretation.</a:t>
            </a:r>
          </a:p>
          <a:p>
            <a:pPr>
              <a:lnSpc>
                <a:spcPct val="90000"/>
              </a:lnSpc>
            </a:pPr>
            <a:endParaRPr lang="en-US"/>
          </a:p>
          <a:p>
            <a:pPr>
              <a:lnSpc>
                <a:spcPct val="90000"/>
              </a:lnSpc>
            </a:pPr>
            <a:r>
              <a:rPr lang="en-US"/>
              <a:t>When we do the validation, we include whatever transformations and omission of outliers were present in the model we want to validate.</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20ADCF9-3353-464A-9F2A-3473FE8D3424}" type="slidenum">
              <a:rPr lang="en-US"/>
              <a:pPr/>
              <a:t>60</a:t>
            </a:fld>
            <a:endParaRPr lang="en-US"/>
          </a:p>
        </p:txBody>
      </p:sp>
      <p:pic>
        <p:nvPicPr>
          <p:cNvPr id="236554" name="Picture 1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r="32079"/>
          <a:stretch>
            <a:fillRect/>
          </a:stretch>
        </p:blipFill>
        <p:spPr>
          <a:xfrm>
            <a:off x="1676400" y="3543300"/>
            <a:ext cx="6477000" cy="2171700"/>
          </a:xfrm>
          <a:ln/>
          <a:extLst>
            <a:ext uri="{909E8E84-426E-40DD-AFC4-6F175D3DCCD1}">
              <a14:hiddenFill xmlns:a14="http://schemas.microsoft.com/office/drawing/2010/main">
                <a:solidFill>
                  <a:schemeClr val="bg1"/>
                </a:solidFill>
              </a14:hiddenFill>
            </a:ext>
          </a:extLst>
        </p:spPr>
      </p:pic>
      <p:sp>
        <p:nvSpPr>
          <p:cNvPr id="236547" name="Rectangle 3"/>
          <p:cNvSpPr>
            <a:spLocks noGrp="1" noChangeArrowheads="1"/>
          </p:cNvSpPr>
          <p:nvPr>
            <p:ph type="title"/>
          </p:nvPr>
        </p:nvSpPr>
        <p:spPr/>
        <p:txBody>
          <a:bodyPr/>
          <a:lstStyle/>
          <a:p>
            <a:r>
              <a:rPr lang="en-US"/>
              <a:t>OVERALL RELATIONSHIP BETWEEN INDEPENDENT AND DEPENDENT VARIABLES - 2</a:t>
            </a:r>
          </a:p>
        </p:txBody>
      </p:sp>
      <p:sp>
        <p:nvSpPr>
          <p:cNvPr id="236548" name="AutoShape 4"/>
          <p:cNvSpPr>
            <a:spLocks noChangeArrowheads="1"/>
          </p:cNvSpPr>
          <p:nvPr/>
        </p:nvSpPr>
        <p:spPr bwMode="auto">
          <a:xfrm>
            <a:off x="762000" y="1506538"/>
            <a:ext cx="7924800" cy="1938337"/>
          </a:xfrm>
          <a:prstGeom prst="wedgeEllipseCallout">
            <a:avLst>
              <a:gd name="adj1" fmla="val -22495"/>
              <a:gd name="adj2" fmla="val 1088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Multiple R for the relationship between the subset of independent variables that best predict the dependent variable is 0.744, which would be characterized as strong using the rule of thumb than a correlation less than or equal to 0.20 is very weak;  greater than 0.20 and less than or equal to 0.40 is weak; greater than 0.40 and less than or equal to 0.60 is moderate;  greater than 0.60 and less than or equal to 0.80 is strong; and greater than 0.80 is very strong.</a:t>
            </a:r>
          </a:p>
        </p:txBody>
      </p:sp>
      <p:sp>
        <p:nvSpPr>
          <p:cNvPr id="236552" name="AutoShape 8"/>
          <p:cNvSpPr>
            <a:spLocks noChangeArrowheads="1"/>
          </p:cNvSpPr>
          <p:nvPr/>
        </p:nvSpPr>
        <p:spPr bwMode="auto">
          <a:xfrm>
            <a:off x="2514600" y="5540375"/>
            <a:ext cx="6400800" cy="1165225"/>
          </a:xfrm>
          <a:prstGeom prst="wedgeEllipseCallout">
            <a:avLst>
              <a:gd name="adj1" fmla="val -28722"/>
              <a:gd name="adj2" fmla="val -9626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 Square statistic is used in the validation analysis.  In this example, the proportion of variance in the dependent variable explained by  the independent variables included in the analysis is 55.4%.</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8C77BE4-7210-41B1-A270-BA33D4F3C4B2}" type="slidenum">
              <a:rPr lang="en-US"/>
              <a:pPr/>
              <a:t>61</a:t>
            </a:fld>
            <a:endParaRPr lang="en-US"/>
          </a:p>
        </p:txBody>
      </p:sp>
      <p:pic>
        <p:nvPicPr>
          <p:cNvPr id="26215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5450" y="1524000"/>
            <a:ext cx="3562350" cy="4746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2147" name="Rectangle 3"/>
          <p:cNvSpPr>
            <a:spLocks noGrp="1" noChangeArrowheads="1"/>
          </p:cNvSpPr>
          <p:nvPr>
            <p:ph type="title"/>
          </p:nvPr>
        </p:nvSpPr>
        <p:spPr/>
        <p:txBody>
          <a:bodyPr/>
          <a:lstStyle/>
          <a:p>
            <a:r>
              <a:rPr lang="en-US"/>
              <a:t>OVERALL RELATIONSHIP BETWEEN INDEPENDENT AND DEPENDENT VARIABLES - 3</a:t>
            </a:r>
          </a:p>
        </p:txBody>
      </p:sp>
      <p:sp>
        <p:nvSpPr>
          <p:cNvPr id="262148" name="AutoShape 4"/>
          <p:cNvSpPr>
            <a:spLocks noChangeArrowheads="1"/>
          </p:cNvSpPr>
          <p:nvPr/>
        </p:nvSpPr>
        <p:spPr bwMode="auto">
          <a:xfrm>
            <a:off x="5181600" y="1752600"/>
            <a:ext cx="3657600" cy="2197100"/>
          </a:xfrm>
          <a:prstGeom prst="wedgeEllipseCallout">
            <a:avLst>
              <a:gd name="adj1" fmla="val -7898"/>
              <a:gd name="adj2" fmla="val -365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Based on the table of "Variables Entered/Removed," the most important predictor of total family income is income. The second most important predictor of total family income is how many in family earned money. </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7EC3216-3BB3-4D62-B6BD-0A42CCB5065E}" type="slidenum">
              <a:rPr lang="en-US"/>
              <a:pPr/>
              <a:t>62</a:t>
            </a:fld>
            <a:endParaRPr lang="en-US"/>
          </a:p>
        </p:txBody>
      </p:sp>
      <p:pic>
        <p:nvPicPr>
          <p:cNvPr id="238600"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889875" cy="24018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8595" name="Rectangle 3"/>
          <p:cNvSpPr>
            <a:spLocks noGrp="1" noChangeArrowheads="1"/>
          </p:cNvSpPr>
          <p:nvPr>
            <p:ph type="title"/>
          </p:nvPr>
        </p:nvSpPr>
        <p:spPr/>
        <p:txBody>
          <a:bodyPr/>
          <a:lstStyle/>
          <a:p>
            <a:r>
              <a:rPr lang="en-US"/>
              <a:t>RELATIONSHIP OF INDIVIDUAL INDEPENDENT VARIABLES TO DEPENDENT VARIABLE - 1</a:t>
            </a:r>
          </a:p>
        </p:txBody>
      </p:sp>
      <p:sp>
        <p:nvSpPr>
          <p:cNvPr id="238596" name="AutoShape 4"/>
          <p:cNvSpPr>
            <a:spLocks noChangeArrowheads="1"/>
          </p:cNvSpPr>
          <p:nvPr/>
        </p:nvSpPr>
        <p:spPr bwMode="auto">
          <a:xfrm>
            <a:off x="1600200" y="4267200"/>
            <a:ext cx="5410200" cy="2111375"/>
          </a:xfrm>
          <a:prstGeom prst="wedgeEllipseCallout">
            <a:avLst>
              <a:gd name="adj1" fmla="val 39995"/>
              <a:gd name="adj2" fmla="val -9563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income, the probability of the t statistic (11.322) for the b coefficient is &lt;0.001 which is less than or equal to the level of significance of 0.01. We reject the null hypothesis  that the slope associated with income is equal to zero (b = 0) and conclude that there is a statistically significant relationship between income and total family income. </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D96E5C-50F6-4DBE-B19A-73C33EB9D96B}" type="slidenum">
              <a:rPr lang="en-US"/>
              <a:pPr/>
              <a:t>63</a:t>
            </a:fld>
            <a:endParaRPr lang="en-US"/>
          </a:p>
        </p:txBody>
      </p:sp>
      <p:pic>
        <p:nvPicPr>
          <p:cNvPr id="263174"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889875" cy="24018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3171" name="Rectangle 3"/>
          <p:cNvSpPr>
            <a:spLocks noGrp="1" noChangeArrowheads="1"/>
          </p:cNvSpPr>
          <p:nvPr>
            <p:ph type="title"/>
          </p:nvPr>
        </p:nvSpPr>
        <p:spPr/>
        <p:txBody>
          <a:bodyPr/>
          <a:lstStyle/>
          <a:p>
            <a:r>
              <a:rPr lang="en-US"/>
              <a:t>RELATIONSHIP OF INDIVIDUAL INDEPENDENT VARIABLES TO DEPENDENT VARIABLE - 2</a:t>
            </a:r>
          </a:p>
        </p:txBody>
      </p:sp>
      <p:sp>
        <p:nvSpPr>
          <p:cNvPr id="263172" name="AutoShape 4"/>
          <p:cNvSpPr>
            <a:spLocks noChangeArrowheads="1"/>
          </p:cNvSpPr>
          <p:nvPr/>
        </p:nvSpPr>
        <p:spPr bwMode="auto">
          <a:xfrm>
            <a:off x="990600" y="3962400"/>
            <a:ext cx="7999413" cy="2330450"/>
          </a:xfrm>
          <a:prstGeom prst="wedgeEllipseCallout">
            <a:avLst>
              <a:gd name="adj1" fmla="val -19000"/>
              <a:gd name="adj2" fmla="val -801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b coefficient associated with income (0.470) is positive, indicating a direct relationship in which higher numeric values for income are associated with higher numeric values for total family income. The independent variable income is an ordinal variable that is coded so that higher  numeric values are associated with survey respondents who had higher incomes. The dependent variable total family income is also an ordinal variable. It is coded so that higher numeric values are associated with survey respondents who had higher total family incomes. Therefore, the positive value of b implies that survey respondents who had higher incomes had higher total family incomes. </a:t>
            </a: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DB77CBE-79AF-4235-91F2-5A0D5BF5152E}" type="slidenum">
              <a:rPr lang="en-US"/>
              <a:pPr/>
              <a:t>64</a:t>
            </a:fld>
            <a:endParaRPr lang="en-US"/>
          </a:p>
        </p:txBody>
      </p:sp>
      <p:pic>
        <p:nvPicPr>
          <p:cNvPr id="26419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889875" cy="24018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4195" name="Rectangle 3"/>
          <p:cNvSpPr>
            <a:spLocks noGrp="1" noChangeArrowheads="1"/>
          </p:cNvSpPr>
          <p:nvPr>
            <p:ph type="title"/>
          </p:nvPr>
        </p:nvSpPr>
        <p:spPr/>
        <p:txBody>
          <a:bodyPr/>
          <a:lstStyle/>
          <a:p>
            <a:r>
              <a:rPr lang="en-US"/>
              <a:t>RELATIONSHIP OF INDIVIDUAL INDEPENDENT VARIABLES TO DEPENDENT VARIABLE - 3</a:t>
            </a:r>
          </a:p>
        </p:txBody>
      </p:sp>
      <p:sp>
        <p:nvSpPr>
          <p:cNvPr id="264196" name="AutoShape 4"/>
          <p:cNvSpPr>
            <a:spLocks noChangeArrowheads="1"/>
          </p:cNvSpPr>
          <p:nvPr/>
        </p:nvSpPr>
        <p:spPr bwMode="auto">
          <a:xfrm>
            <a:off x="1600200" y="4046538"/>
            <a:ext cx="5410200" cy="2552700"/>
          </a:xfrm>
          <a:prstGeom prst="wedgeEllipseCallout">
            <a:avLst>
              <a:gd name="adj1" fmla="val 41755"/>
              <a:gd name="adj2" fmla="val -7388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how many in family earned money, the probability of the t statistic (8.566) for the b coefficient is &lt;0.001 which is less than or equal to the level of significance of 0.01. We reject the null hypothesis  that the slope associated with how many in family earned money is equal to zero (b = 0) and conclude that there is a statistically significant relationship between how many in family earned money and total family income. </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BA12D40-8542-45A9-A4ED-43A86FCB1002}" type="slidenum">
              <a:rPr lang="en-US"/>
              <a:pPr/>
              <a:t>65</a:t>
            </a:fld>
            <a:endParaRPr lang="en-US"/>
          </a:p>
        </p:txBody>
      </p:sp>
      <p:pic>
        <p:nvPicPr>
          <p:cNvPr id="265222"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889875" cy="24018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5219" name="Rectangle 3"/>
          <p:cNvSpPr>
            <a:spLocks noGrp="1" noChangeArrowheads="1"/>
          </p:cNvSpPr>
          <p:nvPr>
            <p:ph type="title"/>
          </p:nvPr>
        </p:nvSpPr>
        <p:spPr/>
        <p:txBody>
          <a:bodyPr/>
          <a:lstStyle/>
          <a:p>
            <a:r>
              <a:rPr lang="en-US"/>
              <a:t>RELATIONSHIP OF INDIVIDUAL INDEPENDENT VARIABLES TO DEPENDENT VARIABLE - 4</a:t>
            </a:r>
          </a:p>
        </p:txBody>
      </p:sp>
      <p:sp>
        <p:nvSpPr>
          <p:cNvPr id="265220" name="AutoShape 4"/>
          <p:cNvSpPr>
            <a:spLocks noChangeArrowheads="1"/>
          </p:cNvSpPr>
          <p:nvPr/>
        </p:nvSpPr>
        <p:spPr bwMode="auto">
          <a:xfrm>
            <a:off x="990600" y="4213225"/>
            <a:ext cx="7999413" cy="2111375"/>
          </a:xfrm>
          <a:prstGeom prst="wedgeEllipseCallout">
            <a:avLst>
              <a:gd name="adj1" fmla="val -19000"/>
              <a:gd name="adj2" fmla="val -858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b coefficient associated with how many in family earned money (16.009) is positive, indicating a direct relationship in which higher numeric values for how many in family earned money are associated with higher numeric values for total family income. Therefore, the positive value of b implies that survey respondents who had more family members earning money had higher total family incomes.</a:t>
            </a:r>
          </a:p>
          <a:p>
            <a:pPr algn="l"/>
            <a:endParaRPr lang="en-US" sz="1200">
              <a:latin typeface="Verdana" pitchFamily="34" charset="0"/>
            </a:endParaRPr>
          </a:p>
          <a:p>
            <a:pPr algn="l"/>
            <a:r>
              <a:rPr lang="en-US" sz="1200">
                <a:latin typeface="Verdana" pitchFamily="34" charset="0"/>
              </a:rPr>
              <a:t>If we wanted to specifically interpret the value of the b coefficient (16.009), we would have to convert it out of log unit.</a:t>
            </a: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24C9BF0-DD8C-4C6E-B61E-3F9BD13B44D3}" type="slidenum">
              <a:rPr lang="en-US"/>
              <a:pPr/>
              <a:t>66</a:t>
            </a:fld>
            <a:endParaRPr lang="en-US"/>
          </a:p>
        </p:txBody>
      </p:sp>
      <p:pic>
        <p:nvPicPr>
          <p:cNvPr id="27239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524000"/>
            <a:ext cx="7858125" cy="2646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2387" name="Rectangle 3"/>
          <p:cNvSpPr>
            <a:spLocks noGrp="1" noChangeArrowheads="1"/>
          </p:cNvSpPr>
          <p:nvPr>
            <p:ph type="title"/>
          </p:nvPr>
        </p:nvSpPr>
        <p:spPr/>
        <p:txBody>
          <a:bodyPr/>
          <a:lstStyle/>
          <a:p>
            <a:r>
              <a:rPr lang="en-US"/>
              <a:t>RELATIONSHIP OF INDIVIDUAL INDEPENDENT VARIABLES TO DEPENDENT VARIABLE - 5</a:t>
            </a:r>
          </a:p>
        </p:txBody>
      </p:sp>
      <p:sp>
        <p:nvSpPr>
          <p:cNvPr id="272388" name="AutoShape 4"/>
          <p:cNvSpPr>
            <a:spLocks noChangeArrowheads="1"/>
          </p:cNvSpPr>
          <p:nvPr/>
        </p:nvSpPr>
        <p:spPr bwMode="auto">
          <a:xfrm>
            <a:off x="4495800" y="3581400"/>
            <a:ext cx="4416425" cy="1231900"/>
          </a:xfrm>
          <a:prstGeom prst="wedgeEllipseCallout">
            <a:avLst>
              <a:gd name="adj1" fmla="val -41519"/>
              <a:gd name="adj2" fmla="val -7706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"age" [age] and "total family income" [income98] was not statistically significant for the model using the full data set (p=0.102). </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C2C4458-13E8-4C79-9DF4-C003F0484ECA}" type="slidenum">
              <a:rPr lang="en-US"/>
              <a:pPr/>
              <a:t>67</a:t>
            </a:fld>
            <a:endParaRPr lang="en-US"/>
          </a:p>
        </p:txBody>
      </p:sp>
      <p:pic>
        <p:nvPicPr>
          <p:cNvPr id="241672"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100638"/>
          </a:xfrm>
          <a:ln/>
          <a:extLst>
            <a:ext uri="{909E8E84-426E-40DD-AFC4-6F175D3DCCD1}">
              <a14:hiddenFill xmlns:a14="http://schemas.microsoft.com/office/drawing/2010/main">
                <a:solidFill>
                  <a:schemeClr val="bg1"/>
                </a:solidFill>
              </a14:hiddenFill>
            </a:ext>
          </a:extLst>
        </p:spPr>
      </p:pic>
      <p:sp>
        <p:nvSpPr>
          <p:cNvPr id="241667" name="Rectangle 3"/>
          <p:cNvSpPr>
            <a:spLocks noGrp="1" noChangeArrowheads="1"/>
          </p:cNvSpPr>
          <p:nvPr>
            <p:ph type="title"/>
          </p:nvPr>
        </p:nvSpPr>
        <p:spPr/>
        <p:txBody>
          <a:bodyPr/>
          <a:lstStyle/>
          <a:p>
            <a:r>
              <a:rPr lang="en-US"/>
              <a:t>Setting the random number seed</a:t>
            </a:r>
          </a:p>
        </p:txBody>
      </p:sp>
      <p:sp>
        <p:nvSpPr>
          <p:cNvPr id="241668" name="AutoShape 4"/>
          <p:cNvSpPr>
            <a:spLocks noChangeArrowheads="1"/>
          </p:cNvSpPr>
          <p:nvPr/>
        </p:nvSpPr>
        <p:spPr bwMode="auto">
          <a:xfrm>
            <a:off x="4191000" y="2971800"/>
            <a:ext cx="3352800" cy="1165225"/>
          </a:xfrm>
          <a:prstGeom prst="wedgeEllipseCallout">
            <a:avLst>
              <a:gd name="adj1" fmla="val -28597"/>
              <a:gd name="adj2" fmla="val -99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set the random number seed, select the </a:t>
            </a:r>
            <a:r>
              <a:rPr lang="en-US" sz="1200" i="1">
                <a:latin typeface="Verdana" pitchFamily="34" charset="0"/>
              </a:rPr>
              <a:t>Random Number Seed…</a:t>
            </a:r>
            <a:r>
              <a:rPr lang="en-US" sz="1200">
                <a:latin typeface="Verdana" pitchFamily="34" charset="0"/>
              </a:rPr>
              <a:t> command from the </a:t>
            </a:r>
            <a:r>
              <a:rPr lang="en-US" sz="1200" i="1">
                <a:latin typeface="Verdana" pitchFamily="34" charset="0"/>
              </a:rPr>
              <a:t>Transform</a:t>
            </a:r>
            <a:r>
              <a:rPr lang="en-US" sz="1200">
                <a:latin typeface="Verdana" pitchFamily="34" charset="0"/>
              </a:rPr>
              <a:t> menu.</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726616A-8538-45FB-B7A4-910A94658C57}" type="slidenum">
              <a:rPr lang="en-US"/>
              <a:pPr/>
              <a:t>68</a:t>
            </a:fld>
            <a:endParaRPr lang="en-US"/>
          </a:p>
        </p:txBody>
      </p:sp>
      <p:pic>
        <p:nvPicPr>
          <p:cNvPr id="242696" name="Picture 8"/>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657600" y="2738438"/>
            <a:ext cx="2613025" cy="14525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2691" name="Rectangle 3"/>
          <p:cNvSpPr>
            <a:spLocks noGrp="1" noChangeArrowheads="1"/>
          </p:cNvSpPr>
          <p:nvPr>
            <p:ph type="title"/>
          </p:nvPr>
        </p:nvSpPr>
        <p:spPr/>
        <p:txBody>
          <a:bodyPr/>
          <a:lstStyle/>
          <a:p>
            <a:r>
              <a:rPr lang="en-US"/>
              <a:t>Set the random number seed</a:t>
            </a:r>
          </a:p>
        </p:txBody>
      </p:sp>
      <p:sp>
        <p:nvSpPr>
          <p:cNvPr id="242692" name="AutoShape 4"/>
          <p:cNvSpPr>
            <a:spLocks noChangeArrowheads="1"/>
          </p:cNvSpPr>
          <p:nvPr/>
        </p:nvSpPr>
        <p:spPr bwMode="auto">
          <a:xfrm>
            <a:off x="1066800" y="1958975"/>
            <a:ext cx="2514600" cy="1165225"/>
          </a:xfrm>
          <a:prstGeom prst="wedgeEllipseCallout">
            <a:avLst>
              <a:gd name="adj1" fmla="val 61931"/>
              <a:gd name="adj2" fmla="val 5575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Set seed to</a:t>
            </a:r>
            <a:r>
              <a:rPr lang="en-US" sz="1200">
                <a:latin typeface="Verdana" pitchFamily="34" charset="0"/>
              </a:rPr>
              <a:t> option button to activate the text box.</a:t>
            </a:r>
          </a:p>
        </p:txBody>
      </p:sp>
      <p:sp>
        <p:nvSpPr>
          <p:cNvPr id="242693" name="AutoShape 5"/>
          <p:cNvSpPr>
            <a:spLocks noChangeArrowheads="1"/>
          </p:cNvSpPr>
          <p:nvPr/>
        </p:nvSpPr>
        <p:spPr bwMode="auto">
          <a:xfrm>
            <a:off x="5638800" y="3429000"/>
            <a:ext cx="2895600" cy="906463"/>
          </a:xfrm>
          <a:prstGeom prst="wedgeEllipseCallout">
            <a:avLst>
              <a:gd name="adj1" fmla="val -57676"/>
              <a:gd name="adj2" fmla="val -5686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type in the random seed stated in the problem.</a:t>
            </a:r>
          </a:p>
        </p:txBody>
      </p:sp>
      <p:sp>
        <p:nvSpPr>
          <p:cNvPr id="242694" name="AutoShape 6"/>
          <p:cNvSpPr>
            <a:spLocks noChangeArrowheads="1"/>
          </p:cNvSpPr>
          <p:nvPr/>
        </p:nvSpPr>
        <p:spPr bwMode="auto">
          <a:xfrm>
            <a:off x="2209800" y="4386263"/>
            <a:ext cx="3352800" cy="1938337"/>
          </a:xfrm>
          <a:prstGeom prst="wedgeEllipseCallout">
            <a:avLst>
              <a:gd name="adj1" fmla="val 4593"/>
              <a:gd name="adj2" fmla="val -702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Note that SPSS does not provide you with any feedback about the change.</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9D16365-2E35-42D4-8F8C-36A217C8917E}" type="slidenum">
              <a:rPr lang="en-US"/>
              <a:pPr/>
              <a:t>69</a:t>
            </a:fld>
            <a:endParaRPr lang="en-US"/>
          </a:p>
        </p:txBody>
      </p:sp>
      <p:pic>
        <p:nvPicPr>
          <p:cNvPr id="243718"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1006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3715" name="Rectangle 3"/>
          <p:cNvSpPr>
            <a:spLocks noGrp="1" noChangeArrowheads="1"/>
          </p:cNvSpPr>
          <p:nvPr>
            <p:ph type="title"/>
          </p:nvPr>
        </p:nvSpPr>
        <p:spPr/>
        <p:txBody>
          <a:bodyPr/>
          <a:lstStyle/>
          <a:p>
            <a:r>
              <a:rPr lang="en-US"/>
              <a:t>Select the compute command</a:t>
            </a:r>
          </a:p>
        </p:txBody>
      </p:sp>
      <p:sp>
        <p:nvSpPr>
          <p:cNvPr id="243716" name="AutoShape 4"/>
          <p:cNvSpPr>
            <a:spLocks noChangeArrowheads="1"/>
          </p:cNvSpPr>
          <p:nvPr/>
        </p:nvSpPr>
        <p:spPr bwMode="auto">
          <a:xfrm>
            <a:off x="4267200" y="2667000"/>
            <a:ext cx="3352800" cy="1165225"/>
          </a:xfrm>
          <a:prstGeom prst="wedgeEllipseCallout">
            <a:avLst>
              <a:gd name="adj1" fmla="val -51375"/>
              <a:gd name="adj2" fmla="val -8624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enter the formula for the variable that will split the sample in two parts, click on the </a:t>
            </a:r>
            <a:r>
              <a:rPr lang="en-US" sz="1200" i="1">
                <a:latin typeface="Verdana" pitchFamily="34" charset="0"/>
              </a:rPr>
              <a:t>Compute…</a:t>
            </a:r>
            <a:r>
              <a:rPr lang="en-US" sz="1200">
                <a:latin typeface="Verdana" pitchFamily="34" charset="0"/>
              </a:rPr>
              <a:t> command.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7041A7F-2F43-4B19-AF68-AB548DAE3143}" type="slidenum">
              <a:rPr lang="en-US"/>
              <a:pPr/>
              <a:t>7</a:t>
            </a:fld>
            <a:endParaRPr lang="en-US"/>
          </a:p>
        </p:txBody>
      </p:sp>
      <p:pic>
        <p:nvPicPr>
          <p:cNvPr id="163844"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81200" y="4114800"/>
            <a:ext cx="6453188" cy="24511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3848" name="Rectangle 8"/>
          <p:cNvSpPr>
            <a:spLocks noGrp="1" noChangeArrowheads="1"/>
          </p:cNvSpPr>
          <p:nvPr>
            <p:ph type="title"/>
          </p:nvPr>
        </p:nvSpPr>
        <p:spPr/>
        <p:txBody>
          <a:bodyPr/>
          <a:lstStyle/>
          <a:p>
            <a:r>
              <a:rPr lang="en-US"/>
              <a:t>OVERALL RELATIONSHIP BETWEEN INDEPENDENT AND DEPENDENT VARIABLES - 1</a:t>
            </a:r>
          </a:p>
        </p:txBody>
      </p:sp>
      <p:pic>
        <p:nvPicPr>
          <p:cNvPr id="163847" name="Picture 7"/>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65413" y="1600200"/>
            <a:ext cx="4570412" cy="23749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3851" name="AutoShape 11"/>
          <p:cNvSpPr>
            <a:spLocks noChangeArrowheads="1"/>
          </p:cNvSpPr>
          <p:nvPr/>
        </p:nvSpPr>
        <p:spPr bwMode="auto">
          <a:xfrm>
            <a:off x="1371600" y="1524000"/>
            <a:ext cx="6778625" cy="2455863"/>
          </a:xfrm>
          <a:prstGeom prst="wedgeEllipseCallout">
            <a:avLst>
              <a:gd name="adj1" fmla="val 39861"/>
              <a:gd name="adj2" fmla="val 9279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probability of the F statistic (36.639) for the overall regression relationship is &lt;0.001, less than or equal to the level of significance of 0.05. We reject the null hypothesis  that there is no relationship between the set of independent variables and the dependent variable (R² = 0). </a:t>
            </a:r>
          </a:p>
          <a:p>
            <a:pPr algn="l">
              <a:lnSpc>
                <a:spcPct val="100000"/>
              </a:lnSpc>
            </a:pPr>
            <a:endParaRPr lang="en-US" sz="1200">
              <a:latin typeface="Verdana" pitchFamily="34" charset="0"/>
            </a:endParaRPr>
          </a:p>
          <a:p>
            <a:pPr algn="l">
              <a:lnSpc>
                <a:spcPct val="100000"/>
              </a:lnSpc>
            </a:pPr>
            <a:r>
              <a:rPr lang="en-US" sz="1200">
                <a:latin typeface="Verdana" pitchFamily="34" charset="0"/>
              </a:rPr>
              <a:t>We support the research hypothesis that there is a statistically significant relationship between the set of independent variables and the dependent variable. </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16D6A3E-4E9F-486D-80D1-68D93800DB20}" type="slidenum">
              <a:rPr lang="en-US"/>
              <a:pPr/>
              <a:t>70</a:t>
            </a:fld>
            <a:endParaRPr lang="en-US"/>
          </a:p>
        </p:txBody>
      </p:sp>
      <p:pic>
        <p:nvPicPr>
          <p:cNvPr id="244744"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28800" y="2157413"/>
            <a:ext cx="6007100" cy="34813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4739" name="Rectangle 3"/>
          <p:cNvSpPr>
            <a:spLocks noGrp="1" noChangeArrowheads="1"/>
          </p:cNvSpPr>
          <p:nvPr>
            <p:ph type="title"/>
          </p:nvPr>
        </p:nvSpPr>
        <p:spPr/>
        <p:txBody>
          <a:bodyPr/>
          <a:lstStyle/>
          <a:p>
            <a:r>
              <a:rPr lang="en-US"/>
              <a:t>The formula for the split variable</a:t>
            </a:r>
          </a:p>
        </p:txBody>
      </p:sp>
      <p:sp>
        <p:nvSpPr>
          <p:cNvPr id="244740" name="AutoShape 4"/>
          <p:cNvSpPr>
            <a:spLocks noChangeArrowheads="1"/>
          </p:cNvSpPr>
          <p:nvPr/>
        </p:nvSpPr>
        <p:spPr bwMode="auto">
          <a:xfrm>
            <a:off x="2590800" y="1363663"/>
            <a:ext cx="3351213" cy="906462"/>
          </a:xfrm>
          <a:prstGeom prst="wedgeEllipseCallout">
            <a:avLst>
              <a:gd name="adj1" fmla="val -47347"/>
              <a:gd name="adj2" fmla="val 10149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type the name for the new variable, split, into the </a:t>
            </a:r>
            <a:r>
              <a:rPr lang="en-US" sz="1200" i="1">
                <a:latin typeface="Verdana" pitchFamily="34" charset="0"/>
              </a:rPr>
              <a:t>Target Variable</a:t>
            </a:r>
            <a:r>
              <a:rPr lang="en-US" sz="1200">
                <a:latin typeface="Verdana" pitchFamily="34" charset="0"/>
              </a:rPr>
              <a:t> text box.</a:t>
            </a:r>
          </a:p>
        </p:txBody>
      </p:sp>
      <p:sp>
        <p:nvSpPr>
          <p:cNvPr id="244741" name="AutoShape 5"/>
          <p:cNvSpPr>
            <a:spLocks noChangeArrowheads="1"/>
          </p:cNvSpPr>
          <p:nvPr/>
        </p:nvSpPr>
        <p:spPr bwMode="auto">
          <a:xfrm>
            <a:off x="5410200" y="1668463"/>
            <a:ext cx="3581400" cy="5037137"/>
          </a:xfrm>
          <a:prstGeom prst="wedgeEllipseCallout">
            <a:avLst>
              <a:gd name="adj1" fmla="val -59310"/>
              <a:gd name="adj2" fmla="val -28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Second</a:t>
            </a:r>
            <a:r>
              <a:rPr lang="en-US" sz="1200">
                <a:latin typeface="Verdana" pitchFamily="34" charset="0"/>
              </a:rPr>
              <a:t>, the formula for the value of split is shown in the text box. </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uniform(1) function generates a random decimal number between 0 and 1.  The random number is compared to the value 0.50. </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random number is less than or equal to 0.50, the value of the formula will be 1, the SPSS numeric equivalent to true.  If the random number is larger than 0.50, the formula will return a 0, the SPSS numeric equivalent to false.</a:t>
            </a:r>
          </a:p>
        </p:txBody>
      </p:sp>
      <p:sp>
        <p:nvSpPr>
          <p:cNvPr id="244742" name="AutoShape 6"/>
          <p:cNvSpPr>
            <a:spLocks noChangeArrowheads="1"/>
          </p:cNvSpPr>
          <p:nvPr/>
        </p:nvSpPr>
        <p:spPr bwMode="auto">
          <a:xfrm>
            <a:off x="1981200" y="5630863"/>
            <a:ext cx="2667000" cy="906462"/>
          </a:xfrm>
          <a:prstGeom prst="wedgeEllipseCallout">
            <a:avLst>
              <a:gd name="adj1" fmla="val 31606"/>
              <a:gd name="adj2" fmla="val -7031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Third</a:t>
            </a:r>
            <a:r>
              <a:rPr lang="en-US" sz="1200">
                <a:latin typeface="Verdana" pitchFamily="34" charset="0"/>
              </a:rPr>
              <a:t>, click on the OK button to complete the dialog box.  </a:t>
            </a: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CDAA6DF-E611-41F3-BC12-02CDB475401F}" type="slidenum">
              <a:rPr lang="en-US"/>
              <a:pPr/>
              <a:t>71</a:t>
            </a:fld>
            <a:endParaRPr lang="en-US"/>
          </a:p>
        </p:txBody>
      </p:sp>
      <p:pic>
        <p:nvPicPr>
          <p:cNvPr id="24576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76400" y="1447800"/>
            <a:ext cx="6929438" cy="51276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5763" name="Rectangle 3"/>
          <p:cNvSpPr>
            <a:spLocks noGrp="1" noChangeArrowheads="1"/>
          </p:cNvSpPr>
          <p:nvPr>
            <p:ph type="title"/>
          </p:nvPr>
        </p:nvSpPr>
        <p:spPr/>
        <p:txBody>
          <a:bodyPr/>
          <a:lstStyle/>
          <a:p>
            <a:r>
              <a:rPr lang="en-US"/>
              <a:t>The split variable in the data editor</a:t>
            </a:r>
          </a:p>
        </p:txBody>
      </p:sp>
      <p:sp>
        <p:nvSpPr>
          <p:cNvPr id="245764" name="AutoShape 4"/>
          <p:cNvSpPr>
            <a:spLocks noChangeArrowheads="1"/>
          </p:cNvSpPr>
          <p:nvPr/>
        </p:nvSpPr>
        <p:spPr bwMode="auto">
          <a:xfrm>
            <a:off x="3124200" y="3200400"/>
            <a:ext cx="3124200" cy="2970213"/>
          </a:xfrm>
          <a:prstGeom prst="wedgeEllipseCallout">
            <a:avLst>
              <a:gd name="adj1" fmla="val 62704"/>
              <a:gd name="adj2" fmla="val -3294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In the data editor, the split variable shows a random pattern of zero’s and one’s.</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select half of the sample for each validation analysis, we will first select the cases where split = 0, then select the cases where split = 1.</a:t>
            </a: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04046B-57FC-49FD-BE17-66EEDEFA1F45}" type="slidenum">
              <a:rPr lang="en-US"/>
              <a:pPr/>
              <a:t>72</a:t>
            </a:fld>
            <a:endParaRPr lang="en-US"/>
          </a:p>
        </p:txBody>
      </p:sp>
      <p:pic>
        <p:nvPicPr>
          <p:cNvPr id="2467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000875"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6787" name="Rectangle 3"/>
          <p:cNvSpPr>
            <a:spLocks noGrp="1" noChangeArrowheads="1"/>
          </p:cNvSpPr>
          <p:nvPr>
            <p:ph type="title"/>
          </p:nvPr>
        </p:nvSpPr>
        <p:spPr/>
        <p:txBody>
          <a:bodyPr/>
          <a:lstStyle/>
          <a:p>
            <a:r>
              <a:rPr lang="en-US"/>
              <a:t>Repeat the regression with first validation sample</a:t>
            </a:r>
          </a:p>
        </p:txBody>
      </p:sp>
      <p:sp>
        <p:nvSpPr>
          <p:cNvPr id="246788" name="AutoShape 4"/>
          <p:cNvSpPr>
            <a:spLocks noChangeArrowheads="1"/>
          </p:cNvSpPr>
          <p:nvPr/>
        </p:nvSpPr>
        <p:spPr bwMode="auto">
          <a:xfrm>
            <a:off x="3962400" y="3276600"/>
            <a:ext cx="3657600" cy="1423988"/>
          </a:xfrm>
          <a:prstGeom prst="wedgeEllipseCallout">
            <a:avLst>
              <a:gd name="adj1" fmla="val -50736"/>
              <a:gd name="adj2" fmla="val -65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first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D86734E-003E-4D81-A313-328822488CA9}" type="slidenum">
              <a:rPr lang="en-US"/>
              <a:pPr/>
              <a:t>73</a:t>
            </a:fld>
            <a:endParaRPr lang="en-US"/>
          </a:p>
        </p:txBody>
      </p:sp>
      <p:pic>
        <p:nvPicPr>
          <p:cNvPr id="247817"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622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7811" name="Rectangle 3"/>
          <p:cNvSpPr>
            <a:spLocks noGrp="1" noChangeArrowheads="1"/>
          </p:cNvSpPr>
          <p:nvPr>
            <p:ph type="title"/>
          </p:nvPr>
        </p:nvSpPr>
        <p:spPr/>
        <p:txBody>
          <a:bodyPr/>
          <a:lstStyle/>
          <a:p>
            <a:r>
              <a:rPr lang="en-US"/>
              <a:t>Using "split" as the selection variable</a:t>
            </a:r>
          </a:p>
        </p:txBody>
      </p:sp>
      <p:sp>
        <p:nvSpPr>
          <p:cNvPr id="247812" name="AutoShape 4"/>
          <p:cNvSpPr>
            <a:spLocks noChangeArrowheads="1"/>
          </p:cNvSpPr>
          <p:nvPr/>
        </p:nvSpPr>
        <p:spPr bwMode="auto">
          <a:xfrm>
            <a:off x="838200" y="3276600"/>
            <a:ext cx="1976438" cy="1423988"/>
          </a:xfrm>
          <a:prstGeom prst="wedgeEllipseCallout">
            <a:avLst>
              <a:gd name="adj1" fmla="val 57551"/>
              <a:gd name="adj2" fmla="val 682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b="1">
                <a:latin typeface="Verdana" pitchFamily="34" charset="0"/>
              </a:rPr>
              <a:t>First</a:t>
            </a:r>
            <a:r>
              <a:rPr lang="en-US" sz="1200">
                <a:latin typeface="Verdana" pitchFamily="34" charset="0"/>
              </a:rPr>
              <a:t>, scroll down the list of variables and highlight the variable </a:t>
            </a:r>
            <a:r>
              <a:rPr lang="en-US" sz="1200" i="1">
                <a:latin typeface="Verdana" pitchFamily="34" charset="0"/>
              </a:rPr>
              <a:t>split</a:t>
            </a:r>
            <a:r>
              <a:rPr lang="en-US" sz="1200">
                <a:latin typeface="Verdana" pitchFamily="34" charset="0"/>
              </a:rPr>
              <a:t>.</a:t>
            </a:r>
          </a:p>
        </p:txBody>
      </p:sp>
      <p:sp>
        <p:nvSpPr>
          <p:cNvPr id="247813" name="AutoShape 5"/>
          <p:cNvSpPr>
            <a:spLocks noChangeArrowheads="1"/>
          </p:cNvSpPr>
          <p:nvPr/>
        </p:nvSpPr>
        <p:spPr bwMode="auto">
          <a:xfrm>
            <a:off x="5257800" y="5181600"/>
            <a:ext cx="2819400" cy="1447800"/>
          </a:xfrm>
          <a:prstGeom prst="wedgeEllipseCallout">
            <a:avLst>
              <a:gd name="adj1" fmla="val -58278"/>
              <a:gd name="adj2" fmla="val -8771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right arrow button to move the split variable to the Selection Variable text box.  </a:t>
            </a: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B2706D1-3EB2-44E3-ABB4-EFA1EB5B6DEE}" type="slidenum">
              <a:rPr lang="en-US"/>
              <a:pPr/>
              <a:t>74</a:t>
            </a:fld>
            <a:endParaRPr lang="en-US"/>
          </a:p>
        </p:txBody>
      </p:sp>
      <p:pic>
        <p:nvPicPr>
          <p:cNvPr id="248841"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336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8835" name="Rectangle 3"/>
          <p:cNvSpPr>
            <a:spLocks noGrp="1" noChangeArrowheads="1"/>
          </p:cNvSpPr>
          <p:nvPr>
            <p:ph type="title"/>
          </p:nvPr>
        </p:nvSpPr>
        <p:spPr/>
        <p:txBody>
          <a:bodyPr/>
          <a:lstStyle/>
          <a:p>
            <a:r>
              <a:rPr lang="en-US"/>
              <a:t>Setting the value of split to select cases</a:t>
            </a:r>
          </a:p>
        </p:txBody>
      </p:sp>
      <p:sp>
        <p:nvSpPr>
          <p:cNvPr id="248836" name="AutoShape 4"/>
          <p:cNvSpPr>
            <a:spLocks noChangeArrowheads="1"/>
          </p:cNvSpPr>
          <p:nvPr/>
        </p:nvSpPr>
        <p:spPr bwMode="auto">
          <a:xfrm>
            <a:off x="1295400" y="2792413"/>
            <a:ext cx="3200400" cy="1673225"/>
          </a:xfrm>
          <a:prstGeom prst="wedgeEllipseCallout">
            <a:avLst>
              <a:gd name="adj1" fmla="val 54514"/>
              <a:gd name="adj2" fmla="val 5409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variable named </a:t>
            </a:r>
            <a:r>
              <a:rPr lang="en-US" sz="1200" i="1">
                <a:latin typeface="Verdana" pitchFamily="34" charset="0"/>
              </a:rPr>
              <a:t>split</a:t>
            </a:r>
            <a:r>
              <a:rPr lang="en-US" sz="1200">
                <a:latin typeface="Verdana" pitchFamily="34" charset="0"/>
              </a:rPr>
              <a:t> is moved to the Selection Variable text box, SPSS adds "=?" after the name to prompt up to enter a specific value for split.</a:t>
            </a:r>
            <a:endParaRPr lang="en-US"/>
          </a:p>
        </p:txBody>
      </p:sp>
      <p:sp>
        <p:nvSpPr>
          <p:cNvPr id="248837" name="AutoShape 5"/>
          <p:cNvSpPr>
            <a:spLocks noChangeArrowheads="1"/>
          </p:cNvSpPr>
          <p:nvPr/>
        </p:nvSpPr>
        <p:spPr bwMode="auto">
          <a:xfrm>
            <a:off x="6919913" y="3787775"/>
            <a:ext cx="1976437" cy="1012825"/>
          </a:xfrm>
          <a:prstGeom prst="wedgeEllipseCallout">
            <a:avLst>
              <a:gd name="adj1" fmla="val -62208"/>
              <a:gd name="adj2" fmla="val 2601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EC59E26-F3F8-46A0-8624-DD7A9513C01F}" type="slidenum">
              <a:rPr lang="en-US"/>
              <a:pPr/>
              <a:t>75</a:t>
            </a:fld>
            <a:endParaRPr lang="en-US"/>
          </a:p>
        </p:txBody>
      </p:sp>
      <p:pic>
        <p:nvPicPr>
          <p:cNvPr id="249858"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0" y="2613025"/>
            <a:ext cx="3776663" cy="15573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9859" name="Rectangle 3"/>
          <p:cNvSpPr>
            <a:spLocks noGrp="1" noChangeArrowheads="1"/>
          </p:cNvSpPr>
          <p:nvPr>
            <p:ph type="title"/>
          </p:nvPr>
        </p:nvSpPr>
        <p:spPr/>
        <p:txBody>
          <a:bodyPr/>
          <a:lstStyle/>
          <a:p>
            <a:r>
              <a:rPr lang="en-US"/>
              <a:t>Completing the value selection</a:t>
            </a:r>
          </a:p>
        </p:txBody>
      </p:sp>
      <p:sp>
        <p:nvSpPr>
          <p:cNvPr id="249860" name="AutoShape 4"/>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0, into the </a:t>
            </a:r>
            <a:r>
              <a:rPr lang="en-US" sz="1200" i="1">
                <a:latin typeface="Verdana" pitchFamily="34" charset="0"/>
              </a:rPr>
              <a:t>Value </a:t>
            </a:r>
            <a:r>
              <a:rPr lang="en-US" sz="1200">
                <a:latin typeface="Verdana" pitchFamily="34" charset="0"/>
              </a:rPr>
              <a:t>text box.</a:t>
            </a:r>
            <a:endParaRPr lang="en-US"/>
          </a:p>
        </p:txBody>
      </p:sp>
      <p:sp>
        <p:nvSpPr>
          <p:cNvPr id="249861"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47BF6A9-5F43-440A-99F2-CA819EB466DB}" type="slidenum">
              <a:rPr lang="en-US"/>
              <a:pPr/>
              <a:t>76</a:t>
            </a:fld>
            <a:endParaRPr lang="en-US"/>
          </a:p>
        </p:txBody>
      </p:sp>
      <p:pic>
        <p:nvPicPr>
          <p:cNvPr id="250890" name="Picture 10"/>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0883" name="Rectangle 3"/>
          <p:cNvSpPr>
            <a:spLocks noGrp="1" noChangeArrowheads="1"/>
          </p:cNvSpPr>
          <p:nvPr>
            <p:ph type="title"/>
          </p:nvPr>
        </p:nvSpPr>
        <p:spPr/>
        <p:txBody>
          <a:bodyPr/>
          <a:lstStyle/>
          <a:p>
            <a:r>
              <a:rPr lang="en-US"/>
              <a:t>Requesting output for the first validation sample</a:t>
            </a:r>
          </a:p>
        </p:txBody>
      </p:sp>
      <p:sp>
        <p:nvSpPr>
          <p:cNvPr id="250884" name="AutoShape 4"/>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0 for the split variable.</a:t>
            </a:r>
            <a:endParaRPr lang="en-US"/>
          </a:p>
        </p:txBody>
      </p:sp>
      <p:sp>
        <p:nvSpPr>
          <p:cNvPr id="250885" name="AutoShape 5"/>
          <p:cNvSpPr>
            <a:spLocks noChangeArrowheads="1"/>
          </p:cNvSpPr>
          <p:nvPr/>
        </p:nvSpPr>
        <p:spPr bwMode="auto">
          <a:xfrm>
            <a:off x="6477000" y="2438400"/>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
        <p:nvSpPr>
          <p:cNvPr id="250886" name="AutoShape 6"/>
          <p:cNvSpPr>
            <a:spLocks noChangeArrowheads="1"/>
          </p:cNvSpPr>
          <p:nvPr/>
        </p:nvSpPr>
        <p:spPr bwMode="auto">
          <a:xfrm>
            <a:off x="5486400" y="4932363"/>
            <a:ext cx="3429000" cy="1673225"/>
          </a:xfrm>
          <a:prstGeom prst="wedgeEllipseCallout">
            <a:avLst>
              <a:gd name="adj1" fmla="val 7037"/>
              <a:gd name="adj2" fmla="val -4541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validation analysis requires us to compare the results of the analysis using the two split sample, we will request the output for the second sample before doing any comparison.</a:t>
            </a:r>
            <a:endParaRPr lang="en-US"/>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1030E15-5264-4DFF-B87B-FEE7CB656804}" type="slidenum">
              <a:rPr lang="en-US"/>
              <a:pPr/>
              <a:t>77</a:t>
            </a:fld>
            <a:endParaRPr lang="en-US"/>
          </a:p>
        </p:txBody>
      </p:sp>
      <p:pic>
        <p:nvPicPr>
          <p:cNvPr id="25191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1524000"/>
            <a:ext cx="6919913" cy="5129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1907" name="Rectangle 3"/>
          <p:cNvSpPr>
            <a:spLocks noGrp="1" noChangeArrowheads="1"/>
          </p:cNvSpPr>
          <p:nvPr>
            <p:ph type="title"/>
          </p:nvPr>
        </p:nvSpPr>
        <p:spPr/>
        <p:txBody>
          <a:bodyPr/>
          <a:lstStyle/>
          <a:p>
            <a:r>
              <a:rPr lang="en-US"/>
              <a:t>Repeat the regression with second validation sample</a:t>
            </a:r>
          </a:p>
        </p:txBody>
      </p:sp>
      <p:sp>
        <p:nvSpPr>
          <p:cNvPr id="251908" name="AutoShape 4"/>
          <p:cNvSpPr>
            <a:spLocks noChangeArrowheads="1"/>
          </p:cNvSpPr>
          <p:nvPr/>
        </p:nvSpPr>
        <p:spPr bwMode="auto">
          <a:xfrm>
            <a:off x="4114800" y="2895600"/>
            <a:ext cx="3657600" cy="1423988"/>
          </a:xfrm>
          <a:prstGeom prst="wedgeEllipseCallout">
            <a:avLst>
              <a:gd name="adj1" fmla="val -52995"/>
              <a:gd name="adj2" fmla="val -79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To repeat the multiple regression analysis for the second validation sample, select </a:t>
            </a:r>
            <a:r>
              <a:rPr lang="en-US" sz="1200" i="1">
                <a:latin typeface="Verdana" pitchFamily="34" charset="0"/>
              </a:rPr>
              <a:t>Linear Regression</a:t>
            </a:r>
            <a:r>
              <a:rPr lang="en-US" sz="1200">
                <a:latin typeface="Verdana" pitchFamily="34" charset="0"/>
              </a:rPr>
              <a:t> from the </a:t>
            </a:r>
            <a:r>
              <a:rPr lang="en-US" sz="1200" i="1">
                <a:latin typeface="Verdana" pitchFamily="34" charset="0"/>
              </a:rPr>
              <a:t>Dialog Recall</a:t>
            </a:r>
            <a:r>
              <a:rPr lang="en-US" sz="1200">
                <a:latin typeface="Verdana" pitchFamily="34" charset="0"/>
              </a:rPr>
              <a:t> tool button.</a:t>
            </a: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CABEAFF-FD2B-4B72-9EA2-0753C54A24B1}" type="slidenum">
              <a:rPr lang="en-US"/>
              <a:pPr/>
              <a:t>78</a:t>
            </a:fld>
            <a:endParaRPr lang="en-US"/>
          </a:p>
        </p:txBody>
      </p:sp>
      <p:pic>
        <p:nvPicPr>
          <p:cNvPr id="25293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5745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2931" name="Rectangle 3"/>
          <p:cNvSpPr>
            <a:spLocks noGrp="1" noChangeArrowheads="1"/>
          </p:cNvSpPr>
          <p:nvPr>
            <p:ph type="title"/>
          </p:nvPr>
        </p:nvSpPr>
        <p:spPr/>
        <p:txBody>
          <a:bodyPr/>
          <a:lstStyle/>
          <a:p>
            <a:r>
              <a:rPr lang="en-US"/>
              <a:t>Setting the value of split to select cases</a:t>
            </a:r>
          </a:p>
        </p:txBody>
      </p:sp>
      <p:sp>
        <p:nvSpPr>
          <p:cNvPr id="252932" name="AutoShape 4"/>
          <p:cNvSpPr>
            <a:spLocks noChangeArrowheads="1"/>
          </p:cNvSpPr>
          <p:nvPr/>
        </p:nvSpPr>
        <p:spPr bwMode="auto">
          <a:xfrm>
            <a:off x="2819400" y="5102225"/>
            <a:ext cx="4800600" cy="1450975"/>
          </a:xfrm>
          <a:prstGeom prst="wedgeEllipseCallout">
            <a:avLst>
              <a:gd name="adj1" fmla="val 26884"/>
              <a:gd name="adj2" fmla="val -8667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Since the split variable is already in the Selection Variable text box, we only need to change its value.</a:t>
            </a:r>
          </a:p>
          <a:p>
            <a:pPr algn="l"/>
            <a:endParaRPr lang="en-US" sz="1200">
              <a:latin typeface="Verdana" pitchFamily="34" charset="0"/>
            </a:endParaRPr>
          </a:p>
          <a:p>
            <a:pPr algn="l"/>
            <a:r>
              <a:rPr lang="en-US" sz="1200">
                <a:latin typeface="Verdana" pitchFamily="34" charset="0"/>
              </a:rPr>
              <a:t>Click on the </a:t>
            </a:r>
            <a:r>
              <a:rPr lang="en-US" sz="1200" i="1">
                <a:latin typeface="Verdana" pitchFamily="34" charset="0"/>
              </a:rPr>
              <a:t>Rule</a:t>
            </a:r>
            <a:r>
              <a:rPr lang="en-US" sz="1200">
                <a:latin typeface="Verdana" pitchFamily="34" charset="0"/>
              </a:rPr>
              <a:t>… button to enter a different value for </a:t>
            </a:r>
            <a:r>
              <a:rPr lang="en-US" sz="1200" i="1">
                <a:latin typeface="Verdana" pitchFamily="34" charset="0"/>
              </a:rPr>
              <a:t>split</a:t>
            </a:r>
            <a:r>
              <a:rPr lang="en-US" sz="1200">
                <a:latin typeface="Verdana" pitchFamily="34" charset="0"/>
              </a:rPr>
              <a:t>.</a:t>
            </a:r>
            <a:endParaRPr lang="en-US"/>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662A4C3-DAFA-4E0B-827A-4F3714CC122E}" type="slidenum">
              <a:rPr lang="en-US"/>
              <a:pPr/>
              <a:t>79</a:t>
            </a:fld>
            <a:endParaRPr lang="en-US"/>
          </a:p>
        </p:txBody>
      </p:sp>
      <p:pic>
        <p:nvPicPr>
          <p:cNvPr id="25395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81338" y="2633663"/>
            <a:ext cx="3776662" cy="15573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3955" name="Rectangle 3"/>
          <p:cNvSpPr>
            <a:spLocks noGrp="1" noChangeArrowheads="1"/>
          </p:cNvSpPr>
          <p:nvPr>
            <p:ph type="title"/>
          </p:nvPr>
        </p:nvSpPr>
        <p:spPr/>
        <p:txBody>
          <a:bodyPr/>
          <a:lstStyle/>
          <a:p>
            <a:r>
              <a:rPr lang="en-US"/>
              <a:t>Completing the value selection</a:t>
            </a:r>
          </a:p>
        </p:txBody>
      </p:sp>
      <p:sp>
        <p:nvSpPr>
          <p:cNvPr id="253956" name="AutoShape 4"/>
          <p:cNvSpPr>
            <a:spLocks noChangeArrowheads="1"/>
          </p:cNvSpPr>
          <p:nvPr/>
        </p:nvSpPr>
        <p:spPr bwMode="auto">
          <a:xfrm>
            <a:off x="5867400" y="1981200"/>
            <a:ext cx="2743200" cy="1012825"/>
          </a:xfrm>
          <a:prstGeom prst="wedgeEllipseCallout">
            <a:avLst>
              <a:gd name="adj1" fmla="val -41259"/>
              <a:gd name="adj2" fmla="val 8646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b="1">
                <a:latin typeface="Verdana" pitchFamily="34" charset="0"/>
              </a:rPr>
              <a:t>First</a:t>
            </a:r>
            <a:r>
              <a:rPr lang="en-US" sz="1200">
                <a:latin typeface="Verdana" pitchFamily="34" charset="0"/>
              </a:rPr>
              <a:t>, type the value for the first half of the sample, 1, into the </a:t>
            </a:r>
            <a:r>
              <a:rPr lang="en-US" sz="1200" i="1">
                <a:latin typeface="Verdana" pitchFamily="34" charset="0"/>
              </a:rPr>
              <a:t>Value </a:t>
            </a:r>
            <a:r>
              <a:rPr lang="en-US" sz="1200">
                <a:latin typeface="Verdana" pitchFamily="34" charset="0"/>
              </a:rPr>
              <a:t>text box.</a:t>
            </a:r>
            <a:endParaRPr lang="en-US"/>
          </a:p>
        </p:txBody>
      </p:sp>
      <p:sp>
        <p:nvSpPr>
          <p:cNvPr id="253957" name="AutoShape 5"/>
          <p:cNvSpPr>
            <a:spLocks noChangeArrowheads="1"/>
          </p:cNvSpPr>
          <p:nvPr/>
        </p:nvSpPr>
        <p:spPr bwMode="auto">
          <a:xfrm>
            <a:off x="2133600" y="4213225"/>
            <a:ext cx="3124200" cy="1143000"/>
          </a:xfrm>
          <a:prstGeom prst="wedgeEllipseCallout">
            <a:avLst>
              <a:gd name="adj1" fmla="val 29931"/>
              <a:gd name="adj2" fmla="val -6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value entry.</a:t>
            </a:r>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9CD3EB-156F-48E2-AFCA-408CF71A6258}" type="slidenum">
              <a:rPr lang="en-US"/>
              <a:pPr/>
              <a:t>8</a:t>
            </a:fld>
            <a:endParaRPr lang="en-US"/>
          </a:p>
        </p:txBody>
      </p:sp>
      <p:pic>
        <p:nvPicPr>
          <p:cNvPr id="168962"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81200" y="4114800"/>
            <a:ext cx="6453188" cy="24511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8963" name="Rectangle 3"/>
          <p:cNvSpPr>
            <a:spLocks noGrp="1" noChangeArrowheads="1"/>
          </p:cNvSpPr>
          <p:nvPr>
            <p:ph type="title"/>
          </p:nvPr>
        </p:nvSpPr>
        <p:spPr/>
        <p:txBody>
          <a:bodyPr/>
          <a:lstStyle/>
          <a:p>
            <a:r>
              <a:rPr lang="en-US"/>
              <a:t>OVERALL RELATIONSHIP BETWEEN INDEPENDENT AND DEPENDENT VARIABLES - 2</a:t>
            </a:r>
          </a:p>
        </p:txBody>
      </p:sp>
      <p:pic>
        <p:nvPicPr>
          <p:cNvPr id="168964" name="Picture 4"/>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665413" y="1600200"/>
            <a:ext cx="4570412" cy="23749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8965" name="AutoShape 5"/>
          <p:cNvSpPr>
            <a:spLocks noChangeArrowheads="1"/>
          </p:cNvSpPr>
          <p:nvPr/>
        </p:nvSpPr>
        <p:spPr bwMode="auto">
          <a:xfrm>
            <a:off x="381000" y="3276600"/>
            <a:ext cx="4872038" cy="3228975"/>
          </a:xfrm>
          <a:prstGeom prst="wedgeEllipseCallout">
            <a:avLst>
              <a:gd name="adj1" fmla="val 17125"/>
              <a:gd name="adj2" fmla="val -703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Multiple R for the relationship between the set of independent variables and the dependent variable is 0.554, which would be characterized as moderate using the rule of thumb than a correlation less than or equal to 0.20 is characterized as very weak;  greater than 0.20 and less than or equal to 0.40 is weak; greater than 0.40 and less than or equal to 0.60 is moderate;  greater than 0.60 and less than or equal to 0.80 is strong; and greater than 0.80 is very strong. </a:t>
            </a:r>
          </a:p>
        </p:txBody>
      </p:sp>
      <p:sp>
        <p:nvSpPr>
          <p:cNvPr id="168967" name="AutoShape 7"/>
          <p:cNvSpPr>
            <a:spLocks noChangeArrowheads="1"/>
          </p:cNvSpPr>
          <p:nvPr/>
        </p:nvSpPr>
        <p:spPr bwMode="auto">
          <a:xfrm>
            <a:off x="5486400" y="4114800"/>
            <a:ext cx="3505200" cy="1938338"/>
          </a:xfrm>
          <a:prstGeom prst="wedgeEllipseCallout">
            <a:avLst>
              <a:gd name="adj1" fmla="val -65125"/>
              <a:gd name="adj2" fmla="val -123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200">
                <a:latin typeface="Verdana" pitchFamily="34" charset="0"/>
              </a:rPr>
              <a:t>The R Square statistic is used in the validation analysis.  In this example, the proportion of variance in the dependent variable explained by all of the independent variables is 30.7%.</a:t>
            </a:r>
          </a:p>
        </p:txBody>
      </p:sp>
    </p:spTree>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C92260E-0E77-4C15-B30F-B4AB91C4677F}" type="slidenum">
              <a:rPr lang="en-US"/>
              <a:pPr/>
              <a:t>80</a:t>
            </a:fld>
            <a:endParaRPr lang="en-US"/>
          </a:p>
        </p:txBody>
      </p:sp>
      <p:pic>
        <p:nvPicPr>
          <p:cNvPr id="254989" name="Picture 1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5619750" cy="4297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4979" name="Rectangle 3"/>
          <p:cNvSpPr>
            <a:spLocks noGrp="1" noChangeArrowheads="1"/>
          </p:cNvSpPr>
          <p:nvPr>
            <p:ph type="title"/>
          </p:nvPr>
        </p:nvSpPr>
        <p:spPr/>
        <p:txBody>
          <a:bodyPr/>
          <a:lstStyle/>
          <a:p>
            <a:r>
              <a:rPr lang="en-US"/>
              <a:t>Requesting output for the second validation sample</a:t>
            </a:r>
          </a:p>
        </p:txBody>
      </p:sp>
      <p:sp>
        <p:nvSpPr>
          <p:cNvPr id="254980" name="AutoShape 4"/>
          <p:cNvSpPr>
            <a:spLocks noChangeArrowheads="1"/>
          </p:cNvSpPr>
          <p:nvPr/>
        </p:nvSpPr>
        <p:spPr bwMode="auto">
          <a:xfrm>
            <a:off x="838200" y="4441825"/>
            <a:ext cx="3200400" cy="2111375"/>
          </a:xfrm>
          <a:prstGeom prst="wedgeEllipseCallout">
            <a:avLst>
              <a:gd name="adj1" fmla="val 50843"/>
              <a:gd name="adj2" fmla="val -4237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When the value entry dialog box is closed, SPSS adds the value we entered after the equal sign.  This specification now tells SPSS to include in the analysis only those cases that have a value of 1 for the split variable.</a:t>
            </a:r>
            <a:endParaRPr lang="en-US"/>
          </a:p>
        </p:txBody>
      </p:sp>
      <p:sp>
        <p:nvSpPr>
          <p:cNvPr id="254981" name="AutoShape 5"/>
          <p:cNvSpPr>
            <a:spLocks noChangeArrowheads="1"/>
          </p:cNvSpPr>
          <p:nvPr/>
        </p:nvSpPr>
        <p:spPr bwMode="auto">
          <a:xfrm>
            <a:off x="6553200" y="2438400"/>
            <a:ext cx="2133600" cy="790575"/>
          </a:xfrm>
          <a:prstGeom prst="wedgeEllipseCallout">
            <a:avLst>
              <a:gd name="adj1" fmla="val -36088"/>
              <a:gd name="adj2" fmla="val -8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Click on the </a:t>
            </a:r>
            <a:r>
              <a:rPr lang="en-US" sz="1200" i="1">
                <a:latin typeface="Verdana" pitchFamily="34" charset="0"/>
              </a:rPr>
              <a:t>OK</a:t>
            </a:r>
            <a:r>
              <a:rPr lang="en-US" sz="1200">
                <a:latin typeface="Verdana" pitchFamily="34" charset="0"/>
              </a:rPr>
              <a:t> button to request the output.</a:t>
            </a:r>
            <a:endParaRPr lang="en-US"/>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A6C10E6-2D67-49D5-B39B-840865C1E1AD}" type="slidenum">
              <a:rPr lang="en-US"/>
              <a:pPr/>
              <a:t>81</a:t>
            </a:fld>
            <a:endParaRPr lang="en-US"/>
          </a:p>
        </p:txBody>
      </p:sp>
      <p:pic>
        <p:nvPicPr>
          <p:cNvPr id="256029" name="Picture 29"/>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320925" y="1295400"/>
            <a:ext cx="5603875" cy="28511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6003" name="Rectangle 3"/>
          <p:cNvSpPr>
            <a:spLocks noGrp="1" noChangeArrowheads="1"/>
          </p:cNvSpPr>
          <p:nvPr>
            <p:ph type="title"/>
          </p:nvPr>
        </p:nvSpPr>
        <p:spPr/>
        <p:txBody>
          <a:bodyPr/>
          <a:lstStyle/>
          <a:p>
            <a:r>
              <a:rPr lang="en-US"/>
              <a:t>SPLIT-SAMPLE VALIDATION - 1</a:t>
            </a:r>
          </a:p>
        </p:txBody>
      </p:sp>
      <p:pic>
        <p:nvPicPr>
          <p:cNvPr id="256026" name="Picture 26"/>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b="7420"/>
          <a:stretch>
            <a:fillRect/>
          </a:stretch>
        </p:blipFill>
        <p:spPr>
          <a:xfrm>
            <a:off x="2362200" y="3876675"/>
            <a:ext cx="5594350" cy="26384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6005" name="AutoShape 5"/>
          <p:cNvSpPr>
            <a:spLocks noChangeArrowheads="1"/>
          </p:cNvSpPr>
          <p:nvPr/>
        </p:nvSpPr>
        <p:spPr bwMode="auto">
          <a:xfrm>
            <a:off x="533400" y="1447800"/>
            <a:ext cx="1828800" cy="2771775"/>
          </a:xfrm>
          <a:prstGeom prst="wedgeEllipseCallout">
            <a:avLst>
              <a:gd name="adj1" fmla="val 2343"/>
              <a:gd name="adj2" fmla="val -171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both of the split-sample validation analyses, the relationship between the independent variables and the dependent variable was statistically significant.</a:t>
            </a:r>
          </a:p>
        </p:txBody>
      </p:sp>
      <p:sp>
        <p:nvSpPr>
          <p:cNvPr id="256006" name="AutoShape 6"/>
          <p:cNvSpPr>
            <a:spLocks noChangeArrowheads="1"/>
          </p:cNvSpPr>
          <p:nvPr/>
        </p:nvSpPr>
        <p:spPr bwMode="auto">
          <a:xfrm>
            <a:off x="5486400" y="3178175"/>
            <a:ext cx="3200400" cy="1012825"/>
          </a:xfrm>
          <a:prstGeom prst="wedgeEllipseCallout">
            <a:avLst>
              <a:gd name="adj1" fmla="val 11708"/>
              <a:gd name="adj2" fmla="val -8746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the probability for the F statistic testing overall relationship was &lt;0.001.  </a:t>
            </a:r>
          </a:p>
        </p:txBody>
      </p:sp>
      <p:sp>
        <p:nvSpPr>
          <p:cNvPr id="256007" name="AutoShape 7"/>
          <p:cNvSpPr>
            <a:spLocks noChangeArrowheads="1"/>
          </p:cNvSpPr>
          <p:nvPr/>
        </p:nvSpPr>
        <p:spPr bwMode="auto">
          <a:xfrm>
            <a:off x="5410200" y="5683250"/>
            <a:ext cx="3581400" cy="1012825"/>
          </a:xfrm>
          <a:prstGeom prst="wedgeEllipseCallout">
            <a:avLst>
              <a:gd name="adj1" fmla="val 7625"/>
              <a:gd name="adj2" fmla="val -833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second validation analysis, the probability for the F statistic testing overall relationship was &lt;0.001. </a:t>
            </a: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5D86F3C-1E69-46B7-8900-63895AF75840}" type="slidenum">
              <a:rPr lang="en-US"/>
              <a:pPr/>
              <a:t>82</a:t>
            </a:fld>
            <a:endParaRPr lang="en-US"/>
          </a:p>
        </p:txBody>
      </p:sp>
      <p:pic>
        <p:nvPicPr>
          <p:cNvPr id="257049" name="Picture 25"/>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r="34370"/>
          <a:stretch>
            <a:fillRect/>
          </a:stretch>
        </p:blipFill>
        <p:spPr>
          <a:xfrm>
            <a:off x="1143000" y="1524000"/>
            <a:ext cx="7162800" cy="2376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7028" name="Rectangle 4"/>
          <p:cNvSpPr>
            <a:spLocks noGrp="1" noChangeArrowheads="1"/>
          </p:cNvSpPr>
          <p:nvPr>
            <p:ph type="title"/>
          </p:nvPr>
        </p:nvSpPr>
        <p:spPr/>
        <p:txBody>
          <a:bodyPr/>
          <a:lstStyle/>
          <a:p>
            <a:r>
              <a:rPr lang="en-US"/>
              <a:t>SPLIT-SAMPLE VALIDATION - 2</a:t>
            </a:r>
          </a:p>
        </p:txBody>
      </p:sp>
      <p:pic>
        <p:nvPicPr>
          <p:cNvPr id="257046" name="Picture 22"/>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r="34627"/>
          <a:stretch>
            <a:fillRect/>
          </a:stretch>
        </p:blipFill>
        <p:spPr>
          <a:xfrm>
            <a:off x="1143000" y="3962400"/>
            <a:ext cx="7138988" cy="23780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7029" name="AutoShape 5"/>
          <p:cNvSpPr>
            <a:spLocks noChangeArrowheads="1"/>
          </p:cNvSpPr>
          <p:nvPr/>
        </p:nvSpPr>
        <p:spPr bwMode="auto">
          <a:xfrm>
            <a:off x="4348163" y="2266950"/>
            <a:ext cx="4491037" cy="2990850"/>
          </a:xfrm>
          <a:prstGeom prst="wedgeEllipseCallout">
            <a:avLst>
              <a:gd name="adj1" fmla="val 28593"/>
              <a:gd name="adj2" fmla="val -612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total proportion of variance in the relationship utilizing the full data set was 55.4% compared to 55.6% for the first split sample validation and 57.0% for the second split sample validation. </a:t>
            </a:r>
          </a:p>
          <a:p>
            <a:pPr algn="l"/>
            <a:endParaRPr lang="en-US" sz="1200">
              <a:latin typeface="Verdana" pitchFamily="34" charset="0"/>
            </a:endParaRPr>
          </a:p>
          <a:p>
            <a:pPr algn="l"/>
            <a:r>
              <a:rPr lang="en-US" sz="1200">
                <a:latin typeface="Verdana" pitchFamily="34" charset="0"/>
              </a:rPr>
              <a:t>In both of the split-sample validation analyses, the total proportion of variance in the dependent variable explained by the independent variables was within 5% of the variance explained in the model using the full data set (55.4%). </a:t>
            </a: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E351CB0-730E-4D34-B813-05DE8E4B8C01}" type="slidenum">
              <a:rPr lang="en-US"/>
              <a:pPr/>
              <a:t>83</a:t>
            </a:fld>
            <a:endParaRPr lang="en-US"/>
          </a:p>
        </p:txBody>
      </p:sp>
      <p:pic>
        <p:nvPicPr>
          <p:cNvPr id="258070" name="Picture 2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209675" y="2209800"/>
            <a:ext cx="7019925" cy="2376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8052" name="Rectangle 4"/>
          <p:cNvSpPr>
            <a:spLocks noGrp="1" noChangeArrowheads="1"/>
          </p:cNvSpPr>
          <p:nvPr>
            <p:ph type="title"/>
          </p:nvPr>
        </p:nvSpPr>
        <p:spPr/>
        <p:txBody>
          <a:bodyPr/>
          <a:lstStyle/>
          <a:p>
            <a:r>
              <a:rPr lang="en-US"/>
              <a:t>SPLIT-SAMPLE VALIDATION - 3</a:t>
            </a:r>
          </a:p>
        </p:txBody>
      </p:sp>
      <p:pic>
        <p:nvPicPr>
          <p:cNvPr id="258067" name="Picture 19"/>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219200" y="4419600"/>
            <a:ext cx="7085013" cy="23860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8053" name="AutoShape 5"/>
          <p:cNvSpPr>
            <a:spLocks noChangeArrowheads="1"/>
          </p:cNvSpPr>
          <p:nvPr/>
        </p:nvSpPr>
        <p:spPr bwMode="auto">
          <a:xfrm>
            <a:off x="762000" y="1292225"/>
            <a:ext cx="4953000" cy="1450975"/>
          </a:xfrm>
          <a:prstGeom prst="wedgeEllipseCallout">
            <a:avLst>
              <a:gd name="adj1" fmla="val -14583"/>
              <a:gd name="adj2" fmla="val -286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"age" [age] and "total family income" [income98] was not statistically significant for the model using the full data set (p=0.102). Similarly, the relationships in both of the validation analyses were not statistically significant.</a:t>
            </a:r>
          </a:p>
        </p:txBody>
      </p:sp>
      <p:sp>
        <p:nvSpPr>
          <p:cNvPr id="258055" name="AutoShape 7"/>
          <p:cNvSpPr>
            <a:spLocks noChangeArrowheads="1"/>
          </p:cNvSpPr>
          <p:nvPr/>
        </p:nvSpPr>
        <p:spPr bwMode="auto">
          <a:xfrm>
            <a:off x="5410200" y="4632325"/>
            <a:ext cx="3581400" cy="2111375"/>
          </a:xfrm>
          <a:prstGeom prst="wedgeEllipseCallout">
            <a:avLst>
              <a:gd name="adj1" fmla="val -66046"/>
              <a:gd name="adj2" fmla="val 10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"age" [age] and "total family income" [income98] was 0.246, which was greater than the level of significance of 0.01 and not statistically significant. </a:t>
            </a:r>
          </a:p>
        </p:txBody>
      </p:sp>
      <p:sp>
        <p:nvSpPr>
          <p:cNvPr id="258054" name="AutoShape 6"/>
          <p:cNvSpPr>
            <a:spLocks noChangeArrowheads="1"/>
          </p:cNvSpPr>
          <p:nvPr/>
        </p:nvSpPr>
        <p:spPr bwMode="auto">
          <a:xfrm>
            <a:off x="5181600" y="2514600"/>
            <a:ext cx="3733800" cy="1892300"/>
          </a:xfrm>
          <a:prstGeom prst="wedgeEllipseCallout">
            <a:avLst>
              <a:gd name="adj1" fmla="val -61903"/>
              <a:gd name="adj2" fmla="val 11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"age" [age] and "total family income" [income98] was 0.263, which was greater than the level of significance of 0.01 and not statistically significant.</a:t>
            </a: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64C001A-3D01-4B7D-BF30-F05DEE51E79E}" type="slidenum">
              <a:rPr lang="en-US"/>
              <a:pPr/>
              <a:t>84</a:t>
            </a:fld>
            <a:endParaRPr lang="en-US"/>
          </a:p>
        </p:txBody>
      </p:sp>
      <p:pic>
        <p:nvPicPr>
          <p:cNvPr id="259094" name="Picture 2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382838"/>
            <a:ext cx="7891463" cy="2646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59074" name="Rectangle 2"/>
          <p:cNvSpPr>
            <a:spLocks noGrp="1" noChangeArrowheads="1"/>
          </p:cNvSpPr>
          <p:nvPr>
            <p:ph type="title"/>
          </p:nvPr>
        </p:nvSpPr>
        <p:spPr/>
        <p:txBody>
          <a:bodyPr/>
          <a:lstStyle/>
          <a:p>
            <a:r>
              <a:rPr lang="en-US"/>
              <a:t>SPLIT-SAMPLE VALIDATION - 4</a:t>
            </a:r>
          </a:p>
        </p:txBody>
      </p:sp>
      <p:sp>
        <p:nvSpPr>
          <p:cNvPr id="259076" name="AutoShape 4"/>
          <p:cNvSpPr>
            <a:spLocks noChangeArrowheads="1"/>
          </p:cNvSpPr>
          <p:nvPr/>
        </p:nvSpPr>
        <p:spPr bwMode="auto">
          <a:xfrm>
            <a:off x="228600" y="1219200"/>
            <a:ext cx="5562600" cy="1450975"/>
          </a:xfrm>
          <a:prstGeom prst="wedgeEllipseCallout">
            <a:avLst>
              <a:gd name="adj1" fmla="val -21259"/>
              <a:gd name="adj2" fmla="val -32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"how many in family earned money" [earnrs] and "total family income" [income98] was statistically significant for the model using the full data set (p&lt;0.001). Similarly, the relationships in both of the validation analyses were  statistically significant. </a:t>
            </a:r>
          </a:p>
        </p:txBody>
      </p:sp>
      <p:sp>
        <p:nvSpPr>
          <p:cNvPr id="259077" name="AutoShape 5"/>
          <p:cNvSpPr>
            <a:spLocks noChangeArrowheads="1"/>
          </p:cNvSpPr>
          <p:nvPr/>
        </p:nvSpPr>
        <p:spPr bwMode="auto">
          <a:xfrm>
            <a:off x="2673350" y="4800600"/>
            <a:ext cx="5022850" cy="1892300"/>
          </a:xfrm>
          <a:prstGeom prst="wedgeEllipseCallout">
            <a:avLst>
              <a:gd name="adj1" fmla="val 35083"/>
              <a:gd name="adj2" fmla="val -8607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"how many in family earned money" [earnrs] and "total family income" [income98] was &lt;0.001, which was less than or equal to the level of significance of 0.01 and  statistically significant. </a:t>
            </a:r>
          </a:p>
          <a:p>
            <a:pPr algn="l"/>
            <a:endParaRPr lang="en-US" sz="1200">
              <a:latin typeface="Verdana" pitchFamily="34" charset="0"/>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976FA7B-DD5D-4CC1-8705-C9DB91081F5C}" type="slidenum">
              <a:rPr lang="en-US"/>
              <a:pPr/>
              <a:t>85</a:t>
            </a:fld>
            <a:endParaRPr lang="en-US"/>
          </a:p>
        </p:txBody>
      </p:sp>
      <p:pic>
        <p:nvPicPr>
          <p:cNvPr id="260105"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891463" cy="26463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60098" name="Rectangle 2"/>
          <p:cNvSpPr>
            <a:spLocks noGrp="1" noChangeArrowheads="1"/>
          </p:cNvSpPr>
          <p:nvPr>
            <p:ph type="title"/>
          </p:nvPr>
        </p:nvSpPr>
        <p:spPr/>
        <p:txBody>
          <a:bodyPr/>
          <a:lstStyle/>
          <a:p>
            <a:r>
              <a:rPr lang="en-US"/>
              <a:t>SPLIT-SAMPLE VALIDATION - 5</a:t>
            </a:r>
          </a:p>
        </p:txBody>
      </p:sp>
      <p:sp>
        <p:nvSpPr>
          <p:cNvPr id="260101" name="AutoShape 5"/>
          <p:cNvSpPr>
            <a:spLocks noChangeArrowheads="1"/>
          </p:cNvSpPr>
          <p:nvPr/>
        </p:nvSpPr>
        <p:spPr bwMode="auto">
          <a:xfrm>
            <a:off x="2593975" y="3886200"/>
            <a:ext cx="4264025" cy="2111375"/>
          </a:xfrm>
          <a:prstGeom prst="wedgeEllipseCallout">
            <a:avLst>
              <a:gd name="adj1" fmla="val 43111"/>
              <a:gd name="adj2" fmla="val -7135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"how many in family earned money" [earnrs] and "total family income" [income98] was &lt;0.001, which was less than or equal to the level of significance of 0.01 and  statistically significant.</a:t>
            </a:r>
          </a:p>
          <a:p>
            <a:pPr algn="l"/>
            <a:endParaRPr lang="en-US" sz="1200">
              <a:latin typeface="Verdana" pitchFamily="34" charset="0"/>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C49196A-9D51-41D1-9245-7700D904CEB7}" type="slidenum">
              <a:rPr lang="en-US"/>
              <a:pPr/>
              <a:t>86</a:t>
            </a:fld>
            <a:endParaRPr lang="en-US"/>
          </a:p>
        </p:txBody>
      </p:sp>
      <p:pic>
        <p:nvPicPr>
          <p:cNvPr id="28058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2459038"/>
            <a:ext cx="7891463" cy="26463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0578" name="Rectangle 2"/>
          <p:cNvSpPr>
            <a:spLocks noGrp="1" noChangeArrowheads="1"/>
          </p:cNvSpPr>
          <p:nvPr>
            <p:ph type="title"/>
          </p:nvPr>
        </p:nvSpPr>
        <p:spPr/>
        <p:txBody>
          <a:bodyPr/>
          <a:lstStyle/>
          <a:p>
            <a:r>
              <a:rPr lang="en-US"/>
              <a:t>SPLIT-SAMPLE VALIDATION - 6</a:t>
            </a:r>
          </a:p>
        </p:txBody>
      </p:sp>
      <p:sp>
        <p:nvSpPr>
          <p:cNvPr id="280579" name="AutoShape 3"/>
          <p:cNvSpPr>
            <a:spLocks noChangeArrowheads="1"/>
          </p:cNvSpPr>
          <p:nvPr/>
        </p:nvSpPr>
        <p:spPr bwMode="auto">
          <a:xfrm>
            <a:off x="228600" y="1219200"/>
            <a:ext cx="5562600" cy="1450975"/>
          </a:xfrm>
          <a:prstGeom prst="wedgeEllipseCallout">
            <a:avLst>
              <a:gd name="adj1" fmla="val -21259"/>
              <a:gd name="adj2" fmla="val -3221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relationship between "income" [rincom98] and "total family income" [income98] was statistically significant for the model using the full data set (p&lt;0.001). Similarly, the relationships in both of the validation analyses were  statistically significant. </a:t>
            </a:r>
          </a:p>
        </p:txBody>
      </p:sp>
      <p:sp>
        <p:nvSpPr>
          <p:cNvPr id="280580" name="AutoShape 4"/>
          <p:cNvSpPr>
            <a:spLocks noChangeArrowheads="1"/>
          </p:cNvSpPr>
          <p:nvPr/>
        </p:nvSpPr>
        <p:spPr bwMode="auto">
          <a:xfrm>
            <a:off x="2968625" y="4876800"/>
            <a:ext cx="3959225" cy="1892300"/>
          </a:xfrm>
          <a:prstGeom prst="wedgeEllipseCallout">
            <a:avLst>
              <a:gd name="adj1" fmla="val 40255"/>
              <a:gd name="adj2" fmla="val -7550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first validation analysis, the probability for the test of relationship between "income" [rincom98] and "total family income" [income98] was &lt;0.001, which was less than or equal to the level of significance of 0.01 and  statistically significant.</a:t>
            </a:r>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B19C5E2-6167-4C0F-AE1D-4B73F08EC2B8}" type="slidenum">
              <a:rPr lang="en-US"/>
              <a:pPr/>
              <a:t>87</a:t>
            </a:fld>
            <a:endParaRPr lang="en-US"/>
          </a:p>
        </p:txBody>
      </p:sp>
      <p:pic>
        <p:nvPicPr>
          <p:cNvPr id="281605"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66813" y="1295400"/>
            <a:ext cx="7824787" cy="26225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1602" name="Rectangle 2"/>
          <p:cNvSpPr>
            <a:spLocks noGrp="1" noChangeArrowheads="1"/>
          </p:cNvSpPr>
          <p:nvPr>
            <p:ph type="title"/>
          </p:nvPr>
        </p:nvSpPr>
        <p:spPr/>
        <p:txBody>
          <a:bodyPr/>
          <a:lstStyle/>
          <a:p>
            <a:r>
              <a:rPr lang="en-US"/>
              <a:t>SPLIT-SAMPLE VALIDATION - 7</a:t>
            </a:r>
          </a:p>
        </p:txBody>
      </p:sp>
      <p:sp>
        <p:nvSpPr>
          <p:cNvPr id="281603" name="AutoShape 3"/>
          <p:cNvSpPr>
            <a:spLocks noChangeArrowheads="1"/>
          </p:cNvSpPr>
          <p:nvPr/>
        </p:nvSpPr>
        <p:spPr bwMode="auto">
          <a:xfrm>
            <a:off x="1143000" y="5257800"/>
            <a:ext cx="5486400" cy="1450975"/>
          </a:xfrm>
          <a:prstGeom prst="wedgeEllipseCallout">
            <a:avLst>
              <a:gd name="adj1" fmla="val -16375"/>
              <a:gd name="adj2" fmla="val -249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split sample validation supports the findings of the regression analysis using the full data set. A caution is added because of the inclusion of ordinal level variables. </a:t>
            </a:r>
          </a:p>
          <a:p>
            <a:pPr algn="l"/>
            <a:endParaRPr lang="en-US" sz="1200">
              <a:latin typeface="Verdana" pitchFamily="34" charset="0"/>
            </a:endParaRPr>
          </a:p>
          <a:p>
            <a:pPr algn="l"/>
            <a:r>
              <a:rPr lang="en-US" sz="1200">
                <a:latin typeface="Verdana" pitchFamily="34" charset="0"/>
              </a:rPr>
              <a:t>The answer to the question is true with caution. </a:t>
            </a:r>
          </a:p>
        </p:txBody>
      </p:sp>
      <p:sp>
        <p:nvSpPr>
          <p:cNvPr id="281604" name="AutoShape 4"/>
          <p:cNvSpPr>
            <a:spLocks noChangeArrowheads="1"/>
          </p:cNvSpPr>
          <p:nvPr/>
        </p:nvSpPr>
        <p:spPr bwMode="auto">
          <a:xfrm>
            <a:off x="3200400" y="3505200"/>
            <a:ext cx="5257800" cy="1673225"/>
          </a:xfrm>
          <a:prstGeom prst="wedgeEllipseCallout">
            <a:avLst>
              <a:gd name="adj1" fmla="val 15065"/>
              <a:gd name="adj2" fmla="val -76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the second validation analysis, the probability for the test of relationship between "income" [rincom98] and "total family income" [income98] was &lt;0.001, which was less than or equal to the level of significance of 0.01 and  statistically significant.</a:t>
            </a:r>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20F815B-5809-43C5-A607-13B5E1537EC5}" type="slidenum">
              <a:rPr lang="en-US"/>
              <a:pPr/>
              <a:t>88</a:t>
            </a:fld>
            <a:endParaRPr lang="en-US"/>
          </a:p>
        </p:txBody>
      </p:sp>
      <p:sp>
        <p:nvSpPr>
          <p:cNvPr id="291842" name="Rectangle 2"/>
          <p:cNvSpPr>
            <a:spLocks noGrp="1" noChangeArrowheads="1"/>
          </p:cNvSpPr>
          <p:nvPr>
            <p:ph type="title"/>
          </p:nvPr>
        </p:nvSpPr>
        <p:spPr>
          <a:xfrm>
            <a:off x="1143000" y="304800"/>
            <a:ext cx="7848600" cy="914400"/>
          </a:xfrm>
        </p:spPr>
        <p:txBody>
          <a:bodyPr/>
          <a:lstStyle/>
          <a:p>
            <a:r>
              <a:rPr lang="en-US"/>
              <a:t>Table of validation results: stepwise regression</a:t>
            </a:r>
          </a:p>
        </p:txBody>
      </p:sp>
      <p:graphicFrame>
        <p:nvGraphicFramePr>
          <p:cNvPr id="291872" name="Group 32"/>
          <p:cNvGraphicFramePr>
            <a:graphicFrameLocks noGrp="1"/>
          </p:cNvGraphicFramePr>
          <p:nvPr>
            <p:ph idx="1"/>
          </p:nvPr>
        </p:nvGraphicFramePr>
        <p:xfrm>
          <a:off x="1066800" y="2657475"/>
          <a:ext cx="7881938" cy="3667125"/>
        </p:xfrm>
        <a:graphic>
          <a:graphicData uri="http://schemas.openxmlformats.org/drawingml/2006/table">
            <a:tbl>
              <a:tblPr/>
              <a:tblGrid>
                <a:gridCol w="2362200"/>
                <a:gridCol w="1828800"/>
                <a:gridCol w="1828800"/>
                <a:gridCol w="1862138"/>
              </a:tblGrid>
              <a:tr h="506413">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endParaRPr kumimoji="0" lang="en-US" sz="1400" b="0" i="0" u="none" strike="noStrike" cap="none" normalizeH="0" baseline="0" smtClean="0">
                        <a:ln>
                          <a:noFill/>
                        </a:ln>
                        <a:solidFill>
                          <a:schemeClr val="tx1"/>
                        </a:solidFill>
                        <a:effectLst/>
                        <a:latin typeface="Trebuchet MS" pitchFamily="34"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Full Data Set</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0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(Split1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Split = 1</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 (Split2 = 1)</a:t>
                      </a: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ANOVA significance      (sig &lt;= 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rPr>
                        <a:t>&lt;0.001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R</a:t>
                      </a:r>
                      <a:r>
                        <a:rPr kumimoji="1" lang="en-US" sz="1400" b="1" i="0" u="none" strike="noStrike" cap="none" normalizeH="0" baseline="30000" smtClean="0">
                          <a:ln>
                            <a:noFill/>
                          </a:ln>
                          <a:solidFill>
                            <a:schemeClr val="tx1"/>
                          </a:solidFill>
                          <a:effectLst/>
                          <a:latin typeface="Trebuchet MS" pitchFamily="34" charset="0"/>
                          <a:ea typeface="Times New Roman" pitchFamily="18" charset="0"/>
                          <a:cs typeface="Arial" charset="0"/>
                        </a:rPr>
                        <a:t>2</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65000"/>
                        <a:buFont typeface="Wingdings" pitchFamily="2" charset="2"/>
                        <a:buNone/>
                        <a:tabLst/>
                      </a:pPr>
                      <a:r>
                        <a:rPr kumimoji="0" lang="en-US" sz="1400" b="0" i="0" u="none" strike="noStrike" cap="none" normalizeH="0" baseline="0" smtClean="0">
                          <a:ln>
                            <a:noFill/>
                          </a:ln>
                          <a:solidFill>
                            <a:schemeClr val="tx1"/>
                          </a:solidFill>
                          <a:effectLst/>
                          <a:latin typeface="Trebuchet MS" pitchFamily="34" charset="0"/>
                        </a:rPr>
                        <a:t>0.554</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0.556</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0.570</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2055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Significant Coefficients</a:t>
                      </a: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 </a:t>
                      </a: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(R</a:t>
                      </a:r>
                      <a:r>
                        <a:rPr kumimoji="1" lang="en-US" sz="1400" b="1" i="0" u="none" strike="noStrike" cap="none" normalizeH="0" baseline="30000" smtClean="0">
                          <a:ln>
                            <a:noFill/>
                          </a:ln>
                          <a:solidFill>
                            <a:schemeClr val="tx1"/>
                          </a:solidFill>
                          <a:effectLst/>
                          <a:latin typeface="Trebuchet MS" pitchFamily="34" charset="0"/>
                          <a:ea typeface="Times New Roman" pitchFamily="18" charset="0"/>
                          <a:cs typeface="Arial" charset="0"/>
                        </a:rPr>
                        <a:t>2</a:t>
                      </a:r>
                      <a:r>
                        <a:rPr kumimoji="1" lang="en-US" sz="1400" b="1" i="0" u="none" strike="noStrike" cap="none" normalizeH="0" baseline="0" smtClean="0">
                          <a:ln>
                            <a:noFill/>
                          </a:ln>
                          <a:solidFill>
                            <a:schemeClr val="tx1"/>
                          </a:solidFill>
                          <a:effectLst/>
                          <a:latin typeface="Trebuchet MS" pitchFamily="34" charset="0"/>
                          <a:ea typeface="Times New Roman" pitchFamily="18" charset="0"/>
                          <a:cs typeface="Arial" charset="0"/>
                        </a:rPr>
                        <a:t> change sig &lt;= 0.01)</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Respondent’s income</a:t>
                      </a:r>
                    </a:p>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How many in family earned income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How many in family earned income</a:t>
                      </a:r>
                    </a:p>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Respondent’s income</a:t>
                      </a:r>
                    </a:p>
                    <a:p>
                      <a:pPr marL="234950" marR="0" lvl="0" indent="-234950" algn="l" defTabSz="914400" rtl="0" eaLnBrk="1" fontAlgn="base" latinLnBrk="0" hangingPunct="1">
                        <a:lnSpc>
                          <a:spcPct val="100000"/>
                        </a:lnSpc>
                        <a:spcBef>
                          <a:spcPct val="0"/>
                        </a:spcBef>
                        <a:spcAft>
                          <a:spcPct val="0"/>
                        </a:spcAft>
                        <a:buClrTx/>
                        <a:buSzTx/>
                        <a:buFontTx/>
                        <a:buNone/>
                        <a:tabLst/>
                      </a:pPr>
                      <a:endPar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Respondent’s income</a:t>
                      </a:r>
                    </a:p>
                    <a:p>
                      <a:pPr marL="234950" marR="0" lvl="0" indent="-234950" algn="l" defTabSz="914400" rtl="0" eaLnBrk="1" fontAlgn="base" latinLnBrk="0" hangingPunct="1">
                        <a:lnSpc>
                          <a:spcPct val="100000"/>
                        </a:lnSpc>
                        <a:spcBef>
                          <a:spcPct val="0"/>
                        </a:spcBef>
                        <a:spcAft>
                          <a:spcPct val="0"/>
                        </a:spcAft>
                        <a:buClrTx/>
                        <a:buSzTx/>
                        <a:buFontTx/>
                        <a:buNone/>
                        <a:tabLst/>
                      </a:pPr>
                      <a:r>
                        <a:rPr kumimoji="1" lang="en-US" sz="1400" b="0" i="0" u="none" strike="noStrike" cap="none" normalizeH="0" baseline="0" smtClean="0">
                          <a:ln>
                            <a:noFill/>
                          </a:ln>
                          <a:solidFill>
                            <a:schemeClr val="tx1"/>
                          </a:solidFill>
                          <a:effectLst/>
                          <a:latin typeface="Trebuchet MS" pitchFamily="34" charset="0"/>
                          <a:ea typeface="Times New Roman" pitchFamily="18" charset="0"/>
                          <a:cs typeface="Arial" charset="0"/>
                        </a:rPr>
                        <a:t>How many in family earned income</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91871" name="AutoShape 31"/>
          <p:cNvSpPr>
            <a:spLocks noChangeArrowheads="1"/>
          </p:cNvSpPr>
          <p:nvPr/>
        </p:nvSpPr>
        <p:spPr bwMode="auto">
          <a:xfrm>
            <a:off x="762000" y="4940300"/>
            <a:ext cx="2819400" cy="1231900"/>
          </a:xfrm>
          <a:prstGeom prst="wedgeEllipseCallout">
            <a:avLst>
              <a:gd name="adj1" fmla="val 42569"/>
              <a:gd name="adj2" fmla="val -26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NOTE: we use a lower level of significance to offset stepwise regression’s tendency to over fit a model.  </a:t>
            </a:r>
            <a:endParaRPr kumimoji="1" lang="en-US" sz="1200">
              <a:latin typeface="Verdana" pitchFamily="34" charset="0"/>
            </a:endParaRPr>
          </a:p>
        </p:txBody>
      </p:sp>
      <p:sp>
        <p:nvSpPr>
          <p:cNvPr id="291873" name="AutoShape 33"/>
          <p:cNvSpPr>
            <a:spLocks noChangeArrowheads="1"/>
          </p:cNvSpPr>
          <p:nvPr/>
        </p:nvSpPr>
        <p:spPr bwMode="auto">
          <a:xfrm>
            <a:off x="2592388" y="1425575"/>
            <a:ext cx="5256212" cy="1012825"/>
          </a:xfrm>
          <a:prstGeom prst="wedgeEllipseCallout">
            <a:avLst>
              <a:gd name="adj1" fmla="val -380"/>
              <a:gd name="adj2" fmla="val -26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In this example, we satisfy all of the validation criteria.  The validation supports the generalizability of the regression model to the population represented by this sample.  </a:t>
            </a:r>
            <a:endParaRPr kumimoji="1" lang="en-US" sz="1200">
              <a:latin typeface="Verdana" pitchFamily="34" charset="0"/>
            </a:endParaRPr>
          </a:p>
        </p:txBody>
      </p:sp>
      <p:sp>
        <p:nvSpPr>
          <p:cNvPr id="291874" name="AutoShape 34"/>
          <p:cNvSpPr>
            <a:spLocks noChangeArrowheads="1"/>
          </p:cNvSpPr>
          <p:nvPr/>
        </p:nvSpPr>
        <p:spPr bwMode="auto">
          <a:xfrm>
            <a:off x="5638800" y="5257800"/>
            <a:ext cx="2819400" cy="1450975"/>
          </a:xfrm>
          <a:prstGeom prst="wedgeEllipseCallout">
            <a:avLst>
              <a:gd name="adj1" fmla="val 42569"/>
              <a:gd name="adj2" fmla="val -26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The same variables entered the validation analyses in a different order.  The difference is order does not negate the validation.  </a:t>
            </a:r>
            <a:endParaRPr kumimoji="1" lang="en-US" sz="1200">
              <a:latin typeface="Verdana" pitchFamily="34" charset="0"/>
            </a:endParaRPr>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4A65BDE-65C3-4AC2-9DF0-E5C43DEB8D84}" type="slidenum">
              <a:rPr lang="en-US"/>
              <a:pPr/>
              <a:t>89</a:t>
            </a:fld>
            <a:endParaRPr lang="en-US"/>
          </a:p>
        </p:txBody>
      </p:sp>
      <p:sp>
        <p:nvSpPr>
          <p:cNvPr id="282626" name="Rectangle 2"/>
          <p:cNvSpPr>
            <a:spLocks noGrp="1" noChangeArrowheads="1"/>
          </p:cNvSpPr>
          <p:nvPr>
            <p:ph type="title"/>
          </p:nvPr>
        </p:nvSpPr>
        <p:spPr>
          <a:xfrm>
            <a:off x="1143000" y="304800"/>
            <a:ext cx="7772400" cy="914400"/>
          </a:xfrm>
        </p:spPr>
        <p:txBody>
          <a:bodyPr/>
          <a:lstStyle/>
          <a:p>
            <a:r>
              <a:rPr lang="en-US"/>
              <a:t>Split sample validation - 1</a:t>
            </a:r>
          </a:p>
        </p:txBody>
      </p:sp>
      <p:sp>
        <p:nvSpPr>
          <p:cNvPr id="282627" name="Rectangle 3"/>
          <p:cNvSpPr>
            <a:spLocks noChangeArrowheads="1"/>
          </p:cNvSpPr>
          <p:nvPr/>
        </p:nvSpPr>
        <p:spPr bwMode="auto">
          <a:xfrm>
            <a:off x="762000" y="1516063"/>
            <a:ext cx="8196263"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split sample validation:</a:t>
            </a:r>
            <a:r>
              <a:rPr lang="en-US" sz="2000">
                <a:latin typeface="Verdana" pitchFamily="34" charset="0"/>
              </a:rPr>
              <a:t> </a:t>
            </a:r>
          </a:p>
        </p:txBody>
      </p:sp>
      <p:sp>
        <p:nvSpPr>
          <p:cNvPr id="282628" name="Line 4"/>
          <p:cNvSpPr>
            <a:spLocks noChangeShapeType="1"/>
          </p:cNvSpPr>
          <p:nvPr/>
        </p:nvSpPr>
        <p:spPr bwMode="auto">
          <a:xfrm flipH="1">
            <a:off x="4092575" y="34925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82629" name="Line 5"/>
          <p:cNvSpPr>
            <a:spLocks noChangeShapeType="1"/>
          </p:cNvSpPr>
          <p:nvPr/>
        </p:nvSpPr>
        <p:spPr bwMode="auto">
          <a:xfrm>
            <a:off x="5926138" y="2976563"/>
            <a:ext cx="679450"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82630" name="Text Box 6"/>
          <p:cNvSpPr txBox="1">
            <a:spLocks noChangeArrowheads="1"/>
          </p:cNvSpPr>
          <p:nvPr/>
        </p:nvSpPr>
        <p:spPr bwMode="auto">
          <a:xfrm>
            <a:off x="6684963" y="2657475"/>
            <a:ext cx="1239837"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t>Inappropriate </a:t>
            </a:r>
            <a:r>
              <a:rPr lang="en-US" sz="1200">
                <a:latin typeface="Verdana" pitchFamily="34" charset="0"/>
              </a:rPr>
              <a:t>application of a statistic</a:t>
            </a:r>
          </a:p>
        </p:txBody>
      </p:sp>
      <p:sp>
        <p:nvSpPr>
          <p:cNvPr id="282631" name="Text Box 7"/>
          <p:cNvSpPr txBox="1">
            <a:spLocks noChangeArrowheads="1"/>
          </p:cNvSpPr>
          <p:nvPr/>
        </p:nvSpPr>
        <p:spPr bwMode="auto">
          <a:xfrm>
            <a:off x="4191000" y="352583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282632" name="Text Box 8"/>
          <p:cNvSpPr txBox="1">
            <a:spLocks noChangeArrowheads="1"/>
          </p:cNvSpPr>
          <p:nvPr/>
        </p:nvSpPr>
        <p:spPr bwMode="auto">
          <a:xfrm>
            <a:off x="5992813" y="26908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82633" name="AutoShape 9"/>
          <p:cNvSpPr>
            <a:spLocks noChangeArrowheads="1"/>
          </p:cNvSpPr>
          <p:nvPr/>
        </p:nvSpPr>
        <p:spPr bwMode="auto">
          <a:xfrm>
            <a:off x="2133600" y="2459038"/>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Dependent variable metric?</a:t>
            </a:r>
          </a:p>
          <a:p>
            <a:pPr algn="l">
              <a:lnSpc>
                <a:spcPct val="100000"/>
              </a:lnSpc>
            </a:pPr>
            <a:r>
              <a:rPr lang="en-US" sz="1000">
                <a:latin typeface="Verdana" pitchFamily="34" charset="0"/>
              </a:rPr>
              <a:t>Independent variables metric or dichotomous?</a:t>
            </a:r>
          </a:p>
        </p:txBody>
      </p:sp>
      <p:sp>
        <p:nvSpPr>
          <p:cNvPr id="282634" name="Rectangle 10"/>
          <p:cNvSpPr>
            <a:spLocks noChangeArrowheads="1"/>
          </p:cNvSpPr>
          <p:nvPr/>
        </p:nvSpPr>
        <p:spPr bwMode="auto">
          <a:xfrm>
            <a:off x="3048000" y="5443538"/>
            <a:ext cx="2209800" cy="752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r>
              <a:rPr lang="en-US" sz="1000">
                <a:latin typeface="Verdana" pitchFamily="34" charset="0"/>
              </a:rPr>
              <a:t>Compute regression analysis, using transformations and omitting outliers as needed.</a:t>
            </a:r>
          </a:p>
          <a:p>
            <a:pPr algn="l"/>
            <a:endParaRPr lang="en-US" sz="1000">
              <a:latin typeface="Verdana" pitchFamily="34" charset="0"/>
            </a:endParaRPr>
          </a:p>
        </p:txBody>
      </p:sp>
      <p:sp>
        <p:nvSpPr>
          <p:cNvPr id="282635" name="Line 11"/>
          <p:cNvSpPr>
            <a:spLocks noChangeShapeType="1"/>
          </p:cNvSpPr>
          <p:nvPr/>
        </p:nvSpPr>
        <p:spPr bwMode="auto">
          <a:xfrm flipH="1">
            <a:off x="4114800" y="620553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nvGrpSpPr>
          <p:cNvPr id="282636" name="Group 12"/>
          <p:cNvGrpSpPr>
            <a:grpSpLocks/>
          </p:cNvGrpSpPr>
          <p:nvPr/>
        </p:nvGrpSpPr>
        <p:grpSpPr bwMode="auto">
          <a:xfrm>
            <a:off x="4081463" y="4986338"/>
            <a:ext cx="466725" cy="423862"/>
            <a:chOff x="4464" y="3456"/>
            <a:chExt cx="294" cy="267"/>
          </a:xfrm>
        </p:grpSpPr>
        <p:sp>
          <p:nvSpPr>
            <p:cNvPr id="282637" name="Line 1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38" name="Text Box 1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2639" name="AutoShape 15"/>
          <p:cNvSpPr>
            <a:spLocks noChangeArrowheads="1"/>
          </p:cNvSpPr>
          <p:nvPr/>
        </p:nvSpPr>
        <p:spPr bwMode="auto">
          <a:xfrm>
            <a:off x="2133600" y="396557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Ratio of cases to independent variables at least 5 to 1?</a:t>
            </a:r>
          </a:p>
        </p:txBody>
      </p:sp>
      <p:grpSp>
        <p:nvGrpSpPr>
          <p:cNvPr id="282640" name="Group 16"/>
          <p:cNvGrpSpPr>
            <a:grpSpLocks/>
          </p:cNvGrpSpPr>
          <p:nvPr/>
        </p:nvGrpSpPr>
        <p:grpSpPr bwMode="auto">
          <a:xfrm>
            <a:off x="4081463" y="4986338"/>
            <a:ext cx="466725" cy="423862"/>
            <a:chOff x="4464" y="3456"/>
            <a:chExt cx="294" cy="267"/>
          </a:xfrm>
        </p:grpSpPr>
        <p:sp>
          <p:nvSpPr>
            <p:cNvPr id="282641"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42"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2643" name="Group 19"/>
          <p:cNvGrpSpPr>
            <a:grpSpLocks/>
          </p:cNvGrpSpPr>
          <p:nvPr/>
        </p:nvGrpSpPr>
        <p:grpSpPr bwMode="auto">
          <a:xfrm>
            <a:off x="5986463" y="4168775"/>
            <a:ext cx="679450" cy="304800"/>
            <a:chOff x="3792" y="2832"/>
            <a:chExt cx="428" cy="192"/>
          </a:xfrm>
        </p:grpSpPr>
        <p:sp>
          <p:nvSpPr>
            <p:cNvPr id="282644" name="Line 2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2645" name="Text Box 2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2646" name="Text Box 22"/>
          <p:cNvSpPr txBox="1">
            <a:spLocks noChangeArrowheads="1"/>
          </p:cNvSpPr>
          <p:nvPr/>
        </p:nvSpPr>
        <p:spPr bwMode="auto">
          <a:xfrm>
            <a:off x="6705600" y="4194175"/>
            <a:ext cx="12954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Inappropriate application of a statistic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646DD32-4052-4EB4-A0C0-168AA384B69B}" type="slidenum">
              <a:rPr lang="en-US"/>
              <a:pPr/>
              <a:t>9</a:t>
            </a:fld>
            <a:endParaRPr lang="en-US"/>
          </a:p>
        </p:txBody>
      </p:sp>
      <p:pic>
        <p:nvPicPr>
          <p:cNvPr id="169986"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7399338" cy="26717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9987" name="Rectangle 3"/>
          <p:cNvSpPr>
            <a:spLocks noGrp="1" noChangeArrowheads="1"/>
          </p:cNvSpPr>
          <p:nvPr>
            <p:ph type="title"/>
          </p:nvPr>
        </p:nvSpPr>
        <p:spPr/>
        <p:txBody>
          <a:bodyPr/>
          <a:lstStyle/>
          <a:p>
            <a:r>
              <a:rPr lang="en-US"/>
              <a:t>RELATIONSHIP OF INDIVIDUAL INDEPENDENT VARIABLES TO DEPENDENT VARIABLE - 1</a:t>
            </a:r>
          </a:p>
        </p:txBody>
      </p:sp>
      <p:sp>
        <p:nvSpPr>
          <p:cNvPr id="169988" name="AutoShape 4"/>
          <p:cNvSpPr>
            <a:spLocks noChangeArrowheads="1"/>
          </p:cNvSpPr>
          <p:nvPr/>
        </p:nvSpPr>
        <p:spPr bwMode="auto">
          <a:xfrm>
            <a:off x="1676400" y="3790950"/>
            <a:ext cx="7159625" cy="2990850"/>
          </a:xfrm>
          <a:prstGeom prst="wedgeEllipseCallout">
            <a:avLst>
              <a:gd name="adj1" fmla="val 38759"/>
              <a:gd name="adj2" fmla="val -7706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200">
                <a:latin typeface="Verdana" pitchFamily="34" charset="0"/>
              </a:rPr>
              <a:t>For the independent variable age, the probability of the t statistic (2.749) for the b coefficient is 0.006 which is less than or equal to the level of significance of 0.05. We reject the null hypothesis  that the slope associated with age is equal to zero (b = 0) and conclude that there is a statistically significant relationship between age and occupational prestige score. </a:t>
            </a:r>
          </a:p>
          <a:p>
            <a:pPr algn="l"/>
            <a:endParaRPr lang="en-US" sz="1200">
              <a:latin typeface="Verdana" pitchFamily="34" charset="0"/>
            </a:endParaRPr>
          </a:p>
          <a:p>
            <a:pPr algn="l"/>
            <a:r>
              <a:rPr lang="en-US" sz="1200">
                <a:latin typeface="Verdana" pitchFamily="34" charset="0"/>
              </a:rPr>
              <a:t>The b coefficient associated with age (0.125) is positive, indicating a direct relationship in which higher numeric values for age are associated with higher numeric values for occupational prestige score. Therefore, the positive value of b implies that survey respondents who were older had more prestigious occupations. </a:t>
            </a:r>
          </a:p>
        </p:txBody>
      </p:sp>
    </p:spTree>
  </p:cSld>
  <p:clrMapOvr>
    <a:masterClrMapping/>
  </p:clrMapOvr>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E5D0E66-3EA7-4867-966A-7018E70D89B8}" type="slidenum">
              <a:rPr lang="en-US"/>
              <a:pPr/>
              <a:t>90</a:t>
            </a:fld>
            <a:endParaRPr lang="en-US"/>
          </a:p>
        </p:txBody>
      </p:sp>
      <p:sp>
        <p:nvSpPr>
          <p:cNvPr id="283650" name="Rectangle 2"/>
          <p:cNvSpPr>
            <a:spLocks noGrp="1" noChangeArrowheads="1"/>
          </p:cNvSpPr>
          <p:nvPr>
            <p:ph type="title"/>
          </p:nvPr>
        </p:nvSpPr>
        <p:spPr>
          <a:xfrm>
            <a:off x="1143000" y="304800"/>
            <a:ext cx="7772400" cy="914400"/>
          </a:xfrm>
        </p:spPr>
        <p:txBody>
          <a:bodyPr/>
          <a:lstStyle/>
          <a:p>
            <a:r>
              <a:rPr lang="en-US"/>
              <a:t>Split sample validation - 2</a:t>
            </a:r>
          </a:p>
        </p:txBody>
      </p:sp>
      <p:sp>
        <p:nvSpPr>
          <p:cNvPr id="283651" name="AutoShape 3"/>
          <p:cNvSpPr>
            <a:spLocks noChangeArrowheads="1"/>
          </p:cNvSpPr>
          <p:nvPr/>
        </p:nvSpPr>
        <p:spPr bwMode="auto">
          <a:xfrm>
            <a:off x="2976563" y="18875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there statistical findings requiring validation?</a:t>
            </a:r>
          </a:p>
        </p:txBody>
      </p:sp>
      <p:grpSp>
        <p:nvGrpSpPr>
          <p:cNvPr id="283652" name="Group 4"/>
          <p:cNvGrpSpPr>
            <a:grpSpLocks/>
          </p:cNvGrpSpPr>
          <p:nvPr/>
        </p:nvGrpSpPr>
        <p:grpSpPr bwMode="auto">
          <a:xfrm>
            <a:off x="4848225" y="2928938"/>
            <a:ext cx="466725" cy="423862"/>
            <a:chOff x="4464" y="3456"/>
            <a:chExt cx="294" cy="267"/>
          </a:xfrm>
        </p:grpSpPr>
        <p:sp>
          <p:nvSpPr>
            <p:cNvPr id="283653"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54"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3655" name="Group 7"/>
          <p:cNvGrpSpPr>
            <a:grpSpLocks/>
          </p:cNvGrpSpPr>
          <p:nvPr/>
        </p:nvGrpSpPr>
        <p:grpSpPr bwMode="auto">
          <a:xfrm>
            <a:off x="6731000" y="2090738"/>
            <a:ext cx="679450" cy="304800"/>
            <a:chOff x="3792" y="2832"/>
            <a:chExt cx="428" cy="192"/>
          </a:xfrm>
        </p:grpSpPr>
        <p:sp>
          <p:nvSpPr>
            <p:cNvPr id="283656"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57"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3660" name="Line 12"/>
          <p:cNvSpPr>
            <a:spLocks noChangeShapeType="1"/>
          </p:cNvSpPr>
          <p:nvPr/>
        </p:nvSpPr>
        <p:spPr bwMode="auto">
          <a:xfrm flipH="1">
            <a:off x="4848225" y="1447800"/>
            <a:ext cx="0" cy="423863"/>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283682" name="Text Box 34"/>
          <p:cNvSpPr txBox="1">
            <a:spLocks noChangeArrowheads="1"/>
          </p:cNvSpPr>
          <p:nvPr/>
        </p:nvSpPr>
        <p:spPr bwMode="auto">
          <a:xfrm>
            <a:off x="7439025" y="22399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283683" name="Group 35"/>
          <p:cNvGrpSpPr>
            <a:grpSpLocks/>
          </p:cNvGrpSpPr>
          <p:nvPr/>
        </p:nvGrpSpPr>
        <p:grpSpPr bwMode="auto">
          <a:xfrm>
            <a:off x="4848225" y="5976938"/>
            <a:ext cx="466725" cy="423862"/>
            <a:chOff x="4464" y="3456"/>
            <a:chExt cx="294" cy="267"/>
          </a:xfrm>
        </p:grpSpPr>
        <p:sp>
          <p:nvSpPr>
            <p:cNvPr id="283684" name="Line 3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85" name="Text Box 3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3686" name="Line 38"/>
          <p:cNvSpPr>
            <a:spLocks noChangeShapeType="1"/>
          </p:cNvSpPr>
          <p:nvPr/>
        </p:nvSpPr>
        <p:spPr bwMode="auto">
          <a:xfrm flipH="1">
            <a:off x="3019425" y="39512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87" name="Text Box 39"/>
          <p:cNvSpPr txBox="1">
            <a:spLocks noChangeArrowheads="1"/>
          </p:cNvSpPr>
          <p:nvPr/>
        </p:nvSpPr>
        <p:spPr bwMode="auto">
          <a:xfrm>
            <a:off x="6677025" y="3951288"/>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283688" name="Text Box 40"/>
          <p:cNvSpPr txBox="1">
            <a:spLocks noChangeArrowheads="1"/>
          </p:cNvSpPr>
          <p:nvPr/>
        </p:nvSpPr>
        <p:spPr bwMode="auto">
          <a:xfrm>
            <a:off x="2562225" y="3940175"/>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83689" name="AutoShape 41"/>
          <p:cNvSpPr>
            <a:spLocks noChangeArrowheads="1"/>
          </p:cNvSpPr>
          <p:nvPr/>
        </p:nvSpPr>
        <p:spPr bwMode="auto">
          <a:xfrm>
            <a:off x="3019425" y="3417888"/>
            <a:ext cx="36195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Enough valid cases to split sample and keep 5 to 1 ratio of cases/variables?</a:t>
            </a:r>
          </a:p>
        </p:txBody>
      </p:sp>
      <p:sp>
        <p:nvSpPr>
          <p:cNvPr id="283690" name="Rectangle 42"/>
          <p:cNvSpPr>
            <a:spLocks noChangeArrowheads="1"/>
          </p:cNvSpPr>
          <p:nvPr/>
        </p:nvSpPr>
        <p:spPr bwMode="auto">
          <a:xfrm>
            <a:off x="5534025" y="4408488"/>
            <a:ext cx="2286000" cy="11430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endParaRPr lang="en-US" sz="1000">
              <a:latin typeface="Verdana" pitchFamily="34" charset="0"/>
            </a:endParaRPr>
          </a:p>
          <a:p>
            <a:pPr algn="l">
              <a:buFontTx/>
              <a:buChar char="•"/>
            </a:pPr>
            <a:r>
              <a:rPr lang="en-US" sz="1000">
                <a:latin typeface="Verdana" pitchFamily="34" charset="0"/>
              </a:rPr>
              <a:t>Set the random seed and compute the split variable</a:t>
            </a:r>
          </a:p>
          <a:p>
            <a:pPr algn="l">
              <a:buFontTx/>
              <a:buChar char="•"/>
            </a:pPr>
            <a:r>
              <a:rPr lang="en-US" sz="1000">
                <a:latin typeface="Verdana" pitchFamily="34" charset="0"/>
              </a:rPr>
              <a:t>Re-run factor with split = 0</a:t>
            </a:r>
          </a:p>
          <a:p>
            <a:pPr algn="l">
              <a:buFontTx/>
              <a:buChar char="•"/>
            </a:pPr>
            <a:r>
              <a:rPr lang="en-US" sz="1000">
                <a:latin typeface="Verdana" pitchFamily="34" charset="0"/>
              </a:rPr>
              <a:t>Re-run factor with split = 1</a:t>
            </a:r>
          </a:p>
          <a:p>
            <a:pPr algn="l">
              <a:buFontTx/>
              <a:buChar char="•"/>
            </a:pPr>
            <a:endParaRPr lang="en-US" sz="1000">
              <a:latin typeface="Verdana" pitchFamily="34" charset="0"/>
            </a:endParaRPr>
          </a:p>
          <a:p>
            <a:pPr algn="l"/>
            <a:endParaRPr lang="en-US" sz="1000">
              <a:latin typeface="Verdana" pitchFamily="34" charset="0"/>
            </a:endParaRPr>
          </a:p>
        </p:txBody>
      </p:sp>
      <p:sp>
        <p:nvSpPr>
          <p:cNvPr id="283691" name="Rectangle 43"/>
          <p:cNvSpPr>
            <a:spLocks noChangeArrowheads="1"/>
          </p:cNvSpPr>
          <p:nvPr/>
        </p:nvSpPr>
        <p:spPr bwMode="auto">
          <a:xfrm>
            <a:off x="1952625" y="4408488"/>
            <a:ext cx="2286000" cy="1143000"/>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000">
              <a:latin typeface="Verdana" pitchFamily="34" charset="0"/>
            </a:endParaRPr>
          </a:p>
          <a:p>
            <a:pPr algn="l">
              <a:buFontTx/>
              <a:buChar char="•"/>
            </a:pPr>
            <a:r>
              <a:rPr lang="en-US" sz="1000">
                <a:latin typeface="Verdana" pitchFamily="34" charset="0"/>
              </a:rPr>
              <a:t>Set the first random seed and compute the split1 variable</a:t>
            </a:r>
          </a:p>
          <a:p>
            <a:pPr algn="l">
              <a:buFontTx/>
              <a:buChar char="•"/>
            </a:pPr>
            <a:r>
              <a:rPr lang="en-US" sz="1000">
                <a:latin typeface="Verdana" pitchFamily="34" charset="0"/>
              </a:rPr>
              <a:t>Re-run factor with split1 = 1</a:t>
            </a:r>
          </a:p>
          <a:p>
            <a:pPr algn="l">
              <a:buFontTx/>
              <a:buChar char="•"/>
            </a:pPr>
            <a:r>
              <a:rPr lang="en-US" sz="1000">
                <a:latin typeface="Verdana" pitchFamily="34" charset="0"/>
              </a:rPr>
              <a:t>Set the second random seed and compute the split2 variable</a:t>
            </a:r>
          </a:p>
          <a:p>
            <a:pPr algn="l">
              <a:buFontTx/>
              <a:buChar char="•"/>
            </a:pPr>
            <a:r>
              <a:rPr lang="en-US" sz="1000">
                <a:latin typeface="Verdana" pitchFamily="34" charset="0"/>
              </a:rPr>
              <a:t>Re-run factor with split2 = 1</a:t>
            </a:r>
          </a:p>
          <a:p>
            <a:pPr algn="l"/>
            <a:endParaRPr lang="en-US" sz="1000">
              <a:latin typeface="Verdana" pitchFamily="34" charset="0"/>
            </a:endParaRPr>
          </a:p>
        </p:txBody>
      </p:sp>
      <p:sp>
        <p:nvSpPr>
          <p:cNvPr id="283692" name="Line 44"/>
          <p:cNvSpPr>
            <a:spLocks noChangeShapeType="1"/>
          </p:cNvSpPr>
          <p:nvPr/>
        </p:nvSpPr>
        <p:spPr bwMode="auto">
          <a:xfrm flipH="1">
            <a:off x="6643688" y="3929063"/>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93" name="Line 45"/>
          <p:cNvSpPr>
            <a:spLocks noChangeShapeType="1"/>
          </p:cNvSpPr>
          <p:nvPr/>
        </p:nvSpPr>
        <p:spPr bwMode="auto">
          <a:xfrm flipH="1">
            <a:off x="3019425" y="55514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94" name="Line 46"/>
          <p:cNvSpPr>
            <a:spLocks noChangeShapeType="1"/>
          </p:cNvSpPr>
          <p:nvPr/>
        </p:nvSpPr>
        <p:spPr bwMode="auto">
          <a:xfrm flipH="1">
            <a:off x="6677025" y="5551488"/>
            <a:ext cx="0" cy="423862"/>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3695" name="Line 47"/>
          <p:cNvSpPr>
            <a:spLocks noChangeShapeType="1"/>
          </p:cNvSpPr>
          <p:nvPr/>
        </p:nvSpPr>
        <p:spPr bwMode="auto">
          <a:xfrm>
            <a:off x="3019425" y="5976938"/>
            <a:ext cx="3657600" cy="1587"/>
          </a:xfrm>
          <a:prstGeom prst="line">
            <a:avLst/>
          </a:prstGeom>
          <a:noFill/>
          <a:ln w="12700">
            <a:solidFill>
              <a:schemeClr val="tx1"/>
            </a:solidFill>
            <a:round/>
            <a:headEnd type="none" w="lg"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1E25CFA-3F7C-4988-A1D4-F2CF23755F09}" type="slidenum">
              <a:rPr lang="en-US"/>
              <a:pPr/>
              <a:t>91</a:t>
            </a:fld>
            <a:endParaRPr lang="en-US"/>
          </a:p>
        </p:txBody>
      </p:sp>
      <p:sp>
        <p:nvSpPr>
          <p:cNvPr id="284674" name="Rectangle 2"/>
          <p:cNvSpPr>
            <a:spLocks noGrp="1" noChangeArrowheads="1"/>
          </p:cNvSpPr>
          <p:nvPr>
            <p:ph type="title"/>
          </p:nvPr>
        </p:nvSpPr>
        <p:spPr>
          <a:xfrm>
            <a:off x="1143000" y="304800"/>
            <a:ext cx="7772400" cy="914400"/>
          </a:xfrm>
        </p:spPr>
        <p:txBody>
          <a:bodyPr/>
          <a:lstStyle/>
          <a:p>
            <a:r>
              <a:rPr lang="en-US"/>
              <a:t>Split sample validation - 3</a:t>
            </a:r>
          </a:p>
        </p:txBody>
      </p:sp>
      <p:grpSp>
        <p:nvGrpSpPr>
          <p:cNvPr id="284693" name="Group 21"/>
          <p:cNvGrpSpPr>
            <a:grpSpLocks/>
          </p:cNvGrpSpPr>
          <p:nvPr/>
        </p:nvGrpSpPr>
        <p:grpSpPr bwMode="auto">
          <a:xfrm>
            <a:off x="4267200" y="1600200"/>
            <a:ext cx="466725" cy="423863"/>
            <a:chOff x="4464" y="3456"/>
            <a:chExt cx="294" cy="267"/>
          </a:xfrm>
        </p:grpSpPr>
        <p:sp>
          <p:nvSpPr>
            <p:cNvPr id="284694" name="Line 22"/>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695" name="Text Box 23"/>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grpSp>
        <p:nvGrpSpPr>
          <p:cNvPr id="284697" name="Group 25"/>
          <p:cNvGrpSpPr>
            <a:grpSpLocks/>
          </p:cNvGrpSpPr>
          <p:nvPr/>
        </p:nvGrpSpPr>
        <p:grpSpPr bwMode="auto">
          <a:xfrm>
            <a:off x="4333875" y="2852738"/>
            <a:ext cx="466725" cy="423862"/>
            <a:chOff x="4464" y="3456"/>
            <a:chExt cx="294" cy="267"/>
          </a:xfrm>
        </p:grpSpPr>
        <p:sp>
          <p:nvSpPr>
            <p:cNvPr id="284698" name="Line 2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699" name="Text Box 2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endParaRPr lang="en-US" sz="1200">
                <a:latin typeface="Verdana" pitchFamily="34" charset="0"/>
              </a:endParaRPr>
            </a:p>
          </p:txBody>
        </p:sp>
      </p:grpSp>
      <p:sp>
        <p:nvSpPr>
          <p:cNvPr id="284700" name="Rectangle 28"/>
          <p:cNvSpPr>
            <a:spLocks noChangeArrowheads="1"/>
          </p:cNvSpPr>
          <p:nvPr/>
        </p:nvSpPr>
        <p:spPr bwMode="auto">
          <a:xfrm>
            <a:off x="2819400" y="2047875"/>
            <a:ext cx="3048000" cy="879475"/>
          </a:xfrm>
          <a:prstGeom prst="rect">
            <a:avLst/>
          </a:prstGeom>
          <a:solidFill>
            <a:srgbClr val="EAEAE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endParaRPr lang="en-US" sz="1200">
              <a:latin typeface="Verdana" pitchFamily="34" charset="0"/>
            </a:endParaRPr>
          </a:p>
          <a:p>
            <a:pPr algn="l"/>
            <a:r>
              <a:rPr lang="en-US" sz="1200">
                <a:latin typeface="Verdana" pitchFamily="34" charset="0"/>
              </a:rPr>
              <a:t>Compute regression analysis for both validation samples, using same method as analysis of full sample</a:t>
            </a:r>
          </a:p>
          <a:p>
            <a:pPr algn="l"/>
            <a:endParaRPr lang="en-US" sz="1200">
              <a:latin typeface="Verdana" pitchFamily="34" charset="0"/>
            </a:endParaRPr>
          </a:p>
        </p:txBody>
      </p:sp>
      <p:grpSp>
        <p:nvGrpSpPr>
          <p:cNvPr id="284701" name="Group 29"/>
          <p:cNvGrpSpPr>
            <a:grpSpLocks/>
          </p:cNvGrpSpPr>
          <p:nvPr/>
        </p:nvGrpSpPr>
        <p:grpSpPr bwMode="auto">
          <a:xfrm>
            <a:off x="4310063" y="4297363"/>
            <a:ext cx="466725" cy="423862"/>
            <a:chOff x="4464" y="3456"/>
            <a:chExt cx="294" cy="267"/>
          </a:xfrm>
        </p:grpSpPr>
        <p:sp>
          <p:nvSpPr>
            <p:cNvPr id="284702" name="Line 3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703" name="Text Box 3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4704" name="AutoShape 32"/>
          <p:cNvSpPr>
            <a:spLocks noChangeArrowheads="1"/>
          </p:cNvSpPr>
          <p:nvPr/>
        </p:nvSpPr>
        <p:spPr bwMode="auto">
          <a:xfrm>
            <a:off x="2362200" y="32766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Probability of ANOVA test &lt;= level of significance for both validation analyses?</a:t>
            </a:r>
          </a:p>
        </p:txBody>
      </p:sp>
      <p:grpSp>
        <p:nvGrpSpPr>
          <p:cNvPr id="284705" name="Group 33"/>
          <p:cNvGrpSpPr>
            <a:grpSpLocks/>
          </p:cNvGrpSpPr>
          <p:nvPr/>
        </p:nvGrpSpPr>
        <p:grpSpPr bwMode="auto">
          <a:xfrm>
            <a:off x="4310063" y="4297363"/>
            <a:ext cx="466725" cy="423862"/>
            <a:chOff x="4464" y="3456"/>
            <a:chExt cx="294" cy="267"/>
          </a:xfrm>
        </p:grpSpPr>
        <p:sp>
          <p:nvSpPr>
            <p:cNvPr id="284706" name="Line 3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707" name="Text Box 3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4708" name="Group 36"/>
          <p:cNvGrpSpPr>
            <a:grpSpLocks/>
          </p:cNvGrpSpPr>
          <p:nvPr/>
        </p:nvGrpSpPr>
        <p:grpSpPr bwMode="auto">
          <a:xfrm>
            <a:off x="6215063" y="3479800"/>
            <a:ext cx="679450" cy="304800"/>
            <a:chOff x="3792" y="2832"/>
            <a:chExt cx="428" cy="192"/>
          </a:xfrm>
        </p:grpSpPr>
        <p:sp>
          <p:nvSpPr>
            <p:cNvPr id="284709" name="Line 3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710" name="Text Box 3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4711" name="Text Box 39"/>
          <p:cNvSpPr txBox="1">
            <a:spLocks noChangeArrowheads="1"/>
          </p:cNvSpPr>
          <p:nvPr/>
        </p:nvSpPr>
        <p:spPr bwMode="auto">
          <a:xfrm>
            <a:off x="6977063" y="36322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284712" name="Group 40"/>
          <p:cNvGrpSpPr>
            <a:grpSpLocks/>
          </p:cNvGrpSpPr>
          <p:nvPr/>
        </p:nvGrpSpPr>
        <p:grpSpPr bwMode="auto">
          <a:xfrm>
            <a:off x="4310063" y="5745163"/>
            <a:ext cx="466725" cy="423862"/>
            <a:chOff x="4464" y="3456"/>
            <a:chExt cx="294" cy="267"/>
          </a:xfrm>
        </p:grpSpPr>
        <p:sp>
          <p:nvSpPr>
            <p:cNvPr id="284713" name="Line 4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714" name="Text Box 4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4715" name="AutoShape 43"/>
          <p:cNvSpPr>
            <a:spLocks noChangeArrowheads="1"/>
          </p:cNvSpPr>
          <p:nvPr/>
        </p:nvSpPr>
        <p:spPr bwMode="auto">
          <a:xfrm>
            <a:off x="2362200" y="47244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R</a:t>
            </a:r>
            <a:r>
              <a:rPr lang="en-US" sz="1000"/>
              <a:t>²</a:t>
            </a:r>
            <a:r>
              <a:rPr lang="en-US" sz="1000">
                <a:latin typeface="Verdana" pitchFamily="34" charset="0"/>
              </a:rPr>
              <a:t> for both validations within 5% of R</a:t>
            </a:r>
            <a:r>
              <a:rPr lang="en-US" sz="1000"/>
              <a:t>²</a:t>
            </a:r>
            <a:r>
              <a:rPr lang="en-US" sz="1000">
                <a:latin typeface="Verdana" pitchFamily="34" charset="0"/>
              </a:rPr>
              <a:t> for analysis of full data set?</a:t>
            </a:r>
          </a:p>
        </p:txBody>
      </p:sp>
      <p:grpSp>
        <p:nvGrpSpPr>
          <p:cNvPr id="284716" name="Group 44"/>
          <p:cNvGrpSpPr>
            <a:grpSpLocks/>
          </p:cNvGrpSpPr>
          <p:nvPr/>
        </p:nvGrpSpPr>
        <p:grpSpPr bwMode="auto">
          <a:xfrm>
            <a:off x="4310063" y="5745163"/>
            <a:ext cx="466725" cy="423862"/>
            <a:chOff x="4464" y="3456"/>
            <a:chExt cx="294" cy="267"/>
          </a:xfrm>
        </p:grpSpPr>
        <p:sp>
          <p:nvSpPr>
            <p:cNvPr id="284717" name="Line 4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718" name="Text Box 4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4719" name="Group 47"/>
          <p:cNvGrpSpPr>
            <a:grpSpLocks/>
          </p:cNvGrpSpPr>
          <p:nvPr/>
        </p:nvGrpSpPr>
        <p:grpSpPr bwMode="auto">
          <a:xfrm>
            <a:off x="6215063" y="4927600"/>
            <a:ext cx="679450" cy="304800"/>
            <a:chOff x="3792" y="2832"/>
            <a:chExt cx="428" cy="192"/>
          </a:xfrm>
        </p:grpSpPr>
        <p:sp>
          <p:nvSpPr>
            <p:cNvPr id="284720" name="Line 4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4721" name="Text Box 4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4722" name="Text Box 50"/>
          <p:cNvSpPr txBox="1">
            <a:spLocks noChangeArrowheads="1"/>
          </p:cNvSpPr>
          <p:nvPr/>
        </p:nvSpPr>
        <p:spPr bwMode="auto">
          <a:xfrm>
            <a:off x="6977063" y="5080000"/>
            <a:ext cx="638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F00B006-66DB-4B8B-B880-9BB1835E5F16}" type="slidenum">
              <a:rPr lang="en-US"/>
              <a:pPr/>
              <a:t>92</a:t>
            </a:fld>
            <a:endParaRPr lang="en-US"/>
          </a:p>
        </p:txBody>
      </p:sp>
      <p:sp>
        <p:nvSpPr>
          <p:cNvPr id="285698" name="Rectangle 2"/>
          <p:cNvSpPr>
            <a:spLocks noGrp="1" noChangeArrowheads="1"/>
          </p:cNvSpPr>
          <p:nvPr>
            <p:ph type="title"/>
          </p:nvPr>
        </p:nvSpPr>
        <p:spPr>
          <a:xfrm>
            <a:off x="1143000" y="304800"/>
            <a:ext cx="7772400" cy="914400"/>
          </a:xfrm>
        </p:spPr>
        <p:txBody>
          <a:bodyPr/>
          <a:lstStyle/>
          <a:p>
            <a:r>
              <a:rPr lang="en-US"/>
              <a:t>Split sample validation - 4</a:t>
            </a:r>
          </a:p>
        </p:txBody>
      </p:sp>
      <p:sp>
        <p:nvSpPr>
          <p:cNvPr id="285699" name="AutoShape 3"/>
          <p:cNvSpPr>
            <a:spLocks noChangeArrowheads="1"/>
          </p:cNvSpPr>
          <p:nvPr/>
        </p:nvSpPr>
        <p:spPr bwMode="auto">
          <a:xfrm>
            <a:off x="2362200" y="3400425"/>
            <a:ext cx="3886200" cy="13239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Pattern of significance for independent variables in both validations matches pattern for full data set?</a:t>
            </a:r>
          </a:p>
        </p:txBody>
      </p:sp>
      <p:grpSp>
        <p:nvGrpSpPr>
          <p:cNvPr id="285700" name="Group 4"/>
          <p:cNvGrpSpPr>
            <a:grpSpLocks/>
          </p:cNvGrpSpPr>
          <p:nvPr/>
        </p:nvGrpSpPr>
        <p:grpSpPr bwMode="auto">
          <a:xfrm>
            <a:off x="4267200" y="1557338"/>
            <a:ext cx="466725" cy="423862"/>
            <a:chOff x="4464" y="3456"/>
            <a:chExt cx="294" cy="267"/>
          </a:xfrm>
        </p:grpSpPr>
        <p:sp>
          <p:nvSpPr>
            <p:cNvPr id="285701" name="Line 5"/>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02" name="Text Box 6"/>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5703" name="Group 7"/>
          <p:cNvGrpSpPr>
            <a:grpSpLocks/>
          </p:cNvGrpSpPr>
          <p:nvPr/>
        </p:nvGrpSpPr>
        <p:grpSpPr bwMode="auto">
          <a:xfrm>
            <a:off x="6215063" y="3763963"/>
            <a:ext cx="679450" cy="304800"/>
            <a:chOff x="3792" y="2832"/>
            <a:chExt cx="428" cy="192"/>
          </a:xfrm>
        </p:grpSpPr>
        <p:sp>
          <p:nvSpPr>
            <p:cNvPr id="285704" name="Line 8"/>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05" name="Text Box 9"/>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5706" name="Text Box 10"/>
          <p:cNvSpPr txBox="1">
            <a:spLocks noChangeArrowheads="1"/>
          </p:cNvSpPr>
          <p:nvPr/>
        </p:nvSpPr>
        <p:spPr bwMode="auto">
          <a:xfrm>
            <a:off x="6977063" y="3916363"/>
            <a:ext cx="638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285707" name="AutoShape 11"/>
          <p:cNvSpPr>
            <a:spLocks noChangeArrowheads="1"/>
          </p:cNvSpPr>
          <p:nvPr/>
        </p:nvSpPr>
        <p:spPr bwMode="auto">
          <a:xfrm>
            <a:off x="2325688" y="1985963"/>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Change in R² statistically significant in both validation analyses? (Hierarchical only)</a:t>
            </a:r>
          </a:p>
        </p:txBody>
      </p:sp>
      <p:grpSp>
        <p:nvGrpSpPr>
          <p:cNvPr id="285708" name="Group 12"/>
          <p:cNvGrpSpPr>
            <a:grpSpLocks/>
          </p:cNvGrpSpPr>
          <p:nvPr/>
        </p:nvGrpSpPr>
        <p:grpSpPr bwMode="auto">
          <a:xfrm>
            <a:off x="6178550" y="2189163"/>
            <a:ext cx="679450" cy="304800"/>
            <a:chOff x="3792" y="2832"/>
            <a:chExt cx="428" cy="192"/>
          </a:xfrm>
        </p:grpSpPr>
        <p:sp>
          <p:nvSpPr>
            <p:cNvPr id="285709" name="Line 13"/>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10" name="Text Box 14"/>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5711" name="Text Box 15"/>
          <p:cNvSpPr txBox="1">
            <a:spLocks noChangeArrowheads="1"/>
          </p:cNvSpPr>
          <p:nvPr/>
        </p:nvSpPr>
        <p:spPr bwMode="auto">
          <a:xfrm>
            <a:off x="6934200" y="2362200"/>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grpSp>
        <p:nvGrpSpPr>
          <p:cNvPr id="285712" name="Group 16"/>
          <p:cNvGrpSpPr>
            <a:grpSpLocks/>
          </p:cNvGrpSpPr>
          <p:nvPr/>
        </p:nvGrpSpPr>
        <p:grpSpPr bwMode="auto">
          <a:xfrm>
            <a:off x="4333875" y="4757738"/>
            <a:ext cx="466725" cy="423862"/>
            <a:chOff x="4464" y="3456"/>
            <a:chExt cx="294" cy="267"/>
          </a:xfrm>
        </p:grpSpPr>
        <p:sp>
          <p:nvSpPr>
            <p:cNvPr id="285713" name="Line 1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14" name="Text Box 1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5715" name="Group 19"/>
          <p:cNvGrpSpPr>
            <a:grpSpLocks/>
          </p:cNvGrpSpPr>
          <p:nvPr/>
        </p:nvGrpSpPr>
        <p:grpSpPr bwMode="auto">
          <a:xfrm>
            <a:off x="4306888" y="3005138"/>
            <a:ext cx="466725" cy="423862"/>
            <a:chOff x="4464" y="3456"/>
            <a:chExt cx="294" cy="267"/>
          </a:xfrm>
        </p:grpSpPr>
        <p:sp>
          <p:nvSpPr>
            <p:cNvPr id="285716" name="Line 20"/>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17" name="Text Box 21"/>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5718" name="Group 22"/>
          <p:cNvGrpSpPr>
            <a:grpSpLocks/>
          </p:cNvGrpSpPr>
          <p:nvPr/>
        </p:nvGrpSpPr>
        <p:grpSpPr bwMode="auto">
          <a:xfrm>
            <a:off x="4386263" y="6205538"/>
            <a:ext cx="466725" cy="423862"/>
            <a:chOff x="4464" y="3456"/>
            <a:chExt cx="294" cy="267"/>
          </a:xfrm>
        </p:grpSpPr>
        <p:sp>
          <p:nvSpPr>
            <p:cNvPr id="285719" name="Line 2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20" name="Text Box 2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5721" name="AutoShape 25"/>
          <p:cNvSpPr>
            <a:spLocks noChangeArrowheads="1"/>
          </p:cNvSpPr>
          <p:nvPr/>
        </p:nvSpPr>
        <p:spPr bwMode="auto">
          <a:xfrm>
            <a:off x="2438400" y="5184775"/>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Satisfies ratio for preferred sample size: 15 to 1</a:t>
            </a:r>
          </a:p>
          <a:p>
            <a:pPr algn="l">
              <a:lnSpc>
                <a:spcPct val="100000"/>
              </a:lnSpc>
            </a:pPr>
            <a:r>
              <a:rPr lang="en-US" sz="1000"/>
              <a:t>(stepwise: 50 to 1)</a:t>
            </a:r>
          </a:p>
        </p:txBody>
      </p:sp>
      <p:grpSp>
        <p:nvGrpSpPr>
          <p:cNvPr id="285722" name="Group 26"/>
          <p:cNvGrpSpPr>
            <a:grpSpLocks/>
          </p:cNvGrpSpPr>
          <p:nvPr/>
        </p:nvGrpSpPr>
        <p:grpSpPr bwMode="auto">
          <a:xfrm>
            <a:off x="4386263" y="6205538"/>
            <a:ext cx="466725" cy="423862"/>
            <a:chOff x="4464" y="3456"/>
            <a:chExt cx="294" cy="267"/>
          </a:xfrm>
        </p:grpSpPr>
        <p:sp>
          <p:nvSpPr>
            <p:cNvPr id="285723"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24"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5725" name="Group 29"/>
          <p:cNvGrpSpPr>
            <a:grpSpLocks/>
          </p:cNvGrpSpPr>
          <p:nvPr/>
        </p:nvGrpSpPr>
        <p:grpSpPr bwMode="auto">
          <a:xfrm>
            <a:off x="6291263" y="5387975"/>
            <a:ext cx="679450" cy="304800"/>
            <a:chOff x="3792" y="2832"/>
            <a:chExt cx="428" cy="192"/>
          </a:xfrm>
        </p:grpSpPr>
        <p:sp>
          <p:nvSpPr>
            <p:cNvPr id="285726" name="Line 3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5727" name="Text Box 3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5728" name="Text Box 32"/>
          <p:cNvSpPr txBox="1">
            <a:spLocks noChangeArrowheads="1"/>
          </p:cNvSpPr>
          <p:nvPr/>
        </p:nvSpPr>
        <p:spPr bwMode="auto">
          <a:xfrm>
            <a:off x="7010400" y="5562600"/>
            <a:ext cx="1828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C5904B0-1858-407E-9809-27D504D5625D}" type="slidenum">
              <a:rPr lang="en-US"/>
              <a:pPr/>
              <a:t>93</a:t>
            </a:fld>
            <a:endParaRPr lang="en-US"/>
          </a:p>
        </p:txBody>
      </p:sp>
      <p:sp>
        <p:nvSpPr>
          <p:cNvPr id="286722" name="Rectangle 2"/>
          <p:cNvSpPr>
            <a:spLocks noGrp="1" noChangeArrowheads="1"/>
          </p:cNvSpPr>
          <p:nvPr>
            <p:ph type="title"/>
          </p:nvPr>
        </p:nvSpPr>
        <p:spPr>
          <a:xfrm>
            <a:off x="1143000" y="304800"/>
            <a:ext cx="7772400" cy="914400"/>
          </a:xfrm>
        </p:spPr>
        <p:txBody>
          <a:bodyPr/>
          <a:lstStyle/>
          <a:p>
            <a:r>
              <a:rPr lang="en-US"/>
              <a:t>Split sample validation - 5</a:t>
            </a:r>
          </a:p>
        </p:txBody>
      </p:sp>
      <p:grpSp>
        <p:nvGrpSpPr>
          <p:cNvPr id="286723" name="Group 3"/>
          <p:cNvGrpSpPr>
            <a:grpSpLocks/>
          </p:cNvGrpSpPr>
          <p:nvPr/>
        </p:nvGrpSpPr>
        <p:grpSpPr bwMode="auto">
          <a:xfrm>
            <a:off x="4310063" y="3230563"/>
            <a:ext cx="466725" cy="423862"/>
            <a:chOff x="4464" y="3456"/>
            <a:chExt cx="294" cy="267"/>
          </a:xfrm>
        </p:grpSpPr>
        <p:sp>
          <p:nvSpPr>
            <p:cNvPr id="286724" name="Line 4"/>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25" name="Text Box 5"/>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6726" name="AutoShape 6"/>
          <p:cNvSpPr>
            <a:spLocks noChangeArrowheads="1"/>
          </p:cNvSpPr>
          <p:nvPr/>
        </p:nvSpPr>
        <p:spPr bwMode="auto">
          <a:xfrm>
            <a:off x="2362200" y="2209800"/>
            <a:ext cx="38862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t>Other cautions added for ordinal variables or violation of assumptions?</a:t>
            </a:r>
          </a:p>
        </p:txBody>
      </p:sp>
      <p:grpSp>
        <p:nvGrpSpPr>
          <p:cNvPr id="286727" name="Group 7"/>
          <p:cNvGrpSpPr>
            <a:grpSpLocks/>
          </p:cNvGrpSpPr>
          <p:nvPr/>
        </p:nvGrpSpPr>
        <p:grpSpPr bwMode="auto">
          <a:xfrm>
            <a:off x="4310063" y="3230563"/>
            <a:ext cx="466725" cy="423862"/>
            <a:chOff x="4464" y="3456"/>
            <a:chExt cx="294" cy="267"/>
          </a:xfrm>
        </p:grpSpPr>
        <p:sp>
          <p:nvSpPr>
            <p:cNvPr id="286728" name="Line 8"/>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29" name="Text Box 9"/>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6730" name="Group 10"/>
          <p:cNvGrpSpPr>
            <a:grpSpLocks/>
          </p:cNvGrpSpPr>
          <p:nvPr/>
        </p:nvGrpSpPr>
        <p:grpSpPr bwMode="auto">
          <a:xfrm>
            <a:off x="6215063" y="2413000"/>
            <a:ext cx="679450" cy="304800"/>
            <a:chOff x="3792" y="2832"/>
            <a:chExt cx="428" cy="192"/>
          </a:xfrm>
        </p:grpSpPr>
        <p:sp>
          <p:nvSpPr>
            <p:cNvPr id="286731" name="Line 1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32" name="Text Box 1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286733" name="Text Box 13"/>
          <p:cNvSpPr txBox="1">
            <a:spLocks noChangeArrowheads="1"/>
          </p:cNvSpPr>
          <p:nvPr/>
        </p:nvSpPr>
        <p:spPr bwMode="auto">
          <a:xfrm>
            <a:off x="3581400" y="3657600"/>
            <a:ext cx="1752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
        <p:nvSpPr>
          <p:cNvPr id="286734" name="Text Box 14"/>
          <p:cNvSpPr txBox="1">
            <a:spLocks noChangeArrowheads="1"/>
          </p:cNvSpPr>
          <p:nvPr/>
        </p:nvSpPr>
        <p:spPr bwMode="auto">
          <a:xfrm>
            <a:off x="6934200" y="2590800"/>
            <a:ext cx="1752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grpSp>
        <p:nvGrpSpPr>
          <p:cNvPr id="286735" name="Group 15"/>
          <p:cNvGrpSpPr>
            <a:grpSpLocks/>
          </p:cNvGrpSpPr>
          <p:nvPr/>
        </p:nvGrpSpPr>
        <p:grpSpPr bwMode="auto">
          <a:xfrm>
            <a:off x="4310063" y="1724025"/>
            <a:ext cx="466725" cy="423863"/>
            <a:chOff x="4464" y="3456"/>
            <a:chExt cx="294" cy="267"/>
          </a:xfrm>
        </p:grpSpPr>
        <p:sp>
          <p:nvSpPr>
            <p:cNvPr id="286736" name="Line 1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6737" name="Text Box 1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Tree>
  </p:cSld>
  <p:clrMapOvr>
    <a:masterClrMapping/>
  </p:clrMapOvr>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5189</TotalTime>
  <Words>8159</Words>
  <Application>Microsoft Office PowerPoint</Application>
  <PresentationFormat>On-screen Show (4:3)</PresentationFormat>
  <Paragraphs>852</Paragraphs>
  <Slides>93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93</vt:i4>
      </vt:variant>
    </vt:vector>
  </HeadingPairs>
  <TitlesOfParts>
    <vt:vector size="99" baseType="lpstr">
      <vt:lpstr>Times New Roman</vt:lpstr>
      <vt:lpstr>Trebuchet MS</vt:lpstr>
      <vt:lpstr>Wingdings</vt:lpstr>
      <vt:lpstr>Verdana</vt:lpstr>
      <vt:lpstr>Arial</vt:lpstr>
      <vt:lpstr>_statTemplate</vt:lpstr>
      <vt:lpstr>Multiple Regression – Split Sample Validation</vt:lpstr>
      <vt:lpstr>General criteria for split sample validation</vt:lpstr>
      <vt:lpstr>General criteria for split sample validation - 2</vt:lpstr>
      <vt:lpstr>Notes</vt:lpstr>
      <vt:lpstr>Problem 1</vt:lpstr>
      <vt:lpstr>Steps prior to the validation analysis</vt:lpstr>
      <vt:lpstr>OVERALL RELATIONSHIP BETWEEN INDEPENDENT AND DEPENDENT VARIABLES - 1</vt:lpstr>
      <vt:lpstr>OVERALL RELATIONSHIP BETWEEN INDEPENDENT AND DEPENDENT VARIABLES - 2</vt:lpstr>
      <vt:lpstr>RELATIONSHIP OF INDIVIDUAL INDEPENDENT VARIABLES TO DEPENDENT VARIABLE - 1</vt:lpstr>
      <vt:lpstr>RELATIONSHIP OF INDIVIDUAL INDEPENDENT VARIABLES TO DEPENDENT VARIABLE - 2</vt:lpstr>
      <vt:lpstr>RELATIONSHIP OF INDIVIDUAL INDEPENDENT VARIABLES TO DEPENDENT VARIABLE - 3</vt:lpstr>
      <vt:lpstr>Setting the random number seed</vt:lpstr>
      <vt:lpstr>Set the random number seed</vt:lpstr>
      <vt:lpstr>Select the compute command</vt:lpstr>
      <vt:lpstr>The formula for the split variable</vt:lpstr>
      <vt:lpstr>The split variable in the data editor</vt:lpstr>
      <vt:lpstr>Repeat the regression with first validation sample</vt:lpstr>
      <vt:lpstr>Using "split" as the selection variable</vt:lpstr>
      <vt:lpstr>Setting the value of split to select cases</vt:lpstr>
      <vt:lpstr>Completing the value selection</vt:lpstr>
      <vt:lpstr>Requesting output for the first validation sample</vt:lpstr>
      <vt:lpstr>Repeat the regression with second validation sample</vt:lpstr>
      <vt:lpstr>Setting the value of split to select cases</vt:lpstr>
      <vt:lpstr>Completing the value selection</vt:lpstr>
      <vt:lpstr>Requesting output for the second validation sample</vt:lpstr>
      <vt:lpstr>SPLIT-SAMPLE VALIDATION - 1</vt:lpstr>
      <vt:lpstr>SPLIT-SAMPLE VALIDATION - 2</vt:lpstr>
      <vt:lpstr>Table of validation results: standard regression</vt:lpstr>
      <vt:lpstr>Problem 2</vt:lpstr>
      <vt:lpstr>Steps prior to the validation analysis</vt:lpstr>
      <vt:lpstr>OVERALL RELATIONSHIP BETWEEN INDEPENDENT AND DEPENDENT VARIABLES - 1</vt:lpstr>
      <vt:lpstr>OVERALL RELATIONSHIP BETWEEN INDEPENDENT AND DEPENDENT VARIABLES - 2</vt:lpstr>
      <vt:lpstr>OVERALL RELATIONSHIP BETWEEN INDEPENDENT AND DEPENDENT VARIABLES - 3</vt:lpstr>
      <vt:lpstr>RELATIONSHIP OF INDIVIDUAL INDEPENDENT VARIABLES TO DEPENDENT VARIABLE - 1</vt:lpstr>
      <vt:lpstr>RELATIONSHIP OF INDIVIDUAL INDEPENDENT VARIABLES TO DEPENDENT VARIABLE - 2</vt:lpstr>
      <vt:lpstr>RELATIONSHIP OF INDIVIDUAL INDEPENDENT VARIABLES TO DEPENDENT VARIABLE - 3</vt:lpstr>
      <vt:lpstr>Setting the random number seed</vt:lpstr>
      <vt:lpstr>Set the random number seed</vt:lpstr>
      <vt:lpstr>Select the compute command</vt:lpstr>
      <vt:lpstr>The formula for the split variable</vt:lpstr>
      <vt:lpstr>The split variable in the data editor</vt:lpstr>
      <vt:lpstr>Repeat the regression with first validation sample</vt:lpstr>
      <vt:lpstr>Using "split" as the selection variable</vt:lpstr>
      <vt:lpstr>Setting the value of split to select cases</vt:lpstr>
      <vt:lpstr>Completing the value selection</vt:lpstr>
      <vt:lpstr>Requesting output for the first validation sample</vt:lpstr>
      <vt:lpstr>Repeat the regression with second validation sample</vt:lpstr>
      <vt:lpstr>Setting the value of split to select cases</vt:lpstr>
      <vt:lpstr>Completing the value selection</vt:lpstr>
      <vt:lpstr>Requesting output for the second validation sample</vt:lpstr>
      <vt:lpstr>SPLIT-SAMPLE VALIDATION - 1</vt:lpstr>
      <vt:lpstr>SPLIT-SAMPLE VALIDATION - 2</vt:lpstr>
      <vt:lpstr>SPLIT-SAMPLE VALIDATION - 3</vt:lpstr>
      <vt:lpstr>SPLIT-SAMPLE VALIDATION - 4</vt:lpstr>
      <vt:lpstr>SPLIT-SAMPLE VALIDATION - 5</vt:lpstr>
      <vt:lpstr>Table of validation results: hierarchical regression</vt:lpstr>
      <vt:lpstr>Problem 3</vt:lpstr>
      <vt:lpstr>Steps prior to the validation analysis</vt:lpstr>
      <vt:lpstr>OVERALL RELATIONSHIP BETWEEN INDEPENDENT AND DEPENDENT VARIABLES - 1</vt:lpstr>
      <vt:lpstr>OVERALL RELATIONSHIP BETWEEN INDEPENDENT AND DEPENDENT VARIABLES - 2</vt:lpstr>
      <vt:lpstr>OVERALL RELATIONSHIP BETWEEN INDEPENDENT AND DEPENDENT VARIABLES - 3</vt:lpstr>
      <vt:lpstr>RELATIONSHIP OF INDIVIDUAL INDEPENDENT VARIABLES TO DEPENDENT VARIABLE - 1</vt:lpstr>
      <vt:lpstr>RELATIONSHIP OF INDIVIDUAL INDEPENDENT VARIABLES TO DEPENDENT VARIABLE - 2</vt:lpstr>
      <vt:lpstr>RELATIONSHIP OF INDIVIDUAL INDEPENDENT VARIABLES TO DEPENDENT VARIABLE - 3</vt:lpstr>
      <vt:lpstr>RELATIONSHIP OF INDIVIDUAL INDEPENDENT VARIABLES TO DEPENDENT VARIABLE - 4</vt:lpstr>
      <vt:lpstr>RELATIONSHIP OF INDIVIDUAL INDEPENDENT VARIABLES TO DEPENDENT VARIABLE - 5</vt:lpstr>
      <vt:lpstr>Setting the random number seed</vt:lpstr>
      <vt:lpstr>Set the random number seed</vt:lpstr>
      <vt:lpstr>Select the compute command</vt:lpstr>
      <vt:lpstr>The formula for the split variable</vt:lpstr>
      <vt:lpstr>The split variable in the data editor</vt:lpstr>
      <vt:lpstr>Repeat the regression with first validation sample</vt:lpstr>
      <vt:lpstr>Using "split" as the selection variable</vt:lpstr>
      <vt:lpstr>Setting the value of split to select cases</vt:lpstr>
      <vt:lpstr>Completing the value selection</vt:lpstr>
      <vt:lpstr>Requesting output for the first validation sample</vt:lpstr>
      <vt:lpstr>Repeat the regression with second validation sample</vt:lpstr>
      <vt:lpstr>Setting the value of split to select cases</vt:lpstr>
      <vt:lpstr>Completing the value selection</vt:lpstr>
      <vt:lpstr>Requesting output for the second validation sample</vt:lpstr>
      <vt:lpstr>SPLIT-SAMPLE VALIDATION - 1</vt:lpstr>
      <vt:lpstr>SPLIT-SAMPLE VALIDATION - 2</vt:lpstr>
      <vt:lpstr>SPLIT-SAMPLE VALIDATION - 3</vt:lpstr>
      <vt:lpstr>SPLIT-SAMPLE VALIDATION - 4</vt:lpstr>
      <vt:lpstr>SPLIT-SAMPLE VALIDATION - 5</vt:lpstr>
      <vt:lpstr>SPLIT-SAMPLE VALIDATION - 6</vt:lpstr>
      <vt:lpstr>SPLIT-SAMPLE VALIDATION - 7</vt:lpstr>
      <vt:lpstr>Table of validation results: stepwise regression</vt:lpstr>
      <vt:lpstr>Split sample validation - 1</vt:lpstr>
      <vt:lpstr>Split sample validation - 2</vt:lpstr>
      <vt:lpstr>Split sample validation - 3</vt:lpstr>
      <vt:lpstr>Split sample validation - 4</vt:lpstr>
      <vt:lpstr>Split sample validation - 5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229</cp:revision>
  <cp:lastPrinted>2000-09-01T15:46:21Z</cp:lastPrinted>
  <dcterms:created xsi:type="dcterms:W3CDTF">2000-09-01T15:46:21Z</dcterms:created>
  <dcterms:modified xsi:type="dcterms:W3CDTF">2012-04-15T14:26:54Z</dcterms:modified>
</cp:coreProperties>
</file>