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105"/>
  </p:notesMasterIdLst>
  <p:handoutMasterIdLst>
    <p:handoutMasterId r:id="rId106"/>
  </p:handoutMasterIdLst>
  <p:sldIdLst>
    <p:sldId id="256" r:id="rId2"/>
    <p:sldId id="439" r:id="rId3"/>
    <p:sldId id="542" r:id="rId4"/>
    <p:sldId id="544" r:id="rId5"/>
    <p:sldId id="546" r:id="rId6"/>
    <p:sldId id="545" r:id="rId7"/>
    <p:sldId id="543" r:id="rId8"/>
    <p:sldId id="548" r:id="rId9"/>
    <p:sldId id="455" r:id="rId10"/>
    <p:sldId id="456" r:id="rId11"/>
    <p:sldId id="457" r:id="rId12"/>
    <p:sldId id="458" r:id="rId13"/>
    <p:sldId id="478" r:id="rId14"/>
    <p:sldId id="479" r:id="rId15"/>
    <p:sldId id="459" r:id="rId16"/>
    <p:sldId id="460" r:id="rId17"/>
    <p:sldId id="480" r:id="rId18"/>
    <p:sldId id="481" r:id="rId19"/>
    <p:sldId id="466" r:id="rId20"/>
    <p:sldId id="467" r:id="rId21"/>
    <p:sldId id="468" r:id="rId22"/>
    <p:sldId id="469" r:id="rId23"/>
    <p:sldId id="476" r:id="rId24"/>
    <p:sldId id="477" r:id="rId25"/>
    <p:sldId id="463" r:id="rId26"/>
    <p:sldId id="483" r:id="rId27"/>
    <p:sldId id="464" r:id="rId28"/>
    <p:sldId id="465" r:id="rId29"/>
    <p:sldId id="470" r:id="rId30"/>
    <p:sldId id="471" r:id="rId31"/>
    <p:sldId id="472" r:id="rId32"/>
    <p:sldId id="473" r:id="rId33"/>
    <p:sldId id="474" r:id="rId34"/>
    <p:sldId id="475" r:id="rId35"/>
    <p:sldId id="549" r:id="rId36"/>
    <p:sldId id="484" r:id="rId37"/>
    <p:sldId id="485" r:id="rId38"/>
    <p:sldId id="486" r:id="rId39"/>
    <p:sldId id="487" r:id="rId40"/>
    <p:sldId id="488" r:id="rId41"/>
    <p:sldId id="489" r:id="rId42"/>
    <p:sldId id="505" r:id="rId43"/>
    <p:sldId id="506" r:id="rId44"/>
    <p:sldId id="491" r:id="rId45"/>
    <p:sldId id="492" r:id="rId46"/>
    <p:sldId id="493" r:id="rId47"/>
    <p:sldId id="494" r:id="rId48"/>
    <p:sldId id="495" r:id="rId49"/>
    <p:sldId id="507" r:id="rId50"/>
    <p:sldId id="496" r:id="rId51"/>
    <p:sldId id="497" r:id="rId52"/>
    <p:sldId id="498" r:id="rId53"/>
    <p:sldId id="499" r:id="rId54"/>
    <p:sldId id="500" r:id="rId55"/>
    <p:sldId id="501" r:id="rId56"/>
    <p:sldId id="502" r:id="rId57"/>
    <p:sldId id="509" r:id="rId58"/>
    <p:sldId id="503" r:id="rId59"/>
    <p:sldId id="510" r:id="rId60"/>
    <p:sldId id="504" r:id="rId61"/>
    <p:sldId id="514" r:id="rId62"/>
    <p:sldId id="515" r:id="rId63"/>
    <p:sldId id="516" r:id="rId64"/>
    <p:sldId id="517" r:id="rId65"/>
    <p:sldId id="518" r:id="rId66"/>
    <p:sldId id="519" r:id="rId67"/>
    <p:sldId id="520" r:id="rId68"/>
    <p:sldId id="521" r:id="rId69"/>
    <p:sldId id="522" r:id="rId70"/>
    <p:sldId id="523" r:id="rId71"/>
    <p:sldId id="524" r:id="rId72"/>
    <p:sldId id="525" r:id="rId73"/>
    <p:sldId id="526" r:id="rId74"/>
    <p:sldId id="527" r:id="rId75"/>
    <p:sldId id="528" r:id="rId76"/>
    <p:sldId id="529" r:id="rId77"/>
    <p:sldId id="530" r:id="rId78"/>
    <p:sldId id="531" r:id="rId79"/>
    <p:sldId id="532" r:id="rId80"/>
    <p:sldId id="534" r:id="rId81"/>
    <p:sldId id="537" r:id="rId82"/>
    <p:sldId id="538" r:id="rId83"/>
    <p:sldId id="539" r:id="rId84"/>
    <p:sldId id="540" r:id="rId85"/>
    <p:sldId id="541" r:id="rId86"/>
    <p:sldId id="533" r:id="rId87"/>
    <p:sldId id="551" r:id="rId88"/>
    <p:sldId id="552" r:id="rId89"/>
    <p:sldId id="553" r:id="rId90"/>
    <p:sldId id="327" r:id="rId91"/>
    <p:sldId id="360" r:id="rId92"/>
    <p:sldId id="482" r:id="rId93"/>
    <p:sldId id="358" r:id="rId94"/>
    <p:sldId id="547" r:id="rId95"/>
    <p:sldId id="449" r:id="rId96"/>
    <p:sldId id="454" r:id="rId97"/>
    <p:sldId id="451" r:id="rId98"/>
    <p:sldId id="452" r:id="rId99"/>
    <p:sldId id="554" r:id="rId100"/>
    <p:sldId id="557" r:id="rId101"/>
    <p:sldId id="558" r:id="rId102"/>
    <p:sldId id="559" r:id="rId103"/>
    <p:sldId id="560" r:id="rId104"/>
  </p:sldIdLst>
  <p:sldSz cx="9144000" cy="6858000" type="screen4x3"/>
  <p:notesSz cx="6858000" cy="9144000"/>
  <p:defaultTextStyle>
    <a:defPPr>
      <a:defRPr lang="en-US"/>
    </a:defPPr>
    <a:lvl1pPr algn="ctr" rtl="0" fontAlgn="base">
      <a:lnSpc>
        <a:spcPct val="85000"/>
      </a:lnSpc>
      <a:spcBef>
        <a:spcPct val="0"/>
      </a:spcBef>
      <a:spcAft>
        <a:spcPct val="0"/>
      </a:spcAft>
      <a:defRPr sz="2400" kern="1200">
        <a:solidFill>
          <a:schemeClr val="tx1"/>
        </a:solidFill>
        <a:latin typeface="Trebuchet MS" pitchFamily="34" charset="0"/>
        <a:ea typeface="+mn-ea"/>
        <a:cs typeface="+mn-cs"/>
      </a:defRPr>
    </a:lvl1pPr>
    <a:lvl2pPr marL="457200" algn="ctr" rtl="0" fontAlgn="base">
      <a:lnSpc>
        <a:spcPct val="85000"/>
      </a:lnSpc>
      <a:spcBef>
        <a:spcPct val="0"/>
      </a:spcBef>
      <a:spcAft>
        <a:spcPct val="0"/>
      </a:spcAft>
      <a:defRPr sz="2400" kern="1200">
        <a:solidFill>
          <a:schemeClr val="tx1"/>
        </a:solidFill>
        <a:latin typeface="Trebuchet MS" pitchFamily="34" charset="0"/>
        <a:ea typeface="+mn-ea"/>
        <a:cs typeface="+mn-cs"/>
      </a:defRPr>
    </a:lvl2pPr>
    <a:lvl3pPr marL="914400" algn="ctr" rtl="0" fontAlgn="base">
      <a:lnSpc>
        <a:spcPct val="85000"/>
      </a:lnSpc>
      <a:spcBef>
        <a:spcPct val="0"/>
      </a:spcBef>
      <a:spcAft>
        <a:spcPct val="0"/>
      </a:spcAft>
      <a:defRPr sz="2400" kern="1200">
        <a:solidFill>
          <a:schemeClr val="tx1"/>
        </a:solidFill>
        <a:latin typeface="Trebuchet MS" pitchFamily="34" charset="0"/>
        <a:ea typeface="+mn-ea"/>
        <a:cs typeface="+mn-cs"/>
      </a:defRPr>
    </a:lvl3pPr>
    <a:lvl4pPr marL="1371600" algn="ctr" rtl="0" fontAlgn="base">
      <a:lnSpc>
        <a:spcPct val="85000"/>
      </a:lnSpc>
      <a:spcBef>
        <a:spcPct val="0"/>
      </a:spcBef>
      <a:spcAft>
        <a:spcPct val="0"/>
      </a:spcAft>
      <a:defRPr sz="2400" kern="1200">
        <a:solidFill>
          <a:schemeClr val="tx1"/>
        </a:solidFill>
        <a:latin typeface="Trebuchet MS" pitchFamily="34" charset="0"/>
        <a:ea typeface="+mn-ea"/>
        <a:cs typeface="+mn-cs"/>
      </a:defRPr>
    </a:lvl4pPr>
    <a:lvl5pPr marL="1828800" algn="ctr" rtl="0" fontAlgn="base">
      <a:lnSpc>
        <a:spcPct val="85000"/>
      </a:lnSpc>
      <a:spcBef>
        <a:spcPct val="0"/>
      </a:spcBef>
      <a:spcAft>
        <a:spcPct val="0"/>
      </a:spcAft>
      <a:defRPr sz="2400" kern="1200">
        <a:solidFill>
          <a:schemeClr val="tx1"/>
        </a:solidFill>
        <a:latin typeface="Trebuchet MS" pitchFamily="34" charset="0"/>
        <a:ea typeface="+mn-ea"/>
        <a:cs typeface="+mn-cs"/>
      </a:defRPr>
    </a:lvl5pPr>
    <a:lvl6pPr marL="2286000" algn="l" defTabSz="914400" rtl="0" eaLnBrk="1" latinLnBrk="0" hangingPunct="1">
      <a:defRPr sz="2400" kern="1200">
        <a:solidFill>
          <a:schemeClr val="tx1"/>
        </a:solidFill>
        <a:latin typeface="Trebuchet MS" pitchFamily="34" charset="0"/>
        <a:ea typeface="+mn-ea"/>
        <a:cs typeface="+mn-cs"/>
      </a:defRPr>
    </a:lvl6pPr>
    <a:lvl7pPr marL="2743200" algn="l" defTabSz="914400" rtl="0" eaLnBrk="1" latinLnBrk="0" hangingPunct="1">
      <a:defRPr sz="2400" kern="1200">
        <a:solidFill>
          <a:schemeClr val="tx1"/>
        </a:solidFill>
        <a:latin typeface="Trebuchet MS" pitchFamily="34" charset="0"/>
        <a:ea typeface="+mn-ea"/>
        <a:cs typeface="+mn-cs"/>
      </a:defRPr>
    </a:lvl7pPr>
    <a:lvl8pPr marL="3200400" algn="l" defTabSz="914400" rtl="0" eaLnBrk="1" latinLnBrk="0" hangingPunct="1">
      <a:defRPr sz="2400" kern="1200">
        <a:solidFill>
          <a:schemeClr val="tx1"/>
        </a:solidFill>
        <a:latin typeface="Trebuchet MS" pitchFamily="34" charset="0"/>
        <a:ea typeface="+mn-ea"/>
        <a:cs typeface="+mn-cs"/>
      </a:defRPr>
    </a:lvl8pPr>
    <a:lvl9pPr marL="3657600" algn="l" defTabSz="914400" rtl="0" eaLnBrk="1" latinLnBrk="0" hangingPunct="1">
      <a:defRPr sz="2400" kern="1200">
        <a:solidFill>
          <a:schemeClr val="tx1"/>
        </a:solidFill>
        <a:latin typeface="Trebuchet MS"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882" autoAdjust="0"/>
    <p:restoredTop sz="90929"/>
  </p:normalViewPr>
  <p:slideViewPr>
    <p:cSldViewPr>
      <p:cViewPr>
        <p:scale>
          <a:sx n="85" d="100"/>
          <a:sy n="85" d="100"/>
        </p:scale>
        <p:origin x="-1296" y="-7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presProps" Target="presProp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3.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2.xml"/><Relationship Id="rId2" Type="http://schemas.openxmlformats.org/officeDocument/2006/relationships/slide" Target="slides/slide2.xml"/><Relationship Id="rId16" Type="http://schemas.openxmlformats.org/officeDocument/2006/relationships/slide" Target="slides/slide88.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5" Type="http://schemas.openxmlformats.org/officeDocument/2006/relationships/slide" Target="slides/slide87.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2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536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lnSpc>
                <a:spcPct val="100000"/>
              </a:lnSpc>
              <a:defRPr sz="1200">
                <a:latin typeface="Times New Roman" pitchFamily="18" charset="0"/>
              </a:defRPr>
            </a:lvl1pPr>
          </a:lstStyle>
          <a:p>
            <a:endParaRPr lang="en-US"/>
          </a:p>
        </p:txBody>
      </p:sp>
      <p:sp>
        <p:nvSpPr>
          <p:cNvPr id="1536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lnSpc>
                <a:spcPct val="100000"/>
              </a:lnSpc>
              <a:defRPr sz="1200">
                <a:latin typeface="Times New Roman" pitchFamily="18" charset="0"/>
              </a:defRPr>
            </a:lvl1pPr>
          </a:lstStyle>
          <a:p>
            <a:r>
              <a:rPr lang="en-US"/>
              <a:t>Class 2</a:t>
            </a:r>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lnSpc>
                <a:spcPct val="100000"/>
              </a:lnSpc>
              <a:defRPr sz="1200">
                <a:latin typeface="Times New Roman" pitchFamily="18" charset="0"/>
              </a:defRPr>
            </a:lvl1pPr>
          </a:lstStyle>
          <a:p>
            <a:fld id="{2F764C6D-2D87-43F6-B135-E4C658402F66}" type="slidenum">
              <a:rPr lang="en-US"/>
              <a:pPr/>
              <a:t>‹#›</a:t>
            </a:fld>
            <a:endParaRPr lang="en-US"/>
          </a:p>
        </p:txBody>
      </p:sp>
    </p:spTree>
    <p:extLst>
      <p:ext uri="{BB962C8B-B14F-4D97-AF65-F5344CB8AC3E}">
        <p14:creationId xmlns:p14="http://schemas.microsoft.com/office/powerpoint/2010/main" val="1666929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741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lnSpc>
                <a:spcPct val="100000"/>
              </a:lnSpc>
              <a:defRPr sz="1200">
                <a:latin typeface="Times New Roman" pitchFamily="18" charset="0"/>
              </a:defRPr>
            </a:lvl1pPr>
          </a:lstStyle>
          <a:p>
            <a:endParaRPr lang="en-US"/>
          </a:p>
        </p:txBody>
      </p:sp>
      <p:sp>
        <p:nvSpPr>
          <p:cNvPr id="1741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lnSpc>
                <a:spcPct val="100000"/>
              </a:lnSpc>
              <a:defRPr sz="1200">
                <a:latin typeface="Times New Roman" pitchFamily="18" charset="0"/>
              </a:defRPr>
            </a:lvl1pPr>
          </a:lstStyle>
          <a:p>
            <a:fld id="{CFD97214-BEB4-4BAA-B547-6ADAB3D52584}" type="slidenum">
              <a:rPr lang="en-US"/>
              <a:pPr/>
              <a:t>‹#›</a:t>
            </a:fld>
            <a:endParaRPr lang="en-US"/>
          </a:p>
        </p:txBody>
      </p:sp>
    </p:spTree>
    <p:extLst>
      <p:ext uri="{BB962C8B-B14F-4D97-AF65-F5344CB8AC3E}">
        <p14:creationId xmlns:p14="http://schemas.microsoft.com/office/powerpoint/2010/main" val="21677932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A832C9-21E6-4288-B1BE-13286E4998E0}" type="slidenum">
              <a:rPr lang="en-US"/>
              <a:pPr/>
              <a:t>1</a:t>
            </a:fld>
            <a:endParaRPr lang="en-US"/>
          </a:p>
        </p:txBody>
      </p:sp>
      <p:sp>
        <p:nvSpPr>
          <p:cNvPr id="43010" name="Rectangle 2"/>
          <p:cNvSpPr>
            <a:spLocks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08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0"/>
            <a:ext cx="9029700" cy="675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0899" name="Rectangle 3"/>
          <p:cNvSpPr>
            <a:spLocks noGrp="1" noChangeArrowheads="1"/>
          </p:cNvSpPr>
          <p:nvPr>
            <p:ph type="ctrTitle"/>
          </p:nvPr>
        </p:nvSpPr>
        <p:spPr>
          <a:xfrm>
            <a:off x="1143000" y="304800"/>
            <a:ext cx="7543800" cy="1012825"/>
          </a:xfrm>
        </p:spPr>
        <p:txBody>
          <a:bodyPr/>
          <a:lstStyle>
            <a:lvl1pPr>
              <a:defRPr/>
            </a:lvl1pPr>
          </a:lstStyle>
          <a:p>
            <a:pPr lvl="0"/>
            <a:r>
              <a:rPr lang="en-US" noProof="0" smtClean="0"/>
              <a:t>Click to edit Master title</a:t>
            </a:r>
          </a:p>
        </p:txBody>
      </p:sp>
      <p:sp>
        <p:nvSpPr>
          <p:cNvPr id="80900" name="Rectangle 4"/>
          <p:cNvSpPr>
            <a:spLocks noGrp="1" noChangeArrowheads="1"/>
          </p:cNvSpPr>
          <p:nvPr>
            <p:ph type="subTitle" idx="1"/>
          </p:nvPr>
        </p:nvSpPr>
        <p:spPr>
          <a:xfrm>
            <a:off x="1219200" y="1600200"/>
            <a:ext cx="7391400" cy="5029200"/>
          </a:xfrm>
        </p:spPr>
        <p:txBody>
          <a:bodyPr/>
          <a:lstStyle>
            <a:lvl1pPr marL="0" indent="0" algn="ctr">
              <a:buFont typeface="Wingdings" pitchFamily="2" charset="2"/>
              <a:buNone/>
              <a:defRPr sz="2000"/>
            </a:lvl1pPr>
          </a:lstStyle>
          <a:p>
            <a:pPr lvl="0"/>
            <a:r>
              <a:rPr lang="en-US" noProof="0" smtClean="0"/>
              <a:t>Click to edit Master subtitle style</a:t>
            </a:r>
          </a:p>
        </p:txBody>
      </p:sp>
      <p:sp>
        <p:nvSpPr>
          <p:cNvPr id="80913" name="Rectangle 17"/>
          <p:cNvSpPr>
            <a:spLocks noGrp="1" noChangeArrowheads="1"/>
          </p:cNvSpPr>
          <p:nvPr>
            <p:ph type="sldNum" sz="quarter" idx="4"/>
          </p:nvPr>
        </p:nvSpPr>
        <p:spPr/>
        <p:txBody>
          <a:bodyPr/>
          <a:lstStyle>
            <a:lvl1pPr>
              <a:defRPr/>
            </a:lvl1pPr>
          </a:lstStyle>
          <a:p>
            <a:r>
              <a:rPr lang="en-US"/>
              <a:t>SW388R7</a:t>
            </a:r>
          </a:p>
          <a:p>
            <a:r>
              <a:rPr lang="en-US"/>
              <a:t>Data Analysis &amp; Computers II</a:t>
            </a:r>
          </a:p>
          <a:p>
            <a:endParaRPr lang="en-US"/>
          </a:p>
          <a:p>
            <a:r>
              <a:rPr lang="en-US"/>
              <a:t>Slide </a:t>
            </a:r>
            <a:fld id="{02BF2784-5DE7-4000-9A01-20CC00AB3554}"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F872B094-35E6-4A22-9940-83995364447B}" type="slidenum">
              <a:rPr lang="en-US"/>
              <a:pPr/>
              <a:t>‹#›</a:t>
            </a:fld>
            <a:endParaRPr lang="en-US"/>
          </a:p>
        </p:txBody>
      </p:sp>
    </p:spTree>
    <p:extLst>
      <p:ext uri="{BB962C8B-B14F-4D97-AF65-F5344CB8AC3E}">
        <p14:creationId xmlns:p14="http://schemas.microsoft.com/office/powerpoint/2010/main" val="15271577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8650" y="304800"/>
            <a:ext cx="1970088"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75945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182E638D-F3EE-4896-BF97-314DF4469CFC}" type="slidenum">
              <a:rPr lang="en-US"/>
              <a:pPr/>
              <a:t>‹#›</a:t>
            </a:fld>
            <a:endParaRPr lang="en-US"/>
          </a:p>
        </p:txBody>
      </p:sp>
    </p:spTree>
    <p:extLst>
      <p:ext uri="{BB962C8B-B14F-4D97-AF65-F5344CB8AC3E}">
        <p14:creationId xmlns:p14="http://schemas.microsoft.com/office/powerpoint/2010/main" val="53469010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543800" cy="914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066800" y="1676400"/>
            <a:ext cx="7881938" cy="5029200"/>
          </a:xfrm>
        </p:spPr>
        <p:txBody>
          <a:bodyPr/>
          <a:lstStyle/>
          <a:p>
            <a:endParaRPr lang="en-US"/>
          </a:p>
        </p:txBody>
      </p:sp>
      <p:sp>
        <p:nvSpPr>
          <p:cNvPr id="4" name="Slide Number Placeholder 3"/>
          <p:cNvSpPr>
            <a:spLocks noGrp="1"/>
          </p:cNvSpPr>
          <p:nvPr>
            <p:ph type="sldNum" sz="quarter" idx="10"/>
          </p:nvPr>
        </p:nvSpPr>
        <p:spPr>
          <a:xfrm>
            <a:off x="0" y="304800"/>
            <a:ext cx="1143000" cy="914400"/>
          </a:xfrm>
        </p:spPr>
        <p:txBody>
          <a:bodyPr/>
          <a:lstStyle>
            <a:lvl1pPr>
              <a:defRPr/>
            </a:lvl1pPr>
          </a:lstStyle>
          <a:p>
            <a:r>
              <a:rPr lang="en-US"/>
              <a:t>SW388R7</a:t>
            </a:r>
          </a:p>
          <a:p>
            <a:r>
              <a:rPr lang="en-US"/>
              <a:t>Data Analysis &amp; Computers II</a:t>
            </a:r>
          </a:p>
          <a:p>
            <a:endParaRPr lang="en-US"/>
          </a:p>
          <a:p>
            <a:r>
              <a:rPr lang="en-US"/>
              <a:t>Slide </a:t>
            </a:r>
            <a:fld id="{8D12DA9E-C107-4F74-BA8D-49FB245614E2}" type="slidenum">
              <a:rPr lang="en-US"/>
              <a:pPr/>
              <a:t>‹#›</a:t>
            </a:fld>
            <a:endParaRPr lang="en-US"/>
          </a:p>
        </p:txBody>
      </p:sp>
    </p:spTree>
    <p:extLst>
      <p:ext uri="{BB962C8B-B14F-4D97-AF65-F5344CB8AC3E}">
        <p14:creationId xmlns:p14="http://schemas.microsoft.com/office/powerpoint/2010/main" val="8424810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37864E1E-4731-4E6A-8DCA-27D1D590B276}" type="slidenum">
              <a:rPr lang="en-US"/>
              <a:pPr/>
              <a:t>‹#›</a:t>
            </a:fld>
            <a:endParaRPr lang="en-US"/>
          </a:p>
        </p:txBody>
      </p:sp>
    </p:spTree>
    <p:extLst>
      <p:ext uri="{BB962C8B-B14F-4D97-AF65-F5344CB8AC3E}">
        <p14:creationId xmlns:p14="http://schemas.microsoft.com/office/powerpoint/2010/main" val="338831576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6326346C-C460-468D-A054-F88DE768CEB1}" type="slidenum">
              <a:rPr lang="en-US"/>
              <a:pPr/>
              <a:t>‹#›</a:t>
            </a:fld>
            <a:endParaRPr lang="en-US"/>
          </a:p>
        </p:txBody>
      </p:sp>
    </p:spTree>
    <p:extLst>
      <p:ext uri="{BB962C8B-B14F-4D97-AF65-F5344CB8AC3E}">
        <p14:creationId xmlns:p14="http://schemas.microsoft.com/office/powerpoint/2010/main" val="183656077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676400"/>
            <a:ext cx="3863975"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83175" y="1676400"/>
            <a:ext cx="3865563"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2A0C7DC9-1B72-42FC-95F7-977774A98BE9}" type="slidenum">
              <a:rPr lang="en-US"/>
              <a:pPr/>
              <a:t>‹#›</a:t>
            </a:fld>
            <a:endParaRPr lang="en-US"/>
          </a:p>
        </p:txBody>
      </p:sp>
    </p:spTree>
    <p:extLst>
      <p:ext uri="{BB962C8B-B14F-4D97-AF65-F5344CB8AC3E}">
        <p14:creationId xmlns:p14="http://schemas.microsoft.com/office/powerpoint/2010/main" val="28870156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85E7A9D8-C90F-4E0C-9839-04F9524839CE}" type="slidenum">
              <a:rPr lang="en-US"/>
              <a:pPr/>
              <a:t>‹#›</a:t>
            </a:fld>
            <a:endParaRPr lang="en-US"/>
          </a:p>
        </p:txBody>
      </p:sp>
    </p:spTree>
    <p:extLst>
      <p:ext uri="{BB962C8B-B14F-4D97-AF65-F5344CB8AC3E}">
        <p14:creationId xmlns:p14="http://schemas.microsoft.com/office/powerpoint/2010/main" val="268731047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39A7F219-93C1-4559-9DCF-39244E22D856}" type="slidenum">
              <a:rPr lang="en-US"/>
              <a:pPr/>
              <a:t>‹#›</a:t>
            </a:fld>
            <a:endParaRPr lang="en-US"/>
          </a:p>
        </p:txBody>
      </p:sp>
    </p:spTree>
    <p:extLst>
      <p:ext uri="{BB962C8B-B14F-4D97-AF65-F5344CB8AC3E}">
        <p14:creationId xmlns:p14="http://schemas.microsoft.com/office/powerpoint/2010/main" val="295537905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C0EF525D-6F1B-4C20-8EDA-3A1D7F16A368}" type="slidenum">
              <a:rPr lang="en-US"/>
              <a:pPr/>
              <a:t>‹#›</a:t>
            </a:fld>
            <a:endParaRPr lang="en-US"/>
          </a:p>
        </p:txBody>
      </p:sp>
    </p:spTree>
    <p:extLst>
      <p:ext uri="{BB962C8B-B14F-4D97-AF65-F5344CB8AC3E}">
        <p14:creationId xmlns:p14="http://schemas.microsoft.com/office/powerpoint/2010/main" val="416107713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E4F9CD5B-3FFD-4E84-8708-85FB5CF4D268}" type="slidenum">
              <a:rPr lang="en-US"/>
              <a:pPr/>
              <a:t>‹#›</a:t>
            </a:fld>
            <a:endParaRPr lang="en-US"/>
          </a:p>
        </p:txBody>
      </p:sp>
    </p:spTree>
    <p:extLst>
      <p:ext uri="{BB962C8B-B14F-4D97-AF65-F5344CB8AC3E}">
        <p14:creationId xmlns:p14="http://schemas.microsoft.com/office/powerpoint/2010/main" val="92356835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60D08A10-05AC-495A-B65D-CB062E685860}" type="slidenum">
              <a:rPr lang="en-US"/>
              <a:pPr/>
              <a:t>‹#›</a:t>
            </a:fld>
            <a:endParaRPr lang="en-US"/>
          </a:p>
        </p:txBody>
      </p:sp>
    </p:spTree>
    <p:extLst>
      <p:ext uri="{BB962C8B-B14F-4D97-AF65-F5344CB8AC3E}">
        <p14:creationId xmlns:p14="http://schemas.microsoft.com/office/powerpoint/2010/main" val="266914392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9874"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14300" y="0"/>
            <a:ext cx="9029700" cy="675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9875" name="Rectangle 3"/>
          <p:cNvSpPr>
            <a:spLocks noGrp="1" noChangeArrowheads="1"/>
          </p:cNvSpPr>
          <p:nvPr>
            <p:ph type="body" idx="1"/>
          </p:nvPr>
        </p:nvSpPr>
        <p:spPr bwMode="auto">
          <a:xfrm>
            <a:off x="1066800" y="1676400"/>
            <a:ext cx="7881938"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9876" name="Rectangle 4"/>
          <p:cNvSpPr>
            <a:spLocks noGrp="1" noChangeArrowheads="1"/>
          </p:cNvSpPr>
          <p:nvPr>
            <p:ph type="title"/>
          </p:nvPr>
        </p:nvSpPr>
        <p:spPr bwMode="auto">
          <a:xfrm>
            <a:off x="1143000" y="304800"/>
            <a:ext cx="7543800" cy="91440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slide title</a:t>
            </a:r>
          </a:p>
        </p:txBody>
      </p:sp>
      <p:sp>
        <p:nvSpPr>
          <p:cNvPr id="79882" name="Rectangle 10"/>
          <p:cNvSpPr>
            <a:spLocks noGrp="1" noChangeArrowheads="1"/>
          </p:cNvSpPr>
          <p:nvPr>
            <p:ph type="sldNum" sz="quarter" idx="4"/>
          </p:nvPr>
        </p:nvSpPr>
        <p:spPr bwMode="auto">
          <a:xfrm>
            <a:off x="0" y="304800"/>
            <a:ext cx="1143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defRPr sz="1000"/>
            </a:lvl1pPr>
          </a:lstStyle>
          <a:p>
            <a:r>
              <a:rPr lang="en-US"/>
              <a:t>SW388R7</a:t>
            </a:r>
          </a:p>
          <a:p>
            <a:r>
              <a:rPr lang="en-US"/>
              <a:t>Data Analysis &amp; Computers II</a:t>
            </a:r>
          </a:p>
          <a:p>
            <a:endParaRPr lang="en-US"/>
          </a:p>
          <a:p>
            <a:r>
              <a:rPr lang="en-US"/>
              <a:t>Slide </a:t>
            </a:r>
            <a:fld id="{F8345B5E-ECA9-4FDA-BCD5-AE8E7933ACD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Lst>
  <p:transition/>
  <p:hf hdr="0" ftr="0" dt="0"/>
  <p:txStyles>
    <p:titleStyle>
      <a:lvl1pPr algn="ctr" rtl="0" fontAlgn="base">
        <a:lnSpc>
          <a:spcPct val="85000"/>
        </a:lnSpc>
        <a:spcBef>
          <a:spcPct val="0"/>
        </a:spcBef>
        <a:spcAft>
          <a:spcPct val="0"/>
        </a:spcAft>
        <a:defRPr sz="2800">
          <a:solidFill>
            <a:schemeClr val="tx2"/>
          </a:solidFill>
          <a:latin typeface="+mj-lt"/>
          <a:ea typeface="+mj-ea"/>
          <a:cs typeface="+mj-cs"/>
        </a:defRPr>
      </a:lvl1pPr>
      <a:lvl2pPr algn="ctr" rtl="0" fontAlgn="base">
        <a:lnSpc>
          <a:spcPct val="85000"/>
        </a:lnSpc>
        <a:spcBef>
          <a:spcPct val="0"/>
        </a:spcBef>
        <a:spcAft>
          <a:spcPct val="0"/>
        </a:spcAft>
        <a:defRPr sz="2800">
          <a:solidFill>
            <a:schemeClr val="tx2"/>
          </a:solidFill>
          <a:latin typeface="Trebuchet MS" pitchFamily="34" charset="0"/>
        </a:defRPr>
      </a:lvl2pPr>
      <a:lvl3pPr algn="ctr" rtl="0" fontAlgn="base">
        <a:lnSpc>
          <a:spcPct val="85000"/>
        </a:lnSpc>
        <a:spcBef>
          <a:spcPct val="0"/>
        </a:spcBef>
        <a:spcAft>
          <a:spcPct val="0"/>
        </a:spcAft>
        <a:defRPr sz="2800">
          <a:solidFill>
            <a:schemeClr val="tx2"/>
          </a:solidFill>
          <a:latin typeface="Trebuchet MS" pitchFamily="34" charset="0"/>
        </a:defRPr>
      </a:lvl3pPr>
      <a:lvl4pPr algn="ctr" rtl="0" fontAlgn="base">
        <a:lnSpc>
          <a:spcPct val="85000"/>
        </a:lnSpc>
        <a:spcBef>
          <a:spcPct val="0"/>
        </a:spcBef>
        <a:spcAft>
          <a:spcPct val="0"/>
        </a:spcAft>
        <a:defRPr sz="2800">
          <a:solidFill>
            <a:schemeClr val="tx2"/>
          </a:solidFill>
          <a:latin typeface="Trebuchet MS" pitchFamily="34" charset="0"/>
        </a:defRPr>
      </a:lvl4pPr>
      <a:lvl5pPr algn="ctr" rtl="0" fontAlgn="base">
        <a:lnSpc>
          <a:spcPct val="85000"/>
        </a:lnSpc>
        <a:spcBef>
          <a:spcPct val="0"/>
        </a:spcBef>
        <a:spcAft>
          <a:spcPct val="0"/>
        </a:spcAft>
        <a:defRPr sz="2800">
          <a:solidFill>
            <a:schemeClr val="tx2"/>
          </a:solidFill>
          <a:latin typeface="Trebuchet MS" pitchFamily="34" charset="0"/>
        </a:defRPr>
      </a:lvl5pPr>
      <a:lvl6pPr marL="457200" algn="ctr" rtl="0" fontAlgn="base">
        <a:lnSpc>
          <a:spcPct val="85000"/>
        </a:lnSpc>
        <a:spcBef>
          <a:spcPct val="0"/>
        </a:spcBef>
        <a:spcAft>
          <a:spcPct val="0"/>
        </a:spcAft>
        <a:defRPr sz="2800">
          <a:solidFill>
            <a:schemeClr val="tx2"/>
          </a:solidFill>
          <a:latin typeface="Trebuchet MS" pitchFamily="34" charset="0"/>
        </a:defRPr>
      </a:lvl6pPr>
      <a:lvl7pPr marL="914400" algn="ctr" rtl="0" fontAlgn="base">
        <a:lnSpc>
          <a:spcPct val="85000"/>
        </a:lnSpc>
        <a:spcBef>
          <a:spcPct val="0"/>
        </a:spcBef>
        <a:spcAft>
          <a:spcPct val="0"/>
        </a:spcAft>
        <a:defRPr sz="2800">
          <a:solidFill>
            <a:schemeClr val="tx2"/>
          </a:solidFill>
          <a:latin typeface="Trebuchet MS" pitchFamily="34" charset="0"/>
        </a:defRPr>
      </a:lvl7pPr>
      <a:lvl8pPr marL="1371600" algn="ctr" rtl="0" fontAlgn="base">
        <a:lnSpc>
          <a:spcPct val="85000"/>
        </a:lnSpc>
        <a:spcBef>
          <a:spcPct val="0"/>
        </a:spcBef>
        <a:spcAft>
          <a:spcPct val="0"/>
        </a:spcAft>
        <a:defRPr sz="2800">
          <a:solidFill>
            <a:schemeClr val="tx2"/>
          </a:solidFill>
          <a:latin typeface="Trebuchet MS" pitchFamily="34" charset="0"/>
        </a:defRPr>
      </a:lvl8pPr>
      <a:lvl9pPr marL="1828800" algn="ctr" rtl="0" fontAlgn="base">
        <a:lnSpc>
          <a:spcPct val="85000"/>
        </a:lnSpc>
        <a:spcBef>
          <a:spcPct val="0"/>
        </a:spcBef>
        <a:spcAft>
          <a:spcPct val="0"/>
        </a:spcAft>
        <a:defRPr sz="2800">
          <a:solidFill>
            <a:schemeClr val="tx2"/>
          </a:solidFill>
          <a:latin typeface="Trebuchet MS" pitchFamily="34" charset="0"/>
        </a:defRPr>
      </a:lvl9pPr>
    </p:titleStyle>
    <p:bodyStyle>
      <a:lvl1pPr marL="342900" indent="-342900" algn="l" rtl="0" fontAlgn="base">
        <a:spcBef>
          <a:spcPct val="20000"/>
        </a:spcBef>
        <a:spcAft>
          <a:spcPct val="0"/>
        </a:spcAft>
        <a:buClr>
          <a:schemeClr val="tx1"/>
        </a:buClr>
        <a:buSzPct val="65000"/>
        <a:buFont typeface="Wingdings" pitchFamily="2" charset="2"/>
        <a:buChar char="Ø"/>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SzPct val="65000"/>
        <a:buFont typeface="Wingdings" pitchFamily="2" charset="2"/>
        <a:buChar char="Ø"/>
        <a:defRPr sz="2000">
          <a:solidFill>
            <a:schemeClr val="tx1"/>
          </a:solidFill>
          <a:latin typeface="+mn-lt"/>
        </a:defRPr>
      </a:lvl2pPr>
      <a:lvl3pPr marL="1085850" indent="-228600" algn="l" rtl="0" fontAlgn="base">
        <a:spcBef>
          <a:spcPct val="20000"/>
        </a:spcBef>
        <a:spcAft>
          <a:spcPct val="0"/>
        </a:spcAft>
        <a:buClr>
          <a:schemeClr val="tx1"/>
        </a:buClr>
        <a:buSzPct val="65000"/>
        <a:buFont typeface="Wingdings" pitchFamily="2" charset="2"/>
        <a:buChar char="Ø"/>
        <a:defRPr>
          <a:solidFill>
            <a:schemeClr val="tx1"/>
          </a:solidFill>
          <a:latin typeface="+mn-lt"/>
        </a:defRPr>
      </a:lvl3pPr>
      <a:lvl4pPr marL="1428750" indent="-228600" algn="l" rtl="0" fontAlgn="base">
        <a:spcBef>
          <a:spcPct val="20000"/>
        </a:spcBef>
        <a:spcAft>
          <a:spcPct val="0"/>
        </a:spcAft>
        <a:buClr>
          <a:schemeClr val="tx1"/>
        </a:buClr>
        <a:buSzPct val="65000"/>
        <a:buFont typeface="Wingdings" pitchFamily="2" charset="2"/>
        <a:buChar char="Ø"/>
        <a:defRPr sz="1600">
          <a:solidFill>
            <a:schemeClr val="tx1"/>
          </a:solidFill>
          <a:latin typeface="+mn-lt"/>
        </a:defRPr>
      </a:lvl4pPr>
      <a:lvl5pPr marL="17716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5pPr>
      <a:lvl6pPr marL="22288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6pPr>
      <a:lvl7pPr marL="26860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7pPr>
      <a:lvl8pPr marL="31432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8pPr>
      <a:lvl9pPr marL="36004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image" Target="../media/image63.png"/><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image" Target="../media/image63.png"/><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image" Target="../media/image6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52.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53.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54.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55.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56.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58.wmf"/><Relationship Id="rId2" Type="http://schemas.openxmlformats.org/officeDocument/2006/relationships/image" Target="../media/image57.wmf"/><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3" Type="http://schemas.openxmlformats.org/officeDocument/2006/relationships/image" Target="../media/image60.wmf"/><Relationship Id="rId2" Type="http://schemas.openxmlformats.org/officeDocument/2006/relationships/image" Target="../media/image59.w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61.wmf"/><Relationship Id="rId1" Type="http://schemas.openxmlformats.org/officeDocument/2006/relationships/slideLayout" Target="../slideLayouts/slideLayout4.xml"/></Relationships>
</file>

<file path=ppt/slides/_rels/slide81.xml.rels><?xml version="1.0" encoding="UTF-8" standalone="yes"?>
<Relationships xmlns="http://schemas.openxmlformats.org/package/2006/relationships"><Relationship Id="rId2" Type="http://schemas.openxmlformats.org/officeDocument/2006/relationships/image" Target="../media/image62.wmf"/><Relationship Id="rId1" Type="http://schemas.openxmlformats.org/officeDocument/2006/relationships/slideLayout" Target="../slideLayouts/slideLayout4.xml"/></Relationships>
</file>

<file path=ppt/slides/_rels/slide82.xml.rels><?xml version="1.0" encoding="UTF-8" standalone="yes"?>
<Relationships xmlns="http://schemas.openxmlformats.org/package/2006/relationships"><Relationship Id="rId2" Type="http://schemas.openxmlformats.org/officeDocument/2006/relationships/image" Target="../media/image61.wmf"/><Relationship Id="rId1" Type="http://schemas.openxmlformats.org/officeDocument/2006/relationships/slideLayout" Target="../slideLayouts/slideLayout4.xml"/></Relationships>
</file>

<file path=ppt/slides/_rels/slide83.xml.rels><?xml version="1.0" encoding="UTF-8" standalone="yes"?>
<Relationships xmlns="http://schemas.openxmlformats.org/package/2006/relationships"><Relationship Id="rId2" Type="http://schemas.openxmlformats.org/officeDocument/2006/relationships/image" Target="../media/image62.wmf"/><Relationship Id="rId1" Type="http://schemas.openxmlformats.org/officeDocument/2006/relationships/slideLayout" Target="../slideLayouts/slideLayout4.xml"/></Relationships>
</file>

<file path=ppt/slides/_rels/slide84.xml.rels><?xml version="1.0" encoding="UTF-8" standalone="yes"?>
<Relationships xmlns="http://schemas.openxmlformats.org/package/2006/relationships"><Relationship Id="rId2" Type="http://schemas.openxmlformats.org/officeDocument/2006/relationships/image" Target="../media/image61.wmf"/><Relationship Id="rId1" Type="http://schemas.openxmlformats.org/officeDocument/2006/relationships/slideLayout" Target="../slideLayouts/slideLayout4.xml"/></Relationships>
</file>

<file path=ppt/slides/_rels/slide85.xml.rels><?xml version="1.0" encoding="UTF-8" standalone="yes"?>
<Relationships xmlns="http://schemas.openxmlformats.org/package/2006/relationships"><Relationship Id="rId2" Type="http://schemas.openxmlformats.org/officeDocument/2006/relationships/image" Target="../media/image62.wmf"/><Relationship Id="rId1" Type="http://schemas.openxmlformats.org/officeDocument/2006/relationships/slideLayout" Target="../slideLayouts/slideLayout4.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7"/>
          <p:cNvSpPr>
            <a:spLocks noGrp="1" noChangeArrowheads="1"/>
          </p:cNvSpPr>
          <p:nvPr>
            <p:ph type="sldNum" sz="quarter" idx="4"/>
          </p:nvPr>
        </p:nvSpPr>
        <p:spPr/>
        <p:txBody>
          <a:bodyPr/>
          <a:lstStyle/>
          <a:p>
            <a:r>
              <a:rPr lang="en-US"/>
              <a:t>SW388R7</a:t>
            </a:r>
          </a:p>
          <a:p>
            <a:r>
              <a:rPr lang="en-US"/>
              <a:t>Data Analysis &amp; Computers II</a:t>
            </a:r>
          </a:p>
          <a:p>
            <a:endParaRPr lang="en-US"/>
          </a:p>
          <a:p>
            <a:r>
              <a:rPr lang="en-US"/>
              <a:t>Slide </a:t>
            </a:r>
            <a:fld id="{8AA8429E-F562-4E63-A20C-6E050C231424}" type="slidenum">
              <a:rPr lang="en-US"/>
              <a:pPr/>
              <a:t>1</a:t>
            </a:fld>
            <a:endParaRPr lang="en-US"/>
          </a:p>
        </p:txBody>
      </p:sp>
      <p:sp>
        <p:nvSpPr>
          <p:cNvPr id="4100" name="Rectangle 4"/>
          <p:cNvSpPr>
            <a:spLocks noGrp="1" noChangeArrowheads="1"/>
          </p:cNvSpPr>
          <p:nvPr>
            <p:ph type="ctrTitle"/>
          </p:nvPr>
        </p:nvSpPr>
        <p:spPr>
          <a:xfrm>
            <a:off x="1219200" y="304800"/>
            <a:ext cx="7467600" cy="914400"/>
          </a:xfrm>
        </p:spPr>
        <p:txBody>
          <a:bodyPr/>
          <a:lstStyle/>
          <a:p>
            <a:r>
              <a:rPr lang="en-US"/>
              <a:t>Strategy for Complete Regression Analysis</a:t>
            </a:r>
          </a:p>
        </p:txBody>
      </p:sp>
      <p:sp>
        <p:nvSpPr>
          <p:cNvPr id="4101" name="Rectangle 5"/>
          <p:cNvSpPr>
            <a:spLocks noGrp="1" noChangeArrowheads="1"/>
          </p:cNvSpPr>
          <p:nvPr>
            <p:ph type="subTitle" idx="1"/>
          </p:nvPr>
        </p:nvSpPr>
        <p:spPr/>
        <p:txBody>
          <a:bodyPr/>
          <a:lstStyle/>
          <a:p>
            <a:pPr algn="l"/>
            <a:r>
              <a:rPr lang="en-US" sz="2400"/>
              <a:t>Additional issues in regression analysis</a:t>
            </a:r>
          </a:p>
          <a:p>
            <a:pPr marL="457200" lvl="1" indent="0"/>
            <a:r>
              <a:rPr lang="en-US" sz="2400"/>
              <a:t>Assumption of independence of errors</a:t>
            </a:r>
          </a:p>
          <a:p>
            <a:pPr marL="457200" lvl="1" indent="0"/>
            <a:r>
              <a:rPr lang="en-US" sz="2400"/>
              <a:t>Influential cases</a:t>
            </a:r>
          </a:p>
          <a:p>
            <a:pPr marL="457200" lvl="1" indent="0"/>
            <a:r>
              <a:rPr lang="en-US" sz="2400"/>
              <a:t>Multicollinearity</a:t>
            </a:r>
          </a:p>
          <a:p>
            <a:pPr marL="457200" lvl="1" indent="0"/>
            <a:r>
              <a:rPr lang="en-US" sz="2400"/>
              <a:t>Adjusted R²</a:t>
            </a:r>
          </a:p>
          <a:p>
            <a:pPr marL="1543050" lvl="4" indent="0"/>
            <a:endParaRPr lang="en-US" sz="2400"/>
          </a:p>
          <a:p>
            <a:pPr algn="l"/>
            <a:r>
              <a:rPr lang="en-US" sz="2400"/>
              <a:t>Strategy for Solving problems</a:t>
            </a:r>
          </a:p>
          <a:p>
            <a:pPr algn="l"/>
            <a:endParaRPr lang="en-US" sz="2400"/>
          </a:p>
          <a:p>
            <a:pPr algn="l"/>
            <a:r>
              <a:rPr lang="en-US" sz="2400"/>
              <a:t>Sample problems</a:t>
            </a:r>
          </a:p>
          <a:p>
            <a:pPr algn="l"/>
            <a:endParaRPr lang="en-US" sz="2400"/>
          </a:p>
          <a:p>
            <a:pPr algn="l"/>
            <a:r>
              <a:rPr lang="en-US" sz="2400"/>
              <a:t>Complete regression analysis</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232CF4A-31F7-4CD2-B8C3-E6F3C2577B72}" type="slidenum">
              <a:rPr lang="en-US"/>
              <a:pPr/>
              <a:t>10</a:t>
            </a:fld>
            <a:endParaRPr lang="en-US"/>
          </a:p>
        </p:txBody>
      </p:sp>
      <p:sp>
        <p:nvSpPr>
          <p:cNvPr id="334850" name="Rectangle 2"/>
          <p:cNvSpPr>
            <a:spLocks noGrp="1" noChangeArrowheads="1"/>
          </p:cNvSpPr>
          <p:nvPr>
            <p:ph type="title"/>
          </p:nvPr>
        </p:nvSpPr>
        <p:spPr/>
        <p:txBody>
          <a:bodyPr/>
          <a:lstStyle/>
          <a:p>
            <a:r>
              <a:rPr lang="en-US"/>
              <a:t>Dissecting problem 1 - 1</a:t>
            </a:r>
          </a:p>
        </p:txBody>
      </p:sp>
      <p:sp>
        <p:nvSpPr>
          <p:cNvPr id="334851" name="Rectangle 3"/>
          <p:cNvSpPr>
            <a:spLocks noGrp="1" noChangeArrowheads="1"/>
          </p:cNvSpPr>
          <p:nvPr>
            <p:ph type="body" idx="1"/>
          </p:nvPr>
        </p:nvSpPr>
        <p:spPr>
          <a:xfrm>
            <a:off x="1066800" y="3581400"/>
            <a:ext cx="7881938" cy="2819400"/>
          </a:xfrm>
        </p:spPr>
        <p:txBody>
          <a:bodyPr/>
          <a:lstStyle/>
          <a:p>
            <a:pPr marL="0" indent="0">
              <a:lnSpc>
                <a:spcPct val="80000"/>
              </a:lnSpc>
              <a:buFont typeface="Wingdings" pitchFamily="2" charset="2"/>
              <a:buNone/>
            </a:pPr>
            <a:r>
              <a:rPr lang="en-US" sz="1800"/>
              <a:t>In the dataset GSS2000.sav, is the following statement true, false, or an incorrect application of a statistic? Assume that there is no problem with missing data. Use a level of significance of 0.05 for the regression analysis. Use a level of significance of 0.01 for evaluating assumptions. Use 0.0160 as the criteria for identifying influential cases. Validate the results of your regression analysis by splitting the sample in two, using 788035 as the random number seed.</a:t>
            </a:r>
          </a:p>
          <a:p>
            <a:pPr marL="0" indent="0">
              <a:lnSpc>
                <a:spcPct val="80000"/>
              </a:lnSpc>
              <a:buFont typeface="Wingdings" pitchFamily="2" charset="2"/>
              <a:buNone/>
            </a:pPr>
            <a:endParaRPr lang="en-US" sz="1800"/>
          </a:p>
          <a:p>
            <a:pPr marL="0" indent="0">
              <a:lnSpc>
                <a:spcPct val="80000"/>
              </a:lnSpc>
              <a:buFont typeface="Wingdings" pitchFamily="2" charset="2"/>
              <a:buNone/>
            </a:pPr>
            <a:r>
              <a:rPr lang="en-US" sz="1800"/>
              <a:t>The variables "age" [age], "sex" [sex], and "respondent's socioeconomic index" [sei] have a strong relationship to the variable "how many in family earned money" [earnrs]. </a:t>
            </a:r>
          </a:p>
          <a:p>
            <a:pPr marL="0" indent="0">
              <a:lnSpc>
                <a:spcPct val="80000"/>
              </a:lnSpc>
              <a:buFont typeface="Wingdings" pitchFamily="2" charset="2"/>
              <a:buNone/>
            </a:pPr>
            <a:endParaRPr lang="en-US" sz="1800"/>
          </a:p>
        </p:txBody>
      </p:sp>
      <p:sp>
        <p:nvSpPr>
          <p:cNvPr id="334852" name="AutoShape 4"/>
          <p:cNvSpPr>
            <a:spLocks noChangeArrowheads="1"/>
          </p:cNvSpPr>
          <p:nvPr/>
        </p:nvSpPr>
        <p:spPr bwMode="auto">
          <a:xfrm>
            <a:off x="5029200" y="1493838"/>
            <a:ext cx="3352800" cy="2197100"/>
          </a:xfrm>
          <a:prstGeom prst="wedgeEllipseCallout">
            <a:avLst>
              <a:gd name="adj1" fmla="val -19176"/>
              <a:gd name="adj2" fmla="val 6568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problem may give us different levels of significance for the analysis.  </a:t>
            </a:r>
          </a:p>
          <a:p>
            <a:pPr algn="l">
              <a:lnSpc>
                <a:spcPct val="100000"/>
              </a:lnSpc>
            </a:pPr>
            <a:endParaRPr lang="en-US" sz="1200">
              <a:latin typeface="Verdana" pitchFamily="34" charset="0"/>
            </a:endParaRPr>
          </a:p>
          <a:p>
            <a:pPr algn="l">
              <a:lnSpc>
                <a:spcPct val="100000"/>
              </a:lnSpc>
            </a:pPr>
            <a:r>
              <a:rPr lang="en-US" sz="1200">
                <a:latin typeface="Verdana" pitchFamily="34" charset="0"/>
              </a:rPr>
              <a:t>In this problem, we are told to use 0.05 as alpha for the regression, but 0.01 for testing assumptions.</a:t>
            </a:r>
          </a:p>
        </p:txBody>
      </p:sp>
      <p:sp>
        <p:nvSpPr>
          <p:cNvPr id="334853" name="AutoShape 5"/>
          <p:cNvSpPr>
            <a:spLocks noChangeArrowheads="1"/>
          </p:cNvSpPr>
          <p:nvPr/>
        </p:nvSpPr>
        <p:spPr bwMode="auto">
          <a:xfrm>
            <a:off x="306388" y="1277938"/>
            <a:ext cx="4264025" cy="2455862"/>
          </a:xfrm>
          <a:prstGeom prst="wedgeEllipseCallout">
            <a:avLst>
              <a:gd name="adj1" fmla="val -9157"/>
              <a:gd name="adj2" fmla="val 7934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When we test for influential cases using Cook’s distance, we need to compute a critical value for comparison using the formula: </a:t>
            </a:r>
          </a:p>
          <a:p>
            <a:pPr>
              <a:lnSpc>
                <a:spcPct val="100000"/>
              </a:lnSpc>
            </a:pPr>
            <a:r>
              <a:rPr lang="en-US" sz="1200">
                <a:latin typeface="Verdana" pitchFamily="34" charset="0"/>
              </a:rPr>
              <a:t>4 / (n – k – 1)</a:t>
            </a:r>
          </a:p>
          <a:p>
            <a:pPr algn="l">
              <a:lnSpc>
                <a:spcPct val="100000"/>
              </a:lnSpc>
            </a:pPr>
            <a:r>
              <a:rPr lang="en-US" sz="1200">
                <a:latin typeface="Verdana" pitchFamily="34" charset="0"/>
              </a:rPr>
              <a:t>where n is the number of cases and k is the number of independent variables.  The correct value (0.0160) is provided in the problem.</a:t>
            </a:r>
          </a:p>
        </p:txBody>
      </p:sp>
      <p:sp>
        <p:nvSpPr>
          <p:cNvPr id="334854" name="AutoShape 6"/>
          <p:cNvSpPr>
            <a:spLocks noChangeArrowheads="1"/>
          </p:cNvSpPr>
          <p:nvPr/>
        </p:nvSpPr>
        <p:spPr bwMode="auto">
          <a:xfrm>
            <a:off x="457200" y="5464175"/>
            <a:ext cx="3048000" cy="1165225"/>
          </a:xfrm>
          <a:prstGeom prst="wedgeEllipseCallout">
            <a:avLst>
              <a:gd name="adj1" fmla="val -10991"/>
              <a:gd name="adj2" fmla="val -7493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random number seed (788035) for the split sample validation is provided.</a:t>
            </a:r>
          </a:p>
        </p:txBody>
      </p:sp>
      <p:sp>
        <p:nvSpPr>
          <p:cNvPr id="334855" name="AutoShape 7"/>
          <p:cNvSpPr>
            <a:spLocks noChangeArrowheads="1"/>
          </p:cNvSpPr>
          <p:nvPr/>
        </p:nvSpPr>
        <p:spPr bwMode="auto">
          <a:xfrm>
            <a:off x="3810000" y="5281613"/>
            <a:ext cx="5181600" cy="1423987"/>
          </a:xfrm>
          <a:prstGeom prst="wedgeEllipseCallout">
            <a:avLst>
              <a:gd name="adj1" fmla="val -16083"/>
              <a:gd name="adj2" fmla="val -1544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After evaluating assumptions, outliers, and influential cases, we will decide whether we should use the model with transformations and excluding outliers, or the model with the original form of the variables and all cases.</a:t>
            </a:r>
          </a:p>
        </p:txBody>
      </p:sp>
    </p:spTree>
  </p:cSld>
  <p:clrMapOvr>
    <a:masterClrMapping/>
  </p:clrMapOvr>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1A2CD2C-7B1C-4CC2-95A5-F1DC5D8C0666}" type="slidenum">
              <a:rPr lang="en-US"/>
              <a:pPr/>
              <a:t>100</a:t>
            </a:fld>
            <a:endParaRPr lang="en-US"/>
          </a:p>
        </p:txBody>
      </p:sp>
      <p:pic>
        <p:nvPicPr>
          <p:cNvPr id="467970"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219200" y="3505200"/>
            <a:ext cx="7789863" cy="21891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67971" name="Rectangle 3"/>
          <p:cNvSpPr>
            <a:spLocks noGrp="1" noChangeArrowheads="1"/>
          </p:cNvSpPr>
          <p:nvPr>
            <p:ph type="title"/>
          </p:nvPr>
        </p:nvSpPr>
        <p:spPr/>
        <p:txBody>
          <a:bodyPr/>
          <a:lstStyle/>
          <a:p>
            <a:r>
              <a:rPr lang="en-US"/>
              <a:t>Interpreting b coefficients when the dependent variable is transformed - 1</a:t>
            </a:r>
          </a:p>
        </p:txBody>
      </p:sp>
      <p:sp>
        <p:nvSpPr>
          <p:cNvPr id="467972" name="AutoShape 4"/>
          <p:cNvSpPr>
            <a:spLocks noChangeArrowheads="1"/>
          </p:cNvSpPr>
          <p:nvPr/>
        </p:nvSpPr>
        <p:spPr bwMode="auto">
          <a:xfrm>
            <a:off x="1828800" y="1447800"/>
            <a:ext cx="6323013" cy="2111375"/>
          </a:xfrm>
          <a:prstGeom prst="wedgeEllipseCallout">
            <a:avLst>
              <a:gd name="adj1" fmla="val 25171"/>
              <a:gd name="adj2" fmla="val 10450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endParaRPr lang="en-US" sz="1200">
              <a:latin typeface="Verdana" pitchFamily="34" charset="0"/>
            </a:endParaRPr>
          </a:p>
          <a:p>
            <a:pPr algn="l"/>
            <a:r>
              <a:rPr lang="en-US" sz="1200">
                <a:latin typeface="Verdana" pitchFamily="34" charset="0"/>
              </a:rPr>
              <a:t>For the independent variable age, the probability of the t statistic (-12.237) for the b coefficient is &lt;0.001 which is less than or equal to the level of significance of 0.05. We reject the null hypothesis  that the slope associated with age is equal to zero (b = 0) and conclude that there is a statistically significant relationship between age and log transformation of how many in family earned money.</a:t>
            </a:r>
          </a:p>
        </p:txBody>
      </p:sp>
      <p:sp>
        <p:nvSpPr>
          <p:cNvPr id="467973" name="AutoShape 5"/>
          <p:cNvSpPr>
            <a:spLocks noChangeArrowheads="1"/>
          </p:cNvSpPr>
          <p:nvPr/>
        </p:nvSpPr>
        <p:spPr bwMode="auto">
          <a:xfrm>
            <a:off x="2516188" y="5105400"/>
            <a:ext cx="6323012" cy="1673225"/>
          </a:xfrm>
          <a:prstGeom prst="wedgeEllipseCallout">
            <a:avLst>
              <a:gd name="adj1" fmla="val -35287"/>
              <a:gd name="adj2" fmla="val -6556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b coefficient associated with age (-0.007) is negative, indicating an inverse relationship in which higher numeric values for age are associated with lower numeric values for log transformation of how many in family earned money. Therefore, the negative value of b implies that survey respondents who were older had fewer family members earning money.</a:t>
            </a:r>
          </a:p>
        </p:txBody>
      </p:sp>
    </p:spTree>
  </p:cSld>
  <p:clrMapOvr>
    <a:masterClrMapping/>
  </p:clrMapOvr>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925A9EB-2F7F-427D-ADBF-C0C7B9269324}" type="slidenum">
              <a:rPr lang="en-US"/>
              <a:pPr/>
              <a:t>101</a:t>
            </a:fld>
            <a:endParaRPr lang="en-US"/>
          </a:p>
        </p:txBody>
      </p:sp>
      <p:pic>
        <p:nvPicPr>
          <p:cNvPr id="468999"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b="35326"/>
          <a:stretch>
            <a:fillRect/>
          </a:stretch>
        </p:blipFill>
        <p:spPr>
          <a:xfrm>
            <a:off x="1828800" y="2743200"/>
            <a:ext cx="6216650" cy="321151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68995" name="Rectangle 3"/>
          <p:cNvSpPr>
            <a:spLocks noGrp="1" noChangeArrowheads="1"/>
          </p:cNvSpPr>
          <p:nvPr>
            <p:ph type="title"/>
          </p:nvPr>
        </p:nvSpPr>
        <p:spPr/>
        <p:txBody>
          <a:bodyPr/>
          <a:lstStyle/>
          <a:p>
            <a:r>
              <a:rPr lang="en-US"/>
              <a:t>Interpreting b coefficients when the dependent variable is transformed - 2</a:t>
            </a:r>
          </a:p>
        </p:txBody>
      </p:sp>
      <p:sp>
        <p:nvSpPr>
          <p:cNvPr id="468996" name="AutoShape 4"/>
          <p:cNvSpPr>
            <a:spLocks noChangeArrowheads="1"/>
          </p:cNvSpPr>
          <p:nvPr/>
        </p:nvSpPr>
        <p:spPr bwMode="auto">
          <a:xfrm>
            <a:off x="1982788" y="1358900"/>
            <a:ext cx="6323012" cy="1231900"/>
          </a:xfrm>
          <a:prstGeom prst="wedgeEllipseCallout">
            <a:avLst>
              <a:gd name="adj1" fmla="val 19194"/>
              <a:gd name="adj2" fmla="val 1404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If we not to interpret a specific change in number of earners for some amount of change in age, we will need to find the answer and convert it from log units to decimal units.  We can use Microsoft Excel to calculate the answer.</a:t>
            </a:r>
          </a:p>
        </p:txBody>
      </p:sp>
      <p:sp>
        <p:nvSpPr>
          <p:cNvPr id="468997" name="AutoShape 5"/>
          <p:cNvSpPr>
            <a:spLocks noChangeArrowheads="1"/>
          </p:cNvSpPr>
          <p:nvPr/>
        </p:nvSpPr>
        <p:spPr bwMode="auto">
          <a:xfrm>
            <a:off x="2667000" y="5224463"/>
            <a:ext cx="5065713" cy="1450975"/>
          </a:xfrm>
          <a:prstGeom prst="wedgeEllipseCallout">
            <a:avLst>
              <a:gd name="adj1" fmla="val -34611"/>
              <a:gd name="adj2" fmla="val -2702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In the worksheet, I have entered the b coefficient from the SPSS output (-0.007) in row 1.</a:t>
            </a:r>
          </a:p>
          <a:p>
            <a:pPr algn="l"/>
            <a:endParaRPr lang="en-US" sz="1200">
              <a:latin typeface="Verdana" pitchFamily="34" charset="0"/>
            </a:endParaRPr>
          </a:p>
          <a:p>
            <a:pPr algn="l"/>
            <a:r>
              <a:rPr lang="en-US" sz="1200">
                <a:latin typeface="Verdana" pitchFamily="34" charset="0"/>
              </a:rPr>
              <a:t>In row 2, I have entered different ages, e.g. 20, 30, 40, and 50.</a:t>
            </a:r>
          </a:p>
        </p:txBody>
      </p:sp>
    </p:spTree>
  </p:cSld>
  <p:clrMapOvr>
    <a:masterClrMapping/>
  </p:clrMapOvr>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5006EF1-9018-4F2A-BFF9-76B7521DE08F}" type="slidenum">
              <a:rPr lang="en-US"/>
              <a:pPr/>
              <a:t>102</a:t>
            </a:fld>
            <a:endParaRPr lang="en-US"/>
          </a:p>
        </p:txBody>
      </p:sp>
      <p:pic>
        <p:nvPicPr>
          <p:cNvPr id="470018"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b="35326"/>
          <a:stretch>
            <a:fillRect/>
          </a:stretch>
        </p:blipFill>
        <p:spPr>
          <a:xfrm>
            <a:off x="1828800" y="2743200"/>
            <a:ext cx="6216650" cy="321151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70019" name="Rectangle 3"/>
          <p:cNvSpPr>
            <a:spLocks noGrp="1" noChangeArrowheads="1"/>
          </p:cNvSpPr>
          <p:nvPr>
            <p:ph type="title"/>
          </p:nvPr>
        </p:nvSpPr>
        <p:spPr/>
        <p:txBody>
          <a:bodyPr/>
          <a:lstStyle/>
          <a:p>
            <a:r>
              <a:rPr lang="en-US"/>
              <a:t>Interpreting b coefficients when the dependent variable is transformed - 3</a:t>
            </a:r>
          </a:p>
        </p:txBody>
      </p:sp>
      <p:sp>
        <p:nvSpPr>
          <p:cNvPr id="470020" name="AutoShape 4"/>
          <p:cNvSpPr>
            <a:spLocks noChangeArrowheads="1"/>
          </p:cNvSpPr>
          <p:nvPr/>
        </p:nvSpPr>
        <p:spPr bwMode="auto">
          <a:xfrm>
            <a:off x="1982788" y="1579563"/>
            <a:ext cx="6323012" cy="790575"/>
          </a:xfrm>
          <a:prstGeom prst="wedgeEllipseCallout">
            <a:avLst>
              <a:gd name="adj1" fmla="val 19194"/>
              <a:gd name="adj2" fmla="val 1404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On row 3, we multiply the value for the independent variable age by the b coefficient, which measures the contribution to the dependent variable in log units.</a:t>
            </a:r>
          </a:p>
        </p:txBody>
      </p:sp>
      <p:sp>
        <p:nvSpPr>
          <p:cNvPr id="470021" name="AutoShape 5"/>
          <p:cNvSpPr>
            <a:spLocks noChangeArrowheads="1"/>
          </p:cNvSpPr>
          <p:nvPr/>
        </p:nvSpPr>
        <p:spPr bwMode="auto">
          <a:xfrm>
            <a:off x="2514600" y="5105400"/>
            <a:ext cx="5065713" cy="1673225"/>
          </a:xfrm>
          <a:prstGeom prst="wedgeEllipseCallout">
            <a:avLst>
              <a:gd name="adj1" fmla="val -34611"/>
              <a:gd name="adj2" fmla="val -2702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On row 4, we reverse the log transform back to  decimal units by raising the number 10 the value on row 3.</a:t>
            </a:r>
          </a:p>
          <a:p>
            <a:pPr algn="l"/>
            <a:endParaRPr lang="en-US" sz="1200">
              <a:latin typeface="Verdana" pitchFamily="34" charset="0"/>
            </a:endParaRPr>
          </a:p>
          <a:p>
            <a:pPr algn="l"/>
            <a:r>
              <a:rPr lang="en-US" sz="1200">
                <a:latin typeface="Verdana" pitchFamily="34" charset="0"/>
              </a:rPr>
              <a:t>The caret symbol is used by Excel for raise to a power, so 10^-0.14  is 10 raised to the -0.14 power, or 0.7244.</a:t>
            </a:r>
          </a:p>
        </p:txBody>
      </p:sp>
    </p:spTree>
  </p:cSld>
  <p:clrMapOvr>
    <a:masterClrMapping/>
  </p:clrMapOvr>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4C06394-8F62-45C8-9F24-81555D76D9E4}" type="slidenum">
              <a:rPr lang="en-US"/>
              <a:pPr/>
              <a:t>103</a:t>
            </a:fld>
            <a:endParaRPr lang="en-US"/>
          </a:p>
        </p:txBody>
      </p:sp>
      <p:pic>
        <p:nvPicPr>
          <p:cNvPr id="471042"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b="35326"/>
          <a:stretch>
            <a:fillRect/>
          </a:stretch>
        </p:blipFill>
        <p:spPr>
          <a:xfrm>
            <a:off x="1828800" y="2743200"/>
            <a:ext cx="6216650" cy="321151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71043" name="Rectangle 3"/>
          <p:cNvSpPr>
            <a:spLocks noGrp="1" noChangeArrowheads="1"/>
          </p:cNvSpPr>
          <p:nvPr>
            <p:ph type="title"/>
          </p:nvPr>
        </p:nvSpPr>
        <p:spPr/>
        <p:txBody>
          <a:bodyPr/>
          <a:lstStyle/>
          <a:p>
            <a:r>
              <a:rPr lang="en-US"/>
              <a:t>Interpreting b coefficients when the dependent variable is transformed - 4</a:t>
            </a:r>
          </a:p>
        </p:txBody>
      </p:sp>
      <p:sp>
        <p:nvSpPr>
          <p:cNvPr id="471044" name="AutoShape 4"/>
          <p:cNvSpPr>
            <a:spLocks noChangeArrowheads="1"/>
          </p:cNvSpPr>
          <p:nvPr/>
        </p:nvSpPr>
        <p:spPr bwMode="auto">
          <a:xfrm>
            <a:off x="1982788" y="1249363"/>
            <a:ext cx="6323012" cy="1450975"/>
          </a:xfrm>
          <a:prstGeom prst="wedgeEllipseCallout">
            <a:avLst>
              <a:gd name="adj1" fmla="val 19194"/>
              <a:gd name="adj2" fmla="val 1404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Based on our table, ia respondent were age 20 contributes 0.7244 to the number of earners in the family.  If a respondent were 30, rather than 20, the contribution to number of earns would be 0.6166, a decrease of -0.1078.  Thus, increasing age has a negative effect on the number of earners.</a:t>
            </a:r>
          </a:p>
        </p:txBody>
      </p:sp>
      <p:sp>
        <p:nvSpPr>
          <p:cNvPr id="471045" name="AutoShape 5"/>
          <p:cNvSpPr>
            <a:spLocks noChangeArrowheads="1"/>
          </p:cNvSpPr>
          <p:nvPr/>
        </p:nvSpPr>
        <p:spPr bwMode="auto">
          <a:xfrm>
            <a:off x="2514600" y="5326063"/>
            <a:ext cx="5065713" cy="1231900"/>
          </a:xfrm>
          <a:prstGeom prst="wedgeEllipseCallout">
            <a:avLst>
              <a:gd name="adj1" fmla="val -34611"/>
              <a:gd name="adj2" fmla="val -2702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Note that as we go up in increments of 10, the difference between increments is decreasing.  The logarithmic scale is not linear, requiring us to compute the change for any specific interval of interest.</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3C1201B-1CEE-4EBD-A654-2372910341ED}" type="slidenum">
              <a:rPr lang="en-US"/>
              <a:pPr/>
              <a:t>11</a:t>
            </a:fld>
            <a:endParaRPr lang="en-US"/>
          </a:p>
        </p:txBody>
      </p:sp>
      <p:sp>
        <p:nvSpPr>
          <p:cNvPr id="335874" name="Rectangle 2"/>
          <p:cNvSpPr>
            <a:spLocks noGrp="1" noChangeArrowheads="1"/>
          </p:cNvSpPr>
          <p:nvPr>
            <p:ph type="title"/>
          </p:nvPr>
        </p:nvSpPr>
        <p:spPr/>
        <p:txBody>
          <a:bodyPr/>
          <a:lstStyle/>
          <a:p>
            <a:r>
              <a:rPr lang="en-US"/>
              <a:t>Dissecting problem 1 - 2</a:t>
            </a:r>
          </a:p>
        </p:txBody>
      </p:sp>
      <p:sp>
        <p:nvSpPr>
          <p:cNvPr id="335875" name="Rectangle 3"/>
          <p:cNvSpPr>
            <a:spLocks noGrp="1" noChangeArrowheads="1"/>
          </p:cNvSpPr>
          <p:nvPr>
            <p:ph type="body" idx="1"/>
          </p:nvPr>
        </p:nvSpPr>
        <p:spPr>
          <a:xfrm>
            <a:off x="1066800" y="1447800"/>
            <a:ext cx="7881938" cy="5257800"/>
          </a:xfrm>
        </p:spPr>
        <p:txBody>
          <a:bodyPr/>
          <a:lstStyle/>
          <a:p>
            <a:pPr marL="0" indent="0">
              <a:lnSpc>
                <a:spcPct val="80000"/>
              </a:lnSpc>
              <a:buFont typeface="Wingdings" pitchFamily="2" charset="2"/>
              <a:buNone/>
            </a:pPr>
            <a:r>
              <a:rPr lang="en-US" sz="1800"/>
              <a:t>In the dataset GSS2000.sav, is the following statement true, false, or an incorrect application of a statistic? Assume that there is no problem with missing data. Use a level of significance of 0.05 for the regression analysis. Use a level of significance of 0.01 for evaluating assumptions. Use 0.0160 as the criteria for identifying influential cases. Validate the results of your regression analysis by splitting the sample in two, using 788035 as the random number seed.</a:t>
            </a:r>
          </a:p>
          <a:p>
            <a:pPr marL="0" indent="0">
              <a:lnSpc>
                <a:spcPct val="80000"/>
              </a:lnSpc>
              <a:buFont typeface="Wingdings" pitchFamily="2" charset="2"/>
              <a:buNone/>
            </a:pPr>
            <a:endParaRPr lang="en-US" sz="1800"/>
          </a:p>
          <a:p>
            <a:pPr marL="0" indent="0">
              <a:lnSpc>
                <a:spcPct val="80000"/>
              </a:lnSpc>
              <a:buFont typeface="Wingdings" pitchFamily="2" charset="2"/>
              <a:buNone/>
            </a:pPr>
            <a:r>
              <a:rPr lang="en-US" sz="1800"/>
              <a:t>The variables "age" [age], "sex" [sex], and "respondent's socioeconomic index" [sei] have a strong relationship to the variable "how many in family earned money" [earnrs]. </a:t>
            </a:r>
          </a:p>
          <a:p>
            <a:pPr marL="0" indent="0">
              <a:lnSpc>
                <a:spcPct val="80000"/>
              </a:lnSpc>
              <a:buFont typeface="Wingdings" pitchFamily="2" charset="2"/>
              <a:buNone/>
            </a:pPr>
            <a:endParaRPr lang="en-US" sz="1800"/>
          </a:p>
          <a:p>
            <a:pPr marL="0" indent="0">
              <a:lnSpc>
                <a:spcPct val="80000"/>
              </a:lnSpc>
              <a:buFont typeface="Wingdings" pitchFamily="2" charset="2"/>
              <a:buNone/>
            </a:pPr>
            <a:r>
              <a:rPr lang="en-US" sz="1800"/>
              <a:t>Survey respondents who were older had fewer family members earning money. The variables sex and respondent's socioeconomic index did not have a relationship to how many in family earned money. </a:t>
            </a:r>
          </a:p>
          <a:p>
            <a:pPr marL="0" indent="0">
              <a:lnSpc>
                <a:spcPct val="80000"/>
              </a:lnSpc>
              <a:buFont typeface="Wingdings" pitchFamily="2" charset="2"/>
              <a:buNone/>
            </a:pPr>
            <a:endParaRPr lang="en-US" sz="1800"/>
          </a:p>
          <a:p>
            <a:pPr marL="0" indent="0">
              <a:lnSpc>
                <a:spcPct val="80000"/>
              </a:lnSpc>
              <a:buFont typeface="Wingdings" pitchFamily="2" charset="2"/>
              <a:buNone/>
            </a:pPr>
            <a:r>
              <a:rPr lang="en-US" sz="1800"/>
              <a:t>   1.  True</a:t>
            </a:r>
          </a:p>
          <a:p>
            <a:pPr marL="0" indent="0">
              <a:lnSpc>
                <a:spcPct val="80000"/>
              </a:lnSpc>
              <a:buFont typeface="Wingdings" pitchFamily="2" charset="2"/>
              <a:buNone/>
            </a:pPr>
            <a:r>
              <a:rPr lang="en-US" sz="1800"/>
              <a:t>   2.  True with caution</a:t>
            </a:r>
          </a:p>
          <a:p>
            <a:pPr marL="0" indent="0">
              <a:lnSpc>
                <a:spcPct val="80000"/>
              </a:lnSpc>
              <a:buFont typeface="Wingdings" pitchFamily="2" charset="2"/>
              <a:buNone/>
            </a:pPr>
            <a:r>
              <a:rPr lang="en-US" sz="1800"/>
              <a:t>   3.  False</a:t>
            </a:r>
          </a:p>
          <a:p>
            <a:pPr marL="0" indent="0">
              <a:lnSpc>
                <a:spcPct val="80000"/>
              </a:lnSpc>
              <a:buFont typeface="Wingdings" pitchFamily="2" charset="2"/>
              <a:buNone/>
            </a:pPr>
            <a:r>
              <a:rPr lang="en-US" sz="1800"/>
              <a:t>   4.  Inappropriate application of a statistic</a:t>
            </a:r>
          </a:p>
          <a:p>
            <a:pPr marL="0" indent="0">
              <a:lnSpc>
                <a:spcPct val="80000"/>
              </a:lnSpc>
              <a:buFont typeface="Wingdings" pitchFamily="2" charset="2"/>
              <a:buNone/>
            </a:pPr>
            <a:endParaRPr lang="en-US" sz="1400"/>
          </a:p>
        </p:txBody>
      </p:sp>
      <p:sp>
        <p:nvSpPr>
          <p:cNvPr id="335877" name="AutoShape 5"/>
          <p:cNvSpPr>
            <a:spLocks noChangeArrowheads="1"/>
          </p:cNvSpPr>
          <p:nvPr/>
        </p:nvSpPr>
        <p:spPr bwMode="auto">
          <a:xfrm>
            <a:off x="381000" y="1501775"/>
            <a:ext cx="4648200" cy="1165225"/>
          </a:xfrm>
          <a:prstGeom prst="wedgeEllipseCallout">
            <a:avLst>
              <a:gd name="adj1" fmla="val -14171"/>
              <a:gd name="adj2" fmla="val 449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When a problem states that there is a relationship between some independent variables and a dependent variable, we do standard multiple regression.</a:t>
            </a:r>
          </a:p>
        </p:txBody>
      </p:sp>
      <p:sp>
        <p:nvSpPr>
          <p:cNvPr id="335878" name="AutoShape 6"/>
          <p:cNvSpPr>
            <a:spLocks noChangeArrowheads="1"/>
          </p:cNvSpPr>
          <p:nvPr/>
        </p:nvSpPr>
        <p:spPr bwMode="auto">
          <a:xfrm>
            <a:off x="5410200" y="1447800"/>
            <a:ext cx="3581400" cy="1679575"/>
          </a:xfrm>
          <a:prstGeom prst="wedgeEllipseCallout">
            <a:avLst>
              <a:gd name="adj1" fmla="val -32667"/>
              <a:gd name="adj2" fmla="val 6323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variables listed first in the problem statement are the independent variables (IVs): "age" [age], "sex" [sex], and </a:t>
            </a:r>
          </a:p>
          <a:p>
            <a:pPr algn="l">
              <a:lnSpc>
                <a:spcPct val="100000"/>
              </a:lnSpc>
            </a:pPr>
            <a:r>
              <a:rPr lang="en-US" sz="1200">
                <a:latin typeface="Verdana" pitchFamily="34" charset="0"/>
              </a:rPr>
              <a:t>"respondent's socioeconomic index" [sei].</a:t>
            </a:r>
          </a:p>
        </p:txBody>
      </p:sp>
      <p:sp>
        <p:nvSpPr>
          <p:cNvPr id="335879" name="AutoShape 7"/>
          <p:cNvSpPr>
            <a:spLocks noChangeArrowheads="1"/>
          </p:cNvSpPr>
          <p:nvPr/>
        </p:nvSpPr>
        <p:spPr bwMode="auto">
          <a:xfrm>
            <a:off x="5029200" y="4267200"/>
            <a:ext cx="3351213" cy="1423988"/>
          </a:xfrm>
          <a:prstGeom prst="wedgeEllipseCallout">
            <a:avLst>
              <a:gd name="adj1" fmla="val 22051"/>
              <a:gd name="adj2" fmla="val -8155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variable that is the target of the relationship is the dependent variable (DV): "how many in family earned money“ [earnrs]. </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A85864F-23E9-478C-93D3-FDFB16AAC96E}" type="slidenum">
              <a:rPr lang="en-US"/>
              <a:pPr/>
              <a:t>12</a:t>
            </a:fld>
            <a:endParaRPr lang="en-US"/>
          </a:p>
        </p:txBody>
      </p:sp>
      <p:sp>
        <p:nvSpPr>
          <p:cNvPr id="336898" name="Rectangle 2"/>
          <p:cNvSpPr>
            <a:spLocks noGrp="1" noChangeArrowheads="1"/>
          </p:cNvSpPr>
          <p:nvPr>
            <p:ph type="title"/>
          </p:nvPr>
        </p:nvSpPr>
        <p:spPr/>
        <p:txBody>
          <a:bodyPr/>
          <a:lstStyle/>
          <a:p>
            <a:r>
              <a:rPr lang="en-US"/>
              <a:t>Dissecting problem 1 - 3</a:t>
            </a:r>
          </a:p>
        </p:txBody>
      </p:sp>
      <p:sp>
        <p:nvSpPr>
          <p:cNvPr id="336899" name="Rectangle 3"/>
          <p:cNvSpPr>
            <a:spLocks noGrp="1" noChangeArrowheads="1"/>
          </p:cNvSpPr>
          <p:nvPr>
            <p:ph type="body" idx="1"/>
          </p:nvPr>
        </p:nvSpPr>
        <p:spPr>
          <a:xfrm>
            <a:off x="1066800" y="1447800"/>
            <a:ext cx="7881938" cy="5257800"/>
          </a:xfrm>
        </p:spPr>
        <p:txBody>
          <a:bodyPr/>
          <a:lstStyle/>
          <a:p>
            <a:pPr marL="0" indent="0">
              <a:lnSpc>
                <a:spcPct val="80000"/>
              </a:lnSpc>
              <a:buFont typeface="Wingdings" pitchFamily="2" charset="2"/>
              <a:buNone/>
            </a:pPr>
            <a:r>
              <a:rPr lang="en-US" sz="1800"/>
              <a:t>In the dataset GSS2000.sav, is the following statement true, false, or an incorrect application of a statistic? Assume that there is no problem with missing data. Use a level of significance of 0.05 for the regression analysis. Use a level of significance of 0.01 for evaluating assumptions. Use 0.0160 as the criteria for identifying influential cases. Validate the results of your regression analysis by splitting the sample in two, using 788035 as the random number seed.</a:t>
            </a:r>
          </a:p>
          <a:p>
            <a:pPr marL="0" indent="0">
              <a:lnSpc>
                <a:spcPct val="80000"/>
              </a:lnSpc>
              <a:buFont typeface="Wingdings" pitchFamily="2" charset="2"/>
              <a:buNone/>
            </a:pPr>
            <a:endParaRPr lang="en-US" sz="1800"/>
          </a:p>
          <a:p>
            <a:pPr marL="0" indent="0">
              <a:lnSpc>
                <a:spcPct val="80000"/>
              </a:lnSpc>
              <a:buFont typeface="Wingdings" pitchFamily="2" charset="2"/>
              <a:buNone/>
            </a:pPr>
            <a:r>
              <a:rPr lang="en-US" sz="1800"/>
              <a:t>The variables "age" [age], "sex" [sex], and "respondent's socioeconomic index" [sei] have a strong relationship to the variable "how many in family earned money" [earnrs]. </a:t>
            </a:r>
          </a:p>
          <a:p>
            <a:pPr marL="0" indent="0">
              <a:lnSpc>
                <a:spcPct val="80000"/>
              </a:lnSpc>
              <a:buFont typeface="Wingdings" pitchFamily="2" charset="2"/>
              <a:buNone/>
            </a:pPr>
            <a:endParaRPr lang="en-US" sz="1800"/>
          </a:p>
          <a:p>
            <a:pPr marL="0" indent="0">
              <a:lnSpc>
                <a:spcPct val="80000"/>
              </a:lnSpc>
              <a:buFont typeface="Wingdings" pitchFamily="2" charset="2"/>
              <a:buNone/>
            </a:pPr>
            <a:r>
              <a:rPr lang="en-US" sz="1800"/>
              <a:t>Survey respondents who were older had fewer family members earning money. The variables sex and respondent's socioeconomic index did not have a relationship to how many in family earned money. </a:t>
            </a:r>
          </a:p>
          <a:p>
            <a:pPr marL="0" indent="0">
              <a:lnSpc>
                <a:spcPct val="80000"/>
              </a:lnSpc>
              <a:buFont typeface="Wingdings" pitchFamily="2" charset="2"/>
              <a:buNone/>
            </a:pPr>
            <a:endParaRPr lang="en-US" sz="1800"/>
          </a:p>
          <a:p>
            <a:pPr marL="0" indent="0">
              <a:lnSpc>
                <a:spcPct val="80000"/>
              </a:lnSpc>
              <a:buFont typeface="Wingdings" pitchFamily="2" charset="2"/>
              <a:buNone/>
            </a:pPr>
            <a:r>
              <a:rPr lang="en-US" sz="1800"/>
              <a:t>   1.  True</a:t>
            </a:r>
          </a:p>
          <a:p>
            <a:pPr marL="0" indent="0">
              <a:lnSpc>
                <a:spcPct val="80000"/>
              </a:lnSpc>
              <a:buFont typeface="Wingdings" pitchFamily="2" charset="2"/>
              <a:buNone/>
            </a:pPr>
            <a:r>
              <a:rPr lang="en-US" sz="1800"/>
              <a:t>   2.  True with caution</a:t>
            </a:r>
          </a:p>
          <a:p>
            <a:pPr marL="0" indent="0">
              <a:lnSpc>
                <a:spcPct val="80000"/>
              </a:lnSpc>
              <a:buFont typeface="Wingdings" pitchFamily="2" charset="2"/>
              <a:buNone/>
            </a:pPr>
            <a:r>
              <a:rPr lang="en-US" sz="1800"/>
              <a:t>   3.  False</a:t>
            </a:r>
          </a:p>
          <a:p>
            <a:pPr marL="0" indent="0">
              <a:lnSpc>
                <a:spcPct val="80000"/>
              </a:lnSpc>
              <a:buFont typeface="Wingdings" pitchFamily="2" charset="2"/>
              <a:buNone/>
            </a:pPr>
            <a:r>
              <a:rPr lang="en-US" sz="1800"/>
              <a:t>   4.  Inappropriate application of a statistic</a:t>
            </a:r>
          </a:p>
        </p:txBody>
      </p:sp>
      <p:sp>
        <p:nvSpPr>
          <p:cNvPr id="336902" name="AutoShape 6"/>
          <p:cNvSpPr>
            <a:spLocks noChangeArrowheads="1"/>
          </p:cNvSpPr>
          <p:nvPr/>
        </p:nvSpPr>
        <p:spPr bwMode="auto">
          <a:xfrm>
            <a:off x="3200400" y="1600200"/>
            <a:ext cx="5334000" cy="1423988"/>
          </a:xfrm>
          <a:prstGeom prst="wedgeEllipseCallout">
            <a:avLst>
              <a:gd name="adj1" fmla="val -27528"/>
              <a:gd name="adj2" fmla="val 7452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tabLst>
                <a:tab pos="234950" algn="l"/>
              </a:tabLst>
            </a:pPr>
            <a:r>
              <a:rPr lang="en-US" sz="1200">
                <a:latin typeface="Verdana" pitchFamily="34" charset="0"/>
              </a:rPr>
              <a:t>In order for a problem to be true, we will have to find that there is a statistically significant relationship between the set of IVs and the DV, and the strength of the relationship stated in the problem must be correct. </a:t>
            </a:r>
          </a:p>
        </p:txBody>
      </p:sp>
      <p:sp>
        <p:nvSpPr>
          <p:cNvPr id="336903" name="AutoShape 7"/>
          <p:cNvSpPr>
            <a:spLocks noChangeArrowheads="1"/>
          </p:cNvSpPr>
          <p:nvPr/>
        </p:nvSpPr>
        <p:spPr bwMode="auto">
          <a:xfrm>
            <a:off x="3582988" y="5357813"/>
            <a:ext cx="4948237" cy="1165225"/>
          </a:xfrm>
          <a:prstGeom prst="wedgeEllipseCallout">
            <a:avLst>
              <a:gd name="adj1" fmla="val -42236"/>
              <a:gd name="adj2" fmla="val -7901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In addition, the relationship or lack of relationship between the individual IV's and the DV must be identified correctly, and must be characterized correctly.</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D0892D5-F6D6-46F2-81CE-01530D9F0DE5}" type="slidenum">
              <a:rPr lang="en-US"/>
              <a:pPr/>
              <a:t>13</a:t>
            </a:fld>
            <a:endParaRPr lang="en-US"/>
          </a:p>
        </p:txBody>
      </p:sp>
      <p:sp>
        <p:nvSpPr>
          <p:cNvPr id="357378" name="Rectangle 2"/>
          <p:cNvSpPr>
            <a:spLocks noGrp="1" noChangeArrowheads="1"/>
          </p:cNvSpPr>
          <p:nvPr>
            <p:ph type="title"/>
          </p:nvPr>
        </p:nvSpPr>
        <p:spPr/>
        <p:txBody>
          <a:bodyPr/>
          <a:lstStyle/>
          <a:p>
            <a:r>
              <a:rPr lang="en-US"/>
              <a:t>LEVEL OF MEASUREMENT</a:t>
            </a:r>
          </a:p>
        </p:txBody>
      </p:sp>
      <p:sp>
        <p:nvSpPr>
          <p:cNvPr id="357379" name="Rectangle 3"/>
          <p:cNvSpPr>
            <a:spLocks noGrp="1" noChangeArrowheads="1"/>
          </p:cNvSpPr>
          <p:nvPr>
            <p:ph type="body" idx="1"/>
          </p:nvPr>
        </p:nvSpPr>
        <p:spPr>
          <a:xfrm>
            <a:off x="1066800" y="1447800"/>
            <a:ext cx="7881938" cy="5257800"/>
          </a:xfrm>
        </p:spPr>
        <p:txBody>
          <a:bodyPr/>
          <a:lstStyle/>
          <a:p>
            <a:pPr marL="0" indent="0">
              <a:lnSpc>
                <a:spcPct val="80000"/>
              </a:lnSpc>
              <a:buFont typeface="Wingdings" pitchFamily="2" charset="2"/>
              <a:buNone/>
            </a:pPr>
            <a:r>
              <a:rPr lang="en-US" sz="1800"/>
              <a:t>In the dataset GSS2000.sav, is the following statement true, false, or an incorrect application of a statistic? Assume that there is no problem with missing data. Use a level of significance of 0.05 for the regression analysis. Use a level of significance of 0.01 for evaluating assumptions. Use 0.0160 as the criteria for identifying influential cases. Validate the results of your regression analysis by splitting the sample in two, using 788035 as the random number seed.</a:t>
            </a:r>
          </a:p>
          <a:p>
            <a:pPr marL="0" indent="0">
              <a:lnSpc>
                <a:spcPct val="80000"/>
              </a:lnSpc>
              <a:buFont typeface="Wingdings" pitchFamily="2" charset="2"/>
              <a:buNone/>
            </a:pPr>
            <a:endParaRPr lang="en-US" sz="1800"/>
          </a:p>
          <a:p>
            <a:pPr marL="0" indent="0">
              <a:lnSpc>
                <a:spcPct val="80000"/>
              </a:lnSpc>
              <a:buFont typeface="Wingdings" pitchFamily="2" charset="2"/>
              <a:buNone/>
            </a:pPr>
            <a:r>
              <a:rPr lang="en-US" sz="1800"/>
              <a:t>The variables "age" [age], "sex" [sex], and "respondent's socioeconomic index" [sei] have a strong relationship to the variable "how many in family earned money" [earnrs]. </a:t>
            </a:r>
          </a:p>
          <a:p>
            <a:pPr marL="0" indent="0">
              <a:lnSpc>
                <a:spcPct val="80000"/>
              </a:lnSpc>
              <a:buFont typeface="Wingdings" pitchFamily="2" charset="2"/>
              <a:buNone/>
            </a:pPr>
            <a:endParaRPr lang="en-US" sz="1800"/>
          </a:p>
          <a:p>
            <a:pPr marL="0" indent="0">
              <a:lnSpc>
                <a:spcPct val="80000"/>
              </a:lnSpc>
              <a:buFont typeface="Wingdings" pitchFamily="2" charset="2"/>
              <a:buNone/>
            </a:pPr>
            <a:r>
              <a:rPr lang="en-US" sz="1800"/>
              <a:t>Survey respondents who were older had fewer family members earning money. The variables sex and respondent's socioeconomic index did not have a relationship to how many in family earned money. </a:t>
            </a:r>
          </a:p>
          <a:p>
            <a:pPr marL="0" indent="0">
              <a:lnSpc>
                <a:spcPct val="80000"/>
              </a:lnSpc>
              <a:buFont typeface="Wingdings" pitchFamily="2" charset="2"/>
              <a:buNone/>
            </a:pPr>
            <a:endParaRPr lang="en-US" sz="1800"/>
          </a:p>
          <a:p>
            <a:pPr marL="0" indent="0">
              <a:lnSpc>
                <a:spcPct val="80000"/>
              </a:lnSpc>
              <a:buFont typeface="Wingdings" pitchFamily="2" charset="2"/>
              <a:buNone/>
            </a:pPr>
            <a:r>
              <a:rPr lang="en-US" sz="1800"/>
              <a:t>   1.  True</a:t>
            </a:r>
          </a:p>
          <a:p>
            <a:pPr marL="0" indent="0">
              <a:lnSpc>
                <a:spcPct val="80000"/>
              </a:lnSpc>
              <a:buFont typeface="Wingdings" pitchFamily="2" charset="2"/>
              <a:buNone/>
            </a:pPr>
            <a:r>
              <a:rPr lang="en-US" sz="1800"/>
              <a:t>   2.  True with caution</a:t>
            </a:r>
          </a:p>
          <a:p>
            <a:pPr marL="0" indent="0">
              <a:lnSpc>
                <a:spcPct val="80000"/>
              </a:lnSpc>
              <a:buFont typeface="Wingdings" pitchFamily="2" charset="2"/>
              <a:buNone/>
            </a:pPr>
            <a:r>
              <a:rPr lang="en-US" sz="1800"/>
              <a:t>   3.  False</a:t>
            </a:r>
          </a:p>
          <a:p>
            <a:pPr marL="0" indent="0">
              <a:lnSpc>
                <a:spcPct val="80000"/>
              </a:lnSpc>
              <a:buFont typeface="Wingdings" pitchFamily="2" charset="2"/>
              <a:buNone/>
            </a:pPr>
            <a:r>
              <a:rPr lang="en-US" sz="1800"/>
              <a:t>   4.  Inappropriate application of a statistic</a:t>
            </a:r>
          </a:p>
        </p:txBody>
      </p:sp>
      <p:sp>
        <p:nvSpPr>
          <p:cNvPr id="357380" name="AutoShape 4"/>
          <p:cNvSpPr>
            <a:spLocks noChangeArrowheads="1"/>
          </p:cNvSpPr>
          <p:nvPr/>
        </p:nvSpPr>
        <p:spPr bwMode="auto">
          <a:xfrm>
            <a:off x="1524000" y="1524000"/>
            <a:ext cx="4114800" cy="1012825"/>
          </a:xfrm>
          <a:prstGeom prst="wedgeEllipseCallout">
            <a:avLst>
              <a:gd name="adj1" fmla="val -36958"/>
              <a:gd name="adj2" fmla="val 2272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tabLst>
                <a:tab pos="234950" algn="l"/>
              </a:tabLst>
            </a:pPr>
            <a:r>
              <a:rPr lang="en-US" sz="1200">
                <a:latin typeface="Verdana" pitchFamily="34" charset="0"/>
              </a:rPr>
              <a:t>Multiple regression requires that the dependent variable be metric and the independent variables be metric or dichotomous. </a:t>
            </a:r>
          </a:p>
        </p:txBody>
      </p:sp>
      <p:sp>
        <p:nvSpPr>
          <p:cNvPr id="357382" name="AutoShape 6"/>
          <p:cNvSpPr>
            <a:spLocks noChangeArrowheads="1"/>
          </p:cNvSpPr>
          <p:nvPr/>
        </p:nvSpPr>
        <p:spPr bwMode="auto">
          <a:xfrm>
            <a:off x="3200400" y="3857625"/>
            <a:ext cx="5334000" cy="2771775"/>
          </a:xfrm>
          <a:prstGeom prst="wedgeEllipseCallout">
            <a:avLst>
              <a:gd name="adj1" fmla="val -16250"/>
              <a:gd name="adj2" fmla="val 2074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tabLst>
                <a:tab pos="234950" algn="l"/>
              </a:tabLst>
            </a:pPr>
            <a:r>
              <a:rPr lang="en-US" sz="1200">
                <a:latin typeface="Verdana" pitchFamily="34" charset="0"/>
              </a:rPr>
              <a:t>"How many in family earned money" [earnrs] is an interval level variable, which satisfies the level of measurement requirement. </a:t>
            </a:r>
          </a:p>
          <a:p>
            <a:pPr algn="l">
              <a:tabLst>
                <a:tab pos="234950" algn="l"/>
              </a:tabLst>
            </a:pPr>
            <a:endParaRPr lang="en-US" sz="1200">
              <a:latin typeface="Verdana" pitchFamily="34" charset="0"/>
            </a:endParaRPr>
          </a:p>
          <a:p>
            <a:pPr algn="l">
              <a:tabLst>
                <a:tab pos="234950" algn="l"/>
              </a:tabLst>
            </a:pPr>
            <a:r>
              <a:rPr lang="en-US" sz="1200">
                <a:latin typeface="Verdana" pitchFamily="34" charset="0"/>
              </a:rPr>
              <a:t>"Age" [age] and "respondent's socioeconomic index" [sei] are interval level variables, which satisfies the level of measurement requirements for multiple regression analysis. </a:t>
            </a:r>
          </a:p>
          <a:p>
            <a:pPr algn="l">
              <a:tabLst>
                <a:tab pos="234950" algn="l"/>
              </a:tabLst>
            </a:pPr>
            <a:endParaRPr lang="en-US" sz="1200">
              <a:latin typeface="Verdana" pitchFamily="34" charset="0"/>
            </a:endParaRPr>
          </a:p>
          <a:p>
            <a:pPr algn="l">
              <a:tabLst>
                <a:tab pos="234950" algn="l"/>
              </a:tabLst>
            </a:pPr>
            <a:r>
              <a:rPr lang="en-US" sz="1200">
                <a:latin typeface="Verdana" pitchFamily="34" charset="0"/>
              </a:rPr>
              <a:t>"Sex" [sex] is a dichotomous or dummy-coded nominal variable which may be included in multiple regression analysis. </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DC87245-5587-48C6-97B0-90AA5FD3CC60}" type="slidenum">
              <a:rPr lang="en-US"/>
              <a:pPr/>
              <a:t>14</a:t>
            </a:fld>
            <a:endParaRPr lang="en-US"/>
          </a:p>
        </p:txBody>
      </p:sp>
      <p:pic>
        <p:nvPicPr>
          <p:cNvPr id="358402"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5619750" cy="4297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58403" name="Rectangle 3"/>
          <p:cNvSpPr>
            <a:spLocks noGrp="1" noChangeArrowheads="1"/>
          </p:cNvSpPr>
          <p:nvPr>
            <p:ph type="title"/>
          </p:nvPr>
        </p:nvSpPr>
        <p:spPr>
          <a:xfrm>
            <a:off x="1143000" y="304800"/>
            <a:ext cx="7772400" cy="914400"/>
          </a:xfrm>
        </p:spPr>
        <p:txBody>
          <a:bodyPr/>
          <a:lstStyle/>
          <a:p>
            <a:r>
              <a:rPr lang="en-US"/>
              <a:t>The baseline regression</a:t>
            </a:r>
          </a:p>
        </p:txBody>
      </p:sp>
      <p:sp>
        <p:nvSpPr>
          <p:cNvPr id="358404" name="AutoShape 4"/>
          <p:cNvSpPr>
            <a:spLocks noChangeArrowheads="1"/>
          </p:cNvSpPr>
          <p:nvPr/>
        </p:nvSpPr>
        <p:spPr bwMode="auto">
          <a:xfrm>
            <a:off x="5181600" y="1243013"/>
            <a:ext cx="3429000" cy="1938337"/>
          </a:xfrm>
          <a:prstGeom prst="wedgeEllipseCallout">
            <a:avLst>
              <a:gd name="adj1" fmla="val -3843"/>
              <a:gd name="adj2" fmla="val -2344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We begin out analysis by runring a standard multiple regression analysis with earnrs as the dependent variable and age, sex, and sei as the independent variables.  </a:t>
            </a:r>
          </a:p>
        </p:txBody>
      </p:sp>
      <p:sp>
        <p:nvSpPr>
          <p:cNvPr id="358405" name="AutoShape 5"/>
          <p:cNvSpPr>
            <a:spLocks noChangeArrowheads="1"/>
          </p:cNvSpPr>
          <p:nvPr/>
        </p:nvSpPr>
        <p:spPr bwMode="auto">
          <a:xfrm>
            <a:off x="5105400" y="4495800"/>
            <a:ext cx="3048000" cy="1423988"/>
          </a:xfrm>
          <a:prstGeom prst="wedgeEllipseCallout">
            <a:avLst>
              <a:gd name="adj1" fmla="val -32343"/>
              <a:gd name="adj2" fmla="val -8397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Select </a:t>
            </a:r>
            <a:r>
              <a:rPr lang="en-US" sz="1200" i="1">
                <a:latin typeface="Verdana" pitchFamily="34" charset="0"/>
              </a:rPr>
              <a:t>Enter</a:t>
            </a:r>
            <a:r>
              <a:rPr lang="en-US" sz="1200">
                <a:latin typeface="Verdana" pitchFamily="34" charset="0"/>
              </a:rPr>
              <a:t> as the </a:t>
            </a:r>
            <a:r>
              <a:rPr lang="en-US" sz="1200" i="1">
                <a:latin typeface="Verdana" pitchFamily="34" charset="0"/>
              </a:rPr>
              <a:t>Method</a:t>
            </a:r>
            <a:r>
              <a:rPr lang="en-US" sz="1200">
                <a:latin typeface="Verdana" pitchFamily="34" charset="0"/>
              </a:rPr>
              <a:t> for including variables to produce a standard multiple regression.</a:t>
            </a:r>
          </a:p>
        </p:txBody>
      </p:sp>
      <p:sp>
        <p:nvSpPr>
          <p:cNvPr id="358406" name="AutoShape 6"/>
          <p:cNvSpPr>
            <a:spLocks noChangeArrowheads="1"/>
          </p:cNvSpPr>
          <p:nvPr/>
        </p:nvSpPr>
        <p:spPr bwMode="auto">
          <a:xfrm>
            <a:off x="914400" y="5715000"/>
            <a:ext cx="3352800" cy="906463"/>
          </a:xfrm>
          <a:prstGeom prst="wedgeEllipseCallout">
            <a:avLst>
              <a:gd name="adj1" fmla="val 25144"/>
              <a:gd name="adj2" fmla="val -6769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Click on the </a:t>
            </a:r>
            <a:r>
              <a:rPr lang="en-US" sz="1200" i="1">
                <a:latin typeface="Verdana" pitchFamily="34" charset="0"/>
              </a:rPr>
              <a:t>Statistics</a:t>
            </a:r>
            <a:r>
              <a:rPr lang="en-US" sz="1200">
                <a:latin typeface="Verdana" pitchFamily="34" charset="0"/>
              </a:rPr>
              <a:t>… button to select statistics we will need for the analysis.</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AFCD0D2-CCEE-4185-B9D4-FEE1C0E0982F}" type="slidenum">
              <a:rPr lang="en-US"/>
              <a:pPr/>
              <a:t>15</a:t>
            </a:fld>
            <a:endParaRPr lang="en-US"/>
          </a:p>
        </p:txBody>
      </p:sp>
      <p:pic>
        <p:nvPicPr>
          <p:cNvPr id="337930" name="Picture 10"/>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424238" y="3048000"/>
            <a:ext cx="4805362" cy="31416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37923" name="Rectangle 3"/>
          <p:cNvSpPr>
            <a:spLocks noGrp="1" noChangeArrowheads="1"/>
          </p:cNvSpPr>
          <p:nvPr>
            <p:ph type="title"/>
          </p:nvPr>
        </p:nvSpPr>
        <p:spPr>
          <a:xfrm>
            <a:off x="1143000" y="304800"/>
            <a:ext cx="7772400" cy="914400"/>
          </a:xfrm>
        </p:spPr>
        <p:txBody>
          <a:bodyPr/>
          <a:lstStyle/>
          <a:p>
            <a:r>
              <a:rPr lang="en-US"/>
              <a:t>The baseline regression</a:t>
            </a:r>
          </a:p>
        </p:txBody>
      </p:sp>
      <p:sp>
        <p:nvSpPr>
          <p:cNvPr id="337924" name="AutoShape 4"/>
          <p:cNvSpPr>
            <a:spLocks noChangeArrowheads="1"/>
          </p:cNvSpPr>
          <p:nvPr/>
        </p:nvSpPr>
        <p:spPr bwMode="auto">
          <a:xfrm>
            <a:off x="1677988" y="1447800"/>
            <a:ext cx="6323012" cy="1423988"/>
          </a:xfrm>
          <a:prstGeom prst="wedgeEllipseCallout">
            <a:avLst>
              <a:gd name="adj1" fmla="val 9176"/>
              <a:gd name="adj2" fmla="val 8701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Retain the default checkboxes for </a:t>
            </a:r>
            <a:r>
              <a:rPr lang="en-US" sz="1200" i="1">
                <a:latin typeface="Verdana" pitchFamily="34" charset="0"/>
              </a:rPr>
              <a:t>Estimates</a:t>
            </a:r>
            <a:r>
              <a:rPr lang="en-US" sz="1200">
                <a:latin typeface="Verdana" pitchFamily="34" charset="0"/>
              </a:rPr>
              <a:t> and </a:t>
            </a:r>
            <a:r>
              <a:rPr lang="en-US" sz="1200" i="1">
                <a:latin typeface="Verdana" pitchFamily="34" charset="0"/>
              </a:rPr>
              <a:t>Model fit</a:t>
            </a:r>
            <a:r>
              <a:rPr lang="en-US" sz="1200">
                <a:latin typeface="Verdana" pitchFamily="34" charset="0"/>
              </a:rPr>
              <a:t> to obtain the baseline R², which will be used to determine whether we should use the model with transformations and excluding outliers, or the model with the original form of the variables and all cases.</a:t>
            </a:r>
          </a:p>
        </p:txBody>
      </p:sp>
      <p:sp>
        <p:nvSpPr>
          <p:cNvPr id="337925" name="AutoShape 5"/>
          <p:cNvSpPr>
            <a:spLocks noChangeArrowheads="1"/>
          </p:cNvSpPr>
          <p:nvPr/>
        </p:nvSpPr>
        <p:spPr bwMode="auto">
          <a:xfrm>
            <a:off x="4948238" y="4419600"/>
            <a:ext cx="3048000" cy="1165225"/>
          </a:xfrm>
          <a:prstGeom prst="wedgeEllipseCallout">
            <a:avLst>
              <a:gd name="adj1" fmla="val -32343"/>
              <a:gd name="adj2" fmla="val -8397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Mark the </a:t>
            </a:r>
            <a:r>
              <a:rPr lang="en-US" sz="1200" i="1">
                <a:latin typeface="Verdana" pitchFamily="34" charset="0"/>
              </a:rPr>
              <a:t>Descriptives</a:t>
            </a:r>
            <a:r>
              <a:rPr lang="en-US" sz="1200">
                <a:latin typeface="Verdana" pitchFamily="34" charset="0"/>
              </a:rPr>
              <a:t> checkbox to get the number of cases available for the analysis.</a:t>
            </a:r>
          </a:p>
        </p:txBody>
      </p:sp>
      <p:sp>
        <p:nvSpPr>
          <p:cNvPr id="337928" name="AutoShape 8"/>
          <p:cNvSpPr>
            <a:spLocks noChangeArrowheads="1"/>
          </p:cNvSpPr>
          <p:nvPr/>
        </p:nvSpPr>
        <p:spPr bwMode="auto">
          <a:xfrm>
            <a:off x="1143000" y="5334000"/>
            <a:ext cx="3352800" cy="1423988"/>
          </a:xfrm>
          <a:prstGeom prst="wedgeEllipseCallout">
            <a:avLst>
              <a:gd name="adj1" fmla="val 25144"/>
              <a:gd name="adj2" fmla="val -6769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Mark the checkbox for the </a:t>
            </a:r>
            <a:r>
              <a:rPr lang="en-US" sz="1200" i="1">
                <a:latin typeface="Verdana" pitchFamily="34" charset="0"/>
              </a:rPr>
              <a:t>Durbin-Watson</a:t>
            </a:r>
            <a:r>
              <a:rPr lang="en-US" sz="1200">
                <a:latin typeface="Verdana" pitchFamily="34" charset="0"/>
              </a:rPr>
              <a:t> statistic, which will be used to test the assumption of independence of errors.</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7B7F1E2-540D-436E-AFE5-585AC3425EE4}" type="slidenum">
              <a:rPr lang="en-US"/>
              <a:pPr/>
              <a:t>16</a:t>
            </a:fld>
            <a:endParaRPr lang="en-US"/>
          </a:p>
        </p:txBody>
      </p:sp>
      <p:pic>
        <p:nvPicPr>
          <p:cNvPr id="338950"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200400" y="1600200"/>
            <a:ext cx="3751263" cy="15589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38947" name="Rectangle 3"/>
          <p:cNvSpPr>
            <a:spLocks noGrp="1" noChangeArrowheads="1"/>
          </p:cNvSpPr>
          <p:nvPr>
            <p:ph type="title"/>
          </p:nvPr>
        </p:nvSpPr>
        <p:spPr>
          <a:xfrm>
            <a:off x="1143000" y="304800"/>
            <a:ext cx="7772400" cy="914400"/>
          </a:xfrm>
        </p:spPr>
        <p:txBody>
          <a:bodyPr/>
          <a:lstStyle/>
          <a:p>
            <a:r>
              <a:rPr lang="en-US"/>
              <a:t>Initial sample size</a:t>
            </a:r>
          </a:p>
        </p:txBody>
      </p:sp>
      <p:sp>
        <p:nvSpPr>
          <p:cNvPr id="338948" name="AutoShape 4"/>
          <p:cNvSpPr>
            <a:spLocks noChangeArrowheads="1"/>
          </p:cNvSpPr>
          <p:nvPr/>
        </p:nvSpPr>
        <p:spPr bwMode="auto">
          <a:xfrm>
            <a:off x="2590800" y="3076575"/>
            <a:ext cx="4872038" cy="2714625"/>
          </a:xfrm>
          <a:prstGeom prst="wedgeEllipseCallout">
            <a:avLst>
              <a:gd name="adj1" fmla="val 26019"/>
              <a:gd name="adj2" fmla="val -5413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initial sample size before excluding outliers and influential cases is 254.  With 3 independent variables, the ratio of cases to variables is 84.7 to 1, satisfying both the minimum and preferred sample size for multiple regression.  </a:t>
            </a:r>
          </a:p>
          <a:p>
            <a:pPr algn="l">
              <a:lnSpc>
                <a:spcPct val="100000"/>
              </a:lnSpc>
            </a:pPr>
            <a:endParaRPr lang="en-US" sz="1200">
              <a:latin typeface="Verdana" pitchFamily="34" charset="0"/>
            </a:endParaRPr>
          </a:p>
          <a:p>
            <a:pPr algn="l">
              <a:lnSpc>
                <a:spcPct val="100000"/>
              </a:lnSpc>
            </a:pPr>
            <a:r>
              <a:rPr lang="en-US" sz="1200">
                <a:latin typeface="Verdana" pitchFamily="34" charset="0"/>
              </a:rPr>
              <a:t>If the sample size did not initially satisfy the minimum requirement, regression analysis is not appropriate.</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2507690-4F8E-461B-B185-5BBDB8BB73A2}" type="slidenum">
              <a:rPr lang="en-US"/>
              <a:pPr/>
              <a:t>17</a:t>
            </a:fld>
            <a:endParaRPr lang="en-US"/>
          </a:p>
        </p:txBody>
      </p:sp>
      <p:pic>
        <p:nvPicPr>
          <p:cNvPr id="359430"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770188" y="2514600"/>
            <a:ext cx="6221412" cy="38957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59427" name="Rectangle 3"/>
          <p:cNvSpPr>
            <a:spLocks noGrp="1" noChangeArrowheads="1"/>
          </p:cNvSpPr>
          <p:nvPr>
            <p:ph type="title"/>
          </p:nvPr>
        </p:nvSpPr>
        <p:spPr>
          <a:xfrm>
            <a:off x="1143000" y="304800"/>
            <a:ext cx="7772400" cy="914400"/>
          </a:xfrm>
        </p:spPr>
        <p:txBody>
          <a:bodyPr/>
          <a:lstStyle/>
          <a:p>
            <a:r>
              <a:rPr lang="en-US"/>
              <a:t>R² before transformations or removing outliers</a:t>
            </a:r>
          </a:p>
        </p:txBody>
      </p:sp>
      <p:sp>
        <p:nvSpPr>
          <p:cNvPr id="359428" name="AutoShape 4"/>
          <p:cNvSpPr>
            <a:spLocks noChangeArrowheads="1"/>
          </p:cNvSpPr>
          <p:nvPr/>
        </p:nvSpPr>
        <p:spPr bwMode="auto">
          <a:xfrm>
            <a:off x="612775" y="3276600"/>
            <a:ext cx="4643438" cy="3487738"/>
          </a:xfrm>
          <a:prstGeom prst="wedgeEllipseCallout">
            <a:avLst>
              <a:gd name="adj1" fmla="val 36120"/>
              <a:gd name="adj2" fmla="val -4763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Prior to any transformations of variables to satisfy the assumptions of multiple regression or removal of outliers, the proportion of variance in the dependent variable explained by the independent variables (R²) was 18.7%.  </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relationship is statistically significant, though we would not stop if it were not significant because the lack of significance may be a consequence of violation of assumptions or the inclusion of outliers and influential cases.</a:t>
            </a:r>
          </a:p>
        </p:txBody>
      </p:sp>
      <p:sp>
        <p:nvSpPr>
          <p:cNvPr id="359432" name="AutoShape 8"/>
          <p:cNvSpPr>
            <a:spLocks noChangeArrowheads="1"/>
          </p:cNvSpPr>
          <p:nvPr/>
        </p:nvSpPr>
        <p:spPr bwMode="auto">
          <a:xfrm>
            <a:off x="609600" y="1395413"/>
            <a:ext cx="4113213" cy="1423987"/>
          </a:xfrm>
          <a:prstGeom prst="wedgeEllipseCallout">
            <a:avLst>
              <a:gd name="adj1" fmla="val -6579"/>
              <a:gd name="adj2" fmla="val -3800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R² of 0.187 is the benchmark that we will use to evaluate the utility of transformations and the elimination of outliers/influential cases.</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F88D7A1-5CBF-4461-B495-3A5539D38092}" type="slidenum">
              <a:rPr lang="en-US"/>
              <a:pPr/>
              <a:t>18</a:t>
            </a:fld>
            <a:endParaRPr lang="en-US"/>
          </a:p>
        </p:txBody>
      </p:sp>
      <p:pic>
        <p:nvPicPr>
          <p:cNvPr id="360450"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362200" y="1524000"/>
            <a:ext cx="6221413" cy="38957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60451" name="Rectangle 3"/>
          <p:cNvSpPr>
            <a:spLocks noGrp="1" noChangeArrowheads="1"/>
          </p:cNvSpPr>
          <p:nvPr>
            <p:ph type="title"/>
          </p:nvPr>
        </p:nvSpPr>
        <p:spPr>
          <a:xfrm>
            <a:off x="1143000" y="304800"/>
            <a:ext cx="7772400" cy="914400"/>
          </a:xfrm>
        </p:spPr>
        <p:txBody>
          <a:bodyPr/>
          <a:lstStyle/>
          <a:p>
            <a:r>
              <a:rPr lang="en-US"/>
              <a:t>Assumption of independence of errors:</a:t>
            </a:r>
            <a:br>
              <a:rPr lang="en-US"/>
            </a:br>
            <a:r>
              <a:rPr lang="en-US"/>
              <a:t>the Durbin-Watson statistic</a:t>
            </a:r>
          </a:p>
        </p:txBody>
      </p:sp>
      <p:sp>
        <p:nvSpPr>
          <p:cNvPr id="360452" name="AutoShape 4"/>
          <p:cNvSpPr>
            <a:spLocks noChangeArrowheads="1"/>
          </p:cNvSpPr>
          <p:nvPr/>
        </p:nvSpPr>
        <p:spPr bwMode="auto">
          <a:xfrm>
            <a:off x="1447800" y="2514600"/>
            <a:ext cx="7080250" cy="4264025"/>
          </a:xfrm>
          <a:prstGeom prst="wedgeEllipseCallout">
            <a:avLst>
              <a:gd name="adj1" fmla="val 2153"/>
              <a:gd name="adj2" fmla="val -4763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Durbin-Watson statistic is used to test for the presence of serial correlation among the residuals, i.e., the assumption of independence of errors, which requires that the residuals or errors in prediction do not follow a pattern from case to case.</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value of the Durbin-Watson statistic ranges from 0 to 4. As a general rule of thumb, the residuals are not correlated if the Durbin-Watson statistic is approximately 2, and an acceptable range is 1.50 - 2.50. </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Durbin-Watson statistic for this problem is 1.849 which falls within the acceptable range.</a:t>
            </a:r>
          </a:p>
          <a:p>
            <a:pPr algn="l">
              <a:lnSpc>
                <a:spcPct val="100000"/>
              </a:lnSpc>
            </a:pPr>
            <a:endParaRPr lang="en-US" sz="1200">
              <a:latin typeface="Verdana" pitchFamily="34" charset="0"/>
            </a:endParaRPr>
          </a:p>
          <a:p>
            <a:pPr algn="l">
              <a:lnSpc>
                <a:spcPct val="100000"/>
              </a:lnSpc>
            </a:pPr>
            <a:r>
              <a:rPr lang="en-US" sz="1200">
                <a:latin typeface="Verdana" pitchFamily="34" charset="0"/>
              </a:rPr>
              <a:t>If the Durbin-Watson statistic was not in the acceptable range, we would add a caution to the findings for a violation of regression assumptions. </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32C517D-F4BD-4032-A91C-D0A3C734AAF0}" type="slidenum">
              <a:rPr lang="en-US"/>
              <a:pPr/>
              <a:t>19</a:t>
            </a:fld>
            <a:endParaRPr lang="en-US"/>
          </a:p>
        </p:txBody>
      </p:sp>
      <p:pic>
        <p:nvPicPr>
          <p:cNvPr id="345090"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08138" y="1447800"/>
            <a:ext cx="7154862" cy="49482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45091" name="Rectangle 3"/>
          <p:cNvSpPr>
            <a:spLocks noGrp="1" noChangeArrowheads="1"/>
          </p:cNvSpPr>
          <p:nvPr>
            <p:ph type="title"/>
          </p:nvPr>
        </p:nvSpPr>
        <p:spPr/>
        <p:txBody>
          <a:bodyPr/>
          <a:lstStyle/>
          <a:p>
            <a:r>
              <a:rPr lang="en-US"/>
              <a:t>Normality of dependent variable:</a:t>
            </a:r>
            <a:br>
              <a:rPr lang="en-US"/>
            </a:br>
            <a:r>
              <a:rPr lang="en-US"/>
              <a:t>how many in family earned money</a:t>
            </a:r>
          </a:p>
        </p:txBody>
      </p:sp>
      <p:sp>
        <p:nvSpPr>
          <p:cNvPr id="345092" name="AutoShape 4"/>
          <p:cNvSpPr>
            <a:spLocks noChangeArrowheads="1"/>
          </p:cNvSpPr>
          <p:nvPr/>
        </p:nvSpPr>
        <p:spPr bwMode="auto">
          <a:xfrm>
            <a:off x="228600" y="2386013"/>
            <a:ext cx="5257800" cy="2197100"/>
          </a:xfrm>
          <a:prstGeom prst="wedgeEllipseCallout">
            <a:avLst>
              <a:gd name="adj1" fmla="val -8815"/>
              <a:gd name="adj2" fmla="val -2886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After evaluating the dependent variable, we examine the normality  of each metric variable and linearity of its relationship with the dependent variable.</a:t>
            </a:r>
          </a:p>
          <a:p>
            <a:pPr algn="l">
              <a:lnSpc>
                <a:spcPct val="100000"/>
              </a:lnSpc>
            </a:pPr>
            <a:endParaRPr lang="en-US" sz="1200">
              <a:latin typeface="Verdana" pitchFamily="34" charset="0"/>
            </a:endParaRPr>
          </a:p>
          <a:p>
            <a:pPr algn="l">
              <a:lnSpc>
                <a:spcPct val="100000"/>
              </a:lnSpc>
            </a:pPr>
            <a:r>
              <a:rPr lang="en-US" sz="1200">
                <a:latin typeface="Verdana" pitchFamily="34" charset="0"/>
              </a:rPr>
              <a:t>To test the normality of number of earners in family, run the script: NormalityAssumptionAndTransformations.SBS</a:t>
            </a:r>
          </a:p>
        </p:txBody>
      </p:sp>
      <p:sp>
        <p:nvSpPr>
          <p:cNvPr id="345093" name="AutoShape 5"/>
          <p:cNvSpPr>
            <a:spLocks noChangeArrowheads="1"/>
          </p:cNvSpPr>
          <p:nvPr/>
        </p:nvSpPr>
        <p:spPr bwMode="auto">
          <a:xfrm>
            <a:off x="4876800" y="5799138"/>
            <a:ext cx="2590800" cy="906462"/>
          </a:xfrm>
          <a:prstGeom prst="wedgeEllipseCallout">
            <a:avLst>
              <a:gd name="adj1" fmla="val 39704"/>
              <a:gd name="adj2" fmla="val -8012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click on the OK button to produce the output.</a:t>
            </a:r>
          </a:p>
        </p:txBody>
      </p:sp>
      <p:sp>
        <p:nvSpPr>
          <p:cNvPr id="345094" name="AutoShape 6"/>
          <p:cNvSpPr>
            <a:spLocks noChangeArrowheads="1"/>
          </p:cNvSpPr>
          <p:nvPr/>
        </p:nvSpPr>
        <p:spPr bwMode="auto">
          <a:xfrm>
            <a:off x="6096000" y="2971800"/>
            <a:ext cx="2743200" cy="1165225"/>
          </a:xfrm>
          <a:prstGeom prst="wedgeEllipseCallout">
            <a:avLst>
              <a:gd name="adj1" fmla="val -34606"/>
              <a:gd name="adj2" fmla="val -8351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move the independent variable EARNRS to the list box of variables to test.</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5E5C1E3-CF2D-436D-B522-60D937E9AAE5}" type="slidenum">
              <a:rPr lang="en-US"/>
              <a:pPr/>
              <a:t>2</a:t>
            </a:fld>
            <a:endParaRPr lang="en-US"/>
          </a:p>
        </p:txBody>
      </p:sp>
      <p:sp>
        <p:nvSpPr>
          <p:cNvPr id="314370" name="Rectangle 2"/>
          <p:cNvSpPr>
            <a:spLocks noGrp="1" noChangeArrowheads="1"/>
          </p:cNvSpPr>
          <p:nvPr>
            <p:ph type="title"/>
          </p:nvPr>
        </p:nvSpPr>
        <p:spPr/>
        <p:txBody>
          <a:bodyPr/>
          <a:lstStyle/>
          <a:p>
            <a:r>
              <a:rPr lang="en-US"/>
              <a:t>Assumption of independence of errors - 1</a:t>
            </a:r>
          </a:p>
        </p:txBody>
      </p:sp>
      <p:sp>
        <p:nvSpPr>
          <p:cNvPr id="314371" name="Rectangle 3"/>
          <p:cNvSpPr>
            <a:spLocks noGrp="1" noChangeArrowheads="1"/>
          </p:cNvSpPr>
          <p:nvPr>
            <p:ph type="body" idx="1"/>
          </p:nvPr>
        </p:nvSpPr>
        <p:spPr>
          <a:xfrm>
            <a:off x="1066800" y="1371600"/>
            <a:ext cx="7881938" cy="5334000"/>
          </a:xfrm>
        </p:spPr>
        <p:txBody>
          <a:bodyPr/>
          <a:lstStyle/>
          <a:p>
            <a:pPr>
              <a:lnSpc>
                <a:spcPct val="90000"/>
              </a:lnSpc>
            </a:pPr>
            <a:r>
              <a:rPr lang="en-US"/>
              <a:t>Multiple regression assumes that the errors are independent and there is no serial correlation. Errors are the residuals or differences between the actual score for a case and the score estimated using the regression equation. No serial correlation implies that the size of the residual for one case has no impact on the size of the residual for the next case.</a:t>
            </a:r>
          </a:p>
          <a:p>
            <a:pPr>
              <a:lnSpc>
                <a:spcPct val="90000"/>
              </a:lnSpc>
            </a:pPr>
            <a:endParaRPr lang="en-US" sz="1400"/>
          </a:p>
          <a:p>
            <a:pPr>
              <a:lnSpc>
                <a:spcPct val="90000"/>
              </a:lnSpc>
            </a:pPr>
            <a:r>
              <a:rPr lang="en-US"/>
              <a:t>The Durbin-Watson statistic is used to test for the presence of serial correlation among the residuals. The value of the Durbin-Watson statistic ranges from 0 to 4. As a general rule of thumb, the residuals are not correlated if the Durbin-Watson statistic is approximately 2, and an acceptable range is 1.50 - 2.50. </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A9A3C2F-7136-4DA4-8647-D422E5FB7060}" type="slidenum">
              <a:rPr lang="en-US"/>
              <a:pPr/>
              <a:t>20</a:t>
            </a:fld>
            <a:endParaRPr lang="en-US"/>
          </a:p>
        </p:txBody>
      </p:sp>
      <p:pic>
        <p:nvPicPr>
          <p:cNvPr id="346114"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432050" y="1295400"/>
            <a:ext cx="6330950" cy="36417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46115" name="Rectangle 3"/>
          <p:cNvSpPr>
            <a:spLocks noGrp="1" noChangeArrowheads="1"/>
          </p:cNvSpPr>
          <p:nvPr>
            <p:ph type="title"/>
          </p:nvPr>
        </p:nvSpPr>
        <p:spPr/>
        <p:txBody>
          <a:bodyPr/>
          <a:lstStyle/>
          <a:p>
            <a:r>
              <a:rPr lang="en-US"/>
              <a:t>Normality of dependent variable:</a:t>
            </a:r>
            <a:br>
              <a:rPr lang="en-US"/>
            </a:br>
            <a:r>
              <a:rPr lang="en-US"/>
              <a:t>how many in family earned money</a:t>
            </a:r>
          </a:p>
        </p:txBody>
      </p:sp>
      <p:sp>
        <p:nvSpPr>
          <p:cNvPr id="346116" name="AutoShape 4"/>
          <p:cNvSpPr>
            <a:spLocks noChangeArrowheads="1"/>
          </p:cNvSpPr>
          <p:nvPr/>
        </p:nvSpPr>
        <p:spPr bwMode="auto">
          <a:xfrm>
            <a:off x="993775" y="4873625"/>
            <a:ext cx="6626225" cy="1679575"/>
          </a:xfrm>
          <a:prstGeom prst="wedgeEllipseCallout">
            <a:avLst>
              <a:gd name="adj1" fmla="val 41569"/>
              <a:gd name="adj2" fmla="val -6482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dependent variable "how many in family earned money" [earnrs] does not satisfy the criteria for a normal distribution. </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skewness (0.742) fell between -1.0 and +1.0, but the kurtosis (1.324) fell outside the range from -1.0 to +1.0. </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5F215DF-3184-491A-AF3C-CCB5E294C961}" type="slidenum">
              <a:rPr lang="en-US"/>
              <a:pPr/>
              <a:t>21</a:t>
            </a:fld>
            <a:endParaRPr lang="en-US"/>
          </a:p>
        </p:txBody>
      </p:sp>
      <p:pic>
        <p:nvPicPr>
          <p:cNvPr id="347138"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4800" y="1219200"/>
            <a:ext cx="6529388" cy="35893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47139" name="Rectangle 3"/>
          <p:cNvSpPr>
            <a:spLocks noGrp="1" noChangeArrowheads="1"/>
          </p:cNvSpPr>
          <p:nvPr>
            <p:ph type="title"/>
          </p:nvPr>
        </p:nvSpPr>
        <p:spPr/>
        <p:txBody>
          <a:bodyPr/>
          <a:lstStyle/>
          <a:p>
            <a:r>
              <a:rPr lang="en-US"/>
              <a:t>Normality of dependent variable:</a:t>
            </a:r>
            <a:br>
              <a:rPr lang="en-US"/>
            </a:br>
            <a:r>
              <a:rPr lang="en-US"/>
              <a:t>how many in family earned money</a:t>
            </a:r>
          </a:p>
        </p:txBody>
      </p:sp>
      <p:sp>
        <p:nvSpPr>
          <p:cNvPr id="347140" name="AutoShape 4"/>
          <p:cNvSpPr>
            <a:spLocks noChangeArrowheads="1"/>
          </p:cNvSpPr>
          <p:nvPr/>
        </p:nvSpPr>
        <p:spPr bwMode="auto">
          <a:xfrm>
            <a:off x="6096000" y="2441575"/>
            <a:ext cx="2895600" cy="3228975"/>
          </a:xfrm>
          <a:prstGeom prst="wedgeEllipseCallout">
            <a:avLst>
              <a:gd name="adj1" fmla="val -57894"/>
              <a:gd name="adj2" fmla="val 1010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logarithmic transformation improves the normality of "how many in family earned money" [earnrs]. In evaluating normality, the skewness (-0.483) and kurtosis (-0.309) were both within the range of acceptable values from -1.0 to +1.0.  </a:t>
            </a:r>
          </a:p>
        </p:txBody>
      </p:sp>
      <p:sp>
        <p:nvSpPr>
          <p:cNvPr id="347141" name="AutoShape 5"/>
          <p:cNvSpPr>
            <a:spLocks noChangeArrowheads="1"/>
          </p:cNvSpPr>
          <p:nvPr/>
        </p:nvSpPr>
        <p:spPr bwMode="auto">
          <a:xfrm>
            <a:off x="1066800" y="4843463"/>
            <a:ext cx="5029200" cy="1938337"/>
          </a:xfrm>
          <a:prstGeom prst="wedgeEllipseCallout">
            <a:avLst>
              <a:gd name="adj1" fmla="val -12310"/>
              <a:gd name="adj2" fmla="val 1582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square root transformation also has values of skewness and kurtosis in the acceptable range.</a:t>
            </a:r>
          </a:p>
          <a:p>
            <a:pPr algn="l">
              <a:lnSpc>
                <a:spcPct val="100000"/>
              </a:lnSpc>
            </a:pPr>
            <a:endParaRPr lang="en-US" sz="1200">
              <a:latin typeface="Verdana" pitchFamily="34" charset="0"/>
            </a:endParaRPr>
          </a:p>
          <a:p>
            <a:pPr algn="l">
              <a:lnSpc>
                <a:spcPct val="100000"/>
              </a:lnSpc>
            </a:pPr>
            <a:r>
              <a:rPr lang="en-US" sz="1200">
                <a:latin typeface="Verdana" pitchFamily="34" charset="0"/>
              </a:rPr>
              <a:t>However, by our order of preference for which transformation to use, the logarithm is preferred to the square root or inverse. </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7D6069A-C431-47E0-86F1-F5726A0DB8AD}" type="slidenum">
              <a:rPr lang="en-US"/>
              <a:pPr/>
              <a:t>22</a:t>
            </a:fld>
            <a:endParaRPr lang="en-US"/>
          </a:p>
        </p:txBody>
      </p:sp>
      <p:sp>
        <p:nvSpPr>
          <p:cNvPr id="348162" name="Rectangle 2"/>
          <p:cNvSpPr>
            <a:spLocks noGrp="1" noChangeArrowheads="1"/>
          </p:cNvSpPr>
          <p:nvPr>
            <p:ph type="title"/>
          </p:nvPr>
        </p:nvSpPr>
        <p:spPr/>
        <p:txBody>
          <a:bodyPr/>
          <a:lstStyle/>
          <a:p>
            <a:r>
              <a:rPr lang="en-US"/>
              <a:t>Transformation for how many in family earned money</a:t>
            </a:r>
          </a:p>
        </p:txBody>
      </p:sp>
      <p:sp>
        <p:nvSpPr>
          <p:cNvPr id="348163" name="Rectangle 3"/>
          <p:cNvSpPr>
            <a:spLocks noGrp="1" noChangeArrowheads="1"/>
          </p:cNvSpPr>
          <p:nvPr>
            <p:ph type="body" idx="1"/>
          </p:nvPr>
        </p:nvSpPr>
        <p:spPr/>
        <p:txBody>
          <a:bodyPr/>
          <a:lstStyle/>
          <a:p>
            <a:r>
              <a:rPr lang="en-US"/>
              <a:t>The logarithmic transformation improves the normality of "how many in family earned money" [earnrs].</a:t>
            </a:r>
          </a:p>
          <a:p>
            <a:endParaRPr lang="en-US"/>
          </a:p>
          <a:p>
            <a:r>
              <a:rPr lang="en-US"/>
              <a:t>We will substitute the logarithmic transformation of how many in family earned money as the dependent variable in the regression analysis. </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1287CD0-74FE-45E4-AEA6-A7F5A5BB394D}" type="slidenum">
              <a:rPr lang="en-US"/>
              <a:pPr/>
              <a:t>23</a:t>
            </a:fld>
            <a:endParaRPr lang="en-US"/>
          </a:p>
        </p:txBody>
      </p:sp>
      <p:pic>
        <p:nvPicPr>
          <p:cNvPr id="355330"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7154863" cy="49482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55331" name="Rectangle 3"/>
          <p:cNvSpPr>
            <a:spLocks noGrp="1" noChangeArrowheads="1"/>
          </p:cNvSpPr>
          <p:nvPr>
            <p:ph type="title"/>
          </p:nvPr>
        </p:nvSpPr>
        <p:spPr/>
        <p:txBody>
          <a:bodyPr/>
          <a:lstStyle/>
          <a:p>
            <a:r>
              <a:rPr lang="en-US"/>
              <a:t>Adding a transformed variable</a:t>
            </a:r>
          </a:p>
        </p:txBody>
      </p:sp>
      <p:sp>
        <p:nvSpPr>
          <p:cNvPr id="355332" name="AutoShape 4"/>
          <p:cNvSpPr>
            <a:spLocks noChangeArrowheads="1"/>
          </p:cNvSpPr>
          <p:nvPr/>
        </p:nvSpPr>
        <p:spPr bwMode="auto">
          <a:xfrm>
            <a:off x="228600" y="4953000"/>
            <a:ext cx="2667000" cy="1679575"/>
          </a:xfrm>
          <a:prstGeom prst="wedgeEllipseCallout">
            <a:avLst>
              <a:gd name="adj1" fmla="val 28213"/>
              <a:gd name="adj2" fmla="val -7618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mark the checkbox for the transformation we want to add to the data set, and clear the other checkboxes.</a:t>
            </a:r>
          </a:p>
        </p:txBody>
      </p:sp>
      <p:sp>
        <p:nvSpPr>
          <p:cNvPr id="355333" name="AutoShape 5"/>
          <p:cNvSpPr>
            <a:spLocks noChangeArrowheads="1"/>
          </p:cNvSpPr>
          <p:nvPr/>
        </p:nvSpPr>
        <p:spPr bwMode="auto">
          <a:xfrm>
            <a:off x="5715000" y="2895600"/>
            <a:ext cx="3124200" cy="1165225"/>
          </a:xfrm>
          <a:prstGeom prst="wedgeEllipseCallout">
            <a:avLst>
              <a:gd name="adj1" fmla="val -26319"/>
              <a:gd name="adj2" fmla="val -7261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move the variable that we want to transform to the list box of variables to test.</a:t>
            </a:r>
          </a:p>
        </p:txBody>
      </p:sp>
      <p:sp>
        <p:nvSpPr>
          <p:cNvPr id="355334" name="AutoShape 6"/>
          <p:cNvSpPr>
            <a:spLocks noChangeArrowheads="1"/>
          </p:cNvSpPr>
          <p:nvPr/>
        </p:nvSpPr>
        <p:spPr bwMode="auto">
          <a:xfrm>
            <a:off x="1068388" y="2462213"/>
            <a:ext cx="3884612" cy="1423987"/>
          </a:xfrm>
          <a:prstGeom prst="wedgeEllipseCallout">
            <a:avLst>
              <a:gd name="adj1" fmla="val -13954"/>
              <a:gd name="adj2" fmla="val -813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Before testing the assumptions for the independent variables, we need to add the transformation of the dependent variable to the data set.</a:t>
            </a:r>
          </a:p>
        </p:txBody>
      </p:sp>
      <p:sp>
        <p:nvSpPr>
          <p:cNvPr id="355335" name="AutoShape 7"/>
          <p:cNvSpPr>
            <a:spLocks noChangeArrowheads="1"/>
          </p:cNvSpPr>
          <p:nvPr/>
        </p:nvSpPr>
        <p:spPr bwMode="auto">
          <a:xfrm>
            <a:off x="6400800" y="5791200"/>
            <a:ext cx="2590800" cy="906463"/>
          </a:xfrm>
          <a:prstGeom prst="wedgeEllipseCallout">
            <a:avLst>
              <a:gd name="adj1" fmla="val -17097"/>
              <a:gd name="adj2" fmla="val -7276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Fourth</a:t>
            </a:r>
            <a:r>
              <a:rPr lang="en-US" sz="1200">
                <a:latin typeface="Verdana" pitchFamily="34" charset="0"/>
              </a:rPr>
              <a:t>, click on the OK button to produce the output.</a:t>
            </a:r>
          </a:p>
        </p:txBody>
      </p:sp>
      <p:sp>
        <p:nvSpPr>
          <p:cNvPr id="355336" name="AutoShape 8"/>
          <p:cNvSpPr>
            <a:spLocks noChangeArrowheads="1"/>
          </p:cNvSpPr>
          <p:nvPr/>
        </p:nvSpPr>
        <p:spPr bwMode="auto">
          <a:xfrm>
            <a:off x="3276600" y="5029200"/>
            <a:ext cx="2895600" cy="1679575"/>
          </a:xfrm>
          <a:prstGeom prst="wedgeEllipseCallout">
            <a:avLst>
              <a:gd name="adj1" fmla="val 25986"/>
              <a:gd name="adj2" fmla="val -5623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clear the checkbox for Delete transformed variables from the data.  This will save the transformed variable.</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E73D499-4EDB-4B6F-A645-A3D85E08820C}" type="slidenum">
              <a:rPr lang="en-US"/>
              <a:pPr/>
              <a:t>24</a:t>
            </a:fld>
            <a:endParaRPr lang="en-US"/>
          </a:p>
        </p:txBody>
      </p:sp>
      <p:pic>
        <p:nvPicPr>
          <p:cNvPr id="356354"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88175" cy="51704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56355" name="Rectangle 3"/>
          <p:cNvSpPr>
            <a:spLocks noGrp="1" noChangeArrowheads="1"/>
          </p:cNvSpPr>
          <p:nvPr>
            <p:ph type="title"/>
          </p:nvPr>
        </p:nvSpPr>
        <p:spPr/>
        <p:txBody>
          <a:bodyPr/>
          <a:lstStyle/>
          <a:p>
            <a:r>
              <a:rPr lang="en-US"/>
              <a:t>The transformed variable in the data editor</a:t>
            </a:r>
          </a:p>
        </p:txBody>
      </p:sp>
      <p:sp>
        <p:nvSpPr>
          <p:cNvPr id="356356" name="AutoShape 4"/>
          <p:cNvSpPr>
            <a:spLocks noChangeArrowheads="1"/>
          </p:cNvSpPr>
          <p:nvPr/>
        </p:nvSpPr>
        <p:spPr bwMode="auto">
          <a:xfrm>
            <a:off x="5257800" y="1371600"/>
            <a:ext cx="3275013" cy="1423988"/>
          </a:xfrm>
          <a:prstGeom prst="wedgeEllipseCallout">
            <a:avLst>
              <a:gd name="adj1" fmla="val -40986"/>
              <a:gd name="adj2" fmla="val 4743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If we scroll to the extreme right in the data editor, we see that the transformed variable has been added to the data set.</a:t>
            </a:r>
          </a:p>
        </p:txBody>
      </p:sp>
      <p:sp>
        <p:nvSpPr>
          <p:cNvPr id="356357" name="AutoShape 5"/>
          <p:cNvSpPr>
            <a:spLocks noChangeArrowheads="1"/>
          </p:cNvSpPr>
          <p:nvPr/>
        </p:nvSpPr>
        <p:spPr bwMode="auto">
          <a:xfrm>
            <a:off x="5638800" y="4660900"/>
            <a:ext cx="3200400" cy="1423988"/>
          </a:xfrm>
          <a:prstGeom prst="wedgeEllipseCallout">
            <a:avLst>
              <a:gd name="adj1" fmla="val -37204"/>
              <a:gd name="adj2" fmla="val 126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Whenever we add transformed variables to the data set, we should be sure to delete them before starting another analysis.</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96E68E0-489E-4EEC-B7D8-0C94DC83D309}" type="slidenum">
              <a:rPr lang="en-US"/>
              <a:pPr/>
              <a:t>25</a:t>
            </a:fld>
            <a:endParaRPr lang="en-US"/>
          </a:p>
        </p:txBody>
      </p:sp>
      <p:pic>
        <p:nvPicPr>
          <p:cNvPr id="342022"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7154863" cy="49482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42019" name="Rectangle 3"/>
          <p:cNvSpPr>
            <a:spLocks noGrp="1" noChangeArrowheads="1"/>
          </p:cNvSpPr>
          <p:nvPr>
            <p:ph type="title"/>
          </p:nvPr>
        </p:nvSpPr>
        <p:spPr/>
        <p:txBody>
          <a:bodyPr/>
          <a:lstStyle/>
          <a:p>
            <a:r>
              <a:rPr lang="en-US"/>
              <a:t>Normality/linearity of independent variable: age</a:t>
            </a:r>
          </a:p>
        </p:txBody>
      </p:sp>
      <p:sp>
        <p:nvSpPr>
          <p:cNvPr id="342023" name="AutoShape 7"/>
          <p:cNvSpPr>
            <a:spLocks noChangeArrowheads="1"/>
          </p:cNvSpPr>
          <p:nvPr/>
        </p:nvSpPr>
        <p:spPr bwMode="auto">
          <a:xfrm>
            <a:off x="228600" y="2514600"/>
            <a:ext cx="5257800" cy="1938338"/>
          </a:xfrm>
          <a:prstGeom prst="wedgeEllipseCallout">
            <a:avLst>
              <a:gd name="adj1" fmla="val -8815"/>
              <a:gd name="adj2" fmla="val -2886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After evaluating the dependent variable, we examine the normality  of each metric variable and linearity of its relationship with the dependent variable.</a:t>
            </a:r>
          </a:p>
          <a:p>
            <a:pPr algn="l">
              <a:lnSpc>
                <a:spcPct val="100000"/>
              </a:lnSpc>
            </a:pPr>
            <a:endParaRPr lang="en-US" sz="1200">
              <a:latin typeface="Verdana" pitchFamily="34" charset="0"/>
            </a:endParaRPr>
          </a:p>
          <a:p>
            <a:pPr algn="l">
              <a:lnSpc>
                <a:spcPct val="100000"/>
              </a:lnSpc>
            </a:pPr>
            <a:r>
              <a:rPr lang="en-US" sz="1200">
                <a:latin typeface="Verdana" pitchFamily="34" charset="0"/>
              </a:rPr>
              <a:t>To test the normality of age, run the script: NormalityAssumptionAndTransformations.SBS</a:t>
            </a:r>
          </a:p>
        </p:txBody>
      </p:sp>
      <p:sp>
        <p:nvSpPr>
          <p:cNvPr id="342024" name="AutoShape 8"/>
          <p:cNvSpPr>
            <a:spLocks noChangeArrowheads="1"/>
          </p:cNvSpPr>
          <p:nvPr/>
        </p:nvSpPr>
        <p:spPr bwMode="auto">
          <a:xfrm>
            <a:off x="4648200" y="5799138"/>
            <a:ext cx="2590800" cy="906462"/>
          </a:xfrm>
          <a:prstGeom prst="wedgeEllipseCallout">
            <a:avLst>
              <a:gd name="adj1" fmla="val 39704"/>
              <a:gd name="adj2" fmla="val -8012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click on the </a:t>
            </a:r>
            <a:r>
              <a:rPr lang="en-US" sz="1200" i="1">
                <a:latin typeface="Verdana" pitchFamily="34" charset="0"/>
              </a:rPr>
              <a:t>OK</a:t>
            </a:r>
            <a:r>
              <a:rPr lang="en-US" sz="1200">
                <a:latin typeface="Verdana" pitchFamily="34" charset="0"/>
              </a:rPr>
              <a:t> button to produce the output.</a:t>
            </a:r>
          </a:p>
        </p:txBody>
      </p:sp>
      <p:sp>
        <p:nvSpPr>
          <p:cNvPr id="342025" name="AutoShape 9"/>
          <p:cNvSpPr>
            <a:spLocks noChangeArrowheads="1"/>
          </p:cNvSpPr>
          <p:nvPr/>
        </p:nvSpPr>
        <p:spPr bwMode="auto">
          <a:xfrm>
            <a:off x="6096000" y="2819400"/>
            <a:ext cx="2743200" cy="1165225"/>
          </a:xfrm>
          <a:prstGeom prst="wedgeEllipseCallout">
            <a:avLst>
              <a:gd name="adj1" fmla="val -34606"/>
              <a:gd name="adj2" fmla="val -6861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move the independent variable AGE to the list box of variables to test.</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C449D16-E973-4553-B15A-72F19459EAAC}" type="slidenum">
              <a:rPr lang="en-US"/>
              <a:pPr/>
              <a:t>26</a:t>
            </a:fld>
            <a:endParaRPr lang="en-US"/>
          </a:p>
        </p:txBody>
      </p:sp>
      <p:pic>
        <p:nvPicPr>
          <p:cNvPr id="362502"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885950" y="1524000"/>
            <a:ext cx="6419850" cy="36417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62499" name="Rectangle 3"/>
          <p:cNvSpPr>
            <a:spLocks noGrp="1" noChangeArrowheads="1"/>
          </p:cNvSpPr>
          <p:nvPr>
            <p:ph type="title"/>
          </p:nvPr>
        </p:nvSpPr>
        <p:spPr/>
        <p:txBody>
          <a:bodyPr/>
          <a:lstStyle/>
          <a:p>
            <a:r>
              <a:rPr lang="en-US"/>
              <a:t>Normality/linearity of independent variable: age</a:t>
            </a:r>
          </a:p>
        </p:txBody>
      </p:sp>
      <p:sp>
        <p:nvSpPr>
          <p:cNvPr id="362500" name="AutoShape 4"/>
          <p:cNvSpPr>
            <a:spLocks noChangeArrowheads="1"/>
          </p:cNvSpPr>
          <p:nvPr/>
        </p:nvSpPr>
        <p:spPr bwMode="auto">
          <a:xfrm>
            <a:off x="2728913" y="5172075"/>
            <a:ext cx="4567237" cy="1165225"/>
          </a:xfrm>
          <a:prstGeom prst="wedgeEllipseCallout">
            <a:avLst>
              <a:gd name="adj1" fmla="val 36407"/>
              <a:gd name="adj2" fmla="val -8596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In evaluating normality, the skewness (0.595) and kurtosis (-0.351) were both within the range of acceptable values from -1.0 to +1.0. </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356F86B-39A4-4BCC-AD7F-0263F2975154}" type="slidenum">
              <a:rPr lang="en-US"/>
              <a:pPr/>
              <a:t>27</a:t>
            </a:fld>
            <a:endParaRPr lang="en-US"/>
          </a:p>
        </p:txBody>
      </p:sp>
      <p:pic>
        <p:nvPicPr>
          <p:cNvPr id="343049" name="Picture 9"/>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447800" y="1741488"/>
            <a:ext cx="7153275" cy="504031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43043" name="Rectangle 3"/>
          <p:cNvSpPr>
            <a:spLocks noGrp="1" noChangeArrowheads="1"/>
          </p:cNvSpPr>
          <p:nvPr>
            <p:ph type="title"/>
          </p:nvPr>
        </p:nvSpPr>
        <p:spPr/>
        <p:txBody>
          <a:bodyPr/>
          <a:lstStyle/>
          <a:p>
            <a:r>
              <a:rPr lang="en-US"/>
              <a:t>Normality/linearity of independent variable: age</a:t>
            </a:r>
          </a:p>
        </p:txBody>
      </p:sp>
      <p:sp>
        <p:nvSpPr>
          <p:cNvPr id="343044" name="AutoShape 4"/>
          <p:cNvSpPr>
            <a:spLocks noChangeArrowheads="1"/>
          </p:cNvSpPr>
          <p:nvPr/>
        </p:nvSpPr>
        <p:spPr bwMode="auto">
          <a:xfrm>
            <a:off x="228600" y="2514600"/>
            <a:ext cx="5257800" cy="1679575"/>
          </a:xfrm>
          <a:prstGeom prst="wedgeEllipseCallout">
            <a:avLst>
              <a:gd name="adj1" fmla="val -8815"/>
              <a:gd name="adj2" fmla="val -2886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evaluate the linearity of age and the log transformation of number of earners in the family, run the script for the assumption of linearity:</a:t>
            </a:r>
          </a:p>
          <a:p>
            <a:pPr algn="l">
              <a:lnSpc>
                <a:spcPct val="100000"/>
              </a:lnSpc>
            </a:pPr>
            <a:endParaRPr lang="en-US" sz="1200">
              <a:latin typeface="Verdana" pitchFamily="34" charset="0"/>
            </a:endParaRPr>
          </a:p>
          <a:p>
            <a:pPr algn="l">
              <a:lnSpc>
                <a:spcPct val="100000"/>
              </a:lnSpc>
            </a:pPr>
            <a:r>
              <a:rPr lang="en-US" sz="1200">
                <a:latin typeface="Verdana" pitchFamily="34" charset="0"/>
              </a:rPr>
              <a:t>LinearityAssumptionAndTransformations.SBS</a:t>
            </a:r>
          </a:p>
        </p:txBody>
      </p:sp>
      <p:sp>
        <p:nvSpPr>
          <p:cNvPr id="343045" name="AutoShape 5"/>
          <p:cNvSpPr>
            <a:spLocks noChangeArrowheads="1"/>
          </p:cNvSpPr>
          <p:nvPr/>
        </p:nvSpPr>
        <p:spPr bwMode="auto">
          <a:xfrm>
            <a:off x="4343400" y="5799138"/>
            <a:ext cx="2590800" cy="906462"/>
          </a:xfrm>
          <a:prstGeom prst="wedgeEllipseCallout">
            <a:avLst>
              <a:gd name="adj1" fmla="val 46569"/>
              <a:gd name="adj2" fmla="val -5069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click on the OK button to produce the output.</a:t>
            </a:r>
          </a:p>
        </p:txBody>
      </p:sp>
      <p:sp>
        <p:nvSpPr>
          <p:cNvPr id="343046" name="AutoShape 6"/>
          <p:cNvSpPr>
            <a:spLocks noChangeArrowheads="1"/>
          </p:cNvSpPr>
          <p:nvPr/>
        </p:nvSpPr>
        <p:spPr bwMode="auto">
          <a:xfrm>
            <a:off x="5410200" y="1371600"/>
            <a:ext cx="3505200" cy="1165225"/>
          </a:xfrm>
          <a:prstGeom prst="wedgeEllipseCallout">
            <a:avLst>
              <a:gd name="adj1" fmla="val -25315"/>
              <a:gd name="adj2" fmla="val 6171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move the transformed dependent variable LOGEARN  to the text box for the dependent variable.</a:t>
            </a:r>
          </a:p>
        </p:txBody>
      </p:sp>
      <p:sp>
        <p:nvSpPr>
          <p:cNvPr id="343047" name="AutoShape 7"/>
          <p:cNvSpPr>
            <a:spLocks noChangeArrowheads="1"/>
          </p:cNvSpPr>
          <p:nvPr/>
        </p:nvSpPr>
        <p:spPr bwMode="auto">
          <a:xfrm>
            <a:off x="5715000" y="3635375"/>
            <a:ext cx="2743200" cy="1165225"/>
          </a:xfrm>
          <a:prstGeom prst="wedgeEllipseCallout">
            <a:avLst>
              <a:gd name="adj1" fmla="val -30556"/>
              <a:gd name="adj2" fmla="val -6702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move the independent variable, AGE, to the list box for independent variables.</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E946B0B-DD21-44BC-9F08-09F6DECBED36}" type="slidenum">
              <a:rPr lang="en-US"/>
              <a:pPr/>
              <a:t>28</a:t>
            </a:fld>
            <a:endParaRPr lang="en-US"/>
          </a:p>
        </p:txBody>
      </p:sp>
      <p:pic>
        <p:nvPicPr>
          <p:cNvPr id="344070"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r="49713" b="5199"/>
          <a:stretch>
            <a:fillRect/>
          </a:stretch>
        </p:blipFill>
        <p:spPr>
          <a:xfrm>
            <a:off x="152400" y="1371600"/>
            <a:ext cx="4724400" cy="51816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44067" name="Rectangle 3"/>
          <p:cNvSpPr>
            <a:spLocks noGrp="1" noChangeArrowheads="1"/>
          </p:cNvSpPr>
          <p:nvPr>
            <p:ph type="title"/>
          </p:nvPr>
        </p:nvSpPr>
        <p:spPr/>
        <p:txBody>
          <a:bodyPr/>
          <a:lstStyle/>
          <a:p>
            <a:r>
              <a:rPr lang="en-US"/>
              <a:t>Normality/linearity of independent variable: age</a:t>
            </a:r>
          </a:p>
        </p:txBody>
      </p:sp>
      <p:sp>
        <p:nvSpPr>
          <p:cNvPr id="344068" name="AutoShape 4"/>
          <p:cNvSpPr>
            <a:spLocks noChangeArrowheads="1"/>
          </p:cNvSpPr>
          <p:nvPr/>
        </p:nvSpPr>
        <p:spPr bwMode="auto">
          <a:xfrm>
            <a:off x="4802188" y="1404938"/>
            <a:ext cx="4189412" cy="4005262"/>
          </a:xfrm>
          <a:prstGeom prst="wedgeEllipseCallout">
            <a:avLst>
              <a:gd name="adj1" fmla="val -58829"/>
              <a:gd name="adj2" fmla="val -235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evidence of linearity in the relationship between the independent variable "age" [age] and the dependent variable "log transformation of how many in family earned money" [logearn] was the statistical significance of the correlation coefficient (r = -0.493). The probability for the correlation coefficient was &lt;0.001, less than or equal to the level of significance of 0.01. We reject the null hypothesis that r = 0 and  conclude that there is a linear relationship between the variables.</a:t>
            </a:r>
          </a:p>
        </p:txBody>
      </p:sp>
      <p:sp>
        <p:nvSpPr>
          <p:cNvPr id="344072" name="AutoShape 8"/>
          <p:cNvSpPr>
            <a:spLocks noChangeArrowheads="1"/>
          </p:cNvSpPr>
          <p:nvPr/>
        </p:nvSpPr>
        <p:spPr bwMode="auto">
          <a:xfrm>
            <a:off x="1601788" y="4767263"/>
            <a:ext cx="4189412" cy="1938337"/>
          </a:xfrm>
          <a:prstGeom prst="wedgeEllipseCallout">
            <a:avLst>
              <a:gd name="adj1" fmla="val -16273"/>
              <a:gd name="adj2" fmla="val 489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independent variable "age" [age] satisfies the criteria for both the assumption of normality and the assumption of linearity with the dependent variable "log transformation of how many in family earned money" [logearn]. </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C5959C2-AD7A-44B2-8234-2DEAAC264F5D}" type="slidenum">
              <a:rPr lang="en-US"/>
              <a:pPr/>
              <a:t>29</a:t>
            </a:fld>
            <a:endParaRPr lang="en-US"/>
          </a:p>
        </p:txBody>
      </p:sp>
      <p:pic>
        <p:nvPicPr>
          <p:cNvPr id="349192"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7154863" cy="49482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49187" name="Rectangle 3"/>
          <p:cNvSpPr>
            <a:spLocks noGrp="1" noChangeArrowheads="1"/>
          </p:cNvSpPr>
          <p:nvPr>
            <p:ph type="title"/>
          </p:nvPr>
        </p:nvSpPr>
        <p:spPr/>
        <p:txBody>
          <a:bodyPr/>
          <a:lstStyle/>
          <a:p>
            <a:r>
              <a:rPr lang="en-US"/>
              <a:t>Normality/linearity of independent variable: respondent's socioeconomic index</a:t>
            </a:r>
          </a:p>
        </p:txBody>
      </p:sp>
      <p:sp>
        <p:nvSpPr>
          <p:cNvPr id="349188" name="AutoShape 4"/>
          <p:cNvSpPr>
            <a:spLocks noChangeArrowheads="1"/>
          </p:cNvSpPr>
          <p:nvPr/>
        </p:nvSpPr>
        <p:spPr bwMode="auto">
          <a:xfrm>
            <a:off x="228600" y="2901950"/>
            <a:ext cx="5257800" cy="1165225"/>
          </a:xfrm>
          <a:prstGeom prst="wedgeEllipseCallout">
            <a:avLst>
              <a:gd name="adj1" fmla="val -8815"/>
              <a:gd name="adj2" fmla="val -2886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test the normality of respondent's socioeconomic index, run the script: </a:t>
            </a:r>
          </a:p>
          <a:p>
            <a:pPr algn="l">
              <a:lnSpc>
                <a:spcPct val="100000"/>
              </a:lnSpc>
            </a:pPr>
            <a:endParaRPr lang="en-US" sz="1200">
              <a:latin typeface="Verdana" pitchFamily="34" charset="0"/>
            </a:endParaRPr>
          </a:p>
          <a:p>
            <a:pPr algn="l">
              <a:lnSpc>
                <a:spcPct val="100000"/>
              </a:lnSpc>
            </a:pPr>
            <a:r>
              <a:rPr lang="en-US" sz="1200">
                <a:latin typeface="Verdana" pitchFamily="34" charset="0"/>
              </a:rPr>
              <a:t>NormalityAssumptionAndTransformations.SBS</a:t>
            </a:r>
          </a:p>
        </p:txBody>
      </p:sp>
      <p:sp>
        <p:nvSpPr>
          <p:cNvPr id="349189" name="AutoShape 5"/>
          <p:cNvSpPr>
            <a:spLocks noChangeArrowheads="1"/>
          </p:cNvSpPr>
          <p:nvPr/>
        </p:nvSpPr>
        <p:spPr bwMode="auto">
          <a:xfrm>
            <a:off x="4648200" y="5799138"/>
            <a:ext cx="2590800" cy="906462"/>
          </a:xfrm>
          <a:prstGeom prst="wedgeEllipseCallout">
            <a:avLst>
              <a:gd name="adj1" fmla="val 39704"/>
              <a:gd name="adj2" fmla="val -8012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click on the OK button to produce the output.</a:t>
            </a:r>
          </a:p>
        </p:txBody>
      </p:sp>
      <p:sp>
        <p:nvSpPr>
          <p:cNvPr id="349190" name="AutoShape 6"/>
          <p:cNvSpPr>
            <a:spLocks noChangeArrowheads="1"/>
          </p:cNvSpPr>
          <p:nvPr/>
        </p:nvSpPr>
        <p:spPr bwMode="auto">
          <a:xfrm>
            <a:off x="6096000" y="2819400"/>
            <a:ext cx="2743200" cy="1165225"/>
          </a:xfrm>
          <a:prstGeom prst="wedgeEllipseCallout">
            <a:avLst>
              <a:gd name="adj1" fmla="val -34606"/>
              <a:gd name="adj2" fmla="val -6861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move the independent variable SEI to the list box of variables to test.</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286F732-EF78-40AC-A13B-6E59E946581A}" type="slidenum">
              <a:rPr lang="en-US"/>
              <a:pPr/>
              <a:t>3</a:t>
            </a:fld>
            <a:endParaRPr lang="en-US"/>
          </a:p>
        </p:txBody>
      </p:sp>
      <p:sp>
        <p:nvSpPr>
          <p:cNvPr id="451586" name="Rectangle 2"/>
          <p:cNvSpPr>
            <a:spLocks noGrp="1" noChangeArrowheads="1"/>
          </p:cNvSpPr>
          <p:nvPr>
            <p:ph type="title"/>
          </p:nvPr>
        </p:nvSpPr>
        <p:spPr/>
        <p:txBody>
          <a:bodyPr/>
          <a:lstStyle/>
          <a:p>
            <a:r>
              <a:rPr lang="en-US"/>
              <a:t>Assumption of independence of errors - 2</a:t>
            </a:r>
          </a:p>
        </p:txBody>
      </p:sp>
      <p:sp>
        <p:nvSpPr>
          <p:cNvPr id="451587" name="Rectangle 3"/>
          <p:cNvSpPr>
            <a:spLocks noGrp="1" noChangeArrowheads="1"/>
          </p:cNvSpPr>
          <p:nvPr>
            <p:ph type="body" idx="1"/>
          </p:nvPr>
        </p:nvSpPr>
        <p:spPr>
          <a:xfrm>
            <a:off x="1066800" y="1371600"/>
            <a:ext cx="7881938" cy="5334000"/>
          </a:xfrm>
        </p:spPr>
        <p:txBody>
          <a:bodyPr/>
          <a:lstStyle/>
          <a:p>
            <a:r>
              <a:rPr lang="en-US"/>
              <a:t>Serial correlation is more of a concern in analyses that involve time series.  </a:t>
            </a:r>
          </a:p>
          <a:p>
            <a:endParaRPr lang="en-US"/>
          </a:p>
          <a:p>
            <a:r>
              <a:rPr lang="en-US"/>
              <a:t>If it does occur in relationship analyses, its presence can be usually be understood by changing the sequence of cases and running the analysis again.</a:t>
            </a:r>
          </a:p>
          <a:p>
            <a:endParaRPr lang="en-US"/>
          </a:p>
          <a:p>
            <a:r>
              <a:rPr lang="en-US"/>
              <a:t>If the problem with serial correlation disappears, it may be ignored.</a:t>
            </a:r>
          </a:p>
          <a:p>
            <a:endParaRPr lang="en-US"/>
          </a:p>
          <a:p>
            <a:r>
              <a:rPr lang="en-US"/>
              <a:t>If the problem with serial correlation remains, it can usually be handled by using the difference between successive data points as the dependent variable.</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B260F06-7DA4-4D64-91CC-F21532365211}" type="slidenum">
              <a:rPr lang="en-US"/>
              <a:pPr/>
              <a:t>30</a:t>
            </a:fld>
            <a:endParaRPr lang="en-US"/>
          </a:p>
        </p:txBody>
      </p:sp>
      <p:pic>
        <p:nvPicPr>
          <p:cNvPr id="350214"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98688" y="1371600"/>
            <a:ext cx="6564312" cy="36417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50211" name="Rectangle 3"/>
          <p:cNvSpPr>
            <a:spLocks noGrp="1" noChangeArrowheads="1"/>
          </p:cNvSpPr>
          <p:nvPr>
            <p:ph type="title"/>
          </p:nvPr>
        </p:nvSpPr>
        <p:spPr/>
        <p:txBody>
          <a:bodyPr/>
          <a:lstStyle/>
          <a:p>
            <a:r>
              <a:rPr lang="en-US"/>
              <a:t>Normality/linearity of independent variable: respondent's socioeconomic index</a:t>
            </a:r>
          </a:p>
        </p:txBody>
      </p:sp>
      <p:sp>
        <p:nvSpPr>
          <p:cNvPr id="350212" name="AutoShape 4"/>
          <p:cNvSpPr>
            <a:spLocks noChangeArrowheads="1"/>
          </p:cNvSpPr>
          <p:nvPr/>
        </p:nvSpPr>
        <p:spPr bwMode="auto">
          <a:xfrm>
            <a:off x="609600" y="4768850"/>
            <a:ext cx="8229600" cy="1938338"/>
          </a:xfrm>
          <a:prstGeom prst="wedgeEllipseCallout">
            <a:avLst>
              <a:gd name="adj1" fmla="val 27315"/>
              <a:gd name="adj2" fmla="val -5393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independent variable "respondent's socioeconomic index" [sei] satisfies the criteria for the assumption of normality, but does not satisfy the assumption of linearity with the dependent variable "log transformation of how many in family earned money" [logearn]. </a:t>
            </a:r>
          </a:p>
          <a:p>
            <a:pPr algn="l">
              <a:lnSpc>
                <a:spcPct val="100000"/>
              </a:lnSpc>
            </a:pPr>
            <a:endParaRPr lang="en-US" sz="1200">
              <a:latin typeface="Verdana" pitchFamily="34" charset="0"/>
            </a:endParaRPr>
          </a:p>
          <a:p>
            <a:pPr algn="l">
              <a:lnSpc>
                <a:spcPct val="100000"/>
              </a:lnSpc>
            </a:pPr>
            <a:r>
              <a:rPr lang="en-US" sz="1200">
                <a:latin typeface="Verdana" pitchFamily="34" charset="0"/>
              </a:rPr>
              <a:t>In evaluating normality, the skewness (0.585) and kurtosis (-0.862) were both within the range of acceptable values from -1.0 to +1.0. </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93705C7-8DEB-4002-9D5C-7D93F88DBC03}" type="slidenum">
              <a:rPr lang="en-US"/>
              <a:pPr/>
              <a:t>31</a:t>
            </a:fld>
            <a:endParaRPr lang="en-US"/>
          </a:p>
        </p:txBody>
      </p:sp>
      <p:pic>
        <p:nvPicPr>
          <p:cNvPr id="351241" name="Picture 9"/>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752600"/>
            <a:ext cx="7153275" cy="504031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51235" name="Rectangle 3"/>
          <p:cNvSpPr>
            <a:spLocks noGrp="1" noChangeArrowheads="1"/>
          </p:cNvSpPr>
          <p:nvPr>
            <p:ph type="title"/>
          </p:nvPr>
        </p:nvSpPr>
        <p:spPr/>
        <p:txBody>
          <a:bodyPr/>
          <a:lstStyle/>
          <a:p>
            <a:r>
              <a:rPr lang="en-US"/>
              <a:t>Normality/linearity of independent variable: respondent's socioeconomic index</a:t>
            </a:r>
          </a:p>
        </p:txBody>
      </p:sp>
      <p:sp>
        <p:nvSpPr>
          <p:cNvPr id="351236" name="AutoShape 4"/>
          <p:cNvSpPr>
            <a:spLocks noChangeArrowheads="1"/>
          </p:cNvSpPr>
          <p:nvPr/>
        </p:nvSpPr>
        <p:spPr bwMode="auto">
          <a:xfrm>
            <a:off x="228600" y="2405063"/>
            <a:ext cx="5257800" cy="1938337"/>
          </a:xfrm>
          <a:prstGeom prst="wedgeEllipseCallout">
            <a:avLst>
              <a:gd name="adj1" fmla="val -8815"/>
              <a:gd name="adj2" fmla="val -2886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evaluate the linearity of the relationship between respondent's socioeconomic index and the log transformation of how many in family earned money, run the script for the assumption of linearity:</a:t>
            </a:r>
          </a:p>
          <a:p>
            <a:pPr algn="l">
              <a:lnSpc>
                <a:spcPct val="100000"/>
              </a:lnSpc>
            </a:pPr>
            <a:endParaRPr lang="en-US" sz="1200">
              <a:latin typeface="Verdana" pitchFamily="34" charset="0"/>
            </a:endParaRPr>
          </a:p>
          <a:p>
            <a:pPr algn="l">
              <a:lnSpc>
                <a:spcPct val="100000"/>
              </a:lnSpc>
            </a:pPr>
            <a:r>
              <a:rPr lang="en-US" sz="1200">
                <a:latin typeface="Verdana" pitchFamily="34" charset="0"/>
              </a:rPr>
              <a:t>LinearityAssumptionAndTransformations.SBS</a:t>
            </a:r>
          </a:p>
        </p:txBody>
      </p:sp>
      <p:sp>
        <p:nvSpPr>
          <p:cNvPr id="351237" name="AutoShape 5"/>
          <p:cNvSpPr>
            <a:spLocks noChangeArrowheads="1"/>
          </p:cNvSpPr>
          <p:nvPr/>
        </p:nvSpPr>
        <p:spPr bwMode="auto">
          <a:xfrm>
            <a:off x="4343400" y="5799138"/>
            <a:ext cx="2590800" cy="906462"/>
          </a:xfrm>
          <a:prstGeom prst="wedgeEllipseCallout">
            <a:avLst>
              <a:gd name="adj1" fmla="val 46569"/>
              <a:gd name="adj2" fmla="val -5069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click on the OK button to produce the output.</a:t>
            </a:r>
          </a:p>
        </p:txBody>
      </p:sp>
      <p:sp>
        <p:nvSpPr>
          <p:cNvPr id="351239" name="AutoShape 7"/>
          <p:cNvSpPr>
            <a:spLocks noChangeArrowheads="1"/>
          </p:cNvSpPr>
          <p:nvPr/>
        </p:nvSpPr>
        <p:spPr bwMode="auto">
          <a:xfrm>
            <a:off x="5943600" y="3657600"/>
            <a:ext cx="2743200" cy="1165225"/>
          </a:xfrm>
          <a:prstGeom prst="wedgeEllipseCallout">
            <a:avLst>
              <a:gd name="adj1" fmla="val -30556"/>
              <a:gd name="adj2" fmla="val -6702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move the independent variable, SEI, to the list box for independent variables.</a:t>
            </a:r>
          </a:p>
        </p:txBody>
      </p:sp>
      <p:sp>
        <p:nvSpPr>
          <p:cNvPr id="351242" name="AutoShape 10"/>
          <p:cNvSpPr>
            <a:spLocks noChangeArrowheads="1"/>
          </p:cNvSpPr>
          <p:nvPr/>
        </p:nvSpPr>
        <p:spPr bwMode="auto">
          <a:xfrm>
            <a:off x="5410200" y="1371600"/>
            <a:ext cx="3505200" cy="1165225"/>
          </a:xfrm>
          <a:prstGeom prst="wedgeEllipseCallout">
            <a:avLst>
              <a:gd name="adj1" fmla="val -25315"/>
              <a:gd name="adj2" fmla="val 6171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move the transformed dependent variable LOGEARN  to the text box for the dependent variable.</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1841A74-A351-4902-82B0-70E08E44394B}" type="slidenum">
              <a:rPr lang="en-US"/>
              <a:pPr/>
              <a:t>32</a:t>
            </a:fld>
            <a:endParaRPr lang="en-US"/>
          </a:p>
        </p:txBody>
      </p:sp>
      <p:pic>
        <p:nvPicPr>
          <p:cNvPr id="352262"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r="44865" b="4117"/>
          <a:stretch>
            <a:fillRect/>
          </a:stretch>
        </p:blipFill>
        <p:spPr>
          <a:xfrm>
            <a:off x="609600" y="1524000"/>
            <a:ext cx="5257800" cy="50292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52259" name="Rectangle 3"/>
          <p:cNvSpPr>
            <a:spLocks noGrp="1" noChangeArrowheads="1"/>
          </p:cNvSpPr>
          <p:nvPr>
            <p:ph type="title"/>
          </p:nvPr>
        </p:nvSpPr>
        <p:spPr/>
        <p:txBody>
          <a:bodyPr/>
          <a:lstStyle/>
          <a:p>
            <a:r>
              <a:rPr lang="en-US"/>
              <a:t>Normality/linearity of independent variable: respondent's socioeconomic index</a:t>
            </a:r>
          </a:p>
        </p:txBody>
      </p:sp>
      <p:sp>
        <p:nvSpPr>
          <p:cNvPr id="352260" name="AutoShape 4"/>
          <p:cNvSpPr>
            <a:spLocks noChangeArrowheads="1"/>
          </p:cNvSpPr>
          <p:nvPr/>
        </p:nvSpPr>
        <p:spPr bwMode="auto">
          <a:xfrm>
            <a:off x="4876800" y="1676400"/>
            <a:ext cx="4187825" cy="4778375"/>
          </a:xfrm>
          <a:prstGeom prst="wedgeEllipseCallout">
            <a:avLst>
              <a:gd name="adj1" fmla="val -53412"/>
              <a:gd name="adj2" fmla="val -1282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probability for the correlation coefficient was 0.385, greater than the level of significance of 0.01. We cannot reject the null hypothesis that r = 0, and cannot conclude that there is a linear relationship between the variables. </a:t>
            </a:r>
          </a:p>
          <a:p>
            <a:pPr algn="l">
              <a:lnSpc>
                <a:spcPct val="100000"/>
              </a:lnSpc>
            </a:pPr>
            <a:endParaRPr lang="en-US" sz="1200">
              <a:latin typeface="Verdana" pitchFamily="34" charset="0"/>
            </a:endParaRPr>
          </a:p>
          <a:p>
            <a:pPr algn="l">
              <a:lnSpc>
                <a:spcPct val="100000"/>
              </a:lnSpc>
            </a:pPr>
            <a:r>
              <a:rPr lang="en-US" sz="1200">
                <a:latin typeface="Verdana" pitchFamily="34" charset="0"/>
              </a:rPr>
              <a:t>Since none of the transformations to improve linearity were successful, it is an indication that the problem may be a weak relationship, rather than a curvilinear relationship correctable by using a transformation. A weak relationship is not a violation of the assumption of linearity, and does not require a caution.</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F67B332-0BCD-44BD-B799-641162C5B723}" type="slidenum">
              <a:rPr lang="en-US"/>
              <a:pPr/>
              <a:t>33</a:t>
            </a:fld>
            <a:endParaRPr lang="en-US"/>
          </a:p>
        </p:txBody>
      </p:sp>
      <p:pic>
        <p:nvPicPr>
          <p:cNvPr id="353289" name="Picture 9"/>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833563"/>
            <a:ext cx="7154863" cy="494823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53283" name="Rectangle 3"/>
          <p:cNvSpPr>
            <a:spLocks noGrp="1" noChangeArrowheads="1"/>
          </p:cNvSpPr>
          <p:nvPr>
            <p:ph type="title"/>
          </p:nvPr>
        </p:nvSpPr>
        <p:spPr/>
        <p:txBody>
          <a:bodyPr/>
          <a:lstStyle/>
          <a:p>
            <a:r>
              <a:rPr lang="en-US"/>
              <a:t>Homoscedasticity of independent variable: Sex</a:t>
            </a:r>
          </a:p>
        </p:txBody>
      </p:sp>
      <p:sp>
        <p:nvSpPr>
          <p:cNvPr id="353284" name="AutoShape 4"/>
          <p:cNvSpPr>
            <a:spLocks noChangeArrowheads="1"/>
          </p:cNvSpPr>
          <p:nvPr/>
        </p:nvSpPr>
        <p:spPr bwMode="auto">
          <a:xfrm>
            <a:off x="228600" y="2538413"/>
            <a:ext cx="5334000" cy="2197100"/>
          </a:xfrm>
          <a:prstGeom prst="wedgeEllipseCallout">
            <a:avLst>
              <a:gd name="adj1" fmla="val -9403"/>
              <a:gd name="adj2" fmla="val -2887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evaluate the homoscedasticity of the relationship between sex and the log transformation of how many in family earned money, run the script for the assumption of homogeneity of variance:</a:t>
            </a:r>
          </a:p>
          <a:p>
            <a:pPr algn="l">
              <a:lnSpc>
                <a:spcPct val="100000"/>
              </a:lnSpc>
            </a:pPr>
            <a:endParaRPr lang="en-US" sz="1200">
              <a:latin typeface="Verdana" pitchFamily="34" charset="0"/>
            </a:endParaRPr>
          </a:p>
          <a:p>
            <a:pPr algn="l">
              <a:lnSpc>
                <a:spcPct val="100000"/>
              </a:lnSpc>
            </a:pPr>
            <a:r>
              <a:rPr lang="en-US" sz="1200">
                <a:latin typeface="Verdana" pitchFamily="34" charset="0"/>
              </a:rPr>
              <a:t>HomoscedasticityAssumptionAnd Transformations.SBS</a:t>
            </a:r>
          </a:p>
        </p:txBody>
      </p:sp>
      <p:sp>
        <p:nvSpPr>
          <p:cNvPr id="353285" name="AutoShape 5"/>
          <p:cNvSpPr>
            <a:spLocks noChangeArrowheads="1"/>
          </p:cNvSpPr>
          <p:nvPr/>
        </p:nvSpPr>
        <p:spPr bwMode="auto">
          <a:xfrm>
            <a:off x="4343400" y="5799138"/>
            <a:ext cx="2590800" cy="906462"/>
          </a:xfrm>
          <a:prstGeom prst="wedgeEllipseCallout">
            <a:avLst>
              <a:gd name="adj1" fmla="val 46569"/>
              <a:gd name="adj2" fmla="val -5069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click on the OK button to produce the output.</a:t>
            </a:r>
          </a:p>
        </p:txBody>
      </p:sp>
      <p:sp>
        <p:nvSpPr>
          <p:cNvPr id="353287" name="AutoShape 7"/>
          <p:cNvSpPr>
            <a:spLocks noChangeArrowheads="1"/>
          </p:cNvSpPr>
          <p:nvPr/>
        </p:nvSpPr>
        <p:spPr bwMode="auto">
          <a:xfrm>
            <a:off x="6096000" y="3711575"/>
            <a:ext cx="2743200" cy="1165225"/>
          </a:xfrm>
          <a:prstGeom prst="wedgeEllipseCallout">
            <a:avLst>
              <a:gd name="adj1" fmla="val -32231"/>
              <a:gd name="adj2" fmla="val -6321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move the independent variable, SEX, to the list box for independent variables.</a:t>
            </a:r>
          </a:p>
        </p:txBody>
      </p:sp>
      <p:sp>
        <p:nvSpPr>
          <p:cNvPr id="353291" name="AutoShape 11"/>
          <p:cNvSpPr>
            <a:spLocks noChangeArrowheads="1"/>
          </p:cNvSpPr>
          <p:nvPr/>
        </p:nvSpPr>
        <p:spPr bwMode="auto">
          <a:xfrm>
            <a:off x="5410200" y="1371600"/>
            <a:ext cx="3505200" cy="1165225"/>
          </a:xfrm>
          <a:prstGeom prst="wedgeEllipseCallout">
            <a:avLst>
              <a:gd name="adj1" fmla="val -25315"/>
              <a:gd name="adj2" fmla="val 6171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move the transformed dependent variable LOGEARN  to the text box for the dependent variable.</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3E39741-0DAA-466C-AE66-26D120E15DA7}" type="slidenum">
              <a:rPr lang="en-US"/>
              <a:pPr/>
              <a:t>34</a:t>
            </a:fld>
            <a:endParaRPr lang="en-US"/>
          </a:p>
        </p:txBody>
      </p:sp>
      <p:pic>
        <p:nvPicPr>
          <p:cNvPr id="354310"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066800" y="1371600"/>
            <a:ext cx="6564313" cy="4297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54307" name="Rectangle 3"/>
          <p:cNvSpPr>
            <a:spLocks noGrp="1" noChangeArrowheads="1"/>
          </p:cNvSpPr>
          <p:nvPr>
            <p:ph type="title"/>
          </p:nvPr>
        </p:nvSpPr>
        <p:spPr/>
        <p:txBody>
          <a:bodyPr/>
          <a:lstStyle/>
          <a:p>
            <a:r>
              <a:rPr lang="en-US"/>
              <a:t>Homoscedasticity of independent variable: Sex</a:t>
            </a:r>
          </a:p>
        </p:txBody>
      </p:sp>
      <p:sp>
        <p:nvSpPr>
          <p:cNvPr id="354308" name="AutoShape 4"/>
          <p:cNvSpPr>
            <a:spLocks noChangeArrowheads="1"/>
          </p:cNvSpPr>
          <p:nvPr/>
        </p:nvSpPr>
        <p:spPr bwMode="auto">
          <a:xfrm>
            <a:off x="5105400" y="3035300"/>
            <a:ext cx="3810000" cy="3746500"/>
          </a:xfrm>
          <a:prstGeom prst="wedgeEllipseCallout">
            <a:avLst>
              <a:gd name="adj1" fmla="val -63917"/>
              <a:gd name="adj2" fmla="val 1682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Based on the Levene Test, the variance in "log transformation of how many in family earned money" [logearn] is homogeneous for the categories of "sex" [sex]. </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probability associated with the Levene Statistic (0.767) is greater than the level of significance, so we fail to reject the null hypothesis and conclude that the homoscedasticity assumption is satisfied. </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F0D1EC3-32DA-422B-8787-750958B70894}" type="slidenum">
              <a:rPr lang="en-US"/>
              <a:pPr/>
              <a:t>35</a:t>
            </a:fld>
            <a:endParaRPr lang="en-US"/>
          </a:p>
        </p:txBody>
      </p:sp>
      <p:pic>
        <p:nvPicPr>
          <p:cNvPr id="459778"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97075" y="1524000"/>
            <a:ext cx="7070725" cy="50879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59779" name="Rectangle 3"/>
          <p:cNvSpPr>
            <a:spLocks noGrp="1" noChangeArrowheads="1"/>
          </p:cNvSpPr>
          <p:nvPr>
            <p:ph type="title"/>
          </p:nvPr>
        </p:nvSpPr>
        <p:spPr/>
        <p:txBody>
          <a:bodyPr/>
          <a:lstStyle/>
          <a:p>
            <a:r>
              <a:rPr lang="en-US"/>
              <a:t>The regression to identify outliers and influential cases</a:t>
            </a:r>
          </a:p>
        </p:txBody>
      </p:sp>
      <p:sp>
        <p:nvSpPr>
          <p:cNvPr id="459780" name="AutoShape 4"/>
          <p:cNvSpPr>
            <a:spLocks noChangeArrowheads="1"/>
          </p:cNvSpPr>
          <p:nvPr/>
        </p:nvSpPr>
        <p:spPr bwMode="auto">
          <a:xfrm>
            <a:off x="5562600" y="3733800"/>
            <a:ext cx="3429000" cy="1165225"/>
          </a:xfrm>
          <a:prstGeom prst="wedgeEllipseCallout">
            <a:avLst>
              <a:gd name="adj1" fmla="val -27500"/>
              <a:gd name="adj2" fmla="val -7329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run the regression again, select the </a:t>
            </a:r>
            <a:r>
              <a:rPr lang="en-US" sz="1200" i="1">
                <a:latin typeface="Verdana" pitchFamily="34" charset="0"/>
              </a:rPr>
              <a:t>Regression | Linear</a:t>
            </a:r>
            <a:r>
              <a:rPr lang="en-US" sz="1200">
                <a:latin typeface="Verdana" pitchFamily="34" charset="0"/>
              </a:rPr>
              <a:t> command from the </a:t>
            </a:r>
            <a:r>
              <a:rPr lang="en-US" sz="1200" i="1">
                <a:latin typeface="Verdana" pitchFamily="34" charset="0"/>
              </a:rPr>
              <a:t>Analyze</a:t>
            </a:r>
            <a:r>
              <a:rPr lang="en-US" sz="1200">
                <a:latin typeface="Verdana" pitchFamily="34" charset="0"/>
              </a:rPr>
              <a:t> menu.</a:t>
            </a:r>
          </a:p>
        </p:txBody>
      </p:sp>
      <p:sp>
        <p:nvSpPr>
          <p:cNvPr id="459781" name="AutoShape 5"/>
          <p:cNvSpPr>
            <a:spLocks noChangeArrowheads="1"/>
          </p:cNvSpPr>
          <p:nvPr/>
        </p:nvSpPr>
        <p:spPr bwMode="auto">
          <a:xfrm>
            <a:off x="304800" y="1296988"/>
            <a:ext cx="4035425" cy="2714625"/>
          </a:xfrm>
          <a:prstGeom prst="wedgeEllipseCallout">
            <a:avLst>
              <a:gd name="adj1" fmla="val 30606"/>
              <a:gd name="adj2" fmla="val -2792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We use the regression procedure to identify univariate outliers, multivariate outliers, and influential cases.</a:t>
            </a:r>
          </a:p>
          <a:p>
            <a:pPr algn="l">
              <a:lnSpc>
                <a:spcPct val="100000"/>
              </a:lnSpc>
            </a:pPr>
            <a:endParaRPr lang="en-US" sz="1200">
              <a:latin typeface="Verdana" pitchFamily="34" charset="0"/>
            </a:endParaRPr>
          </a:p>
          <a:p>
            <a:pPr algn="l">
              <a:lnSpc>
                <a:spcPct val="100000"/>
              </a:lnSpc>
            </a:pPr>
            <a:r>
              <a:rPr lang="en-US" sz="1200">
                <a:latin typeface="Verdana" pitchFamily="34" charset="0"/>
              </a:rPr>
              <a:t>We start with the same dialog we used for the baseline analysis and substitute the transformed variables which we think will improve the analysis.</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FFA9855-AB81-4BC8-8BF3-8C3F881BB5E5}" type="slidenum">
              <a:rPr lang="en-US"/>
              <a:pPr/>
              <a:t>36</a:t>
            </a:fld>
            <a:endParaRPr lang="en-US"/>
          </a:p>
        </p:txBody>
      </p:sp>
      <p:pic>
        <p:nvPicPr>
          <p:cNvPr id="385035" name="Picture 11"/>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362200" y="1447800"/>
            <a:ext cx="5619750" cy="4297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85027" name="Rectangle 3"/>
          <p:cNvSpPr>
            <a:spLocks noGrp="1" noChangeArrowheads="1"/>
          </p:cNvSpPr>
          <p:nvPr>
            <p:ph type="title"/>
          </p:nvPr>
        </p:nvSpPr>
        <p:spPr/>
        <p:txBody>
          <a:bodyPr/>
          <a:lstStyle/>
          <a:p>
            <a:r>
              <a:rPr lang="en-US"/>
              <a:t>The regression to identify outliers and influential cases</a:t>
            </a:r>
          </a:p>
        </p:txBody>
      </p:sp>
      <p:sp>
        <p:nvSpPr>
          <p:cNvPr id="385029" name="AutoShape 5"/>
          <p:cNvSpPr>
            <a:spLocks noChangeArrowheads="1"/>
          </p:cNvSpPr>
          <p:nvPr/>
        </p:nvSpPr>
        <p:spPr bwMode="auto">
          <a:xfrm>
            <a:off x="1981200" y="5026025"/>
            <a:ext cx="3810000" cy="1679575"/>
          </a:xfrm>
          <a:prstGeom prst="wedgeEllipseCallout">
            <a:avLst>
              <a:gd name="adj1" fmla="val 52708"/>
              <a:gd name="adj2" fmla="val -2570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we want to save the calculated values of the outlier statistics to the data set.</a:t>
            </a:r>
          </a:p>
          <a:p>
            <a:pPr algn="l">
              <a:lnSpc>
                <a:spcPct val="100000"/>
              </a:lnSpc>
            </a:pPr>
            <a:endParaRPr lang="en-US" sz="1200">
              <a:latin typeface="Verdana" pitchFamily="34" charset="0"/>
            </a:endParaRPr>
          </a:p>
          <a:p>
            <a:pPr algn="l">
              <a:lnSpc>
                <a:spcPct val="100000"/>
              </a:lnSpc>
            </a:pPr>
            <a:r>
              <a:rPr lang="en-US" sz="1200">
                <a:latin typeface="Verdana" pitchFamily="34" charset="0"/>
              </a:rPr>
              <a:t>Click on the </a:t>
            </a:r>
            <a:r>
              <a:rPr lang="en-US" sz="1200" i="1">
                <a:latin typeface="Verdana" pitchFamily="34" charset="0"/>
              </a:rPr>
              <a:t>Save</a:t>
            </a:r>
            <a:r>
              <a:rPr lang="en-US" sz="1200">
                <a:latin typeface="Verdana" pitchFamily="34" charset="0"/>
              </a:rPr>
              <a:t>… button to specify what we want to save.</a:t>
            </a:r>
          </a:p>
        </p:txBody>
      </p:sp>
      <p:sp>
        <p:nvSpPr>
          <p:cNvPr id="385030" name="AutoShape 6"/>
          <p:cNvSpPr>
            <a:spLocks noChangeArrowheads="1"/>
          </p:cNvSpPr>
          <p:nvPr/>
        </p:nvSpPr>
        <p:spPr bwMode="auto">
          <a:xfrm>
            <a:off x="5486400" y="2005013"/>
            <a:ext cx="3505200" cy="1423987"/>
          </a:xfrm>
          <a:prstGeom prst="wedgeEllipseCallout">
            <a:avLst>
              <a:gd name="adj1" fmla="val -46287"/>
              <a:gd name="adj2" fmla="val -3837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we substitute the logarithmic transformation of earnrs, </a:t>
            </a:r>
            <a:r>
              <a:rPr lang="en-US" sz="1200" i="1">
                <a:latin typeface="Verdana" pitchFamily="34" charset="0"/>
              </a:rPr>
              <a:t>logearn</a:t>
            </a:r>
            <a:r>
              <a:rPr lang="en-US" sz="1200">
                <a:latin typeface="Verdana" pitchFamily="34" charset="0"/>
              </a:rPr>
              <a:t>, into the list of independent variables.</a:t>
            </a:r>
          </a:p>
          <a:p>
            <a:pPr algn="l">
              <a:lnSpc>
                <a:spcPct val="100000"/>
              </a:lnSpc>
            </a:pPr>
            <a:endParaRPr lang="en-US" sz="1200" b="1">
              <a:latin typeface="Verdana" pitchFamily="34" charset="0"/>
            </a:endParaRPr>
          </a:p>
        </p:txBody>
      </p:sp>
      <p:sp>
        <p:nvSpPr>
          <p:cNvPr id="385031" name="AutoShape 7"/>
          <p:cNvSpPr>
            <a:spLocks noChangeArrowheads="1"/>
          </p:cNvSpPr>
          <p:nvPr/>
        </p:nvSpPr>
        <p:spPr bwMode="auto">
          <a:xfrm>
            <a:off x="1069975" y="2071688"/>
            <a:ext cx="3502025" cy="2714625"/>
          </a:xfrm>
          <a:prstGeom prst="wedgeEllipseCallout">
            <a:avLst>
              <a:gd name="adj1" fmla="val 75977"/>
              <a:gd name="adj2" fmla="val 1596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we keep the method of entry to </a:t>
            </a:r>
            <a:r>
              <a:rPr lang="en-US" sz="1200" i="1">
                <a:latin typeface="Verdana" pitchFamily="34" charset="0"/>
              </a:rPr>
              <a:t>Enter</a:t>
            </a:r>
            <a:r>
              <a:rPr lang="en-US" sz="1200">
                <a:latin typeface="Verdana" pitchFamily="34" charset="0"/>
              </a:rPr>
              <a:t> so that all variables will be included in the detection of outliers.</a:t>
            </a:r>
          </a:p>
          <a:p>
            <a:pPr algn="l">
              <a:lnSpc>
                <a:spcPct val="100000"/>
              </a:lnSpc>
            </a:pPr>
            <a:endParaRPr lang="en-US" sz="1200">
              <a:latin typeface="Verdana" pitchFamily="34" charset="0"/>
            </a:endParaRPr>
          </a:p>
          <a:p>
            <a:pPr algn="l">
              <a:lnSpc>
                <a:spcPct val="100000"/>
              </a:lnSpc>
            </a:pPr>
            <a:r>
              <a:rPr lang="en-US" sz="1200">
                <a:latin typeface="Verdana" pitchFamily="34" charset="0"/>
              </a:rPr>
              <a:t>NOTE: we should always use Enter when testing for outliers and influential cases to make sure all variables are included in the determination.</a:t>
            </a:r>
            <a:endParaRPr lang="en-US" sz="1200" b="1">
              <a:latin typeface="Verdana" pitchFamily="34" charset="0"/>
            </a:endParaRP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FF65527-4D1E-40C0-9BCF-A02D1A863F7B}" type="slidenum">
              <a:rPr lang="en-US"/>
              <a:pPr/>
              <a:t>37</a:t>
            </a:fld>
            <a:endParaRPr lang="en-US"/>
          </a:p>
        </p:txBody>
      </p:sp>
      <p:pic>
        <p:nvPicPr>
          <p:cNvPr id="386056"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54350" y="1371600"/>
            <a:ext cx="4981575" cy="54117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86051" name="Rectangle 3"/>
          <p:cNvSpPr>
            <a:spLocks noGrp="1" noChangeArrowheads="1"/>
          </p:cNvSpPr>
          <p:nvPr>
            <p:ph type="title"/>
          </p:nvPr>
        </p:nvSpPr>
        <p:spPr/>
        <p:txBody>
          <a:bodyPr/>
          <a:lstStyle/>
          <a:p>
            <a:r>
              <a:rPr lang="en-US"/>
              <a:t>Saving the measures of outliers/influential cases</a:t>
            </a:r>
          </a:p>
        </p:txBody>
      </p:sp>
      <p:sp>
        <p:nvSpPr>
          <p:cNvPr id="386052" name="AutoShape 4"/>
          <p:cNvSpPr>
            <a:spLocks noChangeArrowheads="1"/>
          </p:cNvSpPr>
          <p:nvPr/>
        </p:nvSpPr>
        <p:spPr bwMode="auto">
          <a:xfrm>
            <a:off x="609600" y="3886200"/>
            <a:ext cx="3048000" cy="1938338"/>
          </a:xfrm>
          <a:prstGeom prst="wedgeEllipseCallout">
            <a:avLst>
              <a:gd name="adj1" fmla="val 36667"/>
              <a:gd name="adj2" fmla="val -6957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mark the checkbox for </a:t>
            </a:r>
            <a:r>
              <a:rPr lang="en-US" sz="1200" i="1">
                <a:latin typeface="Verdana" pitchFamily="34" charset="0"/>
              </a:rPr>
              <a:t>Mahalanobis</a:t>
            </a:r>
            <a:r>
              <a:rPr lang="en-US" sz="1200">
                <a:latin typeface="Verdana" pitchFamily="34" charset="0"/>
              </a:rPr>
              <a:t> in the </a:t>
            </a:r>
            <a:r>
              <a:rPr lang="en-US" sz="1200" i="1">
                <a:latin typeface="Verdana" pitchFamily="34" charset="0"/>
              </a:rPr>
              <a:t>Distances</a:t>
            </a:r>
            <a:r>
              <a:rPr lang="en-US" sz="1200">
                <a:latin typeface="Verdana" pitchFamily="34" charset="0"/>
              </a:rPr>
              <a:t> panel.  This will compute Mahalanobis distances for the set of independent variables.</a:t>
            </a:r>
          </a:p>
        </p:txBody>
      </p:sp>
      <p:sp>
        <p:nvSpPr>
          <p:cNvPr id="386053" name="AutoShape 5"/>
          <p:cNvSpPr>
            <a:spLocks noChangeArrowheads="1"/>
          </p:cNvSpPr>
          <p:nvPr/>
        </p:nvSpPr>
        <p:spPr bwMode="auto">
          <a:xfrm>
            <a:off x="6862763" y="2563813"/>
            <a:ext cx="2159000" cy="1165225"/>
          </a:xfrm>
          <a:prstGeom prst="wedgeEllipseCallout">
            <a:avLst>
              <a:gd name="adj1" fmla="val -21690"/>
              <a:gd name="adj2" fmla="val -9135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Fourth</a:t>
            </a:r>
            <a:r>
              <a:rPr lang="en-US" sz="1200">
                <a:latin typeface="Verdana" pitchFamily="34" charset="0"/>
              </a:rPr>
              <a:t>, click on the </a:t>
            </a:r>
            <a:r>
              <a:rPr lang="en-US" sz="1200" i="1">
                <a:latin typeface="Verdana" pitchFamily="34" charset="0"/>
              </a:rPr>
              <a:t>OK</a:t>
            </a:r>
            <a:r>
              <a:rPr lang="en-US" sz="1200">
                <a:latin typeface="Verdana" pitchFamily="34" charset="0"/>
              </a:rPr>
              <a:t> button to complete the specifications.</a:t>
            </a:r>
          </a:p>
        </p:txBody>
      </p:sp>
      <p:sp>
        <p:nvSpPr>
          <p:cNvPr id="386054" name="AutoShape 6"/>
          <p:cNvSpPr>
            <a:spLocks noChangeArrowheads="1"/>
          </p:cNvSpPr>
          <p:nvPr/>
        </p:nvSpPr>
        <p:spPr bwMode="auto">
          <a:xfrm>
            <a:off x="609600" y="1295400"/>
            <a:ext cx="4800600" cy="1423988"/>
          </a:xfrm>
          <a:prstGeom prst="wedgeEllipseCallout">
            <a:avLst>
              <a:gd name="adj1" fmla="val 49106"/>
              <a:gd name="adj2" fmla="val 3751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mark the checkbox for </a:t>
            </a:r>
            <a:r>
              <a:rPr lang="en-US" sz="1200" i="1">
                <a:latin typeface="Verdana" pitchFamily="34" charset="0"/>
              </a:rPr>
              <a:t>Studentized</a:t>
            </a:r>
            <a:r>
              <a:rPr lang="en-US" sz="1200">
                <a:latin typeface="Verdana" pitchFamily="34" charset="0"/>
              </a:rPr>
              <a:t> residuals in the </a:t>
            </a:r>
            <a:r>
              <a:rPr lang="en-US" sz="1200" i="1">
                <a:latin typeface="Verdana" pitchFamily="34" charset="0"/>
              </a:rPr>
              <a:t>Residuals</a:t>
            </a:r>
            <a:r>
              <a:rPr lang="en-US" sz="1200">
                <a:latin typeface="Verdana" pitchFamily="34" charset="0"/>
              </a:rPr>
              <a:t> panel.  Studentized residuals are z-scores computed for a case based on the data for all other cases in the data set.</a:t>
            </a:r>
          </a:p>
        </p:txBody>
      </p:sp>
      <p:sp>
        <p:nvSpPr>
          <p:cNvPr id="386057" name="AutoShape 9"/>
          <p:cNvSpPr>
            <a:spLocks noChangeArrowheads="1"/>
          </p:cNvSpPr>
          <p:nvPr/>
        </p:nvSpPr>
        <p:spPr bwMode="auto">
          <a:xfrm>
            <a:off x="4648200" y="4191000"/>
            <a:ext cx="2971800" cy="1679575"/>
          </a:xfrm>
          <a:prstGeom prst="wedgeEllipseCallout">
            <a:avLst>
              <a:gd name="adj1" fmla="val -88620"/>
              <a:gd name="adj2" fmla="val -7485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mark the checkbox for </a:t>
            </a:r>
            <a:r>
              <a:rPr lang="en-US" sz="1200" i="1">
                <a:latin typeface="Verdana" pitchFamily="34" charset="0"/>
              </a:rPr>
              <a:t>Cook’s</a:t>
            </a:r>
            <a:r>
              <a:rPr lang="en-US" sz="1200">
                <a:latin typeface="Verdana" pitchFamily="34" charset="0"/>
              </a:rPr>
              <a:t> in the </a:t>
            </a:r>
            <a:r>
              <a:rPr lang="en-US" sz="1200" i="1">
                <a:latin typeface="Verdana" pitchFamily="34" charset="0"/>
              </a:rPr>
              <a:t>Distances</a:t>
            </a:r>
            <a:r>
              <a:rPr lang="en-US" sz="1200">
                <a:latin typeface="Verdana" pitchFamily="34" charset="0"/>
              </a:rPr>
              <a:t> panel.  This will compute Cook’s distances to identify influential cases.</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C4EA65C-F62B-494E-92AE-3A0DC61E828C}" type="slidenum">
              <a:rPr lang="en-US"/>
              <a:pPr/>
              <a:t>38</a:t>
            </a:fld>
            <a:endParaRPr lang="en-US"/>
          </a:p>
        </p:txBody>
      </p:sp>
      <p:pic>
        <p:nvPicPr>
          <p:cNvPr id="387082" name="Picture 10"/>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843088" y="1693863"/>
            <a:ext cx="7070725" cy="508793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87075" name="Rectangle 3"/>
          <p:cNvSpPr>
            <a:spLocks noGrp="1" noChangeArrowheads="1"/>
          </p:cNvSpPr>
          <p:nvPr>
            <p:ph type="title"/>
          </p:nvPr>
        </p:nvSpPr>
        <p:spPr/>
        <p:txBody>
          <a:bodyPr/>
          <a:lstStyle/>
          <a:p>
            <a:r>
              <a:rPr lang="en-US"/>
              <a:t>The variables for identifying outliers/influential cases</a:t>
            </a:r>
          </a:p>
        </p:txBody>
      </p:sp>
      <p:sp>
        <p:nvSpPr>
          <p:cNvPr id="387076" name="AutoShape 4"/>
          <p:cNvSpPr>
            <a:spLocks noChangeArrowheads="1"/>
          </p:cNvSpPr>
          <p:nvPr/>
        </p:nvSpPr>
        <p:spPr bwMode="auto">
          <a:xfrm>
            <a:off x="381000" y="1397000"/>
            <a:ext cx="4111625" cy="1679575"/>
          </a:xfrm>
          <a:prstGeom prst="wedgeEllipseCallout">
            <a:avLst>
              <a:gd name="adj1" fmla="val 31505"/>
              <a:gd name="adj2" fmla="val 4612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variable for identifying univariate outliers for the dependent variable are in a column which SPSS has named sre_1. These are the studentized residuals for the log transformed variables.</a:t>
            </a:r>
          </a:p>
        </p:txBody>
      </p:sp>
      <p:sp>
        <p:nvSpPr>
          <p:cNvPr id="387077" name="AutoShape 5"/>
          <p:cNvSpPr>
            <a:spLocks noChangeArrowheads="1"/>
          </p:cNvSpPr>
          <p:nvPr/>
        </p:nvSpPr>
        <p:spPr bwMode="auto">
          <a:xfrm>
            <a:off x="4722813" y="1447800"/>
            <a:ext cx="3429000" cy="1423988"/>
          </a:xfrm>
          <a:prstGeom prst="wedgeEllipseCallout">
            <a:avLst>
              <a:gd name="adj1" fmla="val -28796"/>
              <a:gd name="adj2" fmla="val 5144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variable for identifying multivariate outliers for the independent variables are in a column which SPSS has named mah_1.</a:t>
            </a:r>
          </a:p>
        </p:txBody>
      </p:sp>
      <p:sp>
        <p:nvSpPr>
          <p:cNvPr id="387080" name="AutoShape 8"/>
          <p:cNvSpPr>
            <a:spLocks noChangeArrowheads="1"/>
          </p:cNvSpPr>
          <p:nvPr/>
        </p:nvSpPr>
        <p:spPr bwMode="auto">
          <a:xfrm>
            <a:off x="7010400" y="3471863"/>
            <a:ext cx="2054225" cy="1938337"/>
          </a:xfrm>
          <a:prstGeom prst="wedgeEllipseCallout">
            <a:avLst>
              <a:gd name="adj1" fmla="val -62037"/>
              <a:gd name="adj2" fmla="val -7185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variable containing Cook’s distances for identifying influential cases has been named coo_1 by SPSS.</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369C701-651C-4A45-AA71-E4CA27E902DE}" type="slidenum">
              <a:rPr lang="en-US"/>
              <a:pPr/>
              <a:t>39</a:t>
            </a:fld>
            <a:endParaRPr lang="en-US"/>
          </a:p>
        </p:txBody>
      </p:sp>
      <p:pic>
        <p:nvPicPr>
          <p:cNvPr id="388103"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617663"/>
            <a:ext cx="7070725" cy="508793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88099" name="Rectangle 3"/>
          <p:cNvSpPr>
            <a:spLocks noGrp="1" noChangeArrowheads="1"/>
          </p:cNvSpPr>
          <p:nvPr>
            <p:ph type="title"/>
          </p:nvPr>
        </p:nvSpPr>
        <p:spPr/>
        <p:txBody>
          <a:bodyPr/>
          <a:lstStyle/>
          <a:p>
            <a:r>
              <a:rPr lang="en-US"/>
              <a:t>Computing the probability for Mahalanobis D²</a:t>
            </a:r>
          </a:p>
        </p:txBody>
      </p:sp>
      <p:sp>
        <p:nvSpPr>
          <p:cNvPr id="388100" name="AutoShape 4"/>
          <p:cNvSpPr>
            <a:spLocks noChangeArrowheads="1"/>
          </p:cNvSpPr>
          <p:nvPr/>
        </p:nvSpPr>
        <p:spPr bwMode="auto">
          <a:xfrm>
            <a:off x="5105400" y="1371600"/>
            <a:ext cx="3352800" cy="1524000"/>
          </a:xfrm>
          <a:prstGeom prst="wedgeEllipseCallout">
            <a:avLst>
              <a:gd name="adj1" fmla="val -17944"/>
              <a:gd name="adj2" fmla="val -1906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compute the probability of D², we will use an SPSS function in a Compute command.</a:t>
            </a:r>
          </a:p>
        </p:txBody>
      </p:sp>
      <p:sp>
        <p:nvSpPr>
          <p:cNvPr id="388101" name="AutoShape 5"/>
          <p:cNvSpPr>
            <a:spLocks noChangeArrowheads="1"/>
          </p:cNvSpPr>
          <p:nvPr/>
        </p:nvSpPr>
        <p:spPr bwMode="auto">
          <a:xfrm>
            <a:off x="3886200" y="2895600"/>
            <a:ext cx="2667000" cy="1371600"/>
          </a:xfrm>
          <a:prstGeom prst="wedgeEllipseCallout">
            <a:avLst>
              <a:gd name="adj1" fmla="val -34227"/>
              <a:gd name="adj2" fmla="val -9270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select the </a:t>
            </a:r>
            <a:r>
              <a:rPr lang="en-US" sz="1200" i="1">
                <a:latin typeface="Verdana" pitchFamily="34" charset="0"/>
              </a:rPr>
              <a:t>Compute</a:t>
            </a:r>
            <a:r>
              <a:rPr lang="en-US" sz="1200">
                <a:latin typeface="Verdana" pitchFamily="34" charset="0"/>
              </a:rPr>
              <a:t>… command from the </a:t>
            </a:r>
            <a:r>
              <a:rPr lang="en-US" sz="1200" i="1">
                <a:latin typeface="Verdana" pitchFamily="34" charset="0"/>
              </a:rPr>
              <a:t>Transform</a:t>
            </a:r>
            <a:r>
              <a:rPr lang="en-US" sz="1200">
                <a:latin typeface="Verdana" pitchFamily="34" charset="0"/>
              </a:rPr>
              <a:t> menu.</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86259E9-7388-4772-93B2-E2260DFBF696}" type="slidenum">
              <a:rPr lang="en-US"/>
              <a:pPr/>
              <a:t>4</a:t>
            </a:fld>
            <a:endParaRPr lang="en-US"/>
          </a:p>
        </p:txBody>
      </p:sp>
      <p:sp>
        <p:nvSpPr>
          <p:cNvPr id="454658" name="Rectangle 2"/>
          <p:cNvSpPr>
            <a:spLocks noGrp="1" noChangeArrowheads="1"/>
          </p:cNvSpPr>
          <p:nvPr>
            <p:ph type="title"/>
          </p:nvPr>
        </p:nvSpPr>
        <p:spPr/>
        <p:txBody>
          <a:bodyPr/>
          <a:lstStyle/>
          <a:p>
            <a:r>
              <a:rPr lang="en-US"/>
              <a:t>Multicollinearity - 1</a:t>
            </a:r>
          </a:p>
        </p:txBody>
      </p:sp>
      <p:sp>
        <p:nvSpPr>
          <p:cNvPr id="454659" name="Rectangle 3"/>
          <p:cNvSpPr>
            <a:spLocks noGrp="1" noChangeArrowheads="1"/>
          </p:cNvSpPr>
          <p:nvPr>
            <p:ph type="body" idx="1"/>
          </p:nvPr>
        </p:nvSpPr>
        <p:spPr>
          <a:xfrm>
            <a:off x="1066800" y="1447800"/>
            <a:ext cx="7881938" cy="5257800"/>
          </a:xfrm>
        </p:spPr>
        <p:txBody>
          <a:bodyPr/>
          <a:lstStyle/>
          <a:p>
            <a:pPr>
              <a:lnSpc>
                <a:spcPct val="90000"/>
              </a:lnSpc>
            </a:pPr>
            <a:r>
              <a:rPr lang="en-US"/>
              <a:t>Multicollinearity is a problem in regression analysis that occurs when two independent variables are highly correlated, e.g. r = 0.90, or higher.</a:t>
            </a:r>
          </a:p>
          <a:p>
            <a:pPr>
              <a:lnSpc>
                <a:spcPct val="90000"/>
              </a:lnSpc>
            </a:pPr>
            <a:endParaRPr lang="en-US" sz="900"/>
          </a:p>
          <a:p>
            <a:pPr>
              <a:lnSpc>
                <a:spcPct val="90000"/>
              </a:lnSpc>
            </a:pPr>
            <a:r>
              <a:rPr lang="en-US"/>
              <a:t>The relationship between the independent variables and the dependent variables is distorted by the very strong relationship between the independent variables, leading to the likelihood that our interpretation of relationships will be incorrect.</a:t>
            </a:r>
          </a:p>
          <a:p>
            <a:pPr>
              <a:lnSpc>
                <a:spcPct val="90000"/>
              </a:lnSpc>
            </a:pPr>
            <a:endParaRPr lang="en-US" sz="900"/>
          </a:p>
          <a:p>
            <a:pPr>
              <a:lnSpc>
                <a:spcPct val="90000"/>
              </a:lnSpc>
            </a:pPr>
            <a:r>
              <a:rPr lang="en-US"/>
              <a:t>In the worst case, if the variables are perfectly correlated, the regression cannot be computed.</a:t>
            </a:r>
          </a:p>
          <a:p>
            <a:pPr>
              <a:lnSpc>
                <a:spcPct val="90000"/>
              </a:lnSpc>
            </a:pPr>
            <a:endParaRPr lang="en-US" sz="900"/>
          </a:p>
          <a:p>
            <a:pPr>
              <a:lnSpc>
                <a:spcPct val="90000"/>
              </a:lnSpc>
            </a:pPr>
            <a:r>
              <a:rPr lang="en-US"/>
              <a:t>SPSS guards against the failure to compute a regression solution by arbitrarily omitting the collinear variable from the analysis.</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ACFDB96-5C7F-4CC6-8E29-371DDC7ACCA0}" type="slidenum">
              <a:rPr lang="en-US"/>
              <a:pPr/>
              <a:t>40</a:t>
            </a:fld>
            <a:endParaRPr lang="en-US"/>
          </a:p>
        </p:txBody>
      </p:sp>
      <p:pic>
        <p:nvPicPr>
          <p:cNvPr id="389122"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2386013"/>
            <a:ext cx="6007100" cy="348138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89123" name="Rectangle 3"/>
          <p:cNvSpPr>
            <a:spLocks noGrp="1" noChangeArrowheads="1"/>
          </p:cNvSpPr>
          <p:nvPr>
            <p:ph type="title"/>
          </p:nvPr>
        </p:nvSpPr>
        <p:spPr/>
        <p:txBody>
          <a:bodyPr/>
          <a:lstStyle/>
          <a:p>
            <a:r>
              <a:rPr lang="en-US"/>
              <a:t>Formula for probability for Mahalanobis D²</a:t>
            </a:r>
          </a:p>
        </p:txBody>
      </p:sp>
      <p:sp>
        <p:nvSpPr>
          <p:cNvPr id="389124" name="AutoShape 4"/>
          <p:cNvSpPr>
            <a:spLocks noChangeArrowheads="1"/>
          </p:cNvSpPr>
          <p:nvPr/>
        </p:nvSpPr>
        <p:spPr bwMode="auto">
          <a:xfrm>
            <a:off x="304800" y="5638800"/>
            <a:ext cx="3505200" cy="1066800"/>
          </a:xfrm>
          <a:prstGeom prst="wedgeEllipseCallout">
            <a:avLst>
              <a:gd name="adj1" fmla="val 49639"/>
              <a:gd name="adj2" fmla="val -5773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Third</a:t>
            </a:r>
            <a:r>
              <a:rPr lang="en-US" sz="1200">
                <a:latin typeface="Verdana" pitchFamily="34" charset="0"/>
              </a:rPr>
              <a:t>, click on the </a:t>
            </a:r>
            <a:r>
              <a:rPr lang="en-US" sz="1200" i="1">
                <a:latin typeface="Verdana" pitchFamily="34" charset="0"/>
              </a:rPr>
              <a:t>OK</a:t>
            </a:r>
            <a:r>
              <a:rPr lang="en-US" sz="1200">
                <a:latin typeface="Verdana" pitchFamily="34" charset="0"/>
              </a:rPr>
              <a:t> button to signal completion of the computer variable dialog.</a:t>
            </a:r>
          </a:p>
        </p:txBody>
      </p:sp>
      <p:sp>
        <p:nvSpPr>
          <p:cNvPr id="389125" name="AutoShape 5"/>
          <p:cNvSpPr>
            <a:spLocks noChangeArrowheads="1"/>
          </p:cNvSpPr>
          <p:nvPr/>
        </p:nvSpPr>
        <p:spPr bwMode="auto">
          <a:xfrm>
            <a:off x="4572000" y="2819400"/>
            <a:ext cx="4495800" cy="3962400"/>
          </a:xfrm>
          <a:prstGeom prst="wedgeEllipseCallout">
            <a:avLst>
              <a:gd name="adj1" fmla="val -47106"/>
              <a:gd name="adj2" fmla="val -4186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to complete the specifications for the CDF.CHISQ function, type the name of the variable containing the D² scores, mah_1,  followed by a comma, followed by the number of variables used in the calculations, 3.</a:t>
            </a:r>
          </a:p>
          <a:p>
            <a:pPr algn="l">
              <a:lnSpc>
                <a:spcPct val="100000"/>
              </a:lnSpc>
            </a:pPr>
            <a:endParaRPr lang="en-US" sz="1200">
              <a:latin typeface="Verdana" pitchFamily="34" charset="0"/>
            </a:endParaRPr>
          </a:p>
          <a:p>
            <a:pPr algn="l">
              <a:lnSpc>
                <a:spcPct val="100000"/>
              </a:lnSpc>
            </a:pPr>
            <a:r>
              <a:rPr lang="en-US" sz="1200">
                <a:latin typeface="Verdana" pitchFamily="34" charset="0"/>
              </a:rPr>
              <a:t>Since the CDF function (cumulative density function) computes the cumulative probability from the left end of the distribution up through a given value, we subtract it from 1 to obtain the probability in the upper tail of the distribution.</a:t>
            </a:r>
          </a:p>
        </p:txBody>
      </p:sp>
      <p:sp>
        <p:nvSpPr>
          <p:cNvPr id="389126" name="AutoShape 6"/>
          <p:cNvSpPr>
            <a:spLocks noChangeArrowheads="1"/>
          </p:cNvSpPr>
          <p:nvPr/>
        </p:nvSpPr>
        <p:spPr bwMode="auto">
          <a:xfrm>
            <a:off x="1371600" y="1371600"/>
            <a:ext cx="5943600" cy="1219200"/>
          </a:xfrm>
          <a:prstGeom prst="wedgeEllipseCallout">
            <a:avLst>
              <a:gd name="adj1" fmla="val -32560"/>
              <a:gd name="adj2" fmla="val 7461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in the </a:t>
            </a:r>
            <a:r>
              <a:rPr lang="en-US" sz="1200" i="1">
                <a:latin typeface="Verdana" pitchFamily="34" charset="0"/>
              </a:rPr>
              <a:t>target variable</a:t>
            </a:r>
            <a:r>
              <a:rPr lang="en-US" sz="1200">
                <a:latin typeface="Verdana" pitchFamily="34" charset="0"/>
              </a:rPr>
              <a:t> text box, type the name "p_mah_1" as an acronym for the probability of the mah_1, the Mahalanobis D² score.</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056BAE9-D17B-4D86-AA58-FBA5FE3C6D7C}" type="slidenum">
              <a:rPr lang="en-US"/>
              <a:pPr/>
              <a:t>41</a:t>
            </a:fld>
            <a:endParaRPr lang="en-US"/>
          </a:p>
        </p:txBody>
      </p:sp>
      <p:pic>
        <p:nvPicPr>
          <p:cNvPr id="390153" name="Picture 9"/>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7070725" cy="50879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90147" name="Rectangle 3"/>
          <p:cNvSpPr>
            <a:spLocks noGrp="1" noChangeArrowheads="1"/>
          </p:cNvSpPr>
          <p:nvPr>
            <p:ph type="title"/>
          </p:nvPr>
        </p:nvSpPr>
        <p:spPr/>
        <p:txBody>
          <a:bodyPr/>
          <a:lstStyle/>
          <a:p>
            <a:r>
              <a:rPr lang="en-US"/>
              <a:t>Univariate outliers</a:t>
            </a:r>
          </a:p>
        </p:txBody>
      </p:sp>
      <p:sp>
        <p:nvSpPr>
          <p:cNvPr id="390151" name="AutoShape 7"/>
          <p:cNvSpPr>
            <a:spLocks noChangeArrowheads="1"/>
          </p:cNvSpPr>
          <p:nvPr/>
        </p:nvSpPr>
        <p:spPr bwMode="auto">
          <a:xfrm>
            <a:off x="3581400" y="1600200"/>
            <a:ext cx="4265613" cy="906463"/>
          </a:xfrm>
          <a:prstGeom prst="wedgeEllipseCallout">
            <a:avLst>
              <a:gd name="adj1" fmla="val -40028"/>
              <a:gd name="adj2" fmla="val 8380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A score on the dependent variable is considered unusual if its studentized residual is bigger than ±3.0. </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5753C35-C3C4-4EDB-B349-82C0B30FA75E}" type="slidenum">
              <a:rPr lang="en-US"/>
              <a:pPr/>
              <a:t>42</a:t>
            </a:fld>
            <a:endParaRPr lang="en-US"/>
          </a:p>
        </p:txBody>
      </p:sp>
      <p:pic>
        <p:nvPicPr>
          <p:cNvPr id="407559"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7070725" cy="50879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07555" name="Rectangle 3"/>
          <p:cNvSpPr>
            <a:spLocks noGrp="1" noChangeArrowheads="1"/>
          </p:cNvSpPr>
          <p:nvPr>
            <p:ph type="title"/>
          </p:nvPr>
        </p:nvSpPr>
        <p:spPr/>
        <p:txBody>
          <a:bodyPr/>
          <a:lstStyle/>
          <a:p>
            <a:r>
              <a:rPr lang="en-US"/>
              <a:t>Multivariate outliers</a:t>
            </a:r>
          </a:p>
        </p:txBody>
      </p:sp>
      <p:sp>
        <p:nvSpPr>
          <p:cNvPr id="407556" name="AutoShape 4"/>
          <p:cNvSpPr>
            <a:spLocks noChangeArrowheads="1"/>
          </p:cNvSpPr>
          <p:nvPr/>
        </p:nvSpPr>
        <p:spPr bwMode="auto">
          <a:xfrm>
            <a:off x="2819400" y="1395413"/>
            <a:ext cx="4191000" cy="1423987"/>
          </a:xfrm>
          <a:prstGeom prst="wedgeEllipseCallout">
            <a:avLst>
              <a:gd name="adj1" fmla="val 41250"/>
              <a:gd name="adj2" fmla="val 4643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combination of scores for the independent variables is an outlier if the probability of the Mahalanobis D² distance score is less than or equal to 0.001.</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F4A34E6-7F9F-4D48-B486-A027A25BCB60}" type="slidenum">
              <a:rPr lang="en-US"/>
              <a:pPr/>
              <a:t>43</a:t>
            </a:fld>
            <a:endParaRPr lang="en-US"/>
          </a:p>
        </p:txBody>
      </p:sp>
      <p:pic>
        <p:nvPicPr>
          <p:cNvPr id="408583"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7070725" cy="50879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08579" name="Rectangle 3"/>
          <p:cNvSpPr>
            <a:spLocks noGrp="1" noChangeArrowheads="1"/>
          </p:cNvSpPr>
          <p:nvPr>
            <p:ph type="title"/>
          </p:nvPr>
        </p:nvSpPr>
        <p:spPr/>
        <p:txBody>
          <a:bodyPr/>
          <a:lstStyle/>
          <a:p>
            <a:r>
              <a:rPr lang="en-US"/>
              <a:t>Influential cases</a:t>
            </a:r>
          </a:p>
        </p:txBody>
      </p:sp>
      <p:sp>
        <p:nvSpPr>
          <p:cNvPr id="408580" name="AutoShape 4"/>
          <p:cNvSpPr>
            <a:spLocks noChangeArrowheads="1"/>
          </p:cNvSpPr>
          <p:nvPr/>
        </p:nvSpPr>
        <p:spPr bwMode="auto">
          <a:xfrm>
            <a:off x="1524000" y="2895600"/>
            <a:ext cx="4187825" cy="3746500"/>
          </a:xfrm>
          <a:prstGeom prst="wedgeEllipseCallout">
            <a:avLst>
              <a:gd name="adj1" fmla="val 53148"/>
              <a:gd name="adj2" fmla="val -4576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In addition, a case may have a large influence on the regression analysis, resulting in an analysis that is less representative of the population represented by the sample.  The criteria for identifying influential case is a Cook's distance score with a value of 0.0160 or greater.</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criteria for Cook’s distance is:</a:t>
            </a:r>
          </a:p>
          <a:p>
            <a:pPr algn="l">
              <a:lnSpc>
                <a:spcPct val="100000"/>
              </a:lnSpc>
            </a:pPr>
            <a:endParaRPr lang="en-US" sz="1200">
              <a:latin typeface="Verdana" pitchFamily="34" charset="0"/>
            </a:endParaRPr>
          </a:p>
          <a:p>
            <a:pPr algn="l">
              <a:lnSpc>
                <a:spcPct val="100000"/>
              </a:lnSpc>
            </a:pPr>
            <a:r>
              <a:rPr lang="en-US" sz="1200">
                <a:latin typeface="Verdana" pitchFamily="34" charset="0"/>
              </a:rPr>
              <a:t>4 / (n – k – 1) =</a:t>
            </a:r>
          </a:p>
          <a:p>
            <a:pPr algn="l">
              <a:lnSpc>
                <a:spcPct val="100000"/>
              </a:lnSpc>
            </a:pPr>
            <a:r>
              <a:rPr lang="en-US" sz="1200">
                <a:latin typeface="Verdana" pitchFamily="34" charset="0"/>
              </a:rPr>
              <a:t>4 / (254 – 3 – 1) = 0.0160</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3EE3DD3-6530-4C00-A896-046554578AAF}" type="slidenum">
              <a:rPr lang="en-US"/>
              <a:pPr/>
              <a:t>44</a:t>
            </a:fld>
            <a:endParaRPr lang="en-US"/>
          </a:p>
        </p:txBody>
      </p:sp>
      <p:pic>
        <p:nvPicPr>
          <p:cNvPr id="392201" name="Picture 9"/>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7070725" cy="50879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92195" name="Rectangle 3"/>
          <p:cNvSpPr>
            <a:spLocks noGrp="1" noChangeArrowheads="1"/>
          </p:cNvSpPr>
          <p:nvPr>
            <p:ph type="title"/>
          </p:nvPr>
        </p:nvSpPr>
        <p:spPr/>
        <p:txBody>
          <a:bodyPr/>
          <a:lstStyle/>
          <a:p>
            <a:r>
              <a:rPr lang="en-US"/>
              <a:t>Omitting the outliers and influential cases</a:t>
            </a:r>
          </a:p>
        </p:txBody>
      </p:sp>
      <p:sp>
        <p:nvSpPr>
          <p:cNvPr id="392196" name="AutoShape 4"/>
          <p:cNvSpPr>
            <a:spLocks noChangeArrowheads="1"/>
          </p:cNvSpPr>
          <p:nvPr/>
        </p:nvSpPr>
        <p:spPr bwMode="auto">
          <a:xfrm>
            <a:off x="5105400" y="1524000"/>
            <a:ext cx="3429000" cy="1371600"/>
          </a:xfrm>
          <a:prstGeom prst="wedgeEllipseCallout">
            <a:avLst>
              <a:gd name="adj1" fmla="val -18657"/>
              <a:gd name="adj2" fmla="val -2673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omit the outliers and influential cases from the analysis, we select in the cases that are not outliers and are not influential cases.</a:t>
            </a:r>
          </a:p>
        </p:txBody>
      </p:sp>
      <p:sp>
        <p:nvSpPr>
          <p:cNvPr id="392197" name="AutoShape 5"/>
          <p:cNvSpPr>
            <a:spLocks noChangeArrowheads="1"/>
          </p:cNvSpPr>
          <p:nvPr/>
        </p:nvSpPr>
        <p:spPr bwMode="auto">
          <a:xfrm>
            <a:off x="5105400" y="3429000"/>
            <a:ext cx="2667000" cy="1371600"/>
          </a:xfrm>
          <a:prstGeom prst="wedgeEllipseCallout">
            <a:avLst>
              <a:gd name="adj1" fmla="val -83569"/>
              <a:gd name="adj2" fmla="val 4467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select the </a:t>
            </a:r>
            <a:r>
              <a:rPr lang="en-US" sz="1200" i="1">
                <a:latin typeface="Verdana" pitchFamily="34" charset="0"/>
              </a:rPr>
              <a:t>Select Cases</a:t>
            </a:r>
            <a:r>
              <a:rPr lang="en-US" sz="1200">
                <a:latin typeface="Verdana" pitchFamily="34" charset="0"/>
              </a:rPr>
              <a:t>… command from the </a:t>
            </a:r>
            <a:r>
              <a:rPr lang="en-US" sz="1200" i="1">
                <a:latin typeface="Verdana" pitchFamily="34" charset="0"/>
              </a:rPr>
              <a:t>Transform</a:t>
            </a:r>
            <a:r>
              <a:rPr lang="en-US" sz="1200">
                <a:latin typeface="Verdana" pitchFamily="34" charset="0"/>
              </a:rPr>
              <a:t> menu.</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5AA56C4-442D-42C2-8170-7DA15003549B}" type="slidenum">
              <a:rPr lang="en-US"/>
              <a:pPr/>
              <a:t>45</a:t>
            </a:fld>
            <a:endParaRPr lang="en-US"/>
          </a:p>
        </p:txBody>
      </p:sp>
      <p:pic>
        <p:nvPicPr>
          <p:cNvPr id="393218"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362200" y="1828800"/>
            <a:ext cx="5441950" cy="436721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93219" name="Rectangle 3"/>
          <p:cNvSpPr>
            <a:spLocks noGrp="1" noChangeArrowheads="1"/>
          </p:cNvSpPr>
          <p:nvPr>
            <p:ph type="title"/>
          </p:nvPr>
        </p:nvSpPr>
        <p:spPr/>
        <p:txBody>
          <a:bodyPr/>
          <a:lstStyle/>
          <a:p>
            <a:r>
              <a:rPr lang="en-US"/>
              <a:t>Specifying the condition to omit outliers</a:t>
            </a:r>
          </a:p>
        </p:txBody>
      </p:sp>
      <p:sp>
        <p:nvSpPr>
          <p:cNvPr id="393220" name="AutoShape 4"/>
          <p:cNvSpPr>
            <a:spLocks noChangeArrowheads="1"/>
          </p:cNvSpPr>
          <p:nvPr/>
        </p:nvSpPr>
        <p:spPr bwMode="auto">
          <a:xfrm>
            <a:off x="1524000" y="2919413"/>
            <a:ext cx="2590800" cy="1752600"/>
          </a:xfrm>
          <a:prstGeom prst="wedgeEllipseCallout">
            <a:avLst>
              <a:gd name="adj1" fmla="val 54843"/>
              <a:gd name="adj2" fmla="val -5851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mark the If condition is satisfied option button to indicate that we will enter a specific condition for including cases.</a:t>
            </a:r>
          </a:p>
        </p:txBody>
      </p:sp>
      <p:sp>
        <p:nvSpPr>
          <p:cNvPr id="393221" name="AutoShape 5"/>
          <p:cNvSpPr>
            <a:spLocks noChangeArrowheads="1"/>
          </p:cNvSpPr>
          <p:nvPr/>
        </p:nvSpPr>
        <p:spPr bwMode="auto">
          <a:xfrm>
            <a:off x="5486400" y="3429000"/>
            <a:ext cx="2895600" cy="1371600"/>
          </a:xfrm>
          <a:prstGeom prst="wedgeEllipseCallout">
            <a:avLst>
              <a:gd name="adj1" fmla="val -65514"/>
              <a:gd name="adj2" fmla="val -8125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a:t>
            </a:r>
            <a:r>
              <a:rPr lang="en-US" sz="1200" i="1">
                <a:latin typeface="Verdana" pitchFamily="34" charset="0"/>
              </a:rPr>
              <a:t>If</a:t>
            </a:r>
            <a:r>
              <a:rPr lang="en-US" sz="1200">
                <a:latin typeface="Verdana" pitchFamily="34" charset="0"/>
              </a:rPr>
              <a:t>… button to specify the criteria for inclusion in the analysis.</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FA47963-9222-4385-A7B2-A254859D9BCE}" type="slidenum">
              <a:rPr lang="en-US"/>
              <a:pPr/>
              <a:t>46</a:t>
            </a:fld>
            <a:endParaRPr lang="en-US"/>
          </a:p>
        </p:txBody>
      </p:sp>
      <p:pic>
        <p:nvPicPr>
          <p:cNvPr id="394247"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43000" y="1524000"/>
            <a:ext cx="6113463" cy="30797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94243" name="Rectangle 3"/>
          <p:cNvSpPr>
            <a:spLocks noGrp="1" noChangeArrowheads="1"/>
          </p:cNvSpPr>
          <p:nvPr>
            <p:ph type="title"/>
          </p:nvPr>
        </p:nvSpPr>
        <p:spPr/>
        <p:txBody>
          <a:bodyPr/>
          <a:lstStyle/>
          <a:p>
            <a:r>
              <a:rPr lang="en-US"/>
              <a:t>The formula for omitting outliers</a:t>
            </a:r>
          </a:p>
        </p:txBody>
      </p:sp>
      <p:sp>
        <p:nvSpPr>
          <p:cNvPr id="394244" name="AutoShape 4"/>
          <p:cNvSpPr>
            <a:spLocks noChangeArrowheads="1"/>
          </p:cNvSpPr>
          <p:nvPr/>
        </p:nvSpPr>
        <p:spPr bwMode="auto">
          <a:xfrm>
            <a:off x="4649788" y="2265363"/>
            <a:ext cx="4340225" cy="3487737"/>
          </a:xfrm>
          <a:prstGeom prst="wedgeEllipseCallout">
            <a:avLst>
              <a:gd name="adj1" fmla="val -40352"/>
              <a:gd name="adj2" fmla="val -5372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eliminate the outliers and influential cases, we request the cases that are not outliers or influential cases.  </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formula specifies that we should include cases if the studentized residual (regardless of sign) is less than 3, the probability for Mahalanobis D</a:t>
            </a:r>
            <a:r>
              <a:rPr lang="en-US" sz="1200"/>
              <a:t>²</a:t>
            </a:r>
            <a:r>
              <a:rPr lang="en-US" sz="1200">
                <a:latin typeface="Verdana" pitchFamily="34" charset="0"/>
              </a:rPr>
              <a:t> is higher than the level of significance of 0.001, and the Cook’s distance value is less than the critical value of 0.0160.</a:t>
            </a:r>
          </a:p>
        </p:txBody>
      </p:sp>
      <p:sp>
        <p:nvSpPr>
          <p:cNvPr id="394245" name="AutoShape 5"/>
          <p:cNvSpPr>
            <a:spLocks noChangeArrowheads="1"/>
          </p:cNvSpPr>
          <p:nvPr/>
        </p:nvSpPr>
        <p:spPr bwMode="auto">
          <a:xfrm>
            <a:off x="762000" y="4724400"/>
            <a:ext cx="3429000" cy="906463"/>
          </a:xfrm>
          <a:prstGeom prst="wedgeEllipseCallout">
            <a:avLst>
              <a:gd name="adj1" fmla="val 28981"/>
              <a:gd name="adj2" fmla="val -9080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After typing in the formula, click on the </a:t>
            </a:r>
            <a:r>
              <a:rPr lang="en-US" sz="1200" i="1">
                <a:latin typeface="Verdana" pitchFamily="34" charset="0"/>
              </a:rPr>
              <a:t>Continue</a:t>
            </a:r>
            <a:r>
              <a:rPr lang="en-US" sz="1200">
                <a:latin typeface="Verdana" pitchFamily="34" charset="0"/>
              </a:rPr>
              <a:t> button to close the dialog box,</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6745653-2BED-4BD3-9B27-8BE90F03A3B0}" type="slidenum">
              <a:rPr lang="en-US"/>
              <a:pPr/>
              <a:t>47</a:t>
            </a:fld>
            <a:endParaRPr lang="en-US"/>
          </a:p>
        </p:txBody>
      </p:sp>
      <p:pic>
        <p:nvPicPr>
          <p:cNvPr id="395270"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90800" y="1447800"/>
            <a:ext cx="5441950" cy="436721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95267" name="Rectangle 3"/>
          <p:cNvSpPr>
            <a:spLocks noGrp="1" noChangeArrowheads="1"/>
          </p:cNvSpPr>
          <p:nvPr>
            <p:ph type="title"/>
          </p:nvPr>
        </p:nvSpPr>
        <p:spPr/>
        <p:txBody>
          <a:bodyPr/>
          <a:lstStyle/>
          <a:p>
            <a:r>
              <a:rPr lang="en-US"/>
              <a:t>Completing the request for the selection</a:t>
            </a:r>
          </a:p>
        </p:txBody>
      </p:sp>
      <p:sp>
        <p:nvSpPr>
          <p:cNvPr id="395268" name="AutoShape 4"/>
          <p:cNvSpPr>
            <a:spLocks noChangeArrowheads="1"/>
          </p:cNvSpPr>
          <p:nvPr/>
        </p:nvSpPr>
        <p:spPr bwMode="auto">
          <a:xfrm>
            <a:off x="1905000" y="5715000"/>
            <a:ext cx="2514600" cy="906463"/>
          </a:xfrm>
          <a:prstGeom prst="wedgeEllipseCallout">
            <a:avLst>
              <a:gd name="adj1" fmla="val 56440"/>
              <a:gd name="adj2" fmla="val -5840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complete the request, we click on the </a:t>
            </a:r>
            <a:r>
              <a:rPr lang="en-US" sz="1200" i="1">
                <a:latin typeface="Verdana" pitchFamily="34" charset="0"/>
              </a:rPr>
              <a:t>OK</a:t>
            </a:r>
            <a:r>
              <a:rPr lang="en-US" sz="1200">
                <a:latin typeface="Verdana" pitchFamily="34" charset="0"/>
              </a:rPr>
              <a:t> button.</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C39867F-44FB-439B-B93F-F0B69B7410EE}" type="slidenum">
              <a:rPr lang="en-US"/>
              <a:pPr/>
              <a:t>48</a:t>
            </a:fld>
            <a:endParaRPr lang="en-US"/>
          </a:p>
        </p:txBody>
      </p:sp>
      <p:pic>
        <p:nvPicPr>
          <p:cNvPr id="396297" name="Picture 9"/>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7070725" cy="50879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96291" name="Rectangle 3"/>
          <p:cNvSpPr>
            <a:spLocks noGrp="1" noChangeArrowheads="1"/>
          </p:cNvSpPr>
          <p:nvPr>
            <p:ph type="title"/>
          </p:nvPr>
        </p:nvSpPr>
        <p:spPr/>
        <p:txBody>
          <a:bodyPr/>
          <a:lstStyle/>
          <a:p>
            <a:r>
              <a:rPr lang="en-US"/>
              <a:t>An omitted outlier and influential case</a:t>
            </a:r>
          </a:p>
        </p:txBody>
      </p:sp>
      <p:sp>
        <p:nvSpPr>
          <p:cNvPr id="396295" name="AutoShape 7"/>
          <p:cNvSpPr>
            <a:spLocks noChangeArrowheads="1"/>
          </p:cNvSpPr>
          <p:nvPr/>
        </p:nvSpPr>
        <p:spPr bwMode="auto">
          <a:xfrm>
            <a:off x="2590800" y="4648200"/>
            <a:ext cx="4721225" cy="1679575"/>
          </a:xfrm>
          <a:prstGeom prst="wedgeEllipseCallout">
            <a:avLst>
              <a:gd name="adj1" fmla="val 23505"/>
              <a:gd name="adj2" fmla="val -7381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SPSS identifies the excluded cases by drawing a slash mark through the case number.  This omitted case  has a large studentized residual, greater than 3.0,  as well as a Cook’s distance value that is greater than the critical value, 0.0160.</a:t>
            </a: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E485EEA-FF86-4398-86E8-97DA5860ABB1}" type="slidenum">
              <a:rPr lang="en-US"/>
              <a:pPr/>
              <a:t>49</a:t>
            </a:fld>
            <a:endParaRPr lang="en-US"/>
          </a:p>
        </p:txBody>
      </p:sp>
      <p:pic>
        <p:nvPicPr>
          <p:cNvPr id="409608"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7070725" cy="50879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09603" name="Rectangle 3"/>
          <p:cNvSpPr>
            <a:spLocks noGrp="1" noChangeArrowheads="1"/>
          </p:cNvSpPr>
          <p:nvPr>
            <p:ph type="title"/>
          </p:nvPr>
        </p:nvSpPr>
        <p:spPr/>
        <p:txBody>
          <a:bodyPr/>
          <a:lstStyle/>
          <a:p>
            <a:r>
              <a:rPr lang="en-US"/>
              <a:t>The outliers and influential cases</a:t>
            </a:r>
          </a:p>
        </p:txBody>
      </p:sp>
      <p:sp>
        <p:nvSpPr>
          <p:cNvPr id="409605" name="AutoShape 5"/>
          <p:cNvSpPr>
            <a:spLocks noChangeArrowheads="1"/>
          </p:cNvSpPr>
          <p:nvPr/>
        </p:nvSpPr>
        <p:spPr bwMode="auto">
          <a:xfrm>
            <a:off x="2057400" y="1828800"/>
            <a:ext cx="6702425" cy="3228975"/>
          </a:xfrm>
          <a:prstGeom prst="wedgeEllipseCallout">
            <a:avLst>
              <a:gd name="adj1" fmla="val -19139"/>
              <a:gd name="adj2" fmla="val -3249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Case 20000159 is an influential case (Cook's distance=0.0320) as well as an outlier on the dependent variable (studentized residual=3.13). Case 20000915 is an influential case (Cook's distance=0.0239). Case 20001016 is an influential case (Cook's distance=0.0598) as well as an outlier on the dependent variable (studentized residual=-3.12). Case 20001761 is an influential case (Cook's distance=0.0167). Case 20002587 is an influential case (Cook's distance=0.0264). Case 20002597 is an influential case (Cook's distance=0.0293). There are 6 cases that have a Cook's distance score that is large enough to be considered influential cases.</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2DD8907-B8E1-41B0-8D63-159AC7DFF589}" type="slidenum">
              <a:rPr lang="en-US"/>
              <a:pPr/>
              <a:t>5</a:t>
            </a:fld>
            <a:endParaRPr lang="en-US"/>
          </a:p>
        </p:txBody>
      </p:sp>
      <p:sp>
        <p:nvSpPr>
          <p:cNvPr id="456706" name="Rectangle 2"/>
          <p:cNvSpPr>
            <a:spLocks noGrp="1" noChangeArrowheads="1"/>
          </p:cNvSpPr>
          <p:nvPr>
            <p:ph type="title"/>
          </p:nvPr>
        </p:nvSpPr>
        <p:spPr/>
        <p:txBody>
          <a:bodyPr/>
          <a:lstStyle/>
          <a:p>
            <a:r>
              <a:rPr lang="en-US"/>
              <a:t>Multicollinearity - 2</a:t>
            </a:r>
          </a:p>
        </p:txBody>
      </p:sp>
      <p:sp>
        <p:nvSpPr>
          <p:cNvPr id="456707" name="Rectangle 3"/>
          <p:cNvSpPr>
            <a:spLocks noGrp="1" noChangeArrowheads="1"/>
          </p:cNvSpPr>
          <p:nvPr>
            <p:ph type="body" idx="1"/>
          </p:nvPr>
        </p:nvSpPr>
        <p:spPr/>
        <p:txBody>
          <a:bodyPr/>
          <a:lstStyle/>
          <a:p>
            <a:pPr>
              <a:lnSpc>
                <a:spcPct val="90000"/>
              </a:lnSpc>
            </a:pPr>
            <a:r>
              <a:rPr lang="en-US"/>
              <a:t>Multicollinearity is detected by examining the tolerance for each independent variable.  Tolerance is the amount of variability in one independent variable that is no explained by the other independent variables.  </a:t>
            </a:r>
          </a:p>
          <a:p>
            <a:pPr>
              <a:lnSpc>
                <a:spcPct val="90000"/>
              </a:lnSpc>
            </a:pPr>
            <a:endParaRPr lang="en-US" sz="900"/>
          </a:p>
          <a:p>
            <a:pPr>
              <a:lnSpc>
                <a:spcPct val="90000"/>
              </a:lnSpc>
            </a:pPr>
            <a:r>
              <a:rPr lang="en-US"/>
              <a:t>Tolerance values less than 0.10 indicate collinearity.</a:t>
            </a:r>
          </a:p>
          <a:p>
            <a:pPr>
              <a:lnSpc>
                <a:spcPct val="90000"/>
              </a:lnSpc>
            </a:pPr>
            <a:endParaRPr lang="en-US" sz="800"/>
          </a:p>
          <a:p>
            <a:pPr>
              <a:lnSpc>
                <a:spcPct val="90000"/>
              </a:lnSpc>
            </a:pPr>
            <a:r>
              <a:rPr lang="en-US"/>
              <a:t>If we discover collinearity in the regression output, we should reject the interpretation of the relationships as false until the issue is resolved.</a:t>
            </a:r>
          </a:p>
          <a:p>
            <a:pPr>
              <a:lnSpc>
                <a:spcPct val="90000"/>
              </a:lnSpc>
            </a:pPr>
            <a:endParaRPr lang="en-US" sz="800"/>
          </a:p>
          <a:p>
            <a:pPr>
              <a:lnSpc>
                <a:spcPct val="90000"/>
              </a:lnSpc>
            </a:pPr>
            <a:r>
              <a:rPr lang="en-US"/>
              <a:t>Multicollinearity can be resolved by combining the highly correlated variables through principal component analysis, or omitting a variable from the analysis.</a:t>
            </a: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C137EED-43B1-4E16-A270-9D744AB1DFD3}" type="slidenum">
              <a:rPr lang="en-US"/>
              <a:pPr/>
              <a:t>50</a:t>
            </a:fld>
            <a:endParaRPr lang="en-US"/>
          </a:p>
        </p:txBody>
      </p:sp>
      <p:pic>
        <p:nvPicPr>
          <p:cNvPr id="397320"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7070725" cy="50879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97315" name="Rectangle 3"/>
          <p:cNvSpPr>
            <a:spLocks noGrp="1" noChangeArrowheads="1"/>
          </p:cNvSpPr>
          <p:nvPr>
            <p:ph type="title"/>
          </p:nvPr>
        </p:nvSpPr>
        <p:spPr/>
        <p:txBody>
          <a:bodyPr/>
          <a:lstStyle/>
          <a:p>
            <a:r>
              <a:rPr lang="en-US"/>
              <a:t>Running the regression omitting outliers</a:t>
            </a:r>
          </a:p>
        </p:txBody>
      </p:sp>
      <p:sp>
        <p:nvSpPr>
          <p:cNvPr id="397316" name="AutoShape 4"/>
          <p:cNvSpPr>
            <a:spLocks noChangeArrowheads="1"/>
          </p:cNvSpPr>
          <p:nvPr/>
        </p:nvSpPr>
        <p:spPr bwMode="auto">
          <a:xfrm>
            <a:off x="5410200" y="3822700"/>
            <a:ext cx="3429000" cy="2197100"/>
          </a:xfrm>
          <a:prstGeom prst="wedgeEllipseCallout">
            <a:avLst>
              <a:gd name="adj1" fmla="val -31389"/>
              <a:gd name="adj2" fmla="val -6761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We run the regression again, without the outliers which we selected out with the </a:t>
            </a:r>
            <a:r>
              <a:rPr lang="en-US" sz="1200" i="1">
                <a:latin typeface="Verdana" pitchFamily="34" charset="0"/>
              </a:rPr>
              <a:t>Select If</a:t>
            </a:r>
            <a:r>
              <a:rPr lang="en-US" sz="1200">
                <a:latin typeface="Verdana" pitchFamily="34" charset="0"/>
              </a:rPr>
              <a:t> command.  </a:t>
            </a:r>
          </a:p>
          <a:p>
            <a:pPr algn="l">
              <a:lnSpc>
                <a:spcPct val="100000"/>
              </a:lnSpc>
            </a:pPr>
            <a:endParaRPr lang="en-US" sz="1200">
              <a:latin typeface="Verdana" pitchFamily="34" charset="0"/>
            </a:endParaRPr>
          </a:p>
          <a:p>
            <a:pPr algn="l">
              <a:lnSpc>
                <a:spcPct val="100000"/>
              </a:lnSpc>
            </a:pPr>
            <a:r>
              <a:rPr lang="en-US" sz="1200">
                <a:latin typeface="Verdana" pitchFamily="34" charset="0"/>
              </a:rPr>
              <a:t>Select the </a:t>
            </a:r>
            <a:r>
              <a:rPr lang="en-US" sz="1200" i="1">
                <a:latin typeface="Verdana" pitchFamily="34" charset="0"/>
              </a:rPr>
              <a:t>Regression | Linear</a:t>
            </a:r>
            <a:r>
              <a:rPr lang="en-US" sz="1200">
                <a:latin typeface="Verdana" pitchFamily="34" charset="0"/>
              </a:rPr>
              <a:t> command from the </a:t>
            </a:r>
            <a:r>
              <a:rPr lang="en-US" sz="1200" i="1">
                <a:latin typeface="Verdana" pitchFamily="34" charset="0"/>
              </a:rPr>
              <a:t>Analyze</a:t>
            </a:r>
            <a:r>
              <a:rPr lang="en-US" sz="1200">
                <a:latin typeface="Verdana" pitchFamily="34" charset="0"/>
              </a:rPr>
              <a:t> menu.</a:t>
            </a: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3AD2678-E1D2-4430-BBBA-F5B0741B44A0}" type="slidenum">
              <a:rPr lang="en-US"/>
              <a:pPr/>
              <a:t>51</a:t>
            </a:fld>
            <a:endParaRPr lang="en-US"/>
          </a:p>
        </p:txBody>
      </p:sp>
      <p:pic>
        <p:nvPicPr>
          <p:cNvPr id="398344"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2103438"/>
            <a:ext cx="5619750" cy="42973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98339" name="Rectangle 3"/>
          <p:cNvSpPr>
            <a:spLocks noGrp="1" noChangeArrowheads="1"/>
          </p:cNvSpPr>
          <p:nvPr>
            <p:ph type="title"/>
          </p:nvPr>
        </p:nvSpPr>
        <p:spPr/>
        <p:txBody>
          <a:bodyPr/>
          <a:lstStyle/>
          <a:p>
            <a:r>
              <a:rPr lang="en-US"/>
              <a:t>Opening the save options dialog</a:t>
            </a:r>
          </a:p>
        </p:txBody>
      </p:sp>
      <p:sp>
        <p:nvSpPr>
          <p:cNvPr id="398340" name="AutoShape 4"/>
          <p:cNvSpPr>
            <a:spLocks noChangeArrowheads="1"/>
          </p:cNvSpPr>
          <p:nvPr/>
        </p:nvSpPr>
        <p:spPr bwMode="auto">
          <a:xfrm>
            <a:off x="4040188" y="1425575"/>
            <a:ext cx="4111625" cy="1165225"/>
          </a:xfrm>
          <a:prstGeom prst="wedgeEllipseCallout">
            <a:avLst>
              <a:gd name="adj1" fmla="val -37347"/>
              <a:gd name="adj2" fmla="val -3450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We specify the dependent and independent variables, continuing to substitute any transformed variables required by assumptions.</a:t>
            </a:r>
          </a:p>
        </p:txBody>
      </p:sp>
      <p:sp>
        <p:nvSpPr>
          <p:cNvPr id="398341" name="AutoShape 5"/>
          <p:cNvSpPr>
            <a:spLocks noChangeArrowheads="1"/>
          </p:cNvSpPr>
          <p:nvPr/>
        </p:nvSpPr>
        <p:spPr bwMode="auto">
          <a:xfrm>
            <a:off x="5486400" y="4184650"/>
            <a:ext cx="3427413" cy="2197100"/>
          </a:xfrm>
          <a:prstGeom prst="wedgeEllipseCallout">
            <a:avLst>
              <a:gd name="adj1" fmla="val -47593"/>
              <a:gd name="adj2" fmla="val 3664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On our last run, we instructed SPSS to save studentized residuals, Mahalanobis distance, and Cook’s distance.  To prevent these values from being calculated again, click on the </a:t>
            </a:r>
            <a:r>
              <a:rPr lang="en-US" sz="1200" i="1">
                <a:latin typeface="Verdana" pitchFamily="34" charset="0"/>
              </a:rPr>
              <a:t>Save</a:t>
            </a:r>
            <a:r>
              <a:rPr lang="en-US" sz="1200">
                <a:latin typeface="Verdana" pitchFamily="34" charset="0"/>
              </a:rPr>
              <a:t>… button.</a:t>
            </a: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9CD859D-5909-447A-8BA6-6734C924EE2B}" type="slidenum">
              <a:rPr lang="en-US"/>
              <a:pPr/>
              <a:t>52</a:t>
            </a:fld>
            <a:endParaRPr lang="en-US"/>
          </a:p>
        </p:txBody>
      </p:sp>
      <p:pic>
        <p:nvPicPr>
          <p:cNvPr id="399362"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900363" y="1446213"/>
            <a:ext cx="4911725" cy="533558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99363" name="Rectangle 3"/>
          <p:cNvSpPr>
            <a:spLocks noGrp="1" noChangeArrowheads="1"/>
          </p:cNvSpPr>
          <p:nvPr>
            <p:ph type="title"/>
          </p:nvPr>
        </p:nvSpPr>
        <p:spPr/>
        <p:txBody>
          <a:bodyPr/>
          <a:lstStyle/>
          <a:p>
            <a:r>
              <a:rPr lang="en-US"/>
              <a:t>Clearing the request to save outlier data</a:t>
            </a:r>
          </a:p>
        </p:txBody>
      </p:sp>
      <p:sp>
        <p:nvSpPr>
          <p:cNvPr id="399364" name="AutoShape 4"/>
          <p:cNvSpPr>
            <a:spLocks noChangeArrowheads="1"/>
          </p:cNvSpPr>
          <p:nvPr/>
        </p:nvSpPr>
        <p:spPr bwMode="auto">
          <a:xfrm>
            <a:off x="2214563" y="1598613"/>
            <a:ext cx="3124200" cy="647700"/>
          </a:xfrm>
          <a:prstGeom prst="wedgeEllipseCallout">
            <a:avLst>
              <a:gd name="adj1" fmla="val 46241"/>
              <a:gd name="adj2" fmla="val 10514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clear the checkbox for </a:t>
            </a:r>
            <a:r>
              <a:rPr lang="en-US" sz="1200" i="1">
                <a:latin typeface="Verdana" pitchFamily="34" charset="0"/>
              </a:rPr>
              <a:t>Studentized</a:t>
            </a:r>
            <a:r>
              <a:rPr lang="en-US" sz="1200">
                <a:latin typeface="Verdana" pitchFamily="34" charset="0"/>
              </a:rPr>
              <a:t> residuals.</a:t>
            </a:r>
          </a:p>
        </p:txBody>
      </p:sp>
      <p:sp>
        <p:nvSpPr>
          <p:cNvPr id="399365" name="AutoShape 5"/>
          <p:cNvSpPr>
            <a:spLocks noChangeArrowheads="1"/>
          </p:cNvSpPr>
          <p:nvPr/>
        </p:nvSpPr>
        <p:spPr bwMode="auto">
          <a:xfrm>
            <a:off x="6786563" y="2566988"/>
            <a:ext cx="2128837" cy="1165225"/>
          </a:xfrm>
          <a:prstGeom prst="wedgeEllipseCallout">
            <a:avLst>
              <a:gd name="adj1" fmla="val -22708"/>
              <a:gd name="adj2" fmla="val -9250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click on the </a:t>
            </a:r>
            <a:r>
              <a:rPr lang="en-US" sz="1200" i="1">
                <a:latin typeface="Verdana" pitchFamily="34" charset="0"/>
              </a:rPr>
              <a:t>OK</a:t>
            </a:r>
            <a:r>
              <a:rPr lang="en-US" sz="1200">
                <a:latin typeface="Verdana" pitchFamily="34" charset="0"/>
              </a:rPr>
              <a:t> button to complete the specifications.</a:t>
            </a:r>
          </a:p>
        </p:txBody>
      </p:sp>
      <p:sp>
        <p:nvSpPr>
          <p:cNvPr id="399366" name="AutoShape 6"/>
          <p:cNvSpPr>
            <a:spLocks noChangeArrowheads="1"/>
          </p:cNvSpPr>
          <p:nvPr/>
        </p:nvSpPr>
        <p:spPr bwMode="auto">
          <a:xfrm>
            <a:off x="842963" y="2208213"/>
            <a:ext cx="2133600" cy="1165225"/>
          </a:xfrm>
          <a:prstGeom prst="wedgeEllipseCallout">
            <a:avLst>
              <a:gd name="adj1" fmla="val 57736"/>
              <a:gd name="adj2" fmla="val 5667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clear the checkbox for </a:t>
            </a:r>
            <a:r>
              <a:rPr lang="en-US" sz="1200" i="1">
                <a:latin typeface="Verdana" pitchFamily="34" charset="0"/>
              </a:rPr>
              <a:t>Mahalanobis</a:t>
            </a:r>
            <a:r>
              <a:rPr lang="en-US" sz="1200">
                <a:latin typeface="Verdana" pitchFamily="34" charset="0"/>
              </a:rPr>
              <a:t> distance.</a:t>
            </a:r>
          </a:p>
        </p:txBody>
      </p:sp>
      <p:sp>
        <p:nvSpPr>
          <p:cNvPr id="399367" name="AutoShape 7"/>
          <p:cNvSpPr>
            <a:spLocks noChangeArrowheads="1"/>
          </p:cNvSpPr>
          <p:nvPr/>
        </p:nvSpPr>
        <p:spPr bwMode="auto">
          <a:xfrm>
            <a:off x="1071563" y="4037013"/>
            <a:ext cx="2057400" cy="906462"/>
          </a:xfrm>
          <a:prstGeom prst="wedgeEllipseCallout">
            <a:avLst>
              <a:gd name="adj1" fmla="val 50616"/>
              <a:gd name="adj2" fmla="val -7854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clear the checkbox form </a:t>
            </a:r>
            <a:r>
              <a:rPr lang="en-US" sz="1200" i="1">
                <a:latin typeface="Verdana" pitchFamily="34" charset="0"/>
              </a:rPr>
              <a:t>Cook’s</a:t>
            </a:r>
            <a:r>
              <a:rPr lang="en-US" sz="1200">
                <a:latin typeface="Verdana" pitchFamily="34" charset="0"/>
              </a:rPr>
              <a:t> distance.</a:t>
            </a: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7A3FFFF-102E-4306-AF67-431D1512364D}" type="slidenum">
              <a:rPr lang="en-US"/>
              <a:pPr/>
              <a:t>53</a:t>
            </a:fld>
            <a:endParaRPr lang="en-US"/>
          </a:p>
        </p:txBody>
      </p:sp>
      <p:pic>
        <p:nvPicPr>
          <p:cNvPr id="400390"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305050" y="1524000"/>
            <a:ext cx="5619750" cy="4297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00387" name="Rectangle 3"/>
          <p:cNvSpPr>
            <a:spLocks noGrp="1" noChangeArrowheads="1"/>
          </p:cNvSpPr>
          <p:nvPr>
            <p:ph type="title"/>
          </p:nvPr>
        </p:nvSpPr>
        <p:spPr/>
        <p:txBody>
          <a:bodyPr/>
          <a:lstStyle/>
          <a:p>
            <a:r>
              <a:rPr lang="en-US"/>
              <a:t>Opening the statistics options dialog</a:t>
            </a:r>
          </a:p>
        </p:txBody>
      </p:sp>
      <p:sp>
        <p:nvSpPr>
          <p:cNvPr id="400388" name="AutoShape 4"/>
          <p:cNvSpPr>
            <a:spLocks noChangeArrowheads="1"/>
          </p:cNvSpPr>
          <p:nvPr/>
        </p:nvSpPr>
        <p:spPr bwMode="auto">
          <a:xfrm>
            <a:off x="5029200" y="3435350"/>
            <a:ext cx="3810000" cy="1938338"/>
          </a:xfrm>
          <a:prstGeom prst="wedgeEllipseCallout">
            <a:avLst>
              <a:gd name="adj1" fmla="val -55042"/>
              <a:gd name="adj2" fmla="val 5483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Once we have removed outliers, we need to check the sample size requirement for regression.</a:t>
            </a:r>
          </a:p>
          <a:p>
            <a:pPr algn="l">
              <a:lnSpc>
                <a:spcPct val="100000"/>
              </a:lnSpc>
            </a:pPr>
            <a:endParaRPr lang="en-US" sz="1200">
              <a:latin typeface="Verdana" pitchFamily="34" charset="0"/>
            </a:endParaRPr>
          </a:p>
          <a:p>
            <a:pPr algn="l">
              <a:lnSpc>
                <a:spcPct val="100000"/>
              </a:lnSpc>
            </a:pPr>
            <a:r>
              <a:rPr lang="en-US" sz="1200">
                <a:latin typeface="Verdana" pitchFamily="34" charset="0"/>
              </a:rPr>
              <a:t>Since we will need the descriptive statistics for this, click on the </a:t>
            </a:r>
            <a:r>
              <a:rPr lang="en-US" sz="1200" i="1">
                <a:latin typeface="Verdana" pitchFamily="34" charset="0"/>
              </a:rPr>
              <a:t>Statistics</a:t>
            </a:r>
            <a:r>
              <a:rPr lang="en-US" sz="1200">
                <a:latin typeface="Verdana" pitchFamily="34" charset="0"/>
              </a:rPr>
              <a:t>… button.</a:t>
            </a: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BC4DCA7-AD11-456C-836B-7834548F525D}" type="slidenum">
              <a:rPr lang="en-US"/>
              <a:pPr/>
              <a:t>54</a:t>
            </a:fld>
            <a:endParaRPr lang="en-US"/>
          </a:p>
        </p:txBody>
      </p:sp>
      <p:pic>
        <p:nvPicPr>
          <p:cNvPr id="401415"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433638" y="2438400"/>
            <a:ext cx="4805362" cy="31416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01411" name="Rectangle 3"/>
          <p:cNvSpPr>
            <a:spLocks noGrp="1" noChangeArrowheads="1"/>
          </p:cNvSpPr>
          <p:nvPr>
            <p:ph type="title"/>
          </p:nvPr>
        </p:nvSpPr>
        <p:spPr/>
        <p:txBody>
          <a:bodyPr/>
          <a:lstStyle/>
          <a:p>
            <a:r>
              <a:rPr lang="en-US"/>
              <a:t>Requesting descriptive statistics</a:t>
            </a:r>
          </a:p>
        </p:txBody>
      </p:sp>
      <p:sp>
        <p:nvSpPr>
          <p:cNvPr id="401412" name="AutoShape 4"/>
          <p:cNvSpPr>
            <a:spLocks noChangeArrowheads="1"/>
          </p:cNvSpPr>
          <p:nvPr/>
        </p:nvSpPr>
        <p:spPr bwMode="auto">
          <a:xfrm>
            <a:off x="4267200" y="1700213"/>
            <a:ext cx="2133600" cy="906462"/>
          </a:xfrm>
          <a:prstGeom prst="wedgeEllipseCallout">
            <a:avLst>
              <a:gd name="adj1" fmla="val -35713"/>
              <a:gd name="adj2" fmla="val 12548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mark the checkbox for </a:t>
            </a:r>
            <a:r>
              <a:rPr lang="en-US" sz="1200" i="1">
                <a:latin typeface="Verdana" pitchFamily="34" charset="0"/>
              </a:rPr>
              <a:t>Descriptives</a:t>
            </a:r>
            <a:r>
              <a:rPr lang="en-US" sz="1200">
                <a:latin typeface="Verdana" pitchFamily="34" charset="0"/>
              </a:rPr>
              <a:t>.</a:t>
            </a:r>
          </a:p>
        </p:txBody>
      </p:sp>
      <p:sp>
        <p:nvSpPr>
          <p:cNvPr id="401413" name="AutoShape 5"/>
          <p:cNvSpPr>
            <a:spLocks noChangeArrowheads="1"/>
          </p:cNvSpPr>
          <p:nvPr/>
        </p:nvSpPr>
        <p:spPr bwMode="auto">
          <a:xfrm>
            <a:off x="6248400" y="3657600"/>
            <a:ext cx="1828800" cy="1423988"/>
          </a:xfrm>
          <a:prstGeom prst="wedgeEllipseCallout">
            <a:avLst>
              <a:gd name="adj1" fmla="val -18227"/>
              <a:gd name="adj2" fmla="val -9247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click on the </a:t>
            </a:r>
            <a:r>
              <a:rPr lang="en-US" sz="1200" i="1">
                <a:latin typeface="Verdana" pitchFamily="34" charset="0"/>
              </a:rPr>
              <a:t>Continue</a:t>
            </a:r>
            <a:r>
              <a:rPr lang="en-US" sz="1200">
                <a:latin typeface="Verdana" pitchFamily="34" charset="0"/>
              </a:rPr>
              <a:t> button to complete the specifications.</a:t>
            </a:r>
          </a:p>
        </p:txBody>
      </p:sp>
      <p:sp>
        <p:nvSpPr>
          <p:cNvPr id="401417" name="AutoShape 9"/>
          <p:cNvSpPr>
            <a:spLocks noChangeArrowheads="1"/>
          </p:cNvSpPr>
          <p:nvPr/>
        </p:nvSpPr>
        <p:spPr bwMode="auto">
          <a:xfrm>
            <a:off x="2362200" y="4648200"/>
            <a:ext cx="3886200" cy="1423988"/>
          </a:xfrm>
          <a:prstGeom prst="wedgeEllipseCallout">
            <a:avLst>
              <a:gd name="adj1" fmla="val 3065"/>
              <a:gd name="adj2" fmla="val -10139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mark the checkbox for </a:t>
            </a:r>
            <a:r>
              <a:rPr lang="en-US" sz="1200" i="1">
                <a:latin typeface="Verdana" pitchFamily="34" charset="0"/>
              </a:rPr>
              <a:t>Collinearity diagnostics </a:t>
            </a:r>
            <a:r>
              <a:rPr lang="en-US" sz="1200">
                <a:latin typeface="Verdana" pitchFamily="34" charset="0"/>
              </a:rPr>
              <a:t>to obtain the tolerance values for each independent variable in order to assess multicollinearity.</a:t>
            </a: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9232351-C0E6-4235-93F1-227C00511944}" type="slidenum">
              <a:rPr lang="en-US"/>
              <a:pPr/>
              <a:t>55</a:t>
            </a:fld>
            <a:endParaRPr lang="en-US"/>
          </a:p>
        </p:txBody>
      </p:sp>
      <p:pic>
        <p:nvPicPr>
          <p:cNvPr id="402438"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076450" y="1646238"/>
            <a:ext cx="5619750" cy="42973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02435" name="Rectangle 3"/>
          <p:cNvSpPr>
            <a:spLocks noGrp="1" noChangeArrowheads="1"/>
          </p:cNvSpPr>
          <p:nvPr>
            <p:ph type="title"/>
          </p:nvPr>
        </p:nvSpPr>
        <p:spPr/>
        <p:txBody>
          <a:bodyPr/>
          <a:lstStyle/>
          <a:p>
            <a:r>
              <a:rPr lang="en-US"/>
              <a:t>Requesting the output</a:t>
            </a:r>
          </a:p>
        </p:txBody>
      </p:sp>
      <p:sp>
        <p:nvSpPr>
          <p:cNvPr id="402436" name="AutoShape 4"/>
          <p:cNvSpPr>
            <a:spLocks noChangeArrowheads="1"/>
          </p:cNvSpPr>
          <p:nvPr/>
        </p:nvSpPr>
        <p:spPr bwMode="auto">
          <a:xfrm>
            <a:off x="5791200" y="2895600"/>
            <a:ext cx="2895600" cy="1423988"/>
          </a:xfrm>
          <a:prstGeom prst="wedgeEllipseCallout">
            <a:avLst>
              <a:gd name="adj1" fmla="val -273"/>
              <a:gd name="adj2" fmla="val -9431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Having specified the output needed for the analysis, we click on the </a:t>
            </a:r>
            <a:r>
              <a:rPr lang="en-US" sz="1200" i="1">
                <a:latin typeface="Verdana" pitchFamily="34" charset="0"/>
              </a:rPr>
              <a:t>OK</a:t>
            </a:r>
            <a:r>
              <a:rPr lang="en-US" sz="1200">
                <a:latin typeface="Verdana" pitchFamily="34" charset="0"/>
              </a:rPr>
              <a:t> button to obtain the regression output.</a:t>
            </a: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9C7FB43-B362-4BCB-B793-75CE86FDD1B9}" type="slidenum">
              <a:rPr lang="en-US"/>
              <a:pPr/>
              <a:t>56</a:t>
            </a:fld>
            <a:endParaRPr lang="en-US"/>
          </a:p>
        </p:txBody>
      </p:sp>
      <p:pic>
        <p:nvPicPr>
          <p:cNvPr id="403466" name="Picture 10"/>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667000" y="3665538"/>
            <a:ext cx="4359275" cy="15922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03459" name="Rectangle 3"/>
          <p:cNvSpPr>
            <a:spLocks noGrp="1" noChangeArrowheads="1"/>
          </p:cNvSpPr>
          <p:nvPr>
            <p:ph type="title"/>
          </p:nvPr>
        </p:nvSpPr>
        <p:spPr/>
        <p:txBody>
          <a:bodyPr/>
          <a:lstStyle/>
          <a:p>
            <a:r>
              <a:rPr lang="en-US"/>
              <a:t>SELECTION OF MODEL FOR INTERPRETATION</a:t>
            </a:r>
          </a:p>
        </p:txBody>
      </p:sp>
      <p:sp>
        <p:nvSpPr>
          <p:cNvPr id="403460" name="AutoShape 4"/>
          <p:cNvSpPr>
            <a:spLocks noChangeArrowheads="1"/>
          </p:cNvSpPr>
          <p:nvPr/>
        </p:nvSpPr>
        <p:spPr bwMode="auto">
          <a:xfrm>
            <a:off x="1600200" y="1524000"/>
            <a:ext cx="7386638" cy="2197100"/>
          </a:xfrm>
          <a:prstGeom prst="wedgeEllipseCallout">
            <a:avLst>
              <a:gd name="adj1" fmla="val -4481"/>
              <a:gd name="adj2" fmla="val 8179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Prior to any transformations of variables to satisfy the assumptions of multiple regression and the removal of outliers and influential cases, the proportion of variance in the dependent variable explained by the independent variables (R²) was 18.7%.</a:t>
            </a:r>
          </a:p>
          <a:p>
            <a:pPr algn="l">
              <a:lnSpc>
                <a:spcPct val="100000"/>
              </a:lnSpc>
            </a:pPr>
            <a:endParaRPr lang="en-US" sz="1200">
              <a:latin typeface="Verdana" pitchFamily="34" charset="0"/>
            </a:endParaRPr>
          </a:p>
          <a:p>
            <a:pPr algn="l">
              <a:lnSpc>
                <a:spcPct val="100000"/>
              </a:lnSpc>
            </a:pPr>
            <a:r>
              <a:rPr lang="en-US" sz="1200">
                <a:latin typeface="Verdana" pitchFamily="34" charset="0"/>
              </a:rPr>
              <a:t> After substituting transformed variables and removing outliers and influential cases, the proportion of variance in the dependent variable explained by the independent variables (R²) was 38.4%.</a:t>
            </a:r>
          </a:p>
        </p:txBody>
      </p:sp>
      <p:sp>
        <p:nvSpPr>
          <p:cNvPr id="403468" name="AutoShape 12"/>
          <p:cNvSpPr>
            <a:spLocks noChangeArrowheads="1"/>
          </p:cNvSpPr>
          <p:nvPr/>
        </p:nvSpPr>
        <p:spPr bwMode="auto">
          <a:xfrm>
            <a:off x="1600200" y="5205413"/>
            <a:ext cx="7386638" cy="1423987"/>
          </a:xfrm>
          <a:prstGeom prst="wedgeEllipseCallout">
            <a:avLst>
              <a:gd name="adj1" fmla="val 11787"/>
              <a:gd name="adj2" fmla="val 529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Since the regression analysis using transformations and omitting outliers and influential cases explained at least two percent more variance than the regression analysis with all cases and no transformations, the regression analysis with transformed variables omitting outliers and influential cases was interpreted.</a:t>
            </a: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94835F1-A8E7-4782-8144-5222E38DC73B}" type="slidenum">
              <a:rPr lang="en-US"/>
              <a:pPr/>
              <a:t>57</a:t>
            </a:fld>
            <a:endParaRPr lang="en-US"/>
          </a:p>
        </p:txBody>
      </p:sp>
      <p:pic>
        <p:nvPicPr>
          <p:cNvPr id="411654"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352800" y="4419600"/>
            <a:ext cx="3827463" cy="15589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11651" name="Rectangle 3"/>
          <p:cNvSpPr>
            <a:spLocks noGrp="1" noChangeArrowheads="1"/>
          </p:cNvSpPr>
          <p:nvPr>
            <p:ph type="title"/>
          </p:nvPr>
        </p:nvSpPr>
        <p:spPr/>
        <p:txBody>
          <a:bodyPr/>
          <a:lstStyle/>
          <a:p>
            <a:r>
              <a:rPr lang="en-US"/>
              <a:t>SAMPLE SIZE</a:t>
            </a:r>
          </a:p>
        </p:txBody>
      </p:sp>
      <p:sp>
        <p:nvSpPr>
          <p:cNvPr id="411652" name="AutoShape 4"/>
          <p:cNvSpPr>
            <a:spLocks noChangeArrowheads="1"/>
          </p:cNvSpPr>
          <p:nvPr/>
        </p:nvSpPr>
        <p:spPr bwMode="auto">
          <a:xfrm>
            <a:off x="2133600" y="1812925"/>
            <a:ext cx="5791200" cy="2455863"/>
          </a:xfrm>
          <a:prstGeom prst="wedgeEllipseCallout">
            <a:avLst>
              <a:gd name="adj1" fmla="val 24727"/>
              <a:gd name="adj2" fmla="val 8206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minimum ratio of valid cases to independent variables for multiple regression is 5 to 1. After removing 6 influential cases or outliers, there are 248 valid cases and 3 independent variables. </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ratio of cases to independent variables for this analysis is 82.67 to 1, which satisfies the minimum requirement. In addition, the ratio of 82.67 to 1 satisfies the preferred ratio of 15 to 1.</a:t>
            </a:r>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595E8AA-9DC7-4531-8022-68103E9CD3A5}" type="slidenum">
              <a:rPr lang="en-US"/>
              <a:pPr/>
              <a:t>58</a:t>
            </a:fld>
            <a:endParaRPr lang="en-US"/>
          </a:p>
        </p:txBody>
      </p:sp>
      <p:pic>
        <p:nvPicPr>
          <p:cNvPr id="404486"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057400" y="2798763"/>
            <a:ext cx="6183313" cy="390683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04483" name="Rectangle 3"/>
          <p:cNvSpPr>
            <a:spLocks noGrp="1" noChangeArrowheads="1"/>
          </p:cNvSpPr>
          <p:nvPr>
            <p:ph type="title"/>
          </p:nvPr>
        </p:nvSpPr>
        <p:spPr/>
        <p:txBody>
          <a:bodyPr/>
          <a:lstStyle/>
          <a:p>
            <a:r>
              <a:rPr lang="en-US"/>
              <a:t>OVERALL RELATIONSHIP BETWEEN INDEPENDENT AND DEPENDENT VARIABLES</a:t>
            </a:r>
          </a:p>
        </p:txBody>
      </p:sp>
      <p:sp>
        <p:nvSpPr>
          <p:cNvPr id="404484" name="AutoShape 4"/>
          <p:cNvSpPr>
            <a:spLocks noChangeArrowheads="1"/>
          </p:cNvSpPr>
          <p:nvPr/>
        </p:nvSpPr>
        <p:spPr bwMode="auto">
          <a:xfrm>
            <a:off x="1676400" y="1524000"/>
            <a:ext cx="6854825" cy="3228975"/>
          </a:xfrm>
          <a:prstGeom prst="wedgeEllipseCallout">
            <a:avLst>
              <a:gd name="adj1" fmla="val 37333"/>
              <a:gd name="adj2" fmla="val 7881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probability of the F statistic (50.759) for the overall regression relationship is &lt;0.001, less than or equal to the level of significance of 0.05. We reject the null hypothesis  that there is no relationship between the set of independent variables and the dependent variable (R² = 0). We support the research hypothesis that there is a statistically significant relationship between the set of independent variables and the dependent variable.</a:t>
            </a:r>
          </a:p>
          <a:p>
            <a:pPr algn="l">
              <a:lnSpc>
                <a:spcPct val="100000"/>
              </a:lnSpc>
            </a:pPr>
            <a:endParaRPr lang="en-US" sz="1200">
              <a:latin typeface="Verdana" pitchFamily="34" charset="0"/>
            </a:endParaRPr>
          </a:p>
          <a:p>
            <a:pPr algn="l">
              <a:lnSpc>
                <a:spcPct val="100000"/>
              </a:lnSpc>
            </a:pPr>
            <a:r>
              <a:rPr lang="en-US" sz="1200">
                <a:latin typeface="Verdana" pitchFamily="34" charset="0"/>
              </a:rPr>
              <a:t>We support the research hypothesis that there is a statistically significant relationship between the set of independent variables and the dependent variable. </a:t>
            </a: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6ECD6DE-24A7-424E-B604-F67FB629CC6E}" type="slidenum">
              <a:rPr lang="en-US"/>
              <a:pPr/>
              <a:t>59</a:t>
            </a:fld>
            <a:endParaRPr lang="en-US"/>
          </a:p>
        </p:txBody>
      </p:sp>
      <p:pic>
        <p:nvPicPr>
          <p:cNvPr id="412674"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884488" y="1606550"/>
            <a:ext cx="6183312" cy="39068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12675" name="Rectangle 3"/>
          <p:cNvSpPr>
            <a:spLocks noGrp="1" noChangeArrowheads="1"/>
          </p:cNvSpPr>
          <p:nvPr>
            <p:ph type="title"/>
          </p:nvPr>
        </p:nvSpPr>
        <p:spPr/>
        <p:txBody>
          <a:bodyPr/>
          <a:lstStyle/>
          <a:p>
            <a:r>
              <a:rPr lang="en-US"/>
              <a:t>OVERALL RELATIONSHIP BETWEEN INDEPENDENT AND DEPENDENT VARIABLES</a:t>
            </a:r>
          </a:p>
        </p:txBody>
      </p:sp>
      <p:sp>
        <p:nvSpPr>
          <p:cNvPr id="412676" name="AutoShape 4"/>
          <p:cNvSpPr>
            <a:spLocks noChangeArrowheads="1"/>
          </p:cNvSpPr>
          <p:nvPr/>
        </p:nvSpPr>
        <p:spPr bwMode="auto">
          <a:xfrm>
            <a:off x="458788" y="2730500"/>
            <a:ext cx="4341812" cy="3746500"/>
          </a:xfrm>
          <a:prstGeom prst="wedgeEllipseCallout">
            <a:avLst>
              <a:gd name="adj1" fmla="val 31278"/>
              <a:gd name="adj2" fmla="val -5533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Multiple R for the relationship between the set of independent variables and the dependent variable is 0.620, which would be characterized as strong using the rule of thumb than a correlation less than or equal to 0.20 is characterized as very weak;  greater than 0.20 and less than or equal to 0.40 is weak; greater than 0.40 and less than or equal to 0.60 is moderate;  greater than 0.60 and less than or equal to 0.80 is strong; and greater than 0.80 is very strong.</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1E2F23E-043D-4E99-B70F-D3CC0A397184}" type="slidenum">
              <a:rPr lang="en-US"/>
              <a:pPr/>
              <a:t>6</a:t>
            </a:fld>
            <a:endParaRPr lang="en-US"/>
          </a:p>
        </p:txBody>
      </p:sp>
      <p:sp>
        <p:nvSpPr>
          <p:cNvPr id="455682" name="Rectangle 2"/>
          <p:cNvSpPr>
            <a:spLocks noGrp="1" noChangeArrowheads="1"/>
          </p:cNvSpPr>
          <p:nvPr>
            <p:ph type="title"/>
          </p:nvPr>
        </p:nvSpPr>
        <p:spPr/>
        <p:txBody>
          <a:bodyPr/>
          <a:lstStyle/>
          <a:p>
            <a:r>
              <a:rPr lang="en-US"/>
              <a:t>Adjusted R²</a:t>
            </a:r>
          </a:p>
        </p:txBody>
      </p:sp>
      <p:sp>
        <p:nvSpPr>
          <p:cNvPr id="455683" name="Rectangle 3"/>
          <p:cNvSpPr>
            <a:spLocks noGrp="1" noChangeArrowheads="1"/>
          </p:cNvSpPr>
          <p:nvPr>
            <p:ph type="body" idx="1"/>
          </p:nvPr>
        </p:nvSpPr>
        <p:spPr/>
        <p:txBody>
          <a:bodyPr/>
          <a:lstStyle/>
          <a:p>
            <a:pPr>
              <a:lnSpc>
                <a:spcPct val="90000"/>
              </a:lnSpc>
            </a:pPr>
            <a:r>
              <a:rPr lang="en-US"/>
              <a:t>The coefficient of determination, R² which measures the strength of a relationship, can usually be increased simply by adding more variables.  In fact, if the number of variables equals the number of cases, it is often possible to produce a perfect R² of 1.00.</a:t>
            </a:r>
          </a:p>
          <a:p>
            <a:pPr>
              <a:lnSpc>
                <a:spcPct val="90000"/>
              </a:lnSpc>
            </a:pPr>
            <a:endParaRPr lang="en-US"/>
          </a:p>
          <a:p>
            <a:pPr>
              <a:lnSpc>
                <a:spcPct val="90000"/>
              </a:lnSpc>
            </a:pPr>
            <a:r>
              <a:rPr lang="en-US"/>
              <a:t>Adjusted R² is a measure which attempts to reduce the inflation in R² by taking into account the number of independent variables and the number of cases.</a:t>
            </a:r>
          </a:p>
          <a:p>
            <a:pPr>
              <a:lnSpc>
                <a:spcPct val="90000"/>
              </a:lnSpc>
            </a:pPr>
            <a:endParaRPr lang="en-US"/>
          </a:p>
          <a:p>
            <a:pPr>
              <a:lnSpc>
                <a:spcPct val="90000"/>
              </a:lnSpc>
            </a:pPr>
            <a:r>
              <a:rPr lang="en-US"/>
              <a:t>If there is a large discrepancy between R² and Adjusted R², extraneous variables should be removed from the analysis and R² recomputed.</a:t>
            </a:r>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5227F8F-E07F-47A1-BCCF-0CCF2647900D}" type="slidenum">
              <a:rPr lang="en-US"/>
              <a:pPr/>
              <a:t>60</a:t>
            </a:fld>
            <a:endParaRPr lang="en-US"/>
          </a:p>
        </p:txBody>
      </p:sp>
      <p:pic>
        <p:nvPicPr>
          <p:cNvPr id="405513" name="Picture 9"/>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43000" y="1524000"/>
            <a:ext cx="7789863" cy="21891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05507" name="Rectangle 3"/>
          <p:cNvSpPr>
            <a:spLocks noGrp="1" noChangeArrowheads="1"/>
          </p:cNvSpPr>
          <p:nvPr>
            <p:ph type="title"/>
          </p:nvPr>
        </p:nvSpPr>
        <p:spPr/>
        <p:txBody>
          <a:bodyPr/>
          <a:lstStyle/>
          <a:p>
            <a:r>
              <a:rPr lang="en-US"/>
              <a:t>MULTICOLLINEARITY</a:t>
            </a:r>
          </a:p>
        </p:txBody>
      </p:sp>
      <p:sp>
        <p:nvSpPr>
          <p:cNvPr id="405508" name="AutoShape 4"/>
          <p:cNvSpPr>
            <a:spLocks noChangeArrowheads="1"/>
          </p:cNvSpPr>
          <p:nvPr/>
        </p:nvSpPr>
        <p:spPr bwMode="auto">
          <a:xfrm>
            <a:off x="2057400" y="3505200"/>
            <a:ext cx="5791200" cy="3213100"/>
          </a:xfrm>
          <a:prstGeom prst="wedgeEllipseCallout">
            <a:avLst>
              <a:gd name="adj1" fmla="val 40269"/>
              <a:gd name="adj2" fmla="val -5998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Multicollinearity occurs when one independent variable is so strongly correlated with one or more other variables that its relationship to the dependent variable is likely to be misinterpreted. Its potential unique contribution to explaining the dependent variable is minimized by its strong relationship to other independent variables. Multicollinearity is indicated when the tolerance value for an independent variable is less than 0.10. </a:t>
            </a:r>
          </a:p>
          <a:p>
            <a:pPr algn="l"/>
            <a:endParaRPr lang="en-US" sz="1200">
              <a:latin typeface="Verdana" pitchFamily="34" charset="0"/>
            </a:endParaRPr>
          </a:p>
          <a:p>
            <a:pPr algn="l"/>
            <a:r>
              <a:rPr lang="en-US" sz="1200">
                <a:latin typeface="Verdana" pitchFamily="34" charset="0"/>
              </a:rPr>
              <a:t>The tolerance values for all of the independent variables are larger than 0.10. Multicollinearity is not a problem in this regression analysis. </a:t>
            </a: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DCD6926-5C4D-4EE9-81A2-CCBBC09CA219}" type="slidenum">
              <a:rPr lang="en-US"/>
              <a:pPr/>
              <a:t>61</a:t>
            </a:fld>
            <a:endParaRPr lang="en-US"/>
          </a:p>
        </p:txBody>
      </p:sp>
      <p:pic>
        <p:nvPicPr>
          <p:cNvPr id="416775"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219200" y="3505200"/>
            <a:ext cx="7789863" cy="21891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16770" name="Rectangle 2"/>
          <p:cNvSpPr>
            <a:spLocks noGrp="1" noChangeArrowheads="1"/>
          </p:cNvSpPr>
          <p:nvPr>
            <p:ph type="title"/>
          </p:nvPr>
        </p:nvSpPr>
        <p:spPr/>
        <p:txBody>
          <a:bodyPr/>
          <a:lstStyle/>
          <a:p>
            <a:r>
              <a:rPr lang="en-US"/>
              <a:t>RELATIONSHIP OF INDIVIDUAL INDEPENDENT VARIABLES TO DEPENDENT VARIABLE - 1</a:t>
            </a:r>
          </a:p>
        </p:txBody>
      </p:sp>
      <p:sp>
        <p:nvSpPr>
          <p:cNvPr id="416774" name="AutoShape 6"/>
          <p:cNvSpPr>
            <a:spLocks noChangeArrowheads="1"/>
          </p:cNvSpPr>
          <p:nvPr/>
        </p:nvSpPr>
        <p:spPr bwMode="auto">
          <a:xfrm>
            <a:off x="1828800" y="1447800"/>
            <a:ext cx="6323013" cy="2111375"/>
          </a:xfrm>
          <a:prstGeom prst="wedgeEllipseCallout">
            <a:avLst>
              <a:gd name="adj1" fmla="val 25171"/>
              <a:gd name="adj2" fmla="val 10450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endParaRPr lang="en-US" sz="1200">
              <a:latin typeface="Verdana" pitchFamily="34" charset="0"/>
            </a:endParaRPr>
          </a:p>
          <a:p>
            <a:pPr algn="l"/>
            <a:r>
              <a:rPr lang="en-US" sz="1200">
                <a:latin typeface="Verdana" pitchFamily="34" charset="0"/>
              </a:rPr>
              <a:t>For the independent variable age, the probability of the t statistic (-12.237) for the b coefficient is &lt;0.001 which is less than or equal to the level of significance of 0.05. We reject the null hypothesis  that the slope associated with age is equal to zero (b = 0) and conclude that there is a statistically significant relationship between age and log transformation of how many in family earned money.</a:t>
            </a:r>
          </a:p>
        </p:txBody>
      </p:sp>
      <p:sp>
        <p:nvSpPr>
          <p:cNvPr id="416777" name="AutoShape 9"/>
          <p:cNvSpPr>
            <a:spLocks noChangeArrowheads="1"/>
          </p:cNvSpPr>
          <p:nvPr/>
        </p:nvSpPr>
        <p:spPr bwMode="auto">
          <a:xfrm>
            <a:off x="2516188" y="5105400"/>
            <a:ext cx="6323012" cy="1673225"/>
          </a:xfrm>
          <a:prstGeom prst="wedgeEllipseCallout">
            <a:avLst>
              <a:gd name="adj1" fmla="val -35287"/>
              <a:gd name="adj2" fmla="val -6556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b coefficient associated with age (-0.007) is negative, indicating an inverse relationship in which higher numeric values for age are associated with lower numeric values for log transformation of how many in family earned money. Therefore, the negative value of b implies that survey respondents who were older had fewer family members earning money.</a:t>
            </a:r>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C66FF54-ADC0-4D87-8387-B2DAA602DA70}" type="slidenum">
              <a:rPr lang="en-US"/>
              <a:pPr/>
              <a:t>62</a:t>
            </a:fld>
            <a:endParaRPr lang="en-US"/>
          </a:p>
        </p:txBody>
      </p:sp>
      <p:pic>
        <p:nvPicPr>
          <p:cNvPr id="422914"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219200" y="1828800"/>
            <a:ext cx="7789863" cy="21891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22915" name="Rectangle 3"/>
          <p:cNvSpPr>
            <a:spLocks noGrp="1" noChangeArrowheads="1"/>
          </p:cNvSpPr>
          <p:nvPr>
            <p:ph type="title"/>
          </p:nvPr>
        </p:nvSpPr>
        <p:spPr/>
        <p:txBody>
          <a:bodyPr/>
          <a:lstStyle/>
          <a:p>
            <a:r>
              <a:rPr lang="en-US"/>
              <a:t>RELATIONSHIP OF INDIVIDUAL INDEPENDENT VARIABLES TO DEPENDENT VARIABLE - 2</a:t>
            </a:r>
          </a:p>
        </p:txBody>
      </p:sp>
      <p:sp>
        <p:nvSpPr>
          <p:cNvPr id="422917" name="AutoShape 5"/>
          <p:cNvSpPr>
            <a:spLocks noChangeArrowheads="1"/>
          </p:cNvSpPr>
          <p:nvPr/>
        </p:nvSpPr>
        <p:spPr bwMode="auto">
          <a:xfrm>
            <a:off x="1600200" y="3908425"/>
            <a:ext cx="6323013" cy="2111375"/>
          </a:xfrm>
          <a:prstGeom prst="wedgeEllipseCallout">
            <a:avLst>
              <a:gd name="adj1" fmla="val 28005"/>
              <a:gd name="adj2" fmla="val -7781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For the independent variable sex, the probability of the t statistic (1.284) for the b coefficient is 0.200 which is greater than the level of significance of 0.05. </a:t>
            </a:r>
          </a:p>
          <a:p>
            <a:pPr algn="l"/>
            <a:endParaRPr lang="en-US" sz="1200">
              <a:latin typeface="Verdana" pitchFamily="34" charset="0"/>
            </a:endParaRPr>
          </a:p>
          <a:p>
            <a:pPr algn="l"/>
            <a:r>
              <a:rPr lang="en-US" sz="1200">
                <a:latin typeface="Verdana" pitchFamily="34" charset="0"/>
              </a:rPr>
              <a:t>We fail to reject the null hypothesis  that the slope associated with sex is equal to zero (b = 0) and conclude that there is not a statistically significant relationship between sex and log transformation of how many in family earned money.</a:t>
            </a:r>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890CB07-68A1-4E5A-B5B7-6D8ADCF90577}" type="slidenum">
              <a:rPr lang="en-US"/>
              <a:pPr/>
              <a:t>63</a:t>
            </a:fld>
            <a:endParaRPr lang="en-US"/>
          </a:p>
        </p:txBody>
      </p:sp>
      <p:pic>
        <p:nvPicPr>
          <p:cNvPr id="423938"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219200" y="1676400"/>
            <a:ext cx="7789863" cy="21891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23939" name="Rectangle 3"/>
          <p:cNvSpPr>
            <a:spLocks noGrp="1" noChangeArrowheads="1"/>
          </p:cNvSpPr>
          <p:nvPr>
            <p:ph type="title"/>
          </p:nvPr>
        </p:nvSpPr>
        <p:spPr/>
        <p:txBody>
          <a:bodyPr/>
          <a:lstStyle/>
          <a:p>
            <a:r>
              <a:rPr lang="en-US"/>
              <a:t>RELATIONSHIP OF INDIVIDUAL INDEPENDENT VARIABLES TO DEPENDENT VARIABLE - 3</a:t>
            </a:r>
          </a:p>
        </p:txBody>
      </p:sp>
      <p:sp>
        <p:nvSpPr>
          <p:cNvPr id="423941" name="AutoShape 5"/>
          <p:cNvSpPr>
            <a:spLocks noChangeArrowheads="1"/>
          </p:cNvSpPr>
          <p:nvPr/>
        </p:nvSpPr>
        <p:spPr bwMode="auto">
          <a:xfrm>
            <a:off x="1447800" y="3698875"/>
            <a:ext cx="6323013" cy="2552700"/>
          </a:xfrm>
          <a:prstGeom prst="wedgeEllipseCallout">
            <a:avLst>
              <a:gd name="adj1" fmla="val 31019"/>
              <a:gd name="adj2" fmla="val -6331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For the independent variable respondent's socioeconomic index, the probability of the t statistic (0.354) for the b coefficient is 0.724 which is greater than the level of significance of 0.05. </a:t>
            </a:r>
          </a:p>
          <a:p>
            <a:pPr algn="l"/>
            <a:endParaRPr lang="en-US" sz="1200">
              <a:latin typeface="Verdana" pitchFamily="34" charset="0"/>
            </a:endParaRPr>
          </a:p>
          <a:p>
            <a:pPr algn="l"/>
            <a:r>
              <a:rPr lang="en-US" sz="1200">
                <a:latin typeface="Verdana" pitchFamily="34" charset="0"/>
              </a:rPr>
              <a:t>We fail to reject the null hypothesis  that the slope associated with respondent's socioeconomic index is equal to zero (b = 0) and conclude that there is not a statistically significant relationship between respondent's socioeconomic index and log transformation of how many in family earned money.</a:t>
            </a:r>
          </a:p>
        </p:txBody>
      </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C78CE7E-D64F-40E4-8E48-FDE4649CFF35}" type="slidenum">
              <a:rPr lang="en-US"/>
              <a:pPr/>
              <a:t>64</a:t>
            </a:fld>
            <a:endParaRPr lang="en-US"/>
          </a:p>
        </p:txBody>
      </p:sp>
      <p:pic>
        <p:nvPicPr>
          <p:cNvPr id="424968"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7070725" cy="50879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24963" name="Rectangle 3"/>
          <p:cNvSpPr>
            <a:spLocks noGrp="1" noChangeArrowheads="1"/>
          </p:cNvSpPr>
          <p:nvPr>
            <p:ph type="title"/>
          </p:nvPr>
        </p:nvSpPr>
        <p:spPr/>
        <p:txBody>
          <a:bodyPr/>
          <a:lstStyle/>
          <a:p>
            <a:r>
              <a:rPr lang="en-US"/>
              <a:t>Validation analysis:</a:t>
            </a:r>
            <a:br>
              <a:rPr lang="en-US"/>
            </a:br>
            <a:r>
              <a:rPr lang="en-US"/>
              <a:t>set the random number seed</a:t>
            </a:r>
          </a:p>
        </p:txBody>
      </p:sp>
      <p:sp>
        <p:nvSpPr>
          <p:cNvPr id="424964" name="AutoShape 4"/>
          <p:cNvSpPr>
            <a:spLocks noChangeArrowheads="1"/>
          </p:cNvSpPr>
          <p:nvPr/>
        </p:nvSpPr>
        <p:spPr bwMode="auto">
          <a:xfrm>
            <a:off x="4114800" y="3025775"/>
            <a:ext cx="3352800" cy="1165225"/>
          </a:xfrm>
          <a:prstGeom prst="wedgeEllipseCallout">
            <a:avLst>
              <a:gd name="adj1" fmla="val -28597"/>
              <a:gd name="adj2" fmla="val -9945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set the random number seed, select the </a:t>
            </a:r>
            <a:r>
              <a:rPr lang="en-US" sz="1200" i="1">
                <a:latin typeface="Verdana" pitchFamily="34" charset="0"/>
              </a:rPr>
              <a:t>Random Number Seed…</a:t>
            </a:r>
            <a:r>
              <a:rPr lang="en-US" sz="1200">
                <a:latin typeface="Verdana" pitchFamily="34" charset="0"/>
              </a:rPr>
              <a:t> command from the </a:t>
            </a:r>
            <a:r>
              <a:rPr lang="en-US" sz="1200" i="1">
                <a:latin typeface="Verdana" pitchFamily="34" charset="0"/>
              </a:rPr>
              <a:t>Transform</a:t>
            </a:r>
            <a:r>
              <a:rPr lang="en-US" sz="1200">
                <a:latin typeface="Verdana" pitchFamily="34" charset="0"/>
              </a:rPr>
              <a:t> menu.</a:t>
            </a:r>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210935B-9743-401C-A606-E01A3322B424}" type="slidenum">
              <a:rPr lang="en-US"/>
              <a:pPr/>
              <a:t>65</a:t>
            </a:fld>
            <a:endParaRPr lang="en-US"/>
          </a:p>
        </p:txBody>
      </p:sp>
      <p:pic>
        <p:nvPicPr>
          <p:cNvPr id="425992" name="Picture 8"/>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3711575" y="2738438"/>
            <a:ext cx="2613025" cy="14525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25987" name="Rectangle 3"/>
          <p:cNvSpPr>
            <a:spLocks noGrp="1" noChangeArrowheads="1"/>
          </p:cNvSpPr>
          <p:nvPr>
            <p:ph type="title"/>
          </p:nvPr>
        </p:nvSpPr>
        <p:spPr/>
        <p:txBody>
          <a:bodyPr/>
          <a:lstStyle/>
          <a:p>
            <a:r>
              <a:rPr lang="en-US"/>
              <a:t>Set the random number seed</a:t>
            </a:r>
          </a:p>
        </p:txBody>
      </p:sp>
      <p:sp>
        <p:nvSpPr>
          <p:cNvPr id="425988" name="AutoShape 4"/>
          <p:cNvSpPr>
            <a:spLocks noChangeArrowheads="1"/>
          </p:cNvSpPr>
          <p:nvPr/>
        </p:nvSpPr>
        <p:spPr bwMode="auto">
          <a:xfrm>
            <a:off x="1066800" y="1958975"/>
            <a:ext cx="2514600" cy="1165225"/>
          </a:xfrm>
          <a:prstGeom prst="wedgeEllipseCallout">
            <a:avLst>
              <a:gd name="adj1" fmla="val 61931"/>
              <a:gd name="adj2" fmla="val 5575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click on the </a:t>
            </a:r>
            <a:r>
              <a:rPr lang="en-US" sz="1200" i="1">
                <a:latin typeface="Verdana" pitchFamily="34" charset="0"/>
              </a:rPr>
              <a:t>Set seed to</a:t>
            </a:r>
            <a:r>
              <a:rPr lang="en-US" sz="1200">
                <a:latin typeface="Verdana" pitchFamily="34" charset="0"/>
              </a:rPr>
              <a:t> option button to activate the text box.</a:t>
            </a:r>
          </a:p>
        </p:txBody>
      </p:sp>
      <p:sp>
        <p:nvSpPr>
          <p:cNvPr id="425989" name="AutoShape 5"/>
          <p:cNvSpPr>
            <a:spLocks noChangeArrowheads="1"/>
          </p:cNvSpPr>
          <p:nvPr/>
        </p:nvSpPr>
        <p:spPr bwMode="auto">
          <a:xfrm>
            <a:off x="5638800" y="3429000"/>
            <a:ext cx="2895600" cy="906463"/>
          </a:xfrm>
          <a:prstGeom prst="wedgeEllipseCallout">
            <a:avLst>
              <a:gd name="adj1" fmla="val -57676"/>
              <a:gd name="adj2" fmla="val -5686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type in the random seed stated in the problem.</a:t>
            </a:r>
          </a:p>
        </p:txBody>
      </p:sp>
      <p:sp>
        <p:nvSpPr>
          <p:cNvPr id="425990" name="AutoShape 6"/>
          <p:cNvSpPr>
            <a:spLocks noChangeArrowheads="1"/>
          </p:cNvSpPr>
          <p:nvPr/>
        </p:nvSpPr>
        <p:spPr bwMode="auto">
          <a:xfrm>
            <a:off x="2209800" y="4386263"/>
            <a:ext cx="3352800" cy="1938337"/>
          </a:xfrm>
          <a:prstGeom prst="wedgeEllipseCallout">
            <a:avLst>
              <a:gd name="adj1" fmla="val 4593"/>
              <a:gd name="adj2" fmla="val -7029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click on the OK button to complete the dialog box.  </a:t>
            </a:r>
          </a:p>
          <a:p>
            <a:pPr algn="l">
              <a:lnSpc>
                <a:spcPct val="100000"/>
              </a:lnSpc>
            </a:pPr>
            <a:endParaRPr lang="en-US" sz="1200">
              <a:latin typeface="Verdana" pitchFamily="34" charset="0"/>
            </a:endParaRPr>
          </a:p>
          <a:p>
            <a:pPr algn="l">
              <a:lnSpc>
                <a:spcPct val="100000"/>
              </a:lnSpc>
            </a:pPr>
            <a:r>
              <a:rPr lang="en-US" sz="1200">
                <a:latin typeface="Verdana" pitchFamily="34" charset="0"/>
              </a:rPr>
              <a:t>Note that SPSS does not provide you with any feedback about the change.</a:t>
            </a:r>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360976A-6C71-4953-9795-B213BCEA7846}" type="slidenum">
              <a:rPr lang="en-US"/>
              <a:pPr/>
              <a:t>66</a:t>
            </a:fld>
            <a:endParaRPr lang="en-US"/>
          </a:p>
        </p:txBody>
      </p:sp>
      <p:pic>
        <p:nvPicPr>
          <p:cNvPr id="427016"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7070725" cy="50879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27011" name="Rectangle 3"/>
          <p:cNvSpPr>
            <a:spLocks noGrp="1" noChangeArrowheads="1"/>
          </p:cNvSpPr>
          <p:nvPr>
            <p:ph type="title"/>
          </p:nvPr>
        </p:nvSpPr>
        <p:spPr/>
        <p:txBody>
          <a:bodyPr/>
          <a:lstStyle/>
          <a:p>
            <a:r>
              <a:rPr lang="en-US"/>
              <a:t>Validation analysis:</a:t>
            </a:r>
            <a:br>
              <a:rPr lang="en-US"/>
            </a:br>
            <a:r>
              <a:rPr lang="en-US"/>
              <a:t>compute the split variable</a:t>
            </a:r>
          </a:p>
        </p:txBody>
      </p:sp>
      <p:sp>
        <p:nvSpPr>
          <p:cNvPr id="427012" name="AutoShape 4"/>
          <p:cNvSpPr>
            <a:spLocks noChangeArrowheads="1"/>
          </p:cNvSpPr>
          <p:nvPr/>
        </p:nvSpPr>
        <p:spPr bwMode="auto">
          <a:xfrm>
            <a:off x="4267200" y="2667000"/>
            <a:ext cx="3352800" cy="1165225"/>
          </a:xfrm>
          <a:prstGeom prst="wedgeEllipseCallout">
            <a:avLst>
              <a:gd name="adj1" fmla="val -51375"/>
              <a:gd name="adj2" fmla="val -8624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enter the formula for the variable that will split the sample in two parts, click on the </a:t>
            </a:r>
            <a:r>
              <a:rPr lang="en-US" sz="1200" i="1">
                <a:latin typeface="Verdana" pitchFamily="34" charset="0"/>
              </a:rPr>
              <a:t>Compute…</a:t>
            </a:r>
            <a:r>
              <a:rPr lang="en-US" sz="1200">
                <a:latin typeface="Verdana" pitchFamily="34" charset="0"/>
              </a:rPr>
              <a:t> command.</a:t>
            </a:r>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0269CBB-6E57-41D4-B13B-7BF5396C16F1}" type="slidenum">
              <a:rPr lang="en-US"/>
              <a:pPr/>
              <a:t>67</a:t>
            </a:fld>
            <a:endParaRPr lang="en-US"/>
          </a:p>
        </p:txBody>
      </p:sp>
      <p:pic>
        <p:nvPicPr>
          <p:cNvPr id="428040"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52600" y="2157413"/>
            <a:ext cx="6007100" cy="348138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28035" name="Rectangle 3"/>
          <p:cNvSpPr>
            <a:spLocks noGrp="1" noChangeArrowheads="1"/>
          </p:cNvSpPr>
          <p:nvPr>
            <p:ph type="title"/>
          </p:nvPr>
        </p:nvSpPr>
        <p:spPr/>
        <p:txBody>
          <a:bodyPr/>
          <a:lstStyle/>
          <a:p>
            <a:r>
              <a:rPr lang="en-US"/>
              <a:t>The formula for the split variable</a:t>
            </a:r>
          </a:p>
        </p:txBody>
      </p:sp>
      <p:sp>
        <p:nvSpPr>
          <p:cNvPr id="428036" name="AutoShape 4"/>
          <p:cNvSpPr>
            <a:spLocks noChangeArrowheads="1"/>
          </p:cNvSpPr>
          <p:nvPr/>
        </p:nvSpPr>
        <p:spPr bwMode="auto">
          <a:xfrm>
            <a:off x="2501900" y="1363663"/>
            <a:ext cx="3351213" cy="906462"/>
          </a:xfrm>
          <a:prstGeom prst="wedgeEllipseCallout">
            <a:avLst>
              <a:gd name="adj1" fmla="val -47347"/>
              <a:gd name="adj2" fmla="val 10149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type the name for the new variable, split, into the </a:t>
            </a:r>
            <a:r>
              <a:rPr lang="en-US" sz="1200" i="1">
                <a:latin typeface="Verdana" pitchFamily="34" charset="0"/>
              </a:rPr>
              <a:t>Target Variable</a:t>
            </a:r>
            <a:r>
              <a:rPr lang="en-US" sz="1200">
                <a:latin typeface="Verdana" pitchFamily="34" charset="0"/>
              </a:rPr>
              <a:t> text box.</a:t>
            </a:r>
          </a:p>
        </p:txBody>
      </p:sp>
      <p:sp>
        <p:nvSpPr>
          <p:cNvPr id="428037" name="AutoShape 5"/>
          <p:cNvSpPr>
            <a:spLocks noChangeArrowheads="1"/>
          </p:cNvSpPr>
          <p:nvPr/>
        </p:nvSpPr>
        <p:spPr bwMode="auto">
          <a:xfrm>
            <a:off x="5321300" y="1668463"/>
            <a:ext cx="3581400" cy="5037137"/>
          </a:xfrm>
          <a:prstGeom prst="wedgeEllipseCallout">
            <a:avLst>
              <a:gd name="adj1" fmla="val -59310"/>
              <a:gd name="adj2" fmla="val -2850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the formula for the value of split is shown in the text box. </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uniform(1) function generates a random decimal number between 0 and 1.  The random number is compared to the value 0.50. </a:t>
            </a:r>
          </a:p>
          <a:p>
            <a:pPr algn="l">
              <a:lnSpc>
                <a:spcPct val="100000"/>
              </a:lnSpc>
            </a:pPr>
            <a:endParaRPr lang="en-US" sz="1200">
              <a:latin typeface="Verdana" pitchFamily="34" charset="0"/>
            </a:endParaRPr>
          </a:p>
          <a:p>
            <a:pPr algn="l">
              <a:lnSpc>
                <a:spcPct val="100000"/>
              </a:lnSpc>
            </a:pPr>
            <a:r>
              <a:rPr lang="en-US" sz="1200">
                <a:latin typeface="Verdana" pitchFamily="34" charset="0"/>
              </a:rPr>
              <a:t>If the random number is less than or equal to 0.50, the value of the formula will be 1, the SPSS numeric equivalent to true.  If the random number is larger than 0.50, the formula will return a 0, the SPSS numeric equivalent to false.</a:t>
            </a:r>
          </a:p>
        </p:txBody>
      </p:sp>
      <p:sp>
        <p:nvSpPr>
          <p:cNvPr id="428038" name="AutoShape 6"/>
          <p:cNvSpPr>
            <a:spLocks noChangeArrowheads="1"/>
          </p:cNvSpPr>
          <p:nvPr/>
        </p:nvSpPr>
        <p:spPr bwMode="auto">
          <a:xfrm>
            <a:off x="1892300" y="5630863"/>
            <a:ext cx="2667000" cy="906462"/>
          </a:xfrm>
          <a:prstGeom prst="wedgeEllipseCallout">
            <a:avLst>
              <a:gd name="adj1" fmla="val 31606"/>
              <a:gd name="adj2" fmla="val -7031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click on the OK button to complete the dialog box.  </a:t>
            </a:r>
          </a:p>
        </p:txBody>
      </p: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3F5611C-1980-4D9F-BF71-FE6D1AEDAE78}" type="slidenum">
              <a:rPr lang="en-US"/>
              <a:pPr/>
              <a:t>68</a:t>
            </a:fld>
            <a:endParaRPr lang="en-US"/>
          </a:p>
        </p:txBody>
      </p:sp>
      <p:pic>
        <p:nvPicPr>
          <p:cNvPr id="429064"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7070725" cy="50879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29059" name="Rectangle 3"/>
          <p:cNvSpPr>
            <a:spLocks noGrp="1" noChangeArrowheads="1"/>
          </p:cNvSpPr>
          <p:nvPr>
            <p:ph type="title"/>
          </p:nvPr>
        </p:nvSpPr>
        <p:spPr/>
        <p:txBody>
          <a:bodyPr/>
          <a:lstStyle/>
          <a:p>
            <a:r>
              <a:rPr lang="en-US"/>
              <a:t>The split variable in the data editor</a:t>
            </a:r>
          </a:p>
        </p:txBody>
      </p:sp>
      <p:sp>
        <p:nvSpPr>
          <p:cNvPr id="429060" name="AutoShape 4"/>
          <p:cNvSpPr>
            <a:spLocks noChangeArrowheads="1"/>
          </p:cNvSpPr>
          <p:nvPr/>
        </p:nvSpPr>
        <p:spPr bwMode="auto">
          <a:xfrm>
            <a:off x="4114800" y="3276600"/>
            <a:ext cx="3124200" cy="2970213"/>
          </a:xfrm>
          <a:prstGeom prst="wedgeEllipseCallout">
            <a:avLst>
              <a:gd name="adj1" fmla="val 62704"/>
              <a:gd name="adj2" fmla="val -3294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In the data editor, the split variable shows a random pattern of zero’s and one’s.</a:t>
            </a:r>
          </a:p>
          <a:p>
            <a:pPr algn="l">
              <a:lnSpc>
                <a:spcPct val="100000"/>
              </a:lnSpc>
            </a:pPr>
            <a:endParaRPr lang="en-US" sz="1200">
              <a:latin typeface="Verdana" pitchFamily="34" charset="0"/>
            </a:endParaRPr>
          </a:p>
          <a:p>
            <a:pPr algn="l">
              <a:lnSpc>
                <a:spcPct val="100000"/>
              </a:lnSpc>
            </a:pPr>
            <a:r>
              <a:rPr lang="en-US" sz="1200">
                <a:latin typeface="Verdana" pitchFamily="34" charset="0"/>
              </a:rPr>
              <a:t>To select half of the sample for each validation analysis, we will first select the cases where split = 0, then select the cases where split = 1.</a:t>
            </a:r>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D520C7C-E60C-4275-A6F7-7B8BF93B3A7A}" type="slidenum">
              <a:rPr lang="en-US"/>
              <a:pPr/>
              <a:t>69</a:t>
            </a:fld>
            <a:endParaRPr lang="en-US"/>
          </a:p>
        </p:txBody>
      </p:sp>
      <p:pic>
        <p:nvPicPr>
          <p:cNvPr id="430089" name="Picture 9"/>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7083425" cy="51006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30083" name="Rectangle 3"/>
          <p:cNvSpPr>
            <a:spLocks noGrp="1" noChangeArrowheads="1"/>
          </p:cNvSpPr>
          <p:nvPr>
            <p:ph type="title"/>
          </p:nvPr>
        </p:nvSpPr>
        <p:spPr/>
        <p:txBody>
          <a:bodyPr/>
          <a:lstStyle/>
          <a:p>
            <a:r>
              <a:rPr lang="en-US"/>
              <a:t>Repeat the regression with first validation sample</a:t>
            </a:r>
          </a:p>
        </p:txBody>
      </p:sp>
      <p:sp>
        <p:nvSpPr>
          <p:cNvPr id="430084" name="AutoShape 4"/>
          <p:cNvSpPr>
            <a:spLocks noChangeArrowheads="1"/>
          </p:cNvSpPr>
          <p:nvPr/>
        </p:nvSpPr>
        <p:spPr bwMode="auto">
          <a:xfrm>
            <a:off x="4114800" y="3300413"/>
            <a:ext cx="3657600" cy="1423987"/>
          </a:xfrm>
          <a:prstGeom prst="wedgeEllipseCallout">
            <a:avLst>
              <a:gd name="adj1" fmla="val -52995"/>
              <a:gd name="adj2" fmla="val -7965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repeat the multiple regression analysis for the first validation sample, select </a:t>
            </a:r>
            <a:r>
              <a:rPr lang="en-US" sz="1200" i="1">
                <a:latin typeface="Verdana" pitchFamily="34" charset="0"/>
              </a:rPr>
              <a:t>Linear Regression</a:t>
            </a:r>
            <a:r>
              <a:rPr lang="en-US" sz="1200">
                <a:latin typeface="Verdana" pitchFamily="34" charset="0"/>
              </a:rPr>
              <a:t> from the </a:t>
            </a:r>
            <a:r>
              <a:rPr lang="en-US" sz="1200" i="1">
                <a:latin typeface="Verdana" pitchFamily="34" charset="0"/>
              </a:rPr>
              <a:t>Dialog Recall</a:t>
            </a:r>
            <a:r>
              <a:rPr lang="en-US" sz="1200">
                <a:latin typeface="Verdana" pitchFamily="34" charset="0"/>
              </a:rPr>
              <a:t> tool button.</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F428269-1B00-4298-A317-5520A72DFC20}" type="slidenum">
              <a:rPr lang="en-US"/>
              <a:pPr/>
              <a:t>7</a:t>
            </a:fld>
            <a:endParaRPr lang="en-US"/>
          </a:p>
        </p:txBody>
      </p:sp>
      <p:sp>
        <p:nvSpPr>
          <p:cNvPr id="452610" name="Rectangle 2"/>
          <p:cNvSpPr>
            <a:spLocks noGrp="1" noChangeArrowheads="1"/>
          </p:cNvSpPr>
          <p:nvPr>
            <p:ph type="title"/>
          </p:nvPr>
        </p:nvSpPr>
        <p:spPr/>
        <p:txBody>
          <a:bodyPr/>
          <a:lstStyle/>
          <a:p>
            <a:r>
              <a:rPr lang="en-US"/>
              <a:t>Influential cases</a:t>
            </a:r>
          </a:p>
        </p:txBody>
      </p:sp>
      <p:sp>
        <p:nvSpPr>
          <p:cNvPr id="452611" name="Rectangle 3"/>
          <p:cNvSpPr>
            <a:spLocks noGrp="1" noChangeArrowheads="1"/>
          </p:cNvSpPr>
          <p:nvPr>
            <p:ph type="body" idx="1"/>
          </p:nvPr>
        </p:nvSpPr>
        <p:spPr>
          <a:xfrm>
            <a:off x="990600" y="1295400"/>
            <a:ext cx="7958138" cy="5486400"/>
          </a:xfrm>
        </p:spPr>
        <p:txBody>
          <a:bodyPr/>
          <a:lstStyle/>
          <a:p>
            <a:pPr>
              <a:lnSpc>
                <a:spcPct val="90000"/>
              </a:lnSpc>
            </a:pPr>
            <a:r>
              <a:rPr lang="en-US"/>
              <a:t>The degree to which outliers affect the regression solution depends upon where the outlier is located relative to the other cases in the analysis.  Outliers whose location have a large effect on the regression solution are called influential cases.</a:t>
            </a:r>
          </a:p>
          <a:p>
            <a:pPr>
              <a:lnSpc>
                <a:spcPct val="90000"/>
              </a:lnSpc>
            </a:pPr>
            <a:endParaRPr lang="en-US" sz="900"/>
          </a:p>
          <a:p>
            <a:pPr>
              <a:lnSpc>
                <a:spcPct val="90000"/>
              </a:lnSpc>
            </a:pPr>
            <a:r>
              <a:rPr lang="en-US"/>
              <a:t>Whether or not a case is influential is measured by Cook’s distance.</a:t>
            </a:r>
          </a:p>
          <a:p>
            <a:pPr>
              <a:lnSpc>
                <a:spcPct val="90000"/>
              </a:lnSpc>
            </a:pPr>
            <a:endParaRPr lang="en-US" sz="900"/>
          </a:p>
          <a:p>
            <a:pPr>
              <a:lnSpc>
                <a:spcPct val="90000"/>
              </a:lnSpc>
            </a:pPr>
            <a:r>
              <a:rPr lang="en-US"/>
              <a:t>Cook’s distance is an index measure; it is compared to a critical value based on the formula:                     			4 / (n – k – 1)                                                       where n is the number of cases and k is the number of independent variables.</a:t>
            </a:r>
          </a:p>
          <a:p>
            <a:pPr>
              <a:lnSpc>
                <a:spcPct val="90000"/>
              </a:lnSpc>
            </a:pPr>
            <a:endParaRPr lang="en-US" sz="900"/>
          </a:p>
          <a:p>
            <a:pPr>
              <a:lnSpc>
                <a:spcPct val="90000"/>
              </a:lnSpc>
            </a:pPr>
            <a:r>
              <a:rPr lang="en-US"/>
              <a:t>If a case has a Cook’s distance greater than the critical value, it should be examined for exclusion.</a:t>
            </a:r>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35AFEFC-0778-4380-A903-F57157B2B143}" type="slidenum">
              <a:rPr lang="en-US"/>
              <a:pPr/>
              <a:t>70</a:t>
            </a:fld>
            <a:endParaRPr lang="en-US"/>
          </a:p>
        </p:txBody>
      </p:sp>
      <p:pic>
        <p:nvPicPr>
          <p:cNvPr id="431111"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762250" y="1493838"/>
            <a:ext cx="5619750" cy="42973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31107" name="Rectangle 3"/>
          <p:cNvSpPr>
            <a:spLocks noGrp="1" noChangeArrowheads="1"/>
          </p:cNvSpPr>
          <p:nvPr>
            <p:ph type="title"/>
          </p:nvPr>
        </p:nvSpPr>
        <p:spPr/>
        <p:txBody>
          <a:bodyPr/>
          <a:lstStyle/>
          <a:p>
            <a:r>
              <a:rPr lang="en-US"/>
              <a:t>Using "split" as the selection variable</a:t>
            </a:r>
          </a:p>
        </p:txBody>
      </p:sp>
      <p:sp>
        <p:nvSpPr>
          <p:cNvPr id="431108" name="AutoShape 4"/>
          <p:cNvSpPr>
            <a:spLocks noChangeArrowheads="1"/>
          </p:cNvSpPr>
          <p:nvPr/>
        </p:nvSpPr>
        <p:spPr bwMode="auto">
          <a:xfrm>
            <a:off x="838200" y="3276600"/>
            <a:ext cx="1976438" cy="1423988"/>
          </a:xfrm>
          <a:prstGeom prst="wedgeEllipseCallout">
            <a:avLst>
              <a:gd name="adj1" fmla="val 59319"/>
              <a:gd name="adj2" fmla="val 5345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scroll down the list of variables and highlight the variable </a:t>
            </a:r>
            <a:r>
              <a:rPr lang="en-US" sz="1200" i="1">
                <a:latin typeface="Verdana" pitchFamily="34" charset="0"/>
              </a:rPr>
              <a:t>split</a:t>
            </a:r>
            <a:r>
              <a:rPr lang="en-US" sz="1200">
                <a:latin typeface="Verdana" pitchFamily="34" charset="0"/>
              </a:rPr>
              <a:t>.</a:t>
            </a:r>
          </a:p>
        </p:txBody>
      </p:sp>
      <p:sp>
        <p:nvSpPr>
          <p:cNvPr id="431109" name="AutoShape 5"/>
          <p:cNvSpPr>
            <a:spLocks noChangeArrowheads="1"/>
          </p:cNvSpPr>
          <p:nvPr/>
        </p:nvSpPr>
        <p:spPr bwMode="auto">
          <a:xfrm>
            <a:off x="5257800" y="5181600"/>
            <a:ext cx="2819400" cy="1447800"/>
          </a:xfrm>
          <a:prstGeom prst="wedgeEllipseCallout">
            <a:avLst>
              <a:gd name="adj1" fmla="val -58278"/>
              <a:gd name="adj2" fmla="val -8771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right arrow button to move the split variable to the Selection Variable text box.  </a:t>
            </a:r>
          </a:p>
        </p:txBody>
      </p:sp>
    </p:spTree>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5561ABE-709C-4F4D-984E-EEC14E927A3E}" type="slidenum">
              <a:rPr lang="en-US"/>
              <a:pPr/>
              <a:t>71</a:t>
            </a:fld>
            <a:endParaRPr lang="en-US"/>
          </a:p>
        </p:txBody>
      </p:sp>
      <p:pic>
        <p:nvPicPr>
          <p:cNvPr id="432135"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52650" y="1646238"/>
            <a:ext cx="5619750" cy="42973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32131" name="Rectangle 3"/>
          <p:cNvSpPr>
            <a:spLocks noGrp="1" noChangeArrowheads="1"/>
          </p:cNvSpPr>
          <p:nvPr>
            <p:ph type="title"/>
          </p:nvPr>
        </p:nvSpPr>
        <p:spPr/>
        <p:txBody>
          <a:bodyPr/>
          <a:lstStyle/>
          <a:p>
            <a:r>
              <a:rPr lang="en-US"/>
              <a:t>Setting the value of split to select cases</a:t>
            </a:r>
          </a:p>
        </p:txBody>
      </p:sp>
      <p:sp>
        <p:nvSpPr>
          <p:cNvPr id="432132" name="AutoShape 4"/>
          <p:cNvSpPr>
            <a:spLocks noChangeArrowheads="1"/>
          </p:cNvSpPr>
          <p:nvPr/>
        </p:nvSpPr>
        <p:spPr bwMode="auto">
          <a:xfrm>
            <a:off x="1295400" y="2792413"/>
            <a:ext cx="3200400" cy="1673225"/>
          </a:xfrm>
          <a:prstGeom prst="wedgeEllipseCallout">
            <a:avLst>
              <a:gd name="adj1" fmla="val 54514"/>
              <a:gd name="adj2" fmla="val 5409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When the variable named </a:t>
            </a:r>
            <a:r>
              <a:rPr lang="en-US" sz="1200" i="1">
                <a:latin typeface="Verdana" pitchFamily="34" charset="0"/>
              </a:rPr>
              <a:t>split</a:t>
            </a:r>
            <a:r>
              <a:rPr lang="en-US" sz="1200">
                <a:latin typeface="Verdana" pitchFamily="34" charset="0"/>
              </a:rPr>
              <a:t> is moved to the Selection Variable text box, SPSS adds "=?" after the name to prompt up to enter a specific value for split.</a:t>
            </a:r>
            <a:endParaRPr lang="en-US"/>
          </a:p>
        </p:txBody>
      </p:sp>
      <p:sp>
        <p:nvSpPr>
          <p:cNvPr id="432133" name="AutoShape 5"/>
          <p:cNvSpPr>
            <a:spLocks noChangeArrowheads="1"/>
          </p:cNvSpPr>
          <p:nvPr/>
        </p:nvSpPr>
        <p:spPr bwMode="auto">
          <a:xfrm>
            <a:off x="6919913" y="3787775"/>
            <a:ext cx="1976437" cy="1012825"/>
          </a:xfrm>
          <a:prstGeom prst="wedgeEllipseCallout">
            <a:avLst>
              <a:gd name="adj1" fmla="val -61648"/>
              <a:gd name="adj2" fmla="val 3528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Click on the </a:t>
            </a:r>
            <a:r>
              <a:rPr lang="en-US" sz="1200" i="1">
                <a:latin typeface="Verdana" pitchFamily="34" charset="0"/>
              </a:rPr>
              <a:t>Rule</a:t>
            </a:r>
            <a:r>
              <a:rPr lang="en-US" sz="1200">
                <a:latin typeface="Verdana" pitchFamily="34" charset="0"/>
              </a:rPr>
              <a:t>… button to enter a value for </a:t>
            </a:r>
            <a:r>
              <a:rPr lang="en-US" sz="1200" i="1">
                <a:latin typeface="Verdana" pitchFamily="34" charset="0"/>
              </a:rPr>
              <a:t>split</a:t>
            </a:r>
            <a:r>
              <a:rPr lang="en-US" sz="1200">
                <a:latin typeface="Verdana" pitchFamily="34" charset="0"/>
              </a:rPr>
              <a:t>.</a:t>
            </a:r>
            <a:endParaRPr lang="en-US"/>
          </a:p>
        </p:txBody>
      </p:sp>
    </p:spTree>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DDAD231-24B8-48AF-A710-1A56BCBE7442}" type="slidenum">
              <a:rPr lang="en-US"/>
              <a:pPr/>
              <a:t>72</a:t>
            </a:fld>
            <a:endParaRPr lang="en-US"/>
          </a:p>
        </p:txBody>
      </p:sp>
      <p:pic>
        <p:nvPicPr>
          <p:cNvPr id="433154"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48000" y="2633663"/>
            <a:ext cx="3776663" cy="155733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33155" name="Rectangle 3"/>
          <p:cNvSpPr>
            <a:spLocks noGrp="1" noChangeArrowheads="1"/>
          </p:cNvSpPr>
          <p:nvPr>
            <p:ph type="title"/>
          </p:nvPr>
        </p:nvSpPr>
        <p:spPr/>
        <p:txBody>
          <a:bodyPr/>
          <a:lstStyle/>
          <a:p>
            <a:r>
              <a:rPr lang="en-US"/>
              <a:t>Completing the value selection</a:t>
            </a:r>
          </a:p>
        </p:txBody>
      </p:sp>
      <p:sp>
        <p:nvSpPr>
          <p:cNvPr id="433156" name="AutoShape 4"/>
          <p:cNvSpPr>
            <a:spLocks noChangeArrowheads="1"/>
          </p:cNvSpPr>
          <p:nvPr/>
        </p:nvSpPr>
        <p:spPr bwMode="auto">
          <a:xfrm>
            <a:off x="5867400" y="1981200"/>
            <a:ext cx="2743200" cy="1012825"/>
          </a:xfrm>
          <a:prstGeom prst="wedgeEllipseCallout">
            <a:avLst>
              <a:gd name="adj1" fmla="val -41259"/>
              <a:gd name="adj2" fmla="val 8646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b="1">
                <a:latin typeface="Verdana" pitchFamily="34" charset="0"/>
              </a:rPr>
              <a:t>First</a:t>
            </a:r>
            <a:r>
              <a:rPr lang="en-US" sz="1200">
                <a:latin typeface="Verdana" pitchFamily="34" charset="0"/>
              </a:rPr>
              <a:t>, type the value for the first half of the sample, 0, into the </a:t>
            </a:r>
            <a:r>
              <a:rPr lang="en-US" sz="1200" i="1">
                <a:latin typeface="Verdana" pitchFamily="34" charset="0"/>
              </a:rPr>
              <a:t>Value </a:t>
            </a:r>
            <a:r>
              <a:rPr lang="en-US" sz="1200">
                <a:latin typeface="Verdana" pitchFamily="34" charset="0"/>
              </a:rPr>
              <a:t>text box.</a:t>
            </a:r>
            <a:endParaRPr lang="en-US"/>
          </a:p>
        </p:txBody>
      </p:sp>
      <p:sp>
        <p:nvSpPr>
          <p:cNvPr id="433157" name="AutoShape 5"/>
          <p:cNvSpPr>
            <a:spLocks noChangeArrowheads="1"/>
          </p:cNvSpPr>
          <p:nvPr/>
        </p:nvSpPr>
        <p:spPr bwMode="auto">
          <a:xfrm>
            <a:off x="2133600" y="4213225"/>
            <a:ext cx="3124200" cy="1143000"/>
          </a:xfrm>
          <a:prstGeom prst="wedgeEllipseCallout">
            <a:avLst>
              <a:gd name="adj1" fmla="val 29931"/>
              <a:gd name="adj2" fmla="val -6805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US" sz="1200" b="1">
                <a:latin typeface="Verdana" pitchFamily="34" charset="0"/>
              </a:rPr>
              <a:t>Second</a:t>
            </a:r>
            <a:r>
              <a:rPr lang="en-US" sz="1200">
                <a:latin typeface="Verdana" pitchFamily="34" charset="0"/>
              </a:rPr>
              <a:t>, click on the </a:t>
            </a:r>
            <a:r>
              <a:rPr lang="en-US" sz="1200" i="1">
                <a:latin typeface="Verdana" pitchFamily="34" charset="0"/>
              </a:rPr>
              <a:t>Continue</a:t>
            </a:r>
            <a:r>
              <a:rPr lang="en-US" sz="1200">
                <a:latin typeface="Verdana" pitchFamily="34" charset="0"/>
              </a:rPr>
              <a:t> button to complete the value entry.</a:t>
            </a:r>
            <a:endParaRPr lang="en-US"/>
          </a:p>
        </p:txBody>
      </p:sp>
    </p:spTree>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57305CB-996A-4C10-A2C6-F4CF54FF0654}" type="slidenum">
              <a:rPr lang="en-US"/>
              <a:pPr/>
              <a:t>73</a:t>
            </a:fld>
            <a:endParaRPr lang="en-US"/>
          </a:p>
        </p:txBody>
      </p:sp>
      <p:pic>
        <p:nvPicPr>
          <p:cNvPr id="434184"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5619750" cy="4297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34179" name="Rectangle 3"/>
          <p:cNvSpPr>
            <a:spLocks noGrp="1" noChangeArrowheads="1"/>
          </p:cNvSpPr>
          <p:nvPr>
            <p:ph type="title"/>
          </p:nvPr>
        </p:nvSpPr>
        <p:spPr/>
        <p:txBody>
          <a:bodyPr/>
          <a:lstStyle/>
          <a:p>
            <a:r>
              <a:rPr lang="en-US"/>
              <a:t>Requesting output for the first validation sample</a:t>
            </a:r>
          </a:p>
        </p:txBody>
      </p:sp>
      <p:sp>
        <p:nvSpPr>
          <p:cNvPr id="434180" name="AutoShape 4"/>
          <p:cNvSpPr>
            <a:spLocks noChangeArrowheads="1"/>
          </p:cNvSpPr>
          <p:nvPr/>
        </p:nvSpPr>
        <p:spPr bwMode="auto">
          <a:xfrm>
            <a:off x="838200" y="4441825"/>
            <a:ext cx="3200400" cy="2111375"/>
          </a:xfrm>
          <a:prstGeom prst="wedgeEllipseCallout">
            <a:avLst>
              <a:gd name="adj1" fmla="val 50843"/>
              <a:gd name="adj2" fmla="val -4237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When the value entry dialog box is closed, SPSS adds the value we entered after the equal sign.  This specification now tells SPSS to include in the analysis only those cases that have a value of 0 for the split variable.</a:t>
            </a:r>
            <a:endParaRPr lang="en-US"/>
          </a:p>
        </p:txBody>
      </p:sp>
      <p:sp>
        <p:nvSpPr>
          <p:cNvPr id="434181" name="AutoShape 5"/>
          <p:cNvSpPr>
            <a:spLocks noChangeArrowheads="1"/>
          </p:cNvSpPr>
          <p:nvPr/>
        </p:nvSpPr>
        <p:spPr bwMode="auto">
          <a:xfrm>
            <a:off x="6553200" y="2579688"/>
            <a:ext cx="2133600" cy="790575"/>
          </a:xfrm>
          <a:prstGeom prst="wedgeEllipseCallout">
            <a:avLst>
              <a:gd name="adj1" fmla="val -36088"/>
              <a:gd name="adj2" fmla="val -8642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200">
                <a:latin typeface="Verdana" pitchFamily="34" charset="0"/>
              </a:rPr>
              <a:t>Click on the </a:t>
            </a:r>
            <a:r>
              <a:rPr lang="en-US" sz="1200" i="1">
                <a:latin typeface="Verdana" pitchFamily="34" charset="0"/>
              </a:rPr>
              <a:t>OK</a:t>
            </a:r>
            <a:r>
              <a:rPr lang="en-US" sz="1200">
                <a:latin typeface="Verdana" pitchFamily="34" charset="0"/>
              </a:rPr>
              <a:t> button to request the output.</a:t>
            </a:r>
            <a:endParaRPr lang="en-US"/>
          </a:p>
        </p:txBody>
      </p:sp>
      <p:sp>
        <p:nvSpPr>
          <p:cNvPr id="434182" name="AutoShape 6"/>
          <p:cNvSpPr>
            <a:spLocks noChangeArrowheads="1"/>
          </p:cNvSpPr>
          <p:nvPr/>
        </p:nvSpPr>
        <p:spPr bwMode="auto">
          <a:xfrm>
            <a:off x="5486400" y="4932363"/>
            <a:ext cx="3429000" cy="1673225"/>
          </a:xfrm>
          <a:prstGeom prst="wedgeEllipseCallout">
            <a:avLst>
              <a:gd name="adj1" fmla="val 7037"/>
              <a:gd name="adj2" fmla="val -4541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Since the validation analysis requires us to compare the results of the analysis using the two split sample, we will request the output for the second sample before doing any comparison.</a:t>
            </a:r>
            <a:endParaRPr lang="en-US"/>
          </a:p>
        </p:txBody>
      </p:sp>
    </p:spTree>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D7CC5DE-79FC-4A3E-B32C-69607E71864A}" type="slidenum">
              <a:rPr lang="en-US"/>
              <a:pPr/>
              <a:t>74</a:t>
            </a:fld>
            <a:endParaRPr lang="en-US"/>
          </a:p>
        </p:txBody>
      </p:sp>
      <p:pic>
        <p:nvPicPr>
          <p:cNvPr id="435208"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7083425" cy="51117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35203" name="Rectangle 3"/>
          <p:cNvSpPr>
            <a:spLocks noGrp="1" noChangeArrowheads="1"/>
          </p:cNvSpPr>
          <p:nvPr>
            <p:ph type="title"/>
          </p:nvPr>
        </p:nvSpPr>
        <p:spPr/>
        <p:txBody>
          <a:bodyPr/>
          <a:lstStyle/>
          <a:p>
            <a:r>
              <a:rPr lang="en-US"/>
              <a:t>Repeat the regression with second validation sample</a:t>
            </a:r>
          </a:p>
        </p:txBody>
      </p:sp>
      <p:sp>
        <p:nvSpPr>
          <p:cNvPr id="435204" name="AutoShape 4"/>
          <p:cNvSpPr>
            <a:spLocks noChangeArrowheads="1"/>
          </p:cNvSpPr>
          <p:nvPr/>
        </p:nvSpPr>
        <p:spPr bwMode="auto">
          <a:xfrm>
            <a:off x="4191000" y="2971800"/>
            <a:ext cx="3657600" cy="1423988"/>
          </a:xfrm>
          <a:prstGeom prst="wedgeEllipseCallout">
            <a:avLst>
              <a:gd name="adj1" fmla="val -52995"/>
              <a:gd name="adj2" fmla="val -7965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repeat the multiple regression analysis for the second validation sample, select </a:t>
            </a:r>
            <a:r>
              <a:rPr lang="en-US" sz="1200" i="1">
                <a:latin typeface="Verdana" pitchFamily="34" charset="0"/>
              </a:rPr>
              <a:t>Linear Regression</a:t>
            </a:r>
            <a:r>
              <a:rPr lang="en-US" sz="1200">
                <a:latin typeface="Verdana" pitchFamily="34" charset="0"/>
              </a:rPr>
              <a:t> from the </a:t>
            </a:r>
            <a:r>
              <a:rPr lang="en-US" sz="1200" i="1">
                <a:latin typeface="Verdana" pitchFamily="34" charset="0"/>
              </a:rPr>
              <a:t>Dialog Recall</a:t>
            </a:r>
            <a:r>
              <a:rPr lang="en-US" sz="1200">
                <a:latin typeface="Verdana" pitchFamily="34" charset="0"/>
              </a:rPr>
              <a:t> tool button.</a:t>
            </a:r>
          </a:p>
        </p:txBody>
      </p:sp>
    </p:spTree>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B239FF5-5C06-4975-9DEE-4785326A8181}" type="slidenum">
              <a:rPr lang="en-US"/>
              <a:pPr/>
              <a:t>75</a:t>
            </a:fld>
            <a:endParaRPr lang="en-US"/>
          </a:p>
        </p:txBody>
      </p:sp>
      <p:pic>
        <p:nvPicPr>
          <p:cNvPr id="436230"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28850" y="1447800"/>
            <a:ext cx="5619750" cy="4297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36227" name="Rectangle 3"/>
          <p:cNvSpPr>
            <a:spLocks noGrp="1" noChangeArrowheads="1"/>
          </p:cNvSpPr>
          <p:nvPr>
            <p:ph type="title"/>
          </p:nvPr>
        </p:nvSpPr>
        <p:spPr/>
        <p:txBody>
          <a:bodyPr/>
          <a:lstStyle/>
          <a:p>
            <a:r>
              <a:rPr lang="en-US"/>
              <a:t>Setting the value of split to select cases</a:t>
            </a:r>
          </a:p>
        </p:txBody>
      </p:sp>
      <p:sp>
        <p:nvSpPr>
          <p:cNvPr id="436228" name="AutoShape 4"/>
          <p:cNvSpPr>
            <a:spLocks noChangeArrowheads="1"/>
          </p:cNvSpPr>
          <p:nvPr/>
        </p:nvSpPr>
        <p:spPr bwMode="auto">
          <a:xfrm>
            <a:off x="2819400" y="5102225"/>
            <a:ext cx="4800600" cy="1450975"/>
          </a:xfrm>
          <a:prstGeom prst="wedgeEllipseCallout">
            <a:avLst>
              <a:gd name="adj1" fmla="val 26884"/>
              <a:gd name="adj2" fmla="val -8667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Since the split variable is already in the Selection Variable text box, we only need to change its value.</a:t>
            </a:r>
          </a:p>
          <a:p>
            <a:pPr algn="l"/>
            <a:endParaRPr lang="en-US" sz="1200">
              <a:latin typeface="Verdana" pitchFamily="34" charset="0"/>
            </a:endParaRPr>
          </a:p>
          <a:p>
            <a:pPr algn="l"/>
            <a:r>
              <a:rPr lang="en-US" sz="1200">
                <a:latin typeface="Verdana" pitchFamily="34" charset="0"/>
              </a:rPr>
              <a:t>Click on the </a:t>
            </a:r>
            <a:r>
              <a:rPr lang="en-US" sz="1200" i="1">
                <a:latin typeface="Verdana" pitchFamily="34" charset="0"/>
              </a:rPr>
              <a:t>Rule</a:t>
            </a:r>
            <a:r>
              <a:rPr lang="en-US" sz="1200">
                <a:latin typeface="Verdana" pitchFamily="34" charset="0"/>
              </a:rPr>
              <a:t>… button to enter a different value for </a:t>
            </a:r>
            <a:r>
              <a:rPr lang="en-US" sz="1200" i="1">
                <a:latin typeface="Verdana" pitchFamily="34" charset="0"/>
              </a:rPr>
              <a:t>split</a:t>
            </a:r>
            <a:r>
              <a:rPr lang="en-US" sz="1200">
                <a:latin typeface="Verdana" pitchFamily="34" charset="0"/>
              </a:rPr>
              <a:t>.</a:t>
            </a:r>
            <a:endParaRPr lang="en-US"/>
          </a:p>
        </p:txBody>
      </p:sp>
    </p:spTree>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1B5F7C9-A34B-4900-A14E-457F903B9B11}" type="slidenum">
              <a:rPr lang="en-US"/>
              <a:pPr/>
              <a:t>76</a:t>
            </a:fld>
            <a:endParaRPr lang="en-US"/>
          </a:p>
        </p:txBody>
      </p:sp>
      <p:pic>
        <p:nvPicPr>
          <p:cNvPr id="437250"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81338" y="2590800"/>
            <a:ext cx="3776662" cy="15573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37251" name="Rectangle 3"/>
          <p:cNvSpPr>
            <a:spLocks noGrp="1" noChangeArrowheads="1"/>
          </p:cNvSpPr>
          <p:nvPr>
            <p:ph type="title"/>
          </p:nvPr>
        </p:nvSpPr>
        <p:spPr/>
        <p:txBody>
          <a:bodyPr/>
          <a:lstStyle/>
          <a:p>
            <a:r>
              <a:rPr lang="en-US"/>
              <a:t>Completing the value selection</a:t>
            </a:r>
          </a:p>
        </p:txBody>
      </p:sp>
      <p:sp>
        <p:nvSpPr>
          <p:cNvPr id="437252" name="AutoShape 4"/>
          <p:cNvSpPr>
            <a:spLocks noChangeArrowheads="1"/>
          </p:cNvSpPr>
          <p:nvPr/>
        </p:nvSpPr>
        <p:spPr bwMode="auto">
          <a:xfrm>
            <a:off x="5867400" y="1981200"/>
            <a:ext cx="2743200" cy="1012825"/>
          </a:xfrm>
          <a:prstGeom prst="wedgeEllipseCallout">
            <a:avLst>
              <a:gd name="adj1" fmla="val -41259"/>
              <a:gd name="adj2" fmla="val 8646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b="1">
                <a:latin typeface="Verdana" pitchFamily="34" charset="0"/>
              </a:rPr>
              <a:t>First</a:t>
            </a:r>
            <a:r>
              <a:rPr lang="en-US" sz="1200">
                <a:latin typeface="Verdana" pitchFamily="34" charset="0"/>
              </a:rPr>
              <a:t>, type the value for the first half of the sample, 1, into the </a:t>
            </a:r>
            <a:r>
              <a:rPr lang="en-US" sz="1200" i="1">
                <a:latin typeface="Verdana" pitchFamily="34" charset="0"/>
              </a:rPr>
              <a:t>Value </a:t>
            </a:r>
            <a:r>
              <a:rPr lang="en-US" sz="1200">
                <a:latin typeface="Verdana" pitchFamily="34" charset="0"/>
              </a:rPr>
              <a:t>text box.</a:t>
            </a:r>
            <a:endParaRPr lang="en-US"/>
          </a:p>
        </p:txBody>
      </p:sp>
      <p:sp>
        <p:nvSpPr>
          <p:cNvPr id="437253" name="AutoShape 5"/>
          <p:cNvSpPr>
            <a:spLocks noChangeArrowheads="1"/>
          </p:cNvSpPr>
          <p:nvPr/>
        </p:nvSpPr>
        <p:spPr bwMode="auto">
          <a:xfrm>
            <a:off x="2133600" y="4213225"/>
            <a:ext cx="3124200" cy="1143000"/>
          </a:xfrm>
          <a:prstGeom prst="wedgeEllipseCallout">
            <a:avLst>
              <a:gd name="adj1" fmla="val 29931"/>
              <a:gd name="adj2" fmla="val -6805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US" sz="1200" b="1">
                <a:latin typeface="Verdana" pitchFamily="34" charset="0"/>
              </a:rPr>
              <a:t>Second</a:t>
            </a:r>
            <a:r>
              <a:rPr lang="en-US" sz="1200">
                <a:latin typeface="Verdana" pitchFamily="34" charset="0"/>
              </a:rPr>
              <a:t>, click on the </a:t>
            </a:r>
            <a:r>
              <a:rPr lang="en-US" sz="1200" i="1">
                <a:latin typeface="Verdana" pitchFamily="34" charset="0"/>
              </a:rPr>
              <a:t>Continue</a:t>
            </a:r>
            <a:r>
              <a:rPr lang="en-US" sz="1200">
                <a:latin typeface="Verdana" pitchFamily="34" charset="0"/>
              </a:rPr>
              <a:t> button to complete the value entry.</a:t>
            </a:r>
            <a:endParaRPr lang="en-US"/>
          </a:p>
        </p:txBody>
      </p:sp>
    </p:spTree>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F4FC947-FD5B-4415-B3C3-3B5CA9F6B583}" type="slidenum">
              <a:rPr lang="en-US"/>
              <a:pPr/>
              <a:t>77</a:t>
            </a:fld>
            <a:endParaRPr lang="en-US"/>
          </a:p>
        </p:txBody>
      </p:sp>
      <p:pic>
        <p:nvPicPr>
          <p:cNvPr id="438279"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71650" y="1524000"/>
            <a:ext cx="5619750" cy="4297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38275" name="Rectangle 3"/>
          <p:cNvSpPr>
            <a:spLocks noGrp="1" noChangeArrowheads="1"/>
          </p:cNvSpPr>
          <p:nvPr>
            <p:ph type="title"/>
          </p:nvPr>
        </p:nvSpPr>
        <p:spPr/>
        <p:txBody>
          <a:bodyPr/>
          <a:lstStyle/>
          <a:p>
            <a:r>
              <a:rPr lang="en-US"/>
              <a:t>Requesting output for the second validation sample</a:t>
            </a:r>
          </a:p>
        </p:txBody>
      </p:sp>
      <p:sp>
        <p:nvSpPr>
          <p:cNvPr id="438276" name="AutoShape 4"/>
          <p:cNvSpPr>
            <a:spLocks noChangeArrowheads="1"/>
          </p:cNvSpPr>
          <p:nvPr/>
        </p:nvSpPr>
        <p:spPr bwMode="auto">
          <a:xfrm>
            <a:off x="1066800" y="4441825"/>
            <a:ext cx="3200400" cy="2111375"/>
          </a:xfrm>
          <a:prstGeom prst="wedgeEllipseCallout">
            <a:avLst>
              <a:gd name="adj1" fmla="val 50843"/>
              <a:gd name="adj2" fmla="val -4237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When the value entry dialog box is closed, SPSS adds the value we entered after the equal sign.  This specification now tells SPSS to include in the analysis only those cases that have a value of 1 for the split variable.</a:t>
            </a:r>
            <a:endParaRPr lang="en-US"/>
          </a:p>
        </p:txBody>
      </p:sp>
      <p:sp>
        <p:nvSpPr>
          <p:cNvPr id="438277" name="AutoShape 5"/>
          <p:cNvSpPr>
            <a:spLocks noChangeArrowheads="1"/>
          </p:cNvSpPr>
          <p:nvPr/>
        </p:nvSpPr>
        <p:spPr bwMode="auto">
          <a:xfrm>
            <a:off x="6781800" y="2438400"/>
            <a:ext cx="2133600" cy="790575"/>
          </a:xfrm>
          <a:prstGeom prst="wedgeEllipseCallout">
            <a:avLst>
              <a:gd name="adj1" fmla="val -36088"/>
              <a:gd name="adj2" fmla="val -8642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Click on the </a:t>
            </a:r>
            <a:r>
              <a:rPr lang="en-US" sz="1200" i="1">
                <a:latin typeface="Verdana" pitchFamily="34" charset="0"/>
              </a:rPr>
              <a:t>OK</a:t>
            </a:r>
            <a:r>
              <a:rPr lang="en-US" sz="1200">
                <a:latin typeface="Verdana" pitchFamily="34" charset="0"/>
              </a:rPr>
              <a:t> button to request the output.</a:t>
            </a:r>
            <a:endParaRPr lang="en-US"/>
          </a:p>
        </p:txBody>
      </p:sp>
    </p:spTree>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93278B1-15BE-455A-98E5-70C0D1FD4DCB}" type="slidenum">
              <a:rPr lang="en-US"/>
              <a:pPr/>
              <a:t>78</a:t>
            </a:fld>
            <a:endParaRPr lang="en-US"/>
          </a:p>
        </p:txBody>
      </p:sp>
      <p:sp>
        <p:nvSpPr>
          <p:cNvPr id="439299" name="Rectangle 3"/>
          <p:cNvSpPr>
            <a:spLocks noGrp="1" noChangeArrowheads="1"/>
          </p:cNvSpPr>
          <p:nvPr>
            <p:ph type="title"/>
          </p:nvPr>
        </p:nvSpPr>
        <p:spPr/>
        <p:txBody>
          <a:bodyPr/>
          <a:lstStyle/>
          <a:p>
            <a:r>
              <a:rPr lang="en-US"/>
              <a:t>SPLIT-SAMPLE VALIDATION - 1</a:t>
            </a:r>
          </a:p>
        </p:txBody>
      </p:sp>
      <p:pic>
        <p:nvPicPr>
          <p:cNvPr id="439306" name="Picture 10"/>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2667000" y="2332038"/>
            <a:ext cx="6105525" cy="22399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39301" name="AutoShape 5"/>
          <p:cNvSpPr>
            <a:spLocks noChangeArrowheads="1"/>
          </p:cNvSpPr>
          <p:nvPr/>
        </p:nvSpPr>
        <p:spPr bwMode="auto">
          <a:xfrm>
            <a:off x="3124200" y="1371600"/>
            <a:ext cx="4953000" cy="1012825"/>
          </a:xfrm>
          <a:prstGeom prst="wedgeEllipseCallout">
            <a:avLst>
              <a:gd name="adj1" fmla="val -14583"/>
              <a:gd name="adj2" fmla="val -2860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In both of the split-sample validation analyses, the relationship between the independent variables and the dependent variable was statistically significant.</a:t>
            </a:r>
          </a:p>
        </p:txBody>
      </p:sp>
      <p:pic>
        <p:nvPicPr>
          <p:cNvPr id="439308" name="Picture 12"/>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667000" y="4381500"/>
            <a:ext cx="6124575" cy="22479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39302" name="AutoShape 6"/>
          <p:cNvSpPr>
            <a:spLocks noChangeArrowheads="1"/>
          </p:cNvSpPr>
          <p:nvPr/>
        </p:nvSpPr>
        <p:spPr bwMode="auto">
          <a:xfrm>
            <a:off x="5181600" y="3397250"/>
            <a:ext cx="3200400" cy="1012825"/>
          </a:xfrm>
          <a:prstGeom prst="wedgeEllipseCallout">
            <a:avLst>
              <a:gd name="adj1" fmla="val 34773"/>
              <a:gd name="adj2" fmla="val -6206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In the first validation, the probability for the F statistic testing overall relationship was &lt;0.001.  </a:t>
            </a:r>
          </a:p>
        </p:txBody>
      </p:sp>
      <p:sp>
        <p:nvSpPr>
          <p:cNvPr id="439303" name="AutoShape 7"/>
          <p:cNvSpPr>
            <a:spLocks noChangeArrowheads="1"/>
          </p:cNvSpPr>
          <p:nvPr/>
        </p:nvSpPr>
        <p:spPr bwMode="auto">
          <a:xfrm>
            <a:off x="5105400" y="5486400"/>
            <a:ext cx="3581400" cy="1012825"/>
          </a:xfrm>
          <a:prstGeom prst="wedgeEllipseCallout">
            <a:avLst>
              <a:gd name="adj1" fmla="val 28546"/>
              <a:gd name="adj2" fmla="val -7131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For the second validation analysis, the probability for the F statistic testing overall relationship was &lt;0.001. </a:t>
            </a:r>
          </a:p>
        </p:txBody>
      </p:sp>
      <p:sp>
        <p:nvSpPr>
          <p:cNvPr id="439304" name="AutoShape 8"/>
          <p:cNvSpPr>
            <a:spLocks noChangeArrowheads="1"/>
          </p:cNvSpPr>
          <p:nvPr/>
        </p:nvSpPr>
        <p:spPr bwMode="auto">
          <a:xfrm>
            <a:off x="381000" y="5791200"/>
            <a:ext cx="4038600" cy="1012825"/>
          </a:xfrm>
          <a:prstGeom prst="wedgeEllipseCallout">
            <a:avLst>
              <a:gd name="adj1" fmla="val -6565"/>
              <a:gd name="adj2" fmla="val -2868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Thus far, the validation verifies the existence of the relationship between the dependent variable and the independent variables.</a:t>
            </a:r>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F58EA53-6727-4773-8522-2AFFCCFE3BF9}" type="slidenum">
              <a:rPr lang="en-US"/>
              <a:pPr/>
              <a:t>79</a:t>
            </a:fld>
            <a:endParaRPr lang="en-US"/>
          </a:p>
        </p:txBody>
      </p:sp>
      <p:pic>
        <p:nvPicPr>
          <p:cNvPr id="440331" name="Picture 11"/>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990600" y="3962400"/>
            <a:ext cx="7496175" cy="24050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pic>
        <p:nvPicPr>
          <p:cNvPr id="440328" name="Picture 8"/>
          <p:cNvPicPr>
            <a:picLocks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990600" y="1600200"/>
            <a:ext cx="7486650" cy="237807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40322" name="Rectangle 2"/>
          <p:cNvSpPr>
            <a:spLocks noGrp="1" noChangeArrowheads="1"/>
          </p:cNvSpPr>
          <p:nvPr>
            <p:ph type="title"/>
          </p:nvPr>
        </p:nvSpPr>
        <p:spPr/>
        <p:txBody>
          <a:bodyPr/>
          <a:lstStyle/>
          <a:p>
            <a:r>
              <a:rPr lang="en-US"/>
              <a:t>SPLIT-SAMPLE VALIDATION - 2</a:t>
            </a:r>
          </a:p>
        </p:txBody>
      </p:sp>
      <p:sp>
        <p:nvSpPr>
          <p:cNvPr id="440325" name="AutoShape 5"/>
          <p:cNvSpPr>
            <a:spLocks noChangeArrowheads="1"/>
          </p:cNvSpPr>
          <p:nvPr/>
        </p:nvSpPr>
        <p:spPr bwMode="auto">
          <a:xfrm>
            <a:off x="4424363" y="1944688"/>
            <a:ext cx="4491037" cy="2990850"/>
          </a:xfrm>
          <a:prstGeom prst="wedgeEllipseCallout">
            <a:avLst>
              <a:gd name="adj1" fmla="val 28593"/>
              <a:gd name="adj2" fmla="val -612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total proportion of variance in the relationship utilizing the full data set was 38.4% compared to 40.0% for the first split sample validation and 36.5% for the second split sample validation. </a:t>
            </a:r>
          </a:p>
          <a:p>
            <a:pPr algn="l"/>
            <a:endParaRPr lang="en-US" sz="1200">
              <a:latin typeface="Verdana" pitchFamily="34" charset="0"/>
            </a:endParaRPr>
          </a:p>
          <a:p>
            <a:pPr algn="l"/>
            <a:r>
              <a:rPr lang="en-US" sz="1200">
                <a:latin typeface="Verdana" pitchFamily="34" charset="0"/>
              </a:rPr>
              <a:t>In both of the split-sample validation analyses, the total proportion of variance in the dependent variable explained by the independent variables was within 5% of the variance explained in the model using the full data set (38.4%).</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A1D7DA1-A33E-4E9A-9914-460A0C6A71B0}" type="slidenum">
              <a:rPr lang="en-US"/>
              <a:pPr/>
              <a:t>8</a:t>
            </a:fld>
            <a:endParaRPr lang="en-US"/>
          </a:p>
        </p:txBody>
      </p:sp>
      <p:sp>
        <p:nvSpPr>
          <p:cNvPr id="458754" name="Rectangle 2"/>
          <p:cNvSpPr>
            <a:spLocks noGrp="1" noChangeArrowheads="1"/>
          </p:cNvSpPr>
          <p:nvPr>
            <p:ph type="title"/>
          </p:nvPr>
        </p:nvSpPr>
        <p:spPr/>
        <p:txBody>
          <a:bodyPr/>
          <a:lstStyle/>
          <a:p>
            <a:r>
              <a:rPr lang="en-US"/>
              <a:t>Overall strategy for solving problems</a:t>
            </a:r>
          </a:p>
        </p:txBody>
      </p:sp>
      <p:sp>
        <p:nvSpPr>
          <p:cNvPr id="458755" name="Rectangle 3"/>
          <p:cNvSpPr>
            <a:spLocks noGrp="1" noChangeArrowheads="1"/>
          </p:cNvSpPr>
          <p:nvPr>
            <p:ph type="body" idx="1"/>
          </p:nvPr>
        </p:nvSpPr>
        <p:spPr/>
        <p:txBody>
          <a:bodyPr/>
          <a:lstStyle/>
          <a:p>
            <a:pPr marL="457200" indent="-457200">
              <a:lnSpc>
                <a:spcPct val="90000"/>
              </a:lnSpc>
              <a:buSzTx/>
              <a:buFont typeface="Wingdings" pitchFamily="2" charset="2"/>
              <a:buAutoNum type="arabicPeriod"/>
            </a:pPr>
            <a:r>
              <a:rPr lang="en-US"/>
              <a:t>Run a baseline regression using the method for including variables implied by the problem statement to find the initial strength of the relationship, baseline R².</a:t>
            </a:r>
          </a:p>
          <a:p>
            <a:pPr marL="457200" indent="-457200">
              <a:lnSpc>
                <a:spcPct val="90000"/>
              </a:lnSpc>
              <a:buSzTx/>
              <a:buFont typeface="Wingdings" pitchFamily="2" charset="2"/>
              <a:buAutoNum type="arabicPeriod"/>
            </a:pPr>
            <a:r>
              <a:rPr lang="en-US"/>
              <a:t>Test for useful transformations to improve normality, linearity, and homoscedasticity.</a:t>
            </a:r>
          </a:p>
          <a:p>
            <a:pPr marL="457200" indent="-457200">
              <a:lnSpc>
                <a:spcPct val="90000"/>
              </a:lnSpc>
              <a:buSzTx/>
              <a:buFont typeface="Wingdings" pitchFamily="2" charset="2"/>
              <a:buAutoNum type="arabicPeriod"/>
            </a:pPr>
            <a:r>
              <a:rPr lang="en-US"/>
              <a:t>Substitute transformed variables and check for outliers and influential cases.</a:t>
            </a:r>
          </a:p>
          <a:p>
            <a:pPr marL="457200" indent="-457200">
              <a:lnSpc>
                <a:spcPct val="90000"/>
              </a:lnSpc>
              <a:buSzTx/>
              <a:buFont typeface="Wingdings" pitchFamily="2" charset="2"/>
              <a:buAutoNum type="arabicPeriod"/>
            </a:pPr>
            <a:r>
              <a:rPr lang="en-US"/>
              <a:t>If R² from regression model using transformed variables and omitting outliers is at least 2% better than baseline R², select it for interpretation; otherwise select baseline model.</a:t>
            </a:r>
          </a:p>
          <a:p>
            <a:pPr marL="457200" indent="-457200">
              <a:lnSpc>
                <a:spcPct val="90000"/>
              </a:lnSpc>
              <a:buSzTx/>
              <a:buFont typeface="Wingdings" pitchFamily="2" charset="2"/>
              <a:buAutoNum type="arabicPeriod"/>
            </a:pPr>
            <a:r>
              <a:rPr lang="en-US"/>
              <a:t>Validate and interpret the selected regression model.</a:t>
            </a:r>
          </a:p>
        </p:txBody>
      </p:sp>
    </p:spTree>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C05E932-64BF-4428-AFC1-64BEB0DA0D07}" type="slidenum">
              <a:rPr lang="en-US"/>
              <a:pPr/>
              <a:t>80</a:t>
            </a:fld>
            <a:endParaRPr lang="en-US"/>
          </a:p>
        </p:txBody>
      </p:sp>
      <p:pic>
        <p:nvPicPr>
          <p:cNvPr id="442374" name="Picture 6"/>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258888" y="2894013"/>
            <a:ext cx="7732712" cy="243998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42371" name="Rectangle 3"/>
          <p:cNvSpPr>
            <a:spLocks noGrp="1" noChangeArrowheads="1"/>
          </p:cNvSpPr>
          <p:nvPr>
            <p:ph type="title"/>
          </p:nvPr>
        </p:nvSpPr>
        <p:spPr/>
        <p:txBody>
          <a:bodyPr/>
          <a:lstStyle/>
          <a:p>
            <a:r>
              <a:rPr lang="en-US"/>
              <a:t>RELATIONSHIP OF INDIVIDUAL INDEPENDENT VARIABLES TO DEPENDENT VARIABLE - 1</a:t>
            </a:r>
          </a:p>
        </p:txBody>
      </p:sp>
      <p:sp>
        <p:nvSpPr>
          <p:cNvPr id="442372" name="AutoShape 4"/>
          <p:cNvSpPr>
            <a:spLocks noChangeArrowheads="1"/>
          </p:cNvSpPr>
          <p:nvPr/>
        </p:nvSpPr>
        <p:spPr bwMode="auto">
          <a:xfrm>
            <a:off x="2286000" y="1447800"/>
            <a:ext cx="5715000" cy="1450975"/>
          </a:xfrm>
          <a:prstGeom prst="wedgeEllipseCallout">
            <a:avLst>
              <a:gd name="adj1" fmla="val 37528"/>
              <a:gd name="adj2" fmla="val -3271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relationship between "age" [age] and "log transformation of how many in family earned money" [logearn] was statistically significant for the model using the full data set (p&lt;0.001). Similarly, the relationships in both of the validation analyses were  statistically significant. </a:t>
            </a:r>
          </a:p>
        </p:txBody>
      </p:sp>
      <p:sp>
        <p:nvSpPr>
          <p:cNvPr id="442377" name="AutoShape 9"/>
          <p:cNvSpPr>
            <a:spLocks noChangeArrowheads="1"/>
          </p:cNvSpPr>
          <p:nvPr/>
        </p:nvSpPr>
        <p:spPr bwMode="auto">
          <a:xfrm>
            <a:off x="2362200" y="5181600"/>
            <a:ext cx="5715000" cy="1450975"/>
          </a:xfrm>
          <a:prstGeom prst="wedgeEllipseCallout">
            <a:avLst>
              <a:gd name="adj1" fmla="val 23500"/>
              <a:gd name="adj2" fmla="val -11586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In the first validation analysis, the probability for the test of relationship between "age" [age] and "log transformation of how many in family earned money" [logearn] was &lt;0.001, which was less than or equal to the level of significance of 0.05 and  statistically significant. </a:t>
            </a:r>
          </a:p>
        </p:txBody>
      </p:sp>
    </p:spTree>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9289E17-A73B-4CB8-9DDD-71FCB28D737C}" type="slidenum">
              <a:rPr lang="en-US"/>
              <a:pPr/>
              <a:t>81</a:t>
            </a:fld>
            <a:endParaRPr lang="en-US"/>
          </a:p>
        </p:txBody>
      </p:sp>
      <p:pic>
        <p:nvPicPr>
          <p:cNvPr id="446467" name="Picture 3"/>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343025" y="1676400"/>
            <a:ext cx="7724775" cy="24145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46468" name="Rectangle 4"/>
          <p:cNvSpPr>
            <a:spLocks noGrp="1" noChangeArrowheads="1"/>
          </p:cNvSpPr>
          <p:nvPr>
            <p:ph type="title"/>
          </p:nvPr>
        </p:nvSpPr>
        <p:spPr/>
        <p:txBody>
          <a:bodyPr/>
          <a:lstStyle/>
          <a:p>
            <a:r>
              <a:rPr lang="en-US"/>
              <a:t>RELATIONSHIP OF INDIVIDUAL INDEPENDENT VARIABLES TO DEPENDENT VARIABLE - 2</a:t>
            </a:r>
          </a:p>
        </p:txBody>
      </p:sp>
      <p:sp>
        <p:nvSpPr>
          <p:cNvPr id="446471" name="AutoShape 7"/>
          <p:cNvSpPr>
            <a:spLocks noChangeArrowheads="1"/>
          </p:cNvSpPr>
          <p:nvPr/>
        </p:nvSpPr>
        <p:spPr bwMode="auto">
          <a:xfrm>
            <a:off x="2286000" y="3962400"/>
            <a:ext cx="5715000" cy="1450975"/>
          </a:xfrm>
          <a:prstGeom prst="wedgeEllipseCallout">
            <a:avLst>
              <a:gd name="adj1" fmla="val 26444"/>
              <a:gd name="adj2" fmla="val -11531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In the second validation analysis, the probability for the test of relationship between "age" [age] and "log transformation of how many in family earned money" [logearn] was &lt;0.001, which was less than or equal to the level of significance of 0.05 and  statistically significant.</a:t>
            </a:r>
          </a:p>
        </p:txBody>
      </p:sp>
    </p:spTree>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006E29B-EB92-45FB-822E-4ECEB2BA48C6}" type="slidenum">
              <a:rPr lang="en-US"/>
              <a:pPr/>
              <a:t>82</a:t>
            </a:fld>
            <a:endParaRPr lang="en-US"/>
          </a:p>
        </p:txBody>
      </p:sp>
      <p:pic>
        <p:nvPicPr>
          <p:cNvPr id="447490" name="Picture 2"/>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258888" y="2894013"/>
            <a:ext cx="7732712" cy="243998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47491" name="Rectangle 3"/>
          <p:cNvSpPr>
            <a:spLocks noGrp="1" noChangeArrowheads="1"/>
          </p:cNvSpPr>
          <p:nvPr>
            <p:ph type="title"/>
          </p:nvPr>
        </p:nvSpPr>
        <p:spPr/>
        <p:txBody>
          <a:bodyPr/>
          <a:lstStyle/>
          <a:p>
            <a:r>
              <a:rPr lang="en-US"/>
              <a:t>RELATIONSHIP OF INDIVIDUAL INDEPENDENT VARIABLES TO DEPENDENT VARIABLE - 3</a:t>
            </a:r>
          </a:p>
        </p:txBody>
      </p:sp>
      <p:sp>
        <p:nvSpPr>
          <p:cNvPr id="447492" name="AutoShape 4"/>
          <p:cNvSpPr>
            <a:spLocks noChangeArrowheads="1"/>
          </p:cNvSpPr>
          <p:nvPr/>
        </p:nvSpPr>
        <p:spPr bwMode="auto">
          <a:xfrm>
            <a:off x="2286000" y="1384300"/>
            <a:ext cx="5715000" cy="1892300"/>
          </a:xfrm>
          <a:prstGeom prst="wedgeEllipseCallout">
            <a:avLst>
              <a:gd name="adj1" fmla="val 37528"/>
              <a:gd name="adj2" fmla="val -3271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relationship between "respondent's socioeconomic index" [sei] and "log transformation of how many in family earned money" [logearn] was not statistically significant for the model using the full data set (p=0.724). Similarly, the relationships in both of the validation analyses were not statistically significant.</a:t>
            </a:r>
          </a:p>
        </p:txBody>
      </p:sp>
      <p:sp>
        <p:nvSpPr>
          <p:cNvPr id="447493" name="AutoShape 5"/>
          <p:cNvSpPr>
            <a:spLocks noChangeArrowheads="1"/>
          </p:cNvSpPr>
          <p:nvPr/>
        </p:nvSpPr>
        <p:spPr bwMode="auto">
          <a:xfrm>
            <a:off x="2362200" y="5070475"/>
            <a:ext cx="5715000" cy="1673225"/>
          </a:xfrm>
          <a:prstGeom prst="wedgeEllipseCallout">
            <a:avLst>
              <a:gd name="adj1" fmla="val 23500"/>
              <a:gd name="adj2" fmla="val -7723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In the first validation analysis, the probability for the test of relationship between "respondent's socioeconomic index" [sei] and "log transformation of how many in family earned money" [logearn] was 0.601, which was greater than the level of significance of 0.05 and not statistically significant. </a:t>
            </a:r>
          </a:p>
        </p:txBody>
      </p:sp>
    </p:spTree>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EBDD347-E60C-438E-B458-236FC134745F}" type="slidenum">
              <a:rPr lang="en-US"/>
              <a:pPr/>
              <a:t>83</a:t>
            </a:fld>
            <a:endParaRPr lang="en-US"/>
          </a:p>
        </p:txBody>
      </p:sp>
      <p:pic>
        <p:nvPicPr>
          <p:cNvPr id="448514" name="Picture 2"/>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343025" y="1676400"/>
            <a:ext cx="7724775" cy="24145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48515" name="Rectangle 3"/>
          <p:cNvSpPr>
            <a:spLocks noGrp="1" noChangeArrowheads="1"/>
          </p:cNvSpPr>
          <p:nvPr>
            <p:ph type="title"/>
          </p:nvPr>
        </p:nvSpPr>
        <p:spPr/>
        <p:txBody>
          <a:bodyPr/>
          <a:lstStyle/>
          <a:p>
            <a:r>
              <a:rPr lang="en-US"/>
              <a:t>RELATIONSHIP OF INDIVIDUAL INDEPENDENT VARIABLES TO DEPENDENT VARIABLE - 4</a:t>
            </a:r>
          </a:p>
        </p:txBody>
      </p:sp>
      <p:sp>
        <p:nvSpPr>
          <p:cNvPr id="448516" name="AutoShape 4"/>
          <p:cNvSpPr>
            <a:spLocks noChangeArrowheads="1"/>
          </p:cNvSpPr>
          <p:nvPr/>
        </p:nvSpPr>
        <p:spPr bwMode="auto">
          <a:xfrm>
            <a:off x="2286000" y="3851275"/>
            <a:ext cx="5715000" cy="1673225"/>
          </a:xfrm>
          <a:prstGeom prst="wedgeEllipseCallout">
            <a:avLst>
              <a:gd name="adj1" fmla="val 26639"/>
              <a:gd name="adj2" fmla="val -7732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In the second validation analysis, the probability for the test of relationship between "respondent's socioeconomic index" [sei] and "log transformation of how many in family earned money" [logearn] was 0.274, which was greater than the level of significance of 0.05 and not statistically significant.</a:t>
            </a:r>
          </a:p>
        </p:txBody>
      </p:sp>
    </p:spTree>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223AEEB-8C31-4963-981A-BF59D7D6A71E}" type="slidenum">
              <a:rPr lang="en-US"/>
              <a:pPr/>
              <a:t>84</a:t>
            </a:fld>
            <a:endParaRPr lang="en-US"/>
          </a:p>
        </p:txBody>
      </p:sp>
      <p:pic>
        <p:nvPicPr>
          <p:cNvPr id="449538" name="Picture 2"/>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258888" y="2894013"/>
            <a:ext cx="7732712" cy="243998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49539" name="Rectangle 3"/>
          <p:cNvSpPr>
            <a:spLocks noGrp="1" noChangeArrowheads="1"/>
          </p:cNvSpPr>
          <p:nvPr>
            <p:ph type="title"/>
          </p:nvPr>
        </p:nvSpPr>
        <p:spPr/>
        <p:txBody>
          <a:bodyPr/>
          <a:lstStyle/>
          <a:p>
            <a:r>
              <a:rPr lang="en-US"/>
              <a:t>RELATIONSHIP OF INDIVIDUAL INDEPENDENT VARIABLES TO DEPENDENT VARIABLE - 5</a:t>
            </a:r>
          </a:p>
        </p:txBody>
      </p:sp>
      <p:sp>
        <p:nvSpPr>
          <p:cNvPr id="449540" name="AutoShape 4"/>
          <p:cNvSpPr>
            <a:spLocks noChangeArrowheads="1"/>
          </p:cNvSpPr>
          <p:nvPr/>
        </p:nvSpPr>
        <p:spPr bwMode="auto">
          <a:xfrm>
            <a:off x="2286000" y="1336675"/>
            <a:ext cx="5715000" cy="1673225"/>
          </a:xfrm>
          <a:prstGeom prst="wedgeEllipseCallout">
            <a:avLst>
              <a:gd name="adj1" fmla="val 37528"/>
              <a:gd name="adj2" fmla="val -3271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relationship between "sex" [sex] and "log transformation of how many in family earned money" [logearn] was not statistically significant for the model using the full data set (p=0.200). Similarly, the relationships in both of the validation analyses were not statistically significant.</a:t>
            </a:r>
          </a:p>
        </p:txBody>
      </p:sp>
      <p:sp>
        <p:nvSpPr>
          <p:cNvPr id="449541" name="AutoShape 5"/>
          <p:cNvSpPr>
            <a:spLocks noChangeArrowheads="1"/>
          </p:cNvSpPr>
          <p:nvPr/>
        </p:nvSpPr>
        <p:spPr bwMode="auto">
          <a:xfrm>
            <a:off x="2362200" y="5181600"/>
            <a:ext cx="5715000" cy="1450975"/>
          </a:xfrm>
          <a:prstGeom prst="wedgeEllipseCallout">
            <a:avLst>
              <a:gd name="adj1" fmla="val 23694"/>
              <a:gd name="adj2" fmla="val -10120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In the first validation analysis, the probability for the test of relationship between "sex" [sex] and "log transformation of how many in family earned money" [logearn] was 0.410, which was greater than the level of significance of 0.05 and not statistically significant.</a:t>
            </a:r>
          </a:p>
        </p:txBody>
      </p:sp>
    </p:spTree>
  </p:cSld>
  <p:clrMapOvr>
    <a:masterClrMapping/>
  </p:clrMapOv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7121BA8-495B-43BF-A91A-F95BB1A069C5}" type="slidenum">
              <a:rPr lang="en-US"/>
              <a:pPr/>
              <a:t>85</a:t>
            </a:fld>
            <a:endParaRPr lang="en-US"/>
          </a:p>
        </p:txBody>
      </p:sp>
      <p:pic>
        <p:nvPicPr>
          <p:cNvPr id="450562" name="Picture 2"/>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343025" y="1676400"/>
            <a:ext cx="7724775" cy="24145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50563" name="Rectangle 3"/>
          <p:cNvSpPr>
            <a:spLocks noGrp="1" noChangeArrowheads="1"/>
          </p:cNvSpPr>
          <p:nvPr>
            <p:ph type="title"/>
          </p:nvPr>
        </p:nvSpPr>
        <p:spPr/>
        <p:txBody>
          <a:bodyPr/>
          <a:lstStyle/>
          <a:p>
            <a:r>
              <a:rPr lang="en-US"/>
              <a:t>RELATIONSHIP OF INDIVIDUAL INDEPENDENT VARIABLES TO DEPENDENT VARIABLE - 6</a:t>
            </a:r>
          </a:p>
        </p:txBody>
      </p:sp>
      <p:sp>
        <p:nvSpPr>
          <p:cNvPr id="450564" name="AutoShape 4"/>
          <p:cNvSpPr>
            <a:spLocks noChangeArrowheads="1"/>
          </p:cNvSpPr>
          <p:nvPr/>
        </p:nvSpPr>
        <p:spPr bwMode="auto">
          <a:xfrm>
            <a:off x="2286000" y="3886200"/>
            <a:ext cx="5715000" cy="1450975"/>
          </a:xfrm>
          <a:prstGeom prst="wedgeEllipseCallout">
            <a:avLst>
              <a:gd name="adj1" fmla="val 26417"/>
              <a:gd name="adj2" fmla="val -9463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In the second validation analysis, the probability for the test of relationship between "sex" [sex] and "log transformation of how many in family earned money" [logearn] was 0.366, which was greater than the level of significance of 0.05 and not statistically significant.</a:t>
            </a:r>
          </a:p>
        </p:txBody>
      </p:sp>
      <p:sp>
        <p:nvSpPr>
          <p:cNvPr id="450565" name="AutoShape 5"/>
          <p:cNvSpPr>
            <a:spLocks noChangeArrowheads="1"/>
          </p:cNvSpPr>
          <p:nvPr/>
        </p:nvSpPr>
        <p:spPr bwMode="auto">
          <a:xfrm>
            <a:off x="2286000" y="5616575"/>
            <a:ext cx="5715000" cy="1012825"/>
          </a:xfrm>
          <a:prstGeom prst="wedgeEllipseCallout">
            <a:avLst>
              <a:gd name="adj1" fmla="val 16250"/>
              <a:gd name="adj2" fmla="val -2523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split sample validation supports the findings of the regression analysis using the full data set.</a:t>
            </a:r>
          </a:p>
          <a:p>
            <a:pPr algn="l"/>
            <a:endParaRPr lang="en-US" sz="1200">
              <a:latin typeface="Verdana" pitchFamily="34" charset="0"/>
            </a:endParaRPr>
          </a:p>
          <a:p>
            <a:pPr algn="l"/>
            <a:r>
              <a:rPr lang="en-US" sz="1200">
                <a:latin typeface="Verdana" pitchFamily="34" charset="0"/>
              </a:rPr>
              <a:t>The answer to the original question is true.</a:t>
            </a:r>
          </a:p>
        </p:txBody>
      </p:sp>
    </p:spTree>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842AB2C-2E77-4DD5-8798-61AB679F9F04}" type="slidenum">
              <a:rPr lang="en-US"/>
              <a:pPr/>
              <a:t>86</a:t>
            </a:fld>
            <a:endParaRPr lang="en-US"/>
          </a:p>
        </p:txBody>
      </p:sp>
      <p:sp>
        <p:nvSpPr>
          <p:cNvPr id="441346" name="Rectangle 2"/>
          <p:cNvSpPr>
            <a:spLocks noGrp="1" noChangeArrowheads="1"/>
          </p:cNvSpPr>
          <p:nvPr>
            <p:ph type="title"/>
          </p:nvPr>
        </p:nvSpPr>
        <p:spPr>
          <a:xfrm>
            <a:off x="1143000" y="304800"/>
            <a:ext cx="7772400" cy="914400"/>
          </a:xfrm>
        </p:spPr>
        <p:txBody>
          <a:bodyPr/>
          <a:lstStyle/>
          <a:p>
            <a:r>
              <a:rPr lang="en-US"/>
              <a:t>Table of validation results: standard regression</a:t>
            </a:r>
          </a:p>
        </p:txBody>
      </p:sp>
      <p:graphicFrame>
        <p:nvGraphicFramePr>
          <p:cNvPr id="441347" name="Group 3"/>
          <p:cNvGraphicFramePr>
            <a:graphicFrameLocks noGrp="1"/>
          </p:cNvGraphicFramePr>
          <p:nvPr>
            <p:ph idx="1"/>
          </p:nvPr>
        </p:nvGraphicFramePr>
        <p:xfrm>
          <a:off x="1066800" y="2581275"/>
          <a:ext cx="7881938" cy="3667125"/>
        </p:xfrm>
        <a:graphic>
          <a:graphicData uri="http://schemas.openxmlformats.org/drawingml/2006/table">
            <a:tbl>
              <a:tblPr/>
              <a:tblGrid>
                <a:gridCol w="2362200"/>
                <a:gridCol w="1828800"/>
                <a:gridCol w="1905000"/>
                <a:gridCol w="1785938"/>
              </a:tblGrid>
              <a:tr h="506413">
                <a:tc>
                  <a:txBody>
                    <a:bodyPr/>
                    <a:lstStyle/>
                    <a:p>
                      <a:pPr marL="0" marR="0" lvl="0" indent="0" algn="l" defTabSz="914400" rtl="0" eaLnBrk="1" fontAlgn="base" latinLnBrk="0" hangingPunct="1">
                        <a:lnSpc>
                          <a:spcPct val="100000"/>
                        </a:lnSpc>
                        <a:spcBef>
                          <a:spcPct val="20000"/>
                        </a:spcBef>
                        <a:spcAft>
                          <a:spcPct val="0"/>
                        </a:spcAft>
                        <a:buClr>
                          <a:schemeClr val="tx1"/>
                        </a:buClr>
                        <a:buSzPct val="65000"/>
                        <a:buFont typeface="Wingdings" pitchFamily="2" charset="2"/>
                        <a:buNone/>
                        <a:tabLst/>
                      </a:pPr>
                      <a:endParaRPr kumimoji="0" lang="en-US" sz="1400" b="0" i="0" u="none" strike="noStrike" cap="none" normalizeH="0" baseline="0" smtClean="0">
                        <a:ln>
                          <a:noFill/>
                        </a:ln>
                        <a:solidFill>
                          <a:schemeClr val="tx1"/>
                        </a:solidFill>
                        <a:effectLst/>
                        <a:latin typeface="Trebuchet MS"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400" b="1" i="0" u="none" strike="noStrike" cap="none" normalizeH="0" baseline="0" smtClean="0">
                          <a:ln>
                            <a:noFill/>
                          </a:ln>
                          <a:solidFill>
                            <a:schemeClr val="tx1"/>
                          </a:solidFill>
                          <a:effectLst/>
                          <a:latin typeface="Trebuchet MS" pitchFamily="34" charset="0"/>
                          <a:ea typeface="Times New Roman" pitchFamily="18" charset="0"/>
                          <a:cs typeface="Arial" charset="0"/>
                        </a:rPr>
                        <a:t>Full Data Set</a:t>
                      </a:r>
                      <a:endPar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400" b="1" i="0" u="none" strike="noStrike" cap="none" normalizeH="0" baseline="0" smtClean="0">
                          <a:ln>
                            <a:noFill/>
                          </a:ln>
                          <a:solidFill>
                            <a:schemeClr val="tx1"/>
                          </a:solidFill>
                          <a:effectLst/>
                          <a:latin typeface="Trebuchet MS" pitchFamily="34" charset="0"/>
                          <a:ea typeface="Times New Roman" pitchFamily="18" charset="0"/>
                          <a:cs typeface="Arial" charset="0"/>
                        </a:rPr>
                        <a:t>Split = 0 </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400" b="1" i="0" u="none" strike="noStrike" cap="none" normalizeH="0" baseline="0" smtClean="0">
                          <a:ln>
                            <a:noFill/>
                          </a:ln>
                          <a:solidFill>
                            <a:schemeClr val="tx1"/>
                          </a:solidFill>
                          <a:effectLst/>
                          <a:latin typeface="Trebuchet MS" pitchFamily="34" charset="0"/>
                          <a:ea typeface="Times New Roman" pitchFamily="18" charset="0"/>
                          <a:cs typeface="Arial" charset="0"/>
                        </a:rPr>
                        <a:t>(Split1 = 1)</a:t>
                      </a:r>
                      <a:endPar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400" b="1" i="0" u="none" strike="noStrike" cap="none" normalizeH="0" baseline="0" smtClean="0">
                          <a:ln>
                            <a:noFill/>
                          </a:ln>
                          <a:solidFill>
                            <a:schemeClr val="tx1"/>
                          </a:solidFill>
                          <a:effectLst/>
                          <a:latin typeface="Trebuchet MS" pitchFamily="34" charset="0"/>
                          <a:ea typeface="Times New Roman" pitchFamily="18" charset="0"/>
                          <a:cs typeface="Arial" charset="0"/>
                        </a:rPr>
                        <a:t>Split = 1</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400" b="1" i="0" u="none" strike="noStrike" cap="none" normalizeH="0" baseline="0" smtClean="0">
                          <a:ln>
                            <a:noFill/>
                          </a:ln>
                          <a:solidFill>
                            <a:schemeClr val="tx1"/>
                          </a:solidFill>
                          <a:effectLst/>
                          <a:latin typeface="Trebuchet MS" pitchFamily="34" charset="0"/>
                          <a:ea typeface="Times New Roman" pitchFamily="18" charset="0"/>
                          <a:cs typeface="Arial" charset="0"/>
                        </a:rPr>
                        <a:t> (Split2 = 1)</a:t>
                      </a:r>
                      <a:endPar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5476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sz="1400" b="1" i="0" u="none" strike="noStrike" cap="none" normalizeH="0" baseline="0" smtClean="0">
                          <a:ln>
                            <a:noFill/>
                          </a:ln>
                          <a:solidFill>
                            <a:schemeClr val="tx1"/>
                          </a:solidFill>
                          <a:effectLst/>
                          <a:latin typeface="Trebuchet MS" pitchFamily="34" charset="0"/>
                          <a:ea typeface="Times New Roman" pitchFamily="18" charset="0"/>
                          <a:cs typeface="Arial" charset="0"/>
                        </a:rPr>
                        <a:t>ANOVA significance      (sig &lt;= 0.05)</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rebuchet MS" pitchFamily="34" charset="0"/>
                        </a:rPr>
                        <a:t>&lt;0.001</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rebuchet MS" pitchFamily="34" charset="0"/>
                        </a:rPr>
                        <a:t>&lt;0.001</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rebuchet MS" pitchFamily="34" charset="0"/>
                        </a:rPr>
                        <a:t>&lt;0.001</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5476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sz="1400" b="1" i="0" u="none" strike="noStrike" cap="none" normalizeH="0" baseline="0" smtClean="0">
                          <a:ln>
                            <a:noFill/>
                          </a:ln>
                          <a:solidFill>
                            <a:schemeClr val="tx1"/>
                          </a:solidFill>
                          <a:effectLst/>
                          <a:latin typeface="Trebuchet MS" pitchFamily="34" charset="0"/>
                          <a:ea typeface="Times New Roman" pitchFamily="18" charset="0"/>
                          <a:cs typeface="Arial" charset="0"/>
                        </a:rPr>
                        <a:t>R</a:t>
                      </a:r>
                      <a:r>
                        <a:rPr kumimoji="1" lang="en-US" sz="1400" b="1" i="0" u="none" strike="noStrike" cap="none" normalizeH="0" baseline="30000" smtClean="0">
                          <a:ln>
                            <a:noFill/>
                          </a:ln>
                          <a:solidFill>
                            <a:schemeClr val="tx1"/>
                          </a:solidFill>
                          <a:effectLst/>
                          <a:latin typeface="Trebuchet MS" pitchFamily="34" charset="0"/>
                          <a:ea typeface="Times New Roman" pitchFamily="18" charset="0"/>
                          <a:cs typeface="Arial" charset="0"/>
                        </a:rPr>
                        <a:t>2</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65000"/>
                        <a:buFont typeface="Wingdings" pitchFamily="2" charset="2"/>
                        <a:buNone/>
                        <a:tabLst/>
                      </a:pPr>
                      <a:r>
                        <a:rPr kumimoji="0" lang="en-US" sz="1400" b="0" i="0" u="none" strike="noStrike" cap="none" normalizeH="0" baseline="0" smtClean="0">
                          <a:ln>
                            <a:noFill/>
                          </a:ln>
                          <a:solidFill>
                            <a:schemeClr val="tx1"/>
                          </a:solidFill>
                          <a:effectLst/>
                          <a:latin typeface="Trebuchet MS" pitchFamily="34" charset="0"/>
                        </a:rPr>
                        <a:t>0.384</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rPr>
                        <a:t>0.400</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rPr>
                        <a:t>0.365</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20558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sz="1400" b="1" i="0" u="none" strike="noStrike" cap="none" normalizeH="0" baseline="0" smtClean="0">
                          <a:ln>
                            <a:noFill/>
                          </a:ln>
                          <a:solidFill>
                            <a:schemeClr val="tx1"/>
                          </a:solidFill>
                          <a:effectLst/>
                          <a:latin typeface="Trebuchet MS" pitchFamily="34" charset="0"/>
                          <a:ea typeface="Times New Roman" pitchFamily="18" charset="0"/>
                          <a:cs typeface="Arial" charset="0"/>
                        </a:rPr>
                        <a:t>Significant Coefficients</a:t>
                      </a:r>
                      <a:r>
                        <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rPr>
                        <a:t> </a:t>
                      </a:r>
                      <a:r>
                        <a:rPr kumimoji="1" lang="en-US" sz="1400" b="1" i="0" u="none" strike="noStrike" cap="none" normalizeH="0" baseline="0" smtClean="0">
                          <a:ln>
                            <a:noFill/>
                          </a:ln>
                          <a:solidFill>
                            <a:schemeClr val="tx1"/>
                          </a:solidFill>
                          <a:effectLst/>
                          <a:latin typeface="Trebuchet MS" pitchFamily="34" charset="0"/>
                          <a:ea typeface="Times New Roman" pitchFamily="18" charset="0"/>
                          <a:cs typeface="Arial" charset="0"/>
                        </a:rPr>
                        <a:t>(sig &lt;= 0.05)</a:t>
                      </a:r>
                      <a:endPar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rPr>
                        <a:t>Age of respondent</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rPr>
                        <a:t>Age of respondent</a:t>
                      </a: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rPr>
                        <a:t>Age of respondent</a:t>
                      </a: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41375" name="AutoShape 31"/>
          <p:cNvSpPr>
            <a:spLocks noChangeArrowheads="1"/>
          </p:cNvSpPr>
          <p:nvPr/>
        </p:nvSpPr>
        <p:spPr bwMode="auto">
          <a:xfrm>
            <a:off x="2895600" y="1524000"/>
            <a:ext cx="4267200" cy="790575"/>
          </a:xfrm>
          <a:prstGeom prst="wedgeEllipseCallout">
            <a:avLst>
              <a:gd name="adj1" fmla="val 38282"/>
              <a:gd name="adj2" fmla="val -662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It may be helpful to create a table for our validation results and fill in its cells as we complete the analysis.  </a:t>
            </a:r>
            <a:endParaRPr kumimoji="1" lang="en-US" sz="1200">
              <a:latin typeface="Verdana" pitchFamily="34" charset="0"/>
            </a:endParaRPr>
          </a:p>
        </p:txBody>
      </p:sp>
      <p:sp>
        <p:nvSpPr>
          <p:cNvPr id="441376" name="AutoShape 32"/>
          <p:cNvSpPr>
            <a:spLocks noChangeArrowheads="1"/>
          </p:cNvSpPr>
          <p:nvPr/>
        </p:nvSpPr>
        <p:spPr bwMode="auto">
          <a:xfrm>
            <a:off x="3125788" y="5130800"/>
            <a:ext cx="4187825" cy="790575"/>
          </a:xfrm>
          <a:prstGeom prst="wedgeEllipseCallout">
            <a:avLst>
              <a:gd name="adj1" fmla="val 20343"/>
              <a:gd name="adj2" fmla="val -2523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split sample validation supports the findings of the regression analysis using the full data set.</a:t>
            </a:r>
          </a:p>
        </p:txBody>
      </p:sp>
    </p:spTree>
  </p:cSld>
  <p:clrMapOvr>
    <a:masterClrMapping/>
  </p:clrMapOv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755C503-06AE-4707-95CF-14521E6E92D9}" type="slidenum">
              <a:rPr lang="en-US"/>
              <a:pPr/>
              <a:t>87</a:t>
            </a:fld>
            <a:endParaRPr lang="en-US"/>
          </a:p>
        </p:txBody>
      </p:sp>
      <p:sp>
        <p:nvSpPr>
          <p:cNvPr id="461826" name="Rectangle 2"/>
          <p:cNvSpPr>
            <a:spLocks noGrp="1" noChangeArrowheads="1"/>
          </p:cNvSpPr>
          <p:nvPr>
            <p:ph type="title"/>
          </p:nvPr>
        </p:nvSpPr>
        <p:spPr/>
        <p:txBody>
          <a:bodyPr/>
          <a:lstStyle/>
          <a:p>
            <a:r>
              <a:rPr lang="en-US"/>
              <a:t>Answering the problem question - 1</a:t>
            </a:r>
          </a:p>
        </p:txBody>
      </p:sp>
      <p:sp>
        <p:nvSpPr>
          <p:cNvPr id="461827" name="Rectangle 3"/>
          <p:cNvSpPr>
            <a:spLocks noGrp="1" noChangeArrowheads="1"/>
          </p:cNvSpPr>
          <p:nvPr>
            <p:ph type="body" idx="1"/>
          </p:nvPr>
        </p:nvSpPr>
        <p:spPr>
          <a:xfrm>
            <a:off x="1066800" y="1447800"/>
            <a:ext cx="7881938" cy="5257800"/>
          </a:xfrm>
        </p:spPr>
        <p:txBody>
          <a:bodyPr/>
          <a:lstStyle/>
          <a:p>
            <a:pPr marL="0" indent="0">
              <a:lnSpc>
                <a:spcPct val="80000"/>
              </a:lnSpc>
              <a:buFont typeface="Wingdings" pitchFamily="2" charset="2"/>
              <a:buNone/>
            </a:pPr>
            <a:r>
              <a:rPr lang="en-US" sz="1800"/>
              <a:t>In the dataset GSS2000.sav, is the following statement true, false, or an incorrect application of a statistic? Assume that there is no problem with missing data. Use a level of significance of 0.05 for the regression analysis. Use a level of significance of 0.01 for evaluating assumptions. Use 0.0160 as the criteria for identifying influential cases. Validate the results of your regression analysis by splitting the sample in two, using 788035 as the random number seed.</a:t>
            </a:r>
          </a:p>
          <a:p>
            <a:pPr marL="0" indent="0">
              <a:lnSpc>
                <a:spcPct val="80000"/>
              </a:lnSpc>
              <a:buFont typeface="Wingdings" pitchFamily="2" charset="2"/>
              <a:buNone/>
            </a:pPr>
            <a:endParaRPr lang="en-US" sz="1800"/>
          </a:p>
          <a:p>
            <a:pPr marL="0" indent="0">
              <a:lnSpc>
                <a:spcPct val="80000"/>
              </a:lnSpc>
              <a:buFont typeface="Wingdings" pitchFamily="2" charset="2"/>
              <a:buNone/>
            </a:pPr>
            <a:r>
              <a:rPr lang="en-US" sz="1800"/>
              <a:t>The variables "age" [age], "sex" [sex], and "respondent's socioeconomic index" [sei] have a strong relationship to the variable "how many in family earned money" [earnrs]. </a:t>
            </a:r>
          </a:p>
          <a:p>
            <a:pPr marL="0" indent="0">
              <a:lnSpc>
                <a:spcPct val="80000"/>
              </a:lnSpc>
              <a:buFont typeface="Wingdings" pitchFamily="2" charset="2"/>
              <a:buNone/>
            </a:pPr>
            <a:endParaRPr lang="en-US" sz="1800"/>
          </a:p>
          <a:p>
            <a:pPr marL="0" indent="0">
              <a:lnSpc>
                <a:spcPct val="80000"/>
              </a:lnSpc>
              <a:buFont typeface="Wingdings" pitchFamily="2" charset="2"/>
              <a:buNone/>
            </a:pPr>
            <a:r>
              <a:rPr lang="en-US" sz="1800"/>
              <a:t>Survey respondents who were older had fewer family members earning money. The variables sex and respondent's socioeconomic index did not have a relationship to how many in family earned money. </a:t>
            </a:r>
          </a:p>
          <a:p>
            <a:pPr marL="0" indent="0">
              <a:lnSpc>
                <a:spcPct val="80000"/>
              </a:lnSpc>
              <a:buFont typeface="Wingdings" pitchFamily="2" charset="2"/>
              <a:buNone/>
            </a:pPr>
            <a:endParaRPr lang="en-US" sz="1800"/>
          </a:p>
          <a:p>
            <a:pPr marL="0" indent="0">
              <a:lnSpc>
                <a:spcPct val="80000"/>
              </a:lnSpc>
              <a:buFont typeface="Wingdings" pitchFamily="2" charset="2"/>
              <a:buNone/>
            </a:pPr>
            <a:r>
              <a:rPr lang="en-US" sz="1800"/>
              <a:t>   1.  True</a:t>
            </a:r>
          </a:p>
          <a:p>
            <a:pPr marL="0" indent="0">
              <a:lnSpc>
                <a:spcPct val="80000"/>
              </a:lnSpc>
              <a:buFont typeface="Wingdings" pitchFamily="2" charset="2"/>
              <a:buNone/>
            </a:pPr>
            <a:r>
              <a:rPr lang="en-US" sz="1800"/>
              <a:t>   2.  True with caution</a:t>
            </a:r>
          </a:p>
          <a:p>
            <a:pPr marL="0" indent="0">
              <a:lnSpc>
                <a:spcPct val="80000"/>
              </a:lnSpc>
              <a:buFont typeface="Wingdings" pitchFamily="2" charset="2"/>
              <a:buNone/>
            </a:pPr>
            <a:r>
              <a:rPr lang="en-US" sz="1800"/>
              <a:t>   3.  False</a:t>
            </a:r>
          </a:p>
          <a:p>
            <a:pPr marL="0" indent="0">
              <a:lnSpc>
                <a:spcPct val="80000"/>
              </a:lnSpc>
              <a:buFont typeface="Wingdings" pitchFamily="2" charset="2"/>
              <a:buNone/>
            </a:pPr>
            <a:r>
              <a:rPr lang="en-US" sz="1800"/>
              <a:t>   4.  Inappropriate application of a statistic</a:t>
            </a:r>
          </a:p>
        </p:txBody>
      </p:sp>
      <p:sp>
        <p:nvSpPr>
          <p:cNvPr id="461828" name="AutoShape 4"/>
          <p:cNvSpPr>
            <a:spLocks noChangeArrowheads="1"/>
          </p:cNvSpPr>
          <p:nvPr/>
        </p:nvSpPr>
        <p:spPr bwMode="auto">
          <a:xfrm>
            <a:off x="3200400" y="1600200"/>
            <a:ext cx="5334000" cy="1423988"/>
          </a:xfrm>
          <a:prstGeom prst="wedgeEllipseCallout">
            <a:avLst>
              <a:gd name="adj1" fmla="val -27528"/>
              <a:gd name="adj2" fmla="val 7452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tabLst>
                <a:tab pos="234950" algn="l"/>
              </a:tabLst>
            </a:pPr>
            <a:r>
              <a:rPr lang="en-US" sz="1200">
                <a:latin typeface="Verdana" pitchFamily="34" charset="0"/>
              </a:rPr>
              <a:t>We have found that there is a statistically significant relationship between the set of IVs and the DV (p&lt;0.001), and the Multiple R was 0.620, which would be characterized as a strong relationship.</a:t>
            </a:r>
          </a:p>
        </p:txBody>
      </p:sp>
    </p:spTree>
  </p:cSld>
  <p:clrMapOvr>
    <a:masterClrMapping/>
  </p:clrMapOv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CE7E118-2FEC-4EA2-B149-023554636F68}" type="slidenum">
              <a:rPr lang="en-US"/>
              <a:pPr/>
              <a:t>88</a:t>
            </a:fld>
            <a:endParaRPr lang="en-US"/>
          </a:p>
        </p:txBody>
      </p:sp>
      <p:sp>
        <p:nvSpPr>
          <p:cNvPr id="462850" name="Rectangle 2"/>
          <p:cNvSpPr>
            <a:spLocks noGrp="1" noChangeArrowheads="1"/>
          </p:cNvSpPr>
          <p:nvPr>
            <p:ph type="title"/>
          </p:nvPr>
        </p:nvSpPr>
        <p:spPr/>
        <p:txBody>
          <a:bodyPr/>
          <a:lstStyle/>
          <a:p>
            <a:r>
              <a:rPr lang="en-US"/>
              <a:t>Answering the problem question - 2</a:t>
            </a:r>
          </a:p>
        </p:txBody>
      </p:sp>
      <p:sp>
        <p:nvSpPr>
          <p:cNvPr id="462851" name="Rectangle 3"/>
          <p:cNvSpPr>
            <a:spLocks noGrp="1" noChangeArrowheads="1"/>
          </p:cNvSpPr>
          <p:nvPr>
            <p:ph type="body" idx="1"/>
          </p:nvPr>
        </p:nvSpPr>
        <p:spPr>
          <a:xfrm>
            <a:off x="1066800" y="1447800"/>
            <a:ext cx="7881938" cy="5257800"/>
          </a:xfrm>
        </p:spPr>
        <p:txBody>
          <a:bodyPr/>
          <a:lstStyle/>
          <a:p>
            <a:pPr marL="0" indent="0">
              <a:lnSpc>
                <a:spcPct val="80000"/>
              </a:lnSpc>
              <a:buFont typeface="Wingdings" pitchFamily="2" charset="2"/>
              <a:buNone/>
            </a:pPr>
            <a:r>
              <a:rPr lang="en-US" sz="1800"/>
              <a:t>In the dataset GSS2000.sav, is the following statement true, false, or an incorrect application of a statistic? Assume that there is no problem with missing data. Use a level of significance of 0.05 for the regression analysis. Use a level of significance of 0.01 for evaluating assumptions. Use 0.0160 as the criteria for identifying influential cases. Validate the results of your regression analysis by splitting the sample in two, using 788035 as the random number seed.</a:t>
            </a:r>
          </a:p>
          <a:p>
            <a:pPr marL="0" indent="0">
              <a:lnSpc>
                <a:spcPct val="80000"/>
              </a:lnSpc>
              <a:buFont typeface="Wingdings" pitchFamily="2" charset="2"/>
              <a:buNone/>
            </a:pPr>
            <a:endParaRPr lang="en-US" sz="1800"/>
          </a:p>
          <a:p>
            <a:pPr marL="0" indent="0">
              <a:lnSpc>
                <a:spcPct val="80000"/>
              </a:lnSpc>
              <a:buFont typeface="Wingdings" pitchFamily="2" charset="2"/>
              <a:buNone/>
            </a:pPr>
            <a:r>
              <a:rPr lang="en-US" sz="1800"/>
              <a:t>The variables "age" [age], "sex" [sex], and "respondent's socioeconomic index" [sei] have a strong relationship to the variable "how many in family earned money" [earnrs]. </a:t>
            </a:r>
          </a:p>
          <a:p>
            <a:pPr marL="0" indent="0">
              <a:lnSpc>
                <a:spcPct val="80000"/>
              </a:lnSpc>
              <a:buFont typeface="Wingdings" pitchFamily="2" charset="2"/>
              <a:buNone/>
            </a:pPr>
            <a:endParaRPr lang="en-US" sz="1800"/>
          </a:p>
          <a:p>
            <a:pPr marL="0" indent="0">
              <a:lnSpc>
                <a:spcPct val="80000"/>
              </a:lnSpc>
              <a:buFont typeface="Wingdings" pitchFamily="2" charset="2"/>
              <a:buNone/>
            </a:pPr>
            <a:r>
              <a:rPr lang="en-US" sz="1800"/>
              <a:t>Survey respondents who were older had fewer family members earning money. The variables sex and respondent's socioeconomic index did not have a relationship to how many in family earned money. </a:t>
            </a:r>
          </a:p>
          <a:p>
            <a:pPr marL="0" indent="0">
              <a:lnSpc>
                <a:spcPct val="80000"/>
              </a:lnSpc>
              <a:buFont typeface="Wingdings" pitchFamily="2" charset="2"/>
              <a:buNone/>
            </a:pPr>
            <a:endParaRPr lang="en-US" sz="1800"/>
          </a:p>
          <a:p>
            <a:pPr marL="0" indent="0">
              <a:lnSpc>
                <a:spcPct val="80000"/>
              </a:lnSpc>
              <a:buFont typeface="Wingdings" pitchFamily="2" charset="2"/>
              <a:buNone/>
            </a:pPr>
            <a:r>
              <a:rPr lang="en-US" sz="1800"/>
              <a:t>   1.  True</a:t>
            </a:r>
          </a:p>
          <a:p>
            <a:pPr marL="0" indent="0">
              <a:lnSpc>
                <a:spcPct val="80000"/>
              </a:lnSpc>
              <a:buFont typeface="Wingdings" pitchFamily="2" charset="2"/>
              <a:buNone/>
            </a:pPr>
            <a:r>
              <a:rPr lang="en-US" sz="1800"/>
              <a:t>   2.  True with caution</a:t>
            </a:r>
          </a:p>
          <a:p>
            <a:pPr marL="0" indent="0">
              <a:lnSpc>
                <a:spcPct val="80000"/>
              </a:lnSpc>
              <a:buFont typeface="Wingdings" pitchFamily="2" charset="2"/>
              <a:buNone/>
            </a:pPr>
            <a:r>
              <a:rPr lang="en-US" sz="1800"/>
              <a:t>   3.  False</a:t>
            </a:r>
          </a:p>
          <a:p>
            <a:pPr marL="0" indent="0">
              <a:lnSpc>
                <a:spcPct val="80000"/>
              </a:lnSpc>
              <a:buFont typeface="Wingdings" pitchFamily="2" charset="2"/>
              <a:buNone/>
            </a:pPr>
            <a:r>
              <a:rPr lang="en-US" sz="1800"/>
              <a:t>   4.  Inappropriate application of a statistic</a:t>
            </a:r>
          </a:p>
        </p:txBody>
      </p:sp>
      <p:sp>
        <p:nvSpPr>
          <p:cNvPr id="462853" name="AutoShape 5"/>
          <p:cNvSpPr>
            <a:spLocks noChangeArrowheads="1"/>
          </p:cNvSpPr>
          <p:nvPr/>
        </p:nvSpPr>
        <p:spPr bwMode="auto">
          <a:xfrm>
            <a:off x="1143000" y="1323975"/>
            <a:ext cx="7691438" cy="2714625"/>
          </a:xfrm>
          <a:prstGeom prst="wedgeEllipseCallout">
            <a:avLst>
              <a:gd name="adj1" fmla="val -18463"/>
              <a:gd name="adj2" fmla="val 6146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b coefficient associated with age was statistically significant </a:t>
            </a:r>
          </a:p>
          <a:p>
            <a:pPr algn="l">
              <a:lnSpc>
                <a:spcPct val="100000"/>
              </a:lnSpc>
            </a:pPr>
            <a:r>
              <a:rPr lang="en-US" sz="1200">
                <a:latin typeface="Verdana" pitchFamily="34" charset="0"/>
              </a:rPr>
              <a:t>(p&lt; 0.001), so there was an individual relationship to interpret.</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b coefficient (-0.007) was negative, indicating an inverse relationship in which higher numeric values for age are associated with lower numeric values for log transformation of how many in family earned money.</a:t>
            </a:r>
          </a:p>
          <a:p>
            <a:pPr algn="l">
              <a:lnSpc>
                <a:spcPct val="100000"/>
              </a:lnSpc>
            </a:pPr>
            <a:endParaRPr lang="en-US" sz="1200">
              <a:latin typeface="Verdana" pitchFamily="34" charset="0"/>
            </a:endParaRPr>
          </a:p>
          <a:p>
            <a:pPr algn="l">
              <a:lnSpc>
                <a:spcPct val="100000"/>
              </a:lnSpc>
            </a:pPr>
            <a:r>
              <a:rPr lang="en-US" sz="1200">
                <a:latin typeface="Verdana" pitchFamily="34" charset="0"/>
              </a:rPr>
              <a:t> Therefore, the negative value of b implies that survey respondents who were older had fewer family members earning money.</a:t>
            </a:r>
          </a:p>
        </p:txBody>
      </p:sp>
    </p:spTree>
  </p:cSld>
  <p:clrMapOvr>
    <a:masterClrMapping/>
  </p:clrMapOvr>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06912B2-2F50-4692-97CA-867A6D6EFAA9}" type="slidenum">
              <a:rPr lang="en-US"/>
              <a:pPr/>
              <a:t>89</a:t>
            </a:fld>
            <a:endParaRPr lang="en-US"/>
          </a:p>
        </p:txBody>
      </p:sp>
      <p:sp>
        <p:nvSpPr>
          <p:cNvPr id="463874" name="Rectangle 2"/>
          <p:cNvSpPr>
            <a:spLocks noGrp="1" noChangeArrowheads="1"/>
          </p:cNvSpPr>
          <p:nvPr>
            <p:ph type="title"/>
          </p:nvPr>
        </p:nvSpPr>
        <p:spPr/>
        <p:txBody>
          <a:bodyPr/>
          <a:lstStyle/>
          <a:p>
            <a:r>
              <a:rPr lang="en-US"/>
              <a:t>Answering the problem question - 3</a:t>
            </a:r>
          </a:p>
        </p:txBody>
      </p:sp>
      <p:sp>
        <p:nvSpPr>
          <p:cNvPr id="463875" name="Rectangle 3"/>
          <p:cNvSpPr>
            <a:spLocks noGrp="1" noChangeArrowheads="1"/>
          </p:cNvSpPr>
          <p:nvPr>
            <p:ph type="body" idx="1"/>
          </p:nvPr>
        </p:nvSpPr>
        <p:spPr>
          <a:xfrm>
            <a:off x="1066800" y="1447800"/>
            <a:ext cx="7881938" cy="5257800"/>
          </a:xfrm>
        </p:spPr>
        <p:txBody>
          <a:bodyPr/>
          <a:lstStyle/>
          <a:p>
            <a:pPr marL="0" indent="0">
              <a:lnSpc>
                <a:spcPct val="80000"/>
              </a:lnSpc>
              <a:buFont typeface="Wingdings" pitchFamily="2" charset="2"/>
              <a:buNone/>
            </a:pPr>
            <a:r>
              <a:rPr lang="en-US" sz="1800"/>
              <a:t>In the dataset GSS2000.sav, is the following statement true, false, or an incorrect application of a statistic? Assume that there is no problem with missing data. Use a level of significance of 0.05 for the regression analysis. Use a level of significance of 0.01 for evaluating assumptions. Use 0.0160 as the criteria for identifying influential cases. Validate the results of your regression analysis by splitting the sample in two, using 788035 as the random number seed.</a:t>
            </a:r>
          </a:p>
          <a:p>
            <a:pPr marL="0" indent="0">
              <a:lnSpc>
                <a:spcPct val="80000"/>
              </a:lnSpc>
              <a:buFont typeface="Wingdings" pitchFamily="2" charset="2"/>
              <a:buNone/>
            </a:pPr>
            <a:endParaRPr lang="en-US" sz="1800"/>
          </a:p>
          <a:p>
            <a:pPr marL="0" indent="0">
              <a:lnSpc>
                <a:spcPct val="80000"/>
              </a:lnSpc>
              <a:buFont typeface="Wingdings" pitchFamily="2" charset="2"/>
              <a:buNone/>
            </a:pPr>
            <a:r>
              <a:rPr lang="en-US" sz="1800"/>
              <a:t>The variables "age" [age], "sex" [sex], and "respondent's socioeconomic index" [sei] have a strong relationship to the variable "how many in family earned money" [earnrs]. </a:t>
            </a:r>
          </a:p>
          <a:p>
            <a:pPr marL="0" indent="0">
              <a:lnSpc>
                <a:spcPct val="80000"/>
              </a:lnSpc>
              <a:buFont typeface="Wingdings" pitchFamily="2" charset="2"/>
              <a:buNone/>
            </a:pPr>
            <a:endParaRPr lang="en-US" sz="1800"/>
          </a:p>
          <a:p>
            <a:pPr marL="0" indent="0">
              <a:lnSpc>
                <a:spcPct val="80000"/>
              </a:lnSpc>
              <a:buFont typeface="Wingdings" pitchFamily="2" charset="2"/>
              <a:buNone/>
            </a:pPr>
            <a:r>
              <a:rPr lang="en-US" sz="1800"/>
              <a:t>Survey respondents who were older had fewer family members earning money. The variables sex and respondent's socioeconomic index did not have a relationship to how many in family earned money. </a:t>
            </a:r>
          </a:p>
          <a:p>
            <a:pPr marL="0" indent="0">
              <a:lnSpc>
                <a:spcPct val="80000"/>
              </a:lnSpc>
              <a:buFont typeface="Wingdings" pitchFamily="2" charset="2"/>
              <a:buNone/>
            </a:pPr>
            <a:endParaRPr lang="en-US" sz="1800"/>
          </a:p>
          <a:p>
            <a:pPr marL="0" indent="0">
              <a:lnSpc>
                <a:spcPct val="80000"/>
              </a:lnSpc>
              <a:buFont typeface="Wingdings" pitchFamily="2" charset="2"/>
              <a:buNone/>
            </a:pPr>
            <a:r>
              <a:rPr lang="en-US" sz="1800"/>
              <a:t>   1.  True</a:t>
            </a:r>
          </a:p>
          <a:p>
            <a:pPr marL="0" indent="0">
              <a:lnSpc>
                <a:spcPct val="80000"/>
              </a:lnSpc>
              <a:buFont typeface="Wingdings" pitchFamily="2" charset="2"/>
              <a:buNone/>
            </a:pPr>
            <a:r>
              <a:rPr lang="en-US" sz="1800"/>
              <a:t>   2.  True with caution</a:t>
            </a:r>
          </a:p>
          <a:p>
            <a:pPr marL="0" indent="0">
              <a:lnSpc>
                <a:spcPct val="80000"/>
              </a:lnSpc>
              <a:buFont typeface="Wingdings" pitchFamily="2" charset="2"/>
              <a:buNone/>
            </a:pPr>
            <a:r>
              <a:rPr lang="en-US" sz="1800"/>
              <a:t>   3.  False</a:t>
            </a:r>
          </a:p>
          <a:p>
            <a:pPr marL="0" indent="0">
              <a:lnSpc>
                <a:spcPct val="80000"/>
              </a:lnSpc>
              <a:buFont typeface="Wingdings" pitchFamily="2" charset="2"/>
              <a:buNone/>
            </a:pPr>
            <a:r>
              <a:rPr lang="en-US" sz="1800"/>
              <a:t>   4.  Inappropriate application of a statistic</a:t>
            </a:r>
          </a:p>
        </p:txBody>
      </p:sp>
      <p:sp>
        <p:nvSpPr>
          <p:cNvPr id="463876" name="AutoShape 4"/>
          <p:cNvSpPr>
            <a:spLocks noChangeArrowheads="1"/>
          </p:cNvSpPr>
          <p:nvPr/>
        </p:nvSpPr>
        <p:spPr bwMode="auto">
          <a:xfrm>
            <a:off x="2286000" y="1352550"/>
            <a:ext cx="6324600" cy="2990850"/>
          </a:xfrm>
          <a:prstGeom prst="wedgeEllipseCallout">
            <a:avLst>
              <a:gd name="adj1" fmla="val -25903"/>
              <a:gd name="adj2" fmla="val 5870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For the independent variable sex, the probability of the t statistic (1.284) for the b coefficient is 0.200 which is greater than the level of significance of 0.05. Sex did not have a relationship to the number of persons in the family earning money.</a:t>
            </a:r>
          </a:p>
          <a:p>
            <a:pPr algn="l"/>
            <a:endParaRPr lang="en-US" sz="1200">
              <a:latin typeface="Verdana" pitchFamily="34" charset="0"/>
            </a:endParaRPr>
          </a:p>
          <a:p>
            <a:pPr algn="l"/>
            <a:r>
              <a:rPr lang="en-US" sz="1200">
                <a:latin typeface="Verdana" pitchFamily="34" charset="0"/>
              </a:rPr>
              <a:t>For the independent variable respondent's socioeconomic index, the probability of the t statistic (0.354) for the b coefficient is 0.724 which is greater than the level of significance of 0.05. Socioeconomic status did not have a relationship to the number of persons in the family earning money.</a:t>
            </a:r>
          </a:p>
          <a:p>
            <a:pPr algn="l"/>
            <a:endParaRPr lang="en-US" sz="1200">
              <a:latin typeface="Verdana" pitchFamily="34" charset="0"/>
            </a:endParaRPr>
          </a:p>
        </p:txBody>
      </p:sp>
      <p:sp>
        <p:nvSpPr>
          <p:cNvPr id="463877" name="AutoShape 5"/>
          <p:cNvSpPr>
            <a:spLocks noChangeArrowheads="1"/>
          </p:cNvSpPr>
          <p:nvPr/>
        </p:nvSpPr>
        <p:spPr bwMode="auto">
          <a:xfrm>
            <a:off x="5486400" y="5410200"/>
            <a:ext cx="2513013" cy="571500"/>
          </a:xfrm>
          <a:prstGeom prst="wedgeEllipseCallout">
            <a:avLst>
              <a:gd name="adj1" fmla="val 9130"/>
              <a:gd name="adj2" fmla="val -4138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answer to the question is true.</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356A3F6-2555-449E-B8EB-5C2406C895A8}" type="slidenum">
              <a:rPr lang="en-US"/>
              <a:pPr/>
              <a:t>9</a:t>
            </a:fld>
            <a:endParaRPr lang="en-US"/>
          </a:p>
        </p:txBody>
      </p:sp>
      <p:sp>
        <p:nvSpPr>
          <p:cNvPr id="333826" name="Rectangle 2"/>
          <p:cNvSpPr>
            <a:spLocks noGrp="1" noChangeArrowheads="1"/>
          </p:cNvSpPr>
          <p:nvPr>
            <p:ph type="title"/>
          </p:nvPr>
        </p:nvSpPr>
        <p:spPr/>
        <p:txBody>
          <a:bodyPr/>
          <a:lstStyle/>
          <a:p>
            <a:r>
              <a:rPr lang="en-US"/>
              <a:t>Problem 1</a:t>
            </a:r>
          </a:p>
        </p:txBody>
      </p:sp>
      <p:sp>
        <p:nvSpPr>
          <p:cNvPr id="333827" name="Rectangle 3"/>
          <p:cNvSpPr>
            <a:spLocks noGrp="1" noChangeArrowheads="1"/>
          </p:cNvSpPr>
          <p:nvPr>
            <p:ph type="body" idx="1"/>
          </p:nvPr>
        </p:nvSpPr>
        <p:spPr>
          <a:xfrm>
            <a:off x="1066800" y="1447800"/>
            <a:ext cx="7881938" cy="5257800"/>
          </a:xfrm>
        </p:spPr>
        <p:txBody>
          <a:bodyPr/>
          <a:lstStyle/>
          <a:p>
            <a:pPr marL="0" indent="0">
              <a:lnSpc>
                <a:spcPct val="80000"/>
              </a:lnSpc>
              <a:buFont typeface="Wingdings" pitchFamily="2" charset="2"/>
              <a:buNone/>
            </a:pPr>
            <a:r>
              <a:rPr lang="en-US" sz="1800"/>
              <a:t>In the dataset GSS2000.sav, is the following statement true, false, or an incorrect application of a statistic? Assume that there is no problem with missing data. Use a level of significance of 0.05 for the regression analysis. Use a level of significance of 0.01 for evaluating assumptions. Use 0.0160 as the criteria for identifying influential cases. Validate the results of your regression analysis by splitting the sample in two, using 788035 as the random number seed.</a:t>
            </a:r>
          </a:p>
          <a:p>
            <a:pPr marL="0" indent="0">
              <a:lnSpc>
                <a:spcPct val="80000"/>
              </a:lnSpc>
              <a:buFont typeface="Wingdings" pitchFamily="2" charset="2"/>
              <a:buNone/>
            </a:pPr>
            <a:endParaRPr lang="en-US" sz="1800"/>
          </a:p>
          <a:p>
            <a:pPr marL="0" indent="0">
              <a:lnSpc>
                <a:spcPct val="80000"/>
              </a:lnSpc>
              <a:buFont typeface="Wingdings" pitchFamily="2" charset="2"/>
              <a:buNone/>
            </a:pPr>
            <a:r>
              <a:rPr lang="en-US" sz="1800"/>
              <a:t>The variables "age" [age], "sex" [sex], and "respondent's socioeconomic index" [sei] have a strong relationship to the variable "how many in family earned money" [earnrs]. </a:t>
            </a:r>
          </a:p>
          <a:p>
            <a:pPr marL="0" indent="0">
              <a:lnSpc>
                <a:spcPct val="80000"/>
              </a:lnSpc>
              <a:buFont typeface="Wingdings" pitchFamily="2" charset="2"/>
              <a:buNone/>
            </a:pPr>
            <a:endParaRPr lang="en-US" sz="1800"/>
          </a:p>
          <a:p>
            <a:pPr marL="0" indent="0">
              <a:lnSpc>
                <a:spcPct val="80000"/>
              </a:lnSpc>
              <a:buFont typeface="Wingdings" pitchFamily="2" charset="2"/>
              <a:buNone/>
            </a:pPr>
            <a:r>
              <a:rPr lang="en-US" sz="1800"/>
              <a:t>Survey respondents who were older had fewer family members earning money. The variables sex and respondent's socioeconomic index did not have a relationship to how many in family earned money. </a:t>
            </a:r>
          </a:p>
          <a:p>
            <a:pPr marL="0" indent="0">
              <a:lnSpc>
                <a:spcPct val="80000"/>
              </a:lnSpc>
              <a:buFont typeface="Wingdings" pitchFamily="2" charset="2"/>
              <a:buNone/>
            </a:pPr>
            <a:endParaRPr lang="en-US" sz="1800"/>
          </a:p>
          <a:p>
            <a:pPr marL="0" indent="0">
              <a:lnSpc>
                <a:spcPct val="80000"/>
              </a:lnSpc>
              <a:buFont typeface="Wingdings" pitchFamily="2" charset="2"/>
              <a:buNone/>
            </a:pPr>
            <a:r>
              <a:rPr lang="en-US" sz="1800"/>
              <a:t>   1.  True</a:t>
            </a:r>
          </a:p>
          <a:p>
            <a:pPr marL="0" indent="0">
              <a:lnSpc>
                <a:spcPct val="80000"/>
              </a:lnSpc>
              <a:buFont typeface="Wingdings" pitchFamily="2" charset="2"/>
              <a:buNone/>
            </a:pPr>
            <a:r>
              <a:rPr lang="en-US" sz="1800"/>
              <a:t>   2.  True with caution</a:t>
            </a:r>
          </a:p>
          <a:p>
            <a:pPr marL="0" indent="0">
              <a:lnSpc>
                <a:spcPct val="80000"/>
              </a:lnSpc>
              <a:buFont typeface="Wingdings" pitchFamily="2" charset="2"/>
              <a:buNone/>
            </a:pPr>
            <a:r>
              <a:rPr lang="en-US" sz="1800"/>
              <a:t>   3.  False</a:t>
            </a:r>
          </a:p>
          <a:p>
            <a:pPr marL="0" indent="0">
              <a:lnSpc>
                <a:spcPct val="80000"/>
              </a:lnSpc>
              <a:buFont typeface="Wingdings" pitchFamily="2" charset="2"/>
              <a:buNone/>
            </a:pPr>
            <a:r>
              <a:rPr lang="en-US" sz="1800"/>
              <a:t>   4.  Inappropriate application of a statistic</a:t>
            </a:r>
          </a:p>
        </p:txBody>
      </p:sp>
    </p:spTree>
  </p:cSld>
  <p:clrMapOvr>
    <a:masterClrMapping/>
  </p:clrMapOvr>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A4BF3C2-E2F1-4794-801C-FCD3777082B5}" type="slidenum">
              <a:rPr lang="en-US"/>
              <a:pPr/>
              <a:t>90</a:t>
            </a:fld>
            <a:endParaRPr lang="en-US"/>
          </a:p>
        </p:txBody>
      </p:sp>
      <p:sp>
        <p:nvSpPr>
          <p:cNvPr id="153602" name="Rectangle 2"/>
          <p:cNvSpPr>
            <a:spLocks noGrp="1" noChangeArrowheads="1"/>
          </p:cNvSpPr>
          <p:nvPr>
            <p:ph type="title"/>
          </p:nvPr>
        </p:nvSpPr>
        <p:spPr>
          <a:xfrm>
            <a:off x="1143000" y="304800"/>
            <a:ext cx="7772400" cy="914400"/>
          </a:xfrm>
        </p:spPr>
        <p:txBody>
          <a:bodyPr/>
          <a:lstStyle/>
          <a:p>
            <a:r>
              <a:rPr lang="en-US"/>
              <a:t>Steps in regression analysis: </a:t>
            </a:r>
            <a:br>
              <a:rPr lang="en-US"/>
            </a:br>
            <a:r>
              <a:rPr lang="en-US"/>
              <a:t>running the baseline model</a:t>
            </a:r>
          </a:p>
        </p:txBody>
      </p:sp>
      <p:sp>
        <p:nvSpPr>
          <p:cNvPr id="153603" name="Rectangle 3"/>
          <p:cNvSpPr>
            <a:spLocks noChangeArrowheads="1"/>
          </p:cNvSpPr>
          <p:nvPr/>
        </p:nvSpPr>
        <p:spPr bwMode="auto">
          <a:xfrm>
            <a:off x="762000" y="1516063"/>
            <a:ext cx="8196263" cy="6953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50800" indent="4763" algn="l">
              <a:lnSpc>
                <a:spcPct val="100000"/>
              </a:lnSpc>
            </a:pPr>
            <a:r>
              <a:rPr lang="en-US" sz="1800">
                <a:latin typeface="Verdana" pitchFamily="34" charset="0"/>
              </a:rPr>
              <a:t>The following is a guide to the decision process for answering </a:t>
            </a:r>
          </a:p>
          <a:p>
            <a:pPr marL="50800" indent="4763" algn="l">
              <a:lnSpc>
                <a:spcPct val="100000"/>
              </a:lnSpc>
            </a:pPr>
            <a:r>
              <a:rPr lang="en-US" sz="1800">
                <a:latin typeface="Verdana" pitchFamily="34" charset="0"/>
              </a:rPr>
              <a:t>problems about the complete regression analysis:</a:t>
            </a:r>
            <a:r>
              <a:rPr lang="en-US" sz="2000">
                <a:latin typeface="Verdana" pitchFamily="34" charset="0"/>
              </a:rPr>
              <a:t> </a:t>
            </a:r>
          </a:p>
        </p:txBody>
      </p:sp>
      <p:sp>
        <p:nvSpPr>
          <p:cNvPr id="153613" name="Line 13"/>
          <p:cNvSpPr>
            <a:spLocks noChangeShapeType="1"/>
          </p:cNvSpPr>
          <p:nvPr/>
        </p:nvSpPr>
        <p:spPr bwMode="auto">
          <a:xfrm flipH="1">
            <a:off x="4549775" y="3395663"/>
            <a:ext cx="0" cy="423862"/>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53614" name="Line 14"/>
          <p:cNvSpPr>
            <a:spLocks noChangeShapeType="1"/>
          </p:cNvSpPr>
          <p:nvPr/>
        </p:nvSpPr>
        <p:spPr bwMode="auto">
          <a:xfrm>
            <a:off x="6383338" y="2879725"/>
            <a:ext cx="679450"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53615" name="Text Box 15"/>
          <p:cNvSpPr txBox="1">
            <a:spLocks noChangeArrowheads="1"/>
          </p:cNvSpPr>
          <p:nvPr/>
        </p:nvSpPr>
        <p:spPr bwMode="auto">
          <a:xfrm>
            <a:off x="7142163" y="2560638"/>
            <a:ext cx="1239837"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t>Inappropriate </a:t>
            </a:r>
            <a:r>
              <a:rPr lang="en-US" sz="1200">
                <a:latin typeface="Verdana" pitchFamily="34" charset="0"/>
              </a:rPr>
              <a:t>application of a statistic</a:t>
            </a:r>
          </a:p>
        </p:txBody>
      </p:sp>
      <p:sp>
        <p:nvSpPr>
          <p:cNvPr id="153616" name="Text Box 16"/>
          <p:cNvSpPr txBox="1">
            <a:spLocks noChangeArrowheads="1"/>
          </p:cNvSpPr>
          <p:nvPr/>
        </p:nvSpPr>
        <p:spPr bwMode="auto">
          <a:xfrm>
            <a:off x="4648200" y="3429000"/>
            <a:ext cx="4667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sp>
        <p:nvSpPr>
          <p:cNvPr id="153617" name="Text Box 17"/>
          <p:cNvSpPr txBox="1">
            <a:spLocks noChangeArrowheads="1"/>
          </p:cNvSpPr>
          <p:nvPr/>
        </p:nvSpPr>
        <p:spPr bwMode="auto">
          <a:xfrm>
            <a:off x="6450013" y="2593975"/>
            <a:ext cx="4667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sp>
        <p:nvSpPr>
          <p:cNvPr id="153636" name="AutoShape 36"/>
          <p:cNvSpPr>
            <a:spLocks noChangeArrowheads="1"/>
          </p:cNvSpPr>
          <p:nvPr/>
        </p:nvSpPr>
        <p:spPr bwMode="auto">
          <a:xfrm>
            <a:off x="2590800" y="2362200"/>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Dependent variable metric?</a:t>
            </a:r>
          </a:p>
          <a:p>
            <a:pPr algn="l">
              <a:lnSpc>
                <a:spcPct val="100000"/>
              </a:lnSpc>
            </a:pPr>
            <a:r>
              <a:rPr lang="en-US" sz="1000">
                <a:latin typeface="Verdana" pitchFamily="34" charset="0"/>
              </a:rPr>
              <a:t>Independent variables metric or dichotomous?</a:t>
            </a:r>
          </a:p>
        </p:txBody>
      </p:sp>
      <p:sp>
        <p:nvSpPr>
          <p:cNvPr id="153637" name="Rectangle 37"/>
          <p:cNvSpPr>
            <a:spLocks noChangeArrowheads="1"/>
          </p:cNvSpPr>
          <p:nvPr/>
        </p:nvSpPr>
        <p:spPr bwMode="auto">
          <a:xfrm>
            <a:off x="2743200" y="5345113"/>
            <a:ext cx="3657600" cy="882650"/>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000">
                <a:latin typeface="Verdana" pitchFamily="34" charset="0"/>
              </a:rPr>
              <a:t>Run baseline regression, using method for including variables identified in the research question.</a:t>
            </a:r>
          </a:p>
          <a:p>
            <a:pPr algn="l"/>
            <a:r>
              <a:rPr lang="en-US" sz="1000">
                <a:latin typeface="Verdana" pitchFamily="34" charset="0"/>
              </a:rPr>
              <a:t>Record R² for evaluation of transformations and removal of outliers and influential cases.</a:t>
            </a:r>
          </a:p>
          <a:p>
            <a:pPr algn="l"/>
            <a:r>
              <a:rPr lang="en-US" sz="1000">
                <a:latin typeface="Verdana" pitchFamily="34" charset="0"/>
              </a:rPr>
              <a:t>Record Durbin-Watson statistic for assumption of independence of errors.</a:t>
            </a:r>
          </a:p>
        </p:txBody>
      </p:sp>
      <p:sp>
        <p:nvSpPr>
          <p:cNvPr id="153638" name="Line 38"/>
          <p:cNvSpPr>
            <a:spLocks noChangeShapeType="1"/>
          </p:cNvSpPr>
          <p:nvPr/>
        </p:nvSpPr>
        <p:spPr bwMode="auto">
          <a:xfrm flipH="1">
            <a:off x="4572000" y="6261100"/>
            <a:ext cx="0" cy="423863"/>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nvGrpSpPr>
          <p:cNvPr id="153640" name="Group 40"/>
          <p:cNvGrpSpPr>
            <a:grpSpLocks/>
          </p:cNvGrpSpPr>
          <p:nvPr/>
        </p:nvGrpSpPr>
        <p:grpSpPr bwMode="auto">
          <a:xfrm>
            <a:off x="4538663" y="4889500"/>
            <a:ext cx="466725" cy="423863"/>
            <a:chOff x="4464" y="3456"/>
            <a:chExt cx="294" cy="267"/>
          </a:xfrm>
        </p:grpSpPr>
        <p:sp>
          <p:nvSpPr>
            <p:cNvPr id="153641" name="Line 41"/>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53642" name="Text Box 42"/>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153643" name="AutoShape 43"/>
          <p:cNvSpPr>
            <a:spLocks noChangeArrowheads="1"/>
          </p:cNvSpPr>
          <p:nvPr/>
        </p:nvSpPr>
        <p:spPr bwMode="auto">
          <a:xfrm>
            <a:off x="2590800" y="3868738"/>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Ratio of cases to independent variables at least 5 to 1?</a:t>
            </a:r>
          </a:p>
        </p:txBody>
      </p:sp>
      <p:grpSp>
        <p:nvGrpSpPr>
          <p:cNvPr id="153644" name="Group 44"/>
          <p:cNvGrpSpPr>
            <a:grpSpLocks/>
          </p:cNvGrpSpPr>
          <p:nvPr/>
        </p:nvGrpSpPr>
        <p:grpSpPr bwMode="auto">
          <a:xfrm>
            <a:off x="4538663" y="4889500"/>
            <a:ext cx="466725" cy="423863"/>
            <a:chOff x="4464" y="3456"/>
            <a:chExt cx="294" cy="267"/>
          </a:xfrm>
        </p:grpSpPr>
        <p:sp>
          <p:nvSpPr>
            <p:cNvPr id="153645" name="Line 45"/>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53646" name="Text Box 46"/>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153647" name="Group 47"/>
          <p:cNvGrpSpPr>
            <a:grpSpLocks/>
          </p:cNvGrpSpPr>
          <p:nvPr/>
        </p:nvGrpSpPr>
        <p:grpSpPr bwMode="auto">
          <a:xfrm>
            <a:off x="6443663" y="4071938"/>
            <a:ext cx="679450" cy="304800"/>
            <a:chOff x="3792" y="2832"/>
            <a:chExt cx="428" cy="192"/>
          </a:xfrm>
        </p:grpSpPr>
        <p:sp>
          <p:nvSpPr>
            <p:cNvPr id="153648" name="Line 48"/>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53649" name="Text Box 49"/>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153650" name="Text Box 50"/>
          <p:cNvSpPr txBox="1">
            <a:spLocks noChangeArrowheads="1"/>
          </p:cNvSpPr>
          <p:nvPr/>
        </p:nvSpPr>
        <p:spPr bwMode="auto">
          <a:xfrm>
            <a:off x="7162800" y="4097338"/>
            <a:ext cx="1295400"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Inappropriate application of a statistic</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03F9760-C3FD-4DFF-90D6-823F5506C51E}" type="slidenum">
              <a:rPr lang="en-US"/>
              <a:pPr/>
              <a:t>91</a:t>
            </a:fld>
            <a:endParaRPr lang="en-US"/>
          </a:p>
        </p:txBody>
      </p:sp>
      <p:sp>
        <p:nvSpPr>
          <p:cNvPr id="200706" name="Rectangle 2"/>
          <p:cNvSpPr>
            <a:spLocks noGrp="1" noChangeArrowheads="1"/>
          </p:cNvSpPr>
          <p:nvPr>
            <p:ph type="title"/>
          </p:nvPr>
        </p:nvSpPr>
        <p:spPr>
          <a:xfrm>
            <a:off x="1143000" y="304800"/>
            <a:ext cx="7772400" cy="914400"/>
          </a:xfrm>
        </p:spPr>
        <p:txBody>
          <a:bodyPr/>
          <a:lstStyle/>
          <a:p>
            <a:r>
              <a:rPr lang="en-US"/>
              <a:t>Steps in regression analysis: </a:t>
            </a:r>
            <a:br>
              <a:rPr lang="en-US"/>
            </a:br>
            <a:r>
              <a:rPr lang="en-US"/>
              <a:t>evaluating assumptions - 1</a:t>
            </a:r>
          </a:p>
        </p:txBody>
      </p:sp>
      <p:sp>
        <p:nvSpPr>
          <p:cNvPr id="200708" name="AutoShape 4"/>
          <p:cNvSpPr>
            <a:spLocks noChangeArrowheads="1"/>
          </p:cNvSpPr>
          <p:nvPr/>
        </p:nvSpPr>
        <p:spPr bwMode="auto">
          <a:xfrm>
            <a:off x="2243138" y="1887538"/>
            <a:ext cx="37338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Is the dependent variable normally distributed?</a:t>
            </a:r>
          </a:p>
          <a:p>
            <a:pPr algn="l">
              <a:lnSpc>
                <a:spcPct val="100000"/>
              </a:lnSpc>
            </a:pPr>
            <a:endParaRPr lang="en-US" sz="1000">
              <a:latin typeface="Verdana" pitchFamily="34" charset="0"/>
            </a:endParaRPr>
          </a:p>
        </p:txBody>
      </p:sp>
      <p:grpSp>
        <p:nvGrpSpPr>
          <p:cNvPr id="200709" name="Group 5"/>
          <p:cNvGrpSpPr>
            <a:grpSpLocks/>
          </p:cNvGrpSpPr>
          <p:nvPr/>
        </p:nvGrpSpPr>
        <p:grpSpPr bwMode="auto">
          <a:xfrm>
            <a:off x="4114800" y="2928938"/>
            <a:ext cx="466725" cy="804862"/>
            <a:chOff x="4464" y="3456"/>
            <a:chExt cx="294" cy="267"/>
          </a:xfrm>
        </p:grpSpPr>
        <p:sp>
          <p:nvSpPr>
            <p:cNvPr id="200710" name="Line 6"/>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0711" name="Text Box 7"/>
            <p:cNvSpPr txBox="1">
              <a:spLocks noChangeArrowheads="1"/>
            </p:cNvSpPr>
            <p:nvPr/>
          </p:nvSpPr>
          <p:spPr bwMode="auto">
            <a:xfrm>
              <a:off x="4464" y="3504"/>
              <a:ext cx="294" cy="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200712" name="Group 8"/>
          <p:cNvGrpSpPr>
            <a:grpSpLocks/>
          </p:cNvGrpSpPr>
          <p:nvPr/>
        </p:nvGrpSpPr>
        <p:grpSpPr bwMode="auto">
          <a:xfrm>
            <a:off x="5997575" y="2090738"/>
            <a:ext cx="679450" cy="304800"/>
            <a:chOff x="3792" y="2832"/>
            <a:chExt cx="428" cy="192"/>
          </a:xfrm>
        </p:grpSpPr>
        <p:sp>
          <p:nvSpPr>
            <p:cNvPr id="200713" name="Line 9"/>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0714" name="Text Box 10"/>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200721" name="Rectangle 17"/>
          <p:cNvSpPr>
            <a:spLocks noChangeArrowheads="1"/>
          </p:cNvSpPr>
          <p:nvPr/>
        </p:nvSpPr>
        <p:spPr bwMode="auto">
          <a:xfrm>
            <a:off x="6705600" y="1809750"/>
            <a:ext cx="2133600" cy="1143000"/>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000">
                <a:latin typeface="Verdana" pitchFamily="34" charset="0"/>
              </a:rPr>
              <a:t>Try: </a:t>
            </a:r>
          </a:p>
          <a:p>
            <a:pPr algn="l"/>
            <a:r>
              <a:rPr lang="en-US" sz="1000">
                <a:latin typeface="Verdana" pitchFamily="34" charset="0"/>
              </a:rPr>
              <a:t>1. Logarithmic transformation</a:t>
            </a:r>
          </a:p>
          <a:p>
            <a:pPr algn="l"/>
            <a:r>
              <a:rPr lang="en-US" sz="1000">
                <a:latin typeface="Verdana" pitchFamily="34" charset="0"/>
              </a:rPr>
              <a:t>2. Square root transformation</a:t>
            </a:r>
          </a:p>
          <a:p>
            <a:pPr algn="l"/>
            <a:r>
              <a:rPr lang="en-US" sz="1000">
                <a:latin typeface="Verdana" pitchFamily="34" charset="0"/>
              </a:rPr>
              <a:t>3. Inverse transformation</a:t>
            </a:r>
          </a:p>
          <a:p>
            <a:pPr algn="l"/>
            <a:endParaRPr lang="en-US" sz="1000">
              <a:latin typeface="Verdana" pitchFamily="34" charset="0"/>
            </a:endParaRPr>
          </a:p>
          <a:p>
            <a:pPr algn="l"/>
            <a:r>
              <a:rPr lang="en-US" sz="1000">
                <a:latin typeface="Verdana" pitchFamily="34" charset="0"/>
              </a:rPr>
              <a:t>If unsuccessful, add caution for violation of regression assumptions</a:t>
            </a:r>
          </a:p>
        </p:txBody>
      </p:sp>
      <p:sp>
        <p:nvSpPr>
          <p:cNvPr id="200722" name="Line 18"/>
          <p:cNvSpPr>
            <a:spLocks noChangeShapeType="1"/>
          </p:cNvSpPr>
          <p:nvPr/>
        </p:nvSpPr>
        <p:spPr bwMode="auto">
          <a:xfrm>
            <a:off x="7848600" y="2971800"/>
            <a:ext cx="0" cy="457200"/>
          </a:xfrm>
          <a:prstGeom prst="line">
            <a:avLst/>
          </a:prstGeom>
          <a:noFill/>
          <a:ln w="12700">
            <a:solidFill>
              <a:schemeClr val="tx1"/>
            </a:solidFill>
            <a:round/>
            <a:headEnd type="none" w="lg" len="me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200725" name="Line 21"/>
          <p:cNvSpPr>
            <a:spLocks noChangeShapeType="1"/>
          </p:cNvSpPr>
          <p:nvPr/>
        </p:nvSpPr>
        <p:spPr bwMode="auto">
          <a:xfrm flipH="1">
            <a:off x="4114800" y="1447800"/>
            <a:ext cx="0" cy="423863"/>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00726" name="Line 22"/>
          <p:cNvSpPr>
            <a:spLocks noChangeShapeType="1"/>
          </p:cNvSpPr>
          <p:nvPr/>
        </p:nvSpPr>
        <p:spPr bwMode="auto">
          <a:xfrm>
            <a:off x="4114800" y="3429000"/>
            <a:ext cx="3657600" cy="0"/>
          </a:xfrm>
          <a:prstGeom prst="line">
            <a:avLst/>
          </a:prstGeom>
          <a:noFill/>
          <a:ln w="12700">
            <a:solidFill>
              <a:schemeClr val="tx1"/>
            </a:solidFill>
            <a:round/>
            <a:headEnd type="triangle" w="lg"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200730" name="AutoShape 26"/>
          <p:cNvSpPr>
            <a:spLocks noChangeArrowheads="1"/>
          </p:cNvSpPr>
          <p:nvPr/>
        </p:nvSpPr>
        <p:spPr bwMode="auto">
          <a:xfrm>
            <a:off x="2286000" y="3705225"/>
            <a:ext cx="37338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Metric IV’s normally distributed and linearly related to DV?</a:t>
            </a:r>
          </a:p>
        </p:txBody>
      </p:sp>
      <p:grpSp>
        <p:nvGrpSpPr>
          <p:cNvPr id="200734" name="Group 30"/>
          <p:cNvGrpSpPr>
            <a:grpSpLocks/>
          </p:cNvGrpSpPr>
          <p:nvPr/>
        </p:nvGrpSpPr>
        <p:grpSpPr bwMode="auto">
          <a:xfrm>
            <a:off x="6019800" y="3886200"/>
            <a:ext cx="679450" cy="304800"/>
            <a:chOff x="3792" y="2832"/>
            <a:chExt cx="428" cy="192"/>
          </a:xfrm>
        </p:grpSpPr>
        <p:sp>
          <p:nvSpPr>
            <p:cNvPr id="200735" name="Line 31"/>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0736" name="Text Box 32"/>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200737" name="Rectangle 33"/>
          <p:cNvSpPr>
            <a:spLocks noChangeArrowheads="1"/>
          </p:cNvSpPr>
          <p:nvPr/>
        </p:nvSpPr>
        <p:spPr bwMode="auto">
          <a:xfrm>
            <a:off x="6705600" y="3603625"/>
            <a:ext cx="2133600" cy="1273175"/>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000">
                <a:latin typeface="Verdana" pitchFamily="34" charset="0"/>
              </a:rPr>
              <a:t>Try: </a:t>
            </a:r>
          </a:p>
          <a:p>
            <a:pPr algn="l"/>
            <a:r>
              <a:rPr lang="en-US" sz="1000">
                <a:latin typeface="Verdana" pitchFamily="34" charset="0"/>
              </a:rPr>
              <a:t>1. Logarithmic transformation</a:t>
            </a:r>
          </a:p>
          <a:p>
            <a:pPr algn="l"/>
            <a:r>
              <a:rPr lang="en-US" sz="1000">
                <a:latin typeface="Verdana" pitchFamily="34" charset="0"/>
              </a:rPr>
              <a:t>2. Square root transformation</a:t>
            </a:r>
          </a:p>
          <a:p>
            <a:pPr algn="l"/>
            <a:r>
              <a:rPr lang="en-US" sz="1000">
                <a:latin typeface="Verdana" pitchFamily="34" charset="0"/>
              </a:rPr>
              <a:t>(3. Square transformation)</a:t>
            </a:r>
          </a:p>
          <a:p>
            <a:pPr algn="l"/>
            <a:r>
              <a:rPr lang="en-US" sz="1000">
                <a:latin typeface="Verdana" pitchFamily="34" charset="0"/>
              </a:rPr>
              <a:t>4. Inverse transformation</a:t>
            </a:r>
          </a:p>
          <a:p>
            <a:pPr algn="l"/>
            <a:endParaRPr lang="en-US" sz="1000">
              <a:latin typeface="Verdana" pitchFamily="34" charset="0"/>
            </a:endParaRPr>
          </a:p>
          <a:p>
            <a:pPr algn="l"/>
            <a:r>
              <a:rPr lang="en-US" sz="1000">
                <a:latin typeface="Verdana" pitchFamily="34" charset="0"/>
              </a:rPr>
              <a:t>If unsuccessful, add caution for violation of regression assumptions</a:t>
            </a:r>
          </a:p>
        </p:txBody>
      </p:sp>
      <p:sp>
        <p:nvSpPr>
          <p:cNvPr id="200738" name="Line 34"/>
          <p:cNvSpPr>
            <a:spLocks noChangeShapeType="1"/>
          </p:cNvSpPr>
          <p:nvPr/>
        </p:nvSpPr>
        <p:spPr bwMode="auto">
          <a:xfrm>
            <a:off x="4191000" y="5334000"/>
            <a:ext cx="3657600" cy="0"/>
          </a:xfrm>
          <a:prstGeom prst="line">
            <a:avLst/>
          </a:prstGeom>
          <a:noFill/>
          <a:ln w="12700">
            <a:solidFill>
              <a:schemeClr val="tx1"/>
            </a:solidFill>
            <a:round/>
            <a:headEnd type="triangle" w="lg"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200739" name="Line 35"/>
          <p:cNvSpPr>
            <a:spLocks noChangeShapeType="1"/>
          </p:cNvSpPr>
          <p:nvPr/>
        </p:nvSpPr>
        <p:spPr bwMode="auto">
          <a:xfrm>
            <a:off x="7924800" y="4876800"/>
            <a:ext cx="0" cy="457200"/>
          </a:xfrm>
          <a:prstGeom prst="line">
            <a:avLst/>
          </a:prstGeom>
          <a:noFill/>
          <a:ln w="12700">
            <a:solidFill>
              <a:schemeClr val="tx1"/>
            </a:solidFill>
            <a:round/>
            <a:headEnd type="none" w="lg" len="me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grpSp>
        <p:nvGrpSpPr>
          <p:cNvPr id="200750" name="Group 46"/>
          <p:cNvGrpSpPr>
            <a:grpSpLocks/>
          </p:cNvGrpSpPr>
          <p:nvPr/>
        </p:nvGrpSpPr>
        <p:grpSpPr bwMode="auto">
          <a:xfrm>
            <a:off x="4181475" y="4724400"/>
            <a:ext cx="466725" cy="804863"/>
            <a:chOff x="4464" y="3456"/>
            <a:chExt cx="294" cy="267"/>
          </a:xfrm>
        </p:grpSpPr>
        <p:sp>
          <p:nvSpPr>
            <p:cNvPr id="200751" name="Line 47"/>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0752" name="Text Box 48"/>
            <p:cNvSpPr txBox="1">
              <a:spLocks noChangeArrowheads="1"/>
            </p:cNvSpPr>
            <p:nvPr/>
          </p:nvSpPr>
          <p:spPr bwMode="auto">
            <a:xfrm>
              <a:off x="4464" y="3504"/>
              <a:ext cx="294" cy="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F673EC7-7F83-4A94-B591-4FF7183D334C}" type="slidenum">
              <a:rPr lang="en-US"/>
              <a:pPr/>
              <a:t>92</a:t>
            </a:fld>
            <a:endParaRPr lang="en-US"/>
          </a:p>
        </p:txBody>
      </p:sp>
      <p:sp>
        <p:nvSpPr>
          <p:cNvPr id="361474" name="Rectangle 2"/>
          <p:cNvSpPr>
            <a:spLocks noGrp="1" noChangeArrowheads="1"/>
          </p:cNvSpPr>
          <p:nvPr>
            <p:ph type="title"/>
          </p:nvPr>
        </p:nvSpPr>
        <p:spPr>
          <a:xfrm>
            <a:off x="1143000" y="304800"/>
            <a:ext cx="7772400" cy="914400"/>
          </a:xfrm>
        </p:spPr>
        <p:txBody>
          <a:bodyPr/>
          <a:lstStyle/>
          <a:p>
            <a:r>
              <a:rPr lang="en-US"/>
              <a:t>Steps in regression analysis: </a:t>
            </a:r>
            <a:br>
              <a:rPr lang="en-US"/>
            </a:br>
            <a:r>
              <a:rPr lang="en-US"/>
              <a:t>evaluating assumptions - 2</a:t>
            </a:r>
          </a:p>
        </p:txBody>
      </p:sp>
      <p:sp>
        <p:nvSpPr>
          <p:cNvPr id="361484" name="Line 12"/>
          <p:cNvSpPr>
            <a:spLocks noChangeShapeType="1"/>
          </p:cNvSpPr>
          <p:nvPr/>
        </p:nvSpPr>
        <p:spPr bwMode="auto">
          <a:xfrm flipH="1">
            <a:off x="4114800" y="1447800"/>
            <a:ext cx="0" cy="423863"/>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61496" name="AutoShape 24"/>
          <p:cNvSpPr>
            <a:spLocks noChangeArrowheads="1"/>
          </p:cNvSpPr>
          <p:nvPr/>
        </p:nvSpPr>
        <p:spPr bwMode="auto">
          <a:xfrm>
            <a:off x="2286000" y="1905000"/>
            <a:ext cx="37338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DV is homoscedastic for categories of dichotomous IV’s?</a:t>
            </a:r>
          </a:p>
        </p:txBody>
      </p:sp>
      <p:grpSp>
        <p:nvGrpSpPr>
          <p:cNvPr id="361500" name="Group 28"/>
          <p:cNvGrpSpPr>
            <a:grpSpLocks/>
          </p:cNvGrpSpPr>
          <p:nvPr/>
        </p:nvGrpSpPr>
        <p:grpSpPr bwMode="auto">
          <a:xfrm>
            <a:off x="6019800" y="2133600"/>
            <a:ext cx="679450" cy="304800"/>
            <a:chOff x="3792" y="2832"/>
            <a:chExt cx="428" cy="192"/>
          </a:xfrm>
        </p:grpSpPr>
        <p:sp>
          <p:nvSpPr>
            <p:cNvPr id="361501" name="Line 29"/>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61502" name="Text Box 30"/>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361503" name="Rectangle 31"/>
          <p:cNvSpPr>
            <a:spLocks noChangeArrowheads="1"/>
          </p:cNvSpPr>
          <p:nvPr/>
        </p:nvSpPr>
        <p:spPr bwMode="auto">
          <a:xfrm>
            <a:off x="6705600" y="2063750"/>
            <a:ext cx="2133600" cy="622300"/>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endParaRPr lang="en-US" sz="1000">
              <a:latin typeface="Verdana" pitchFamily="34" charset="0"/>
            </a:endParaRPr>
          </a:p>
          <a:p>
            <a:pPr algn="l"/>
            <a:r>
              <a:rPr lang="en-US" sz="1000">
                <a:latin typeface="Verdana" pitchFamily="34" charset="0"/>
              </a:rPr>
              <a:t>Add caution for violation of regression assumptions</a:t>
            </a:r>
          </a:p>
          <a:p>
            <a:pPr algn="l"/>
            <a:endParaRPr lang="en-US" sz="1000">
              <a:latin typeface="Verdana" pitchFamily="34" charset="0"/>
            </a:endParaRPr>
          </a:p>
        </p:txBody>
      </p:sp>
      <p:sp>
        <p:nvSpPr>
          <p:cNvPr id="361504" name="Line 32"/>
          <p:cNvSpPr>
            <a:spLocks noChangeShapeType="1"/>
          </p:cNvSpPr>
          <p:nvPr/>
        </p:nvSpPr>
        <p:spPr bwMode="auto">
          <a:xfrm>
            <a:off x="4114800" y="3429000"/>
            <a:ext cx="3657600" cy="0"/>
          </a:xfrm>
          <a:prstGeom prst="line">
            <a:avLst/>
          </a:prstGeom>
          <a:noFill/>
          <a:ln w="12700">
            <a:solidFill>
              <a:schemeClr val="tx1"/>
            </a:solidFill>
            <a:round/>
            <a:headEnd type="triangle" w="lg"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361506" name="AutoShape 34"/>
          <p:cNvSpPr>
            <a:spLocks noChangeArrowheads="1"/>
          </p:cNvSpPr>
          <p:nvPr/>
        </p:nvSpPr>
        <p:spPr bwMode="auto">
          <a:xfrm>
            <a:off x="2286000" y="3733800"/>
            <a:ext cx="37338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Residuals are independent,</a:t>
            </a:r>
          </a:p>
          <a:p>
            <a:pPr algn="l">
              <a:lnSpc>
                <a:spcPct val="100000"/>
              </a:lnSpc>
            </a:pPr>
            <a:r>
              <a:rPr lang="en-US" sz="1000">
                <a:latin typeface="Verdana" pitchFamily="34" charset="0"/>
              </a:rPr>
              <a:t>Durbin-Watson between 1.5 and 2.5?</a:t>
            </a:r>
          </a:p>
        </p:txBody>
      </p:sp>
      <p:grpSp>
        <p:nvGrpSpPr>
          <p:cNvPr id="361510" name="Group 38"/>
          <p:cNvGrpSpPr>
            <a:grpSpLocks/>
          </p:cNvGrpSpPr>
          <p:nvPr/>
        </p:nvGrpSpPr>
        <p:grpSpPr bwMode="auto">
          <a:xfrm>
            <a:off x="6019800" y="3962400"/>
            <a:ext cx="679450" cy="304800"/>
            <a:chOff x="3792" y="2832"/>
            <a:chExt cx="428" cy="192"/>
          </a:xfrm>
        </p:grpSpPr>
        <p:sp>
          <p:nvSpPr>
            <p:cNvPr id="361511" name="Line 39"/>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61512" name="Text Box 40"/>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361513" name="Rectangle 41"/>
          <p:cNvSpPr>
            <a:spLocks noChangeArrowheads="1"/>
          </p:cNvSpPr>
          <p:nvPr/>
        </p:nvSpPr>
        <p:spPr bwMode="auto">
          <a:xfrm>
            <a:off x="6705600" y="3919538"/>
            <a:ext cx="2133600" cy="622300"/>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endParaRPr lang="en-US" sz="1000">
              <a:latin typeface="Verdana" pitchFamily="34" charset="0"/>
            </a:endParaRPr>
          </a:p>
          <a:p>
            <a:pPr algn="l"/>
            <a:r>
              <a:rPr lang="en-US" sz="1000">
                <a:latin typeface="Verdana" pitchFamily="34" charset="0"/>
              </a:rPr>
              <a:t>Add caution for violation of regression assumptions</a:t>
            </a:r>
          </a:p>
          <a:p>
            <a:pPr algn="l"/>
            <a:endParaRPr lang="en-US" sz="1000">
              <a:latin typeface="Verdana" pitchFamily="34" charset="0"/>
            </a:endParaRPr>
          </a:p>
        </p:txBody>
      </p:sp>
      <p:sp>
        <p:nvSpPr>
          <p:cNvPr id="361514" name="Line 42"/>
          <p:cNvSpPr>
            <a:spLocks noChangeShapeType="1"/>
          </p:cNvSpPr>
          <p:nvPr/>
        </p:nvSpPr>
        <p:spPr bwMode="auto">
          <a:xfrm>
            <a:off x="4114800" y="5334000"/>
            <a:ext cx="3657600" cy="0"/>
          </a:xfrm>
          <a:prstGeom prst="line">
            <a:avLst/>
          </a:prstGeom>
          <a:noFill/>
          <a:ln w="12700">
            <a:solidFill>
              <a:schemeClr val="tx1"/>
            </a:solidFill>
            <a:round/>
            <a:headEnd type="triangle" w="lg"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361515" name="Line 43"/>
          <p:cNvSpPr>
            <a:spLocks noChangeShapeType="1"/>
          </p:cNvSpPr>
          <p:nvPr/>
        </p:nvSpPr>
        <p:spPr bwMode="auto">
          <a:xfrm>
            <a:off x="7772400" y="4572000"/>
            <a:ext cx="0" cy="735013"/>
          </a:xfrm>
          <a:prstGeom prst="line">
            <a:avLst/>
          </a:prstGeom>
          <a:noFill/>
          <a:ln w="12700">
            <a:solidFill>
              <a:schemeClr val="tx1"/>
            </a:solidFill>
            <a:round/>
            <a:headEnd type="none" w="lg" len="me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grpSp>
        <p:nvGrpSpPr>
          <p:cNvPr id="361516" name="Group 44"/>
          <p:cNvGrpSpPr>
            <a:grpSpLocks/>
          </p:cNvGrpSpPr>
          <p:nvPr/>
        </p:nvGrpSpPr>
        <p:grpSpPr bwMode="auto">
          <a:xfrm>
            <a:off x="4114800" y="2928938"/>
            <a:ext cx="466725" cy="804862"/>
            <a:chOff x="4464" y="3456"/>
            <a:chExt cx="294" cy="267"/>
          </a:xfrm>
        </p:grpSpPr>
        <p:sp>
          <p:nvSpPr>
            <p:cNvPr id="361517" name="Line 45"/>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61518" name="Text Box 46"/>
            <p:cNvSpPr txBox="1">
              <a:spLocks noChangeArrowheads="1"/>
            </p:cNvSpPr>
            <p:nvPr/>
          </p:nvSpPr>
          <p:spPr bwMode="auto">
            <a:xfrm>
              <a:off x="4464" y="3504"/>
              <a:ext cx="294" cy="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361519" name="Group 47"/>
          <p:cNvGrpSpPr>
            <a:grpSpLocks/>
          </p:cNvGrpSpPr>
          <p:nvPr/>
        </p:nvGrpSpPr>
        <p:grpSpPr bwMode="auto">
          <a:xfrm>
            <a:off x="4114800" y="4757738"/>
            <a:ext cx="466725" cy="804862"/>
            <a:chOff x="4464" y="3456"/>
            <a:chExt cx="294" cy="267"/>
          </a:xfrm>
        </p:grpSpPr>
        <p:sp>
          <p:nvSpPr>
            <p:cNvPr id="361520" name="Line 48"/>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61521" name="Text Box 49"/>
            <p:cNvSpPr txBox="1">
              <a:spLocks noChangeArrowheads="1"/>
            </p:cNvSpPr>
            <p:nvPr/>
          </p:nvSpPr>
          <p:spPr bwMode="auto">
            <a:xfrm>
              <a:off x="4464" y="3504"/>
              <a:ext cx="294" cy="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361523" name="Line 51"/>
          <p:cNvSpPr>
            <a:spLocks noChangeShapeType="1"/>
          </p:cNvSpPr>
          <p:nvPr/>
        </p:nvSpPr>
        <p:spPr bwMode="auto">
          <a:xfrm>
            <a:off x="7772400" y="2667000"/>
            <a:ext cx="0" cy="735013"/>
          </a:xfrm>
          <a:prstGeom prst="line">
            <a:avLst/>
          </a:prstGeom>
          <a:noFill/>
          <a:ln w="12700">
            <a:solidFill>
              <a:schemeClr val="tx1"/>
            </a:solidFill>
            <a:round/>
            <a:headEnd type="none" w="lg" len="me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7D7D597-1B9E-4A24-868F-6F1A55AEC63F}" type="slidenum">
              <a:rPr lang="en-US"/>
              <a:pPr/>
              <a:t>93</a:t>
            </a:fld>
            <a:endParaRPr lang="en-US"/>
          </a:p>
        </p:txBody>
      </p:sp>
      <p:sp>
        <p:nvSpPr>
          <p:cNvPr id="198658" name="Rectangle 2"/>
          <p:cNvSpPr>
            <a:spLocks noGrp="1" noChangeArrowheads="1"/>
          </p:cNvSpPr>
          <p:nvPr>
            <p:ph type="title"/>
          </p:nvPr>
        </p:nvSpPr>
        <p:spPr>
          <a:xfrm>
            <a:off x="1143000" y="304800"/>
            <a:ext cx="7772400" cy="914400"/>
          </a:xfrm>
        </p:spPr>
        <p:txBody>
          <a:bodyPr/>
          <a:lstStyle/>
          <a:p>
            <a:r>
              <a:rPr lang="en-US"/>
              <a:t>Steps in regression analysis: </a:t>
            </a:r>
            <a:br>
              <a:rPr lang="en-US"/>
            </a:br>
            <a:r>
              <a:rPr lang="en-US"/>
              <a:t>evaluating outliers</a:t>
            </a:r>
          </a:p>
        </p:txBody>
      </p:sp>
      <p:sp>
        <p:nvSpPr>
          <p:cNvPr id="198682" name="AutoShape 26"/>
          <p:cNvSpPr>
            <a:spLocks noChangeArrowheads="1"/>
          </p:cNvSpPr>
          <p:nvPr/>
        </p:nvSpPr>
        <p:spPr bwMode="auto">
          <a:xfrm>
            <a:off x="2667000" y="2809875"/>
            <a:ext cx="37338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Univariate outliers (DV), multivariate outliers (IVs), or influential cases?</a:t>
            </a:r>
          </a:p>
        </p:txBody>
      </p:sp>
      <p:grpSp>
        <p:nvGrpSpPr>
          <p:cNvPr id="198708" name="Group 52"/>
          <p:cNvGrpSpPr>
            <a:grpSpLocks/>
          </p:cNvGrpSpPr>
          <p:nvPr/>
        </p:nvGrpSpPr>
        <p:grpSpPr bwMode="auto">
          <a:xfrm>
            <a:off x="4572000" y="2362200"/>
            <a:ext cx="466725" cy="423863"/>
            <a:chOff x="4464" y="3456"/>
            <a:chExt cx="294" cy="267"/>
          </a:xfrm>
        </p:grpSpPr>
        <p:sp>
          <p:nvSpPr>
            <p:cNvPr id="198709" name="Line 53"/>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8710" name="Text Box 54"/>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sp>
        <p:nvSpPr>
          <p:cNvPr id="198707" name="Rectangle 51"/>
          <p:cNvSpPr>
            <a:spLocks noChangeArrowheads="1"/>
          </p:cNvSpPr>
          <p:nvPr/>
        </p:nvSpPr>
        <p:spPr bwMode="auto">
          <a:xfrm>
            <a:off x="3124200" y="1620838"/>
            <a:ext cx="3048000" cy="752475"/>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000">
                <a:latin typeface="Verdana" pitchFamily="34" charset="0"/>
              </a:rPr>
              <a:t>Request statistics for detecting outliers and influential cases by running standard multiple regression </a:t>
            </a:r>
            <a:r>
              <a:rPr lang="en-US" sz="1000" u="sng">
                <a:latin typeface="Verdana" pitchFamily="34" charset="0"/>
              </a:rPr>
              <a:t>using Enter method to include all variables</a:t>
            </a:r>
            <a:r>
              <a:rPr lang="en-US" sz="1000">
                <a:latin typeface="Verdana" pitchFamily="34" charset="0"/>
              </a:rPr>
              <a:t> and substituting transformed variables. </a:t>
            </a:r>
          </a:p>
        </p:txBody>
      </p:sp>
      <p:grpSp>
        <p:nvGrpSpPr>
          <p:cNvPr id="198713" name="Group 57"/>
          <p:cNvGrpSpPr>
            <a:grpSpLocks/>
          </p:cNvGrpSpPr>
          <p:nvPr/>
        </p:nvGrpSpPr>
        <p:grpSpPr bwMode="auto">
          <a:xfrm>
            <a:off x="4572000" y="3810000"/>
            <a:ext cx="466725" cy="533400"/>
            <a:chOff x="4464" y="3456"/>
            <a:chExt cx="294" cy="267"/>
          </a:xfrm>
        </p:grpSpPr>
        <p:sp>
          <p:nvSpPr>
            <p:cNvPr id="198714" name="Line 58"/>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8715" name="Text Box 59"/>
            <p:cNvSpPr txBox="1">
              <a:spLocks noChangeArrowheads="1"/>
            </p:cNvSpPr>
            <p:nvPr/>
          </p:nvSpPr>
          <p:spPr bwMode="auto">
            <a:xfrm>
              <a:off x="4464" y="3504"/>
              <a:ext cx="294" cy="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grpSp>
        <p:nvGrpSpPr>
          <p:cNvPr id="198716" name="Group 60"/>
          <p:cNvGrpSpPr>
            <a:grpSpLocks/>
          </p:cNvGrpSpPr>
          <p:nvPr/>
        </p:nvGrpSpPr>
        <p:grpSpPr bwMode="auto">
          <a:xfrm>
            <a:off x="6400800" y="2971800"/>
            <a:ext cx="679450" cy="304800"/>
            <a:chOff x="3792" y="2832"/>
            <a:chExt cx="428" cy="192"/>
          </a:xfrm>
        </p:grpSpPr>
        <p:sp>
          <p:nvSpPr>
            <p:cNvPr id="198717" name="Line 61"/>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8718" name="Text Box 62"/>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198719" name="Line 63"/>
          <p:cNvSpPr>
            <a:spLocks noChangeShapeType="1"/>
          </p:cNvSpPr>
          <p:nvPr/>
        </p:nvSpPr>
        <p:spPr bwMode="auto">
          <a:xfrm>
            <a:off x="4572000" y="4191000"/>
            <a:ext cx="3505200" cy="0"/>
          </a:xfrm>
          <a:prstGeom prst="line">
            <a:avLst/>
          </a:prstGeom>
          <a:noFill/>
          <a:ln w="12700">
            <a:solidFill>
              <a:schemeClr val="tx1"/>
            </a:solidFill>
            <a:round/>
            <a:headEnd type="triangle" w="lg"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198720" name="AutoShape 64"/>
          <p:cNvSpPr>
            <a:spLocks noChangeArrowheads="1"/>
          </p:cNvSpPr>
          <p:nvPr/>
        </p:nvSpPr>
        <p:spPr bwMode="auto">
          <a:xfrm>
            <a:off x="2590800" y="4343400"/>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Ratio of cases to independent variables at least 5 to 1?</a:t>
            </a:r>
          </a:p>
        </p:txBody>
      </p:sp>
      <p:grpSp>
        <p:nvGrpSpPr>
          <p:cNvPr id="198721" name="Group 65"/>
          <p:cNvGrpSpPr>
            <a:grpSpLocks/>
          </p:cNvGrpSpPr>
          <p:nvPr/>
        </p:nvGrpSpPr>
        <p:grpSpPr bwMode="auto">
          <a:xfrm>
            <a:off x="6477000" y="4572000"/>
            <a:ext cx="679450" cy="304800"/>
            <a:chOff x="3792" y="2832"/>
            <a:chExt cx="428" cy="192"/>
          </a:xfrm>
        </p:grpSpPr>
        <p:sp>
          <p:nvSpPr>
            <p:cNvPr id="198722" name="Line 66"/>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8723" name="Text Box 67"/>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198726" name="Line 70"/>
          <p:cNvSpPr>
            <a:spLocks noChangeShapeType="1"/>
          </p:cNvSpPr>
          <p:nvPr/>
        </p:nvSpPr>
        <p:spPr bwMode="auto">
          <a:xfrm flipH="1">
            <a:off x="4495800" y="5334000"/>
            <a:ext cx="0" cy="76200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8727" name="Text Box 71"/>
          <p:cNvSpPr txBox="1">
            <a:spLocks noChangeArrowheads="1"/>
          </p:cNvSpPr>
          <p:nvPr/>
        </p:nvSpPr>
        <p:spPr bwMode="auto">
          <a:xfrm>
            <a:off x="4486275" y="5364163"/>
            <a:ext cx="466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sp>
        <p:nvSpPr>
          <p:cNvPr id="198732" name="Rectangle 76"/>
          <p:cNvSpPr>
            <a:spLocks noChangeArrowheads="1"/>
          </p:cNvSpPr>
          <p:nvPr/>
        </p:nvSpPr>
        <p:spPr bwMode="auto">
          <a:xfrm>
            <a:off x="7162800" y="2994025"/>
            <a:ext cx="1676400" cy="752475"/>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endParaRPr lang="en-US" sz="1000">
              <a:latin typeface="Verdana" pitchFamily="34" charset="0"/>
            </a:endParaRPr>
          </a:p>
          <a:p>
            <a:pPr algn="l"/>
            <a:r>
              <a:rPr lang="en-US" sz="1000">
                <a:latin typeface="Verdana" pitchFamily="34" charset="0"/>
              </a:rPr>
              <a:t>Remove outliers and influential cases from data set</a:t>
            </a:r>
          </a:p>
          <a:p>
            <a:pPr algn="l"/>
            <a:endParaRPr lang="en-US" sz="1000">
              <a:latin typeface="Verdana" pitchFamily="34" charset="0"/>
            </a:endParaRPr>
          </a:p>
        </p:txBody>
      </p:sp>
      <p:grpSp>
        <p:nvGrpSpPr>
          <p:cNvPr id="198733" name="Group 77"/>
          <p:cNvGrpSpPr>
            <a:grpSpLocks/>
          </p:cNvGrpSpPr>
          <p:nvPr/>
        </p:nvGrpSpPr>
        <p:grpSpPr bwMode="auto">
          <a:xfrm>
            <a:off x="8077200" y="3733800"/>
            <a:ext cx="466725" cy="423863"/>
            <a:chOff x="4464" y="3456"/>
            <a:chExt cx="294" cy="267"/>
          </a:xfrm>
        </p:grpSpPr>
        <p:sp>
          <p:nvSpPr>
            <p:cNvPr id="198734" name="Line 78"/>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8735" name="Text Box 79"/>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sp>
        <p:nvSpPr>
          <p:cNvPr id="198736" name="Rectangle 80"/>
          <p:cNvSpPr>
            <a:spLocks noChangeArrowheads="1"/>
          </p:cNvSpPr>
          <p:nvPr/>
        </p:nvSpPr>
        <p:spPr bwMode="auto">
          <a:xfrm>
            <a:off x="7239000" y="4570413"/>
            <a:ext cx="1676400" cy="622300"/>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000">
                <a:latin typeface="Verdana" pitchFamily="34" charset="0"/>
              </a:rPr>
              <a:t>Restore outliers and influential cases to data set, add caution to findings</a:t>
            </a:r>
          </a:p>
        </p:txBody>
      </p:sp>
      <p:sp>
        <p:nvSpPr>
          <p:cNvPr id="198737" name="Line 81"/>
          <p:cNvSpPr>
            <a:spLocks noChangeShapeType="1"/>
          </p:cNvSpPr>
          <p:nvPr/>
        </p:nvSpPr>
        <p:spPr bwMode="auto">
          <a:xfrm>
            <a:off x="4495800" y="5638800"/>
            <a:ext cx="3581400" cy="0"/>
          </a:xfrm>
          <a:prstGeom prst="line">
            <a:avLst/>
          </a:prstGeom>
          <a:noFill/>
          <a:ln w="12700">
            <a:solidFill>
              <a:schemeClr val="tx1"/>
            </a:solidFill>
            <a:round/>
            <a:headEnd type="triangle" w="lg"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grpSp>
        <p:nvGrpSpPr>
          <p:cNvPr id="198738" name="Group 82"/>
          <p:cNvGrpSpPr>
            <a:grpSpLocks/>
          </p:cNvGrpSpPr>
          <p:nvPr/>
        </p:nvGrpSpPr>
        <p:grpSpPr bwMode="auto">
          <a:xfrm>
            <a:off x="8077200" y="5181600"/>
            <a:ext cx="466725" cy="423863"/>
            <a:chOff x="4464" y="3456"/>
            <a:chExt cx="294" cy="267"/>
          </a:xfrm>
        </p:grpSpPr>
        <p:sp>
          <p:nvSpPr>
            <p:cNvPr id="198739" name="Line 83"/>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8740" name="Text Box 84"/>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D91E56B-42EC-4334-907A-BB7F681DBC02}" type="slidenum">
              <a:rPr lang="en-US"/>
              <a:pPr/>
              <a:t>94</a:t>
            </a:fld>
            <a:endParaRPr lang="en-US"/>
          </a:p>
        </p:txBody>
      </p:sp>
      <p:sp>
        <p:nvSpPr>
          <p:cNvPr id="457730" name="Rectangle 2"/>
          <p:cNvSpPr>
            <a:spLocks noGrp="1" noChangeArrowheads="1"/>
          </p:cNvSpPr>
          <p:nvPr>
            <p:ph type="title"/>
          </p:nvPr>
        </p:nvSpPr>
        <p:spPr>
          <a:xfrm>
            <a:off x="1143000" y="304800"/>
            <a:ext cx="7772400" cy="914400"/>
          </a:xfrm>
        </p:spPr>
        <p:txBody>
          <a:bodyPr/>
          <a:lstStyle/>
          <a:p>
            <a:r>
              <a:rPr lang="en-US"/>
              <a:t>Steps in regression analysis: </a:t>
            </a:r>
            <a:br>
              <a:rPr lang="en-US"/>
            </a:br>
            <a:r>
              <a:rPr lang="en-US"/>
              <a:t>picking regression model for interpretation</a:t>
            </a:r>
          </a:p>
        </p:txBody>
      </p:sp>
      <p:sp>
        <p:nvSpPr>
          <p:cNvPr id="457731" name="AutoShape 3"/>
          <p:cNvSpPr>
            <a:spLocks noChangeArrowheads="1"/>
          </p:cNvSpPr>
          <p:nvPr/>
        </p:nvSpPr>
        <p:spPr bwMode="auto">
          <a:xfrm>
            <a:off x="2657475" y="4162425"/>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R² for evaluated regression greater than R² for baseline regression by 2% or more?</a:t>
            </a:r>
          </a:p>
        </p:txBody>
      </p:sp>
      <p:grpSp>
        <p:nvGrpSpPr>
          <p:cNvPr id="457732" name="Group 4"/>
          <p:cNvGrpSpPr>
            <a:grpSpLocks/>
          </p:cNvGrpSpPr>
          <p:nvPr/>
        </p:nvGrpSpPr>
        <p:grpSpPr bwMode="auto">
          <a:xfrm>
            <a:off x="4572000" y="1447800"/>
            <a:ext cx="533400" cy="311150"/>
            <a:chOff x="4464" y="3456"/>
            <a:chExt cx="294" cy="401"/>
          </a:xfrm>
        </p:grpSpPr>
        <p:sp>
          <p:nvSpPr>
            <p:cNvPr id="457733" name="Line 5"/>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57734" name="Text Box 6"/>
            <p:cNvSpPr txBox="1">
              <a:spLocks noChangeArrowheads="1"/>
            </p:cNvSpPr>
            <p:nvPr/>
          </p:nvSpPr>
          <p:spPr bwMode="auto">
            <a:xfrm>
              <a:off x="4464" y="3503"/>
              <a:ext cx="294" cy="3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sp>
        <p:nvSpPr>
          <p:cNvPr id="457738" name="Rectangle 10"/>
          <p:cNvSpPr>
            <a:spLocks noChangeArrowheads="1"/>
          </p:cNvSpPr>
          <p:nvPr/>
        </p:nvSpPr>
        <p:spPr bwMode="auto">
          <a:xfrm>
            <a:off x="5562600" y="5105400"/>
            <a:ext cx="2286000" cy="752475"/>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endParaRPr lang="en-US" sz="1000">
              <a:latin typeface="Verdana" pitchFamily="34" charset="0"/>
            </a:endParaRPr>
          </a:p>
          <a:p>
            <a:pPr algn="l"/>
            <a:r>
              <a:rPr lang="en-US" sz="1000">
                <a:latin typeface="Verdana" pitchFamily="34" charset="0"/>
              </a:rPr>
              <a:t>Pick baseline regression </a:t>
            </a:r>
          </a:p>
          <a:p>
            <a:pPr algn="l"/>
            <a:r>
              <a:rPr lang="en-US" sz="1000">
                <a:latin typeface="Verdana" pitchFamily="34" charset="0"/>
              </a:rPr>
              <a:t>for interpretation</a:t>
            </a:r>
          </a:p>
          <a:p>
            <a:pPr algn="l"/>
            <a:endParaRPr lang="en-US" sz="1000">
              <a:latin typeface="Verdana" pitchFamily="34" charset="0"/>
            </a:endParaRPr>
          </a:p>
          <a:p>
            <a:pPr algn="l"/>
            <a:endParaRPr lang="en-US" sz="1000">
              <a:latin typeface="Verdana" pitchFamily="34" charset="0"/>
            </a:endParaRPr>
          </a:p>
        </p:txBody>
      </p:sp>
      <p:grpSp>
        <p:nvGrpSpPr>
          <p:cNvPr id="457739" name="Group 11"/>
          <p:cNvGrpSpPr>
            <a:grpSpLocks/>
          </p:cNvGrpSpPr>
          <p:nvPr/>
        </p:nvGrpSpPr>
        <p:grpSpPr bwMode="auto">
          <a:xfrm>
            <a:off x="7305675" y="2133600"/>
            <a:ext cx="466725" cy="2971800"/>
            <a:chOff x="4464" y="3456"/>
            <a:chExt cx="294" cy="267"/>
          </a:xfrm>
        </p:grpSpPr>
        <p:sp>
          <p:nvSpPr>
            <p:cNvPr id="457740" name="Line 12"/>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57741" name="Text Box 13"/>
            <p:cNvSpPr txBox="1">
              <a:spLocks noChangeArrowheads="1"/>
            </p:cNvSpPr>
            <p:nvPr/>
          </p:nvSpPr>
          <p:spPr bwMode="auto">
            <a:xfrm>
              <a:off x="4464" y="3504"/>
              <a:ext cx="294" cy="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sp>
        <p:nvSpPr>
          <p:cNvPr id="457742" name="AutoShape 14"/>
          <p:cNvSpPr>
            <a:spLocks noChangeArrowheads="1"/>
          </p:cNvSpPr>
          <p:nvPr/>
        </p:nvSpPr>
        <p:spPr bwMode="auto">
          <a:xfrm>
            <a:off x="2581275" y="1647825"/>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Were transformed variables substituted, or outliers and influential cases omitted?</a:t>
            </a:r>
          </a:p>
        </p:txBody>
      </p:sp>
      <p:sp>
        <p:nvSpPr>
          <p:cNvPr id="457746" name="Rectangle 18"/>
          <p:cNvSpPr>
            <a:spLocks noChangeArrowheads="1"/>
          </p:cNvSpPr>
          <p:nvPr/>
        </p:nvSpPr>
        <p:spPr bwMode="auto">
          <a:xfrm>
            <a:off x="3114675" y="3111500"/>
            <a:ext cx="2971800" cy="622300"/>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000">
                <a:latin typeface="Verdana" pitchFamily="34" charset="0"/>
              </a:rPr>
              <a:t>Evaluate impact of transformations and removal of outliers by running regression again, using method for including variables identified in the research question.</a:t>
            </a:r>
          </a:p>
        </p:txBody>
      </p:sp>
      <p:grpSp>
        <p:nvGrpSpPr>
          <p:cNvPr id="457747" name="Group 19"/>
          <p:cNvGrpSpPr>
            <a:grpSpLocks/>
          </p:cNvGrpSpPr>
          <p:nvPr/>
        </p:nvGrpSpPr>
        <p:grpSpPr bwMode="auto">
          <a:xfrm>
            <a:off x="4562475" y="3733800"/>
            <a:ext cx="466725" cy="423863"/>
            <a:chOff x="4464" y="3456"/>
            <a:chExt cx="294" cy="267"/>
          </a:xfrm>
        </p:grpSpPr>
        <p:sp>
          <p:nvSpPr>
            <p:cNvPr id="457748" name="Line 20"/>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57749" name="Text Box 21"/>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grpSp>
        <p:nvGrpSpPr>
          <p:cNvPr id="457750" name="Group 22"/>
          <p:cNvGrpSpPr>
            <a:grpSpLocks/>
          </p:cNvGrpSpPr>
          <p:nvPr/>
        </p:nvGrpSpPr>
        <p:grpSpPr bwMode="auto">
          <a:xfrm>
            <a:off x="4552950" y="2667000"/>
            <a:ext cx="466725" cy="423863"/>
            <a:chOff x="4464" y="3456"/>
            <a:chExt cx="294" cy="267"/>
          </a:xfrm>
        </p:grpSpPr>
        <p:sp>
          <p:nvSpPr>
            <p:cNvPr id="457751" name="Line 23"/>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57752" name="Text Box 24"/>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457753" name="Rectangle 25"/>
          <p:cNvSpPr>
            <a:spLocks noChangeArrowheads="1"/>
          </p:cNvSpPr>
          <p:nvPr/>
        </p:nvSpPr>
        <p:spPr bwMode="auto">
          <a:xfrm>
            <a:off x="1295400" y="5105400"/>
            <a:ext cx="2286000" cy="752475"/>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endParaRPr lang="en-US" sz="1000">
              <a:latin typeface="Verdana" pitchFamily="34" charset="0"/>
            </a:endParaRPr>
          </a:p>
          <a:p>
            <a:pPr algn="l"/>
            <a:r>
              <a:rPr lang="en-US" sz="1000">
                <a:latin typeface="Verdana" pitchFamily="34" charset="0"/>
              </a:rPr>
              <a:t>Pick regression with transformations and omitting outliers for interpretation</a:t>
            </a:r>
          </a:p>
          <a:p>
            <a:pPr algn="l"/>
            <a:endParaRPr lang="en-US" sz="1000">
              <a:latin typeface="Verdana" pitchFamily="34" charset="0"/>
            </a:endParaRPr>
          </a:p>
        </p:txBody>
      </p:sp>
      <p:grpSp>
        <p:nvGrpSpPr>
          <p:cNvPr id="457754" name="Group 26"/>
          <p:cNvGrpSpPr>
            <a:grpSpLocks/>
          </p:cNvGrpSpPr>
          <p:nvPr/>
        </p:nvGrpSpPr>
        <p:grpSpPr bwMode="auto">
          <a:xfrm>
            <a:off x="2657475" y="4681538"/>
            <a:ext cx="542925" cy="423862"/>
            <a:chOff x="4464" y="3456"/>
            <a:chExt cx="294" cy="267"/>
          </a:xfrm>
        </p:grpSpPr>
        <p:sp>
          <p:nvSpPr>
            <p:cNvPr id="457755" name="Line 27"/>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57756" name="Text Box 28"/>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457757" name="Group 29"/>
          <p:cNvGrpSpPr>
            <a:grpSpLocks/>
          </p:cNvGrpSpPr>
          <p:nvPr/>
        </p:nvGrpSpPr>
        <p:grpSpPr bwMode="auto">
          <a:xfrm>
            <a:off x="6467475" y="1828800"/>
            <a:ext cx="838200" cy="304800"/>
            <a:chOff x="3792" y="2832"/>
            <a:chExt cx="428" cy="192"/>
          </a:xfrm>
        </p:grpSpPr>
        <p:sp>
          <p:nvSpPr>
            <p:cNvPr id="457758" name="Line 30"/>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57759" name="Text Box 31"/>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grpSp>
        <p:nvGrpSpPr>
          <p:cNvPr id="457763" name="Group 35"/>
          <p:cNvGrpSpPr>
            <a:grpSpLocks/>
          </p:cNvGrpSpPr>
          <p:nvPr/>
        </p:nvGrpSpPr>
        <p:grpSpPr bwMode="auto">
          <a:xfrm>
            <a:off x="6534150" y="4681538"/>
            <a:ext cx="466725" cy="423862"/>
            <a:chOff x="4464" y="3456"/>
            <a:chExt cx="294" cy="267"/>
          </a:xfrm>
        </p:grpSpPr>
        <p:sp>
          <p:nvSpPr>
            <p:cNvPr id="457764" name="Line 36"/>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57765" name="Text Box 37"/>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457771" name="Line 43"/>
          <p:cNvSpPr>
            <a:spLocks noChangeShapeType="1"/>
          </p:cNvSpPr>
          <p:nvPr/>
        </p:nvSpPr>
        <p:spPr bwMode="auto">
          <a:xfrm flipH="1">
            <a:off x="2514600" y="5856288"/>
            <a:ext cx="0" cy="423862"/>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57772" name="Line 44"/>
          <p:cNvSpPr>
            <a:spLocks noChangeShapeType="1"/>
          </p:cNvSpPr>
          <p:nvPr/>
        </p:nvSpPr>
        <p:spPr bwMode="auto">
          <a:xfrm flipH="1">
            <a:off x="6410325" y="5856288"/>
            <a:ext cx="0" cy="423862"/>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57773" name="Line 45"/>
          <p:cNvSpPr>
            <a:spLocks noChangeShapeType="1"/>
          </p:cNvSpPr>
          <p:nvPr/>
        </p:nvSpPr>
        <p:spPr bwMode="auto">
          <a:xfrm flipV="1">
            <a:off x="2524125" y="6291263"/>
            <a:ext cx="3886200" cy="0"/>
          </a:xfrm>
          <a:prstGeom prst="line">
            <a:avLst/>
          </a:prstGeom>
          <a:noFill/>
          <a:ln w="12700">
            <a:solidFill>
              <a:schemeClr val="tx1"/>
            </a:solidFill>
            <a:round/>
            <a:headEnd type="none" w="lg"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grpSp>
        <p:nvGrpSpPr>
          <p:cNvPr id="457774" name="Group 46"/>
          <p:cNvGrpSpPr>
            <a:grpSpLocks/>
          </p:cNvGrpSpPr>
          <p:nvPr/>
        </p:nvGrpSpPr>
        <p:grpSpPr bwMode="auto">
          <a:xfrm>
            <a:off x="4562475" y="6281738"/>
            <a:ext cx="466725" cy="423862"/>
            <a:chOff x="4464" y="3456"/>
            <a:chExt cx="294" cy="267"/>
          </a:xfrm>
        </p:grpSpPr>
        <p:sp>
          <p:nvSpPr>
            <p:cNvPr id="457775" name="Line 47"/>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57776" name="Text Box 48"/>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0BB197A-F7F8-4C57-A9EA-E05556C33D22}" type="slidenum">
              <a:rPr lang="en-US"/>
              <a:pPr/>
              <a:t>95</a:t>
            </a:fld>
            <a:endParaRPr lang="en-US"/>
          </a:p>
        </p:txBody>
      </p:sp>
      <p:sp>
        <p:nvSpPr>
          <p:cNvPr id="327682" name="Rectangle 2"/>
          <p:cNvSpPr>
            <a:spLocks noGrp="1" noChangeArrowheads="1"/>
          </p:cNvSpPr>
          <p:nvPr>
            <p:ph type="title"/>
          </p:nvPr>
        </p:nvSpPr>
        <p:spPr>
          <a:xfrm>
            <a:off x="1143000" y="304800"/>
            <a:ext cx="7772400" cy="914400"/>
          </a:xfrm>
        </p:spPr>
        <p:txBody>
          <a:bodyPr/>
          <a:lstStyle/>
          <a:p>
            <a:r>
              <a:rPr lang="en-US"/>
              <a:t>Steps in regression analysis: </a:t>
            </a:r>
            <a:br>
              <a:rPr lang="en-US"/>
            </a:br>
            <a:r>
              <a:rPr lang="en-US"/>
              <a:t>overall relationship is interpretable</a:t>
            </a:r>
          </a:p>
        </p:txBody>
      </p:sp>
      <p:sp>
        <p:nvSpPr>
          <p:cNvPr id="327683" name="AutoShape 3"/>
          <p:cNvSpPr>
            <a:spLocks noChangeArrowheads="1"/>
          </p:cNvSpPr>
          <p:nvPr/>
        </p:nvSpPr>
        <p:spPr bwMode="auto">
          <a:xfrm>
            <a:off x="2671763" y="2143125"/>
            <a:ext cx="37338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t>Probability of ANOVA test of regression less than/equal to level of significance?</a:t>
            </a:r>
          </a:p>
        </p:txBody>
      </p:sp>
      <p:grpSp>
        <p:nvGrpSpPr>
          <p:cNvPr id="327684" name="Group 4"/>
          <p:cNvGrpSpPr>
            <a:grpSpLocks/>
          </p:cNvGrpSpPr>
          <p:nvPr/>
        </p:nvGrpSpPr>
        <p:grpSpPr bwMode="auto">
          <a:xfrm>
            <a:off x="4543425" y="3182938"/>
            <a:ext cx="466725" cy="423862"/>
            <a:chOff x="4464" y="3456"/>
            <a:chExt cx="294" cy="267"/>
          </a:xfrm>
        </p:grpSpPr>
        <p:sp>
          <p:nvSpPr>
            <p:cNvPr id="327685" name="Line 5"/>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7686" name="Text Box 6"/>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327687" name="Group 7"/>
          <p:cNvGrpSpPr>
            <a:grpSpLocks/>
          </p:cNvGrpSpPr>
          <p:nvPr/>
        </p:nvGrpSpPr>
        <p:grpSpPr bwMode="auto">
          <a:xfrm>
            <a:off x="6426200" y="2344738"/>
            <a:ext cx="679450" cy="304800"/>
            <a:chOff x="3792" y="2832"/>
            <a:chExt cx="428" cy="192"/>
          </a:xfrm>
        </p:grpSpPr>
        <p:sp>
          <p:nvSpPr>
            <p:cNvPr id="327688" name="Line 8"/>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7689" name="Text Box 9"/>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327690" name="Line 10"/>
          <p:cNvSpPr>
            <a:spLocks noChangeShapeType="1"/>
          </p:cNvSpPr>
          <p:nvPr/>
        </p:nvSpPr>
        <p:spPr bwMode="auto">
          <a:xfrm flipH="1">
            <a:off x="4543425" y="1701800"/>
            <a:ext cx="0" cy="423863"/>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27691" name="Text Box 11"/>
          <p:cNvSpPr txBox="1">
            <a:spLocks noChangeArrowheads="1"/>
          </p:cNvSpPr>
          <p:nvPr/>
        </p:nvSpPr>
        <p:spPr bwMode="auto">
          <a:xfrm>
            <a:off x="7134225" y="2493963"/>
            <a:ext cx="6381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sp>
        <p:nvSpPr>
          <p:cNvPr id="327705" name="AutoShape 25"/>
          <p:cNvSpPr>
            <a:spLocks noChangeArrowheads="1"/>
          </p:cNvSpPr>
          <p:nvPr/>
        </p:nvSpPr>
        <p:spPr bwMode="auto">
          <a:xfrm>
            <a:off x="2590800" y="3662363"/>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Tolerance for all IV’s greater than 0.10, indicating no multicollinearity? </a:t>
            </a:r>
          </a:p>
        </p:txBody>
      </p:sp>
      <p:grpSp>
        <p:nvGrpSpPr>
          <p:cNvPr id="327706" name="Group 26"/>
          <p:cNvGrpSpPr>
            <a:grpSpLocks/>
          </p:cNvGrpSpPr>
          <p:nvPr/>
        </p:nvGrpSpPr>
        <p:grpSpPr bwMode="auto">
          <a:xfrm>
            <a:off x="6443663" y="3886200"/>
            <a:ext cx="679450" cy="304800"/>
            <a:chOff x="3792" y="2832"/>
            <a:chExt cx="428" cy="192"/>
          </a:xfrm>
        </p:grpSpPr>
        <p:sp>
          <p:nvSpPr>
            <p:cNvPr id="327707" name="Line 27"/>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7708" name="Text Box 28"/>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grpSp>
        <p:nvGrpSpPr>
          <p:cNvPr id="327710" name="Group 30"/>
          <p:cNvGrpSpPr>
            <a:grpSpLocks/>
          </p:cNvGrpSpPr>
          <p:nvPr/>
        </p:nvGrpSpPr>
        <p:grpSpPr bwMode="auto">
          <a:xfrm>
            <a:off x="4572000" y="4681538"/>
            <a:ext cx="466725" cy="423862"/>
            <a:chOff x="4464" y="3456"/>
            <a:chExt cx="294" cy="267"/>
          </a:xfrm>
        </p:grpSpPr>
        <p:sp>
          <p:nvSpPr>
            <p:cNvPr id="327711" name="Line 31"/>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7712" name="Text Box 32"/>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327714" name="Text Box 34"/>
          <p:cNvSpPr txBox="1">
            <a:spLocks noChangeArrowheads="1"/>
          </p:cNvSpPr>
          <p:nvPr/>
        </p:nvSpPr>
        <p:spPr bwMode="auto">
          <a:xfrm>
            <a:off x="7239000" y="4068763"/>
            <a:ext cx="6381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810F4CF-EC83-4DFD-9C9C-5E323EDBB3D8}" type="slidenum">
              <a:rPr lang="en-US"/>
              <a:pPr/>
              <a:t>96</a:t>
            </a:fld>
            <a:endParaRPr lang="en-US"/>
          </a:p>
        </p:txBody>
      </p:sp>
      <p:sp>
        <p:nvSpPr>
          <p:cNvPr id="332802" name="Rectangle 2"/>
          <p:cNvSpPr>
            <a:spLocks noGrp="1" noChangeArrowheads="1"/>
          </p:cNvSpPr>
          <p:nvPr>
            <p:ph type="title"/>
          </p:nvPr>
        </p:nvSpPr>
        <p:spPr>
          <a:xfrm>
            <a:off x="1143000" y="304800"/>
            <a:ext cx="7772400" cy="914400"/>
          </a:xfrm>
        </p:spPr>
        <p:txBody>
          <a:bodyPr/>
          <a:lstStyle/>
          <a:p>
            <a:r>
              <a:rPr lang="en-US"/>
              <a:t>Steps in regression analysis: </a:t>
            </a:r>
            <a:br>
              <a:rPr lang="en-US"/>
            </a:br>
            <a:r>
              <a:rPr lang="en-US"/>
              <a:t>validation - 1</a:t>
            </a:r>
          </a:p>
        </p:txBody>
      </p:sp>
      <p:grpSp>
        <p:nvGrpSpPr>
          <p:cNvPr id="332804" name="Group 4"/>
          <p:cNvGrpSpPr>
            <a:grpSpLocks/>
          </p:cNvGrpSpPr>
          <p:nvPr/>
        </p:nvGrpSpPr>
        <p:grpSpPr bwMode="auto">
          <a:xfrm>
            <a:off x="4543425" y="1371600"/>
            <a:ext cx="466725" cy="423863"/>
            <a:chOff x="4464" y="3456"/>
            <a:chExt cx="294" cy="267"/>
          </a:xfrm>
        </p:grpSpPr>
        <p:sp>
          <p:nvSpPr>
            <p:cNvPr id="332805" name="Line 5"/>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2806" name="Text Box 6"/>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sp>
        <p:nvSpPr>
          <p:cNvPr id="332815" name="Line 15"/>
          <p:cNvSpPr>
            <a:spLocks noChangeShapeType="1"/>
          </p:cNvSpPr>
          <p:nvPr/>
        </p:nvSpPr>
        <p:spPr bwMode="auto">
          <a:xfrm flipH="1">
            <a:off x="2714625" y="2393950"/>
            <a:ext cx="0" cy="423863"/>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2816" name="Text Box 16"/>
          <p:cNvSpPr txBox="1">
            <a:spLocks noChangeArrowheads="1"/>
          </p:cNvSpPr>
          <p:nvPr/>
        </p:nvSpPr>
        <p:spPr bwMode="auto">
          <a:xfrm>
            <a:off x="6372225" y="2393950"/>
            <a:ext cx="4667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sp>
        <p:nvSpPr>
          <p:cNvPr id="332817" name="Text Box 17"/>
          <p:cNvSpPr txBox="1">
            <a:spLocks noChangeArrowheads="1"/>
          </p:cNvSpPr>
          <p:nvPr/>
        </p:nvSpPr>
        <p:spPr bwMode="auto">
          <a:xfrm>
            <a:off x="2257425" y="2382838"/>
            <a:ext cx="466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sp>
        <p:nvSpPr>
          <p:cNvPr id="332818" name="AutoShape 18"/>
          <p:cNvSpPr>
            <a:spLocks noChangeArrowheads="1"/>
          </p:cNvSpPr>
          <p:nvPr/>
        </p:nvSpPr>
        <p:spPr bwMode="auto">
          <a:xfrm>
            <a:off x="2714625" y="1860550"/>
            <a:ext cx="36195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Enough valid cases to split sample and keep 5 to 1 ratio of cases/variables?</a:t>
            </a:r>
          </a:p>
        </p:txBody>
      </p:sp>
      <p:sp>
        <p:nvSpPr>
          <p:cNvPr id="332819" name="Rectangle 19"/>
          <p:cNvSpPr>
            <a:spLocks noChangeArrowheads="1"/>
          </p:cNvSpPr>
          <p:nvPr/>
        </p:nvSpPr>
        <p:spPr bwMode="auto">
          <a:xfrm>
            <a:off x="5229225" y="2851150"/>
            <a:ext cx="2390775" cy="1143000"/>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endParaRPr lang="en-US" sz="1000">
              <a:latin typeface="Verdana" pitchFamily="34" charset="0"/>
            </a:endParaRPr>
          </a:p>
          <a:p>
            <a:pPr algn="l">
              <a:buFontTx/>
              <a:buChar char="•"/>
            </a:pPr>
            <a:r>
              <a:rPr lang="en-US" sz="1000">
                <a:latin typeface="Verdana" pitchFamily="34" charset="0"/>
              </a:rPr>
              <a:t>Set the random seed and compute the split variable</a:t>
            </a:r>
          </a:p>
          <a:p>
            <a:pPr algn="l">
              <a:buFontTx/>
              <a:buChar char="•"/>
            </a:pPr>
            <a:r>
              <a:rPr lang="en-US" sz="1000">
                <a:latin typeface="Verdana" pitchFamily="34" charset="0"/>
              </a:rPr>
              <a:t>Re-run regression with split = 0</a:t>
            </a:r>
          </a:p>
          <a:p>
            <a:pPr algn="l">
              <a:buFontTx/>
              <a:buChar char="•"/>
            </a:pPr>
            <a:r>
              <a:rPr lang="en-US" sz="1000">
                <a:latin typeface="Verdana" pitchFamily="34" charset="0"/>
              </a:rPr>
              <a:t>Re-run regression with split = 1</a:t>
            </a:r>
          </a:p>
          <a:p>
            <a:pPr algn="l">
              <a:buFontTx/>
              <a:buChar char="•"/>
            </a:pPr>
            <a:endParaRPr lang="en-US" sz="1000">
              <a:latin typeface="Verdana" pitchFamily="34" charset="0"/>
            </a:endParaRPr>
          </a:p>
          <a:p>
            <a:pPr algn="l"/>
            <a:endParaRPr lang="en-US" sz="1000">
              <a:latin typeface="Verdana" pitchFamily="34" charset="0"/>
            </a:endParaRPr>
          </a:p>
          <a:p>
            <a:pPr algn="l"/>
            <a:endParaRPr lang="en-US" sz="1000">
              <a:latin typeface="Verdana" pitchFamily="34" charset="0"/>
            </a:endParaRPr>
          </a:p>
        </p:txBody>
      </p:sp>
      <p:sp>
        <p:nvSpPr>
          <p:cNvPr id="332820" name="Rectangle 20"/>
          <p:cNvSpPr>
            <a:spLocks noChangeArrowheads="1"/>
          </p:cNvSpPr>
          <p:nvPr/>
        </p:nvSpPr>
        <p:spPr bwMode="auto">
          <a:xfrm>
            <a:off x="1524000" y="2851150"/>
            <a:ext cx="2409825" cy="1143000"/>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endParaRPr lang="en-US" sz="1000">
              <a:latin typeface="Verdana" pitchFamily="34" charset="0"/>
            </a:endParaRPr>
          </a:p>
          <a:p>
            <a:pPr algn="l">
              <a:buFontTx/>
              <a:buChar char="•"/>
            </a:pPr>
            <a:r>
              <a:rPr lang="en-US" sz="1000">
                <a:latin typeface="Verdana" pitchFamily="34" charset="0"/>
              </a:rPr>
              <a:t>Set the first random seed and compute the split1 variable</a:t>
            </a:r>
          </a:p>
          <a:p>
            <a:pPr algn="l">
              <a:buFontTx/>
              <a:buChar char="•"/>
            </a:pPr>
            <a:r>
              <a:rPr lang="en-US" sz="1000">
                <a:latin typeface="Verdana" pitchFamily="34" charset="0"/>
              </a:rPr>
              <a:t>Re-run regression with split1 = 1</a:t>
            </a:r>
          </a:p>
          <a:p>
            <a:pPr algn="l">
              <a:buFontTx/>
              <a:buChar char="•"/>
            </a:pPr>
            <a:r>
              <a:rPr lang="en-US" sz="1000">
                <a:latin typeface="Verdana" pitchFamily="34" charset="0"/>
              </a:rPr>
              <a:t>Set the second random seed and compute the split2 variable</a:t>
            </a:r>
          </a:p>
          <a:p>
            <a:pPr algn="l">
              <a:buFontTx/>
              <a:buChar char="•"/>
            </a:pPr>
            <a:r>
              <a:rPr lang="en-US" sz="1000">
                <a:latin typeface="Verdana" pitchFamily="34" charset="0"/>
              </a:rPr>
              <a:t>Re-run regression with split2 = 1</a:t>
            </a:r>
          </a:p>
          <a:p>
            <a:pPr algn="l"/>
            <a:endParaRPr lang="en-US" sz="1000">
              <a:latin typeface="Verdana" pitchFamily="34" charset="0"/>
            </a:endParaRPr>
          </a:p>
        </p:txBody>
      </p:sp>
      <p:sp>
        <p:nvSpPr>
          <p:cNvPr id="332821" name="Line 21"/>
          <p:cNvSpPr>
            <a:spLocks noChangeShapeType="1"/>
          </p:cNvSpPr>
          <p:nvPr/>
        </p:nvSpPr>
        <p:spPr bwMode="auto">
          <a:xfrm flipH="1">
            <a:off x="6338888" y="2371725"/>
            <a:ext cx="0" cy="423863"/>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2822" name="Line 22"/>
          <p:cNvSpPr>
            <a:spLocks noChangeShapeType="1"/>
          </p:cNvSpPr>
          <p:nvPr/>
        </p:nvSpPr>
        <p:spPr bwMode="auto">
          <a:xfrm flipH="1">
            <a:off x="2714625" y="3994150"/>
            <a:ext cx="0" cy="423863"/>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2823" name="Line 23"/>
          <p:cNvSpPr>
            <a:spLocks noChangeShapeType="1"/>
          </p:cNvSpPr>
          <p:nvPr/>
        </p:nvSpPr>
        <p:spPr bwMode="auto">
          <a:xfrm flipH="1">
            <a:off x="6372225" y="3994150"/>
            <a:ext cx="0" cy="423863"/>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2824" name="Line 24"/>
          <p:cNvSpPr>
            <a:spLocks noChangeShapeType="1"/>
          </p:cNvSpPr>
          <p:nvPr/>
        </p:nvSpPr>
        <p:spPr bwMode="auto">
          <a:xfrm>
            <a:off x="2714625" y="4419600"/>
            <a:ext cx="3657600" cy="1588"/>
          </a:xfrm>
          <a:prstGeom prst="line">
            <a:avLst/>
          </a:prstGeom>
          <a:noFill/>
          <a:ln w="12700">
            <a:solidFill>
              <a:schemeClr val="tx1"/>
            </a:solidFill>
            <a:round/>
            <a:headEnd type="none" w="lg"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grpSp>
        <p:nvGrpSpPr>
          <p:cNvPr id="332837" name="Group 37"/>
          <p:cNvGrpSpPr>
            <a:grpSpLocks/>
          </p:cNvGrpSpPr>
          <p:nvPr/>
        </p:nvGrpSpPr>
        <p:grpSpPr bwMode="auto">
          <a:xfrm>
            <a:off x="4602163" y="4419600"/>
            <a:ext cx="466725" cy="423863"/>
            <a:chOff x="4464" y="3456"/>
            <a:chExt cx="294" cy="267"/>
          </a:xfrm>
        </p:grpSpPr>
        <p:sp>
          <p:nvSpPr>
            <p:cNvPr id="332838" name="Line 38"/>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2839" name="Text Box 39"/>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grpSp>
        <p:nvGrpSpPr>
          <p:cNvPr id="332840" name="Group 40"/>
          <p:cNvGrpSpPr>
            <a:grpSpLocks/>
          </p:cNvGrpSpPr>
          <p:nvPr/>
        </p:nvGrpSpPr>
        <p:grpSpPr bwMode="auto">
          <a:xfrm>
            <a:off x="4578350" y="5864225"/>
            <a:ext cx="466725" cy="423863"/>
            <a:chOff x="4464" y="3456"/>
            <a:chExt cx="294" cy="267"/>
          </a:xfrm>
        </p:grpSpPr>
        <p:sp>
          <p:nvSpPr>
            <p:cNvPr id="332841" name="Line 41"/>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2842" name="Text Box 42"/>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332843" name="AutoShape 43"/>
          <p:cNvSpPr>
            <a:spLocks noChangeArrowheads="1"/>
          </p:cNvSpPr>
          <p:nvPr/>
        </p:nvSpPr>
        <p:spPr bwMode="auto">
          <a:xfrm>
            <a:off x="2630488" y="4843463"/>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Probability of ANOVA test &lt;= level of significance for both validation analyses?</a:t>
            </a:r>
          </a:p>
        </p:txBody>
      </p:sp>
      <p:grpSp>
        <p:nvGrpSpPr>
          <p:cNvPr id="332844" name="Group 44"/>
          <p:cNvGrpSpPr>
            <a:grpSpLocks/>
          </p:cNvGrpSpPr>
          <p:nvPr/>
        </p:nvGrpSpPr>
        <p:grpSpPr bwMode="auto">
          <a:xfrm>
            <a:off x="4578350" y="5864225"/>
            <a:ext cx="466725" cy="423863"/>
            <a:chOff x="4464" y="3456"/>
            <a:chExt cx="294" cy="267"/>
          </a:xfrm>
        </p:grpSpPr>
        <p:sp>
          <p:nvSpPr>
            <p:cNvPr id="332845" name="Line 45"/>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2846" name="Text Box 46"/>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332847" name="Group 47"/>
          <p:cNvGrpSpPr>
            <a:grpSpLocks/>
          </p:cNvGrpSpPr>
          <p:nvPr/>
        </p:nvGrpSpPr>
        <p:grpSpPr bwMode="auto">
          <a:xfrm>
            <a:off x="6483350" y="5046663"/>
            <a:ext cx="679450" cy="304800"/>
            <a:chOff x="3792" y="2832"/>
            <a:chExt cx="428" cy="192"/>
          </a:xfrm>
        </p:grpSpPr>
        <p:sp>
          <p:nvSpPr>
            <p:cNvPr id="332848" name="Line 48"/>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2849" name="Text Box 49"/>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332850" name="Text Box 50"/>
          <p:cNvSpPr txBox="1">
            <a:spLocks noChangeArrowheads="1"/>
          </p:cNvSpPr>
          <p:nvPr/>
        </p:nvSpPr>
        <p:spPr bwMode="auto">
          <a:xfrm>
            <a:off x="7134225" y="5199063"/>
            <a:ext cx="6381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393D99F-8A10-43D2-9AF4-982076B89F4F}" type="slidenum">
              <a:rPr lang="en-US"/>
              <a:pPr/>
              <a:t>97</a:t>
            </a:fld>
            <a:endParaRPr lang="en-US"/>
          </a:p>
        </p:txBody>
      </p:sp>
      <p:sp>
        <p:nvSpPr>
          <p:cNvPr id="329730" name="Rectangle 2"/>
          <p:cNvSpPr>
            <a:spLocks noGrp="1" noChangeArrowheads="1"/>
          </p:cNvSpPr>
          <p:nvPr>
            <p:ph type="title"/>
          </p:nvPr>
        </p:nvSpPr>
        <p:spPr>
          <a:xfrm>
            <a:off x="1143000" y="304800"/>
            <a:ext cx="7772400" cy="914400"/>
          </a:xfrm>
        </p:spPr>
        <p:txBody>
          <a:bodyPr/>
          <a:lstStyle/>
          <a:p>
            <a:r>
              <a:rPr lang="en-US"/>
              <a:t>Steps in regression analysis: </a:t>
            </a:r>
            <a:br>
              <a:rPr lang="en-US"/>
            </a:br>
            <a:r>
              <a:rPr lang="en-US"/>
              <a:t>validation - 2</a:t>
            </a:r>
          </a:p>
        </p:txBody>
      </p:sp>
      <p:sp>
        <p:nvSpPr>
          <p:cNvPr id="329731" name="AutoShape 3"/>
          <p:cNvSpPr>
            <a:spLocks noChangeArrowheads="1"/>
          </p:cNvSpPr>
          <p:nvPr/>
        </p:nvSpPr>
        <p:spPr bwMode="auto">
          <a:xfrm>
            <a:off x="2667000" y="4876800"/>
            <a:ext cx="3886200" cy="13239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Pattern of significance for independent variables in both validations matches pattern for full data set?</a:t>
            </a:r>
          </a:p>
        </p:txBody>
      </p:sp>
      <p:grpSp>
        <p:nvGrpSpPr>
          <p:cNvPr id="329732" name="Group 4"/>
          <p:cNvGrpSpPr>
            <a:grpSpLocks/>
          </p:cNvGrpSpPr>
          <p:nvPr/>
        </p:nvGrpSpPr>
        <p:grpSpPr bwMode="auto">
          <a:xfrm>
            <a:off x="4572000" y="3033713"/>
            <a:ext cx="466725" cy="423862"/>
            <a:chOff x="4464" y="3456"/>
            <a:chExt cx="294" cy="267"/>
          </a:xfrm>
        </p:grpSpPr>
        <p:sp>
          <p:nvSpPr>
            <p:cNvPr id="329733" name="Line 5"/>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9734" name="Text Box 6"/>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329735" name="Group 7"/>
          <p:cNvGrpSpPr>
            <a:grpSpLocks/>
          </p:cNvGrpSpPr>
          <p:nvPr/>
        </p:nvGrpSpPr>
        <p:grpSpPr bwMode="auto">
          <a:xfrm>
            <a:off x="6519863" y="5240338"/>
            <a:ext cx="679450" cy="304800"/>
            <a:chOff x="3792" y="2832"/>
            <a:chExt cx="428" cy="192"/>
          </a:xfrm>
        </p:grpSpPr>
        <p:sp>
          <p:nvSpPr>
            <p:cNvPr id="329736" name="Line 8"/>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9737" name="Text Box 9"/>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329738" name="Text Box 10"/>
          <p:cNvSpPr txBox="1">
            <a:spLocks noChangeArrowheads="1"/>
          </p:cNvSpPr>
          <p:nvPr/>
        </p:nvSpPr>
        <p:spPr bwMode="auto">
          <a:xfrm>
            <a:off x="7281863" y="5392738"/>
            <a:ext cx="6381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sp>
        <p:nvSpPr>
          <p:cNvPr id="329739" name="AutoShape 11"/>
          <p:cNvSpPr>
            <a:spLocks noChangeArrowheads="1"/>
          </p:cNvSpPr>
          <p:nvPr/>
        </p:nvSpPr>
        <p:spPr bwMode="auto">
          <a:xfrm>
            <a:off x="2630488" y="3462338"/>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Change in R² statistically significant in both validation analyses? (Hierarchical only)</a:t>
            </a:r>
          </a:p>
        </p:txBody>
      </p:sp>
      <p:grpSp>
        <p:nvGrpSpPr>
          <p:cNvPr id="329740" name="Group 12"/>
          <p:cNvGrpSpPr>
            <a:grpSpLocks/>
          </p:cNvGrpSpPr>
          <p:nvPr/>
        </p:nvGrpSpPr>
        <p:grpSpPr bwMode="auto">
          <a:xfrm>
            <a:off x="6483350" y="3665538"/>
            <a:ext cx="679450" cy="304800"/>
            <a:chOff x="3792" y="2832"/>
            <a:chExt cx="428" cy="192"/>
          </a:xfrm>
        </p:grpSpPr>
        <p:sp>
          <p:nvSpPr>
            <p:cNvPr id="329741" name="Line 13"/>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9742" name="Text Box 14"/>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329743" name="Text Box 15"/>
          <p:cNvSpPr txBox="1">
            <a:spLocks noChangeArrowheads="1"/>
          </p:cNvSpPr>
          <p:nvPr/>
        </p:nvSpPr>
        <p:spPr bwMode="auto">
          <a:xfrm>
            <a:off x="7234238" y="3810000"/>
            <a:ext cx="12954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grpSp>
        <p:nvGrpSpPr>
          <p:cNvPr id="329744" name="Group 16"/>
          <p:cNvGrpSpPr>
            <a:grpSpLocks/>
          </p:cNvGrpSpPr>
          <p:nvPr/>
        </p:nvGrpSpPr>
        <p:grpSpPr bwMode="auto">
          <a:xfrm>
            <a:off x="4638675" y="6234113"/>
            <a:ext cx="466725" cy="423862"/>
            <a:chOff x="4464" y="3456"/>
            <a:chExt cx="294" cy="267"/>
          </a:xfrm>
        </p:grpSpPr>
        <p:sp>
          <p:nvSpPr>
            <p:cNvPr id="329745" name="Line 17"/>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9746" name="Text Box 18"/>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329747" name="Group 19"/>
          <p:cNvGrpSpPr>
            <a:grpSpLocks/>
          </p:cNvGrpSpPr>
          <p:nvPr/>
        </p:nvGrpSpPr>
        <p:grpSpPr bwMode="auto">
          <a:xfrm>
            <a:off x="4611688" y="4481513"/>
            <a:ext cx="466725" cy="423862"/>
            <a:chOff x="4464" y="3456"/>
            <a:chExt cx="294" cy="267"/>
          </a:xfrm>
        </p:grpSpPr>
        <p:sp>
          <p:nvSpPr>
            <p:cNvPr id="329748" name="Line 20"/>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9749" name="Text Box 21"/>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329764" name="AutoShape 36"/>
          <p:cNvSpPr>
            <a:spLocks noChangeArrowheads="1"/>
          </p:cNvSpPr>
          <p:nvPr/>
        </p:nvSpPr>
        <p:spPr bwMode="auto">
          <a:xfrm>
            <a:off x="2590800" y="1981200"/>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R</a:t>
            </a:r>
            <a:r>
              <a:rPr lang="en-US" sz="1000"/>
              <a:t>²</a:t>
            </a:r>
            <a:r>
              <a:rPr lang="en-US" sz="1000">
                <a:latin typeface="Verdana" pitchFamily="34" charset="0"/>
              </a:rPr>
              <a:t> for both validations within 5% of R</a:t>
            </a:r>
            <a:r>
              <a:rPr lang="en-US" sz="1000"/>
              <a:t>²</a:t>
            </a:r>
            <a:r>
              <a:rPr lang="en-US" sz="1000">
                <a:latin typeface="Verdana" pitchFamily="34" charset="0"/>
              </a:rPr>
              <a:t> for analysis of full data set?</a:t>
            </a:r>
          </a:p>
        </p:txBody>
      </p:sp>
      <p:grpSp>
        <p:nvGrpSpPr>
          <p:cNvPr id="329765" name="Group 37"/>
          <p:cNvGrpSpPr>
            <a:grpSpLocks/>
          </p:cNvGrpSpPr>
          <p:nvPr/>
        </p:nvGrpSpPr>
        <p:grpSpPr bwMode="auto">
          <a:xfrm>
            <a:off x="4538663" y="1524000"/>
            <a:ext cx="466725" cy="423863"/>
            <a:chOff x="4464" y="3456"/>
            <a:chExt cx="294" cy="267"/>
          </a:xfrm>
        </p:grpSpPr>
        <p:sp>
          <p:nvSpPr>
            <p:cNvPr id="329766" name="Line 38"/>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9767" name="Text Box 39"/>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grpSp>
        <p:nvGrpSpPr>
          <p:cNvPr id="329768" name="Group 40"/>
          <p:cNvGrpSpPr>
            <a:grpSpLocks/>
          </p:cNvGrpSpPr>
          <p:nvPr/>
        </p:nvGrpSpPr>
        <p:grpSpPr bwMode="auto">
          <a:xfrm>
            <a:off x="6443663" y="2184400"/>
            <a:ext cx="679450" cy="304800"/>
            <a:chOff x="3792" y="2832"/>
            <a:chExt cx="428" cy="192"/>
          </a:xfrm>
        </p:grpSpPr>
        <p:sp>
          <p:nvSpPr>
            <p:cNvPr id="329769" name="Line 41"/>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9770" name="Text Box 42"/>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329771" name="Text Box 43"/>
          <p:cNvSpPr txBox="1">
            <a:spLocks noChangeArrowheads="1"/>
          </p:cNvSpPr>
          <p:nvPr/>
        </p:nvSpPr>
        <p:spPr bwMode="auto">
          <a:xfrm>
            <a:off x="7205663" y="2336800"/>
            <a:ext cx="6381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DF8C6C1-9D09-45C2-8BB6-DCD1191831CA}" type="slidenum">
              <a:rPr lang="en-US"/>
              <a:pPr/>
              <a:t>98</a:t>
            </a:fld>
            <a:endParaRPr lang="en-US"/>
          </a:p>
        </p:txBody>
      </p:sp>
      <p:sp>
        <p:nvSpPr>
          <p:cNvPr id="330754" name="Rectangle 2"/>
          <p:cNvSpPr>
            <a:spLocks noGrp="1" noChangeArrowheads="1"/>
          </p:cNvSpPr>
          <p:nvPr>
            <p:ph type="title"/>
          </p:nvPr>
        </p:nvSpPr>
        <p:spPr>
          <a:xfrm>
            <a:off x="1143000" y="304800"/>
            <a:ext cx="7772400" cy="914400"/>
          </a:xfrm>
        </p:spPr>
        <p:txBody>
          <a:bodyPr/>
          <a:lstStyle/>
          <a:p>
            <a:r>
              <a:rPr lang="en-US"/>
              <a:t>Steps in regression analysis: </a:t>
            </a:r>
            <a:br>
              <a:rPr lang="en-US"/>
            </a:br>
            <a:r>
              <a:rPr lang="en-US"/>
              <a:t>answering the question</a:t>
            </a:r>
          </a:p>
        </p:txBody>
      </p:sp>
      <p:sp>
        <p:nvSpPr>
          <p:cNvPr id="330758" name="AutoShape 6"/>
          <p:cNvSpPr>
            <a:spLocks noChangeArrowheads="1"/>
          </p:cNvSpPr>
          <p:nvPr/>
        </p:nvSpPr>
        <p:spPr bwMode="auto">
          <a:xfrm>
            <a:off x="2633663" y="4830763"/>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t>Assumptions not violated? Outliers/influential cases excluded from interpretation?</a:t>
            </a:r>
          </a:p>
        </p:txBody>
      </p:sp>
      <p:grpSp>
        <p:nvGrpSpPr>
          <p:cNvPr id="330759" name="Group 7"/>
          <p:cNvGrpSpPr>
            <a:grpSpLocks/>
          </p:cNvGrpSpPr>
          <p:nvPr/>
        </p:nvGrpSpPr>
        <p:grpSpPr bwMode="auto">
          <a:xfrm>
            <a:off x="4605338" y="5821363"/>
            <a:ext cx="466725" cy="423862"/>
            <a:chOff x="4464" y="3456"/>
            <a:chExt cx="294" cy="267"/>
          </a:xfrm>
        </p:grpSpPr>
        <p:sp>
          <p:nvSpPr>
            <p:cNvPr id="330760" name="Line 8"/>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0761" name="Text Box 9"/>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330762" name="Group 10"/>
          <p:cNvGrpSpPr>
            <a:grpSpLocks/>
          </p:cNvGrpSpPr>
          <p:nvPr/>
        </p:nvGrpSpPr>
        <p:grpSpPr bwMode="auto">
          <a:xfrm>
            <a:off x="6519863" y="5037138"/>
            <a:ext cx="679450" cy="304800"/>
            <a:chOff x="3792" y="2832"/>
            <a:chExt cx="428" cy="192"/>
          </a:xfrm>
        </p:grpSpPr>
        <p:sp>
          <p:nvSpPr>
            <p:cNvPr id="330763" name="Line 11"/>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0764" name="Text Box 12"/>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330765" name="Text Box 13"/>
          <p:cNvSpPr txBox="1">
            <a:spLocks noChangeArrowheads="1"/>
          </p:cNvSpPr>
          <p:nvPr/>
        </p:nvSpPr>
        <p:spPr bwMode="auto">
          <a:xfrm>
            <a:off x="4310063" y="6354763"/>
            <a:ext cx="685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pPr>
            <a:r>
              <a:rPr lang="en-US" sz="1200">
                <a:latin typeface="Verdana" pitchFamily="34" charset="0"/>
              </a:rPr>
              <a:t>True</a:t>
            </a:r>
          </a:p>
        </p:txBody>
      </p:sp>
      <p:grpSp>
        <p:nvGrpSpPr>
          <p:cNvPr id="330767" name="Group 15"/>
          <p:cNvGrpSpPr>
            <a:grpSpLocks/>
          </p:cNvGrpSpPr>
          <p:nvPr/>
        </p:nvGrpSpPr>
        <p:grpSpPr bwMode="auto">
          <a:xfrm>
            <a:off x="4538663" y="1477963"/>
            <a:ext cx="466725" cy="423862"/>
            <a:chOff x="4464" y="3456"/>
            <a:chExt cx="294" cy="267"/>
          </a:xfrm>
        </p:grpSpPr>
        <p:sp>
          <p:nvSpPr>
            <p:cNvPr id="330768" name="Line 16"/>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0769" name="Text Box 17"/>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grpSp>
        <p:nvGrpSpPr>
          <p:cNvPr id="330770" name="Group 18"/>
          <p:cNvGrpSpPr>
            <a:grpSpLocks/>
          </p:cNvGrpSpPr>
          <p:nvPr/>
        </p:nvGrpSpPr>
        <p:grpSpPr bwMode="auto">
          <a:xfrm>
            <a:off x="4581525" y="2955925"/>
            <a:ext cx="466725" cy="423863"/>
            <a:chOff x="4464" y="3456"/>
            <a:chExt cx="294" cy="267"/>
          </a:xfrm>
        </p:grpSpPr>
        <p:sp>
          <p:nvSpPr>
            <p:cNvPr id="330771" name="Line 19"/>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0772" name="Text Box 20"/>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330773" name="AutoShape 21"/>
          <p:cNvSpPr>
            <a:spLocks noChangeArrowheads="1"/>
          </p:cNvSpPr>
          <p:nvPr/>
        </p:nvSpPr>
        <p:spPr bwMode="auto">
          <a:xfrm>
            <a:off x="2633663" y="1935163"/>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t>Satisfies ratio for preferred sample size: 15 to 1</a:t>
            </a:r>
          </a:p>
          <a:p>
            <a:pPr algn="l">
              <a:lnSpc>
                <a:spcPct val="100000"/>
              </a:lnSpc>
            </a:pPr>
            <a:r>
              <a:rPr lang="en-US" sz="1000"/>
              <a:t>(stepwise: 50 to 1)</a:t>
            </a:r>
          </a:p>
        </p:txBody>
      </p:sp>
      <p:grpSp>
        <p:nvGrpSpPr>
          <p:cNvPr id="330774" name="Group 22"/>
          <p:cNvGrpSpPr>
            <a:grpSpLocks/>
          </p:cNvGrpSpPr>
          <p:nvPr/>
        </p:nvGrpSpPr>
        <p:grpSpPr bwMode="auto">
          <a:xfrm>
            <a:off x="4581525" y="2955925"/>
            <a:ext cx="466725" cy="423863"/>
            <a:chOff x="4464" y="3456"/>
            <a:chExt cx="294" cy="267"/>
          </a:xfrm>
        </p:grpSpPr>
        <p:sp>
          <p:nvSpPr>
            <p:cNvPr id="330775" name="Line 23"/>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0776" name="Text Box 24"/>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330777" name="Group 25"/>
          <p:cNvGrpSpPr>
            <a:grpSpLocks/>
          </p:cNvGrpSpPr>
          <p:nvPr/>
        </p:nvGrpSpPr>
        <p:grpSpPr bwMode="auto">
          <a:xfrm>
            <a:off x="6486525" y="2138363"/>
            <a:ext cx="679450" cy="304800"/>
            <a:chOff x="3792" y="2832"/>
            <a:chExt cx="428" cy="192"/>
          </a:xfrm>
        </p:grpSpPr>
        <p:sp>
          <p:nvSpPr>
            <p:cNvPr id="330778" name="Line 26"/>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0779" name="Text Box 27"/>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330780" name="Text Box 28"/>
          <p:cNvSpPr txBox="1">
            <a:spLocks noChangeArrowheads="1"/>
          </p:cNvSpPr>
          <p:nvPr/>
        </p:nvSpPr>
        <p:spPr bwMode="auto">
          <a:xfrm>
            <a:off x="7205663" y="2270125"/>
            <a:ext cx="1828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True with caution</a:t>
            </a:r>
          </a:p>
        </p:txBody>
      </p:sp>
      <p:grpSp>
        <p:nvGrpSpPr>
          <p:cNvPr id="330792" name="Group 40"/>
          <p:cNvGrpSpPr>
            <a:grpSpLocks/>
          </p:cNvGrpSpPr>
          <p:nvPr/>
        </p:nvGrpSpPr>
        <p:grpSpPr bwMode="auto">
          <a:xfrm>
            <a:off x="4581525" y="4406900"/>
            <a:ext cx="466725" cy="423863"/>
            <a:chOff x="4464" y="3456"/>
            <a:chExt cx="294" cy="267"/>
          </a:xfrm>
        </p:grpSpPr>
        <p:sp>
          <p:nvSpPr>
            <p:cNvPr id="330793" name="Line 41"/>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0794" name="Text Box 42"/>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330795" name="AutoShape 43"/>
          <p:cNvSpPr>
            <a:spLocks noChangeArrowheads="1"/>
          </p:cNvSpPr>
          <p:nvPr/>
        </p:nvSpPr>
        <p:spPr bwMode="auto">
          <a:xfrm>
            <a:off x="2633663" y="3386138"/>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t>DV  is interval level and IVs are interval level or dichotomous?</a:t>
            </a:r>
          </a:p>
          <a:p>
            <a:pPr algn="l">
              <a:lnSpc>
                <a:spcPct val="100000"/>
              </a:lnSpc>
            </a:pPr>
            <a:endParaRPr lang="en-US" sz="1000"/>
          </a:p>
        </p:txBody>
      </p:sp>
      <p:grpSp>
        <p:nvGrpSpPr>
          <p:cNvPr id="330796" name="Group 44"/>
          <p:cNvGrpSpPr>
            <a:grpSpLocks/>
          </p:cNvGrpSpPr>
          <p:nvPr/>
        </p:nvGrpSpPr>
        <p:grpSpPr bwMode="auto">
          <a:xfrm>
            <a:off x="4581525" y="4406900"/>
            <a:ext cx="466725" cy="423863"/>
            <a:chOff x="4464" y="3456"/>
            <a:chExt cx="294" cy="267"/>
          </a:xfrm>
        </p:grpSpPr>
        <p:sp>
          <p:nvSpPr>
            <p:cNvPr id="330797" name="Line 45"/>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0798" name="Text Box 46"/>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330799" name="Group 47"/>
          <p:cNvGrpSpPr>
            <a:grpSpLocks/>
          </p:cNvGrpSpPr>
          <p:nvPr/>
        </p:nvGrpSpPr>
        <p:grpSpPr bwMode="auto">
          <a:xfrm>
            <a:off x="6486525" y="3589338"/>
            <a:ext cx="679450" cy="304800"/>
            <a:chOff x="3792" y="2832"/>
            <a:chExt cx="428" cy="192"/>
          </a:xfrm>
        </p:grpSpPr>
        <p:sp>
          <p:nvSpPr>
            <p:cNvPr id="330800" name="Line 48"/>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0801" name="Text Box 49"/>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330802" name="Text Box 50"/>
          <p:cNvSpPr txBox="1">
            <a:spLocks noChangeArrowheads="1"/>
          </p:cNvSpPr>
          <p:nvPr/>
        </p:nvSpPr>
        <p:spPr bwMode="auto">
          <a:xfrm>
            <a:off x="7205663" y="3717925"/>
            <a:ext cx="1828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True with caution</a:t>
            </a:r>
          </a:p>
        </p:txBody>
      </p:sp>
      <p:sp>
        <p:nvSpPr>
          <p:cNvPr id="330803" name="Text Box 51"/>
          <p:cNvSpPr txBox="1">
            <a:spLocks noChangeArrowheads="1"/>
          </p:cNvSpPr>
          <p:nvPr/>
        </p:nvSpPr>
        <p:spPr bwMode="auto">
          <a:xfrm>
            <a:off x="7239000" y="5165725"/>
            <a:ext cx="1828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True with caution</a:t>
            </a: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D408CD6-BE8D-43F3-9B93-DC97B6EB5D9E}" type="slidenum">
              <a:rPr lang="en-US"/>
              <a:pPr/>
              <a:t>99</a:t>
            </a:fld>
            <a:endParaRPr lang="en-US"/>
          </a:p>
        </p:txBody>
      </p:sp>
      <p:sp>
        <p:nvSpPr>
          <p:cNvPr id="464898" name="Rectangle 2"/>
          <p:cNvSpPr>
            <a:spLocks noGrp="1" noChangeArrowheads="1"/>
          </p:cNvSpPr>
          <p:nvPr>
            <p:ph type="title"/>
          </p:nvPr>
        </p:nvSpPr>
        <p:spPr/>
        <p:txBody>
          <a:bodyPr/>
          <a:lstStyle/>
          <a:p>
            <a:r>
              <a:rPr lang="en-US"/>
              <a:t>Interpreting the coefficients when the dependent variable is transformed</a:t>
            </a:r>
          </a:p>
        </p:txBody>
      </p:sp>
      <p:sp>
        <p:nvSpPr>
          <p:cNvPr id="464899" name="Rectangle 3"/>
          <p:cNvSpPr>
            <a:spLocks noGrp="1" noChangeArrowheads="1"/>
          </p:cNvSpPr>
          <p:nvPr>
            <p:ph type="body" idx="1"/>
          </p:nvPr>
        </p:nvSpPr>
        <p:spPr/>
        <p:txBody>
          <a:bodyPr/>
          <a:lstStyle/>
          <a:p>
            <a:endParaRPr lang="en-US"/>
          </a:p>
        </p:txBody>
      </p:sp>
    </p:spTree>
  </p:cSld>
  <p:clrMapOvr>
    <a:masterClrMapping/>
  </p:clrMapOvr>
  <p:transition/>
</p:sld>
</file>

<file path=ppt/theme/theme1.xml><?xml version="1.0" encoding="utf-8"?>
<a:theme xmlns:a="http://schemas.openxmlformats.org/drawingml/2006/main" name="_statTemplate">
  <a:themeElements>
    <a:clrScheme name="">
      <a:dk1>
        <a:srgbClr val="000000"/>
      </a:dk1>
      <a:lt1>
        <a:srgbClr val="FFFFFF"/>
      </a:lt1>
      <a:dk2>
        <a:srgbClr val="000000"/>
      </a:dk2>
      <a:lt2>
        <a:srgbClr val="E3E2C7"/>
      </a:lt2>
      <a:accent1>
        <a:srgbClr val="EAEAEA"/>
      </a:accent1>
      <a:accent2>
        <a:srgbClr val="003366"/>
      </a:accent2>
      <a:accent3>
        <a:srgbClr val="FFFFFF"/>
      </a:accent3>
      <a:accent4>
        <a:srgbClr val="000000"/>
      </a:accent4>
      <a:accent5>
        <a:srgbClr val="F3F3F3"/>
      </a:accent5>
      <a:accent6>
        <a:srgbClr val="002D5C"/>
      </a:accent6>
      <a:hlink>
        <a:srgbClr val="003366"/>
      </a:hlink>
      <a:folHlink>
        <a:srgbClr val="800000"/>
      </a:folHlink>
    </a:clrScheme>
    <a:fontScheme name="_statTemplat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85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85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rebuchet MS" pitchFamily="34" charset="0"/>
          </a:defRPr>
        </a:defPPr>
      </a:lstStyle>
    </a:lnDef>
  </a:objectDefaults>
  <a:extraClrSchemeLst>
    <a:extraClrScheme>
      <a:clrScheme name="_statTemplat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_statTemplat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_statTemplat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_statTemplat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Settings\js\Application Data\Microsoft\Templates\_statTemplate.pot</Template>
  <TotalTime>6448</TotalTime>
  <Words>10028</Words>
  <Application>Microsoft Office PowerPoint</Application>
  <PresentationFormat>On-screen Show (4:3)</PresentationFormat>
  <Paragraphs>1044</Paragraphs>
  <Slides>103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103</vt:i4>
      </vt:variant>
    </vt:vector>
  </HeadingPairs>
  <TitlesOfParts>
    <vt:vector size="109" baseType="lpstr">
      <vt:lpstr>Times New Roman</vt:lpstr>
      <vt:lpstr>Trebuchet MS</vt:lpstr>
      <vt:lpstr>Wingdings</vt:lpstr>
      <vt:lpstr>Verdana</vt:lpstr>
      <vt:lpstr>Arial</vt:lpstr>
      <vt:lpstr>_statTemplate</vt:lpstr>
      <vt:lpstr>Strategy for Complete Regression Analysis</vt:lpstr>
      <vt:lpstr>Assumption of independence of errors - 1</vt:lpstr>
      <vt:lpstr>Assumption of independence of errors - 2</vt:lpstr>
      <vt:lpstr>Multicollinearity - 1</vt:lpstr>
      <vt:lpstr>Multicollinearity - 2</vt:lpstr>
      <vt:lpstr>Adjusted R²</vt:lpstr>
      <vt:lpstr>Influential cases</vt:lpstr>
      <vt:lpstr>Overall strategy for solving problems</vt:lpstr>
      <vt:lpstr>Problem 1</vt:lpstr>
      <vt:lpstr>Dissecting problem 1 - 1</vt:lpstr>
      <vt:lpstr>Dissecting problem 1 - 2</vt:lpstr>
      <vt:lpstr>Dissecting problem 1 - 3</vt:lpstr>
      <vt:lpstr>LEVEL OF MEASUREMENT</vt:lpstr>
      <vt:lpstr>The baseline regression</vt:lpstr>
      <vt:lpstr>The baseline regression</vt:lpstr>
      <vt:lpstr>Initial sample size</vt:lpstr>
      <vt:lpstr>R² before transformations or removing outliers</vt:lpstr>
      <vt:lpstr>Assumption of independence of errors: the Durbin-Watson statistic</vt:lpstr>
      <vt:lpstr>Normality of dependent variable: how many in family earned money</vt:lpstr>
      <vt:lpstr>Normality of dependent variable: how many in family earned money</vt:lpstr>
      <vt:lpstr>Normality of dependent variable: how many in family earned money</vt:lpstr>
      <vt:lpstr>Transformation for how many in family earned money</vt:lpstr>
      <vt:lpstr>Adding a transformed variable</vt:lpstr>
      <vt:lpstr>The transformed variable in the data editor</vt:lpstr>
      <vt:lpstr>Normality/linearity of independent variable: age</vt:lpstr>
      <vt:lpstr>Normality/linearity of independent variable: age</vt:lpstr>
      <vt:lpstr>Normality/linearity of independent variable: age</vt:lpstr>
      <vt:lpstr>Normality/linearity of independent variable: age</vt:lpstr>
      <vt:lpstr>Normality/linearity of independent variable: respondent's socioeconomic index</vt:lpstr>
      <vt:lpstr>Normality/linearity of independent variable: respondent's socioeconomic index</vt:lpstr>
      <vt:lpstr>Normality/linearity of independent variable: respondent's socioeconomic index</vt:lpstr>
      <vt:lpstr>Normality/linearity of independent variable: respondent's socioeconomic index</vt:lpstr>
      <vt:lpstr>Homoscedasticity of independent variable: Sex</vt:lpstr>
      <vt:lpstr>Homoscedasticity of independent variable: Sex</vt:lpstr>
      <vt:lpstr>The regression to identify outliers and influential cases</vt:lpstr>
      <vt:lpstr>The regression to identify outliers and influential cases</vt:lpstr>
      <vt:lpstr>Saving the measures of outliers/influential cases</vt:lpstr>
      <vt:lpstr>The variables for identifying outliers/influential cases</vt:lpstr>
      <vt:lpstr>Computing the probability for Mahalanobis D²</vt:lpstr>
      <vt:lpstr>Formula for probability for Mahalanobis D²</vt:lpstr>
      <vt:lpstr>Univariate outliers</vt:lpstr>
      <vt:lpstr>Multivariate outliers</vt:lpstr>
      <vt:lpstr>Influential cases</vt:lpstr>
      <vt:lpstr>Omitting the outliers and influential cases</vt:lpstr>
      <vt:lpstr>Specifying the condition to omit outliers</vt:lpstr>
      <vt:lpstr>The formula for omitting outliers</vt:lpstr>
      <vt:lpstr>Completing the request for the selection</vt:lpstr>
      <vt:lpstr>An omitted outlier and influential case</vt:lpstr>
      <vt:lpstr>The outliers and influential cases</vt:lpstr>
      <vt:lpstr>Running the regression omitting outliers</vt:lpstr>
      <vt:lpstr>Opening the save options dialog</vt:lpstr>
      <vt:lpstr>Clearing the request to save outlier data</vt:lpstr>
      <vt:lpstr>Opening the statistics options dialog</vt:lpstr>
      <vt:lpstr>Requesting descriptive statistics</vt:lpstr>
      <vt:lpstr>Requesting the output</vt:lpstr>
      <vt:lpstr>SELECTION OF MODEL FOR INTERPRETATION</vt:lpstr>
      <vt:lpstr>SAMPLE SIZE</vt:lpstr>
      <vt:lpstr>OVERALL RELATIONSHIP BETWEEN INDEPENDENT AND DEPENDENT VARIABLES</vt:lpstr>
      <vt:lpstr>OVERALL RELATIONSHIP BETWEEN INDEPENDENT AND DEPENDENT VARIABLES</vt:lpstr>
      <vt:lpstr>MULTICOLLINEARITY</vt:lpstr>
      <vt:lpstr>RELATIONSHIP OF INDIVIDUAL INDEPENDENT VARIABLES TO DEPENDENT VARIABLE - 1</vt:lpstr>
      <vt:lpstr>RELATIONSHIP OF INDIVIDUAL INDEPENDENT VARIABLES TO DEPENDENT VARIABLE - 2</vt:lpstr>
      <vt:lpstr>RELATIONSHIP OF INDIVIDUAL INDEPENDENT VARIABLES TO DEPENDENT VARIABLE - 3</vt:lpstr>
      <vt:lpstr>Validation analysis: set the random number seed</vt:lpstr>
      <vt:lpstr>Set the random number seed</vt:lpstr>
      <vt:lpstr>Validation analysis: compute the split variable</vt:lpstr>
      <vt:lpstr>The formula for the split variable</vt:lpstr>
      <vt:lpstr>The split variable in the data editor</vt:lpstr>
      <vt:lpstr>Repeat the regression with first validation sample</vt:lpstr>
      <vt:lpstr>Using "split" as the selection variable</vt:lpstr>
      <vt:lpstr>Setting the value of split to select cases</vt:lpstr>
      <vt:lpstr>Completing the value selection</vt:lpstr>
      <vt:lpstr>Requesting output for the first validation sample</vt:lpstr>
      <vt:lpstr>Repeat the regression with second validation sample</vt:lpstr>
      <vt:lpstr>Setting the value of split to select cases</vt:lpstr>
      <vt:lpstr>Completing the value selection</vt:lpstr>
      <vt:lpstr>Requesting output for the second validation sample</vt:lpstr>
      <vt:lpstr>SPLIT-SAMPLE VALIDATION - 1</vt:lpstr>
      <vt:lpstr>SPLIT-SAMPLE VALIDATION - 2</vt:lpstr>
      <vt:lpstr>RELATIONSHIP OF INDIVIDUAL INDEPENDENT VARIABLES TO DEPENDENT VARIABLE - 1</vt:lpstr>
      <vt:lpstr>RELATIONSHIP OF INDIVIDUAL INDEPENDENT VARIABLES TO DEPENDENT VARIABLE - 2</vt:lpstr>
      <vt:lpstr>RELATIONSHIP OF INDIVIDUAL INDEPENDENT VARIABLES TO DEPENDENT VARIABLE - 3</vt:lpstr>
      <vt:lpstr>RELATIONSHIP OF INDIVIDUAL INDEPENDENT VARIABLES TO DEPENDENT VARIABLE - 4</vt:lpstr>
      <vt:lpstr>RELATIONSHIP OF INDIVIDUAL INDEPENDENT VARIABLES TO DEPENDENT VARIABLE - 5</vt:lpstr>
      <vt:lpstr>RELATIONSHIP OF INDIVIDUAL INDEPENDENT VARIABLES TO DEPENDENT VARIABLE - 6</vt:lpstr>
      <vt:lpstr>Table of validation results: standard regression</vt:lpstr>
      <vt:lpstr>Answering the problem question - 1</vt:lpstr>
      <vt:lpstr>Answering the problem question - 2</vt:lpstr>
      <vt:lpstr>Answering the problem question - 3</vt:lpstr>
      <vt:lpstr>Steps in regression analysis:  running the baseline model</vt:lpstr>
      <vt:lpstr>Steps in regression analysis:  evaluating assumptions - 1</vt:lpstr>
      <vt:lpstr>Steps in regression analysis:  evaluating assumptions - 2</vt:lpstr>
      <vt:lpstr>Steps in regression analysis:  evaluating outliers</vt:lpstr>
      <vt:lpstr>Steps in regression analysis:  picking regression model for interpretation</vt:lpstr>
      <vt:lpstr>Steps in regression analysis:  overall relationship is interpretable</vt:lpstr>
      <vt:lpstr>Steps in regression analysis:  validation - 1</vt:lpstr>
      <vt:lpstr>Steps in regression analysis:  validation - 2</vt:lpstr>
      <vt:lpstr>Steps in regression analysis:  answering the question</vt:lpstr>
      <vt:lpstr>Interpreting the coefficients when the dependent variable is transformed</vt:lpstr>
      <vt:lpstr>Interpreting b coefficients when the dependent variable is transformed - 1</vt:lpstr>
      <vt:lpstr>Interpreting b coefficients when the dependent variable is transformed - 2</vt:lpstr>
      <vt:lpstr>Interpreting b coefficients when the dependent variable is transformed - 3</vt:lpstr>
      <vt:lpstr>Interpreting b coefficients when the dependent variable is transformed - 4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Frequency Distributions</dc:title>
  <dc:creator>Michael</dc:creator>
  <cp:lastModifiedBy>Michael</cp:lastModifiedBy>
  <cp:revision>293</cp:revision>
  <cp:lastPrinted>2000-09-01T15:46:21Z</cp:lastPrinted>
  <dcterms:created xsi:type="dcterms:W3CDTF">2000-09-01T15:46:21Z</dcterms:created>
  <dcterms:modified xsi:type="dcterms:W3CDTF">2012-04-15T14:26:28Z</dcterms:modified>
</cp:coreProperties>
</file>