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74"/>
  </p:notesMasterIdLst>
  <p:handoutMasterIdLst>
    <p:handoutMasterId r:id="rId75"/>
  </p:handoutMasterIdLst>
  <p:sldIdLst>
    <p:sldId id="256" r:id="rId2"/>
    <p:sldId id="427" r:id="rId3"/>
    <p:sldId id="428" r:id="rId4"/>
    <p:sldId id="429" r:id="rId5"/>
    <p:sldId id="430" r:id="rId6"/>
    <p:sldId id="431" r:id="rId7"/>
    <p:sldId id="325" r:id="rId8"/>
    <p:sldId id="358" r:id="rId9"/>
    <p:sldId id="359" r:id="rId10"/>
    <p:sldId id="323" r:id="rId11"/>
    <p:sldId id="328" r:id="rId12"/>
    <p:sldId id="329" r:id="rId13"/>
    <p:sldId id="334" r:id="rId14"/>
    <p:sldId id="335" r:id="rId15"/>
    <p:sldId id="366" r:id="rId16"/>
    <p:sldId id="367" r:id="rId17"/>
    <p:sldId id="373" r:id="rId18"/>
    <p:sldId id="368" r:id="rId19"/>
    <p:sldId id="374" r:id="rId20"/>
    <p:sldId id="369" r:id="rId21"/>
    <p:sldId id="370" r:id="rId22"/>
    <p:sldId id="378" r:id="rId23"/>
    <p:sldId id="375" r:id="rId24"/>
    <p:sldId id="376" r:id="rId25"/>
    <p:sldId id="377" r:id="rId26"/>
    <p:sldId id="379" r:id="rId27"/>
    <p:sldId id="356" r:id="rId28"/>
    <p:sldId id="397" r:id="rId29"/>
    <p:sldId id="398" r:id="rId30"/>
    <p:sldId id="399" r:id="rId31"/>
    <p:sldId id="381" r:id="rId32"/>
    <p:sldId id="400" r:id="rId33"/>
    <p:sldId id="382" r:id="rId34"/>
    <p:sldId id="383" r:id="rId35"/>
    <p:sldId id="384" r:id="rId36"/>
    <p:sldId id="385" r:id="rId37"/>
    <p:sldId id="386" r:id="rId38"/>
    <p:sldId id="387" r:id="rId39"/>
    <p:sldId id="401" r:id="rId40"/>
    <p:sldId id="388" r:id="rId41"/>
    <p:sldId id="402" r:id="rId42"/>
    <p:sldId id="403" r:id="rId43"/>
    <p:sldId id="405" r:id="rId44"/>
    <p:sldId id="406" r:id="rId45"/>
    <p:sldId id="404" r:id="rId46"/>
    <p:sldId id="396" r:id="rId47"/>
    <p:sldId id="357" r:id="rId48"/>
    <p:sldId id="363" r:id="rId49"/>
    <p:sldId id="364" r:id="rId50"/>
    <p:sldId id="365" r:id="rId51"/>
    <p:sldId id="340" r:id="rId52"/>
    <p:sldId id="407" r:id="rId53"/>
    <p:sldId id="408" r:id="rId54"/>
    <p:sldId id="409" r:id="rId55"/>
    <p:sldId id="410" r:id="rId56"/>
    <p:sldId id="411" r:id="rId57"/>
    <p:sldId id="412" r:id="rId58"/>
    <p:sldId id="413" r:id="rId59"/>
    <p:sldId id="424" r:id="rId60"/>
    <p:sldId id="414" r:id="rId61"/>
    <p:sldId id="426" r:id="rId62"/>
    <p:sldId id="423" r:id="rId63"/>
    <p:sldId id="343" r:id="rId64"/>
    <p:sldId id="348" r:id="rId65"/>
    <p:sldId id="349" r:id="rId66"/>
    <p:sldId id="346" r:id="rId67"/>
    <p:sldId id="350" r:id="rId68"/>
    <p:sldId id="351" r:id="rId69"/>
    <p:sldId id="347" r:id="rId70"/>
    <p:sldId id="352" r:id="rId71"/>
    <p:sldId id="354" r:id="rId72"/>
    <p:sldId id="355" r:id="rId73"/>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1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92C88330-F67F-441E-AB94-3FF17578ECCA}" type="slidenum">
              <a:rPr lang="en-US"/>
              <a:pPr/>
              <a:t>‹#›</a:t>
            </a:fld>
            <a:endParaRPr lang="en-US"/>
          </a:p>
        </p:txBody>
      </p:sp>
    </p:spTree>
    <p:extLst>
      <p:ext uri="{BB962C8B-B14F-4D97-AF65-F5344CB8AC3E}">
        <p14:creationId xmlns:p14="http://schemas.microsoft.com/office/powerpoint/2010/main" val="4251148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32A10E18-1392-41AA-BBA7-C015A3E09245}" type="slidenum">
              <a:rPr lang="en-US"/>
              <a:pPr/>
              <a:t>‹#›</a:t>
            </a:fld>
            <a:endParaRPr lang="en-US"/>
          </a:p>
        </p:txBody>
      </p:sp>
    </p:spTree>
    <p:extLst>
      <p:ext uri="{BB962C8B-B14F-4D97-AF65-F5344CB8AC3E}">
        <p14:creationId xmlns:p14="http://schemas.microsoft.com/office/powerpoint/2010/main" val="3889433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8085F-0631-4946-A181-F236CAFB1D39}"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65F38154-E581-40F9-AB87-BF46629358EC}"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C224961-5D84-4B74-819C-41C86524C72E}" type="slidenum">
              <a:rPr lang="en-US"/>
              <a:pPr/>
              <a:t>‹#›</a:t>
            </a:fld>
            <a:endParaRPr lang="en-US"/>
          </a:p>
        </p:txBody>
      </p:sp>
    </p:spTree>
    <p:extLst>
      <p:ext uri="{BB962C8B-B14F-4D97-AF65-F5344CB8AC3E}">
        <p14:creationId xmlns:p14="http://schemas.microsoft.com/office/powerpoint/2010/main" val="9001440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CFE3110-F445-4959-BAF1-0B1D8D9DEFEB}" type="slidenum">
              <a:rPr lang="en-US"/>
              <a:pPr/>
              <a:t>‹#›</a:t>
            </a:fld>
            <a:endParaRPr lang="en-US"/>
          </a:p>
        </p:txBody>
      </p:sp>
    </p:spTree>
    <p:extLst>
      <p:ext uri="{BB962C8B-B14F-4D97-AF65-F5344CB8AC3E}">
        <p14:creationId xmlns:p14="http://schemas.microsoft.com/office/powerpoint/2010/main" val="1195841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7F8693F-AA3C-46D3-B54E-6BBC9ADCC20C}" type="slidenum">
              <a:rPr lang="en-US"/>
              <a:pPr/>
              <a:t>‹#›</a:t>
            </a:fld>
            <a:endParaRPr lang="en-US"/>
          </a:p>
        </p:txBody>
      </p:sp>
    </p:spTree>
    <p:extLst>
      <p:ext uri="{BB962C8B-B14F-4D97-AF65-F5344CB8AC3E}">
        <p14:creationId xmlns:p14="http://schemas.microsoft.com/office/powerpoint/2010/main" val="22397526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1F2D4D1-D1A6-403E-A6CB-6CF22E727C7C}" type="slidenum">
              <a:rPr lang="en-US"/>
              <a:pPr/>
              <a:t>‹#›</a:t>
            </a:fld>
            <a:endParaRPr lang="en-US"/>
          </a:p>
        </p:txBody>
      </p:sp>
    </p:spTree>
    <p:extLst>
      <p:ext uri="{BB962C8B-B14F-4D97-AF65-F5344CB8AC3E}">
        <p14:creationId xmlns:p14="http://schemas.microsoft.com/office/powerpoint/2010/main" val="41156943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C17052F-2839-4F60-9708-108F893EBE3F}" type="slidenum">
              <a:rPr lang="en-US"/>
              <a:pPr/>
              <a:t>‹#›</a:t>
            </a:fld>
            <a:endParaRPr lang="en-US"/>
          </a:p>
        </p:txBody>
      </p:sp>
    </p:spTree>
    <p:extLst>
      <p:ext uri="{BB962C8B-B14F-4D97-AF65-F5344CB8AC3E}">
        <p14:creationId xmlns:p14="http://schemas.microsoft.com/office/powerpoint/2010/main" val="235642516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06128DA-CBE3-42ED-A271-5FD23D80BEB2}" type="slidenum">
              <a:rPr lang="en-US"/>
              <a:pPr/>
              <a:t>‹#›</a:t>
            </a:fld>
            <a:endParaRPr lang="en-US"/>
          </a:p>
        </p:txBody>
      </p:sp>
    </p:spTree>
    <p:extLst>
      <p:ext uri="{BB962C8B-B14F-4D97-AF65-F5344CB8AC3E}">
        <p14:creationId xmlns:p14="http://schemas.microsoft.com/office/powerpoint/2010/main" val="31301965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69D8B8B-A032-4695-B796-E716F5850265}" type="slidenum">
              <a:rPr lang="en-US"/>
              <a:pPr/>
              <a:t>‹#›</a:t>
            </a:fld>
            <a:endParaRPr lang="en-US"/>
          </a:p>
        </p:txBody>
      </p:sp>
    </p:spTree>
    <p:extLst>
      <p:ext uri="{BB962C8B-B14F-4D97-AF65-F5344CB8AC3E}">
        <p14:creationId xmlns:p14="http://schemas.microsoft.com/office/powerpoint/2010/main" val="24201531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8B72EBC-B627-4AF4-8B6F-32D2809E38F8}" type="slidenum">
              <a:rPr lang="en-US"/>
              <a:pPr/>
              <a:t>‹#›</a:t>
            </a:fld>
            <a:endParaRPr lang="en-US"/>
          </a:p>
        </p:txBody>
      </p:sp>
    </p:spTree>
    <p:extLst>
      <p:ext uri="{BB962C8B-B14F-4D97-AF65-F5344CB8AC3E}">
        <p14:creationId xmlns:p14="http://schemas.microsoft.com/office/powerpoint/2010/main" val="356381480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BB3CA42-D4AE-4F45-95CA-8282B8E12BC2}" type="slidenum">
              <a:rPr lang="en-US"/>
              <a:pPr/>
              <a:t>‹#›</a:t>
            </a:fld>
            <a:endParaRPr lang="en-US"/>
          </a:p>
        </p:txBody>
      </p:sp>
    </p:spTree>
    <p:extLst>
      <p:ext uri="{BB962C8B-B14F-4D97-AF65-F5344CB8AC3E}">
        <p14:creationId xmlns:p14="http://schemas.microsoft.com/office/powerpoint/2010/main" val="352698384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467DF5E-BF95-4ADC-BBDC-0DDB72B94C03}" type="slidenum">
              <a:rPr lang="en-US"/>
              <a:pPr/>
              <a:t>‹#›</a:t>
            </a:fld>
            <a:endParaRPr lang="en-US"/>
          </a:p>
        </p:txBody>
      </p:sp>
    </p:spTree>
    <p:extLst>
      <p:ext uri="{BB962C8B-B14F-4D97-AF65-F5344CB8AC3E}">
        <p14:creationId xmlns:p14="http://schemas.microsoft.com/office/powerpoint/2010/main" val="23720766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4362D8B0-07D8-467D-9AC6-7EB0C107B4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DBAC76BD-B235-4BEE-965E-0D81F8E57BB5}" type="slidenum">
              <a:rPr lang="en-US"/>
              <a:pPr/>
              <a:t>1</a:t>
            </a:fld>
            <a:endParaRPr lang="en-US"/>
          </a:p>
        </p:txBody>
      </p:sp>
      <p:sp>
        <p:nvSpPr>
          <p:cNvPr id="4100" name="Rectangle 4"/>
          <p:cNvSpPr>
            <a:spLocks noGrp="1" noChangeArrowheads="1"/>
          </p:cNvSpPr>
          <p:nvPr>
            <p:ph type="ctrTitle"/>
          </p:nvPr>
        </p:nvSpPr>
        <p:spPr>
          <a:xfrm>
            <a:off x="1219200" y="304800"/>
            <a:ext cx="7696200" cy="914400"/>
          </a:xfrm>
        </p:spPr>
        <p:txBody>
          <a:bodyPr/>
          <a:lstStyle/>
          <a:p>
            <a:r>
              <a:rPr lang="en-US" sz="3200"/>
              <a:t>Multiple Regression – Basic Relationships</a:t>
            </a:r>
          </a:p>
        </p:txBody>
      </p:sp>
      <p:sp>
        <p:nvSpPr>
          <p:cNvPr id="4101" name="Rectangle 5"/>
          <p:cNvSpPr>
            <a:spLocks noGrp="1" noChangeArrowheads="1"/>
          </p:cNvSpPr>
          <p:nvPr>
            <p:ph type="subTitle" idx="1"/>
          </p:nvPr>
        </p:nvSpPr>
        <p:spPr/>
        <p:txBody>
          <a:bodyPr/>
          <a:lstStyle/>
          <a:p>
            <a:r>
              <a:rPr lang="en-US" sz="2400"/>
              <a:t>Purpose of multiple regression</a:t>
            </a:r>
          </a:p>
          <a:p>
            <a:endParaRPr lang="en-US" sz="2400"/>
          </a:p>
          <a:p>
            <a:r>
              <a:rPr lang="en-US" sz="2400"/>
              <a:t>Different types of multiple regression</a:t>
            </a:r>
          </a:p>
          <a:p>
            <a:endParaRPr lang="en-US" sz="2400"/>
          </a:p>
          <a:p>
            <a:r>
              <a:rPr lang="en-US" sz="2400"/>
              <a:t>Standard multiple regression</a:t>
            </a:r>
          </a:p>
          <a:p>
            <a:endParaRPr lang="en-US" sz="2400"/>
          </a:p>
          <a:p>
            <a:r>
              <a:rPr lang="en-US" sz="2400"/>
              <a:t>Hierarchical multiple regression</a:t>
            </a:r>
          </a:p>
          <a:p>
            <a:endParaRPr lang="en-US" sz="2400"/>
          </a:p>
          <a:p>
            <a:r>
              <a:rPr lang="en-US" sz="2400"/>
              <a:t>Stepwise multiple regression</a:t>
            </a:r>
          </a:p>
          <a:p>
            <a:endParaRPr lang="en-US" sz="2400"/>
          </a:p>
          <a:p>
            <a:r>
              <a:rPr lang="en-US" sz="2400"/>
              <a:t>Steps in solving regression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1028C55-E2F2-4F76-BAC5-A0FF8EC5B3F8}" type="slidenum">
              <a:rPr lang="en-US"/>
              <a:pPr/>
              <a:t>10</a:t>
            </a:fld>
            <a:endParaRPr lang="en-US"/>
          </a:p>
        </p:txBody>
      </p:sp>
      <p:pic>
        <p:nvPicPr>
          <p:cNvPr id="106510"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511" name="Rectangle 15"/>
          <p:cNvSpPr>
            <a:spLocks noGrp="1" noChangeArrowheads="1"/>
          </p:cNvSpPr>
          <p:nvPr>
            <p:ph type="title"/>
          </p:nvPr>
        </p:nvSpPr>
        <p:spPr/>
        <p:txBody>
          <a:bodyPr/>
          <a:lstStyle/>
          <a:p>
            <a:r>
              <a:rPr lang="en-US"/>
              <a:t>Request a standard multiple regression</a:t>
            </a:r>
          </a:p>
        </p:txBody>
      </p:sp>
      <p:sp>
        <p:nvSpPr>
          <p:cNvPr id="106508" name="AutoShape 12"/>
          <p:cNvSpPr>
            <a:spLocks noChangeArrowheads="1"/>
          </p:cNvSpPr>
          <p:nvPr/>
        </p:nvSpPr>
        <p:spPr bwMode="auto">
          <a:xfrm>
            <a:off x="5486400" y="41910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multiple regression in SPSS,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6001A49-9A83-4E1E-A2E6-6EFB8BBB1EF8}" type="slidenum">
              <a:rPr lang="en-US"/>
              <a:pPr/>
              <a:t>11</a:t>
            </a:fld>
            <a:endParaRPr lang="en-US"/>
          </a:p>
        </p:txBody>
      </p:sp>
      <p:pic>
        <p:nvPicPr>
          <p:cNvPr id="154636"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6764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4629" name="Rectangle 5"/>
          <p:cNvSpPr>
            <a:spLocks noGrp="1" noChangeArrowheads="1"/>
          </p:cNvSpPr>
          <p:nvPr>
            <p:ph type="title"/>
          </p:nvPr>
        </p:nvSpPr>
        <p:spPr/>
        <p:txBody>
          <a:bodyPr/>
          <a:lstStyle/>
          <a:p>
            <a:r>
              <a:rPr lang="en-US"/>
              <a:t>Specify the variables and selection method</a:t>
            </a:r>
          </a:p>
        </p:txBody>
      </p:sp>
      <p:sp>
        <p:nvSpPr>
          <p:cNvPr id="154631" name="AutoShape 7"/>
          <p:cNvSpPr>
            <a:spLocks noChangeArrowheads="1"/>
          </p:cNvSpPr>
          <p:nvPr/>
        </p:nvSpPr>
        <p:spPr bwMode="auto">
          <a:xfrm>
            <a:off x="5486400" y="1447800"/>
            <a:ext cx="2514600" cy="1165225"/>
          </a:xfrm>
          <a:prstGeom prst="wedgeEllipseCallout">
            <a:avLst>
              <a:gd name="adj1" fmla="val -50884"/>
              <a:gd name="adj2" fmla="val 29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a:t>
            </a:r>
            <a:r>
              <a:rPr lang="en-US" sz="1200" i="1">
                <a:latin typeface="Verdana" pitchFamily="34" charset="0"/>
              </a:rPr>
              <a:t>attend</a:t>
            </a:r>
            <a:r>
              <a:rPr lang="en-US" sz="1200">
                <a:latin typeface="Verdana" pitchFamily="34" charset="0"/>
              </a:rPr>
              <a:t> to the </a:t>
            </a:r>
            <a:r>
              <a:rPr lang="en-US" sz="1200" i="1">
                <a:latin typeface="Verdana" pitchFamily="34" charset="0"/>
              </a:rPr>
              <a:t>Dependent</a:t>
            </a:r>
            <a:r>
              <a:rPr lang="en-US" sz="1200">
                <a:latin typeface="Verdana" pitchFamily="34" charset="0"/>
              </a:rPr>
              <a:t> text box.</a:t>
            </a:r>
          </a:p>
        </p:txBody>
      </p:sp>
      <p:sp>
        <p:nvSpPr>
          <p:cNvPr id="154632" name="AutoShape 8"/>
          <p:cNvSpPr>
            <a:spLocks noChangeArrowheads="1"/>
          </p:cNvSpPr>
          <p:nvPr/>
        </p:nvSpPr>
        <p:spPr bwMode="auto">
          <a:xfrm>
            <a:off x="1676400" y="2362200"/>
            <a:ext cx="2667000" cy="1423988"/>
          </a:xfrm>
          <a:prstGeom prst="wedgeEllipseCallout">
            <a:avLst>
              <a:gd name="adj1" fmla="val 64463"/>
              <a:gd name="adj2" fmla="val 35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variables </a:t>
            </a:r>
            <a:r>
              <a:rPr lang="en-US" sz="1200" i="1">
                <a:latin typeface="Verdana" pitchFamily="34" charset="0"/>
              </a:rPr>
              <a:t>reliten </a:t>
            </a:r>
            <a:r>
              <a:rPr lang="en-US" sz="1200">
                <a:latin typeface="Verdana" pitchFamily="34" charset="0"/>
              </a:rPr>
              <a:t>and</a:t>
            </a:r>
            <a:r>
              <a:rPr lang="en-US" sz="1200" i="1">
                <a:latin typeface="Verdana" pitchFamily="34" charset="0"/>
              </a:rPr>
              <a:t> pray</a:t>
            </a:r>
            <a:r>
              <a:rPr lang="en-US" sz="1200">
                <a:latin typeface="Verdana" pitchFamily="34" charset="0"/>
              </a:rPr>
              <a:t> to the </a:t>
            </a:r>
            <a:r>
              <a:rPr lang="en-US" sz="1200" i="1">
                <a:latin typeface="Verdana" pitchFamily="34" charset="0"/>
              </a:rPr>
              <a:t>Independent(s)</a:t>
            </a:r>
            <a:r>
              <a:rPr lang="en-US" sz="1200">
                <a:latin typeface="Verdana" pitchFamily="34" charset="0"/>
              </a:rPr>
              <a:t> list box.</a:t>
            </a:r>
          </a:p>
        </p:txBody>
      </p:sp>
      <p:sp>
        <p:nvSpPr>
          <p:cNvPr id="154633" name="AutoShape 9"/>
          <p:cNvSpPr>
            <a:spLocks noChangeArrowheads="1"/>
          </p:cNvSpPr>
          <p:nvPr/>
        </p:nvSpPr>
        <p:spPr bwMode="auto">
          <a:xfrm>
            <a:off x="5638800" y="3944938"/>
            <a:ext cx="3352800" cy="2455862"/>
          </a:xfrm>
          <a:prstGeom prst="wedgeEllipseCallout">
            <a:avLst>
              <a:gd name="adj1" fmla="val -44981"/>
              <a:gd name="adj2" fmla="val -44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select the method for entering the variables into the analysis from the drop down Method menu.  In this example, we accept the default of </a:t>
            </a:r>
            <a:r>
              <a:rPr lang="en-US" sz="1200" i="1">
                <a:latin typeface="Verdana" pitchFamily="34" charset="0"/>
              </a:rPr>
              <a:t>Enter</a:t>
            </a:r>
            <a:r>
              <a:rPr lang="en-US" sz="1200">
                <a:latin typeface="Verdana" pitchFamily="34" charset="0"/>
              </a:rPr>
              <a:t> for direct entry of all variables, which produces a standard multiple regression.</a:t>
            </a:r>
          </a:p>
        </p:txBody>
      </p:sp>
      <p:sp>
        <p:nvSpPr>
          <p:cNvPr id="154634" name="AutoShape 10"/>
          <p:cNvSpPr>
            <a:spLocks noChangeArrowheads="1"/>
          </p:cNvSpPr>
          <p:nvPr/>
        </p:nvSpPr>
        <p:spPr bwMode="auto">
          <a:xfrm>
            <a:off x="990600" y="5540375"/>
            <a:ext cx="3200400" cy="1165225"/>
          </a:xfrm>
          <a:prstGeom prst="wedgeEllipseCallout">
            <a:avLst>
              <a:gd name="adj1" fmla="val 48213"/>
              <a:gd name="adj2" fmla="val -35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Statistics</a:t>
            </a:r>
            <a:r>
              <a:rPr lang="en-US" sz="1200">
                <a:latin typeface="Verdana" pitchFamily="34" charset="0"/>
              </a:rPr>
              <a:t>… button to specify the statistics options that we want.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1D5F05-2B3B-4BA4-ADE9-95922B817E10}" type="slidenum">
              <a:rPr lang="en-US"/>
              <a:pPr/>
              <a:t>12</a:t>
            </a:fld>
            <a:endParaRPr lang="en-US"/>
          </a:p>
        </p:txBody>
      </p:sp>
      <p:pic>
        <p:nvPicPr>
          <p:cNvPr id="155663" name="Picture 1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9813" y="2878138"/>
            <a:ext cx="4805362" cy="31416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5653" name="Rectangle 5"/>
          <p:cNvSpPr>
            <a:spLocks noGrp="1" noChangeArrowheads="1"/>
          </p:cNvSpPr>
          <p:nvPr>
            <p:ph type="title"/>
          </p:nvPr>
        </p:nvSpPr>
        <p:spPr/>
        <p:txBody>
          <a:bodyPr/>
          <a:lstStyle/>
          <a:p>
            <a:r>
              <a:rPr lang="en-US"/>
              <a:t>Specify the statistics output options</a:t>
            </a:r>
          </a:p>
        </p:txBody>
      </p:sp>
      <p:sp>
        <p:nvSpPr>
          <p:cNvPr id="155655" name="AutoShape 7"/>
          <p:cNvSpPr>
            <a:spLocks noChangeArrowheads="1"/>
          </p:cNvSpPr>
          <p:nvPr/>
        </p:nvSpPr>
        <p:spPr bwMode="auto">
          <a:xfrm>
            <a:off x="3279775" y="4419600"/>
            <a:ext cx="2205038" cy="1165225"/>
          </a:xfrm>
          <a:prstGeom prst="wedgeEllipseCallout">
            <a:avLst>
              <a:gd name="adj1" fmla="val 50218"/>
              <a:gd name="adj2" fmla="val -912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checkboxes for </a:t>
            </a:r>
            <a:r>
              <a:rPr lang="en-US" sz="1200" i="1">
                <a:latin typeface="Verdana" pitchFamily="34" charset="0"/>
              </a:rPr>
              <a:t>Model Fit </a:t>
            </a:r>
            <a:r>
              <a:rPr lang="en-US" sz="1200">
                <a:latin typeface="Verdana" pitchFamily="34" charset="0"/>
              </a:rPr>
              <a:t>and</a:t>
            </a:r>
            <a:r>
              <a:rPr lang="en-US" sz="1200" i="1">
                <a:latin typeface="Verdana" pitchFamily="34" charset="0"/>
              </a:rPr>
              <a:t> Descriptives</a:t>
            </a:r>
            <a:r>
              <a:rPr lang="en-US" sz="1200">
                <a:latin typeface="Verdana" pitchFamily="34" charset="0"/>
              </a:rPr>
              <a:t>.</a:t>
            </a:r>
          </a:p>
        </p:txBody>
      </p:sp>
      <p:sp>
        <p:nvSpPr>
          <p:cNvPr id="155656" name="AutoShape 8"/>
          <p:cNvSpPr>
            <a:spLocks noChangeArrowheads="1"/>
          </p:cNvSpPr>
          <p:nvPr/>
        </p:nvSpPr>
        <p:spPr bwMode="auto">
          <a:xfrm>
            <a:off x="6632575" y="4267200"/>
            <a:ext cx="1901825" cy="1165225"/>
          </a:xfrm>
          <a:prstGeom prst="wedgeEllipseCallout">
            <a:avLst>
              <a:gd name="adj1" fmla="val 16444"/>
              <a:gd name="adj2" fmla="val -114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Continue button to close the dialog box.</a:t>
            </a:r>
          </a:p>
        </p:txBody>
      </p:sp>
      <p:sp>
        <p:nvSpPr>
          <p:cNvPr id="155659" name="AutoShape 11"/>
          <p:cNvSpPr>
            <a:spLocks noChangeArrowheads="1"/>
          </p:cNvSpPr>
          <p:nvPr/>
        </p:nvSpPr>
        <p:spPr bwMode="auto">
          <a:xfrm>
            <a:off x="1527175" y="1778000"/>
            <a:ext cx="1981200" cy="1679575"/>
          </a:xfrm>
          <a:prstGeom prst="wedgeEllipseCallout">
            <a:avLst>
              <a:gd name="adj1" fmla="val 66347"/>
              <a:gd name="adj2" fmla="val 57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checkboxes for </a:t>
            </a:r>
          </a:p>
          <a:p>
            <a:pPr algn="l">
              <a:lnSpc>
                <a:spcPct val="100000"/>
              </a:lnSpc>
            </a:pPr>
            <a:r>
              <a:rPr lang="en-US" sz="1200" i="1">
                <a:latin typeface="Verdana" pitchFamily="34" charset="0"/>
              </a:rPr>
              <a:t>Estimates </a:t>
            </a:r>
            <a:r>
              <a:rPr lang="en-US" sz="1200">
                <a:latin typeface="Verdana" pitchFamily="34" charset="0"/>
              </a:rPr>
              <a:t>on the</a:t>
            </a:r>
            <a:r>
              <a:rPr lang="en-US" sz="1200" i="1">
                <a:latin typeface="Verdana" pitchFamily="34" charset="0"/>
              </a:rPr>
              <a:t> Regression Coefficients </a:t>
            </a:r>
            <a:r>
              <a:rPr lang="en-US" sz="1200">
                <a:latin typeface="Verdana" pitchFamily="34" charset="0"/>
              </a:rPr>
              <a:t>panel.</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D8664D7-472A-4F94-866F-7098A03B13F8}" type="slidenum">
              <a:rPr lang="en-US"/>
              <a:pPr/>
              <a:t>13</a:t>
            </a:fld>
            <a:endParaRPr lang="en-US"/>
          </a:p>
        </p:txBody>
      </p:sp>
      <p:pic>
        <p:nvPicPr>
          <p:cNvPr id="16077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6764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0773" name="Rectangle 5"/>
          <p:cNvSpPr>
            <a:spLocks noGrp="1" noChangeArrowheads="1"/>
          </p:cNvSpPr>
          <p:nvPr>
            <p:ph type="title"/>
          </p:nvPr>
        </p:nvSpPr>
        <p:spPr/>
        <p:txBody>
          <a:bodyPr/>
          <a:lstStyle/>
          <a:p>
            <a:r>
              <a:rPr lang="en-US"/>
              <a:t>Request the regression output</a:t>
            </a:r>
          </a:p>
        </p:txBody>
      </p:sp>
      <p:sp>
        <p:nvSpPr>
          <p:cNvPr id="160771" name="AutoShape 3"/>
          <p:cNvSpPr>
            <a:spLocks noChangeArrowheads="1"/>
          </p:cNvSpPr>
          <p:nvPr/>
        </p:nvSpPr>
        <p:spPr bwMode="auto">
          <a:xfrm>
            <a:off x="6629400" y="2743200"/>
            <a:ext cx="2133600" cy="1371600"/>
          </a:xfrm>
          <a:prstGeom prst="wedgeEllipseCallout">
            <a:avLst>
              <a:gd name="adj1" fmla="val -22245"/>
              <a:gd name="adj2" fmla="val -82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regression output.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F3B970-D8B7-4730-B4A9-0A1804BCF97D}" type="slidenum">
              <a:rPr lang="en-US"/>
              <a:pPr/>
              <a:t>14</a:t>
            </a:fld>
            <a:endParaRPr lang="en-US"/>
          </a:p>
        </p:txBody>
      </p:sp>
      <p:sp>
        <p:nvSpPr>
          <p:cNvPr id="161794" name="Rectangle 2"/>
          <p:cNvSpPr>
            <a:spLocks noGrp="1" noChangeArrowheads="1"/>
          </p:cNvSpPr>
          <p:nvPr>
            <p:ph type="title"/>
          </p:nvPr>
        </p:nvSpPr>
        <p:spPr/>
        <p:txBody>
          <a:bodyPr/>
          <a:lstStyle/>
          <a:p>
            <a:r>
              <a:rPr lang="en-US"/>
              <a:t>LEVEL OF MEASUREMENT</a:t>
            </a:r>
          </a:p>
        </p:txBody>
      </p:sp>
      <p:sp>
        <p:nvSpPr>
          <p:cNvPr id="161796" name="Rectangle 4"/>
          <p:cNvSpPr>
            <a:spLocks noChangeArrowheads="1"/>
          </p:cNvSpPr>
          <p:nvPr/>
        </p:nvSpPr>
        <p:spPr bwMode="auto">
          <a:xfrm>
            <a:off x="1447800" y="1524000"/>
            <a:ext cx="7315200" cy="4232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a:t>Multiple regression requires that the dependent variable be metric and the independent variables be metric or dichotomous. "Frequency of attendance at religious services" [attend] is an ordinal level variable, which satisfies the level of measurement requirement if we follow the convention of treating ordinal level variables as metric variables. Since some data analysts do not agree with this convention, a note of caution should be included in our interpretation.</a:t>
            </a:r>
          </a:p>
          <a:p>
            <a:pPr algn="l"/>
            <a:endParaRPr lang="en-US" sz="2000"/>
          </a:p>
          <a:p>
            <a:pPr algn="l"/>
            <a:r>
              <a:rPr lang="en-US" sz="2000"/>
              <a:t>"Strength of affiliation" [reliten] and "frequency of prayer" [pray] are ordinal level variables. If we follow the convention of treating ordinal level variables as metric variables, the level of measurement requirement for multiple regression analysis is satisfied. Since some data analysts do not agree with this convention, a note of caution should be included in our interpretation.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1FF1A2-4B8E-4E4C-9951-28F431C3D744}" type="slidenum">
              <a:rPr lang="en-US"/>
              <a:pPr/>
              <a:t>15</a:t>
            </a:fld>
            <a:endParaRPr lang="en-US"/>
          </a:p>
        </p:txBody>
      </p:sp>
      <p:pic>
        <p:nvPicPr>
          <p:cNvPr id="208902"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92413" y="1628775"/>
            <a:ext cx="4675187" cy="1831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8898" name="Rectangle 2"/>
          <p:cNvSpPr>
            <a:spLocks noGrp="1" noChangeArrowheads="1"/>
          </p:cNvSpPr>
          <p:nvPr>
            <p:ph type="title"/>
          </p:nvPr>
        </p:nvSpPr>
        <p:spPr/>
        <p:txBody>
          <a:bodyPr/>
          <a:lstStyle/>
          <a:p>
            <a:r>
              <a:rPr lang="en-US"/>
              <a:t>SAMPLE SIZE</a:t>
            </a:r>
          </a:p>
        </p:txBody>
      </p:sp>
      <p:sp>
        <p:nvSpPr>
          <p:cNvPr id="208899" name="AutoShape 3"/>
          <p:cNvSpPr>
            <a:spLocks noChangeArrowheads="1"/>
          </p:cNvSpPr>
          <p:nvPr/>
        </p:nvSpPr>
        <p:spPr bwMode="auto">
          <a:xfrm>
            <a:off x="2819400" y="3429000"/>
            <a:ext cx="4491038" cy="2714625"/>
          </a:xfrm>
          <a:prstGeom prst="wedgeEllipseCallout">
            <a:avLst>
              <a:gd name="adj1" fmla="val 37380"/>
              <a:gd name="adj2" fmla="val -53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multiple regression is 5 to 1. With 113 valid cases and 2 independent variables, the ratio for this analysis is 56.5 to 1, which satisfies the minimum requirement.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addition, the ratio of 56.5 to 1 satisfies the preferred ratio of 15 to 1.</a:t>
            </a:r>
          </a:p>
        </p:txBody>
      </p:sp>
      <p:sp>
        <p:nvSpPr>
          <p:cNvPr id="208905" name="Rectangle 9"/>
          <p:cNvSpPr>
            <a:spLocks noChangeArrowheads="1"/>
          </p:cNvSpPr>
          <p:nvPr/>
        </p:nvSpPr>
        <p:spPr bwMode="auto">
          <a:xfrm>
            <a:off x="6378575" y="1958975"/>
            <a:ext cx="838200" cy="1371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7CE687E-749D-4678-B2F5-7E02ABB91FBD}" type="slidenum">
              <a:rPr lang="en-US"/>
              <a:pPr/>
              <a:t>16</a:t>
            </a:fld>
            <a:endParaRPr lang="en-US"/>
          </a:p>
        </p:txBody>
      </p:sp>
      <p:pic>
        <p:nvPicPr>
          <p:cNvPr id="209932" name="Picture 1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124200" y="4267200"/>
            <a:ext cx="5661025" cy="1854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9928" name="Rectangle 8"/>
          <p:cNvSpPr>
            <a:spLocks noGrp="1" noChangeArrowheads="1"/>
          </p:cNvSpPr>
          <p:nvPr>
            <p:ph type="title"/>
          </p:nvPr>
        </p:nvSpPr>
        <p:spPr>
          <a:xfrm>
            <a:off x="1143000" y="304800"/>
            <a:ext cx="7848600" cy="914400"/>
          </a:xfrm>
        </p:spPr>
        <p:txBody>
          <a:bodyPr/>
          <a:lstStyle/>
          <a:p>
            <a:r>
              <a:rPr lang="en-US"/>
              <a:t>OVERALL RELATIONSHIP BETWEEN INDEPENDENT AND DEPENDENT VARIABLES - 1</a:t>
            </a:r>
          </a:p>
        </p:txBody>
      </p:sp>
      <p:sp>
        <p:nvSpPr>
          <p:cNvPr id="209930" name="AutoShape 10"/>
          <p:cNvSpPr>
            <a:spLocks noChangeArrowheads="1"/>
          </p:cNvSpPr>
          <p:nvPr/>
        </p:nvSpPr>
        <p:spPr bwMode="auto">
          <a:xfrm>
            <a:off x="1752600" y="1676400"/>
            <a:ext cx="6096000" cy="2455863"/>
          </a:xfrm>
          <a:prstGeom prst="wedgeEllipseCallout">
            <a:avLst>
              <a:gd name="adj1" fmla="val 46796"/>
              <a:gd name="adj2" fmla="val 76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(49.824) for the overall regression relationship is &lt;0.001, less than or equal to the level of significance of 0.05. We reject the null hypothesis  that there is no relationship between the set of independent variables and the dependent variable (R² = 0). We support the research hypothesis that there is a statistically significant relationship between the set of independent variables and the dependent variable. </a:t>
            </a:r>
          </a:p>
        </p:txBody>
      </p:sp>
      <p:sp>
        <p:nvSpPr>
          <p:cNvPr id="209935" name="Rectangle 15"/>
          <p:cNvSpPr>
            <a:spLocks noChangeArrowheads="1"/>
          </p:cNvSpPr>
          <p:nvPr/>
        </p:nvSpPr>
        <p:spPr bwMode="auto">
          <a:xfrm>
            <a:off x="3200400" y="4953000"/>
            <a:ext cx="5257800" cy="228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E574D8C-F154-4DE6-8FF0-68577D8BD839}" type="slidenum">
              <a:rPr lang="en-US"/>
              <a:pPr/>
              <a:t>17</a:t>
            </a:fld>
            <a:endParaRPr lang="en-US"/>
          </a:p>
        </p:txBody>
      </p:sp>
      <p:pic>
        <p:nvPicPr>
          <p:cNvPr id="219146"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5050" y="4419600"/>
            <a:ext cx="4360863" cy="1549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9140" name="Rectangle 4"/>
          <p:cNvSpPr>
            <a:spLocks noGrp="1" noChangeArrowheads="1"/>
          </p:cNvSpPr>
          <p:nvPr>
            <p:ph type="title"/>
          </p:nvPr>
        </p:nvSpPr>
        <p:spPr/>
        <p:txBody>
          <a:bodyPr/>
          <a:lstStyle/>
          <a:p>
            <a:r>
              <a:rPr lang="en-US"/>
              <a:t>OVERALL RELATIONSHIP BETWEEN INDEPENDENT AND DEPENDENT VARIABLES - 2</a:t>
            </a:r>
          </a:p>
        </p:txBody>
      </p:sp>
      <p:sp>
        <p:nvSpPr>
          <p:cNvPr id="219141" name="AutoShape 5"/>
          <p:cNvSpPr>
            <a:spLocks noChangeArrowheads="1"/>
          </p:cNvSpPr>
          <p:nvPr/>
        </p:nvSpPr>
        <p:spPr bwMode="auto">
          <a:xfrm>
            <a:off x="1371600" y="1676400"/>
            <a:ext cx="7159625" cy="2197100"/>
          </a:xfrm>
          <a:prstGeom prst="wedgeEllipseCallout">
            <a:avLst>
              <a:gd name="adj1" fmla="val -3657"/>
              <a:gd name="adj2" fmla="val 88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Multiple R for the relationship between the set of independent variables and the dependent variable is 0.689, which would be characterized as strong using the rule of thumb than a correlation less than or equal to 0.20 is characterized as very weak;  greater than 0.20 and less than or equal to 0.40 is weak; greater than 0.40 and less than or equal to 0.60 is moderate;  greater than 0.60 and less than or equal to 0.80 is strong; and greater than 0.80 is very strong.</a:t>
            </a:r>
          </a:p>
        </p:txBody>
      </p:sp>
      <p:sp>
        <p:nvSpPr>
          <p:cNvPr id="219144" name="Rectangle 8"/>
          <p:cNvSpPr>
            <a:spLocks noChangeArrowheads="1"/>
          </p:cNvSpPr>
          <p:nvPr/>
        </p:nvSpPr>
        <p:spPr bwMode="auto">
          <a:xfrm>
            <a:off x="4233863" y="4778375"/>
            <a:ext cx="838200" cy="609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20B3D0-DC2E-4E5D-B54D-8C6DCDF876A6}" type="slidenum">
              <a:rPr lang="en-US"/>
              <a:pPr/>
              <a:t>18</a:t>
            </a:fld>
            <a:endParaRPr lang="en-US"/>
          </a:p>
        </p:txBody>
      </p:sp>
      <p:sp>
        <p:nvSpPr>
          <p:cNvPr id="210949" name="Rectangle 5"/>
          <p:cNvSpPr>
            <a:spLocks noGrp="1" noChangeArrowheads="1"/>
          </p:cNvSpPr>
          <p:nvPr>
            <p:ph type="title"/>
          </p:nvPr>
        </p:nvSpPr>
        <p:spPr/>
        <p:txBody>
          <a:bodyPr/>
          <a:lstStyle/>
          <a:p>
            <a:r>
              <a:rPr lang="en-US"/>
              <a:t>RELATIONSHIP OF INDIVIDUAL INDEPENDENT VARIABLES TO DEPENDENT VARIABLE - 1</a:t>
            </a:r>
          </a:p>
        </p:txBody>
      </p:sp>
      <p:grpSp>
        <p:nvGrpSpPr>
          <p:cNvPr id="210956" name="Group 12"/>
          <p:cNvGrpSpPr>
            <a:grpSpLocks/>
          </p:cNvGrpSpPr>
          <p:nvPr/>
        </p:nvGrpSpPr>
        <p:grpSpPr bwMode="auto">
          <a:xfrm>
            <a:off x="2149475" y="3886200"/>
            <a:ext cx="6461125" cy="2324100"/>
            <a:chOff x="1248" y="2592"/>
            <a:chExt cx="4070" cy="1464"/>
          </a:xfrm>
        </p:grpSpPr>
        <p:pic>
          <p:nvPicPr>
            <p:cNvPr id="21095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 y="2592"/>
              <a:ext cx="4070" cy="14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51" name="Rectangle 7"/>
            <p:cNvSpPr>
              <a:spLocks noChangeArrowheads="1"/>
            </p:cNvSpPr>
            <p:nvPr/>
          </p:nvSpPr>
          <p:spPr bwMode="auto">
            <a:xfrm>
              <a:off x="1303" y="3312"/>
              <a:ext cx="3792" cy="24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47" name="AutoShape 3"/>
          <p:cNvSpPr>
            <a:spLocks noChangeArrowheads="1"/>
          </p:cNvSpPr>
          <p:nvPr/>
        </p:nvSpPr>
        <p:spPr bwMode="auto">
          <a:xfrm>
            <a:off x="1752600" y="1600200"/>
            <a:ext cx="6323013" cy="2111375"/>
          </a:xfrm>
          <a:prstGeom prst="wedgeEllipseCallout">
            <a:avLst>
              <a:gd name="adj1" fmla="val 43699"/>
              <a:gd name="adj2" fmla="val 110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strength of affiliation, the probability of the t statistic (-5.857) for the b coefficient is &lt;0.001 which is less than or equal to the level of significance of 0.05. We reject the null hypothesis  that the slope associated with strength of affiliation is equal to zero (b = 0) and conclude that there is a statistically significant relationship between strength of affiliation and frequency of attendance at religious services.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ADE2DC-D869-4267-8207-88AC32BCC7DA}" type="slidenum">
              <a:rPr lang="en-US"/>
              <a:pPr/>
              <a:t>19</a:t>
            </a:fld>
            <a:endParaRPr lang="en-US"/>
          </a:p>
        </p:txBody>
      </p:sp>
      <p:grpSp>
        <p:nvGrpSpPr>
          <p:cNvPr id="221191" name="Group 7"/>
          <p:cNvGrpSpPr>
            <a:grpSpLocks/>
          </p:cNvGrpSpPr>
          <p:nvPr/>
        </p:nvGrpSpPr>
        <p:grpSpPr bwMode="auto">
          <a:xfrm>
            <a:off x="1676400" y="1447800"/>
            <a:ext cx="6461125" cy="2324100"/>
            <a:chOff x="1248" y="2592"/>
            <a:chExt cx="4070" cy="1464"/>
          </a:xfrm>
        </p:grpSpPr>
        <p:pic>
          <p:nvPicPr>
            <p:cNvPr id="22119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 y="2592"/>
              <a:ext cx="4070" cy="14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1193" name="Rectangle 9"/>
            <p:cNvSpPr>
              <a:spLocks noChangeArrowheads="1"/>
            </p:cNvSpPr>
            <p:nvPr/>
          </p:nvSpPr>
          <p:spPr bwMode="auto">
            <a:xfrm>
              <a:off x="1303" y="3312"/>
              <a:ext cx="3792" cy="24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1187" name="Rectangle 3"/>
          <p:cNvSpPr>
            <a:spLocks noGrp="1" noChangeArrowheads="1"/>
          </p:cNvSpPr>
          <p:nvPr>
            <p:ph type="title"/>
          </p:nvPr>
        </p:nvSpPr>
        <p:spPr/>
        <p:txBody>
          <a:bodyPr/>
          <a:lstStyle/>
          <a:p>
            <a:r>
              <a:rPr lang="en-US"/>
              <a:t>RELATIONSHIP OF INDIVIDUAL INDEPENDENT VARIABLES TO DEPENDENT VARIABLE - 2</a:t>
            </a:r>
          </a:p>
        </p:txBody>
      </p:sp>
      <p:sp>
        <p:nvSpPr>
          <p:cNvPr id="221188" name="AutoShape 4"/>
          <p:cNvSpPr>
            <a:spLocks noChangeArrowheads="1"/>
          </p:cNvSpPr>
          <p:nvPr/>
        </p:nvSpPr>
        <p:spPr bwMode="auto">
          <a:xfrm>
            <a:off x="1373188" y="3573463"/>
            <a:ext cx="6627812" cy="2771775"/>
          </a:xfrm>
          <a:prstGeom prst="wedgeEllipseCallout">
            <a:avLst>
              <a:gd name="adj1" fmla="val -9306"/>
              <a:gd name="adj2" fmla="val -70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The b coefficient associated with strength of affiliation </a:t>
            </a:r>
          </a:p>
          <a:p>
            <a:pPr algn="l"/>
            <a:r>
              <a:rPr lang="en-US" sz="1200">
                <a:latin typeface="Verdana" pitchFamily="34" charset="0"/>
              </a:rPr>
              <a:t>(-1.138) is negative, indicating an inverse relationship in which higher numeric values for strength of affiliation are associated with lower numeric values for frequency of attendance at religious services. </a:t>
            </a:r>
          </a:p>
          <a:p>
            <a:pPr algn="l"/>
            <a:endParaRPr lang="en-US" sz="1200">
              <a:latin typeface="Verdana" pitchFamily="34" charset="0"/>
            </a:endParaRPr>
          </a:p>
          <a:p>
            <a:pPr algn="l"/>
            <a:r>
              <a:rPr lang="en-US" sz="1200">
                <a:latin typeface="Verdana" pitchFamily="34" charset="0"/>
              </a:rPr>
              <a:t>Since both variables are ordinal level, we will have to look at the coding for each before we can make a correct interpretation.  For ordinal level variables the numeric codes can be associated with labels in ascending or descending order.</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13154EB-FE1D-4630-AF5B-2207632EA9A1}" type="slidenum">
              <a:rPr lang="en-US"/>
              <a:pPr/>
              <a:t>2</a:t>
            </a:fld>
            <a:endParaRPr lang="en-US"/>
          </a:p>
        </p:txBody>
      </p:sp>
      <p:sp>
        <p:nvSpPr>
          <p:cNvPr id="282626" name="Rectangle 2"/>
          <p:cNvSpPr>
            <a:spLocks noGrp="1" noChangeArrowheads="1"/>
          </p:cNvSpPr>
          <p:nvPr>
            <p:ph type="title"/>
          </p:nvPr>
        </p:nvSpPr>
        <p:spPr/>
        <p:txBody>
          <a:bodyPr/>
          <a:lstStyle/>
          <a:p>
            <a:r>
              <a:rPr lang="en-US"/>
              <a:t>Purpose of multiple regression</a:t>
            </a:r>
          </a:p>
        </p:txBody>
      </p:sp>
      <p:sp>
        <p:nvSpPr>
          <p:cNvPr id="282627" name="Rectangle 3"/>
          <p:cNvSpPr>
            <a:spLocks noGrp="1" noChangeArrowheads="1"/>
          </p:cNvSpPr>
          <p:nvPr>
            <p:ph type="body" idx="1"/>
          </p:nvPr>
        </p:nvSpPr>
        <p:spPr/>
        <p:txBody>
          <a:bodyPr/>
          <a:lstStyle/>
          <a:p>
            <a:r>
              <a:rPr lang="en-US"/>
              <a:t>The purpose of multiple regression is to analyze the relationship between metric or dichotomous independent variables and a metric dependent variable.</a:t>
            </a:r>
          </a:p>
          <a:p>
            <a:endParaRPr lang="en-US"/>
          </a:p>
          <a:p>
            <a:r>
              <a:rPr lang="en-US"/>
              <a:t>If there is a relationship, using the information in the independent variables will improve our accuracy in predicting values for the dependent variable.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E4597D6-B422-43BE-A33F-87908802589D}" type="slidenum">
              <a:rPr lang="en-US"/>
              <a:pPr/>
              <a:t>20</a:t>
            </a:fld>
            <a:endParaRPr lang="en-US"/>
          </a:p>
        </p:txBody>
      </p:sp>
      <p:pic>
        <p:nvPicPr>
          <p:cNvPr id="21197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0641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1973" name="Rectangle 5"/>
          <p:cNvSpPr>
            <a:spLocks noGrp="1" noChangeArrowheads="1"/>
          </p:cNvSpPr>
          <p:nvPr>
            <p:ph type="title"/>
          </p:nvPr>
        </p:nvSpPr>
        <p:spPr/>
        <p:txBody>
          <a:bodyPr/>
          <a:lstStyle/>
          <a:p>
            <a:r>
              <a:rPr lang="en-US"/>
              <a:t>RELATIONSHIP OF INDIVIDUAL INDEPENDENT VARIABLES TO DEPENDENT VARIABLE - 3</a:t>
            </a:r>
          </a:p>
        </p:txBody>
      </p:sp>
      <p:sp>
        <p:nvSpPr>
          <p:cNvPr id="211971" name="AutoShape 3"/>
          <p:cNvSpPr>
            <a:spLocks noChangeArrowheads="1"/>
          </p:cNvSpPr>
          <p:nvPr/>
        </p:nvSpPr>
        <p:spPr bwMode="auto">
          <a:xfrm>
            <a:off x="5562600" y="1524000"/>
            <a:ext cx="3352800" cy="2111375"/>
          </a:xfrm>
          <a:prstGeom prst="wedgeEllipseCallout">
            <a:avLst>
              <a:gd name="adj1" fmla="val -50662"/>
              <a:gd name="adj2" fmla="val 541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 strength of affiliation is an ordinal variable that is coded so that higher  numeric values are associated with survey respondents who were less strongly affiliated with their religion.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C9EC8CC-CB3C-441E-BB18-71254C091AE3}" type="slidenum">
              <a:rPr lang="en-US"/>
              <a:pPr/>
              <a:t>21</a:t>
            </a:fld>
            <a:endParaRPr lang="en-US"/>
          </a:p>
        </p:txBody>
      </p:sp>
      <p:pic>
        <p:nvPicPr>
          <p:cNvPr id="2129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2997" name="Rectangle 5"/>
          <p:cNvSpPr>
            <a:spLocks noGrp="1" noChangeArrowheads="1"/>
          </p:cNvSpPr>
          <p:nvPr>
            <p:ph type="title"/>
          </p:nvPr>
        </p:nvSpPr>
        <p:spPr/>
        <p:txBody>
          <a:bodyPr/>
          <a:lstStyle/>
          <a:p>
            <a:r>
              <a:rPr lang="en-US"/>
              <a:t>RELATIONSHIP OF INDIVIDUAL INDEPENDENT VARIABLES TO DEPENDENT VARIABLE - 4</a:t>
            </a:r>
          </a:p>
        </p:txBody>
      </p:sp>
      <p:sp>
        <p:nvSpPr>
          <p:cNvPr id="212995" name="AutoShape 3"/>
          <p:cNvSpPr>
            <a:spLocks noChangeArrowheads="1"/>
          </p:cNvSpPr>
          <p:nvPr/>
        </p:nvSpPr>
        <p:spPr bwMode="auto">
          <a:xfrm>
            <a:off x="5638800" y="1676400"/>
            <a:ext cx="3352800" cy="2111375"/>
          </a:xfrm>
          <a:prstGeom prst="wedgeEllipseCallout">
            <a:avLst>
              <a:gd name="adj1" fmla="val -52417"/>
              <a:gd name="adj2" fmla="val 352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dependent variable frequency of attendance at religious services is also an ordinal variable. It is coded so that lower numeric values are associated with survey respondents who attended religious services less often. </a:t>
            </a:r>
          </a:p>
        </p:txBody>
      </p:sp>
      <p:sp>
        <p:nvSpPr>
          <p:cNvPr id="212999" name="AutoShape 7"/>
          <p:cNvSpPr>
            <a:spLocks noChangeArrowheads="1"/>
          </p:cNvSpPr>
          <p:nvPr/>
        </p:nvSpPr>
        <p:spPr bwMode="auto">
          <a:xfrm>
            <a:off x="2895600" y="5062538"/>
            <a:ext cx="4953000" cy="1231900"/>
          </a:xfrm>
          <a:prstGeom prst="wedgeEllipseCallout">
            <a:avLst>
              <a:gd name="adj1" fmla="val -28204"/>
              <a:gd name="adj2" fmla="val -398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Therefore, the negative value of b implies that survey respondents who were less strongly affiliated with their religion attended religious services less often. </a:t>
            </a:r>
          </a:p>
          <a:p>
            <a:pPr algn="l"/>
            <a:endParaRPr lang="en-US" sz="1200">
              <a:latin typeface="Verdana"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1D2DCFE-39A7-4E69-81D6-388AFA3AB019}" type="slidenum">
              <a:rPr lang="en-US"/>
              <a:pPr/>
              <a:t>22</a:t>
            </a:fld>
            <a:endParaRPr lang="en-US"/>
          </a:p>
        </p:txBody>
      </p:sp>
      <p:sp>
        <p:nvSpPr>
          <p:cNvPr id="229378" name="Rectangle 2"/>
          <p:cNvSpPr>
            <a:spLocks noGrp="1" noChangeArrowheads="1"/>
          </p:cNvSpPr>
          <p:nvPr>
            <p:ph type="title"/>
          </p:nvPr>
        </p:nvSpPr>
        <p:spPr/>
        <p:txBody>
          <a:bodyPr/>
          <a:lstStyle/>
          <a:p>
            <a:r>
              <a:rPr lang="en-US"/>
              <a:t>RELATIONSHIP OF INDIVIDUAL INDEPENDENT VARIABLES TO DEPENDENT VARIABLE - 5</a:t>
            </a:r>
          </a:p>
        </p:txBody>
      </p:sp>
      <p:pic>
        <p:nvPicPr>
          <p:cNvPr id="22938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49475" y="3886200"/>
            <a:ext cx="6461125" cy="23241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9381" name="Rectangle 5"/>
          <p:cNvSpPr>
            <a:spLocks noChangeArrowheads="1"/>
          </p:cNvSpPr>
          <p:nvPr/>
        </p:nvSpPr>
        <p:spPr bwMode="auto">
          <a:xfrm>
            <a:off x="2236788" y="5410200"/>
            <a:ext cx="6019800" cy="381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2" name="AutoShape 6"/>
          <p:cNvSpPr>
            <a:spLocks noChangeArrowheads="1"/>
          </p:cNvSpPr>
          <p:nvPr/>
        </p:nvSpPr>
        <p:spPr bwMode="auto">
          <a:xfrm>
            <a:off x="1752600" y="1600200"/>
            <a:ext cx="6323013" cy="2111375"/>
          </a:xfrm>
          <a:prstGeom prst="wedgeEllipseCallout">
            <a:avLst>
              <a:gd name="adj1" fmla="val 30718"/>
              <a:gd name="adj2" fmla="val 129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frequency of prayer, the probability of the t statistic (-4.145) for the b coefficient is &lt;0.001 which is less than or equal to the level of significance of 0.05. We reject the null hypothesis  that the slope associated with frequency of prayer is equal to zero (b = 0) and conclude that there is a statistically significant relationship between frequency of prayer and frequency of attendance at religious services.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C595EE-39D0-45C3-8857-2F7EC85E2DA4}" type="slidenum">
              <a:rPr lang="en-US"/>
              <a:pPr/>
              <a:t>23</a:t>
            </a:fld>
            <a:endParaRPr lang="en-US"/>
          </a:p>
        </p:txBody>
      </p:sp>
      <p:pic>
        <p:nvPicPr>
          <p:cNvPr id="22630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6461125" cy="23241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6308" name="Rectangle 4"/>
          <p:cNvSpPr>
            <a:spLocks noChangeArrowheads="1"/>
          </p:cNvSpPr>
          <p:nvPr/>
        </p:nvSpPr>
        <p:spPr bwMode="auto">
          <a:xfrm>
            <a:off x="1763713" y="2971800"/>
            <a:ext cx="6019800" cy="381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09" name="Rectangle 5"/>
          <p:cNvSpPr>
            <a:spLocks noGrp="1" noChangeArrowheads="1"/>
          </p:cNvSpPr>
          <p:nvPr>
            <p:ph type="title"/>
          </p:nvPr>
        </p:nvSpPr>
        <p:spPr/>
        <p:txBody>
          <a:bodyPr/>
          <a:lstStyle/>
          <a:p>
            <a:r>
              <a:rPr lang="en-US"/>
              <a:t>RELATIONSHIP OF INDIVIDUAL INDEPENDENT VARIABLES TO DEPENDENT VARIABLE - 6</a:t>
            </a:r>
          </a:p>
        </p:txBody>
      </p:sp>
      <p:sp>
        <p:nvSpPr>
          <p:cNvPr id="226310" name="AutoShape 6"/>
          <p:cNvSpPr>
            <a:spLocks noChangeArrowheads="1"/>
          </p:cNvSpPr>
          <p:nvPr/>
        </p:nvSpPr>
        <p:spPr bwMode="auto">
          <a:xfrm>
            <a:off x="1373188" y="3573463"/>
            <a:ext cx="6627812" cy="2771775"/>
          </a:xfrm>
          <a:prstGeom prst="wedgeEllipseCallout">
            <a:avLst>
              <a:gd name="adj1" fmla="val -9833"/>
              <a:gd name="adj2" fmla="val -57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The b coefficient associated with how often does r pray </a:t>
            </a:r>
          </a:p>
          <a:p>
            <a:pPr algn="l"/>
            <a:r>
              <a:rPr lang="en-US" sz="1200">
                <a:latin typeface="Verdana" pitchFamily="34" charset="0"/>
              </a:rPr>
              <a:t>(-0.554) is negative, indicating an inverse relationship in which higher numeric values for how often does r pray are associated with lower numeric values for frequency of attendance at religious services. </a:t>
            </a:r>
          </a:p>
          <a:p>
            <a:pPr algn="l"/>
            <a:endParaRPr lang="en-US" sz="1200">
              <a:latin typeface="Verdana" pitchFamily="34" charset="0"/>
            </a:endParaRPr>
          </a:p>
          <a:p>
            <a:pPr algn="l"/>
            <a:r>
              <a:rPr lang="en-US" sz="1200">
                <a:latin typeface="Verdana" pitchFamily="34" charset="0"/>
              </a:rPr>
              <a:t>Since both variables are ordinal level, we will have to look at the coding for each before we can make a correct interpretation.  For ordinal level variables the numeric codes can be associated with labels in ascending or descending order.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4BA8811-5EF4-42FA-BCF2-F07322C4EF96}" type="slidenum">
              <a:rPr lang="en-US"/>
              <a:pPr/>
              <a:t>24</a:t>
            </a:fld>
            <a:endParaRPr lang="en-US"/>
          </a:p>
        </p:txBody>
      </p:sp>
      <p:pic>
        <p:nvPicPr>
          <p:cNvPr id="22733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65950" cy="50641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7331" name="Rectangle 3"/>
          <p:cNvSpPr>
            <a:spLocks noGrp="1" noChangeArrowheads="1"/>
          </p:cNvSpPr>
          <p:nvPr>
            <p:ph type="title"/>
          </p:nvPr>
        </p:nvSpPr>
        <p:spPr/>
        <p:txBody>
          <a:bodyPr/>
          <a:lstStyle/>
          <a:p>
            <a:r>
              <a:rPr lang="en-US"/>
              <a:t>RELATIONSHIP OF INDIVIDUAL INDEPENDENT VARIABLES TO DEPENDENT VARIABLE - 7</a:t>
            </a:r>
          </a:p>
        </p:txBody>
      </p:sp>
      <p:sp>
        <p:nvSpPr>
          <p:cNvPr id="227332" name="AutoShape 4"/>
          <p:cNvSpPr>
            <a:spLocks noChangeArrowheads="1"/>
          </p:cNvSpPr>
          <p:nvPr/>
        </p:nvSpPr>
        <p:spPr bwMode="auto">
          <a:xfrm>
            <a:off x="5105400" y="1752600"/>
            <a:ext cx="3352800" cy="1892300"/>
          </a:xfrm>
          <a:prstGeom prst="wedgeEllipseCallout">
            <a:avLst>
              <a:gd name="adj1" fmla="val -50662"/>
              <a:gd name="adj2" fmla="val 541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 frequency of prayer is an ordinal variable that is coded so that higher  numeric values are associated with survey respondents who prayed less often.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BB6027-7DD2-499B-B799-AA7B8F3502B5}" type="slidenum">
              <a:rPr lang="en-US"/>
              <a:pPr/>
              <a:t>25</a:t>
            </a:fld>
            <a:endParaRPr lang="en-US"/>
          </a:p>
        </p:txBody>
      </p:sp>
      <p:pic>
        <p:nvPicPr>
          <p:cNvPr id="22835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8355" name="Rectangle 3"/>
          <p:cNvSpPr>
            <a:spLocks noGrp="1" noChangeArrowheads="1"/>
          </p:cNvSpPr>
          <p:nvPr>
            <p:ph type="title"/>
          </p:nvPr>
        </p:nvSpPr>
        <p:spPr/>
        <p:txBody>
          <a:bodyPr/>
          <a:lstStyle/>
          <a:p>
            <a:r>
              <a:rPr lang="en-US"/>
              <a:t>RELATIONSHIP OF INDIVIDUAL INDEPENDENT VARIABLES TO DEPENDENT VARIABLE - 8</a:t>
            </a:r>
          </a:p>
        </p:txBody>
      </p:sp>
      <p:sp>
        <p:nvSpPr>
          <p:cNvPr id="228356" name="AutoShape 4"/>
          <p:cNvSpPr>
            <a:spLocks noChangeArrowheads="1"/>
          </p:cNvSpPr>
          <p:nvPr/>
        </p:nvSpPr>
        <p:spPr bwMode="auto">
          <a:xfrm>
            <a:off x="5638800" y="1676400"/>
            <a:ext cx="3352800" cy="2111375"/>
          </a:xfrm>
          <a:prstGeom prst="wedgeEllipseCallout">
            <a:avLst>
              <a:gd name="adj1" fmla="val -52417"/>
              <a:gd name="adj2" fmla="val 352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dependent variable frequency of attendance at religious services is also an ordinal variable. It is coded so that lower numeric values are associated with survey respondents who attended religious services less often. </a:t>
            </a:r>
          </a:p>
        </p:txBody>
      </p:sp>
      <p:sp>
        <p:nvSpPr>
          <p:cNvPr id="228357" name="AutoShape 5"/>
          <p:cNvSpPr>
            <a:spLocks noChangeArrowheads="1"/>
          </p:cNvSpPr>
          <p:nvPr/>
        </p:nvSpPr>
        <p:spPr bwMode="auto">
          <a:xfrm>
            <a:off x="3200400" y="5181600"/>
            <a:ext cx="4419600" cy="1012825"/>
          </a:xfrm>
          <a:prstGeom prst="wedgeEllipseCallout">
            <a:avLst>
              <a:gd name="adj1" fmla="val -25574"/>
              <a:gd name="adj2" fmla="val -39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Therefore, the negative value of b implies that survey respondents who prayed less often attended religious services less often.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BAB277-C0B3-4BCC-B928-F983890611BB}" type="slidenum">
              <a:rPr lang="en-US"/>
              <a:pPr/>
              <a:t>26</a:t>
            </a:fld>
            <a:endParaRPr lang="en-US"/>
          </a:p>
        </p:txBody>
      </p:sp>
      <p:sp>
        <p:nvSpPr>
          <p:cNvPr id="230402" name="Rectangle 2"/>
          <p:cNvSpPr>
            <a:spLocks noGrp="1" noChangeArrowheads="1"/>
          </p:cNvSpPr>
          <p:nvPr>
            <p:ph type="title"/>
          </p:nvPr>
        </p:nvSpPr>
        <p:spPr/>
        <p:txBody>
          <a:bodyPr/>
          <a:lstStyle/>
          <a:p>
            <a:r>
              <a:rPr lang="en-US"/>
              <a:t>Answer to problem 1</a:t>
            </a:r>
          </a:p>
        </p:txBody>
      </p:sp>
      <p:sp>
        <p:nvSpPr>
          <p:cNvPr id="230403" name="Rectangle 3"/>
          <p:cNvSpPr>
            <a:spLocks noGrp="1" noChangeArrowheads="1"/>
          </p:cNvSpPr>
          <p:nvPr>
            <p:ph type="body" idx="1"/>
          </p:nvPr>
        </p:nvSpPr>
        <p:spPr/>
        <p:txBody>
          <a:bodyPr/>
          <a:lstStyle/>
          <a:p>
            <a:r>
              <a:rPr lang="en-US"/>
              <a:t>The independent and dependent variables were metric (ordinal).</a:t>
            </a:r>
          </a:p>
          <a:p>
            <a:r>
              <a:rPr lang="en-US"/>
              <a:t>The ratio of cases to independent variables was 56.5 to 1.</a:t>
            </a:r>
          </a:p>
          <a:p>
            <a:r>
              <a:rPr lang="en-US"/>
              <a:t>The overall relationship was statistically significant and its strength was characterized correctly.</a:t>
            </a:r>
          </a:p>
          <a:p>
            <a:r>
              <a:rPr lang="en-US"/>
              <a:t>The b coefficient for all variables was statistically significant and the direction of the relationships were characterized correctly.</a:t>
            </a:r>
          </a:p>
          <a:p>
            <a:endParaRPr lang="en-US"/>
          </a:p>
          <a:p>
            <a:r>
              <a:rPr lang="en-US"/>
              <a:t>The answer to the question is true with caution. The caution is added because of the ordinal variables.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6BA39BC-BE75-4FD0-A278-86E1B29593A1}" type="slidenum">
              <a:rPr lang="en-US"/>
              <a:pPr/>
              <a:t>27</a:t>
            </a:fld>
            <a:endParaRPr lang="en-US"/>
          </a:p>
        </p:txBody>
      </p:sp>
      <p:sp>
        <p:nvSpPr>
          <p:cNvPr id="198658" name="Rectangle 2"/>
          <p:cNvSpPr>
            <a:spLocks noGrp="1" noChangeArrowheads="1"/>
          </p:cNvSpPr>
          <p:nvPr>
            <p:ph type="title"/>
          </p:nvPr>
        </p:nvSpPr>
        <p:spPr/>
        <p:txBody>
          <a:bodyPr/>
          <a:lstStyle/>
          <a:p>
            <a:r>
              <a:rPr lang="en-US"/>
              <a:t>Problem 2 – hierarchical regression</a:t>
            </a:r>
          </a:p>
        </p:txBody>
      </p:sp>
      <p:sp>
        <p:nvSpPr>
          <p:cNvPr id="198659"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After controlling for the effects of the variables "age" [age] and "sex" [sex], the addition of the variables "happiness of marriage" [hapmar], "condition of health" [health], and "attitude toward life" [life] reduces the error in predicting "general happiness" [happy] by 36.1%.</a:t>
            </a:r>
          </a:p>
          <a:p>
            <a:pPr marL="4763" indent="6350">
              <a:buFont typeface="Wingdings" pitchFamily="2" charset="2"/>
              <a:buNone/>
            </a:pPr>
            <a:endParaRPr lang="en-US" sz="1400"/>
          </a:p>
          <a:p>
            <a:pPr marL="4763" indent="6350">
              <a:buFont typeface="Wingdings" pitchFamily="2" charset="2"/>
              <a:buNone/>
            </a:pPr>
            <a:r>
              <a:rPr lang="en-US" sz="1400"/>
              <a:t>After controlling for age and sex, the variables happiness of marriage, condition of health, and attitude toward life each make  an individual contribution to reducing the error in predicting general happiness. Survey respondents who were less happy with their marriages were less happy overall. Survey respondents who said they were not as healthy were less happy overall. Survey respondents who felt life was less exciting were less happy overall.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C72736-EAED-4AE2-ABF6-821914B0B7DC}" type="slidenum">
              <a:rPr lang="en-US"/>
              <a:pPr/>
              <a:t>28</a:t>
            </a:fld>
            <a:endParaRPr lang="en-US"/>
          </a:p>
        </p:txBody>
      </p:sp>
      <p:sp>
        <p:nvSpPr>
          <p:cNvPr id="248834" name="Rectangle 2"/>
          <p:cNvSpPr>
            <a:spLocks noGrp="1" noChangeArrowheads="1"/>
          </p:cNvSpPr>
          <p:nvPr>
            <p:ph type="title"/>
          </p:nvPr>
        </p:nvSpPr>
        <p:spPr/>
        <p:txBody>
          <a:bodyPr/>
          <a:lstStyle/>
          <a:p>
            <a:r>
              <a:rPr lang="en-US"/>
              <a:t>Dissecting problem 2 - 1</a:t>
            </a:r>
          </a:p>
        </p:txBody>
      </p:sp>
      <p:sp>
        <p:nvSpPr>
          <p:cNvPr id="248835"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14.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After controlling for the effects of the variables "age" [age] and "sex" [sex], the addition of the variables "happiness of marriage" [hapmar], "condition of health" [health], and "attitude toward life" [life] reduces the error in predicting "general happiness" [happy] by 36.1%.</a:t>
            </a:r>
          </a:p>
          <a:p>
            <a:pPr marL="4763" indent="6350">
              <a:buFont typeface="Wingdings" pitchFamily="2" charset="2"/>
              <a:buNone/>
            </a:pPr>
            <a:endParaRPr lang="en-US" sz="1400"/>
          </a:p>
          <a:p>
            <a:pPr marL="4763" indent="6350">
              <a:buFont typeface="Wingdings" pitchFamily="2" charset="2"/>
              <a:buNone/>
            </a:pPr>
            <a:r>
              <a:rPr lang="en-US" sz="1400"/>
              <a:t>After controlling for age and sex, the variables happiness of marriage, condition of health, and attitude toward life each make  an individual contribution to reducing the error in predicting general happiness. Survey respondents who were less happy with their marriages were less happy overall. Survey respondents who said they were not as healthy were less happy overall. Survey respondents who felt life was less exciting were less happy overall.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48836" name="AutoShape 4"/>
          <p:cNvSpPr>
            <a:spLocks noChangeArrowheads="1"/>
          </p:cNvSpPr>
          <p:nvPr/>
        </p:nvSpPr>
        <p:spPr bwMode="auto">
          <a:xfrm>
            <a:off x="609600" y="3605213"/>
            <a:ext cx="4495800" cy="2197100"/>
          </a:xfrm>
          <a:prstGeom prst="wedgeEllipseCallout">
            <a:avLst>
              <a:gd name="adj1" fmla="val 17125"/>
              <a:gd name="adj2" fmla="val -65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that we add in after the control variables are the independent variables that we think will have a statistical relationship to the dependent variable: </a:t>
            </a:r>
          </a:p>
          <a:p>
            <a:pPr algn="l">
              <a:lnSpc>
                <a:spcPct val="100000"/>
              </a:lnSpc>
            </a:pPr>
            <a:r>
              <a:rPr lang="en-US" sz="1200">
                <a:latin typeface="Verdana" pitchFamily="34" charset="0"/>
              </a:rPr>
              <a:t>"happiness of marriage" [hapmar], "condition of health" [health], and "attitude toward life" [life] </a:t>
            </a:r>
          </a:p>
        </p:txBody>
      </p:sp>
      <p:sp>
        <p:nvSpPr>
          <p:cNvPr id="248837" name="AutoShape 5"/>
          <p:cNvSpPr>
            <a:spLocks noChangeArrowheads="1"/>
          </p:cNvSpPr>
          <p:nvPr/>
        </p:nvSpPr>
        <p:spPr bwMode="auto">
          <a:xfrm>
            <a:off x="457200" y="1065213"/>
            <a:ext cx="3959225" cy="1679575"/>
          </a:xfrm>
          <a:prstGeom prst="wedgeEllipseCallout">
            <a:avLst>
              <a:gd name="adj1" fmla="val 39657"/>
              <a:gd name="adj2" fmla="val 56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whose effect we want to control before we test for the relationship: "age"[age] and "sex" [sex], </a:t>
            </a:r>
          </a:p>
        </p:txBody>
      </p:sp>
      <p:sp>
        <p:nvSpPr>
          <p:cNvPr id="248838" name="AutoShape 6"/>
          <p:cNvSpPr>
            <a:spLocks noChangeArrowheads="1"/>
          </p:cNvSpPr>
          <p:nvPr/>
        </p:nvSpPr>
        <p:spPr bwMode="auto">
          <a:xfrm>
            <a:off x="5791200" y="4038600"/>
            <a:ext cx="3200400" cy="1423988"/>
          </a:xfrm>
          <a:prstGeom prst="wedgeEllipseCallout">
            <a:avLst>
              <a:gd name="adj1" fmla="val -40079"/>
              <a:gd name="adj2" fmla="val -84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that to be predicted or related to is the dependent variable (dv): "general happiness" [happy]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DA1804-E23F-4921-8FFD-E7A220F10556}" type="slidenum">
              <a:rPr lang="en-US"/>
              <a:pPr/>
              <a:t>29</a:t>
            </a:fld>
            <a:endParaRPr lang="en-US"/>
          </a:p>
        </p:txBody>
      </p:sp>
      <p:sp>
        <p:nvSpPr>
          <p:cNvPr id="249858" name="Rectangle 2"/>
          <p:cNvSpPr>
            <a:spLocks noGrp="1" noChangeArrowheads="1"/>
          </p:cNvSpPr>
          <p:nvPr>
            <p:ph type="title"/>
          </p:nvPr>
        </p:nvSpPr>
        <p:spPr/>
        <p:txBody>
          <a:bodyPr/>
          <a:lstStyle/>
          <a:p>
            <a:r>
              <a:rPr lang="en-US"/>
              <a:t>Dissecting problem 2 - 2</a:t>
            </a:r>
          </a:p>
        </p:txBody>
      </p:sp>
      <p:sp>
        <p:nvSpPr>
          <p:cNvPr id="249859"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14.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After controlling for the effects of the variables "age" [age] and "sex" [sex], the addition of the variables "happiness of marriage" [hapmar], "condition of health" [health], and "attitude toward life" [life] reduces the error in predicting "general happiness" [happy] by 36.1%.</a:t>
            </a:r>
          </a:p>
          <a:p>
            <a:pPr marL="4763" indent="6350">
              <a:buFont typeface="Wingdings" pitchFamily="2" charset="2"/>
              <a:buNone/>
            </a:pPr>
            <a:endParaRPr lang="en-US" sz="1400"/>
          </a:p>
          <a:p>
            <a:pPr marL="4763" indent="6350">
              <a:buFont typeface="Wingdings" pitchFamily="2" charset="2"/>
              <a:buNone/>
            </a:pPr>
            <a:r>
              <a:rPr lang="en-US" sz="1400"/>
              <a:t>After controlling for age and sex, the variables happiness of marriage, condition of health, and attitude toward life each make  an individual contribution to reducing the error in predicting general happiness. Survey respondents who were less happy with their marriages were less happy overall. Survey respondents who said they were not as healthy were less happy overall. Survey respondents who felt life was less exciting were less happy overall.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49860" name="AutoShape 4"/>
          <p:cNvSpPr>
            <a:spLocks noChangeArrowheads="1"/>
          </p:cNvSpPr>
          <p:nvPr/>
        </p:nvSpPr>
        <p:spPr bwMode="auto">
          <a:xfrm>
            <a:off x="5562600" y="4724400"/>
            <a:ext cx="3276600" cy="1938338"/>
          </a:xfrm>
          <a:prstGeom prst="wedgeEllipseCallout">
            <a:avLst>
              <a:gd name="adj1" fmla="val -48690"/>
              <a:gd name="adj2" fmla="val -639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relationship between each of the independent variables entered after the control variables and the dependent variable must be statistically significant and interpreted correctly.</a:t>
            </a:r>
          </a:p>
        </p:txBody>
      </p:sp>
      <p:sp>
        <p:nvSpPr>
          <p:cNvPr id="249861" name="AutoShape 5"/>
          <p:cNvSpPr>
            <a:spLocks noChangeArrowheads="1"/>
          </p:cNvSpPr>
          <p:nvPr/>
        </p:nvSpPr>
        <p:spPr bwMode="auto">
          <a:xfrm>
            <a:off x="3429000" y="1203325"/>
            <a:ext cx="5181600" cy="1679575"/>
          </a:xfrm>
          <a:prstGeom prst="wedgeEllipseCallout">
            <a:avLst>
              <a:gd name="adj1" fmla="val 30792"/>
              <a:gd name="adj2" fmla="val 76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a problem to be true, the relationship between the added variables and the dependent variable must be statistically significant, and the strength of the relationship after including the control variables must be correctly stated.</a:t>
            </a:r>
          </a:p>
        </p:txBody>
      </p:sp>
      <p:sp>
        <p:nvSpPr>
          <p:cNvPr id="249862" name="AutoShape 6"/>
          <p:cNvSpPr>
            <a:spLocks noChangeArrowheads="1"/>
          </p:cNvSpPr>
          <p:nvPr/>
        </p:nvSpPr>
        <p:spPr bwMode="auto">
          <a:xfrm>
            <a:off x="1066800" y="4953000"/>
            <a:ext cx="3886200" cy="1423988"/>
          </a:xfrm>
          <a:prstGeom prst="wedgeEllipseCallout">
            <a:avLst>
              <a:gd name="adj1" fmla="val -16625"/>
              <a:gd name="adj2" fmla="val -37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are generally not interested in whether or not the control variables have a statistically significant relationship to the dependent variables.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1850FA6-2D9E-493F-A228-0798B38252CA}" type="slidenum">
              <a:rPr lang="en-US"/>
              <a:pPr/>
              <a:t>3</a:t>
            </a:fld>
            <a:endParaRPr lang="en-US"/>
          </a:p>
        </p:txBody>
      </p:sp>
      <p:sp>
        <p:nvSpPr>
          <p:cNvPr id="283650" name="Rectangle 2"/>
          <p:cNvSpPr>
            <a:spLocks noGrp="1" noChangeArrowheads="1"/>
          </p:cNvSpPr>
          <p:nvPr>
            <p:ph type="title"/>
          </p:nvPr>
        </p:nvSpPr>
        <p:spPr/>
        <p:txBody>
          <a:bodyPr/>
          <a:lstStyle/>
          <a:p>
            <a:r>
              <a:rPr lang="en-US"/>
              <a:t>Types of multiple regression</a:t>
            </a:r>
          </a:p>
        </p:txBody>
      </p:sp>
      <p:sp>
        <p:nvSpPr>
          <p:cNvPr id="283651" name="Rectangle 3"/>
          <p:cNvSpPr>
            <a:spLocks noGrp="1" noChangeArrowheads="1"/>
          </p:cNvSpPr>
          <p:nvPr>
            <p:ph type="body" idx="1"/>
          </p:nvPr>
        </p:nvSpPr>
        <p:spPr/>
        <p:txBody>
          <a:bodyPr/>
          <a:lstStyle/>
          <a:p>
            <a:pPr>
              <a:lnSpc>
                <a:spcPct val="90000"/>
              </a:lnSpc>
            </a:pPr>
            <a:r>
              <a:rPr lang="en-US"/>
              <a:t>There are three types of multiple regression, each of which is designed to answer a different question:</a:t>
            </a:r>
          </a:p>
          <a:p>
            <a:pPr lvl="1">
              <a:lnSpc>
                <a:spcPct val="90000"/>
              </a:lnSpc>
            </a:pPr>
            <a:r>
              <a:rPr lang="en-US" sz="2400"/>
              <a:t>Standard multiple regression is used to evaluate the relationships between a set of independent variables and a dependent variable.</a:t>
            </a:r>
          </a:p>
          <a:p>
            <a:pPr lvl="1">
              <a:lnSpc>
                <a:spcPct val="90000"/>
              </a:lnSpc>
            </a:pPr>
            <a:r>
              <a:rPr lang="en-US" sz="2400"/>
              <a:t>Hierarchical, or sequential, regression is used to examine the relationships between a set of independent variables and a dependent variable, after controlling for the effects of some other independent variables on the dependent variable.</a:t>
            </a:r>
          </a:p>
          <a:p>
            <a:pPr lvl="1">
              <a:lnSpc>
                <a:spcPct val="90000"/>
              </a:lnSpc>
            </a:pPr>
            <a:r>
              <a:rPr lang="en-US" sz="2400"/>
              <a:t>Stepwise, or statistical, regression is used to identify the subset of independent variables that has the strongest relationship to a dependent variable.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E1DFD39-0FD9-4B83-BF2B-F2E7CA8D89DF}" type="slidenum">
              <a:rPr lang="en-US"/>
              <a:pPr/>
              <a:t>30</a:t>
            </a:fld>
            <a:endParaRPr lang="en-US"/>
          </a:p>
        </p:txBody>
      </p:sp>
      <p:pic>
        <p:nvPicPr>
          <p:cNvPr id="25088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0883" name="Rectangle 3"/>
          <p:cNvSpPr>
            <a:spLocks noGrp="1" noChangeArrowheads="1"/>
          </p:cNvSpPr>
          <p:nvPr>
            <p:ph type="title"/>
          </p:nvPr>
        </p:nvSpPr>
        <p:spPr/>
        <p:txBody>
          <a:bodyPr/>
          <a:lstStyle/>
          <a:p>
            <a:r>
              <a:rPr lang="en-US"/>
              <a:t>Request a hierarchical multiple regression</a:t>
            </a:r>
          </a:p>
        </p:txBody>
      </p:sp>
      <p:sp>
        <p:nvSpPr>
          <p:cNvPr id="250884" name="AutoShape 4"/>
          <p:cNvSpPr>
            <a:spLocks noChangeArrowheads="1"/>
          </p:cNvSpPr>
          <p:nvPr/>
        </p:nvSpPr>
        <p:spPr bwMode="auto">
          <a:xfrm>
            <a:off x="5486400" y="41910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multiple regression in SPSS,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F4987D4-A067-4790-B4C3-991E552EA612}" type="slidenum">
              <a:rPr lang="en-US"/>
              <a:pPr/>
              <a:t>31</a:t>
            </a:fld>
            <a:endParaRPr lang="en-US"/>
          </a:p>
        </p:txBody>
      </p:sp>
      <p:pic>
        <p:nvPicPr>
          <p:cNvPr id="23245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6891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2451" name="Rectangle 3"/>
          <p:cNvSpPr>
            <a:spLocks noGrp="1" noChangeArrowheads="1"/>
          </p:cNvSpPr>
          <p:nvPr>
            <p:ph type="title"/>
          </p:nvPr>
        </p:nvSpPr>
        <p:spPr>
          <a:xfrm>
            <a:off x="1143000" y="304800"/>
            <a:ext cx="7696200" cy="914400"/>
          </a:xfrm>
        </p:spPr>
        <p:txBody>
          <a:bodyPr/>
          <a:lstStyle/>
          <a:p>
            <a:r>
              <a:rPr lang="en-US"/>
              <a:t>Specify independent variables to control for</a:t>
            </a:r>
          </a:p>
        </p:txBody>
      </p:sp>
      <p:sp>
        <p:nvSpPr>
          <p:cNvPr id="232452" name="AutoShape 4"/>
          <p:cNvSpPr>
            <a:spLocks noChangeArrowheads="1"/>
          </p:cNvSpPr>
          <p:nvPr/>
        </p:nvSpPr>
        <p:spPr bwMode="auto">
          <a:xfrm>
            <a:off x="4953000" y="1384300"/>
            <a:ext cx="2514600" cy="1165225"/>
          </a:xfrm>
          <a:prstGeom prst="wedgeEllipseCallout">
            <a:avLst>
              <a:gd name="adj1" fmla="val -50884"/>
              <a:gd name="adj2" fmla="val 29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a:t>
            </a:r>
            <a:r>
              <a:rPr lang="en-US" sz="1200" i="1">
                <a:latin typeface="Verdana" pitchFamily="34" charset="0"/>
              </a:rPr>
              <a:t>happy</a:t>
            </a:r>
            <a:r>
              <a:rPr lang="en-US" sz="1200">
                <a:latin typeface="Verdana" pitchFamily="34" charset="0"/>
              </a:rPr>
              <a:t> to the </a:t>
            </a:r>
            <a:r>
              <a:rPr lang="en-US" sz="1200" i="1">
                <a:latin typeface="Verdana" pitchFamily="34" charset="0"/>
              </a:rPr>
              <a:t>Dependent</a:t>
            </a:r>
            <a:r>
              <a:rPr lang="en-US" sz="1200">
                <a:latin typeface="Verdana" pitchFamily="34" charset="0"/>
              </a:rPr>
              <a:t> text box.</a:t>
            </a:r>
          </a:p>
        </p:txBody>
      </p:sp>
      <p:sp>
        <p:nvSpPr>
          <p:cNvPr id="232453" name="AutoShape 5"/>
          <p:cNvSpPr>
            <a:spLocks noChangeArrowheads="1"/>
          </p:cNvSpPr>
          <p:nvPr/>
        </p:nvSpPr>
        <p:spPr bwMode="auto">
          <a:xfrm>
            <a:off x="609600" y="2984500"/>
            <a:ext cx="2895600" cy="1423988"/>
          </a:xfrm>
          <a:prstGeom prst="wedgeEllipseCallout">
            <a:avLst>
              <a:gd name="adj1" fmla="val 73847"/>
              <a:gd name="adj2" fmla="val -18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variables to control for </a:t>
            </a:r>
            <a:r>
              <a:rPr lang="en-US" sz="1200" i="1">
                <a:latin typeface="Verdana" pitchFamily="34" charset="0"/>
              </a:rPr>
              <a:t>age </a:t>
            </a:r>
            <a:r>
              <a:rPr lang="en-US" sz="1200">
                <a:latin typeface="Verdana" pitchFamily="34" charset="0"/>
              </a:rPr>
              <a:t>and</a:t>
            </a:r>
            <a:r>
              <a:rPr lang="en-US" sz="1200" i="1">
                <a:latin typeface="Verdana" pitchFamily="34" charset="0"/>
              </a:rPr>
              <a:t> sex</a:t>
            </a:r>
            <a:r>
              <a:rPr lang="en-US" sz="1200">
                <a:latin typeface="Verdana" pitchFamily="34" charset="0"/>
              </a:rPr>
              <a:t> to the </a:t>
            </a:r>
            <a:r>
              <a:rPr lang="en-US" sz="1200" i="1">
                <a:latin typeface="Verdana" pitchFamily="34" charset="0"/>
              </a:rPr>
              <a:t>Independent(s)</a:t>
            </a:r>
            <a:r>
              <a:rPr lang="en-US" sz="1200">
                <a:latin typeface="Verdana" pitchFamily="34" charset="0"/>
              </a:rPr>
              <a:t> list box.</a:t>
            </a:r>
          </a:p>
        </p:txBody>
      </p:sp>
      <p:sp>
        <p:nvSpPr>
          <p:cNvPr id="232454" name="AutoShape 6"/>
          <p:cNvSpPr>
            <a:spLocks noChangeArrowheads="1"/>
          </p:cNvSpPr>
          <p:nvPr/>
        </p:nvSpPr>
        <p:spPr bwMode="auto">
          <a:xfrm>
            <a:off x="2895600" y="4508500"/>
            <a:ext cx="4035425" cy="2197100"/>
          </a:xfrm>
          <a:prstGeom prst="wedgeEllipseCallout">
            <a:avLst>
              <a:gd name="adj1" fmla="val 2676"/>
              <a:gd name="adj2" fmla="val -6380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select the method for entering the variables into the analysis from the drop down Method menu.  In this example, we accept the default of </a:t>
            </a:r>
            <a:r>
              <a:rPr lang="en-US" sz="1200" i="1">
                <a:latin typeface="Verdana" pitchFamily="34" charset="0"/>
              </a:rPr>
              <a:t>Enter</a:t>
            </a:r>
            <a:r>
              <a:rPr lang="en-US" sz="1200">
                <a:latin typeface="Verdana" pitchFamily="34" charset="0"/>
              </a:rPr>
              <a:t> for direct entry of all variables in the first block which will force the controls into the regression.</a:t>
            </a:r>
          </a:p>
        </p:txBody>
      </p:sp>
      <p:sp>
        <p:nvSpPr>
          <p:cNvPr id="232455" name="AutoShape 7"/>
          <p:cNvSpPr>
            <a:spLocks noChangeArrowheads="1"/>
          </p:cNvSpPr>
          <p:nvPr/>
        </p:nvSpPr>
        <p:spPr bwMode="auto">
          <a:xfrm>
            <a:off x="5715000" y="3062288"/>
            <a:ext cx="3200400" cy="1165225"/>
          </a:xfrm>
          <a:prstGeom prst="wedgeEllipseCallout">
            <a:avLst>
              <a:gd name="adj1" fmla="val -43699"/>
              <a:gd name="adj2" fmla="val -618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Next</a:t>
            </a:r>
            <a:r>
              <a:rPr lang="en-US" sz="1200">
                <a:latin typeface="Verdana" pitchFamily="34" charset="0"/>
              </a:rPr>
              <a:t> button to tell SPSS to add another block of variables to the regression analysis.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D05183-D948-4388-88C9-1F242D103E56}" type="slidenum">
              <a:rPr lang="en-US"/>
              <a:pPr/>
              <a:t>32</a:t>
            </a:fld>
            <a:endParaRPr lang="en-US"/>
          </a:p>
        </p:txBody>
      </p:sp>
      <p:pic>
        <p:nvPicPr>
          <p:cNvPr id="25191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577975"/>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1907" name="Rectangle 3"/>
          <p:cNvSpPr>
            <a:spLocks noGrp="1" noChangeArrowheads="1"/>
          </p:cNvSpPr>
          <p:nvPr>
            <p:ph type="title"/>
          </p:nvPr>
        </p:nvSpPr>
        <p:spPr/>
        <p:txBody>
          <a:bodyPr/>
          <a:lstStyle/>
          <a:p>
            <a:r>
              <a:rPr lang="en-US"/>
              <a:t>Add the other independent variables</a:t>
            </a:r>
          </a:p>
        </p:txBody>
      </p:sp>
      <p:sp>
        <p:nvSpPr>
          <p:cNvPr id="251909" name="AutoShape 5"/>
          <p:cNvSpPr>
            <a:spLocks noChangeArrowheads="1"/>
          </p:cNvSpPr>
          <p:nvPr/>
        </p:nvSpPr>
        <p:spPr bwMode="auto">
          <a:xfrm>
            <a:off x="1600200" y="2797175"/>
            <a:ext cx="2667000" cy="1679575"/>
          </a:xfrm>
          <a:prstGeom prst="wedgeEllipseCallout">
            <a:avLst>
              <a:gd name="adj1" fmla="val 64463"/>
              <a:gd name="adj2" fmla="val -10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other  independent variables </a:t>
            </a:r>
            <a:r>
              <a:rPr lang="en-US" sz="1200" i="1">
                <a:latin typeface="Verdana" pitchFamily="34" charset="0"/>
              </a:rPr>
              <a:t>hapmar, health </a:t>
            </a:r>
            <a:r>
              <a:rPr lang="en-US" sz="1200">
                <a:latin typeface="Verdana" pitchFamily="34" charset="0"/>
              </a:rPr>
              <a:t>and</a:t>
            </a:r>
            <a:r>
              <a:rPr lang="en-US" sz="1200" i="1">
                <a:latin typeface="Verdana" pitchFamily="34" charset="0"/>
              </a:rPr>
              <a:t> life</a:t>
            </a:r>
            <a:r>
              <a:rPr lang="en-US" sz="1200">
                <a:latin typeface="Verdana" pitchFamily="34" charset="0"/>
              </a:rPr>
              <a:t> to the </a:t>
            </a:r>
            <a:r>
              <a:rPr lang="en-US" sz="1200" i="1">
                <a:latin typeface="Verdana" pitchFamily="34" charset="0"/>
              </a:rPr>
              <a:t>Independent(s)</a:t>
            </a:r>
            <a:r>
              <a:rPr lang="en-US" sz="1200">
                <a:latin typeface="Verdana" pitchFamily="34" charset="0"/>
              </a:rPr>
              <a:t> list box for block 2.</a:t>
            </a:r>
          </a:p>
        </p:txBody>
      </p:sp>
      <p:sp>
        <p:nvSpPr>
          <p:cNvPr id="251911" name="AutoShape 7"/>
          <p:cNvSpPr>
            <a:spLocks noChangeArrowheads="1"/>
          </p:cNvSpPr>
          <p:nvPr/>
        </p:nvSpPr>
        <p:spPr bwMode="auto">
          <a:xfrm>
            <a:off x="4953000" y="5540375"/>
            <a:ext cx="3200400" cy="1165225"/>
          </a:xfrm>
          <a:prstGeom prst="wedgeEllipseCallout">
            <a:avLst>
              <a:gd name="adj1" fmla="val -56546"/>
              <a:gd name="adj2" fmla="val -44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Statistics</a:t>
            </a:r>
            <a:r>
              <a:rPr lang="en-US" sz="1200">
                <a:latin typeface="Verdana" pitchFamily="34" charset="0"/>
              </a:rPr>
              <a:t>… button to specify the statistics options that we want.</a:t>
            </a:r>
          </a:p>
        </p:txBody>
      </p:sp>
      <p:sp>
        <p:nvSpPr>
          <p:cNvPr id="251914" name="AutoShape 10"/>
          <p:cNvSpPr>
            <a:spLocks noChangeArrowheads="1"/>
          </p:cNvSpPr>
          <p:nvPr/>
        </p:nvSpPr>
        <p:spPr bwMode="auto">
          <a:xfrm>
            <a:off x="4343400" y="1425575"/>
            <a:ext cx="3200400" cy="906463"/>
          </a:xfrm>
          <a:prstGeom prst="wedgeEllipseCallout">
            <a:avLst>
              <a:gd name="adj1" fmla="val -36458"/>
              <a:gd name="adj2" fmla="val 59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identifies that we will now be adding variables to a second block.</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0DF3724-E735-4E7E-BE58-E16457CDFCBF}" type="slidenum">
              <a:rPr lang="en-US"/>
              <a:pPr/>
              <a:t>33</a:t>
            </a:fld>
            <a:endParaRPr lang="en-US"/>
          </a:p>
        </p:txBody>
      </p:sp>
      <p:pic>
        <p:nvPicPr>
          <p:cNvPr id="233483" name="Picture 1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29025" y="2962275"/>
            <a:ext cx="4676775" cy="3057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3475" name="Rectangle 3"/>
          <p:cNvSpPr>
            <a:spLocks noGrp="1" noChangeArrowheads="1"/>
          </p:cNvSpPr>
          <p:nvPr>
            <p:ph type="title"/>
          </p:nvPr>
        </p:nvSpPr>
        <p:spPr/>
        <p:txBody>
          <a:bodyPr/>
          <a:lstStyle/>
          <a:p>
            <a:r>
              <a:rPr lang="en-US"/>
              <a:t>Specify the statistics output options</a:t>
            </a:r>
          </a:p>
        </p:txBody>
      </p:sp>
      <p:sp>
        <p:nvSpPr>
          <p:cNvPr id="233476" name="AutoShape 4"/>
          <p:cNvSpPr>
            <a:spLocks noChangeArrowheads="1"/>
          </p:cNvSpPr>
          <p:nvPr/>
        </p:nvSpPr>
        <p:spPr bwMode="auto">
          <a:xfrm>
            <a:off x="1447800" y="4343400"/>
            <a:ext cx="4721225" cy="1938338"/>
          </a:xfrm>
          <a:prstGeom prst="wedgeEllipseCallout">
            <a:avLst>
              <a:gd name="adj1" fmla="val 37324"/>
              <a:gd name="adj2" fmla="val -81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checkboxes for </a:t>
            </a:r>
            <a:r>
              <a:rPr lang="en-US" sz="1200" i="1">
                <a:latin typeface="Verdana" pitchFamily="34" charset="0"/>
              </a:rPr>
              <a:t>Model Fit, Descriptives</a:t>
            </a:r>
            <a:r>
              <a:rPr lang="en-US" sz="1200">
                <a:latin typeface="Verdana" pitchFamily="34" charset="0"/>
              </a:rPr>
              <a:t>, and </a:t>
            </a:r>
            <a:r>
              <a:rPr lang="en-US" sz="1200" i="1">
                <a:latin typeface="Verdana" pitchFamily="34" charset="0"/>
              </a:rPr>
              <a:t>R squared change</a:t>
            </a:r>
            <a:r>
              <a:rPr lang="en-US" sz="1200">
                <a:latin typeface="Verdana" pitchFamily="34" charset="0"/>
              </a:rPr>
              <a:t>.</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t>
            </a:r>
            <a:r>
              <a:rPr lang="en-US" sz="1200" i="1">
                <a:latin typeface="Verdana" pitchFamily="34" charset="0"/>
              </a:rPr>
              <a:t>R squared change</a:t>
            </a:r>
            <a:r>
              <a:rPr lang="en-US" sz="1200">
                <a:latin typeface="Verdana" pitchFamily="34" charset="0"/>
              </a:rPr>
              <a:t> statistic will tell us whether or not the variables added after the controls have a relationship to the dependent variable.</a:t>
            </a:r>
          </a:p>
        </p:txBody>
      </p:sp>
      <p:sp>
        <p:nvSpPr>
          <p:cNvPr id="233477" name="AutoShape 5"/>
          <p:cNvSpPr>
            <a:spLocks noChangeArrowheads="1"/>
          </p:cNvSpPr>
          <p:nvPr/>
        </p:nvSpPr>
        <p:spPr bwMode="auto">
          <a:xfrm>
            <a:off x="6632575" y="4267200"/>
            <a:ext cx="1901825" cy="1165225"/>
          </a:xfrm>
          <a:prstGeom prst="wedgeEllipseCallout">
            <a:avLst>
              <a:gd name="adj1" fmla="val 16444"/>
              <a:gd name="adj2" fmla="val -114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Continue button to close the dialog box.</a:t>
            </a:r>
          </a:p>
        </p:txBody>
      </p:sp>
      <p:sp>
        <p:nvSpPr>
          <p:cNvPr id="233478" name="AutoShape 6"/>
          <p:cNvSpPr>
            <a:spLocks noChangeArrowheads="1"/>
          </p:cNvSpPr>
          <p:nvPr/>
        </p:nvSpPr>
        <p:spPr bwMode="auto">
          <a:xfrm>
            <a:off x="1527175" y="1778000"/>
            <a:ext cx="1981200" cy="1679575"/>
          </a:xfrm>
          <a:prstGeom prst="wedgeEllipseCallout">
            <a:avLst>
              <a:gd name="adj1" fmla="val 66347"/>
              <a:gd name="adj2" fmla="val 57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checkboxes for </a:t>
            </a:r>
          </a:p>
          <a:p>
            <a:pPr algn="l">
              <a:lnSpc>
                <a:spcPct val="100000"/>
              </a:lnSpc>
            </a:pPr>
            <a:r>
              <a:rPr lang="en-US" sz="1200" i="1">
                <a:latin typeface="Verdana" pitchFamily="34" charset="0"/>
              </a:rPr>
              <a:t>Estimates </a:t>
            </a:r>
            <a:r>
              <a:rPr lang="en-US" sz="1200">
                <a:latin typeface="Verdana" pitchFamily="34" charset="0"/>
              </a:rPr>
              <a:t>on the</a:t>
            </a:r>
            <a:r>
              <a:rPr lang="en-US" sz="1200" i="1">
                <a:latin typeface="Verdana" pitchFamily="34" charset="0"/>
              </a:rPr>
              <a:t> Regression Coefficients </a:t>
            </a:r>
            <a:r>
              <a:rPr lang="en-US" sz="1200">
                <a:latin typeface="Verdana" pitchFamily="34" charset="0"/>
              </a:rPr>
              <a:t>panel.</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255FB09-33EB-438D-B7FD-CD55B3B41B96}" type="slidenum">
              <a:rPr lang="en-US"/>
              <a:pPr/>
              <a:t>34</a:t>
            </a:fld>
            <a:endParaRPr lang="en-US"/>
          </a:p>
        </p:txBody>
      </p:sp>
      <p:pic>
        <p:nvPicPr>
          <p:cNvPr id="2345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76450" y="16764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4499" name="Rectangle 3"/>
          <p:cNvSpPr>
            <a:spLocks noGrp="1" noChangeArrowheads="1"/>
          </p:cNvSpPr>
          <p:nvPr>
            <p:ph type="title"/>
          </p:nvPr>
        </p:nvSpPr>
        <p:spPr/>
        <p:txBody>
          <a:bodyPr/>
          <a:lstStyle/>
          <a:p>
            <a:r>
              <a:rPr lang="en-US"/>
              <a:t>Request the regression output</a:t>
            </a:r>
          </a:p>
        </p:txBody>
      </p:sp>
      <p:sp>
        <p:nvSpPr>
          <p:cNvPr id="234500" name="AutoShape 4"/>
          <p:cNvSpPr>
            <a:spLocks noChangeArrowheads="1"/>
          </p:cNvSpPr>
          <p:nvPr/>
        </p:nvSpPr>
        <p:spPr bwMode="auto">
          <a:xfrm>
            <a:off x="6629400" y="2743200"/>
            <a:ext cx="2133600" cy="1371600"/>
          </a:xfrm>
          <a:prstGeom prst="wedgeEllipseCallout">
            <a:avLst>
              <a:gd name="adj1" fmla="val -22245"/>
              <a:gd name="adj2" fmla="val -82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regression output.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A30F3B7-DB49-44AD-A836-A23243DE4287}" type="slidenum">
              <a:rPr lang="en-US"/>
              <a:pPr/>
              <a:t>35</a:t>
            </a:fld>
            <a:endParaRPr lang="en-US"/>
          </a:p>
        </p:txBody>
      </p:sp>
      <p:sp>
        <p:nvSpPr>
          <p:cNvPr id="235522" name="Rectangle 2"/>
          <p:cNvSpPr>
            <a:spLocks noGrp="1" noChangeArrowheads="1"/>
          </p:cNvSpPr>
          <p:nvPr>
            <p:ph type="title"/>
          </p:nvPr>
        </p:nvSpPr>
        <p:spPr/>
        <p:txBody>
          <a:bodyPr/>
          <a:lstStyle/>
          <a:p>
            <a:r>
              <a:rPr lang="en-US"/>
              <a:t>LEVEL OF MEASUREMENT</a:t>
            </a:r>
          </a:p>
        </p:txBody>
      </p:sp>
      <p:sp>
        <p:nvSpPr>
          <p:cNvPr id="235523" name="Rectangle 3"/>
          <p:cNvSpPr>
            <a:spLocks noChangeArrowheads="1"/>
          </p:cNvSpPr>
          <p:nvPr/>
        </p:nvSpPr>
        <p:spPr bwMode="auto">
          <a:xfrm>
            <a:off x="1447800" y="1524000"/>
            <a:ext cx="7315200" cy="4992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a:t>Multiple regression requires that the dependent variable be metric and the independent variables be metric or dichotomous. "General happiness" [happy] is an ordinal level variable, which satisfies the level of measurement requirement if we follow the convention of treating ordinal level variables as metric variables. Since some data analysts do not agree with this convention, a note of caution should be included in our interpretation.</a:t>
            </a:r>
          </a:p>
          <a:p>
            <a:pPr algn="l"/>
            <a:endParaRPr lang="en-US" sz="1800"/>
          </a:p>
          <a:p>
            <a:pPr algn="l"/>
            <a:r>
              <a:rPr lang="en-US" sz="1800"/>
              <a:t>"Age" [age] is an interval level variable, which satisfies the level of measurement requirements for multiple regression analysis. </a:t>
            </a:r>
          </a:p>
          <a:p>
            <a:pPr algn="l"/>
            <a:endParaRPr lang="en-US" sz="1800"/>
          </a:p>
          <a:p>
            <a:pPr algn="l"/>
            <a:r>
              <a:rPr lang="en-US" sz="1800"/>
              <a:t>"Happiness of marriage" [hapmar], "condition of health" [health], and "attitude toward life" [life] are ordinal level variables. If we follow the convention of treating ordinal level variables as metric variables, the level of measurement requirement for multiple regression analysis is satisfied. Since some data analysts do not agree with this convention, a note of caution should be included in our interpretation. </a:t>
            </a:r>
          </a:p>
          <a:p>
            <a:pPr algn="l"/>
            <a:endParaRPr lang="en-US" sz="1800"/>
          </a:p>
          <a:p>
            <a:pPr algn="l"/>
            <a:r>
              <a:rPr lang="en-US" sz="1800"/>
              <a:t>"Sex" [sex] is a dichotomous or dummy-coded nominal variable which may be included in multiple regression analysis.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47926CB-C0B7-423F-9D45-7AE0AA66EC1F}" type="slidenum">
              <a:rPr lang="en-US"/>
              <a:pPr/>
              <a:t>36</a:t>
            </a:fld>
            <a:endParaRPr lang="en-US"/>
          </a:p>
        </p:txBody>
      </p:sp>
      <p:pic>
        <p:nvPicPr>
          <p:cNvPr id="236550" name="Picture 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867025" y="1524000"/>
            <a:ext cx="4676775" cy="22844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6547" name="Rectangle 3"/>
          <p:cNvSpPr>
            <a:spLocks noGrp="1" noChangeArrowheads="1"/>
          </p:cNvSpPr>
          <p:nvPr>
            <p:ph type="title"/>
          </p:nvPr>
        </p:nvSpPr>
        <p:spPr/>
        <p:txBody>
          <a:bodyPr/>
          <a:lstStyle/>
          <a:p>
            <a:r>
              <a:rPr lang="en-US"/>
              <a:t>SAMPLE SIZE</a:t>
            </a:r>
          </a:p>
        </p:txBody>
      </p:sp>
      <p:sp>
        <p:nvSpPr>
          <p:cNvPr id="236549" name="Rectangle 5"/>
          <p:cNvSpPr>
            <a:spLocks noChangeArrowheads="1"/>
          </p:cNvSpPr>
          <p:nvPr/>
        </p:nvSpPr>
        <p:spPr bwMode="auto">
          <a:xfrm>
            <a:off x="6448425" y="1828800"/>
            <a:ext cx="838200" cy="1828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48" name="AutoShape 4"/>
          <p:cNvSpPr>
            <a:spLocks noChangeArrowheads="1"/>
          </p:cNvSpPr>
          <p:nvPr/>
        </p:nvSpPr>
        <p:spPr bwMode="auto">
          <a:xfrm>
            <a:off x="2819400" y="3762375"/>
            <a:ext cx="4491038" cy="2714625"/>
          </a:xfrm>
          <a:prstGeom prst="wedgeEllipseCallout">
            <a:avLst>
              <a:gd name="adj1" fmla="val 37380"/>
              <a:gd name="adj2" fmla="val -53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multiple regression is 5 to 1. With 90 valid cases and 5 independent variables, the ratio for this analysis is 18.0 to 1, which satisfies the minimum requirement.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addition, the ratio of 18.0 to 1 satisfies the preferred ratio of 15 to 1.</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14AC8A9-60BB-49A3-8E34-2FC0C2D7F400}" type="slidenum">
              <a:rPr lang="en-US"/>
              <a:pPr/>
              <a:t>37</a:t>
            </a:fld>
            <a:endParaRPr lang="en-US"/>
          </a:p>
        </p:txBody>
      </p:sp>
      <p:pic>
        <p:nvPicPr>
          <p:cNvPr id="237578" name="Picture 1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286000" y="1298575"/>
            <a:ext cx="6115050" cy="3044825"/>
          </a:xfrm>
          <a:ln/>
          <a:extLst>
            <a:ext uri="{909E8E84-426E-40DD-AFC4-6F175D3DCCD1}">
              <a14:hiddenFill xmlns:a14="http://schemas.microsoft.com/office/drawing/2010/main">
                <a:solidFill>
                  <a:schemeClr val="bg1"/>
                </a:solidFill>
              </a14:hiddenFill>
            </a:ext>
          </a:extLst>
        </p:spPr>
      </p:pic>
      <p:sp>
        <p:nvSpPr>
          <p:cNvPr id="237571" name="Rectangle 3"/>
          <p:cNvSpPr>
            <a:spLocks noGrp="1" noChangeArrowheads="1"/>
          </p:cNvSpPr>
          <p:nvPr>
            <p:ph type="title"/>
          </p:nvPr>
        </p:nvSpPr>
        <p:spPr>
          <a:xfrm>
            <a:off x="1143000" y="304800"/>
            <a:ext cx="7848600" cy="914400"/>
          </a:xfrm>
        </p:spPr>
        <p:txBody>
          <a:bodyPr/>
          <a:lstStyle/>
          <a:p>
            <a:r>
              <a:rPr lang="en-US"/>
              <a:t>OVERALL RELATIONSHIP BETWEEN INDEPENDENT AND DEPENDENT VARIABLES</a:t>
            </a:r>
          </a:p>
        </p:txBody>
      </p:sp>
      <p:sp>
        <p:nvSpPr>
          <p:cNvPr id="237572" name="AutoShape 4"/>
          <p:cNvSpPr>
            <a:spLocks noChangeArrowheads="1"/>
          </p:cNvSpPr>
          <p:nvPr/>
        </p:nvSpPr>
        <p:spPr bwMode="auto">
          <a:xfrm>
            <a:off x="1828800" y="4267200"/>
            <a:ext cx="6702425" cy="2455863"/>
          </a:xfrm>
          <a:prstGeom prst="wedgeEllipseCallout">
            <a:avLst>
              <a:gd name="adj1" fmla="val 35884"/>
              <a:gd name="adj2" fmla="val -1057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(9.493) for the overall regression relationship for all indpendent variables is &lt;0.001, less than or equal to the level of significance of 0.05. We reject the null hypothesis  that there is no relationship between the set of all independent variables and the dependent variable (R² = 0). We support the research hypothesis that there is a statistically significant relationship between the set of all independent variables and the dependent variable. </a:t>
            </a:r>
          </a:p>
        </p:txBody>
      </p:sp>
      <p:sp>
        <p:nvSpPr>
          <p:cNvPr id="237573" name="Rectangle 5"/>
          <p:cNvSpPr>
            <a:spLocks noChangeArrowheads="1"/>
          </p:cNvSpPr>
          <p:nvPr/>
        </p:nvSpPr>
        <p:spPr bwMode="auto">
          <a:xfrm>
            <a:off x="2362200" y="2593975"/>
            <a:ext cx="57150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5E0CCA-7367-41B5-8E2C-207881D7B4D7}" type="slidenum">
              <a:rPr lang="en-US"/>
              <a:pPr/>
              <a:t>38</a:t>
            </a:fld>
            <a:endParaRPr lang="en-US"/>
          </a:p>
        </p:txBody>
      </p:sp>
      <p:pic>
        <p:nvPicPr>
          <p:cNvPr id="23859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r="3471"/>
          <a:stretch>
            <a:fillRect/>
          </a:stretch>
        </p:blipFill>
        <p:spPr>
          <a:xfrm>
            <a:off x="514350" y="1524000"/>
            <a:ext cx="8477250" cy="23891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8595" name="Rectangle 3"/>
          <p:cNvSpPr>
            <a:spLocks noGrp="1" noChangeArrowheads="1"/>
          </p:cNvSpPr>
          <p:nvPr>
            <p:ph type="title"/>
          </p:nvPr>
        </p:nvSpPr>
        <p:spPr/>
        <p:txBody>
          <a:bodyPr/>
          <a:lstStyle/>
          <a:p>
            <a:r>
              <a:rPr lang="en-US"/>
              <a:t>REDUCTION IN ERROR IN PREDICTING DEPENDENT VARIABLE - 1</a:t>
            </a:r>
          </a:p>
        </p:txBody>
      </p:sp>
      <p:sp>
        <p:nvSpPr>
          <p:cNvPr id="238596" name="AutoShape 4"/>
          <p:cNvSpPr>
            <a:spLocks noChangeArrowheads="1"/>
          </p:cNvSpPr>
          <p:nvPr/>
        </p:nvSpPr>
        <p:spPr bwMode="auto">
          <a:xfrm>
            <a:off x="3048000" y="3733800"/>
            <a:ext cx="5943600" cy="1673225"/>
          </a:xfrm>
          <a:prstGeom prst="wedgeEllipseCallout">
            <a:avLst>
              <a:gd name="adj1" fmla="val -14398"/>
              <a:gd name="adj2" fmla="val -889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 Square Change statistic for the increase in R² associated with the added variables (happiness of marriage, condition of health, and attitude toward life) is 0.361. Using a proportional reduction in error interpretation for R², information provided by the added variables reduces our error in predicting general happiness by 36.1%.</a:t>
            </a:r>
          </a:p>
        </p:txBody>
      </p:sp>
      <p:sp>
        <p:nvSpPr>
          <p:cNvPr id="238597" name="Rectangle 5"/>
          <p:cNvSpPr>
            <a:spLocks noChangeArrowheads="1"/>
          </p:cNvSpPr>
          <p:nvPr/>
        </p:nvSpPr>
        <p:spPr bwMode="auto">
          <a:xfrm>
            <a:off x="609600" y="2819400"/>
            <a:ext cx="8229600" cy="228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30A6736-95AB-4B1D-B6D0-74C22FBBE495}" type="slidenum">
              <a:rPr lang="en-US"/>
              <a:pPr/>
              <a:t>39</a:t>
            </a:fld>
            <a:endParaRPr lang="en-US"/>
          </a:p>
        </p:txBody>
      </p:sp>
      <p:pic>
        <p:nvPicPr>
          <p:cNvPr id="25293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r="4013"/>
          <a:stretch>
            <a:fillRect/>
          </a:stretch>
        </p:blipFill>
        <p:spPr>
          <a:xfrm>
            <a:off x="638175" y="1447800"/>
            <a:ext cx="8429625" cy="23891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2931" name="Rectangle 3"/>
          <p:cNvSpPr>
            <a:spLocks noGrp="1" noChangeArrowheads="1"/>
          </p:cNvSpPr>
          <p:nvPr>
            <p:ph type="title"/>
          </p:nvPr>
        </p:nvSpPr>
        <p:spPr/>
        <p:txBody>
          <a:bodyPr/>
          <a:lstStyle/>
          <a:p>
            <a:r>
              <a:rPr lang="en-US"/>
              <a:t>REDUCTION IN ERROR IN PREDICTING DEPENDENT VARIABLE - 2</a:t>
            </a:r>
          </a:p>
        </p:txBody>
      </p:sp>
      <p:sp>
        <p:nvSpPr>
          <p:cNvPr id="252932" name="AutoShape 4"/>
          <p:cNvSpPr>
            <a:spLocks noChangeArrowheads="1"/>
          </p:cNvSpPr>
          <p:nvPr/>
        </p:nvSpPr>
        <p:spPr bwMode="auto">
          <a:xfrm>
            <a:off x="1295400" y="3771900"/>
            <a:ext cx="7543800" cy="2552700"/>
          </a:xfrm>
          <a:prstGeom prst="wedgeEllipseCallout">
            <a:avLst>
              <a:gd name="adj1" fmla="val 43222"/>
              <a:gd name="adj2" fmla="val -799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F statistic (15.814) for the change in R² associated with the addition of the predictor variables to the regression analysis containing the control variables is &lt;0.001, less than or equal to the level of significance of 0.05. We reject the null hypothesis  that there is no improvement in the relationship between the set of independent variables and the dependent variable when the predictors are added (R² Change = 0). </a:t>
            </a:r>
          </a:p>
          <a:p>
            <a:pPr algn="l"/>
            <a:endParaRPr lang="en-US" sz="1200">
              <a:latin typeface="Verdana" pitchFamily="34" charset="0"/>
            </a:endParaRPr>
          </a:p>
          <a:p>
            <a:pPr algn="l"/>
            <a:r>
              <a:rPr lang="en-US" sz="1200">
                <a:latin typeface="Verdana" pitchFamily="34" charset="0"/>
              </a:rPr>
              <a:t>We support the research hypothesis that there is a statistically significant improvement in the relationship between the set of independent variables and the dependent variable.</a:t>
            </a:r>
          </a:p>
        </p:txBody>
      </p:sp>
      <p:sp>
        <p:nvSpPr>
          <p:cNvPr id="252934" name="Rectangle 6"/>
          <p:cNvSpPr>
            <a:spLocks noChangeArrowheads="1"/>
          </p:cNvSpPr>
          <p:nvPr/>
        </p:nvSpPr>
        <p:spPr bwMode="auto">
          <a:xfrm>
            <a:off x="762000" y="2743200"/>
            <a:ext cx="8229600" cy="228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13EF869-A7EB-4A98-813B-10AEE8C80D26}" type="slidenum">
              <a:rPr lang="en-US"/>
              <a:pPr/>
              <a:t>4</a:t>
            </a:fld>
            <a:endParaRPr lang="en-US"/>
          </a:p>
        </p:txBody>
      </p:sp>
      <p:sp>
        <p:nvSpPr>
          <p:cNvPr id="284674" name="Rectangle 2"/>
          <p:cNvSpPr>
            <a:spLocks noGrp="1" noChangeArrowheads="1"/>
          </p:cNvSpPr>
          <p:nvPr>
            <p:ph type="title"/>
          </p:nvPr>
        </p:nvSpPr>
        <p:spPr/>
        <p:txBody>
          <a:bodyPr/>
          <a:lstStyle/>
          <a:p>
            <a:r>
              <a:rPr lang="en-US"/>
              <a:t>Standard multiple regression</a:t>
            </a:r>
          </a:p>
        </p:txBody>
      </p:sp>
      <p:sp>
        <p:nvSpPr>
          <p:cNvPr id="284675" name="Rectangle 3"/>
          <p:cNvSpPr>
            <a:spLocks noGrp="1" noChangeArrowheads="1"/>
          </p:cNvSpPr>
          <p:nvPr>
            <p:ph type="body" idx="1"/>
          </p:nvPr>
        </p:nvSpPr>
        <p:spPr/>
        <p:txBody>
          <a:bodyPr/>
          <a:lstStyle/>
          <a:p>
            <a:pPr>
              <a:lnSpc>
                <a:spcPct val="90000"/>
              </a:lnSpc>
            </a:pPr>
            <a:r>
              <a:rPr lang="en-US" sz="2800"/>
              <a:t>In standard multiple regression, all of the independent variables are entered into the regression equation at the same time</a:t>
            </a:r>
          </a:p>
          <a:p>
            <a:pPr>
              <a:lnSpc>
                <a:spcPct val="90000"/>
              </a:lnSpc>
            </a:pPr>
            <a:r>
              <a:rPr lang="en-US" sz="2800"/>
              <a:t>Multiple R and R² measure the strength of the relationship between the set of independent variables and the dependent variable.  An F test is used to determine if the relationship can be generalized to the population represented by the sample.</a:t>
            </a:r>
          </a:p>
          <a:p>
            <a:pPr>
              <a:lnSpc>
                <a:spcPct val="90000"/>
              </a:lnSpc>
            </a:pPr>
            <a:r>
              <a:rPr lang="en-US" sz="2800"/>
              <a:t>A t-test is used to evaluate the individual relationship between each independent variable and the dependent variable.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68AFE0-2450-42A9-88C0-D49E4C2ECC7A}" type="slidenum">
              <a:rPr lang="en-US"/>
              <a:pPr/>
              <a:t>40</a:t>
            </a:fld>
            <a:endParaRPr lang="en-US"/>
          </a:p>
        </p:txBody>
      </p:sp>
      <p:pic>
        <p:nvPicPr>
          <p:cNvPr id="23962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38313" y="1447800"/>
            <a:ext cx="7024687" cy="3595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9618" name="Rectangle 2"/>
          <p:cNvSpPr>
            <a:spLocks noGrp="1" noChangeArrowheads="1"/>
          </p:cNvSpPr>
          <p:nvPr>
            <p:ph type="title"/>
          </p:nvPr>
        </p:nvSpPr>
        <p:spPr/>
        <p:txBody>
          <a:bodyPr/>
          <a:lstStyle/>
          <a:p>
            <a:r>
              <a:rPr lang="en-US"/>
              <a:t>RELATIONSHIP OF ADDED INDEPENDENT VARIABLES TO DEPENDENT VARIABLE - 1</a:t>
            </a:r>
          </a:p>
        </p:txBody>
      </p:sp>
      <p:sp>
        <p:nvSpPr>
          <p:cNvPr id="239622" name="AutoShape 6"/>
          <p:cNvSpPr>
            <a:spLocks noChangeArrowheads="1"/>
          </p:cNvSpPr>
          <p:nvPr/>
        </p:nvSpPr>
        <p:spPr bwMode="auto">
          <a:xfrm>
            <a:off x="1447800" y="3197225"/>
            <a:ext cx="7391400" cy="3432175"/>
          </a:xfrm>
          <a:prstGeom prst="wedgeEllipseCallout">
            <a:avLst>
              <a:gd name="adj1" fmla="val 2407"/>
              <a:gd name="adj2" fmla="val -21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If there is a relationship between each added individual independent variable and the dependent variable, the probability of the statistical test of the b coefficient (slope of the regression line) will be less than or equal to the level of significance.  The null hypothesis for this test states that b is equal to zero, indicating a flat regression line and no relationship. </a:t>
            </a:r>
          </a:p>
          <a:p>
            <a:pPr algn="l"/>
            <a:endParaRPr lang="en-US" sz="1200">
              <a:latin typeface="Verdana" pitchFamily="34" charset="0"/>
            </a:endParaRPr>
          </a:p>
          <a:p>
            <a:pPr algn="l"/>
            <a:r>
              <a:rPr lang="en-US" sz="1200">
                <a:latin typeface="Verdana" pitchFamily="34" charset="0"/>
              </a:rPr>
              <a:t>If we reject the null hypothesis and find that there is a relationship between the variables, the sign of the b coefficient indicates the direction of the relationship for the data values.  If b is greater than or equal to zero, the relationship is positive or direct. If b is less than zero, the relationship is negative or inverse. If the variable is dichotomous or ordinal, the direction of the coding must be taken into account to make a correct interpretation.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20A8EBD-D7E3-430F-8F32-020234A99AA8}" type="slidenum">
              <a:rPr lang="en-US"/>
              <a:pPr/>
              <a:t>41</a:t>
            </a:fld>
            <a:endParaRPr lang="en-US"/>
          </a:p>
        </p:txBody>
      </p:sp>
      <p:pic>
        <p:nvPicPr>
          <p:cNvPr id="25395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357313"/>
            <a:ext cx="7024688" cy="35956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3955" name="Rectangle 3"/>
          <p:cNvSpPr>
            <a:spLocks noGrp="1" noChangeArrowheads="1"/>
          </p:cNvSpPr>
          <p:nvPr>
            <p:ph type="title"/>
          </p:nvPr>
        </p:nvSpPr>
        <p:spPr/>
        <p:txBody>
          <a:bodyPr/>
          <a:lstStyle/>
          <a:p>
            <a:r>
              <a:rPr lang="en-US"/>
              <a:t>RELATIONSHIP OF ADDED INDEPENDENT VARIABLES TO DEPENDENT VARIABLE - 2</a:t>
            </a:r>
          </a:p>
        </p:txBody>
      </p:sp>
      <p:sp>
        <p:nvSpPr>
          <p:cNvPr id="253956" name="AutoShape 4"/>
          <p:cNvSpPr>
            <a:spLocks noChangeArrowheads="1"/>
          </p:cNvSpPr>
          <p:nvPr/>
        </p:nvSpPr>
        <p:spPr bwMode="auto">
          <a:xfrm>
            <a:off x="1981200" y="4572000"/>
            <a:ext cx="6704013" cy="2111375"/>
          </a:xfrm>
          <a:prstGeom prst="wedgeEllipseCallout">
            <a:avLst>
              <a:gd name="adj1" fmla="val 36384"/>
              <a:gd name="adj2" fmla="val -815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happiness of marriage, the probability of the t statistic (5.741) for the b coefficient is &lt;0.001 which is less than or equal to the level of significance of 0.05. </a:t>
            </a:r>
          </a:p>
          <a:p>
            <a:pPr algn="l"/>
            <a:endParaRPr lang="en-US" sz="1200">
              <a:latin typeface="Verdana" pitchFamily="34" charset="0"/>
            </a:endParaRPr>
          </a:p>
          <a:p>
            <a:pPr algn="l"/>
            <a:r>
              <a:rPr lang="en-US" sz="1200">
                <a:latin typeface="Verdana" pitchFamily="34" charset="0"/>
              </a:rPr>
              <a:t>We reject the null hypothesis  that the slope associated with happiness of marriage is equal to zero (b = 0) and conclude that there is a statistically significant relationship between happiness of marriage and general happiness. </a:t>
            </a:r>
          </a:p>
        </p:txBody>
      </p:sp>
      <p:sp>
        <p:nvSpPr>
          <p:cNvPr id="253957" name="Rectangle 5"/>
          <p:cNvSpPr>
            <a:spLocks noChangeArrowheads="1"/>
          </p:cNvSpPr>
          <p:nvPr/>
        </p:nvSpPr>
        <p:spPr bwMode="auto">
          <a:xfrm>
            <a:off x="1752600" y="3513138"/>
            <a:ext cx="6477000" cy="381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AE76CDC-1CF2-4987-BB8C-5D160F3ED56D}" type="slidenum">
              <a:rPr lang="en-US"/>
              <a:pPr/>
              <a:t>42</a:t>
            </a:fld>
            <a:endParaRPr lang="en-US"/>
          </a:p>
        </p:txBody>
      </p:sp>
      <p:pic>
        <p:nvPicPr>
          <p:cNvPr id="25497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30350" y="1597025"/>
            <a:ext cx="7024688" cy="3595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4979" name="Rectangle 3"/>
          <p:cNvSpPr>
            <a:spLocks noGrp="1" noChangeArrowheads="1"/>
          </p:cNvSpPr>
          <p:nvPr>
            <p:ph type="title"/>
          </p:nvPr>
        </p:nvSpPr>
        <p:spPr/>
        <p:txBody>
          <a:bodyPr/>
          <a:lstStyle/>
          <a:p>
            <a:r>
              <a:rPr lang="en-US"/>
              <a:t>RELATIONSHIP OF ADDED INDEPENDENT VARIABLES TO DEPENDENT VARIABLE - 3</a:t>
            </a:r>
          </a:p>
        </p:txBody>
      </p:sp>
      <p:sp>
        <p:nvSpPr>
          <p:cNvPr id="254981" name="Rectangle 5"/>
          <p:cNvSpPr>
            <a:spLocks noChangeArrowheads="1"/>
          </p:cNvSpPr>
          <p:nvPr/>
        </p:nvSpPr>
        <p:spPr bwMode="auto">
          <a:xfrm>
            <a:off x="1682750" y="3752850"/>
            <a:ext cx="6477000" cy="381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0" name="AutoShape 4"/>
          <p:cNvSpPr>
            <a:spLocks noChangeArrowheads="1"/>
          </p:cNvSpPr>
          <p:nvPr/>
        </p:nvSpPr>
        <p:spPr bwMode="auto">
          <a:xfrm>
            <a:off x="3738563" y="4340225"/>
            <a:ext cx="5100637" cy="1450975"/>
          </a:xfrm>
          <a:prstGeom prst="wedgeEllipseCallout">
            <a:avLst>
              <a:gd name="adj1" fmla="val -33722"/>
              <a:gd name="adj2" fmla="val -66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happiness of marriage (0.599) is positive, indicating a direct relationship in which higher numeric values for happiness of marriage are associated with higher numeric values for general happiness.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37F0CCF-F202-488B-B1CB-FCE9597CD1C9}" type="slidenum">
              <a:rPr lang="en-US"/>
              <a:pPr/>
              <a:t>43</a:t>
            </a:fld>
            <a:endParaRPr lang="en-US"/>
          </a:p>
        </p:txBody>
      </p:sp>
      <p:pic>
        <p:nvPicPr>
          <p:cNvPr id="257031"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7988" y="1524000"/>
            <a:ext cx="6988175" cy="5100638"/>
          </a:xfrm>
          <a:ln/>
          <a:extLst>
            <a:ext uri="{909E8E84-426E-40DD-AFC4-6F175D3DCCD1}">
              <a14:hiddenFill xmlns:a14="http://schemas.microsoft.com/office/drawing/2010/main">
                <a:solidFill>
                  <a:schemeClr val="bg1"/>
                </a:solidFill>
              </a14:hiddenFill>
            </a:ext>
          </a:extLst>
        </p:spPr>
      </p:pic>
      <p:sp>
        <p:nvSpPr>
          <p:cNvPr id="257027" name="Rectangle 3"/>
          <p:cNvSpPr>
            <a:spLocks noGrp="1" noChangeArrowheads="1"/>
          </p:cNvSpPr>
          <p:nvPr>
            <p:ph type="title"/>
          </p:nvPr>
        </p:nvSpPr>
        <p:spPr/>
        <p:txBody>
          <a:bodyPr/>
          <a:lstStyle/>
          <a:p>
            <a:r>
              <a:rPr lang="en-US"/>
              <a:t>RELATIONSHIP OF ADDED INDEPENDENT VARIABLES TO DEPENDENT VARIABLE - 4</a:t>
            </a:r>
          </a:p>
        </p:txBody>
      </p:sp>
      <p:sp>
        <p:nvSpPr>
          <p:cNvPr id="257029" name="AutoShape 5"/>
          <p:cNvSpPr>
            <a:spLocks noChangeArrowheads="1"/>
          </p:cNvSpPr>
          <p:nvPr/>
        </p:nvSpPr>
        <p:spPr bwMode="auto">
          <a:xfrm>
            <a:off x="4573588" y="1711325"/>
            <a:ext cx="4189412" cy="1450975"/>
          </a:xfrm>
          <a:prstGeom prst="wedgeEllipseCallout">
            <a:avLst>
              <a:gd name="adj1" fmla="val -44278"/>
              <a:gd name="adj2" fmla="val 1086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 happiness of marriage is an ordinal variable that is coded so that higher  numeric values are associated with survey respondents who were less happy with their marriages.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E42D91E-40F8-41A5-B0C9-560F0FF4D848}" type="slidenum">
              <a:rPr lang="en-US"/>
              <a:pPr/>
              <a:t>44</a:t>
            </a:fld>
            <a:endParaRPr lang="en-US"/>
          </a:p>
        </p:txBody>
      </p:sp>
      <p:pic>
        <p:nvPicPr>
          <p:cNvPr id="25805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524000"/>
            <a:ext cx="698817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8051" name="Rectangle 3"/>
          <p:cNvSpPr>
            <a:spLocks noGrp="1" noChangeArrowheads="1"/>
          </p:cNvSpPr>
          <p:nvPr>
            <p:ph type="title"/>
          </p:nvPr>
        </p:nvSpPr>
        <p:spPr/>
        <p:txBody>
          <a:bodyPr/>
          <a:lstStyle/>
          <a:p>
            <a:r>
              <a:rPr lang="en-US"/>
              <a:t>RELATIONSHIP OF ADDED INDEPENDENT VARIABLES TO DEPENDENT VARIABLE - 5</a:t>
            </a:r>
          </a:p>
        </p:txBody>
      </p:sp>
      <p:sp>
        <p:nvSpPr>
          <p:cNvPr id="258053" name="AutoShape 5"/>
          <p:cNvSpPr>
            <a:spLocks noChangeArrowheads="1"/>
          </p:cNvSpPr>
          <p:nvPr/>
        </p:nvSpPr>
        <p:spPr bwMode="auto">
          <a:xfrm>
            <a:off x="5257800" y="1905000"/>
            <a:ext cx="3581400" cy="1673225"/>
          </a:xfrm>
          <a:prstGeom prst="wedgeEllipseCallout">
            <a:avLst>
              <a:gd name="adj1" fmla="val -63963"/>
              <a:gd name="adj2" fmla="val 5777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dependent variable general happiness is also an ordinal variable. It is coded so that higher numeric values are associated with survey respondents who were less happy overall.</a:t>
            </a:r>
          </a:p>
        </p:txBody>
      </p:sp>
      <p:sp>
        <p:nvSpPr>
          <p:cNvPr id="258057" name="AutoShape 9"/>
          <p:cNvSpPr>
            <a:spLocks noChangeArrowheads="1"/>
          </p:cNvSpPr>
          <p:nvPr/>
        </p:nvSpPr>
        <p:spPr bwMode="auto">
          <a:xfrm>
            <a:off x="3962400" y="4953000"/>
            <a:ext cx="4414838" cy="1012825"/>
          </a:xfrm>
          <a:prstGeom prst="wedgeEllipseCallout">
            <a:avLst>
              <a:gd name="adj1" fmla="val 15264"/>
              <a:gd name="adj2" fmla="val -34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Therefore, the positive value of b implies that survey respondents who were less happy with their marriages were less happy overall.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2FE7D0D-3713-4DC8-B2CE-879021DFCBF5}" type="slidenum">
              <a:rPr lang="en-US"/>
              <a:pPr/>
              <a:t>45</a:t>
            </a:fld>
            <a:endParaRPr lang="en-US"/>
          </a:p>
        </p:txBody>
      </p:sp>
      <p:pic>
        <p:nvPicPr>
          <p:cNvPr id="25600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38313" y="1444625"/>
            <a:ext cx="7024687" cy="3595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6003" name="Rectangle 3"/>
          <p:cNvSpPr>
            <a:spLocks noGrp="1" noChangeArrowheads="1"/>
          </p:cNvSpPr>
          <p:nvPr>
            <p:ph type="title"/>
          </p:nvPr>
        </p:nvSpPr>
        <p:spPr/>
        <p:txBody>
          <a:bodyPr/>
          <a:lstStyle/>
          <a:p>
            <a:r>
              <a:rPr lang="en-US"/>
              <a:t>RELATIONSHIP OF ADDED INDEPENDENT VARIABLES TO DEPENDENT VARIABLE - 6</a:t>
            </a:r>
          </a:p>
        </p:txBody>
      </p:sp>
      <p:sp>
        <p:nvSpPr>
          <p:cNvPr id="256004" name="Rectangle 4"/>
          <p:cNvSpPr>
            <a:spLocks noChangeArrowheads="1"/>
          </p:cNvSpPr>
          <p:nvPr/>
        </p:nvSpPr>
        <p:spPr bwMode="auto">
          <a:xfrm>
            <a:off x="1890713" y="3925888"/>
            <a:ext cx="64770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05" name="AutoShape 5"/>
          <p:cNvSpPr>
            <a:spLocks noChangeArrowheads="1"/>
          </p:cNvSpPr>
          <p:nvPr/>
        </p:nvSpPr>
        <p:spPr bwMode="auto">
          <a:xfrm>
            <a:off x="1220788" y="4594225"/>
            <a:ext cx="7770812" cy="2111375"/>
          </a:xfrm>
          <a:prstGeom prst="wedgeEllipseCallout">
            <a:avLst>
              <a:gd name="adj1" fmla="val 36005"/>
              <a:gd name="adj2" fmla="val -67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condition of health, the probability of the t statistic (1.408) for the b coefficient is 0.163 which is greater than the level of significance of 0.05. We fail to reject the null hypothesis  that the slope associated with condition of health is equal to zero (b = 0) and conclude that there is not a statistically significant relationship between condition of health and general happiness. The statement in the problem that "survey respondents who said they were not as healthy were less happy overall" is incorrect.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130B0DB-EE1D-4FBE-834E-95B6F44899F4}" type="slidenum">
              <a:rPr lang="en-US"/>
              <a:pPr/>
              <a:t>46</a:t>
            </a:fld>
            <a:endParaRPr lang="en-US"/>
          </a:p>
        </p:txBody>
      </p:sp>
      <p:sp>
        <p:nvSpPr>
          <p:cNvPr id="247810" name="Rectangle 2"/>
          <p:cNvSpPr>
            <a:spLocks noGrp="1" noChangeArrowheads="1"/>
          </p:cNvSpPr>
          <p:nvPr>
            <p:ph type="title"/>
          </p:nvPr>
        </p:nvSpPr>
        <p:spPr/>
        <p:txBody>
          <a:bodyPr/>
          <a:lstStyle/>
          <a:p>
            <a:r>
              <a:rPr lang="en-US"/>
              <a:t>Answer to problem 2</a:t>
            </a:r>
          </a:p>
        </p:txBody>
      </p:sp>
      <p:sp>
        <p:nvSpPr>
          <p:cNvPr id="247811" name="Rectangle 3"/>
          <p:cNvSpPr>
            <a:spLocks noGrp="1" noChangeArrowheads="1"/>
          </p:cNvSpPr>
          <p:nvPr>
            <p:ph type="body" idx="1"/>
          </p:nvPr>
        </p:nvSpPr>
        <p:spPr>
          <a:xfrm>
            <a:off x="1066800" y="1524000"/>
            <a:ext cx="7881938" cy="5181600"/>
          </a:xfrm>
        </p:spPr>
        <p:txBody>
          <a:bodyPr/>
          <a:lstStyle/>
          <a:p>
            <a:r>
              <a:rPr lang="en-US" sz="2000"/>
              <a:t>The independent and dependent variables were metric or dichotomous.  Some are ordinal.</a:t>
            </a:r>
          </a:p>
          <a:p>
            <a:r>
              <a:rPr lang="en-US" sz="2000"/>
              <a:t>The ratio of cases to independent variables was 18.0 to 1.</a:t>
            </a:r>
          </a:p>
          <a:p>
            <a:r>
              <a:rPr lang="en-US" sz="2000"/>
              <a:t>The overall relationship was statistically significant and its strength was characterized correctly.</a:t>
            </a:r>
          </a:p>
          <a:p>
            <a:r>
              <a:rPr lang="en-US" sz="2000"/>
              <a:t>The change in R2 associated with adding the second block of variables was statistically significant and correctly interpreted.</a:t>
            </a:r>
          </a:p>
          <a:p>
            <a:r>
              <a:rPr lang="en-US" sz="2000"/>
              <a:t>The b coefficient for happiness of marriage was statistically significant and correctly interpreted.  The b coefficient for condition of health was not statistically significant. We cannot conclude that there was a relationship between condition of health and general happiness.</a:t>
            </a:r>
          </a:p>
          <a:p>
            <a:endParaRPr lang="en-US" sz="2000"/>
          </a:p>
          <a:p>
            <a:r>
              <a:rPr lang="en-US" sz="2000"/>
              <a:t>The answer to the question is false.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9D6A8A-39A4-414F-B7D3-05F115A7E950}" type="slidenum">
              <a:rPr lang="en-US"/>
              <a:pPr/>
              <a:t>47</a:t>
            </a:fld>
            <a:endParaRPr lang="en-US"/>
          </a:p>
        </p:txBody>
      </p:sp>
      <p:sp>
        <p:nvSpPr>
          <p:cNvPr id="199682" name="Rectangle 2"/>
          <p:cNvSpPr>
            <a:spLocks noGrp="1" noChangeArrowheads="1"/>
          </p:cNvSpPr>
          <p:nvPr>
            <p:ph type="title"/>
          </p:nvPr>
        </p:nvSpPr>
        <p:spPr/>
        <p:txBody>
          <a:bodyPr/>
          <a:lstStyle/>
          <a:p>
            <a:r>
              <a:rPr lang="en-US"/>
              <a:t>Problem 3 – Stepwise Regression</a:t>
            </a:r>
          </a:p>
        </p:txBody>
      </p:sp>
      <p:sp>
        <p:nvSpPr>
          <p:cNvPr id="199683"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26.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800"/>
          </a:p>
          <a:p>
            <a:pPr marL="4763" indent="6350">
              <a:buFont typeface="Wingdings" pitchFamily="2" charset="2"/>
              <a:buNone/>
            </a:pPr>
            <a:r>
              <a:rPr lang="en-US" sz="1400"/>
              <a:t>From the list of variables "number of hours worked in the past week" [hrs1], "occupational prestige score" [prestg80], "highest year of school completed" [educ], and "highest academic degree" [degree], the best predictors of "total family income" [income98] are "highest academic degree" [degree] and "occupational prestige score" [prestg80]. Highest academic degree and occupational prestige score have a moderate relationship to total family income.</a:t>
            </a:r>
          </a:p>
          <a:p>
            <a:pPr marL="4763" indent="6350">
              <a:buFont typeface="Wingdings" pitchFamily="2" charset="2"/>
              <a:buNone/>
            </a:pPr>
            <a:endParaRPr lang="en-US" sz="800"/>
          </a:p>
          <a:p>
            <a:pPr marL="4763" indent="6350">
              <a:buFont typeface="Wingdings" pitchFamily="2" charset="2"/>
              <a:buNone/>
            </a:pPr>
            <a:r>
              <a:rPr lang="en-US" sz="1400"/>
              <a:t>The most important predictor of total family income is occupational prestige score. The second most important predictor of total family income is highest academic degree. </a:t>
            </a:r>
          </a:p>
          <a:p>
            <a:pPr marL="4763" indent="6350">
              <a:buFont typeface="Wingdings" pitchFamily="2" charset="2"/>
              <a:buNone/>
            </a:pPr>
            <a:endParaRPr lang="en-US" sz="800"/>
          </a:p>
          <a:p>
            <a:pPr marL="4763" indent="6350">
              <a:buFont typeface="Wingdings" pitchFamily="2" charset="2"/>
              <a:buNone/>
            </a:pPr>
            <a:r>
              <a:rPr lang="en-US" sz="1400"/>
              <a:t>Survey respondents who had higher academic degrees had higher total family incomes. Survey respondents who had more prestigious occupations had higher total family incomes.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9146E5C-9E62-4818-B739-B6FE7791549F}" type="slidenum">
              <a:rPr lang="en-US"/>
              <a:pPr/>
              <a:t>48</a:t>
            </a:fld>
            <a:endParaRPr lang="en-US"/>
          </a:p>
        </p:txBody>
      </p:sp>
      <p:sp>
        <p:nvSpPr>
          <p:cNvPr id="205826" name="Rectangle 2"/>
          <p:cNvSpPr>
            <a:spLocks noGrp="1" noChangeArrowheads="1"/>
          </p:cNvSpPr>
          <p:nvPr>
            <p:ph type="title"/>
          </p:nvPr>
        </p:nvSpPr>
        <p:spPr/>
        <p:txBody>
          <a:bodyPr/>
          <a:lstStyle/>
          <a:p>
            <a:r>
              <a:rPr lang="en-US"/>
              <a:t>Dissecting problem 3 - 1</a:t>
            </a:r>
          </a:p>
        </p:txBody>
      </p:sp>
      <p:sp>
        <p:nvSpPr>
          <p:cNvPr id="205827"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26.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800"/>
          </a:p>
          <a:p>
            <a:pPr marL="4763" indent="6350">
              <a:buFont typeface="Wingdings" pitchFamily="2" charset="2"/>
              <a:buNone/>
            </a:pPr>
            <a:r>
              <a:rPr lang="en-US" sz="1400"/>
              <a:t>From the list of variables "number of hours worked in the past week" [hrs1], "occupational prestige score" [prestg80], "highest year of school completed" [educ], and "highest academic degree" [degree], the best predictors of "total family income" [income98] are "highest academic degree" [degree] and "occupational prestige score" [prestg80]. Highest academic degree and occupational prestige score have a moderate relationship to total family income.</a:t>
            </a:r>
          </a:p>
          <a:p>
            <a:pPr marL="4763" indent="6350">
              <a:buFont typeface="Wingdings" pitchFamily="2" charset="2"/>
              <a:buNone/>
            </a:pPr>
            <a:endParaRPr lang="en-US" sz="800"/>
          </a:p>
          <a:p>
            <a:pPr marL="4763" indent="6350">
              <a:buFont typeface="Wingdings" pitchFamily="2" charset="2"/>
              <a:buNone/>
            </a:pPr>
            <a:r>
              <a:rPr lang="en-US" sz="1400"/>
              <a:t>The most important predictor of total family income is occupational prestige score. The second most important predictor of total family income is highest academic degree. </a:t>
            </a:r>
          </a:p>
          <a:p>
            <a:pPr marL="4763" indent="6350">
              <a:buFont typeface="Wingdings" pitchFamily="2" charset="2"/>
              <a:buNone/>
            </a:pPr>
            <a:endParaRPr lang="en-US" sz="800"/>
          </a:p>
          <a:p>
            <a:pPr marL="4763" indent="6350">
              <a:buFont typeface="Wingdings" pitchFamily="2" charset="2"/>
              <a:buNone/>
            </a:pPr>
            <a:r>
              <a:rPr lang="en-US" sz="1400"/>
              <a:t>Survey respondents who had higher academic degrees had higher total family incomes. Survey respondents who had more prestigious occupations had higher total family incomes.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05828" name="AutoShape 4"/>
          <p:cNvSpPr>
            <a:spLocks noChangeArrowheads="1"/>
          </p:cNvSpPr>
          <p:nvPr/>
        </p:nvSpPr>
        <p:spPr bwMode="auto">
          <a:xfrm>
            <a:off x="1296988" y="4191000"/>
            <a:ext cx="4265612" cy="906463"/>
          </a:xfrm>
          <a:prstGeom prst="wedgeEllipseCallout">
            <a:avLst>
              <a:gd name="adj1" fmla="val 4222"/>
              <a:gd name="adj2" fmla="val -135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best predictors are the variables that will be meet the statistical criteria for inclusion in the model.</a:t>
            </a:r>
          </a:p>
        </p:txBody>
      </p:sp>
      <p:sp>
        <p:nvSpPr>
          <p:cNvPr id="205829" name="AutoShape 5"/>
          <p:cNvSpPr>
            <a:spLocks noChangeArrowheads="1"/>
          </p:cNvSpPr>
          <p:nvPr/>
        </p:nvSpPr>
        <p:spPr bwMode="auto">
          <a:xfrm>
            <a:off x="457200" y="1295400"/>
            <a:ext cx="3959225" cy="1423988"/>
          </a:xfrm>
          <a:prstGeom prst="wedgeEllipseCallout">
            <a:avLst>
              <a:gd name="adj1" fmla="val 39657"/>
              <a:gd name="adj2" fmla="val 56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from which the computer will select the best subset using statistical criteria.</a:t>
            </a:r>
          </a:p>
        </p:txBody>
      </p:sp>
      <p:sp>
        <p:nvSpPr>
          <p:cNvPr id="205830" name="AutoShape 6"/>
          <p:cNvSpPr>
            <a:spLocks noChangeArrowheads="1"/>
          </p:cNvSpPr>
          <p:nvPr/>
        </p:nvSpPr>
        <p:spPr bwMode="auto">
          <a:xfrm>
            <a:off x="5562600" y="1371600"/>
            <a:ext cx="3200400" cy="1423988"/>
          </a:xfrm>
          <a:prstGeom prst="wedgeEllipseCallout">
            <a:avLst>
              <a:gd name="adj1" fmla="val -38593"/>
              <a:gd name="adj2" fmla="val 764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that to be predicted or related to is the dependent variable (dv): "total family income" [income98] </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3BC9DE-6C48-41CA-B6AC-78CCA89EE0A6}" type="slidenum">
              <a:rPr lang="en-US"/>
              <a:pPr/>
              <a:t>49</a:t>
            </a:fld>
            <a:endParaRPr lang="en-US"/>
          </a:p>
        </p:txBody>
      </p:sp>
      <p:sp>
        <p:nvSpPr>
          <p:cNvPr id="206850" name="Rectangle 2"/>
          <p:cNvSpPr>
            <a:spLocks noGrp="1" noChangeArrowheads="1"/>
          </p:cNvSpPr>
          <p:nvPr>
            <p:ph type="title"/>
          </p:nvPr>
        </p:nvSpPr>
        <p:spPr/>
        <p:txBody>
          <a:bodyPr/>
          <a:lstStyle/>
          <a:p>
            <a:r>
              <a:rPr lang="en-US"/>
              <a:t>Dissecting problem 3 - 2</a:t>
            </a:r>
          </a:p>
        </p:txBody>
      </p:sp>
      <p:sp>
        <p:nvSpPr>
          <p:cNvPr id="206851"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26.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800"/>
          </a:p>
          <a:p>
            <a:pPr marL="4763" indent="6350">
              <a:buFont typeface="Wingdings" pitchFamily="2" charset="2"/>
              <a:buNone/>
            </a:pPr>
            <a:r>
              <a:rPr lang="en-US" sz="1400"/>
              <a:t>From the list of variables "number of hours worked in the past week" [hrs1], "occupational prestige score" [prestg80], "highest year of school completed" [educ], and "highest academic degree" [degree], the best predictors of "total family income" [income98] are "highest academic degree" [degree] and "occupational prestige score" [prestg80]. Highest academic degree and occupational prestige score have a moderate relationship to total family income.</a:t>
            </a:r>
          </a:p>
          <a:p>
            <a:pPr marL="4763" indent="6350">
              <a:buFont typeface="Wingdings" pitchFamily="2" charset="2"/>
              <a:buNone/>
            </a:pPr>
            <a:endParaRPr lang="en-US" sz="800"/>
          </a:p>
          <a:p>
            <a:pPr marL="4763" indent="6350">
              <a:buFont typeface="Wingdings" pitchFamily="2" charset="2"/>
              <a:buNone/>
            </a:pPr>
            <a:r>
              <a:rPr lang="en-US" sz="1400"/>
              <a:t>The most important predictor of total family income is occupational prestige score. The second most important predictor of total family income is highest academic degree. </a:t>
            </a:r>
          </a:p>
          <a:p>
            <a:pPr marL="4763" indent="6350">
              <a:buFont typeface="Wingdings" pitchFamily="2" charset="2"/>
              <a:buNone/>
            </a:pPr>
            <a:endParaRPr lang="en-US" sz="800"/>
          </a:p>
          <a:p>
            <a:pPr marL="4763" indent="6350">
              <a:buFont typeface="Wingdings" pitchFamily="2" charset="2"/>
              <a:buNone/>
            </a:pPr>
            <a:r>
              <a:rPr lang="en-US" sz="1400"/>
              <a:t>Survey respondents who had higher academic degrees had higher total family incomes. Survey respondents who had more prestigious occupations had higher total family incomes.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06852" name="AutoShape 4"/>
          <p:cNvSpPr>
            <a:spLocks noChangeArrowheads="1"/>
          </p:cNvSpPr>
          <p:nvPr/>
        </p:nvSpPr>
        <p:spPr bwMode="auto">
          <a:xfrm>
            <a:off x="4343400" y="1447800"/>
            <a:ext cx="4568825" cy="1423988"/>
          </a:xfrm>
          <a:prstGeom prst="wedgeEllipseCallout">
            <a:avLst>
              <a:gd name="adj1" fmla="val -19250"/>
              <a:gd name="adj2" fmla="val 100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In order for a problem to be true, we will have find:</a:t>
            </a:r>
          </a:p>
          <a:p>
            <a:pPr algn="l">
              <a:lnSpc>
                <a:spcPct val="100000"/>
              </a:lnSpc>
              <a:buFontTx/>
              <a:buChar char="•"/>
              <a:tabLst>
                <a:tab pos="234950" algn="l"/>
              </a:tabLst>
            </a:pPr>
            <a:r>
              <a:rPr lang="en-US" sz="1200">
                <a:latin typeface="Verdana" pitchFamily="34" charset="0"/>
              </a:rPr>
              <a:t>a statistically significant relationship between the included ivs and the dv </a:t>
            </a:r>
          </a:p>
          <a:p>
            <a:pPr algn="l">
              <a:lnSpc>
                <a:spcPct val="100000"/>
              </a:lnSpc>
              <a:buFontTx/>
              <a:buChar char="•"/>
              <a:tabLst>
                <a:tab pos="234950" algn="l"/>
              </a:tabLst>
            </a:pPr>
            <a:r>
              <a:rPr lang="en-US" sz="1200">
                <a:latin typeface="Verdana" pitchFamily="34" charset="0"/>
              </a:rPr>
              <a:t>a relationship of the correct strength</a:t>
            </a:r>
          </a:p>
        </p:txBody>
      </p:sp>
      <p:sp>
        <p:nvSpPr>
          <p:cNvPr id="206853" name="AutoShape 5"/>
          <p:cNvSpPr>
            <a:spLocks noChangeArrowheads="1"/>
          </p:cNvSpPr>
          <p:nvPr/>
        </p:nvSpPr>
        <p:spPr bwMode="auto">
          <a:xfrm>
            <a:off x="1752600" y="4876800"/>
            <a:ext cx="4568825" cy="1165225"/>
          </a:xfrm>
          <a:prstGeom prst="wedgeEllipseCallout">
            <a:avLst>
              <a:gd name="adj1" fmla="val -24148"/>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importance of the variables is provided by the stepwise order of entry of the variable into the regression analysis.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D11088-8E8F-4F2A-AD4A-DF91B94A685E}" type="slidenum">
              <a:rPr lang="en-US"/>
              <a:pPr/>
              <a:t>5</a:t>
            </a:fld>
            <a:endParaRPr lang="en-US"/>
          </a:p>
        </p:txBody>
      </p:sp>
      <p:sp>
        <p:nvSpPr>
          <p:cNvPr id="285698" name="Rectangle 2"/>
          <p:cNvSpPr>
            <a:spLocks noGrp="1" noChangeArrowheads="1"/>
          </p:cNvSpPr>
          <p:nvPr>
            <p:ph type="title"/>
          </p:nvPr>
        </p:nvSpPr>
        <p:spPr/>
        <p:txBody>
          <a:bodyPr/>
          <a:lstStyle/>
          <a:p>
            <a:r>
              <a:rPr lang="en-US"/>
              <a:t>Hierarchical multiple regression</a:t>
            </a:r>
          </a:p>
        </p:txBody>
      </p:sp>
      <p:sp>
        <p:nvSpPr>
          <p:cNvPr id="285699" name="Rectangle 3"/>
          <p:cNvSpPr>
            <a:spLocks noGrp="1" noChangeArrowheads="1"/>
          </p:cNvSpPr>
          <p:nvPr>
            <p:ph type="body" idx="1"/>
          </p:nvPr>
        </p:nvSpPr>
        <p:spPr/>
        <p:txBody>
          <a:bodyPr/>
          <a:lstStyle/>
          <a:p>
            <a:pPr>
              <a:lnSpc>
                <a:spcPct val="90000"/>
              </a:lnSpc>
            </a:pPr>
            <a:r>
              <a:rPr lang="en-US" sz="2800"/>
              <a:t>In hierarchical multiple regression, the independent variables are entered in two stages.</a:t>
            </a:r>
          </a:p>
          <a:p>
            <a:pPr>
              <a:lnSpc>
                <a:spcPct val="90000"/>
              </a:lnSpc>
            </a:pPr>
            <a:r>
              <a:rPr lang="en-US" sz="2800"/>
              <a:t>In the first stage, the independent variables that we want to control for are entered into the regression. In the second stage, the independent variables whose relationship we want to examine after the controls are entered.</a:t>
            </a:r>
          </a:p>
          <a:p>
            <a:pPr>
              <a:lnSpc>
                <a:spcPct val="90000"/>
              </a:lnSpc>
            </a:pPr>
            <a:r>
              <a:rPr lang="en-US" sz="2800"/>
              <a:t>A statistical test of the change in R² from the first stage is used to evaluate the importance of the variables entered in the second stage. </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9E3CA6F-DB1E-47F4-8D2F-8563C494C2C8}" type="slidenum">
              <a:rPr lang="en-US"/>
              <a:pPr/>
              <a:t>50</a:t>
            </a:fld>
            <a:endParaRPr lang="en-US"/>
          </a:p>
        </p:txBody>
      </p:sp>
      <p:sp>
        <p:nvSpPr>
          <p:cNvPr id="207874" name="Rectangle 2"/>
          <p:cNvSpPr>
            <a:spLocks noGrp="1" noChangeArrowheads="1"/>
          </p:cNvSpPr>
          <p:nvPr>
            <p:ph type="title"/>
          </p:nvPr>
        </p:nvSpPr>
        <p:spPr/>
        <p:txBody>
          <a:bodyPr/>
          <a:lstStyle/>
          <a:p>
            <a:r>
              <a:rPr lang="en-US"/>
              <a:t>Dissecting problem 3 - 3</a:t>
            </a:r>
          </a:p>
        </p:txBody>
      </p:sp>
      <p:sp>
        <p:nvSpPr>
          <p:cNvPr id="207875"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26.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800"/>
          </a:p>
          <a:p>
            <a:pPr marL="4763" indent="6350">
              <a:buFont typeface="Wingdings" pitchFamily="2" charset="2"/>
              <a:buNone/>
            </a:pPr>
            <a:r>
              <a:rPr lang="en-US" sz="1400"/>
              <a:t>From the list of variables "number of hours worked in the past week" [hrs1], "occupational prestige score" [prestg80], "highest year of school completed" [educ], and "highest academic degree" [degree], the best predictors of "total family income" [income98] are "highest academic degree" [degree] and "occupational prestige score" [prestg80]. Highest academic degree and occupational prestige score have a moderate relationship to total family income.</a:t>
            </a:r>
          </a:p>
          <a:p>
            <a:pPr marL="4763" indent="6350">
              <a:buFont typeface="Wingdings" pitchFamily="2" charset="2"/>
              <a:buNone/>
            </a:pPr>
            <a:endParaRPr lang="en-US" sz="800"/>
          </a:p>
          <a:p>
            <a:pPr marL="4763" indent="6350">
              <a:buFont typeface="Wingdings" pitchFamily="2" charset="2"/>
              <a:buNone/>
            </a:pPr>
            <a:r>
              <a:rPr lang="en-US" sz="1400"/>
              <a:t>The most important predictor of total family income is occupational prestige score. The second most important predictor of total family income is highest academic degree. </a:t>
            </a:r>
          </a:p>
          <a:p>
            <a:pPr marL="4763" indent="6350">
              <a:buFont typeface="Wingdings" pitchFamily="2" charset="2"/>
              <a:buNone/>
            </a:pPr>
            <a:endParaRPr lang="en-US" sz="800"/>
          </a:p>
          <a:p>
            <a:pPr marL="4763" indent="6350">
              <a:buFont typeface="Wingdings" pitchFamily="2" charset="2"/>
              <a:buNone/>
            </a:pPr>
            <a:r>
              <a:rPr lang="en-US" sz="1400"/>
              <a:t>Survey respondents who had higher academic degrees had higher total family incomes. Survey respondents who had more prestigious occupations had higher total family incomes.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07876" name="AutoShape 4"/>
          <p:cNvSpPr>
            <a:spLocks noChangeArrowheads="1"/>
          </p:cNvSpPr>
          <p:nvPr/>
        </p:nvSpPr>
        <p:spPr bwMode="auto">
          <a:xfrm>
            <a:off x="3124200" y="1752600"/>
            <a:ext cx="5867400" cy="2714625"/>
          </a:xfrm>
          <a:prstGeom prst="wedgeEllipseCallout">
            <a:avLst>
              <a:gd name="adj1" fmla="val -31898"/>
              <a:gd name="adj2" fmla="val 61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relationship between each of the independent variables entered after the control variables and the dependent variable must be statistically significant and interpreted correctly. </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statistical significance of a variable's contribution toward explaining the variance in the dependent variable is almost always used as the criteria for inclusion, the statistical significance of the relationships is usually assured.</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6B44437-B9BB-440C-BE7D-F4C6F95D49C2}" type="slidenum">
              <a:rPr lang="en-US"/>
              <a:pPr/>
              <a:t>51</a:t>
            </a:fld>
            <a:endParaRPr lang="en-US"/>
          </a:p>
        </p:txBody>
      </p:sp>
      <p:pic>
        <p:nvPicPr>
          <p:cNvPr id="17510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5107" name="Rectangle 3"/>
          <p:cNvSpPr>
            <a:spLocks noGrp="1" noChangeArrowheads="1"/>
          </p:cNvSpPr>
          <p:nvPr>
            <p:ph type="title"/>
          </p:nvPr>
        </p:nvSpPr>
        <p:spPr/>
        <p:txBody>
          <a:bodyPr/>
          <a:lstStyle/>
          <a:p>
            <a:r>
              <a:rPr lang="en-US"/>
              <a:t>Request a stepwise multiple regression</a:t>
            </a:r>
          </a:p>
        </p:txBody>
      </p:sp>
      <p:sp>
        <p:nvSpPr>
          <p:cNvPr id="175108" name="AutoShape 4"/>
          <p:cNvSpPr>
            <a:spLocks noChangeArrowheads="1"/>
          </p:cNvSpPr>
          <p:nvPr/>
        </p:nvSpPr>
        <p:spPr bwMode="auto">
          <a:xfrm>
            <a:off x="5486400" y="41910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multiple regression in SPSS,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85E42A6-CECF-4F44-9A57-CCB7ED66FE53}" type="slidenum">
              <a:rPr lang="en-US"/>
              <a:pPr/>
              <a:t>52</a:t>
            </a:fld>
            <a:endParaRPr lang="en-US"/>
          </a:p>
        </p:txBody>
      </p:sp>
      <p:pic>
        <p:nvPicPr>
          <p:cNvPr id="260105"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624013"/>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0099" name="Rectangle 3"/>
          <p:cNvSpPr>
            <a:spLocks noGrp="1" noChangeArrowheads="1"/>
          </p:cNvSpPr>
          <p:nvPr>
            <p:ph type="title"/>
          </p:nvPr>
        </p:nvSpPr>
        <p:spPr>
          <a:xfrm>
            <a:off x="1143000" y="304800"/>
            <a:ext cx="7696200" cy="914400"/>
          </a:xfrm>
        </p:spPr>
        <p:txBody>
          <a:bodyPr/>
          <a:lstStyle/>
          <a:p>
            <a:r>
              <a:rPr lang="en-US"/>
              <a:t>Specify variables and method for selecting variables</a:t>
            </a:r>
          </a:p>
        </p:txBody>
      </p:sp>
      <p:sp>
        <p:nvSpPr>
          <p:cNvPr id="260100" name="AutoShape 4"/>
          <p:cNvSpPr>
            <a:spLocks noChangeArrowheads="1"/>
          </p:cNvSpPr>
          <p:nvPr/>
        </p:nvSpPr>
        <p:spPr bwMode="auto">
          <a:xfrm>
            <a:off x="5562600" y="1484313"/>
            <a:ext cx="2514600" cy="1165225"/>
          </a:xfrm>
          <a:prstGeom prst="wedgeEllipseCallout">
            <a:avLst>
              <a:gd name="adj1" fmla="val -50884"/>
              <a:gd name="adj2" fmla="val 29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a:t>
            </a:r>
            <a:r>
              <a:rPr lang="en-US" sz="1200" i="1">
                <a:latin typeface="Verdana" pitchFamily="34" charset="0"/>
              </a:rPr>
              <a:t>income98</a:t>
            </a:r>
            <a:r>
              <a:rPr lang="en-US" sz="1200">
                <a:latin typeface="Verdana" pitchFamily="34" charset="0"/>
              </a:rPr>
              <a:t> to the </a:t>
            </a:r>
            <a:r>
              <a:rPr lang="en-US" sz="1200" i="1">
                <a:latin typeface="Verdana" pitchFamily="34" charset="0"/>
              </a:rPr>
              <a:t>Dependent</a:t>
            </a:r>
            <a:r>
              <a:rPr lang="en-US" sz="1200">
                <a:latin typeface="Verdana" pitchFamily="34" charset="0"/>
              </a:rPr>
              <a:t> text box.</a:t>
            </a:r>
          </a:p>
        </p:txBody>
      </p:sp>
      <p:sp>
        <p:nvSpPr>
          <p:cNvPr id="260101" name="AutoShape 5"/>
          <p:cNvSpPr>
            <a:spLocks noChangeArrowheads="1"/>
          </p:cNvSpPr>
          <p:nvPr/>
        </p:nvSpPr>
        <p:spPr bwMode="auto">
          <a:xfrm>
            <a:off x="1219200" y="3087688"/>
            <a:ext cx="3124200" cy="1423987"/>
          </a:xfrm>
          <a:prstGeom prst="wedgeEllipseCallout">
            <a:avLst>
              <a:gd name="adj1" fmla="val 64787"/>
              <a:gd name="adj2" fmla="val -181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variables to control for </a:t>
            </a:r>
            <a:r>
              <a:rPr lang="en-US" sz="1200" i="1">
                <a:latin typeface="Verdana" pitchFamily="34" charset="0"/>
              </a:rPr>
              <a:t>hrs1, prestg80, educ, </a:t>
            </a:r>
            <a:r>
              <a:rPr lang="en-US" sz="1200">
                <a:latin typeface="Verdana" pitchFamily="34" charset="0"/>
              </a:rPr>
              <a:t>and</a:t>
            </a:r>
            <a:r>
              <a:rPr lang="en-US" sz="1200" i="1">
                <a:latin typeface="Verdana" pitchFamily="34" charset="0"/>
              </a:rPr>
              <a:t> degree</a:t>
            </a:r>
            <a:r>
              <a:rPr lang="en-US" sz="1200">
                <a:latin typeface="Verdana" pitchFamily="34" charset="0"/>
              </a:rPr>
              <a:t> to the </a:t>
            </a:r>
            <a:r>
              <a:rPr lang="en-US" sz="1200" i="1">
                <a:latin typeface="Verdana" pitchFamily="34" charset="0"/>
              </a:rPr>
              <a:t>Independent(s)</a:t>
            </a:r>
            <a:r>
              <a:rPr lang="en-US" sz="1200">
                <a:latin typeface="Verdana" pitchFamily="34" charset="0"/>
              </a:rPr>
              <a:t> list box.</a:t>
            </a:r>
          </a:p>
        </p:txBody>
      </p:sp>
      <p:sp>
        <p:nvSpPr>
          <p:cNvPr id="260102" name="AutoShape 6"/>
          <p:cNvSpPr>
            <a:spLocks noChangeArrowheads="1"/>
          </p:cNvSpPr>
          <p:nvPr/>
        </p:nvSpPr>
        <p:spPr bwMode="auto">
          <a:xfrm>
            <a:off x="5486400" y="4900613"/>
            <a:ext cx="3352800" cy="1423987"/>
          </a:xfrm>
          <a:prstGeom prst="wedgeEllipseCallout">
            <a:avLst>
              <a:gd name="adj1" fmla="val -32199"/>
              <a:gd name="adj2" fmla="val -83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select the </a:t>
            </a:r>
            <a:r>
              <a:rPr lang="en-US" sz="1200" i="1">
                <a:latin typeface="Verdana" pitchFamily="34" charset="0"/>
              </a:rPr>
              <a:t>Stepwise</a:t>
            </a:r>
            <a:r>
              <a:rPr lang="en-US" sz="1200">
                <a:latin typeface="Verdana" pitchFamily="34" charset="0"/>
              </a:rPr>
              <a:t> method for entering the variables into the analysis from the drop down </a:t>
            </a:r>
            <a:r>
              <a:rPr lang="en-US" sz="1200" i="1">
                <a:latin typeface="Verdana" pitchFamily="34" charset="0"/>
              </a:rPr>
              <a:t>Method</a:t>
            </a:r>
            <a:r>
              <a:rPr lang="en-US" sz="1200">
                <a:latin typeface="Verdana" pitchFamily="34" charset="0"/>
              </a:rPr>
              <a:t> menu.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D9AD435-DAF6-442F-8329-1BCC2F7C2837}" type="slidenum">
              <a:rPr lang="en-US"/>
              <a:pPr/>
              <a:t>53</a:t>
            </a:fld>
            <a:endParaRPr lang="en-US"/>
          </a:p>
        </p:txBody>
      </p:sp>
      <p:pic>
        <p:nvPicPr>
          <p:cNvPr id="261128"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524000"/>
            <a:ext cx="5619750" cy="4297363"/>
          </a:xfrm>
          <a:ln/>
          <a:extLst>
            <a:ext uri="{909E8E84-426E-40DD-AFC4-6F175D3DCCD1}">
              <a14:hiddenFill xmlns:a14="http://schemas.microsoft.com/office/drawing/2010/main">
                <a:solidFill>
                  <a:schemeClr val="bg1"/>
                </a:solidFill>
              </a14:hiddenFill>
            </a:ext>
          </a:extLst>
        </p:spPr>
      </p:pic>
      <p:sp>
        <p:nvSpPr>
          <p:cNvPr id="261123" name="Rectangle 3"/>
          <p:cNvSpPr>
            <a:spLocks noGrp="1" noChangeArrowheads="1"/>
          </p:cNvSpPr>
          <p:nvPr>
            <p:ph type="title"/>
          </p:nvPr>
        </p:nvSpPr>
        <p:spPr/>
        <p:txBody>
          <a:bodyPr/>
          <a:lstStyle/>
          <a:p>
            <a:r>
              <a:rPr lang="en-US"/>
              <a:t>Open statistics options dialog box</a:t>
            </a:r>
          </a:p>
        </p:txBody>
      </p:sp>
      <p:sp>
        <p:nvSpPr>
          <p:cNvPr id="261125" name="AutoShape 5"/>
          <p:cNvSpPr>
            <a:spLocks noChangeArrowheads="1"/>
          </p:cNvSpPr>
          <p:nvPr/>
        </p:nvSpPr>
        <p:spPr bwMode="auto">
          <a:xfrm>
            <a:off x="4953000" y="5410200"/>
            <a:ext cx="3200400" cy="1165225"/>
          </a:xfrm>
          <a:prstGeom prst="wedgeEllipseCallout">
            <a:avLst>
              <a:gd name="adj1" fmla="val -56546"/>
              <a:gd name="adj2" fmla="val -44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Statistics</a:t>
            </a:r>
            <a:r>
              <a:rPr lang="en-US" sz="1200">
                <a:latin typeface="Verdana" pitchFamily="34" charset="0"/>
              </a:rPr>
              <a:t>… button to specify the statistics options that we want.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7BB6845-BC5D-4825-A7C4-9402FBB0AF74}" type="slidenum">
              <a:rPr lang="en-US"/>
              <a:pPr/>
              <a:t>54</a:t>
            </a:fld>
            <a:endParaRPr lang="en-US"/>
          </a:p>
        </p:txBody>
      </p:sp>
      <p:pic>
        <p:nvPicPr>
          <p:cNvPr id="262154" name="Picture 10"/>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29025" y="2962275"/>
            <a:ext cx="4676775" cy="3057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2147" name="Rectangle 3"/>
          <p:cNvSpPr>
            <a:spLocks noGrp="1" noChangeArrowheads="1"/>
          </p:cNvSpPr>
          <p:nvPr>
            <p:ph type="title"/>
          </p:nvPr>
        </p:nvSpPr>
        <p:spPr/>
        <p:txBody>
          <a:bodyPr/>
          <a:lstStyle/>
          <a:p>
            <a:r>
              <a:rPr lang="en-US"/>
              <a:t>Specify the statistics output options</a:t>
            </a:r>
          </a:p>
        </p:txBody>
      </p:sp>
      <p:sp>
        <p:nvSpPr>
          <p:cNvPr id="262148" name="AutoShape 4"/>
          <p:cNvSpPr>
            <a:spLocks noChangeArrowheads="1"/>
          </p:cNvSpPr>
          <p:nvPr/>
        </p:nvSpPr>
        <p:spPr bwMode="auto">
          <a:xfrm>
            <a:off x="2971800" y="4611688"/>
            <a:ext cx="2819400" cy="906462"/>
          </a:xfrm>
          <a:prstGeom prst="wedgeEllipseCallout">
            <a:avLst>
              <a:gd name="adj1" fmla="val 38065"/>
              <a:gd name="adj2" fmla="val -130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checkboxes for </a:t>
            </a:r>
            <a:r>
              <a:rPr lang="en-US" sz="1200" i="1">
                <a:latin typeface="Verdana" pitchFamily="34" charset="0"/>
              </a:rPr>
              <a:t>Model Fit </a:t>
            </a:r>
            <a:r>
              <a:rPr lang="en-US" sz="1200">
                <a:latin typeface="Verdana" pitchFamily="34" charset="0"/>
              </a:rPr>
              <a:t>and</a:t>
            </a:r>
            <a:r>
              <a:rPr lang="en-US" sz="1200" i="1">
                <a:latin typeface="Verdana" pitchFamily="34" charset="0"/>
              </a:rPr>
              <a:t> Descriptives</a:t>
            </a:r>
            <a:r>
              <a:rPr lang="en-US" sz="1200">
                <a:latin typeface="Verdana" pitchFamily="34" charset="0"/>
              </a:rPr>
              <a:t>.</a:t>
            </a:r>
          </a:p>
        </p:txBody>
      </p:sp>
      <p:sp>
        <p:nvSpPr>
          <p:cNvPr id="262149" name="AutoShape 5"/>
          <p:cNvSpPr>
            <a:spLocks noChangeArrowheads="1"/>
          </p:cNvSpPr>
          <p:nvPr/>
        </p:nvSpPr>
        <p:spPr bwMode="auto">
          <a:xfrm>
            <a:off x="6632575" y="4321175"/>
            <a:ext cx="1901825" cy="1165225"/>
          </a:xfrm>
          <a:prstGeom prst="wedgeEllipseCallout">
            <a:avLst>
              <a:gd name="adj1" fmla="val 16444"/>
              <a:gd name="adj2" fmla="val -114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Continue button to close the dialog box.</a:t>
            </a:r>
          </a:p>
        </p:txBody>
      </p:sp>
      <p:sp>
        <p:nvSpPr>
          <p:cNvPr id="262150" name="AutoShape 6"/>
          <p:cNvSpPr>
            <a:spLocks noChangeArrowheads="1"/>
          </p:cNvSpPr>
          <p:nvPr/>
        </p:nvSpPr>
        <p:spPr bwMode="auto">
          <a:xfrm>
            <a:off x="1527175" y="1778000"/>
            <a:ext cx="1981200" cy="1679575"/>
          </a:xfrm>
          <a:prstGeom prst="wedgeEllipseCallout">
            <a:avLst>
              <a:gd name="adj1" fmla="val 66347"/>
              <a:gd name="adj2" fmla="val 57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checkboxes for </a:t>
            </a:r>
          </a:p>
          <a:p>
            <a:pPr algn="l">
              <a:lnSpc>
                <a:spcPct val="100000"/>
              </a:lnSpc>
            </a:pPr>
            <a:r>
              <a:rPr lang="en-US" sz="1200" i="1">
                <a:latin typeface="Verdana" pitchFamily="34" charset="0"/>
              </a:rPr>
              <a:t>Estimates </a:t>
            </a:r>
            <a:r>
              <a:rPr lang="en-US" sz="1200">
                <a:latin typeface="Verdana" pitchFamily="34" charset="0"/>
              </a:rPr>
              <a:t>on the</a:t>
            </a:r>
            <a:r>
              <a:rPr lang="en-US" sz="1200" i="1">
                <a:latin typeface="Verdana" pitchFamily="34" charset="0"/>
              </a:rPr>
              <a:t> Regression Coefficients </a:t>
            </a:r>
            <a:r>
              <a:rPr lang="en-US" sz="1200">
                <a:latin typeface="Verdana" pitchFamily="34" charset="0"/>
              </a:rPr>
              <a:t>panel.</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DCC97A-95ED-4A28-8374-287D8DC5A06E}" type="slidenum">
              <a:rPr lang="en-US"/>
              <a:pPr/>
              <a:t>55</a:t>
            </a:fld>
            <a:endParaRPr lang="en-US"/>
          </a:p>
        </p:txBody>
      </p:sp>
      <p:pic>
        <p:nvPicPr>
          <p:cNvPr id="26317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2405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3171" name="Rectangle 3"/>
          <p:cNvSpPr>
            <a:spLocks noGrp="1" noChangeArrowheads="1"/>
          </p:cNvSpPr>
          <p:nvPr>
            <p:ph type="title"/>
          </p:nvPr>
        </p:nvSpPr>
        <p:spPr/>
        <p:txBody>
          <a:bodyPr/>
          <a:lstStyle/>
          <a:p>
            <a:r>
              <a:rPr lang="en-US"/>
              <a:t>Request the regression output</a:t>
            </a:r>
          </a:p>
        </p:txBody>
      </p:sp>
      <p:sp>
        <p:nvSpPr>
          <p:cNvPr id="263172" name="AutoShape 4"/>
          <p:cNvSpPr>
            <a:spLocks noChangeArrowheads="1"/>
          </p:cNvSpPr>
          <p:nvPr/>
        </p:nvSpPr>
        <p:spPr bwMode="auto">
          <a:xfrm>
            <a:off x="6629400" y="2743200"/>
            <a:ext cx="2133600" cy="1371600"/>
          </a:xfrm>
          <a:prstGeom prst="wedgeEllipseCallout">
            <a:avLst>
              <a:gd name="adj1" fmla="val -22245"/>
              <a:gd name="adj2" fmla="val -82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regression output.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CD36A3-CF47-4AAB-AF14-A8E2A6244BBB}" type="slidenum">
              <a:rPr lang="en-US"/>
              <a:pPr/>
              <a:t>56</a:t>
            </a:fld>
            <a:endParaRPr lang="en-US"/>
          </a:p>
        </p:txBody>
      </p:sp>
      <p:sp>
        <p:nvSpPr>
          <p:cNvPr id="264194" name="Rectangle 2"/>
          <p:cNvSpPr>
            <a:spLocks noGrp="1" noChangeArrowheads="1"/>
          </p:cNvSpPr>
          <p:nvPr>
            <p:ph type="title"/>
          </p:nvPr>
        </p:nvSpPr>
        <p:spPr/>
        <p:txBody>
          <a:bodyPr/>
          <a:lstStyle/>
          <a:p>
            <a:r>
              <a:rPr lang="en-US"/>
              <a:t>LEVEL OF MEASUREMENT</a:t>
            </a:r>
          </a:p>
        </p:txBody>
      </p:sp>
      <p:sp>
        <p:nvSpPr>
          <p:cNvPr id="264195" name="Rectangle 3"/>
          <p:cNvSpPr>
            <a:spLocks noChangeArrowheads="1"/>
          </p:cNvSpPr>
          <p:nvPr/>
        </p:nvSpPr>
        <p:spPr bwMode="auto">
          <a:xfrm>
            <a:off x="1447800" y="1524000"/>
            <a:ext cx="7315200" cy="4525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a:t>Multiple regression requires that the dependent variable be metric and the independent variables be metric or dichotomous. "Total family income" [income98] is an ordinal level variable, which satisfies the level of measurement requirement if we follow the convention of treating ordinal level variables as metric variables. Since some data analysts do not agree with this convention, a note of caution should be included in our interpretation.</a:t>
            </a:r>
          </a:p>
          <a:p>
            <a:pPr algn="l"/>
            <a:endParaRPr lang="en-US" sz="1800"/>
          </a:p>
          <a:p>
            <a:pPr algn="l"/>
            <a:r>
              <a:rPr lang="en-US" sz="1800"/>
              <a:t>"Number of hours worked in the past week" [hrs1], "occupational prestige score" [prestg80], and "highest year of school completed" [educ] are interval level variables, which satisfies the level of measurement requirements for multiple regression analysis. </a:t>
            </a:r>
          </a:p>
          <a:p>
            <a:pPr algn="l"/>
            <a:endParaRPr lang="en-US" sz="1800"/>
          </a:p>
          <a:p>
            <a:pPr algn="l"/>
            <a:r>
              <a:rPr lang="en-US" sz="1800"/>
              <a:t>"Highest academic degree" [degree] is an ordinal level variable. If we follow the convention of treating ordinal level variables as metric variables, the level of measurement requirement for multiple regression analysis is satisfied. Since some data analysts do not agree with this convention, a note of caution should be included in our interpretation.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9EBFC0-D4C0-4D7A-9D5B-FFCBB88BA4F8}" type="slidenum">
              <a:rPr lang="en-US"/>
              <a:pPr/>
              <a:t>57</a:t>
            </a:fld>
            <a:endParaRPr lang="en-US"/>
          </a:p>
        </p:txBody>
      </p:sp>
      <p:pic>
        <p:nvPicPr>
          <p:cNvPr id="265223" name="Picture 7"/>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90825" y="1574800"/>
            <a:ext cx="4676775" cy="2463800"/>
          </a:xfrm>
          <a:ln/>
          <a:extLst>
            <a:ext uri="{909E8E84-426E-40DD-AFC4-6F175D3DCCD1}">
              <a14:hiddenFill xmlns:a14="http://schemas.microsoft.com/office/drawing/2010/main">
                <a:solidFill>
                  <a:schemeClr val="bg1"/>
                </a:solidFill>
              </a14:hiddenFill>
            </a:ext>
          </a:extLst>
        </p:spPr>
      </p:pic>
      <p:sp>
        <p:nvSpPr>
          <p:cNvPr id="265219" name="Rectangle 3"/>
          <p:cNvSpPr>
            <a:spLocks noGrp="1" noChangeArrowheads="1"/>
          </p:cNvSpPr>
          <p:nvPr>
            <p:ph type="title"/>
          </p:nvPr>
        </p:nvSpPr>
        <p:spPr/>
        <p:txBody>
          <a:bodyPr/>
          <a:lstStyle/>
          <a:p>
            <a:r>
              <a:rPr lang="en-US"/>
              <a:t>SAMPLE SIZE</a:t>
            </a:r>
          </a:p>
        </p:txBody>
      </p:sp>
      <p:sp>
        <p:nvSpPr>
          <p:cNvPr id="265221" name="Rectangle 5"/>
          <p:cNvSpPr>
            <a:spLocks noChangeArrowheads="1"/>
          </p:cNvSpPr>
          <p:nvPr/>
        </p:nvSpPr>
        <p:spPr bwMode="auto">
          <a:xfrm>
            <a:off x="6378575" y="1958975"/>
            <a:ext cx="838200" cy="192722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220" name="AutoShape 4"/>
          <p:cNvSpPr>
            <a:spLocks noChangeArrowheads="1"/>
          </p:cNvSpPr>
          <p:nvPr/>
        </p:nvSpPr>
        <p:spPr bwMode="auto">
          <a:xfrm>
            <a:off x="2133600" y="3914775"/>
            <a:ext cx="6248400" cy="2714625"/>
          </a:xfrm>
          <a:prstGeom prst="wedgeEllipseCallout">
            <a:avLst>
              <a:gd name="adj1" fmla="val 23782"/>
              <a:gd name="adj2" fmla="val -531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stepwise multiple regression is 5 to 1. With 151 valid cases and 4 independent variables, the ratio for this analysis is 37.75 to 1, which satisfies the minimum requirement. </a:t>
            </a:r>
          </a:p>
          <a:p>
            <a:pPr algn="l">
              <a:lnSpc>
                <a:spcPct val="100000"/>
              </a:lnSpc>
            </a:pPr>
            <a:endParaRPr lang="en-US" sz="1200">
              <a:latin typeface="Verdana" pitchFamily="34" charset="0"/>
            </a:endParaRPr>
          </a:p>
          <a:p>
            <a:pPr algn="l">
              <a:lnSpc>
                <a:spcPct val="100000"/>
              </a:lnSpc>
            </a:pPr>
            <a:r>
              <a:rPr lang="en-US" sz="1200">
                <a:latin typeface="Verdana" pitchFamily="34" charset="0"/>
              </a:rPr>
              <a:t>However, the ratio of 37.75 to 1 does not satisfy the preferred ratio of 50 to 1. A caution should be added to the interpretation of the analysis and a split sample validation should be conducted.</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730C0E-30C2-486D-A183-B87E9208630E}" type="slidenum">
              <a:rPr lang="en-US"/>
              <a:pPr/>
              <a:t>58</a:t>
            </a:fld>
            <a:endParaRPr lang="en-US"/>
          </a:p>
        </p:txBody>
      </p:sp>
      <p:pic>
        <p:nvPicPr>
          <p:cNvPr id="266247" name="Picture 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495800" y="1828800"/>
            <a:ext cx="3751263" cy="4724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6243" name="Rectangle 3"/>
          <p:cNvSpPr>
            <a:spLocks noGrp="1" noChangeArrowheads="1"/>
          </p:cNvSpPr>
          <p:nvPr>
            <p:ph type="title"/>
          </p:nvPr>
        </p:nvSpPr>
        <p:spPr>
          <a:xfrm>
            <a:off x="1143000" y="304800"/>
            <a:ext cx="7848600" cy="914400"/>
          </a:xfrm>
        </p:spPr>
        <p:txBody>
          <a:bodyPr/>
          <a:lstStyle/>
          <a:p>
            <a:r>
              <a:rPr lang="en-US"/>
              <a:t>RELATIONSHIP BETWEEN BEST PREDICTORS AND THE DEPENDENT VARIABLE - 1</a:t>
            </a:r>
          </a:p>
        </p:txBody>
      </p:sp>
      <p:sp>
        <p:nvSpPr>
          <p:cNvPr id="266244" name="AutoShape 4"/>
          <p:cNvSpPr>
            <a:spLocks noChangeArrowheads="1"/>
          </p:cNvSpPr>
          <p:nvPr/>
        </p:nvSpPr>
        <p:spPr bwMode="auto">
          <a:xfrm>
            <a:off x="1752600" y="2590800"/>
            <a:ext cx="3200400" cy="1938338"/>
          </a:xfrm>
          <a:prstGeom prst="wedgeEllipseCallout">
            <a:avLst>
              <a:gd name="adj1" fmla="val 21231"/>
              <a:gd name="adj2" fmla="val -35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best subset of predictors for total family income included the independent variables: highest academic degree and occupational prestige score.</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8A531C-690F-40DC-8F2E-1D79408D3472}" type="slidenum">
              <a:rPr lang="en-US"/>
              <a:pPr/>
              <a:t>59</a:t>
            </a:fld>
            <a:endParaRPr lang="en-US"/>
          </a:p>
        </p:txBody>
      </p:sp>
      <p:pic>
        <p:nvPicPr>
          <p:cNvPr id="27751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b="7462"/>
          <a:stretch>
            <a:fillRect/>
          </a:stretch>
        </p:blipFill>
        <p:spPr>
          <a:xfrm>
            <a:off x="1905000" y="3870325"/>
            <a:ext cx="6151563" cy="28352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7507" name="Rectangle 3"/>
          <p:cNvSpPr>
            <a:spLocks noGrp="1" noChangeArrowheads="1"/>
          </p:cNvSpPr>
          <p:nvPr>
            <p:ph type="title"/>
          </p:nvPr>
        </p:nvSpPr>
        <p:spPr/>
        <p:txBody>
          <a:bodyPr/>
          <a:lstStyle/>
          <a:p>
            <a:r>
              <a:rPr lang="en-US"/>
              <a:t>RELATIONSHIP BETWEEN BEST PREDICTORS AND THE DEPENDENT VARIABLE - 2</a:t>
            </a:r>
          </a:p>
        </p:txBody>
      </p:sp>
      <p:sp>
        <p:nvSpPr>
          <p:cNvPr id="277508" name="AutoShape 4"/>
          <p:cNvSpPr>
            <a:spLocks noChangeArrowheads="1"/>
          </p:cNvSpPr>
          <p:nvPr/>
        </p:nvSpPr>
        <p:spPr bwMode="auto">
          <a:xfrm>
            <a:off x="1752600" y="1430338"/>
            <a:ext cx="6702425" cy="2455862"/>
          </a:xfrm>
          <a:prstGeom prst="wedgeEllipseCallout">
            <a:avLst>
              <a:gd name="adj1" fmla="val 33088"/>
              <a:gd name="adj2" fmla="val 100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(29.146) for the regression relationship which includes these variables is &lt;0.001, less than or equal to the level of significance of 0.05. We reject the null hypothesis  that there is no relationship between the best subset of independent variables and the dependent variable (R² = 0). We support the research hypothesis that there is a statistically significant relationship between the best subset of independent variables and the dependent variable.</a:t>
            </a:r>
          </a:p>
        </p:txBody>
      </p:sp>
      <p:sp>
        <p:nvSpPr>
          <p:cNvPr id="277509" name="Rectangle 5"/>
          <p:cNvSpPr>
            <a:spLocks noChangeArrowheads="1"/>
          </p:cNvSpPr>
          <p:nvPr/>
        </p:nvSpPr>
        <p:spPr bwMode="auto">
          <a:xfrm>
            <a:off x="1981200" y="5181600"/>
            <a:ext cx="57912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0FB81B8-ADFE-4928-BB77-67DE608B024B}" type="slidenum">
              <a:rPr lang="en-US"/>
              <a:pPr/>
              <a:t>6</a:t>
            </a:fld>
            <a:endParaRPr lang="en-US"/>
          </a:p>
        </p:txBody>
      </p:sp>
      <p:sp>
        <p:nvSpPr>
          <p:cNvPr id="286722" name="Rectangle 2"/>
          <p:cNvSpPr>
            <a:spLocks noGrp="1" noChangeArrowheads="1"/>
          </p:cNvSpPr>
          <p:nvPr>
            <p:ph type="title"/>
          </p:nvPr>
        </p:nvSpPr>
        <p:spPr/>
        <p:txBody>
          <a:bodyPr/>
          <a:lstStyle/>
          <a:p>
            <a:r>
              <a:rPr lang="en-US"/>
              <a:t>Stepwise multiple regression</a:t>
            </a:r>
          </a:p>
        </p:txBody>
      </p:sp>
      <p:sp>
        <p:nvSpPr>
          <p:cNvPr id="286723" name="Rectangle 3"/>
          <p:cNvSpPr>
            <a:spLocks noGrp="1" noChangeArrowheads="1"/>
          </p:cNvSpPr>
          <p:nvPr>
            <p:ph type="body" idx="1"/>
          </p:nvPr>
        </p:nvSpPr>
        <p:spPr>
          <a:xfrm>
            <a:off x="1066800" y="1447800"/>
            <a:ext cx="7881938" cy="5257800"/>
          </a:xfrm>
        </p:spPr>
        <p:txBody>
          <a:bodyPr/>
          <a:lstStyle/>
          <a:p>
            <a:r>
              <a:rPr lang="en-US" sz="2800"/>
              <a:t>Stepwise regression is designed to find the most parsimonious set of predictors that are most effective in predicting the dependent variable.</a:t>
            </a:r>
          </a:p>
          <a:p>
            <a:r>
              <a:rPr lang="en-US" sz="2800"/>
              <a:t>Variables are added to the regression equation one at a time, using the statistical criterion of maximizing the R² of the included variables.</a:t>
            </a:r>
          </a:p>
          <a:p>
            <a:r>
              <a:rPr lang="en-US" sz="2800"/>
              <a:t>When none of the possible addition can make a statistically significant improvement in R², the analysis stops.</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B32319-3289-4326-9151-F04DD63FC1ED}" type="slidenum">
              <a:rPr lang="en-US"/>
              <a:pPr/>
              <a:t>60</a:t>
            </a:fld>
            <a:endParaRPr lang="en-US"/>
          </a:p>
        </p:txBody>
      </p:sp>
      <p:pic>
        <p:nvPicPr>
          <p:cNvPr id="267270"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27325" y="1600200"/>
            <a:ext cx="4359275" cy="1981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7267" name="Rectangle 3"/>
          <p:cNvSpPr>
            <a:spLocks noGrp="1" noChangeArrowheads="1"/>
          </p:cNvSpPr>
          <p:nvPr>
            <p:ph type="title"/>
          </p:nvPr>
        </p:nvSpPr>
        <p:spPr/>
        <p:txBody>
          <a:bodyPr/>
          <a:lstStyle/>
          <a:p>
            <a:r>
              <a:rPr lang="en-US"/>
              <a:t>RELATIONSHIP BETWEEN BEST PREDICTORS AND THE DEPENDENT VARIABLE - 3</a:t>
            </a:r>
          </a:p>
        </p:txBody>
      </p:sp>
      <p:sp>
        <p:nvSpPr>
          <p:cNvPr id="267268" name="AutoShape 4"/>
          <p:cNvSpPr>
            <a:spLocks noChangeArrowheads="1"/>
          </p:cNvSpPr>
          <p:nvPr/>
        </p:nvSpPr>
        <p:spPr bwMode="auto">
          <a:xfrm>
            <a:off x="1143000" y="3810000"/>
            <a:ext cx="7159625" cy="2197100"/>
          </a:xfrm>
          <a:prstGeom prst="wedgeEllipseCallout">
            <a:avLst>
              <a:gd name="adj1" fmla="val -10685"/>
              <a:gd name="adj2" fmla="val -950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Multiple R for the relationship between the subset of independent variables that best predict the dependent variable is 0.532, which would be characterized as moderate using the rule of thumb than a correlation less than or equal to 0.20 is characterized as very weak;  greater than 0.20 and less than or equal to 0.40 is weak; greater than 0.40 and less than or equal to 0.60 is moderate;  greater than 0.60 and less than or equal to 0.80 is strong; and greater than 0.80 is very strong.</a:t>
            </a:r>
          </a:p>
        </p:txBody>
      </p:sp>
      <p:sp>
        <p:nvSpPr>
          <p:cNvPr id="267269" name="Rectangle 5"/>
          <p:cNvSpPr>
            <a:spLocks noChangeArrowheads="1"/>
          </p:cNvSpPr>
          <p:nvPr/>
        </p:nvSpPr>
        <p:spPr bwMode="auto">
          <a:xfrm>
            <a:off x="2803525" y="2514600"/>
            <a:ext cx="40386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1550D22-64FE-41C9-9A57-3309C041BA3A}" type="slidenum">
              <a:rPr lang="en-US"/>
              <a:pPr/>
              <a:t>61</a:t>
            </a:fld>
            <a:endParaRPr lang="en-US"/>
          </a:p>
        </p:txBody>
      </p:sp>
      <p:pic>
        <p:nvPicPr>
          <p:cNvPr id="281602"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783138" y="1676400"/>
            <a:ext cx="3751262" cy="4724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1603" name="Rectangle 3"/>
          <p:cNvSpPr>
            <a:spLocks noGrp="1" noChangeArrowheads="1"/>
          </p:cNvSpPr>
          <p:nvPr>
            <p:ph type="title"/>
          </p:nvPr>
        </p:nvSpPr>
        <p:spPr>
          <a:xfrm>
            <a:off x="1143000" y="304800"/>
            <a:ext cx="7848600" cy="914400"/>
          </a:xfrm>
        </p:spPr>
        <p:txBody>
          <a:bodyPr/>
          <a:lstStyle/>
          <a:p>
            <a:r>
              <a:rPr lang="en-US"/>
              <a:t>RELATIONSHIP BETWEEN BEST PREDICTORS AND THE DEPENDENT VARIABLE - 4</a:t>
            </a:r>
          </a:p>
        </p:txBody>
      </p:sp>
      <p:sp>
        <p:nvSpPr>
          <p:cNvPr id="281604" name="AutoShape 4"/>
          <p:cNvSpPr>
            <a:spLocks noChangeArrowheads="1"/>
          </p:cNvSpPr>
          <p:nvPr/>
        </p:nvSpPr>
        <p:spPr bwMode="auto">
          <a:xfrm>
            <a:off x="1506538" y="1828800"/>
            <a:ext cx="3352800" cy="4264025"/>
          </a:xfrm>
          <a:prstGeom prst="wedgeEllipseCallout">
            <a:avLst>
              <a:gd name="adj1" fmla="val 17991"/>
              <a:gd name="adj2" fmla="val -35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Based on the table of "Variables Entered/ Removed," the most important predictor of total family income is highest academic degree.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second most important predictor of total family income is occupational prestige score.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importance of the predictors stated in the problem is not correct.</a:t>
            </a:r>
          </a:p>
          <a:p>
            <a:pPr algn="l">
              <a:lnSpc>
                <a:spcPct val="100000"/>
              </a:lnSpc>
            </a:pPr>
            <a:endParaRPr lang="en-US" sz="1200">
              <a:latin typeface="Verdana"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9A2DA5E-7C0B-462B-9D84-EFBF2975C176}" type="slidenum">
              <a:rPr lang="en-US"/>
              <a:pPr/>
              <a:t>62</a:t>
            </a:fld>
            <a:endParaRPr lang="en-US"/>
          </a:p>
        </p:txBody>
      </p:sp>
      <p:sp>
        <p:nvSpPr>
          <p:cNvPr id="276482" name="Rectangle 2"/>
          <p:cNvSpPr>
            <a:spLocks noGrp="1" noChangeArrowheads="1"/>
          </p:cNvSpPr>
          <p:nvPr>
            <p:ph type="title"/>
          </p:nvPr>
        </p:nvSpPr>
        <p:spPr/>
        <p:txBody>
          <a:bodyPr/>
          <a:lstStyle/>
          <a:p>
            <a:r>
              <a:rPr lang="en-US"/>
              <a:t>Answer to problem 3</a:t>
            </a:r>
          </a:p>
        </p:txBody>
      </p:sp>
      <p:sp>
        <p:nvSpPr>
          <p:cNvPr id="276483" name="Rectangle 3"/>
          <p:cNvSpPr>
            <a:spLocks noGrp="1" noChangeArrowheads="1"/>
          </p:cNvSpPr>
          <p:nvPr>
            <p:ph type="body" idx="1"/>
          </p:nvPr>
        </p:nvSpPr>
        <p:spPr/>
        <p:txBody>
          <a:bodyPr/>
          <a:lstStyle/>
          <a:p>
            <a:r>
              <a:rPr lang="en-US"/>
              <a:t>The independent and dependent variables were metric, interval or ordinal.</a:t>
            </a:r>
          </a:p>
          <a:p>
            <a:r>
              <a:rPr lang="en-US"/>
              <a:t>The ratio of cases to independent variables was 37.75 to 1.</a:t>
            </a:r>
          </a:p>
          <a:p>
            <a:r>
              <a:rPr lang="en-US"/>
              <a:t>The relationship of the included variables was statistically significant and the strength of the relationship was characterized correctly.</a:t>
            </a:r>
          </a:p>
          <a:p>
            <a:r>
              <a:rPr lang="en-US"/>
              <a:t>However, the order of entry, or importance, was not stated correctly in the problem.</a:t>
            </a:r>
          </a:p>
          <a:p>
            <a:endParaRPr lang="en-US"/>
          </a:p>
          <a:p>
            <a:r>
              <a:rPr lang="en-US"/>
              <a:t>The answer to the question is false.</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712796-10C5-4420-96A1-8849833ACDF7}" type="slidenum">
              <a:rPr lang="en-US"/>
              <a:pPr/>
              <a:t>63</a:t>
            </a:fld>
            <a:endParaRPr lang="en-US"/>
          </a:p>
        </p:txBody>
      </p:sp>
      <p:sp>
        <p:nvSpPr>
          <p:cNvPr id="178178" name="Rectangle 2"/>
          <p:cNvSpPr>
            <a:spLocks noGrp="1" noChangeArrowheads="1"/>
          </p:cNvSpPr>
          <p:nvPr>
            <p:ph type="title"/>
          </p:nvPr>
        </p:nvSpPr>
        <p:spPr/>
        <p:txBody>
          <a:bodyPr/>
          <a:lstStyle/>
          <a:p>
            <a:r>
              <a:rPr lang="en-US"/>
              <a:t>Standard multiple regression - 1</a:t>
            </a:r>
          </a:p>
        </p:txBody>
      </p:sp>
      <p:sp>
        <p:nvSpPr>
          <p:cNvPr id="178179" name="Rectangle 3"/>
          <p:cNvSpPr>
            <a:spLocks noChangeArrowheads="1"/>
          </p:cNvSpPr>
          <p:nvPr/>
        </p:nvSpPr>
        <p:spPr bwMode="auto">
          <a:xfrm>
            <a:off x="900113" y="1295400"/>
            <a:ext cx="805815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2000"/>
              <a:t>The following is a guide to the decision process for answering problems about standard multiple regression</a:t>
            </a:r>
            <a:r>
              <a:rPr lang="en-US" sz="2000">
                <a:solidFill>
                  <a:schemeClr val="tx2"/>
                </a:solidFill>
              </a:rPr>
              <a:t> analysis</a:t>
            </a:r>
            <a:r>
              <a:rPr lang="en-US" sz="2000"/>
              <a:t>:</a:t>
            </a:r>
            <a:r>
              <a:rPr lang="en-US" sz="2000">
                <a:latin typeface="Verdana" pitchFamily="34" charset="0"/>
              </a:rPr>
              <a:t> </a:t>
            </a:r>
          </a:p>
        </p:txBody>
      </p:sp>
      <p:sp>
        <p:nvSpPr>
          <p:cNvPr id="178183" name="Text Box 7"/>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78184" name="AutoShape 8"/>
          <p:cNvSpPr>
            <a:spLocks noChangeArrowheads="1"/>
          </p:cNvSpPr>
          <p:nvPr/>
        </p:nvSpPr>
        <p:spPr bwMode="auto">
          <a:xfrm>
            <a:off x="26670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grpSp>
        <p:nvGrpSpPr>
          <p:cNvPr id="178185" name="Group 9"/>
          <p:cNvGrpSpPr>
            <a:grpSpLocks/>
          </p:cNvGrpSpPr>
          <p:nvPr/>
        </p:nvGrpSpPr>
        <p:grpSpPr bwMode="auto">
          <a:xfrm>
            <a:off x="4614863" y="4754563"/>
            <a:ext cx="466725" cy="423862"/>
            <a:chOff x="4464" y="3456"/>
            <a:chExt cx="294" cy="267"/>
          </a:xfrm>
        </p:grpSpPr>
        <p:sp>
          <p:nvSpPr>
            <p:cNvPr id="178186" name="Line 1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187" name="Text Box 1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78188" name="Group 12"/>
          <p:cNvGrpSpPr>
            <a:grpSpLocks/>
          </p:cNvGrpSpPr>
          <p:nvPr/>
        </p:nvGrpSpPr>
        <p:grpSpPr bwMode="auto">
          <a:xfrm>
            <a:off x="6553200" y="2416175"/>
            <a:ext cx="679450" cy="304800"/>
            <a:chOff x="3792" y="2832"/>
            <a:chExt cx="428" cy="192"/>
          </a:xfrm>
        </p:grpSpPr>
        <p:sp>
          <p:nvSpPr>
            <p:cNvPr id="178189" name="Line 1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190" name="Text Box 1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78193" name="Line 17"/>
          <p:cNvSpPr>
            <a:spLocks noChangeShapeType="1"/>
          </p:cNvSpPr>
          <p:nvPr/>
        </p:nvSpPr>
        <p:spPr bwMode="auto">
          <a:xfrm flipH="1">
            <a:off x="4572000" y="3276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194" name="AutoShape 18"/>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78195" name="Group 19"/>
          <p:cNvGrpSpPr>
            <a:grpSpLocks/>
          </p:cNvGrpSpPr>
          <p:nvPr/>
        </p:nvGrpSpPr>
        <p:grpSpPr bwMode="auto">
          <a:xfrm>
            <a:off x="4614863" y="4754563"/>
            <a:ext cx="466725" cy="423862"/>
            <a:chOff x="4464" y="3456"/>
            <a:chExt cx="294" cy="267"/>
          </a:xfrm>
        </p:grpSpPr>
        <p:sp>
          <p:nvSpPr>
            <p:cNvPr id="178196"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197"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78198" name="Group 22"/>
          <p:cNvGrpSpPr>
            <a:grpSpLocks/>
          </p:cNvGrpSpPr>
          <p:nvPr/>
        </p:nvGrpSpPr>
        <p:grpSpPr bwMode="auto">
          <a:xfrm>
            <a:off x="6519863" y="3937000"/>
            <a:ext cx="679450" cy="304800"/>
            <a:chOff x="3792" y="2832"/>
            <a:chExt cx="428" cy="192"/>
          </a:xfrm>
        </p:grpSpPr>
        <p:sp>
          <p:nvSpPr>
            <p:cNvPr id="178199" name="Line 2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200" name="Text Box 2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78202" name="Group 26"/>
          <p:cNvGrpSpPr>
            <a:grpSpLocks/>
          </p:cNvGrpSpPr>
          <p:nvPr/>
        </p:nvGrpSpPr>
        <p:grpSpPr bwMode="auto">
          <a:xfrm>
            <a:off x="4614863" y="6202363"/>
            <a:ext cx="466725" cy="423862"/>
            <a:chOff x="4464" y="3456"/>
            <a:chExt cx="294" cy="267"/>
          </a:xfrm>
        </p:grpSpPr>
        <p:sp>
          <p:nvSpPr>
            <p:cNvPr id="178203"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204"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78205" name="AutoShape 29"/>
          <p:cNvSpPr>
            <a:spLocks noChangeArrowheads="1"/>
          </p:cNvSpPr>
          <p:nvPr/>
        </p:nvSpPr>
        <p:spPr bwMode="auto">
          <a:xfrm>
            <a:off x="2667000" y="5181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ANOVA test of regression less than/equal to level of significance?</a:t>
            </a:r>
          </a:p>
        </p:txBody>
      </p:sp>
      <p:grpSp>
        <p:nvGrpSpPr>
          <p:cNvPr id="178206" name="Group 30"/>
          <p:cNvGrpSpPr>
            <a:grpSpLocks/>
          </p:cNvGrpSpPr>
          <p:nvPr/>
        </p:nvGrpSpPr>
        <p:grpSpPr bwMode="auto">
          <a:xfrm>
            <a:off x="4614863" y="6202363"/>
            <a:ext cx="466725" cy="423862"/>
            <a:chOff x="4464" y="3456"/>
            <a:chExt cx="294" cy="267"/>
          </a:xfrm>
        </p:grpSpPr>
        <p:sp>
          <p:nvSpPr>
            <p:cNvPr id="178207" name="Line 3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208" name="Text Box 3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78209" name="Group 33"/>
          <p:cNvGrpSpPr>
            <a:grpSpLocks/>
          </p:cNvGrpSpPr>
          <p:nvPr/>
        </p:nvGrpSpPr>
        <p:grpSpPr bwMode="auto">
          <a:xfrm>
            <a:off x="6519863" y="5384800"/>
            <a:ext cx="679450" cy="304800"/>
            <a:chOff x="3792" y="2832"/>
            <a:chExt cx="428" cy="192"/>
          </a:xfrm>
        </p:grpSpPr>
        <p:sp>
          <p:nvSpPr>
            <p:cNvPr id="178210" name="Line 3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8211" name="Text Box 3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78212" name="Text Box 36"/>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78213" name="Text Box 37"/>
          <p:cNvSpPr txBox="1">
            <a:spLocks noChangeArrowheads="1"/>
          </p:cNvSpPr>
          <p:nvPr/>
        </p:nvSpPr>
        <p:spPr bwMode="auto">
          <a:xfrm>
            <a:off x="7239000" y="3962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
        <p:nvSpPr>
          <p:cNvPr id="178214" name="Text Box 38"/>
          <p:cNvSpPr txBox="1">
            <a:spLocks noChangeArrowheads="1"/>
          </p:cNvSpPr>
          <p:nvPr/>
        </p:nvSpPr>
        <p:spPr bwMode="auto">
          <a:xfrm>
            <a:off x="7239000" y="2438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2C163A0-2A2A-4DD5-BF34-ED6A662E94E8}" type="slidenum">
              <a:rPr lang="en-US"/>
              <a:pPr/>
              <a:t>64</a:t>
            </a:fld>
            <a:endParaRPr lang="en-US"/>
          </a:p>
        </p:txBody>
      </p:sp>
      <p:sp>
        <p:nvSpPr>
          <p:cNvPr id="188418" name="Rectangle 2"/>
          <p:cNvSpPr>
            <a:spLocks noGrp="1" noChangeArrowheads="1"/>
          </p:cNvSpPr>
          <p:nvPr>
            <p:ph type="title"/>
          </p:nvPr>
        </p:nvSpPr>
        <p:spPr/>
        <p:txBody>
          <a:bodyPr/>
          <a:lstStyle/>
          <a:p>
            <a:r>
              <a:rPr lang="en-US"/>
              <a:t>Standard multiple regression - 2</a:t>
            </a:r>
          </a:p>
        </p:txBody>
      </p:sp>
      <p:sp>
        <p:nvSpPr>
          <p:cNvPr id="188420" name="Text Box 4"/>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88421" name="AutoShape 5"/>
          <p:cNvSpPr>
            <a:spLocks noChangeArrowheads="1"/>
          </p:cNvSpPr>
          <p:nvPr/>
        </p:nvSpPr>
        <p:spPr bwMode="auto">
          <a:xfrm>
            <a:off x="2628900" y="2243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Strength of relationship for included variables interpreted correctly?</a:t>
            </a:r>
          </a:p>
        </p:txBody>
      </p:sp>
      <p:grpSp>
        <p:nvGrpSpPr>
          <p:cNvPr id="188422" name="Group 6"/>
          <p:cNvGrpSpPr>
            <a:grpSpLocks/>
          </p:cNvGrpSpPr>
          <p:nvPr/>
        </p:nvGrpSpPr>
        <p:grpSpPr bwMode="auto">
          <a:xfrm>
            <a:off x="4614863" y="4754563"/>
            <a:ext cx="466725" cy="423862"/>
            <a:chOff x="4464" y="3456"/>
            <a:chExt cx="294" cy="267"/>
          </a:xfrm>
        </p:grpSpPr>
        <p:sp>
          <p:nvSpPr>
            <p:cNvPr id="188423"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24"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8425" name="Group 9"/>
          <p:cNvGrpSpPr>
            <a:grpSpLocks/>
          </p:cNvGrpSpPr>
          <p:nvPr/>
        </p:nvGrpSpPr>
        <p:grpSpPr bwMode="auto">
          <a:xfrm>
            <a:off x="6553200" y="2449513"/>
            <a:ext cx="679450" cy="304800"/>
            <a:chOff x="3792" y="2832"/>
            <a:chExt cx="428" cy="192"/>
          </a:xfrm>
        </p:grpSpPr>
        <p:sp>
          <p:nvSpPr>
            <p:cNvPr id="188426" name="Line 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27" name="Text Box 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8428" name="Line 12"/>
          <p:cNvSpPr>
            <a:spLocks noChangeShapeType="1"/>
          </p:cNvSpPr>
          <p:nvPr/>
        </p:nvSpPr>
        <p:spPr bwMode="auto">
          <a:xfrm flipH="1">
            <a:off x="4572000" y="33099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29" name="AutoShape 13"/>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Probability of relationship between each IV and DV &lt;= level of significance?</a:t>
            </a:r>
          </a:p>
        </p:txBody>
      </p:sp>
      <p:grpSp>
        <p:nvGrpSpPr>
          <p:cNvPr id="188430" name="Group 14"/>
          <p:cNvGrpSpPr>
            <a:grpSpLocks/>
          </p:cNvGrpSpPr>
          <p:nvPr/>
        </p:nvGrpSpPr>
        <p:grpSpPr bwMode="auto">
          <a:xfrm>
            <a:off x="4614863" y="4754563"/>
            <a:ext cx="466725" cy="423862"/>
            <a:chOff x="4464" y="3456"/>
            <a:chExt cx="294" cy="267"/>
          </a:xfrm>
        </p:grpSpPr>
        <p:sp>
          <p:nvSpPr>
            <p:cNvPr id="188431"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32"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8433" name="Group 17"/>
          <p:cNvGrpSpPr>
            <a:grpSpLocks/>
          </p:cNvGrpSpPr>
          <p:nvPr/>
        </p:nvGrpSpPr>
        <p:grpSpPr bwMode="auto">
          <a:xfrm>
            <a:off x="6519863" y="3937000"/>
            <a:ext cx="679450" cy="304800"/>
            <a:chOff x="3792" y="2832"/>
            <a:chExt cx="428" cy="192"/>
          </a:xfrm>
        </p:grpSpPr>
        <p:sp>
          <p:nvSpPr>
            <p:cNvPr id="188434" name="Line 1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35" name="Text Box 1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8436" name="Group 20"/>
          <p:cNvGrpSpPr>
            <a:grpSpLocks/>
          </p:cNvGrpSpPr>
          <p:nvPr/>
        </p:nvGrpSpPr>
        <p:grpSpPr bwMode="auto">
          <a:xfrm>
            <a:off x="4614863" y="6202363"/>
            <a:ext cx="466725" cy="423862"/>
            <a:chOff x="4464" y="3456"/>
            <a:chExt cx="294" cy="267"/>
          </a:xfrm>
        </p:grpSpPr>
        <p:sp>
          <p:nvSpPr>
            <p:cNvPr id="188437"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38"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8439" name="AutoShape 23"/>
          <p:cNvSpPr>
            <a:spLocks noChangeArrowheads="1"/>
          </p:cNvSpPr>
          <p:nvPr/>
        </p:nvSpPr>
        <p:spPr bwMode="auto">
          <a:xfrm>
            <a:off x="2678113" y="5181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Direction of relationship between each IV and DV interpreted correctly?</a:t>
            </a:r>
          </a:p>
        </p:txBody>
      </p:sp>
      <p:grpSp>
        <p:nvGrpSpPr>
          <p:cNvPr id="188440" name="Group 24"/>
          <p:cNvGrpSpPr>
            <a:grpSpLocks/>
          </p:cNvGrpSpPr>
          <p:nvPr/>
        </p:nvGrpSpPr>
        <p:grpSpPr bwMode="auto">
          <a:xfrm>
            <a:off x="4614863" y="6202363"/>
            <a:ext cx="466725" cy="423862"/>
            <a:chOff x="4464" y="3456"/>
            <a:chExt cx="294" cy="267"/>
          </a:xfrm>
        </p:grpSpPr>
        <p:sp>
          <p:nvSpPr>
            <p:cNvPr id="188441"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42" name="Text Box 2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8443" name="Group 27"/>
          <p:cNvGrpSpPr>
            <a:grpSpLocks/>
          </p:cNvGrpSpPr>
          <p:nvPr/>
        </p:nvGrpSpPr>
        <p:grpSpPr bwMode="auto">
          <a:xfrm>
            <a:off x="6519863" y="5384800"/>
            <a:ext cx="679450" cy="304800"/>
            <a:chOff x="3792" y="2832"/>
            <a:chExt cx="428" cy="192"/>
          </a:xfrm>
        </p:grpSpPr>
        <p:sp>
          <p:nvSpPr>
            <p:cNvPr id="188444" name="Line 2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45" name="Text Box 2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8446" name="Text Box 30"/>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8447" name="Text Box 31"/>
          <p:cNvSpPr txBox="1">
            <a:spLocks noChangeArrowheads="1"/>
          </p:cNvSpPr>
          <p:nvPr/>
        </p:nvSpPr>
        <p:spPr bwMode="auto">
          <a:xfrm>
            <a:off x="7239000" y="4114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8448" name="Text Box 32"/>
          <p:cNvSpPr txBox="1">
            <a:spLocks noChangeArrowheads="1"/>
          </p:cNvSpPr>
          <p:nvPr/>
        </p:nvSpPr>
        <p:spPr bwMode="auto">
          <a:xfrm>
            <a:off x="7239000" y="2590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188449" name="Group 33"/>
          <p:cNvGrpSpPr>
            <a:grpSpLocks/>
          </p:cNvGrpSpPr>
          <p:nvPr/>
        </p:nvGrpSpPr>
        <p:grpSpPr bwMode="auto">
          <a:xfrm>
            <a:off x="4572000" y="1819275"/>
            <a:ext cx="466725" cy="423863"/>
            <a:chOff x="4464" y="3456"/>
            <a:chExt cx="294" cy="267"/>
          </a:xfrm>
        </p:grpSpPr>
        <p:sp>
          <p:nvSpPr>
            <p:cNvPr id="188450" name="Line 3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8451" name="Text Box 3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239F48-AE60-4264-8DA6-0862B9F393DF}" type="slidenum">
              <a:rPr lang="en-US"/>
              <a:pPr/>
              <a:t>65</a:t>
            </a:fld>
            <a:endParaRPr lang="en-US"/>
          </a:p>
        </p:txBody>
      </p:sp>
      <p:sp>
        <p:nvSpPr>
          <p:cNvPr id="189442" name="Rectangle 2"/>
          <p:cNvSpPr>
            <a:spLocks noGrp="1" noChangeArrowheads="1"/>
          </p:cNvSpPr>
          <p:nvPr>
            <p:ph type="title"/>
          </p:nvPr>
        </p:nvSpPr>
        <p:spPr/>
        <p:txBody>
          <a:bodyPr/>
          <a:lstStyle/>
          <a:p>
            <a:r>
              <a:rPr lang="en-US"/>
              <a:t>Standard multiple regression - 3</a:t>
            </a:r>
          </a:p>
        </p:txBody>
      </p:sp>
      <p:sp>
        <p:nvSpPr>
          <p:cNvPr id="189443" name="Text Box 3"/>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89444" name="AutoShape 4"/>
          <p:cNvSpPr>
            <a:spLocks noChangeArrowheads="1"/>
          </p:cNvSpPr>
          <p:nvPr/>
        </p:nvSpPr>
        <p:spPr bwMode="auto">
          <a:xfrm>
            <a:off x="26670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Any independent variable or dependent variable ordinal level of measurement?</a:t>
            </a:r>
          </a:p>
        </p:txBody>
      </p:sp>
      <p:grpSp>
        <p:nvGrpSpPr>
          <p:cNvPr id="189445" name="Group 5"/>
          <p:cNvGrpSpPr>
            <a:grpSpLocks/>
          </p:cNvGrpSpPr>
          <p:nvPr/>
        </p:nvGrpSpPr>
        <p:grpSpPr bwMode="auto">
          <a:xfrm>
            <a:off x="4614863" y="4754563"/>
            <a:ext cx="466725" cy="423862"/>
            <a:chOff x="4464" y="3456"/>
            <a:chExt cx="294" cy="267"/>
          </a:xfrm>
        </p:grpSpPr>
        <p:sp>
          <p:nvSpPr>
            <p:cNvPr id="189446"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47"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9448" name="Group 8"/>
          <p:cNvGrpSpPr>
            <a:grpSpLocks/>
          </p:cNvGrpSpPr>
          <p:nvPr/>
        </p:nvGrpSpPr>
        <p:grpSpPr bwMode="auto">
          <a:xfrm>
            <a:off x="6553200" y="2416175"/>
            <a:ext cx="679450" cy="304800"/>
            <a:chOff x="3792" y="2832"/>
            <a:chExt cx="428" cy="192"/>
          </a:xfrm>
        </p:grpSpPr>
        <p:sp>
          <p:nvSpPr>
            <p:cNvPr id="189449"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0"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9451" name="Line 11"/>
          <p:cNvSpPr>
            <a:spLocks noChangeShapeType="1"/>
          </p:cNvSpPr>
          <p:nvPr/>
        </p:nvSpPr>
        <p:spPr bwMode="auto">
          <a:xfrm flipH="1">
            <a:off x="4572000" y="3276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2" name="AutoShape 12"/>
          <p:cNvSpPr>
            <a:spLocks noChangeArrowheads="1"/>
          </p:cNvSpPr>
          <p:nvPr/>
        </p:nvSpPr>
        <p:spPr bwMode="auto">
          <a:xfrm>
            <a:off x="2667000" y="37322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Ratio of cases to independent variables at preferred sample size of at least 15 to 1?</a:t>
            </a:r>
          </a:p>
        </p:txBody>
      </p:sp>
      <p:grpSp>
        <p:nvGrpSpPr>
          <p:cNvPr id="189456" name="Group 16"/>
          <p:cNvGrpSpPr>
            <a:grpSpLocks/>
          </p:cNvGrpSpPr>
          <p:nvPr/>
        </p:nvGrpSpPr>
        <p:grpSpPr bwMode="auto">
          <a:xfrm>
            <a:off x="6519863" y="3937000"/>
            <a:ext cx="679450" cy="304800"/>
            <a:chOff x="3792" y="2832"/>
            <a:chExt cx="428" cy="192"/>
          </a:xfrm>
        </p:grpSpPr>
        <p:sp>
          <p:nvSpPr>
            <p:cNvPr id="189457" name="Line 1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8" name="Text Box 1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9469" name="Text Box 29"/>
          <p:cNvSpPr txBox="1">
            <a:spLocks noChangeArrowheads="1"/>
          </p:cNvSpPr>
          <p:nvPr/>
        </p:nvSpPr>
        <p:spPr bwMode="auto">
          <a:xfrm>
            <a:off x="4252913" y="51816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189470" name="Text Box 30"/>
          <p:cNvSpPr txBox="1">
            <a:spLocks noChangeArrowheads="1"/>
          </p:cNvSpPr>
          <p:nvPr/>
        </p:nvSpPr>
        <p:spPr bwMode="auto">
          <a:xfrm>
            <a:off x="7239000" y="406876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189472" name="Group 32"/>
          <p:cNvGrpSpPr>
            <a:grpSpLocks/>
          </p:cNvGrpSpPr>
          <p:nvPr/>
        </p:nvGrpSpPr>
        <p:grpSpPr bwMode="auto">
          <a:xfrm>
            <a:off x="4572000" y="1752600"/>
            <a:ext cx="466725" cy="423863"/>
            <a:chOff x="4464" y="3456"/>
            <a:chExt cx="294" cy="267"/>
          </a:xfrm>
        </p:grpSpPr>
        <p:sp>
          <p:nvSpPr>
            <p:cNvPr id="189473"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74"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89475" name="Text Box 35"/>
          <p:cNvSpPr txBox="1">
            <a:spLocks noChangeArrowheads="1"/>
          </p:cNvSpPr>
          <p:nvPr/>
        </p:nvSpPr>
        <p:spPr bwMode="auto">
          <a:xfrm>
            <a:off x="7239000" y="25908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E298D2-0A44-47BF-A945-0648DC6A0646}" type="slidenum">
              <a:rPr lang="en-US"/>
              <a:pPr/>
              <a:t>66</a:t>
            </a:fld>
            <a:endParaRPr lang="en-US"/>
          </a:p>
        </p:txBody>
      </p:sp>
      <p:sp>
        <p:nvSpPr>
          <p:cNvPr id="186370" name="Rectangle 2"/>
          <p:cNvSpPr>
            <a:spLocks noGrp="1" noChangeArrowheads="1"/>
          </p:cNvSpPr>
          <p:nvPr>
            <p:ph type="title"/>
          </p:nvPr>
        </p:nvSpPr>
        <p:spPr/>
        <p:txBody>
          <a:bodyPr/>
          <a:lstStyle/>
          <a:p>
            <a:r>
              <a:rPr lang="en-US"/>
              <a:t>Hierarchical regression - 1</a:t>
            </a:r>
          </a:p>
        </p:txBody>
      </p:sp>
      <p:sp>
        <p:nvSpPr>
          <p:cNvPr id="186371" name="Rectangle 3"/>
          <p:cNvSpPr>
            <a:spLocks noChangeArrowheads="1"/>
          </p:cNvSpPr>
          <p:nvPr/>
        </p:nvSpPr>
        <p:spPr bwMode="auto">
          <a:xfrm>
            <a:off x="900113" y="1295400"/>
            <a:ext cx="805815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2000"/>
              <a:t>The following is a guide to the decision process for answering problems about hierarchical regression</a:t>
            </a:r>
            <a:r>
              <a:rPr lang="en-US" sz="2000">
                <a:solidFill>
                  <a:schemeClr val="tx2"/>
                </a:solidFill>
              </a:rPr>
              <a:t> analysis</a:t>
            </a:r>
            <a:r>
              <a:rPr lang="en-US" sz="2000"/>
              <a:t>:</a:t>
            </a:r>
            <a:r>
              <a:rPr lang="en-US" sz="2000">
                <a:latin typeface="Verdana" pitchFamily="34" charset="0"/>
              </a:rPr>
              <a:t> </a:t>
            </a:r>
          </a:p>
        </p:txBody>
      </p:sp>
      <p:sp>
        <p:nvSpPr>
          <p:cNvPr id="186372" name="Text Box 4"/>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86373" name="AutoShape 5"/>
          <p:cNvSpPr>
            <a:spLocks noChangeArrowheads="1"/>
          </p:cNvSpPr>
          <p:nvPr/>
        </p:nvSpPr>
        <p:spPr bwMode="auto">
          <a:xfrm>
            <a:off x="26670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grpSp>
        <p:nvGrpSpPr>
          <p:cNvPr id="186374" name="Group 6"/>
          <p:cNvGrpSpPr>
            <a:grpSpLocks/>
          </p:cNvGrpSpPr>
          <p:nvPr/>
        </p:nvGrpSpPr>
        <p:grpSpPr bwMode="auto">
          <a:xfrm>
            <a:off x="4614863" y="4754563"/>
            <a:ext cx="466725" cy="423862"/>
            <a:chOff x="4464" y="3456"/>
            <a:chExt cx="294" cy="267"/>
          </a:xfrm>
        </p:grpSpPr>
        <p:sp>
          <p:nvSpPr>
            <p:cNvPr id="186375"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76"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6377" name="Group 9"/>
          <p:cNvGrpSpPr>
            <a:grpSpLocks/>
          </p:cNvGrpSpPr>
          <p:nvPr/>
        </p:nvGrpSpPr>
        <p:grpSpPr bwMode="auto">
          <a:xfrm>
            <a:off x="6553200" y="2416175"/>
            <a:ext cx="679450" cy="304800"/>
            <a:chOff x="3792" y="2832"/>
            <a:chExt cx="428" cy="192"/>
          </a:xfrm>
        </p:grpSpPr>
        <p:sp>
          <p:nvSpPr>
            <p:cNvPr id="186378" name="Line 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79" name="Text Box 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6380" name="Line 12"/>
          <p:cNvSpPr>
            <a:spLocks noChangeShapeType="1"/>
          </p:cNvSpPr>
          <p:nvPr/>
        </p:nvSpPr>
        <p:spPr bwMode="auto">
          <a:xfrm flipH="1">
            <a:off x="4572000" y="3276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81" name="AutoShape 13"/>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86382" name="Group 14"/>
          <p:cNvGrpSpPr>
            <a:grpSpLocks/>
          </p:cNvGrpSpPr>
          <p:nvPr/>
        </p:nvGrpSpPr>
        <p:grpSpPr bwMode="auto">
          <a:xfrm>
            <a:off x="4614863" y="4754563"/>
            <a:ext cx="466725" cy="423862"/>
            <a:chOff x="4464" y="3456"/>
            <a:chExt cx="294" cy="267"/>
          </a:xfrm>
        </p:grpSpPr>
        <p:sp>
          <p:nvSpPr>
            <p:cNvPr id="186383"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84"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6385" name="Group 17"/>
          <p:cNvGrpSpPr>
            <a:grpSpLocks/>
          </p:cNvGrpSpPr>
          <p:nvPr/>
        </p:nvGrpSpPr>
        <p:grpSpPr bwMode="auto">
          <a:xfrm>
            <a:off x="6519863" y="3937000"/>
            <a:ext cx="679450" cy="304800"/>
            <a:chOff x="3792" y="2832"/>
            <a:chExt cx="428" cy="192"/>
          </a:xfrm>
        </p:grpSpPr>
        <p:sp>
          <p:nvSpPr>
            <p:cNvPr id="186386" name="Line 1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87" name="Text Box 1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6388" name="Group 20"/>
          <p:cNvGrpSpPr>
            <a:grpSpLocks/>
          </p:cNvGrpSpPr>
          <p:nvPr/>
        </p:nvGrpSpPr>
        <p:grpSpPr bwMode="auto">
          <a:xfrm>
            <a:off x="4614863" y="6202363"/>
            <a:ext cx="466725" cy="423862"/>
            <a:chOff x="4464" y="3456"/>
            <a:chExt cx="294" cy="267"/>
          </a:xfrm>
        </p:grpSpPr>
        <p:sp>
          <p:nvSpPr>
            <p:cNvPr id="186389"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90"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6391" name="AutoShape 23"/>
          <p:cNvSpPr>
            <a:spLocks noChangeArrowheads="1"/>
          </p:cNvSpPr>
          <p:nvPr/>
        </p:nvSpPr>
        <p:spPr bwMode="auto">
          <a:xfrm>
            <a:off x="2667000" y="5181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Probability of ANOVA test of regression less than/equal to level of significance?</a:t>
            </a:r>
          </a:p>
        </p:txBody>
      </p:sp>
      <p:grpSp>
        <p:nvGrpSpPr>
          <p:cNvPr id="186392" name="Group 24"/>
          <p:cNvGrpSpPr>
            <a:grpSpLocks/>
          </p:cNvGrpSpPr>
          <p:nvPr/>
        </p:nvGrpSpPr>
        <p:grpSpPr bwMode="auto">
          <a:xfrm>
            <a:off x="4614863" y="6202363"/>
            <a:ext cx="466725" cy="423862"/>
            <a:chOff x="4464" y="3456"/>
            <a:chExt cx="294" cy="267"/>
          </a:xfrm>
        </p:grpSpPr>
        <p:sp>
          <p:nvSpPr>
            <p:cNvPr id="186393"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94" name="Text Box 2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6395" name="Group 27"/>
          <p:cNvGrpSpPr>
            <a:grpSpLocks/>
          </p:cNvGrpSpPr>
          <p:nvPr/>
        </p:nvGrpSpPr>
        <p:grpSpPr bwMode="auto">
          <a:xfrm>
            <a:off x="6519863" y="5384800"/>
            <a:ext cx="679450" cy="304800"/>
            <a:chOff x="3792" y="2832"/>
            <a:chExt cx="428" cy="192"/>
          </a:xfrm>
        </p:grpSpPr>
        <p:sp>
          <p:nvSpPr>
            <p:cNvPr id="186396" name="Line 2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6397" name="Text Box 2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6398" name="Text Box 30"/>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6399" name="Text Box 31"/>
          <p:cNvSpPr txBox="1">
            <a:spLocks noChangeArrowheads="1"/>
          </p:cNvSpPr>
          <p:nvPr/>
        </p:nvSpPr>
        <p:spPr bwMode="auto">
          <a:xfrm>
            <a:off x="7239000" y="3962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
        <p:nvSpPr>
          <p:cNvPr id="186400" name="Text Box 32"/>
          <p:cNvSpPr txBox="1">
            <a:spLocks noChangeArrowheads="1"/>
          </p:cNvSpPr>
          <p:nvPr/>
        </p:nvSpPr>
        <p:spPr bwMode="auto">
          <a:xfrm>
            <a:off x="7239000" y="2438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96D44D-A58F-42AB-B45C-73E1F645A169}" type="slidenum">
              <a:rPr lang="en-US"/>
              <a:pPr/>
              <a:t>67</a:t>
            </a:fld>
            <a:endParaRPr lang="en-US"/>
          </a:p>
        </p:txBody>
      </p:sp>
      <p:sp>
        <p:nvSpPr>
          <p:cNvPr id="190466" name="Rectangle 2"/>
          <p:cNvSpPr>
            <a:spLocks noGrp="1" noChangeArrowheads="1"/>
          </p:cNvSpPr>
          <p:nvPr>
            <p:ph type="title"/>
          </p:nvPr>
        </p:nvSpPr>
        <p:spPr/>
        <p:txBody>
          <a:bodyPr/>
          <a:lstStyle/>
          <a:p>
            <a:r>
              <a:rPr lang="en-US"/>
              <a:t>Hierarchical regression - 2</a:t>
            </a:r>
          </a:p>
        </p:txBody>
      </p:sp>
      <p:sp>
        <p:nvSpPr>
          <p:cNvPr id="190467" name="Text Box 3"/>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0468" name="AutoShape 4"/>
          <p:cNvSpPr>
            <a:spLocks noChangeArrowheads="1"/>
          </p:cNvSpPr>
          <p:nvPr/>
        </p:nvSpPr>
        <p:spPr bwMode="auto">
          <a:xfrm>
            <a:off x="2628900" y="2243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F test of for change in R² less than or equal to level of significance?</a:t>
            </a:r>
          </a:p>
        </p:txBody>
      </p:sp>
      <p:grpSp>
        <p:nvGrpSpPr>
          <p:cNvPr id="190469" name="Group 5"/>
          <p:cNvGrpSpPr>
            <a:grpSpLocks/>
          </p:cNvGrpSpPr>
          <p:nvPr/>
        </p:nvGrpSpPr>
        <p:grpSpPr bwMode="auto">
          <a:xfrm>
            <a:off x="4614863" y="4754563"/>
            <a:ext cx="466725" cy="423862"/>
            <a:chOff x="4464" y="3456"/>
            <a:chExt cx="294" cy="267"/>
          </a:xfrm>
        </p:grpSpPr>
        <p:sp>
          <p:nvSpPr>
            <p:cNvPr id="190470"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1"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0472" name="Group 8"/>
          <p:cNvGrpSpPr>
            <a:grpSpLocks/>
          </p:cNvGrpSpPr>
          <p:nvPr/>
        </p:nvGrpSpPr>
        <p:grpSpPr bwMode="auto">
          <a:xfrm>
            <a:off x="6553200" y="2449513"/>
            <a:ext cx="679450" cy="304800"/>
            <a:chOff x="3792" y="2832"/>
            <a:chExt cx="428" cy="192"/>
          </a:xfrm>
        </p:grpSpPr>
        <p:sp>
          <p:nvSpPr>
            <p:cNvPr id="190473"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4"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0475" name="Line 11"/>
          <p:cNvSpPr>
            <a:spLocks noChangeShapeType="1"/>
          </p:cNvSpPr>
          <p:nvPr/>
        </p:nvSpPr>
        <p:spPr bwMode="auto">
          <a:xfrm flipH="1">
            <a:off x="4572000" y="33099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6" name="AutoShape 12"/>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Change in R² correctly reported and interpreted?</a:t>
            </a:r>
          </a:p>
          <a:p>
            <a:pPr algn="l">
              <a:lnSpc>
                <a:spcPct val="100000"/>
              </a:lnSpc>
            </a:pPr>
            <a:endParaRPr lang="en-US" sz="1000"/>
          </a:p>
        </p:txBody>
      </p:sp>
      <p:grpSp>
        <p:nvGrpSpPr>
          <p:cNvPr id="190477" name="Group 13"/>
          <p:cNvGrpSpPr>
            <a:grpSpLocks/>
          </p:cNvGrpSpPr>
          <p:nvPr/>
        </p:nvGrpSpPr>
        <p:grpSpPr bwMode="auto">
          <a:xfrm>
            <a:off x="4614863" y="4754563"/>
            <a:ext cx="466725" cy="423862"/>
            <a:chOff x="4464" y="3456"/>
            <a:chExt cx="294" cy="267"/>
          </a:xfrm>
        </p:grpSpPr>
        <p:sp>
          <p:nvSpPr>
            <p:cNvPr id="190478" name="Line 1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9" name="Text Box 1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0480" name="Group 16"/>
          <p:cNvGrpSpPr>
            <a:grpSpLocks/>
          </p:cNvGrpSpPr>
          <p:nvPr/>
        </p:nvGrpSpPr>
        <p:grpSpPr bwMode="auto">
          <a:xfrm>
            <a:off x="6519863" y="3937000"/>
            <a:ext cx="679450" cy="304800"/>
            <a:chOff x="3792" y="2832"/>
            <a:chExt cx="428" cy="192"/>
          </a:xfrm>
        </p:grpSpPr>
        <p:sp>
          <p:nvSpPr>
            <p:cNvPr id="190481" name="Line 1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82" name="Text Box 1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0486" name="AutoShape 22"/>
          <p:cNvSpPr>
            <a:spLocks noChangeArrowheads="1"/>
          </p:cNvSpPr>
          <p:nvPr/>
        </p:nvSpPr>
        <p:spPr bwMode="auto">
          <a:xfrm>
            <a:off x="2678113" y="5029200"/>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relationship between each IV added after controls  and DV less than or equal to level of significance?</a:t>
            </a:r>
          </a:p>
        </p:txBody>
      </p:sp>
      <p:grpSp>
        <p:nvGrpSpPr>
          <p:cNvPr id="190487" name="Group 23"/>
          <p:cNvGrpSpPr>
            <a:grpSpLocks/>
          </p:cNvGrpSpPr>
          <p:nvPr/>
        </p:nvGrpSpPr>
        <p:grpSpPr bwMode="auto">
          <a:xfrm>
            <a:off x="4614863" y="6357938"/>
            <a:ext cx="466725" cy="423862"/>
            <a:chOff x="4464" y="3456"/>
            <a:chExt cx="294" cy="267"/>
          </a:xfrm>
        </p:grpSpPr>
        <p:sp>
          <p:nvSpPr>
            <p:cNvPr id="190488" name="Line 2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89" name="Text Box 2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0490" name="Group 26"/>
          <p:cNvGrpSpPr>
            <a:grpSpLocks/>
          </p:cNvGrpSpPr>
          <p:nvPr/>
        </p:nvGrpSpPr>
        <p:grpSpPr bwMode="auto">
          <a:xfrm>
            <a:off x="6519863" y="5384800"/>
            <a:ext cx="679450" cy="304800"/>
            <a:chOff x="3792" y="2832"/>
            <a:chExt cx="428" cy="192"/>
          </a:xfrm>
        </p:grpSpPr>
        <p:sp>
          <p:nvSpPr>
            <p:cNvPr id="190491"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92"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0493" name="Text Box 29"/>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0494" name="Text Box 30"/>
          <p:cNvSpPr txBox="1">
            <a:spLocks noChangeArrowheads="1"/>
          </p:cNvSpPr>
          <p:nvPr/>
        </p:nvSpPr>
        <p:spPr bwMode="auto">
          <a:xfrm>
            <a:off x="7239000" y="4114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0495" name="Text Box 31"/>
          <p:cNvSpPr txBox="1">
            <a:spLocks noChangeArrowheads="1"/>
          </p:cNvSpPr>
          <p:nvPr/>
        </p:nvSpPr>
        <p:spPr bwMode="auto">
          <a:xfrm>
            <a:off x="7239000" y="2590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190496" name="Group 32"/>
          <p:cNvGrpSpPr>
            <a:grpSpLocks/>
          </p:cNvGrpSpPr>
          <p:nvPr/>
        </p:nvGrpSpPr>
        <p:grpSpPr bwMode="auto">
          <a:xfrm>
            <a:off x="4572000" y="1819275"/>
            <a:ext cx="466725" cy="423863"/>
            <a:chOff x="4464" y="3456"/>
            <a:chExt cx="294" cy="267"/>
          </a:xfrm>
        </p:grpSpPr>
        <p:sp>
          <p:nvSpPr>
            <p:cNvPr id="190497"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98"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214B52-5E02-4BCC-AB16-6FB2D30E2AE4}" type="slidenum">
              <a:rPr lang="en-US"/>
              <a:pPr/>
              <a:t>68</a:t>
            </a:fld>
            <a:endParaRPr lang="en-US"/>
          </a:p>
        </p:txBody>
      </p:sp>
      <p:sp>
        <p:nvSpPr>
          <p:cNvPr id="191490" name="Rectangle 2"/>
          <p:cNvSpPr>
            <a:spLocks noGrp="1" noChangeArrowheads="1"/>
          </p:cNvSpPr>
          <p:nvPr>
            <p:ph type="title"/>
          </p:nvPr>
        </p:nvSpPr>
        <p:spPr/>
        <p:txBody>
          <a:bodyPr/>
          <a:lstStyle/>
          <a:p>
            <a:r>
              <a:rPr lang="en-US"/>
              <a:t>Hierarchical regression - 3</a:t>
            </a:r>
          </a:p>
        </p:txBody>
      </p:sp>
      <p:sp>
        <p:nvSpPr>
          <p:cNvPr id="191491" name="Text Box 3"/>
          <p:cNvSpPr txBox="1">
            <a:spLocks noChangeArrowheads="1"/>
          </p:cNvSpPr>
          <p:nvPr/>
        </p:nvSpPr>
        <p:spPr bwMode="auto">
          <a:xfrm>
            <a:off x="4648200" y="467836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1492" name="AutoShape 4"/>
          <p:cNvSpPr>
            <a:spLocks noChangeArrowheads="1"/>
          </p:cNvSpPr>
          <p:nvPr/>
        </p:nvSpPr>
        <p:spPr bwMode="auto">
          <a:xfrm>
            <a:off x="2667000" y="35353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Any independent variable or dependent variable ordinal level of measurement?</a:t>
            </a:r>
          </a:p>
        </p:txBody>
      </p:sp>
      <p:grpSp>
        <p:nvGrpSpPr>
          <p:cNvPr id="191493" name="Group 5"/>
          <p:cNvGrpSpPr>
            <a:grpSpLocks/>
          </p:cNvGrpSpPr>
          <p:nvPr/>
        </p:nvGrpSpPr>
        <p:grpSpPr bwMode="auto">
          <a:xfrm>
            <a:off x="4614863" y="6080125"/>
            <a:ext cx="466725" cy="423863"/>
            <a:chOff x="4464" y="3456"/>
            <a:chExt cx="294" cy="267"/>
          </a:xfrm>
        </p:grpSpPr>
        <p:sp>
          <p:nvSpPr>
            <p:cNvPr id="191494"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495"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1496" name="Group 8"/>
          <p:cNvGrpSpPr>
            <a:grpSpLocks/>
          </p:cNvGrpSpPr>
          <p:nvPr/>
        </p:nvGrpSpPr>
        <p:grpSpPr bwMode="auto">
          <a:xfrm>
            <a:off x="6553200" y="3741738"/>
            <a:ext cx="679450" cy="304800"/>
            <a:chOff x="3792" y="2832"/>
            <a:chExt cx="428" cy="192"/>
          </a:xfrm>
        </p:grpSpPr>
        <p:sp>
          <p:nvSpPr>
            <p:cNvPr id="191497"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498"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1499" name="Line 11"/>
          <p:cNvSpPr>
            <a:spLocks noChangeShapeType="1"/>
          </p:cNvSpPr>
          <p:nvPr/>
        </p:nvSpPr>
        <p:spPr bwMode="auto">
          <a:xfrm flipH="1">
            <a:off x="4572000" y="46021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00" name="AutoShape 12"/>
          <p:cNvSpPr>
            <a:spLocks noChangeArrowheads="1"/>
          </p:cNvSpPr>
          <p:nvPr/>
        </p:nvSpPr>
        <p:spPr bwMode="auto">
          <a:xfrm>
            <a:off x="2667000" y="50577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Ratio of cases to independent variables at preferred sample size of at least 15 to 1?</a:t>
            </a:r>
          </a:p>
        </p:txBody>
      </p:sp>
      <p:grpSp>
        <p:nvGrpSpPr>
          <p:cNvPr id="191504" name="Group 16"/>
          <p:cNvGrpSpPr>
            <a:grpSpLocks/>
          </p:cNvGrpSpPr>
          <p:nvPr/>
        </p:nvGrpSpPr>
        <p:grpSpPr bwMode="auto">
          <a:xfrm>
            <a:off x="6519863" y="5262563"/>
            <a:ext cx="679450" cy="304800"/>
            <a:chOff x="3792" y="2832"/>
            <a:chExt cx="428" cy="192"/>
          </a:xfrm>
        </p:grpSpPr>
        <p:sp>
          <p:nvSpPr>
            <p:cNvPr id="191505" name="Line 1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06" name="Text Box 1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1507" name="Text Box 19"/>
          <p:cNvSpPr txBox="1">
            <a:spLocks noChangeArrowheads="1"/>
          </p:cNvSpPr>
          <p:nvPr/>
        </p:nvSpPr>
        <p:spPr bwMode="auto">
          <a:xfrm>
            <a:off x="4252913" y="65071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191508" name="Text Box 20"/>
          <p:cNvSpPr txBox="1">
            <a:spLocks noChangeArrowheads="1"/>
          </p:cNvSpPr>
          <p:nvPr/>
        </p:nvSpPr>
        <p:spPr bwMode="auto">
          <a:xfrm>
            <a:off x="7239000" y="5394325"/>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191509" name="Group 21"/>
          <p:cNvGrpSpPr>
            <a:grpSpLocks/>
          </p:cNvGrpSpPr>
          <p:nvPr/>
        </p:nvGrpSpPr>
        <p:grpSpPr bwMode="auto">
          <a:xfrm>
            <a:off x="4572000" y="1328738"/>
            <a:ext cx="466725" cy="423862"/>
            <a:chOff x="4464" y="3456"/>
            <a:chExt cx="294" cy="267"/>
          </a:xfrm>
        </p:grpSpPr>
        <p:sp>
          <p:nvSpPr>
            <p:cNvPr id="191510" name="Line 2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11" name="Text Box 2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91512" name="Text Box 24"/>
          <p:cNvSpPr txBox="1">
            <a:spLocks noChangeArrowheads="1"/>
          </p:cNvSpPr>
          <p:nvPr/>
        </p:nvSpPr>
        <p:spPr bwMode="auto">
          <a:xfrm>
            <a:off x="7239000" y="391636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191516" name="AutoShape 28"/>
          <p:cNvSpPr>
            <a:spLocks noChangeArrowheads="1"/>
          </p:cNvSpPr>
          <p:nvPr/>
        </p:nvSpPr>
        <p:spPr bwMode="auto">
          <a:xfrm>
            <a:off x="2628900" y="1752600"/>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Direction of relationship between each IV added after controls and DV interpreted correctly?</a:t>
            </a:r>
          </a:p>
        </p:txBody>
      </p:sp>
      <p:grpSp>
        <p:nvGrpSpPr>
          <p:cNvPr id="191517" name="Group 29"/>
          <p:cNvGrpSpPr>
            <a:grpSpLocks/>
          </p:cNvGrpSpPr>
          <p:nvPr/>
        </p:nvGrpSpPr>
        <p:grpSpPr bwMode="auto">
          <a:xfrm>
            <a:off x="4572000" y="3081338"/>
            <a:ext cx="466725" cy="423862"/>
            <a:chOff x="4464" y="3456"/>
            <a:chExt cx="294" cy="267"/>
          </a:xfrm>
        </p:grpSpPr>
        <p:sp>
          <p:nvSpPr>
            <p:cNvPr id="191518"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19"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1520" name="Group 32"/>
          <p:cNvGrpSpPr>
            <a:grpSpLocks/>
          </p:cNvGrpSpPr>
          <p:nvPr/>
        </p:nvGrpSpPr>
        <p:grpSpPr bwMode="auto">
          <a:xfrm>
            <a:off x="6553200" y="2111375"/>
            <a:ext cx="679450" cy="304800"/>
            <a:chOff x="3792" y="2832"/>
            <a:chExt cx="428" cy="192"/>
          </a:xfrm>
        </p:grpSpPr>
        <p:sp>
          <p:nvSpPr>
            <p:cNvPr id="191521" name="Line 3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22" name="Text Box 3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1523" name="Text Box 35"/>
          <p:cNvSpPr txBox="1">
            <a:spLocks noChangeArrowheads="1"/>
          </p:cNvSpPr>
          <p:nvPr/>
        </p:nvSpPr>
        <p:spPr bwMode="auto">
          <a:xfrm>
            <a:off x="7239000" y="2286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D4C4923-C284-423C-985F-D6D04E1B5070}" type="slidenum">
              <a:rPr lang="en-US"/>
              <a:pPr/>
              <a:t>69</a:t>
            </a:fld>
            <a:endParaRPr lang="en-US"/>
          </a:p>
        </p:txBody>
      </p:sp>
      <p:sp>
        <p:nvSpPr>
          <p:cNvPr id="187394" name="Rectangle 2"/>
          <p:cNvSpPr>
            <a:spLocks noGrp="1" noChangeArrowheads="1"/>
          </p:cNvSpPr>
          <p:nvPr>
            <p:ph type="title"/>
          </p:nvPr>
        </p:nvSpPr>
        <p:spPr/>
        <p:txBody>
          <a:bodyPr/>
          <a:lstStyle/>
          <a:p>
            <a:r>
              <a:rPr lang="en-US"/>
              <a:t>Stepwise regression - 1</a:t>
            </a:r>
          </a:p>
        </p:txBody>
      </p:sp>
      <p:sp>
        <p:nvSpPr>
          <p:cNvPr id="187395" name="Rectangle 3"/>
          <p:cNvSpPr>
            <a:spLocks noChangeArrowheads="1"/>
          </p:cNvSpPr>
          <p:nvPr/>
        </p:nvSpPr>
        <p:spPr bwMode="auto">
          <a:xfrm>
            <a:off x="900113" y="1295400"/>
            <a:ext cx="805815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2000"/>
              <a:t>The following is a guide to the decision process for answering problems about stepwise regression</a:t>
            </a:r>
            <a:r>
              <a:rPr lang="en-US" sz="2000">
                <a:solidFill>
                  <a:schemeClr val="tx2"/>
                </a:solidFill>
              </a:rPr>
              <a:t> analysis</a:t>
            </a:r>
            <a:r>
              <a:rPr lang="en-US" sz="2000"/>
              <a:t>:</a:t>
            </a:r>
            <a:r>
              <a:rPr lang="en-US" sz="2000">
                <a:latin typeface="Verdana" pitchFamily="34" charset="0"/>
              </a:rPr>
              <a:t> </a:t>
            </a:r>
          </a:p>
        </p:txBody>
      </p:sp>
      <p:sp>
        <p:nvSpPr>
          <p:cNvPr id="187396" name="Text Box 4"/>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87397" name="AutoShape 5"/>
          <p:cNvSpPr>
            <a:spLocks noChangeArrowheads="1"/>
          </p:cNvSpPr>
          <p:nvPr/>
        </p:nvSpPr>
        <p:spPr bwMode="auto">
          <a:xfrm>
            <a:off x="26670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grpSp>
        <p:nvGrpSpPr>
          <p:cNvPr id="187398" name="Group 6"/>
          <p:cNvGrpSpPr>
            <a:grpSpLocks/>
          </p:cNvGrpSpPr>
          <p:nvPr/>
        </p:nvGrpSpPr>
        <p:grpSpPr bwMode="auto">
          <a:xfrm>
            <a:off x="4614863" y="4754563"/>
            <a:ext cx="466725" cy="423862"/>
            <a:chOff x="4464" y="3456"/>
            <a:chExt cx="294" cy="267"/>
          </a:xfrm>
        </p:grpSpPr>
        <p:sp>
          <p:nvSpPr>
            <p:cNvPr id="187399"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00"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7401" name="Group 9"/>
          <p:cNvGrpSpPr>
            <a:grpSpLocks/>
          </p:cNvGrpSpPr>
          <p:nvPr/>
        </p:nvGrpSpPr>
        <p:grpSpPr bwMode="auto">
          <a:xfrm>
            <a:off x="6553200" y="2416175"/>
            <a:ext cx="679450" cy="304800"/>
            <a:chOff x="3792" y="2832"/>
            <a:chExt cx="428" cy="192"/>
          </a:xfrm>
        </p:grpSpPr>
        <p:sp>
          <p:nvSpPr>
            <p:cNvPr id="187402" name="Line 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03" name="Text Box 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7404" name="Line 12"/>
          <p:cNvSpPr>
            <a:spLocks noChangeShapeType="1"/>
          </p:cNvSpPr>
          <p:nvPr/>
        </p:nvSpPr>
        <p:spPr bwMode="auto">
          <a:xfrm flipH="1">
            <a:off x="4572000" y="3276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05" name="AutoShape 13"/>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87406" name="Group 14"/>
          <p:cNvGrpSpPr>
            <a:grpSpLocks/>
          </p:cNvGrpSpPr>
          <p:nvPr/>
        </p:nvGrpSpPr>
        <p:grpSpPr bwMode="auto">
          <a:xfrm>
            <a:off x="4614863" y="4754563"/>
            <a:ext cx="466725" cy="423862"/>
            <a:chOff x="4464" y="3456"/>
            <a:chExt cx="294" cy="267"/>
          </a:xfrm>
        </p:grpSpPr>
        <p:sp>
          <p:nvSpPr>
            <p:cNvPr id="187407"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08"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7409" name="Group 17"/>
          <p:cNvGrpSpPr>
            <a:grpSpLocks/>
          </p:cNvGrpSpPr>
          <p:nvPr/>
        </p:nvGrpSpPr>
        <p:grpSpPr bwMode="auto">
          <a:xfrm>
            <a:off x="6519863" y="3937000"/>
            <a:ext cx="679450" cy="304800"/>
            <a:chOff x="3792" y="2832"/>
            <a:chExt cx="428" cy="192"/>
          </a:xfrm>
        </p:grpSpPr>
        <p:sp>
          <p:nvSpPr>
            <p:cNvPr id="187410" name="Line 1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11" name="Text Box 1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87412" name="Group 20"/>
          <p:cNvGrpSpPr>
            <a:grpSpLocks/>
          </p:cNvGrpSpPr>
          <p:nvPr/>
        </p:nvGrpSpPr>
        <p:grpSpPr bwMode="auto">
          <a:xfrm>
            <a:off x="4614863" y="6202363"/>
            <a:ext cx="466725" cy="423862"/>
            <a:chOff x="4464" y="3456"/>
            <a:chExt cx="294" cy="267"/>
          </a:xfrm>
        </p:grpSpPr>
        <p:sp>
          <p:nvSpPr>
            <p:cNvPr id="187413"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14"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87415" name="AutoShape 23"/>
          <p:cNvSpPr>
            <a:spLocks noChangeArrowheads="1"/>
          </p:cNvSpPr>
          <p:nvPr/>
        </p:nvSpPr>
        <p:spPr bwMode="auto">
          <a:xfrm>
            <a:off x="2667000" y="5181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Is the list of independent variables selected for inclusion correct?</a:t>
            </a:r>
          </a:p>
        </p:txBody>
      </p:sp>
      <p:grpSp>
        <p:nvGrpSpPr>
          <p:cNvPr id="187416" name="Group 24"/>
          <p:cNvGrpSpPr>
            <a:grpSpLocks/>
          </p:cNvGrpSpPr>
          <p:nvPr/>
        </p:nvGrpSpPr>
        <p:grpSpPr bwMode="auto">
          <a:xfrm>
            <a:off x="4614863" y="6202363"/>
            <a:ext cx="466725" cy="423862"/>
            <a:chOff x="4464" y="3456"/>
            <a:chExt cx="294" cy="267"/>
          </a:xfrm>
        </p:grpSpPr>
        <p:sp>
          <p:nvSpPr>
            <p:cNvPr id="187417"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18" name="Text Box 2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87419" name="Group 27"/>
          <p:cNvGrpSpPr>
            <a:grpSpLocks/>
          </p:cNvGrpSpPr>
          <p:nvPr/>
        </p:nvGrpSpPr>
        <p:grpSpPr bwMode="auto">
          <a:xfrm>
            <a:off x="6519863" y="5384800"/>
            <a:ext cx="679450" cy="304800"/>
            <a:chOff x="3792" y="2832"/>
            <a:chExt cx="428" cy="192"/>
          </a:xfrm>
        </p:grpSpPr>
        <p:sp>
          <p:nvSpPr>
            <p:cNvPr id="187420" name="Line 2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7421" name="Text Box 2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87422" name="Text Box 30"/>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87423" name="Text Box 31"/>
          <p:cNvSpPr txBox="1">
            <a:spLocks noChangeArrowheads="1"/>
          </p:cNvSpPr>
          <p:nvPr/>
        </p:nvSpPr>
        <p:spPr bwMode="auto">
          <a:xfrm>
            <a:off x="7239000" y="3962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
        <p:nvSpPr>
          <p:cNvPr id="187424" name="Text Box 32"/>
          <p:cNvSpPr txBox="1">
            <a:spLocks noChangeArrowheads="1"/>
          </p:cNvSpPr>
          <p:nvPr/>
        </p:nvSpPr>
        <p:spPr bwMode="auto">
          <a:xfrm>
            <a:off x="7239000" y="24384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444AF0D-A25D-479B-A2B9-ABBD120D8B6B}" type="slidenum">
              <a:rPr lang="en-US"/>
              <a:pPr/>
              <a:t>7</a:t>
            </a:fld>
            <a:endParaRPr lang="en-US"/>
          </a:p>
        </p:txBody>
      </p:sp>
      <p:sp>
        <p:nvSpPr>
          <p:cNvPr id="151554" name="Rectangle 2"/>
          <p:cNvSpPr>
            <a:spLocks noGrp="1" noChangeArrowheads="1"/>
          </p:cNvSpPr>
          <p:nvPr>
            <p:ph type="title"/>
          </p:nvPr>
        </p:nvSpPr>
        <p:spPr/>
        <p:txBody>
          <a:bodyPr/>
          <a:lstStyle/>
          <a:p>
            <a:r>
              <a:rPr lang="en-US"/>
              <a:t>Problem 1 - standard multiple regression</a:t>
            </a:r>
          </a:p>
        </p:txBody>
      </p:sp>
      <p:sp>
        <p:nvSpPr>
          <p:cNvPr id="151555"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The variables "strength of affiliation" [reliten] and "frequency of prayer" [pray] have a strong relationship to the variable "frequency of attendance at religious services" [attend].</a:t>
            </a:r>
          </a:p>
          <a:p>
            <a:pPr marL="4763" indent="6350">
              <a:buFont typeface="Wingdings" pitchFamily="2" charset="2"/>
              <a:buNone/>
            </a:pPr>
            <a:endParaRPr lang="en-US" sz="1400"/>
          </a:p>
          <a:p>
            <a:pPr marL="4763" indent="6350">
              <a:buFont typeface="Wingdings" pitchFamily="2" charset="2"/>
              <a:buNone/>
            </a:pPr>
            <a:r>
              <a:rPr lang="en-US" sz="1400"/>
              <a:t>Survey respondents who were less strongly affiliated with their religion attended religious services less often. Survey respondents who prayed less often attended religious services less often.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7CE787-3A02-4D1E-A41C-831C29B513E6}" type="slidenum">
              <a:rPr lang="en-US"/>
              <a:pPr/>
              <a:t>70</a:t>
            </a:fld>
            <a:endParaRPr lang="en-US"/>
          </a:p>
        </p:txBody>
      </p:sp>
      <p:sp>
        <p:nvSpPr>
          <p:cNvPr id="193538" name="Rectangle 2"/>
          <p:cNvSpPr>
            <a:spLocks noGrp="1" noChangeArrowheads="1"/>
          </p:cNvSpPr>
          <p:nvPr>
            <p:ph type="title"/>
          </p:nvPr>
        </p:nvSpPr>
        <p:spPr/>
        <p:txBody>
          <a:bodyPr/>
          <a:lstStyle/>
          <a:p>
            <a:r>
              <a:rPr lang="en-US"/>
              <a:t>Stepwise regression - 2</a:t>
            </a:r>
          </a:p>
        </p:txBody>
      </p:sp>
      <p:sp>
        <p:nvSpPr>
          <p:cNvPr id="193539" name="Text Box 3"/>
          <p:cNvSpPr txBox="1">
            <a:spLocks noChangeArrowheads="1"/>
          </p:cNvSpPr>
          <p:nvPr/>
        </p:nvSpPr>
        <p:spPr bwMode="auto">
          <a:xfrm>
            <a:off x="46482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3540" name="AutoShape 4"/>
          <p:cNvSpPr>
            <a:spLocks noChangeArrowheads="1"/>
          </p:cNvSpPr>
          <p:nvPr/>
        </p:nvSpPr>
        <p:spPr bwMode="auto">
          <a:xfrm>
            <a:off x="2628900" y="2243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ANOVA test of regression less than/equal to level of significance?</a:t>
            </a:r>
          </a:p>
        </p:txBody>
      </p:sp>
      <p:grpSp>
        <p:nvGrpSpPr>
          <p:cNvPr id="193541" name="Group 5"/>
          <p:cNvGrpSpPr>
            <a:grpSpLocks/>
          </p:cNvGrpSpPr>
          <p:nvPr/>
        </p:nvGrpSpPr>
        <p:grpSpPr bwMode="auto">
          <a:xfrm>
            <a:off x="4614863" y="4754563"/>
            <a:ext cx="466725" cy="423862"/>
            <a:chOff x="4464" y="3456"/>
            <a:chExt cx="294" cy="267"/>
          </a:xfrm>
        </p:grpSpPr>
        <p:sp>
          <p:nvSpPr>
            <p:cNvPr id="193542"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43"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3544" name="Group 8"/>
          <p:cNvGrpSpPr>
            <a:grpSpLocks/>
          </p:cNvGrpSpPr>
          <p:nvPr/>
        </p:nvGrpSpPr>
        <p:grpSpPr bwMode="auto">
          <a:xfrm>
            <a:off x="6553200" y="2449513"/>
            <a:ext cx="679450" cy="304800"/>
            <a:chOff x="3792" y="2832"/>
            <a:chExt cx="428" cy="192"/>
          </a:xfrm>
        </p:grpSpPr>
        <p:sp>
          <p:nvSpPr>
            <p:cNvPr id="193545"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46"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3547" name="Line 11"/>
          <p:cNvSpPr>
            <a:spLocks noChangeShapeType="1"/>
          </p:cNvSpPr>
          <p:nvPr/>
        </p:nvSpPr>
        <p:spPr bwMode="auto">
          <a:xfrm flipH="1">
            <a:off x="4572000" y="33099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48" name="AutoShape 12"/>
          <p:cNvSpPr>
            <a:spLocks noChangeArrowheads="1"/>
          </p:cNvSpPr>
          <p:nvPr/>
        </p:nvSpPr>
        <p:spPr bwMode="auto">
          <a:xfrm>
            <a:off x="2667000" y="3733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Strength of relationship for included variables interpreted correctly?</a:t>
            </a:r>
          </a:p>
        </p:txBody>
      </p:sp>
      <p:grpSp>
        <p:nvGrpSpPr>
          <p:cNvPr id="193549" name="Group 13"/>
          <p:cNvGrpSpPr>
            <a:grpSpLocks/>
          </p:cNvGrpSpPr>
          <p:nvPr/>
        </p:nvGrpSpPr>
        <p:grpSpPr bwMode="auto">
          <a:xfrm>
            <a:off x="4614863" y="4754563"/>
            <a:ext cx="466725" cy="423862"/>
            <a:chOff x="4464" y="3456"/>
            <a:chExt cx="294" cy="267"/>
          </a:xfrm>
        </p:grpSpPr>
        <p:sp>
          <p:nvSpPr>
            <p:cNvPr id="193550" name="Line 1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51" name="Text Box 1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3552" name="Group 16"/>
          <p:cNvGrpSpPr>
            <a:grpSpLocks/>
          </p:cNvGrpSpPr>
          <p:nvPr/>
        </p:nvGrpSpPr>
        <p:grpSpPr bwMode="auto">
          <a:xfrm>
            <a:off x="6519863" y="3937000"/>
            <a:ext cx="679450" cy="304800"/>
            <a:chOff x="3792" y="2832"/>
            <a:chExt cx="428" cy="192"/>
          </a:xfrm>
        </p:grpSpPr>
        <p:sp>
          <p:nvSpPr>
            <p:cNvPr id="193553" name="Line 1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54" name="Text Box 1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3555" name="Group 19"/>
          <p:cNvGrpSpPr>
            <a:grpSpLocks/>
          </p:cNvGrpSpPr>
          <p:nvPr/>
        </p:nvGrpSpPr>
        <p:grpSpPr bwMode="auto">
          <a:xfrm>
            <a:off x="4614863" y="6202363"/>
            <a:ext cx="466725" cy="423862"/>
            <a:chOff x="4464" y="3456"/>
            <a:chExt cx="294" cy="267"/>
          </a:xfrm>
        </p:grpSpPr>
        <p:sp>
          <p:nvSpPr>
            <p:cNvPr id="193556"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57"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3558" name="AutoShape 22"/>
          <p:cNvSpPr>
            <a:spLocks noChangeArrowheads="1"/>
          </p:cNvSpPr>
          <p:nvPr/>
        </p:nvSpPr>
        <p:spPr bwMode="auto">
          <a:xfrm>
            <a:off x="2678113" y="5181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Is the stated order of importance independent variables correct?</a:t>
            </a:r>
          </a:p>
        </p:txBody>
      </p:sp>
      <p:grpSp>
        <p:nvGrpSpPr>
          <p:cNvPr id="193559" name="Group 23"/>
          <p:cNvGrpSpPr>
            <a:grpSpLocks/>
          </p:cNvGrpSpPr>
          <p:nvPr/>
        </p:nvGrpSpPr>
        <p:grpSpPr bwMode="auto">
          <a:xfrm>
            <a:off x="4614863" y="6202363"/>
            <a:ext cx="466725" cy="423862"/>
            <a:chOff x="4464" y="3456"/>
            <a:chExt cx="294" cy="267"/>
          </a:xfrm>
        </p:grpSpPr>
        <p:sp>
          <p:nvSpPr>
            <p:cNvPr id="193560" name="Line 2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61" name="Text Box 2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3562" name="Group 26"/>
          <p:cNvGrpSpPr>
            <a:grpSpLocks/>
          </p:cNvGrpSpPr>
          <p:nvPr/>
        </p:nvGrpSpPr>
        <p:grpSpPr bwMode="auto">
          <a:xfrm>
            <a:off x="6519863" y="5384800"/>
            <a:ext cx="679450" cy="304800"/>
            <a:chOff x="3792" y="2832"/>
            <a:chExt cx="428" cy="192"/>
          </a:xfrm>
        </p:grpSpPr>
        <p:sp>
          <p:nvSpPr>
            <p:cNvPr id="193563"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64"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3565" name="Text Box 29"/>
          <p:cNvSpPr txBox="1">
            <a:spLocks noChangeArrowheads="1"/>
          </p:cNvSpPr>
          <p:nvPr/>
        </p:nvSpPr>
        <p:spPr bwMode="auto">
          <a:xfrm>
            <a:off x="7281863" y="5537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3566" name="Text Box 30"/>
          <p:cNvSpPr txBox="1">
            <a:spLocks noChangeArrowheads="1"/>
          </p:cNvSpPr>
          <p:nvPr/>
        </p:nvSpPr>
        <p:spPr bwMode="auto">
          <a:xfrm>
            <a:off x="7239000" y="4114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3567" name="Text Box 31"/>
          <p:cNvSpPr txBox="1">
            <a:spLocks noChangeArrowheads="1"/>
          </p:cNvSpPr>
          <p:nvPr/>
        </p:nvSpPr>
        <p:spPr bwMode="auto">
          <a:xfrm>
            <a:off x="7239000" y="25908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193568" name="Group 32"/>
          <p:cNvGrpSpPr>
            <a:grpSpLocks/>
          </p:cNvGrpSpPr>
          <p:nvPr/>
        </p:nvGrpSpPr>
        <p:grpSpPr bwMode="auto">
          <a:xfrm>
            <a:off x="4572000" y="1819275"/>
            <a:ext cx="466725" cy="423863"/>
            <a:chOff x="4464" y="3456"/>
            <a:chExt cx="294" cy="267"/>
          </a:xfrm>
        </p:grpSpPr>
        <p:sp>
          <p:nvSpPr>
            <p:cNvPr id="193569"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3570"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AA97673-C117-4E53-822F-A0CF57E9BDC8}" type="slidenum">
              <a:rPr lang="en-US"/>
              <a:pPr/>
              <a:t>71</a:t>
            </a:fld>
            <a:endParaRPr lang="en-US"/>
          </a:p>
        </p:txBody>
      </p:sp>
      <p:sp>
        <p:nvSpPr>
          <p:cNvPr id="196610" name="Rectangle 2"/>
          <p:cNvSpPr>
            <a:spLocks noGrp="1" noChangeArrowheads="1"/>
          </p:cNvSpPr>
          <p:nvPr>
            <p:ph type="title"/>
          </p:nvPr>
        </p:nvSpPr>
        <p:spPr/>
        <p:txBody>
          <a:bodyPr/>
          <a:lstStyle/>
          <a:p>
            <a:r>
              <a:rPr lang="en-US"/>
              <a:t>Stepwise regression - 3</a:t>
            </a:r>
          </a:p>
        </p:txBody>
      </p:sp>
      <p:grpSp>
        <p:nvGrpSpPr>
          <p:cNvPr id="196621" name="Group 13"/>
          <p:cNvGrpSpPr>
            <a:grpSpLocks/>
          </p:cNvGrpSpPr>
          <p:nvPr/>
        </p:nvGrpSpPr>
        <p:grpSpPr bwMode="auto">
          <a:xfrm>
            <a:off x="4572000" y="1600200"/>
            <a:ext cx="466725" cy="423863"/>
            <a:chOff x="4464" y="3456"/>
            <a:chExt cx="294" cy="267"/>
          </a:xfrm>
        </p:grpSpPr>
        <p:sp>
          <p:nvSpPr>
            <p:cNvPr id="196622" name="Line 1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6623" name="Text Box 1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6630" name="AutoShape 22"/>
          <p:cNvSpPr>
            <a:spLocks noChangeArrowheads="1"/>
          </p:cNvSpPr>
          <p:nvPr/>
        </p:nvSpPr>
        <p:spPr bwMode="auto">
          <a:xfrm>
            <a:off x="2590800" y="2028825"/>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relationship between each included IV  and DV less than or equal to level of significance?</a:t>
            </a:r>
          </a:p>
        </p:txBody>
      </p:sp>
      <p:grpSp>
        <p:nvGrpSpPr>
          <p:cNvPr id="196631" name="Group 23"/>
          <p:cNvGrpSpPr>
            <a:grpSpLocks/>
          </p:cNvGrpSpPr>
          <p:nvPr/>
        </p:nvGrpSpPr>
        <p:grpSpPr bwMode="auto">
          <a:xfrm>
            <a:off x="4572000" y="3444875"/>
            <a:ext cx="466725" cy="423863"/>
            <a:chOff x="4464" y="3456"/>
            <a:chExt cx="294" cy="267"/>
          </a:xfrm>
        </p:grpSpPr>
        <p:sp>
          <p:nvSpPr>
            <p:cNvPr id="196632" name="Line 2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6633" name="Text Box 2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6634" name="Group 26"/>
          <p:cNvGrpSpPr>
            <a:grpSpLocks/>
          </p:cNvGrpSpPr>
          <p:nvPr/>
        </p:nvGrpSpPr>
        <p:grpSpPr bwMode="auto">
          <a:xfrm>
            <a:off x="6475413" y="2392363"/>
            <a:ext cx="679450" cy="304800"/>
            <a:chOff x="3792" y="2832"/>
            <a:chExt cx="428" cy="192"/>
          </a:xfrm>
        </p:grpSpPr>
        <p:sp>
          <p:nvSpPr>
            <p:cNvPr id="196635"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6636"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6637" name="Text Box 29"/>
          <p:cNvSpPr txBox="1">
            <a:spLocks noChangeArrowheads="1"/>
          </p:cNvSpPr>
          <p:nvPr/>
        </p:nvSpPr>
        <p:spPr bwMode="auto">
          <a:xfrm>
            <a:off x="7237413" y="25447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6643" name="AutoShape 35"/>
          <p:cNvSpPr>
            <a:spLocks noChangeArrowheads="1"/>
          </p:cNvSpPr>
          <p:nvPr/>
        </p:nvSpPr>
        <p:spPr bwMode="auto">
          <a:xfrm>
            <a:off x="2628900" y="3886200"/>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Direction of relationship between each included IV and DV interpreted correctly?</a:t>
            </a:r>
          </a:p>
        </p:txBody>
      </p:sp>
      <p:grpSp>
        <p:nvGrpSpPr>
          <p:cNvPr id="196644" name="Group 36"/>
          <p:cNvGrpSpPr>
            <a:grpSpLocks/>
          </p:cNvGrpSpPr>
          <p:nvPr/>
        </p:nvGrpSpPr>
        <p:grpSpPr bwMode="auto">
          <a:xfrm>
            <a:off x="4572000" y="5214938"/>
            <a:ext cx="466725" cy="423862"/>
            <a:chOff x="4464" y="3456"/>
            <a:chExt cx="294" cy="267"/>
          </a:xfrm>
        </p:grpSpPr>
        <p:sp>
          <p:nvSpPr>
            <p:cNvPr id="196645" name="Line 3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6646" name="Text Box 3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6647" name="Group 39"/>
          <p:cNvGrpSpPr>
            <a:grpSpLocks/>
          </p:cNvGrpSpPr>
          <p:nvPr/>
        </p:nvGrpSpPr>
        <p:grpSpPr bwMode="auto">
          <a:xfrm>
            <a:off x="6508750" y="4244975"/>
            <a:ext cx="679450" cy="304800"/>
            <a:chOff x="3792" y="2832"/>
            <a:chExt cx="428" cy="192"/>
          </a:xfrm>
        </p:grpSpPr>
        <p:sp>
          <p:nvSpPr>
            <p:cNvPr id="196648"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6649"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6650" name="Text Box 42"/>
          <p:cNvSpPr txBox="1">
            <a:spLocks noChangeArrowheads="1"/>
          </p:cNvSpPr>
          <p:nvPr/>
        </p:nvSpPr>
        <p:spPr bwMode="auto">
          <a:xfrm>
            <a:off x="7194550" y="44196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94105FB-029F-4817-8FA9-117BB14DC7BF}" type="slidenum">
              <a:rPr lang="en-US"/>
              <a:pPr/>
              <a:t>72</a:t>
            </a:fld>
            <a:endParaRPr lang="en-US"/>
          </a:p>
        </p:txBody>
      </p:sp>
      <p:sp>
        <p:nvSpPr>
          <p:cNvPr id="197634" name="Rectangle 2"/>
          <p:cNvSpPr>
            <a:spLocks noGrp="1" noChangeArrowheads="1"/>
          </p:cNvSpPr>
          <p:nvPr>
            <p:ph type="title"/>
          </p:nvPr>
        </p:nvSpPr>
        <p:spPr/>
        <p:txBody>
          <a:bodyPr/>
          <a:lstStyle/>
          <a:p>
            <a:r>
              <a:rPr lang="en-US"/>
              <a:t>Stepwise regression - 4</a:t>
            </a:r>
          </a:p>
        </p:txBody>
      </p:sp>
      <p:sp>
        <p:nvSpPr>
          <p:cNvPr id="197635" name="Text Box 3"/>
          <p:cNvSpPr txBox="1">
            <a:spLocks noChangeArrowheads="1"/>
          </p:cNvSpPr>
          <p:nvPr/>
        </p:nvSpPr>
        <p:spPr bwMode="auto">
          <a:xfrm>
            <a:off x="46101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7636" name="AutoShape 4"/>
          <p:cNvSpPr>
            <a:spLocks noChangeArrowheads="1"/>
          </p:cNvSpPr>
          <p:nvPr/>
        </p:nvSpPr>
        <p:spPr bwMode="auto">
          <a:xfrm>
            <a:off x="26289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Any independent variable or dependent variable ordinal level of measurement?</a:t>
            </a:r>
          </a:p>
        </p:txBody>
      </p:sp>
      <p:grpSp>
        <p:nvGrpSpPr>
          <p:cNvPr id="197640" name="Group 8"/>
          <p:cNvGrpSpPr>
            <a:grpSpLocks/>
          </p:cNvGrpSpPr>
          <p:nvPr/>
        </p:nvGrpSpPr>
        <p:grpSpPr bwMode="auto">
          <a:xfrm>
            <a:off x="6515100" y="2416175"/>
            <a:ext cx="679450" cy="304800"/>
            <a:chOff x="3792" y="2832"/>
            <a:chExt cx="428" cy="192"/>
          </a:xfrm>
        </p:grpSpPr>
        <p:sp>
          <p:nvSpPr>
            <p:cNvPr id="197641"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642"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7643" name="Line 11"/>
          <p:cNvSpPr>
            <a:spLocks noChangeShapeType="1"/>
          </p:cNvSpPr>
          <p:nvPr/>
        </p:nvSpPr>
        <p:spPr bwMode="auto">
          <a:xfrm flipH="1">
            <a:off x="4533900" y="3276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644" name="AutoShape 12"/>
          <p:cNvSpPr>
            <a:spLocks noChangeArrowheads="1"/>
          </p:cNvSpPr>
          <p:nvPr/>
        </p:nvSpPr>
        <p:spPr bwMode="auto">
          <a:xfrm>
            <a:off x="2628900" y="37322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Ratio of cases to independent variables at preferred sample size of at least 50 to 1?</a:t>
            </a:r>
          </a:p>
        </p:txBody>
      </p:sp>
      <p:grpSp>
        <p:nvGrpSpPr>
          <p:cNvPr id="197645" name="Group 13"/>
          <p:cNvGrpSpPr>
            <a:grpSpLocks/>
          </p:cNvGrpSpPr>
          <p:nvPr/>
        </p:nvGrpSpPr>
        <p:grpSpPr bwMode="auto">
          <a:xfrm>
            <a:off x="4572000" y="4800600"/>
            <a:ext cx="466725" cy="423863"/>
            <a:chOff x="4464" y="3456"/>
            <a:chExt cx="294" cy="267"/>
          </a:xfrm>
        </p:grpSpPr>
        <p:sp>
          <p:nvSpPr>
            <p:cNvPr id="197646" name="Line 1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647" name="Text Box 1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7648" name="Group 16"/>
          <p:cNvGrpSpPr>
            <a:grpSpLocks/>
          </p:cNvGrpSpPr>
          <p:nvPr/>
        </p:nvGrpSpPr>
        <p:grpSpPr bwMode="auto">
          <a:xfrm>
            <a:off x="6481763" y="3937000"/>
            <a:ext cx="679450" cy="304800"/>
            <a:chOff x="3792" y="2832"/>
            <a:chExt cx="428" cy="192"/>
          </a:xfrm>
        </p:grpSpPr>
        <p:sp>
          <p:nvSpPr>
            <p:cNvPr id="197649" name="Line 1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650" name="Text Box 1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7651" name="Text Box 19"/>
          <p:cNvSpPr txBox="1">
            <a:spLocks noChangeArrowheads="1"/>
          </p:cNvSpPr>
          <p:nvPr/>
        </p:nvSpPr>
        <p:spPr bwMode="auto">
          <a:xfrm>
            <a:off x="4252913" y="52578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197652" name="Text Box 20"/>
          <p:cNvSpPr txBox="1">
            <a:spLocks noChangeArrowheads="1"/>
          </p:cNvSpPr>
          <p:nvPr/>
        </p:nvSpPr>
        <p:spPr bwMode="auto">
          <a:xfrm>
            <a:off x="7200900" y="406876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197656" name="Text Box 24"/>
          <p:cNvSpPr txBox="1">
            <a:spLocks noChangeArrowheads="1"/>
          </p:cNvSpPr>
          <p:nvPr/>
        </p:nvSpPr>
        <p:spPr bwMode="auto">
          <a:xfrm>
            <a:off x="7200900" y="25908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197658" name="Group 26"/>
          <p:cNvGrpSpPr>
            <a:grpSpLocks/>
          </p:cNvGrpSpPr>
          <p:nvPr/>
        </p:nvGrpSpPr>
        <p:grpSpPr bwMode="auto">
          <a:xfrm>
            <a:off x="4533900" y="1755775"/>
            <a:ext cx="466725" cy="423863"/>
            <a:chOff x="4464" y="3456"/>
            <a:chExt cx="294" cy="267"/>
          </a:xfrm>
        </p:grpSpPr>
        <p:sp>
          <p:nvSpPr>
            <p:cNvPr id="197659"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660"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D46B167-0BAE-4340-A2E4-081405582974}" type="slidenum">
              <a:rPr lang="en-US"/>
              <a:pPr/>
              <a:t>8</a:t>
            </a:fld>
            <a:endParaRPr lang="en-US"/>
          </a:p>
        </p:txBody>
      </p:sp>
      <p:sp>
        <p:nvSpPr>
          <p:cNvPr id="200706" name="Rectangle 2"/>
          <p:cNvSpPr>
            <a:spLocks noGrp="1" noChangeArrowheads="1"/>
          </p:cNvSpPr>
          <p:nvPr>
            <p:ph type="title"/>
          </p:nvPr>
        </p:nvSpPr>
        <p:spPr/>
        <p:txBody>
          <a:bodyPr/>
          <a:lstStyle/>
          <a:p>
            <a:r>
              <a:rPr lang="en-US"/>
              <a:t>Dissecting problem 1 - 1</a:t>
            </a:r>
          </a:p>
        </p:txBody>
      </p:sp>
      <p:sp>
        <p:nvSpPr>
          <p:cNvPr id="200707" name="Rectangle 3"/>
          <p:cNvSpPr>
            <a:spLocks noGrp="1" noChangeArrowheads="1"/>
          </p:cNvSpPr>
          <p:nvPr>
            <p:ph type="body" idx="1"/>
          </p:nvPr>
        </p:nvSpPr>
        <p:spPr>
          <a:xfrm>
            <a:off x="1371600" y="2819400"/>
            <a:ext cx="7577138" cy="3886200"/>
          </a:xfrm>
        </p:spPr>
        <p:txBody>
          <a:bodyPr/>
          <a:lstStyle/>
          <a:p>
            <a:pPr marL="4763" indent="6350">
              <a:buFont typeface="Wingdings" pitchFamily="2" charset="2"/>
              <a:buNone/>
            </a:pPr>
            <a:r>
              <a:rPr lang="en-US" sz="1400"/>
              <a:t>1.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The variables "strength of affiliation" [reliten] and "frequency of prayer" [pray] have a strong relationship to the variable "frequency of attendance at religious services" [attend].</a:t>
            </a:r>
          </a:p>
          <a:p>
            <a:pPr marL="4763" indent="6350">
              <a:buFont typeface="Wingdings" pitchFamily="2" charset="2"/>
              <a:buNone/>
            </a:pPr>
            <a:endParaRPr lang="en-US" sz="1400"/>
          </a:p>
          <a:p>
            <a:pPr marL="4763" indent="6350">
              <a:buFont typeface="Wingdings" pitchFamily="2" charset="2"/>
              <a:buNone/>
            </a:pPr>
            <a:r>
              <a:rPr lang="en-US" sz="1400"/>
              <a:t>Survey respondents who were less strongly affiliated with their religion attended religious services less often. Survey respondents who prayed less often attended religious services less often.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00708" name="AutoShape 4"/>
          <p:cNvSpPr>
            <a:spLocks noChangeArrowheads="1"/>
          </p:cNvSpPr>
          <p:nvPr/>
        </p:nvSpPr>
        <p:spPr bwMode="auto">
          <a:xfrm>
            <a:off x="4114800" y="1524000"/>
            <a:ext cx="4648200" cy="1165225"/>
          </a:xfrm>
          <a:prstGeom prst="wedgeEllipseCallout">
            <a:avLst>
              <a:gd name="adj1" fmla="val -14171"/>
              <a:gd name="adj2" fmla="val 4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states that there is a relationship between some independent variables and a dependent variable, we do standard multiple regression.</a:t>
            </a:r>
          </a:p>
        </p:txBody>
      </p:sp>
      <p:sp>
        <p:nvSpPr>
          <p:cNvPr id="200709" name="AutoShape 5"/>
          <p:cNvSpPr>
            <a:spLocks noChangeArrowheads="1"/>
          </p:cNvSpPr>
          <p:nvPr/>
        </p:nvSpPr>
        <p:spPr bwMode="auto">
          <a:xfrm>
            <a:off x="458788" y="2449513"/>
            <a:ext cx="3959225" cy="1423987"/>
          </a:xfrm>
          <a:prstGeom prst="wedgeEllipseCallout">
            <a:avLst>
              <a:gd name="adj1" fmla="val 39657"/>
              <a:gd name="adj2" fmla="val 56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"strength of affiliation" [reliten] and "frequency of prayer" [pray] </a:t>
            </a:r>
          </a:p>
        </p:txBody>
      </p:sp>
      <p:sp>
        <p:nvSpPr>
          <p:cNvPr id="200710" name="AutoShape 6"/>
          <p:cNvSpPr>
            <a:spLocks noChangeArrowheads="1"/>
          </p:cNvSpPr>
          <p:nvPr/>
        </p:nvSpPr>
        <p:spPr bwMode="auto">
          <a:xfrm>
            <a:off x="5486400" y="4724400"/>
            <a:ext cx="2971800" cy="1679575"/>
          </a:xfrm>
          <a:prstGeom prst="wedgeEllipseCallout">
            <a:avLst>
              <a:gd name="adj1" fmla="val -59241"/>
              <a:gd name="adj2" fmla="val -65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that is related to is the dependent variable (dv): "frequency of attendance at religious services" [attend].</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467D5A5-11E2-46CD-8F64-B43A22D60E0E}" type="slidenum">
              <a:rPr lang="en-US"/>
              <a:pPr/>
              <a:t>9</a:t>
            </a:fld>
            <a:endParaRPr lang="en-US"/>
          </a:p>
        </p:txBody>
      </p:sp>
      <p:sp>
        <p:nvSpPr>
          <p:cNvPr id="201730" name="Rectangle 2"/>
          <p:cNvSpPr>
            <a:spLocks noGrp="1" noChangeArrowheads="1"/>
          </p:cNvSpPr>
          <p:nvPr>
            <p:ph type="title"/>
          </p:nvPr>
        </p:nvSpPr>
        <p:spPr/>
        <p:txBody>
          <a:bodyPr/>
          <a:lstStyle/>
          <a:p>
            <a:r>
              <a:rPr lang="en-US"/>
              <a:t>Dissecting problem 1 - 2</a:t>
            </a:r>
          </a:p>
        </p:txBody>
      </p:sp>
      <p:sp>
        <p:nvSpPr>
          <p:cNvPr id="201731" name="Rectangle 3"/>
          <p:cNvSpPr>
            <a:spLocks noGrp="1" noChangeArrowheads="1"/>
          </p:cNvSpPr>
          <p:nvPr>
            <p:ph type="body" idx="1"/>
          </p:nvPr>
        </p:nvSpPr>
        <p:spPr>
          <a:xfrm>
            <a:off x="1371600" y="1600200"/>
            <a:ext cx="7577138" cy="3886200"/>
          </a:xfrm>
        </p:spPr>
        <p:txBody>
          <a:bodyPr/>
          <a:lstStyle/>
          <a:p>
            <a:pPr marL="4763" indent="6350">
              <a:buFont typeface="Wingdings" pitchFamily="2" charset="2"/>
              <a:buNone/>
            </a:pPr>
            <a:r>
              <a:rPr lang="en-US" sz="1400"/>
              <a:t>1.  In the dataset GSS2000.sav, is the following statement true, false, or an incorrect application of a statistic? Assume that there is no problem with missing data, violation of assumptions, or outliers, and that the split sample validation will confirm the generalizability of the results. Use a level of significance of 0.05. </a:t>
            </a:r>
          </a:p>
          <a:p>
            <a:pPr marL="4763" indent="6350">
              <a:buFont typeface="Wingdings" pitchFamily="2" charset="2"/>
              <a:buNone/>
            </a:pPr>
            <a:endParaRPr lang="en-US" sz="1400"/>
          </a:p>
          <a:p>
            <a:pPr marL="4763" indent="6350">
              <a:buFont typeface="Wingdings" pitchFamily="2" charset="2"/>
              <a:buNone/>
            </a:pPr>
            <a:r>
              <a:rPr lang="en-US" sz="1400"/>
              <a:t>The variables "strength of affiliation" [reliten] and "frequency of prayer" [pray] have a strong relationship to the variable "frequency of attendance at religious services" [attend].</a:t>
            </a:r>
          </a:p>
          <a:p>
            <a:pPr marL="4763" indent="6350">
              <a:buFont typeface="Wingdings" pitchFamily="2" charset="2"/>
              <a:buNone/>
            </a:pPr>
            <a:endParaRPr lang="en-US" sz="1400"/>
          </a:p>
          <a:p>
            <a:pPr marL="4763" indent="6350">
              <a:buFont typeface="Wingdings" pitchFamily="2" charset="2"/>
              <a:buNone/>
            </a:pPr>
            <a:r>
              <a:rPr lang="en-US" sz="1400"/>
              <a:t>Survey respondents who were less strongly affiliated with their religion attended religious services less often. Survey respondents who prayed less often attended religious services less often.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
        <p:nvSpPr>
          <p:cNvPr id="201733" name="AutoShape 5"/>
          <p:cNvSpPr>
            <a:spLocks noChangeArrowheads="1"/>
          </p:cNvSpPr>
          <p:nvPr/>
        </p:nvSpPr>
        <p:spPr bwMode="auto">
          <a:xfrm>
            <a:off x="609600" y="1371600"/>
            <a:ext cx="4568825" cy="1423988"/>
          </a:xfrm>
          <a:prstGeom prst="wedgeEllipseCallout">
            <a:avLst>
              <a:gd name="adj1" fmla="val -19597"/>
              <a:gd name="adj2" fmla="val 659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In order for a problem to be true, we will have find:</a:t>
            </a:r>
          </a:p>
          <a:p>
            <a:pPr algn="l">
              <a:lnSpc>
                <a:spcPct val="100000"/>
              </a:lnSpc>
              <a:buFontTx/>
              <a:buChar char="•"/>
              <a:tabLst>
                <a:tab pos="234950" algn="l"/>
              </a:tabLst>
            </a:pPr>
            <a:r>
              <a:rPr lang="en-US" sz="1200">
                <a:latin typeface="Verdana" pitchFamily="34" charset="0"/>
              </a:rPr>
              <a:t>a statistically significant relationship between the ivs and the dv </a:t>
            </a:r>
          </a:p>
          <a:p>
            <a:pPr algn="l">
              <a:lnSpc>
                <a:spcPct val="100000"/>
              </a:lnSpc>
              <a:buFontTx/>
              <a:buChar char="•"/>
              <a:tabLst>
                <a:tab pos="234950" algn="l"/>
              </a:tabLst>
            </a:pPr>
            <a:r>
              <a:rPr lang="en-US" sz="1200">
                <a:latin typeface="Verdana" pitchFamily="34" charset="0"/>
              </a:rPr>
              <a:t>a relationship of the correct strength</a:t>
            </a:r>
          </a:p>
        </p:txBody>
      </p:sp>
      <p:sp>
        <p:nvSpPr>
          <p:cNvPr id="201734" name="AutoShape 6"/>
          <p:cNvSpPr>
            <a:spLocks noChangeArrowheads="1"/>
          </p:cNvSpPr>
          <p:nvPr/>
        </p:nvSpPr>
        <p:spPr bwMode="auto">
          <a:xfrm>
            <a:off x="5257800" y="4270375"/>
            <a:ext cx="3276600" cy="1679575"/>
          </a:xfrm>
          <a:prstGeom prst="wedgeEllipseCallout">
            <a:avLst>
              <a:gd name="adj1" fmla="val -60514"/>
              <a:gd name="adj2" fmla="val -65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relationship of each of the independent variables to the dependent variable must be statistically significant and interpreted correctly.</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5325</TotalTime>
  <Words>7651</Words>
  <Application>Microsoft Office PowerPoint</Application>
  <PresentationFormat>On-screen Show (4:3)</PresentationFormat>
  <Paragraphs>772</Paragraphs>
  <Slides>72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Times New Roman</vt:lpstr>
      <vt:lpstr>Trebuchet MS</vt:lpstr>
      <vt:lpstr>Wingdings</vt:lpstr>
      <vt:lpstr>Verdana</vt:lpstr>
      <vt:lpstr>_statTemplate</vt:lpstr>
      <vt:lpstr>Multiple Regression – Basic Relationships</vt:lpstr>
      <vt:lpstr>Purpose of multiple regression</vt:lpstr>
      <vt:lpstr>Types of multiple regression</vt:lpstr>
      <vt:lpstr>Standard multiple regression</vt:lpstr>
      <vt:lpstr>Hierarchical multiple regression</vt:lpstr>
      <vt:lpstr>Stepwise multiple regression</vt:lpstr>
      <vt:lpstr>Problem 1 - standard multiple regression</vt:lpstr>
      <vt:lpstr>Dissecting problem 1 - 1</vt:lpstr>
      <vt:lpstr>Dissecting problem 1 - 2</vt:lpstr>
      <vt:lpstr>Request a standard multiple regression</vt:lpstr>
      <vt:lpstr>Specify the variables and selection method</vt:lpstr>
      <vt:lpstr>Specify the statistics output options</vt:lpstr>
      <vt:lpstr>Request the regression output</vt:lpstr>
      <vt:lpstr>LEVEL OF MEASUREMENT</vt:lpstr>
      <vt:lpstr>SAMPLE SIZE</vt:lpstr>
      <vt:lpstr>OVERALL RELATIONSHIP BETWEEN INDEPENDENT AND DEPENDENT VARIABLES - 1</vt:lpstr>
      <vt:lpstr>OVERALL RELATIONSHIP BETWEEN INDEPENDENT AND DEPENDENT VARIABLES - 2</vt:lpstr>
      <vt:lpstr>RELATIONSHIP OF INDIVIDUAL INDEPENDENT VARIABLES TO DEPENDENT VARIABLE - 1</vt:lpstr>
      <vt:lpstr>RELATIONSHIP OF INDIVIDUAL INDEPENDENT VARIABLES TO DEPENDENT VARIABLE - 2</vt:lpstr>
      <vt:lpstr>RELATIONSHIP OF INDIVIDUAL INDEPENDENT VARIABLES TO DEPENDENT VARIABLE - 3</vt:lpstr>
      <vt:lpstr>RELATIONSHIP OF INDIVIDUAL INDEPENDENT VARIABLES TO DEPENDENT VARIABLE - 4</vt:lpstr>
      <vt:lpstr>RELATIONSHIP OF INDIVIDUAL INDEPENDENT VARIABLES TO DEPENDENT VARIABLE - 5</vt:lpstr>
      <vt:lpstr>RELATIONSHIP OF INDIVIDUAL INDEPENDENT VARIABLES TO DEPENDENT VARIABLE - 6</vt:lpstr>
      <vt:lpstr>RELATIONSHIP OF INDIVIDUAL INDEPENDENT VARIABLES TO DEPENDENT VARIABLE - 7</vt:lpstr>
      <vt:lpstr>RELATIONSHIP OF INDIVIDUAL INDEPENDENT VARIABLES TO DEPENDENT VARIABLE - 8</vt:lpstr>
      <vt:lpstr>Answer to problem 1</vt:lpstr>
      <vt:lpstr>Problem 2 – hierarchical regression</vt:lpstr>
      <vt:lpstr>Dissecting problem 2 - 1</vt:lpstr>
      <vt:lpstr>Dissecting problem 2 - 2</vt:lpstr>
      <vt:lpstr>Request a hierarchical multiple regression</vt:lpstr>
      <vt:lpstr>Specify independent variables to control for</vt:lpstr>
      <vt:lpstr>Add the other independent variables</vt:lpstr>
      <vt:lpstr>Specify the statistics output options</vt:lpstr>
      <vt:lpstr>Request the regression output</vt:lpstr>
      <vt:lpstr>LEVEL OF MEASUREMENT</vt:lpstr>
      <vt:lpstr>SAMPLE SIZE</vt:lpstr>
      <vt:lpstr>OVERALL RELATIONSHIP BETWEEN INDEPENDENT AND DEPENDENT VARIABLES</vt:lpstr>
      <vt:lpstr>REDUCTION IN ERROR IN PREDICTING DEPENDENT VARIABLE - 1</vt:lpstr>
      <vt:lpstr>REDUCTION IN ERROR IN PREDICTING DEPENDENT VARIABLE - 2</vt:lpstr>
      <vt:lpstr>RELATIONSHIP OF ADDED INDEPENDENT VARIABLES TO DEPENDENT VARIABLE - 1</vt:lpstr>
      <vt:lpstr>RELATIONSHIP OF ADDED INDEPENDENT VARIABLES TO DEPENDENT VARIABLE - 2</vt:lpstr>
      <vt:lpstr>RELATIONSHIP OF ADDED INDEPENDENT VARIABLES TO DEPENDENT VARIABLE - 3</vt:lpstr>
      <vt:lpstr>RELATIONSHIP OF ADDED INDEPENDENT VARIABLES TO DEPENDENT VARIABLE - 4</vt:lpstr>
      <vt:lpstr>RELATIONSHIP OF ADDED INDEPENDENT VARIABLES TO DEPENDENT VARIABLE - 5</vt:lpstr>
      <vt:lpstr>RELATIONSHIP OF ADDED INDEPENDENT VARIABLES TO DEPENDENT VARIABLE - 6</vt:lpstr>
      <vt:lpstr>Answer to problem 2</vt:lpstr>
      <vt:lpstr>Problem 3 – Stepwise Regression</vt:lpstr>
      <vt:lpstr>Dissecting problem 3 - 1</vt:lpstr>
      <vt:lpstr>Dissecting problem 3 - 2</vt:lpstr>
      <vt:lpstr>Dissecting problem 3 - 3</vt:lpstr>
      <vt:lpstr>Request a stepwise multiple regression</vt:lpstr>
      <vt:lpstr>Specify variables and method for selecting variables</vt:lpstr>
      <vt:lpstr>Open statistics options dialog box</vt:lpstr>
      <vt:lpstr>Specify the statistics output options</vt:lpstr>
      <vt:lpstr>Request the regression output</vt:lpstr>
      <vt:lpstr>LEVEL OF MEASUREMENT</vt:lpstr>
      <vt:lpstr>SAMPLE SIZE</vt:lpstr>
      <vt:lpstr>RELATIONSHIP BETWEEN BEST PREDICTORS AND THE DEPENDENT VARIABLE - 1</vt:lpstr>
      <vt:lpstr>RELATIONSHIP BETWEEN BEST PREDICTORS AND THE DEPENDENT VARIABLE - 2</vt:lpstr>
      <vt:lpstr>RELATIONSHIP BETWEEN BEST PREDICTORS AND THE DEPENDENT VARIABLE - 3</vt:lpstr>
      <vt:lpstr>RELATIONSHIP BETWEEN BEST PREDICTORS AND THE DEPENDENT VARIABLE - 4</vt:lpstr>
      <vt:lpstr>Answer to problem 3</vt:lpstr>
      <vt:lpstr>Standard multiple regression - 1</vt:lpstr>
      <vt:lpstr>Standard multiple regression - 2</vt:lpstr>
      <vt:lpstr>Standard multiple regression - 3</vt:lpstr>
      <vt:lpstr>Hierarchical regression - 1</vt:lpstr>
      <vt:lpstr>Hierarchical regression - 2</vt:lpstr>
      <vt:lpstr>Hierarchical regression - 3</vt:lpstr>
      <vt:lpstr>Stepwise regression - 1</vt:lpstr>
      <vt:lpstr>Stepwise regression - 2</vt:lpstr>
      <vt:lpstr>Stepwise regression - 3</vt:lpstr>
      <vt:lpstr>Stepwise regression - 4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206</cp:revision>
  <cp:lastPrinted>2000-09-01T15:46:21Z</cp:lastPrinted>
  <dcterms:created xsi:type="dcterms:W3CDTF">2000-09-01T15:46:21Z</dcterms:created>
  <dcterms:modified xsi:type="dcterms:W3CDTF">2012-04-15T14:26:07Z</dcterms:modified>
</cp:coreProperties>
</file>