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4" r:id="rId1"/>
  </p:sldMasterIdLst>
  <p:notesMasterIdLst>
    <p:notesMasterId r:id="rId106"/>
  </p:notesMasterIdLst>
  <p:handoutMasterIdLst>
    <p:handoutMasterId r:id="rId107"/>
  </p:handoutMasterIdLst>
  <p:sldIdLst>
    <p:sldId id="256" r:id="rId2"/>
    <p:sldId id="439" r:id="rId3"/>
    <p:sldId id="440" r:id="rId4"/>
    <p:sldId id="441" r:id="rId5"/>
    <p:sldId id="442" r:id="rId6"/>
    <p:sldId id="326" r:id="rId7"/>
    <p:sldId id="443" r:id="rId8"/>
    <p:sldId id="444" r:id="rId9"/>
    <p:sldId id="445" r:id="rId10"/>
    <p:sldId id="446" r:id="rId11"/>
    <p:sldId id="447" r:id="rId12"/>
    <p:sldId id="350" r:id="rId13"/>
    <p:sldId id="390" r:id="rId14"/>
    <p:sldId id="391" r:id="rId15"/>
    <p:sldId id="392" r:id="rId16"/>
    <p:sldId id="393" r:id="rId17"/>
    <p:sldId id="394" r:id="rId18"/>
    <p:sldId id="395" r:id="rId19"/>
    <p:sldId id="398" r:id="rId20"/>
    <p:sldId id="396" r:id="rId21"/>
    <p:sldId id="397" r:id="rId22"/>
    <p:sldId id="404" r:id="rId23"/>
    <p:sldId id="405" r:id="rId24"/>
    <p:sldId id="399" r:id="rId25"/>
    <p:sldId id="400" r:id="rId26"/>
    <p:sldId id="403" r:id="rId27"/>
    <p:sldId id="415" r:id="rId28"/>
    <p:sldId id="408" r:id="rId29"/>
    <p:sldId id="409" r:id="rId30"/>
    <p:sldId id="411" r:id="rId31"/>
    <p:sldId id="412" r:id="rId32"/>
    <p:sldId id="413" r:id="rId33"/>
    <p:sldId id="414" r:id="rId34"/>
    <p:sldId id="416" r:id="rId35"/>
    <p:sldId id="417" r:id="rId36"/>
    <p:sldId id="418" r:id="rId37"/>
    <p:sldId id="419" r:id="rId38"/>
    <p:sldId id="420" r:id="rId39"/>
    <p:sldId id="421" r:id="rId40"/>
    <p:sldId id="422" r:id="rId41"/>
    <p:sldId id="423" r:id="rId42"/>
    <p:sldId id="424" r:id="rId43"/>
    <p:sldId id="425" r:id="rId44"/>
    <p:sldId id="426" r:id="rId45"/>
    <p:sldId id="427" r:id="rId46"/>
    <p:sldId id="428" r:id="rId47"/>
    <p:sldId id="429" r:id="rId48"/>
    <p:sldId id="430" r:id="rId49"/>
    <p:sldId id="431" r:id="rId50"/>
    <p:sldId id="432" r:id="rId51"/>
    <p:sldId id="433" r:id="rId52"/>
    <p:sldId id="434" r:id="rId53"/>
    <p:sldId id="435" r:id="rId54"/>
    <p:sldId id="436" r:id="rId55"/>
    <p:sldId id="437" r:id="rId56"/>
    <p:sldId id="438" r:id="rId57"/>
    <p:sldId id="325" r:id="rId58"/>
    <p:sldId id="329" r:id="rId59"/>
    <p:sldId id="330" r:id="rId60"/>
    <p:sldId id="331" r:id="rId61"/>
    <p:sldId id="323" r:id="rId62"/>
    <p:sldId id="333" r:id="rId63"/>
    <p:sldId id="332" r:id="rId64"/>
    <p:sldId id="334" r:id="rId65"/>
    <p:sldId id="337" r:id="rId66"/>
    <p:sldId id="343" r:id="rId67"/>
    <p:sldId id="406" r:id="rId68"/>
    <p:sldId id="407" r:id="rId69"/>
    <p:sldId id="347" r:id="rId70"/>
    <p:sldId id="339" r:id="rId71"/>
    <p:sldId id="341" r:id="rId72"/>
    <p:sldId id="348" r:id="rId73"/>
    <p:sldId id="349" r:id="rId74"/>
    <p:sldId id="366" r:id="rId75"/>
    <p:sldId id="340" r:id="rId76"/>
    <p:sldId id="365" r:id="rId77"/>
    <p:sldId id="342" r:id="rId78"/>
    <p:sldId id="335" r:id="rId79"/>
    <p:sldId id="336" r:id="rId80"/>
    <p:sldId id="367" r:id="rId81"/>
    <p:sldId id="368" r:id="rId82"/>
    <p:sldId id="369" r:id="rId83"/>
    <p:sldId id="371" r:id="rId84"/>
    <p:sldId id="373" r:id="rId85"/>
    <p:sldId id="372" r:id="rId86"/>
    <p:sldId id="374" r:id="rId87"/>
    <p:sldId id="375" r:id="rId88"/>
    <p:sldId id="376" r:id="rId89"/>
    <p:sldId id="377" r:id="rId90"/>
    <p:sldId id="378" r:id="rId91"/>
    <p:sldId id="379" r:id="rId92"/>
    <p:sldId id="380" r:id="rId93"/>
    <p:sldId id="381" r:id="rId94"/>
    <p:sldId id="388" r:id="rId95"/>
    <p:sldId id="387" r:id="rId96"/>
    <p:sldId id="382" r:id="rId97"/>
    <p:sldId id="384" r:id="rId98"/>
    <p:sldId id="383" r:id="rId99"/>
    <p:sldId id="389" r:id="rId100"/>
    <p:sldId id="327" r:id="rId101"/>
    <p:sldId id="360" r:id="rId102"/>
    <p:sldId id="358" r:id="rId103"/>
    <p:sldId id="357" r:id="rId104"/>
    <p:sldId id="359" r:id="rId105"/>
  </p:sldIdLst>
  <p:sldSz cx="9144000" cy="6858000" type="screen4x3"/>
  <p:notesSz cx="6858000" cy="9144000"/>
  <p:defaultTextStyle>
    <a:defPPr>
      <a:defRPr lang="en-US"/>
    </a:defPPr>
    <a:lvl1pPr algn="ctr" rtl="0" fontAlgn="base">
      <a:lnSpc>
        <a:spcPct val="85000"/>
      </a:lnSpc>
      <a:spcBef>
        <a:spcPct val="0"/>
      </a:spcBef>
      <a:spcAft>
        <a:spcPct val="0"/>
      </a:spcAft>
      <a:defRPr sz="2400" kern="1200">
        <a:solidFill>
          <a:schemeClr val="tx1"/>
        </a:solidFill>
        <a:latin typeface="Trebuchet MS" pitchFamily="34" charset="0"/>
        <a:ea typeface="+mn-ea"/>
        <a:cs typeface="+mn-cs"/>
      </a:defRPr>
    </a:lvl1pPr>
    <a:lvl2pPr marL="457200" algn="ctr" rtl="0" fontAlgn="base">
      <a:lnSpc>
        <a:spcPct val="85000"/>
      </a:lnSpc>
      <a:spcBef>
        <a:spcPct val="0"/>
      </a:spcBef>
      <a:spcAft>
        <a:spcPct val="0"/>
      </a:spcAft>
      <a:defRPr sz="2400" kern="1200">
        <a:solidFill>
          <a:schemeClr val="tx1"/>
        </a:solidFill>
        <a:latin typeface="Trebuchet MS" pitchFamily="34" charset="0"/>
        <a:ea typeface="+mn-ea"/>
        <a:cs typeface="+mn-cs"/>
      </a:defRPr>
    </a:lvl2pPr>
    <a:lvl3pPr marL="914400" algn="ctr" rtl="0" fontAlgn="base">
      <a:lnSpc>
        <a:spcPct val="85000"/>
      </a:lnSpc>
      <a:spcBef>
        <a:spcPct val="0"/>
      </a:spcBef>
      <a:spcAft>
        <a:spcPct val="0"/>
      </a:spcAft>
      <a:defRPr sz="2400" kern="1200">
        <a:solidFill>
          <a:schemeClr val="tx1"/>
        </a:solidFill>
        <a:latin typeface="Trebuchet MS" pitchFamily="34" charset="0"/>
        <a:ea typeface="+mn-ea"/>
        <a:cs typeface="+mn-cs"/>
      </a:defRPr>
    </a:lvl3pPr>
    <a:lvl4pPr marL="1371600" algn="ctr" rtl="0" fontAlgn="base">
      <a:lnSpc>
        <a:spcPct val="85000"/>
      </a:lnSpc>
      <a:spcBef>
        <a:spcPct val="0"/>
      </a:spcBef>
      <a:spcAft>
        <a:spcPct val="0"/>
      </a:spcAft>
      <a:defRPr sz="2400" kern="1200">
        <a:solidFill>
          <a:schemeClr val="tx1"/>
        </a:solidFill>
        <a:latin typeface="Trebuchet MS" pitchFamily="34" charset="0"/>
        <a:ea typeface="+mn-ea"/>
        <a:cs typeface="+mn-cs"/>
      </a:defRPr>
    </a:lvl4pPr>
    <a:lvl5pPr marL="1828800" algn="ctr" rtl="0" fontAlgn="base">
      <a:lnSpc>
        <a:spcPct val="85000"/>
      </a:lnSpc>
      <a:spcBef>
        <a:spcPct val="0"/>
      </a:spcBef>
      <a:spcAft>
        <a:spcPct val="0"/>
      </a:spcAft>
      <a:defRPr sz="2400" kern="1200">
        <a:solidFill>
          <a:schemeClr val="tx1"/>
        </a:solidFill>
        <a:latin typeface="Trebuchet MS" pitchFamily="34" charset="0"/>
        <a:ea typeface="+mn-ea"/>
        <a:cs typeface="+mn-cs"/>
      </a:defRPr>
    </a:lvl5pPr>
    <a:lvl6pPr marL="2286000" algn="l" defTabSz="914400" rtl="0" eaLnBrk="1" latinLnBrk="0" hangingPunct="1">
      <a:defRPr sz="2400" kern="1200">
        <a:solidFill>
          <a:schemeClr val="tx1"/>
        </a:solidFill>
        <a:latin typeface="Trebuchet MS" pitchFamily="34" charset="0"/>
        <a:ea typeface="+mn-ea"/>
        <a:cs typeface="+mn-cs"/>
      </a:defRPr>
    </a:lvl6pPr>
    <a:lvl7pPr marL="2743200" algn="l" defTabSz="914400" rtl="0" eaLnBrk="1" latinLnBrk="0" hangingPunct="1">
      <a:defRPr sz="2400" kern="1200">
        <a:solidFill>
          <a:schemeClr val="tx1"/>
        </a:solidFill>
        <a:latin typeface="Trebuchet MS" pitchFamily="34" charset="0"/>
        <a:ea typeface="+mn-ea"/>
        <a:cs typeface="+mn-cs"/>
      </a:defRPr>
    </a:lvl7pPr>
    <a:lvl8pPr marL="3200400" algn="l" defTabSz="914400" rtl="0" eaLnBrk="1" latinLnBrk="0" hangingPunct="1">
      <a:defRPr sz="2400" kern="1200">
        <a:solidFill>
          <a:schemeClr val="tx1"/>
        </a:solidFill>
        <a:latin typeface="Trebuchet MS" pitchFamily="34" charset="0"/>
        <a:ea typeface="+mn-ea"/>
        <a:cs typeface="+mn-cs"/>
      </a:defRPr>
    </a:lvl8pPr>
    <a:lvl9pPr marL="3657600" algn="l" defTabSz="914400" rtl="0" eaLnBrk="1" latinLnBrk="0" hangingPunct="1">
      <a:defRPr sz="2400" kern="1200">
        <a:solidFill>
          <a:schemeClr val="tx1"/>
        </a:solidFill>
        <a:latin typeface="Trebuchet MS"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00"/>
    <a:srgbClr val="FFFF66"/>
    <a:srgbClr val="FFCC00"/>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804" autoAdjust="0"/>
    <p:restoredTop sz="90929"/>
  </p:normalViewPr>
  <p:slideViewPr>
    <p:cSldViewPr>
      <p:cViewPr>
        <p:scale>
          <a:sx n="85" d="100"/>
          <a:sy n="85" d="100"/>
        </p:scale>
        <p:origin x="-1296" y="-72"/>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Lst>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handoutMaster" Target="handoutMasters/handoutMaster1.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viewProps" Target="viewProp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_rels/viewProps.xml.rels><?xml version="1.0" encoding="UTF-8" standalone="yes"?>
<Relationships xmlns="http://schemas.openxmlformats.org/package/2006/relationships"><Relationship Id="rId8" Type="http://schemas.openxmlformats.org/officeDocument/2006/relationships/slide" Target="slides/slide57.xml"/><Relationship Id="rId13" Type="http://schemas.openxmlformats.org/officeDocument/2006/relationships/slide" Target="slides/slide74.xml"/><Relationship Id="rId3" Type="http://schemas.openxmlformats.org/officeDocument/2006/relationships/slide" Target="slides/slide12.xml"/><Relationship Id="rId7" Type="http://schemas.openxmlformats.org/officeDocument/2006/relationships/slide" Target="slides/slide16.xml"/><Relationship Id="rId12" Type="http://schemas.openxmlformats.org/officeDocument/2006/relationships/slide" Target="slides/slide69.xml"/><Relationship Id="rId2" Type="http://schemas.openxmlformats.org/officeDocument/2006/relationships/slide" Target="slides/slide6.xml"/><Relationship Id="rId1" Type="http://schemas.openxmlformats.org/officeDocument/2006/relationships/slide" Target="slides/slide1.xml"/><Relationship Id="rId6" Type="http://schemas.openxmlformats.org/officeDocument/2006/relationships/slide" Target="slides/slide15.xml"/><Relationship Id="rId11" Type="http://schemas.openxmlformats.org/officeDocument/2006/relationships/slide" Target="slides/slide60.xml"/><Relationship Id="rId5" Type="http://schemas.openxmlformats.org/officeDocument/2006/relationships/slide" Target="slides/slide14.xml"/><Relationship Id="rId10" Type="http://schemas.openxmlformats.org/officeDocument/2006/relationships/slide" Target="slides/slide59.xml"/><Relationship Id="rId4" Type="http://schemas.openxmlformats.org/officeDocument/2006/relationships/slide" Target="slides/slide13.xml"/><Relationship Id="rId9" Type="http://schemas.openxmlformats.org/officeDocument/2006/relationships/slide" Target="slides/slide5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0" hangingPunct="0">
              <a:lnSpc>
                <a:spcPct val="100000"/>
              </a:lnSpc>
              <a:defRPr sz="1200">
                <a:latin typeface="Times New Roman" pitchFamily="18" charset="0"/>
              </a:defRPr>
            </a:lvl1pPr>
          </a:lstStyle>
          <a:p>
            <a:endParaRPr lang="en-US"/>
          </a:p>
        </p:txBody>
      </p:sp>
      <p:sp>
        <p:nvSpPr>
          <p:cNvPr id="15363"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lnSpc>
                <a:spcPct val="100000"/>
              </a:lnSpc>
              <a:defRPr sz="1200">
                <a:latin typeface="Times New Roman" pitchFamily="18" charset="0"/>
              </a:defRPr>
            </a:lvl1pPr>
          </a:lstStyle>
          <a:p>
            <a:endParaRPr lang="en-US"/>
          </a:p>
        </p:txBody>
      </p:sp>
      <p:sp>
        <p:nvSpPr>
          <p:cNvPr id="15364"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eaLnBrk="0" hangingPunct="0">
              <a:lnSpc>
                <a:spcPct val="100000"/>
              </a:lnSpc>
              <a:defRPr sz="1200">
                <a:latin typeface="Times New Roman" pitchFamily="18" charset="0"/>
              </a:defRPr>
            </a:lvl1pPr>
          </a:lstStyle>
          <a:p>
            <a:r>
              <a:rPr lang="en-US"/>
              <a:t>Class 2</a:t>
            </a:r>
          </a:p>
        </p:txBody>
      </p:sp>
      <p:sp>
        <p:nvSpPr>
          <p:cNvPr id="15365"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lnSpc>
                <a:spcPct val="100000"/>
              </a:lnSpc>
              <a:defRPr sz="1200">
                <a:latin typeface="Times New Roman" pitchFamily="18" charset="0"/>
              </a:defRPr>
            </a:lvl1pPr>
          </a:lstStyle>
          <a:p>
            <a:fld id="{0C3F64F3-99F4-4386-9D80-819762CFD58D}" type="slidenum">
              <a:rPr lang="en-US"/>
              <a:pPr/>
              <a:t>‹#›</a:t>
            </a:fld>
            <a:endParaRPr lang="en-US"/>
          </a:p>
        </p:txBody>
      </p:sp>
    </p:spTree>
    <p:extLst>
      <p:ext uri="{BB962C8B-B14F-4D97-AF65-F5344CB8AC3E}">
        <p14:creationId xmlns:p14="http://schemas.microsoft.com/office/powerpoint/2010/main" val="36733383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0" hangingPunct="0">
              <a:lnSpc>
                <a:spcPct val="100000"/>
              </a:lnSpc>
              <a:defRPr sz="1200">
                <a:latin typeface="Times New Roman" pitchFamily="18" charset="0"/>
              </a:defRPr>
            </a:lvl1pPr>
          </a:lstStyle>
          <a:p>
            <a:endParaRPr lang="en-US"/>
          </a:p>
        </p:txBody>
      </p:sp>
      <p:sp>
        <p:nvSpPr>
          <p:cNvPr id="17411"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lnSpc>
                <a:spcPct val="100000"/>
              </a:lnSpc>
              <a:defRPr sz="1200">
                <a:latin typeface="Times New Roman" pitchFamily="18" charset="0"/>
              </a:defRPr>
            </a:lvl1pPr>
          </a:lstStyle>
          <a:p>
            <a:endParaRPr lang="en-US"/>
          </a:p>
        </p:txBody>
      </p:sp>
      <p:sp>
        <p:nvSpPr>
          <p:cNvPr id="17412"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7413"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7414"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eaLnBrk="0" hangingPunct="0">
              <a:lnSpc>
                <a:spcPct val="100000"/>
              </a:lnSpc>
              <a:defRPr sz="1200">
                <a:latin typeface="Times New Roman" pitchFamily="18" charset="0"/>
              </a:defRPr>
            </a:lvl1pPr>
          </a:lstStyle>
          <a:p>
            <a:endParaRPr lang="en-US"/>
          </a:p>
        </p:txBody>
      </p:sp>
      <p:sp>
        <p:nvSpPr>
          <p:cNvPr id="17415"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lnSpc>
                <a:spcPct val="100000"/>
              </a:lnSpc>
              <a:defRPr sz="1200">
                <a:latin typeface="Times New Roman" pitchFamily="18" charset="0"/>
              </a:defRPr>
            </a:lvl1pPr>
          </a:lstStyle>
          <a:p>
            <a:fld id="{FCB043A8-7574-4831-A384-77A583E311A9}" type="slidenum">
              <a:rPr lang="en-US"/>
              <a:pPr/>
              <a:t>‹#›</a:t>
            </a:fld>
            <a:endParaRPr lang="en-US"/>
          </a:p>
        </p:txBody>
      </p:sp>
    </p:spTree>
    <p:extLst>
      <p:ext uri="{BB962C8B-B14F-4D97-AF65-F5344CB8AC3E}">
        <p14:creationId xmlns:p14="http://schemas.microsoft.com/office/powerpoint/2010/main" val="4280030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5DFD743-9C26-4D19-B8F1-D15E099B64BE}" type="slidenum">
              <a:rPr lang="en-US"/>
              <a:pPr/>
              <a:t>1</a:t>
            </a:fld>
            <a:endParaRPr lang="en-US"/>
          </a:p>
        </p:txBody>
      </p:sp>
      <p:sp>
        <p:nvSpPr>
          <p:cNvPr id="43010" name="Rectangle 2"/>
          <p:cNvSpPr>
            <a:spLocks noChangeArrowheads="1" noTextEdit="1"/>
          </p:cNvSpPr>
          <p:nvPr>
            <p:ph type="sldImg"/>
          </p:nvPr>
        </p:nvSpPr>
        <p:spPr>
          <a:ln/>
        </p:spPr>
      </p:sp>
      <p:sp>
        <p:nvSpPr>
          <p:cNvPr id="4301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808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 y="0"/>
            <a:ext cx="9029700" cy="6753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0899" name="Rectangle 3"/>
          <p:cNvSpPr>
            <a:spLocks noGrp="1" noChangeArrowheads="1"/>
          </p:cNvSpPr>
          <p:nvPr>
            <p:ph type="ctrTitle"/>
          </p:nvPr>
        </p:nvSpPr>
        <p:spPr>
          <a:xfrm>
            <a:off x="1143000" y="304800"/>
            <a:ext cx="7543800" cy="1012825"/>
          </a:xfrm>
        </p:spPr>
        <p:txBody>
          <a:bodyPr/>
          <a:lstStyle>
            <a:lvl1pPr>
              <a:defRPr/>
            </a:lvl1pPr>
          </a:lstStyle>
          <a:p>
            <a:pPr lvl="0"/>
            <a:r>
              <a:rPr lang="en-US" noProof="0" smtClean="0"/>
              <a:t>Click to edit Master title</a:t>
            </a:r>
          </a:p>
        </p:txBody>
      </p:sp>
      <p:sp>
        <p:nvSpPr>
          <p:cNvPr id="80900" name="Rectangle 4"/>
          <p:cNvSpPr>
            <a:spLocks noGrp="1" noChangeArrowheads="1"/>
          </p:cNvSpPr>
          <p:nvPr>
            <p:ph type="subTitle" idx="1"/>
          </p:nvPr>
        </p:nvSpPr>
        <p:spPr>
          <a:xfrm>
            <a:off x="1219200" y="1600200"/>
            <a:ext cx="7391400" cy="5029200"/>
          </a:xfrm>
        </p:spPr>
        <p:txBody>
          <a:bodyPr/>
          <a:lstStyle>
            <a:lvl1pPr marL="0" indent="0" algn="ctr">
              <a:buFont typeface="Wingdings" pitchFamily="2" charset="2"/>
              <a:buNone/>
              <a:defRPr sz="2000"/>
            </a:lvl1pPr>
          </a:lstStyle>
          <a:p>
            <a:pPr lvl="0"/>
            <a:r>
              <a:rPr lang="en-US" noProof="0" smtClean="0"/>
              <a:t>Click to edit Master subtitle style</a:t>
            </a:r>
          </a:p>
        </p:txBody>
      </p:sp>
      <p:sp>
        <p:nvSpPr>
          <p:cNvPr id="80913" name="Rectangle 17"/>
          <p:cNvSpPr>
            <a:spLocks noGrp="1" noChangeArrowheads="1"/>
          </p:cNvSpPr>
          <p:nvPr>
            <p:ph type="sldNum" sz="quarter" idx="4"/>
          </p:nvPr>
        </p:nvSpPr>
        <p:spPr/>
        <p:txBody>
          <a:bodyPr/>
          <a:lstStyle>
            <a:lvl1pPr>
              <a:defRPr/>
            </a:lvl1pPr>
          </a:lstStyle>
          <a:p>
            <a:r>
              <a:rPr lang="en-US"/>
              <a:t>SW388R7</a:t>
            </a:r>
          </a:p>
          <a:p>
            <a:r>
              <a:rPr lang="en-US"/>
              <a:t>Data Analysis &amp; Computers II</a:t>
            </a:r>
          </a:p>
          <a:p>
            <a:endParaRPr lang="en-US"/>
          </a:p>
          <a:p>
            <a:r>
              <a:rPr lang="en-US"/>
              <a:t>Slide </a:t>
            </a:r>
            <a:fld id="{F1C23BBF-4C52-49B1-B3D0-979AB177CB2E}" type="slidenum">
              <a:rPr lang="en-US"/>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7FB3AD7E-B9C5-4C0A-A902-23D87BBB20FC}" type="slidenum">
              <a:rPr lang="en-US"/>
              <a:pPr/>
              <a:t>‹#›</a:t>
            </a:fld>
            <a:endParaRPr lang="en-US"/>
          </a:p>
        </p:txBody>
      </p:sp>
    </p:spTree>
    <p:extLst>
      <p:ext uri="{BB962C8B-B14F-4D97-AF65-F5344CB8AC3E}">
        <p14:creationId xmlns:p14="http://schemas.microsoft.com/office/powerpoint/2010/main" val="826066876"/>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8650" y="304800"/>
            <a:ext cx="1970088" cy="6400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6800" y="304800"/>
            <a:ext cx="5759450" cy="6400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412D876B-5E06-460C-8CEF-7051AAA22743}" type="slidenum">
              <a:rPr lang="en-US"/>
              <a:pPr/>
              <a:t>‹#›</a:t>
            </a:fld>
            <a:endParaRPr lang="en-US"/>
          </a:p>
        </p:txBody>
      </p:sp>
    </p:spTree>
    <p:extLst>
      <p:ext uri="{BB962C8B-B14F-4D97-AF65-F5344CB8AC3E}">
        <p14:creationId xmlns:p14="http://schemas.microsoft.com/office/powerpoint/2010/main" val="2299719642"/>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24FB4E54-5452-41E6-BBD1-7356288949EB}" type="slidenum">
              <a:rPr lang="en-US"/>
              <a:pPr/>
              <a:t>‹#›</a:t>
            </a:fld>
            <a:endParaRPr lang="en-US"/>
          </a:p>
        </p:txBody>
      </p:sp>
    </p:spTree>
    <p:extLst>
      <p:ext uri="{BB962C8B-B14F-4D97-AF65-F5344CB8AC3E}">
        <p14:creationId xmlns:p14="http://schemas.microsoft.com/office/powerpoint/2010/main" val="4281796554"/>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7DE0CA78-DDDF-4D0E-A12F-158392D069F8}" type="slidenum">
              <a:rPr lang="en-US"/>
              <a:pPr/>
              <a:t>‹#›</a:t>
            </a:fld>
            <a:endParaRPr lang="en-US"/>
          </a:p>
        </p:txBody>
      </p:sp>
    </p:spTree>
    <p:extLst>
      <p:ext uri="{BB962C8B-B14F-4D97-AF65-F5344CB8AC3E}">
        <p14:creationId xmlns:p14="http://schemas.microsoft.com/office/powerpoint/2010/main" val="4240931761"/>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66800" y="1676400"/>
            <a:ext cx="3863975"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83175" y="1676400"/>
            <a:ext cx="3865563"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8B335D08-3056-4C63-9BD9-AE488CC43CD0}" type="slidenum">
              <a:rPr lang="en-US"/>
              <a:pPr/>
              <a:t>‹#›</a:t>
            </a:fld>
            <a:endParaRPr lang="en-US"/>
          </a:p>
        </p:txBody>
      </p:sp>
    </p:spTree>
    <p:extLst>
      <p:ext uri="{BB962C8B-B14F-4D97-AF65-F5344CB8AC3E}">
        <p14:creationId xmlns:p14="http://schemas.microsoft.com/office/powerpoint/2010/main" val="4132626020"/>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AB25AA5B-FE4C-4C9F-84FA-BEF3F4B47229}" type="slidenum">
              <a:rPr lang="en-US"/>
              <a:pPr/>
              <a:t>‹#›</a:t>
            </a:fld>
            <a:endParaRPr lang="en-US"/>
          </a:p>
        </p:txBody>
      </p:sp>
    </p:spTree>
    <p:extLst>
      <p:ext uri="{BB962C8B-B14F-4D97-AF65-F5344CB8AC3E}">
        <p14:creationId xmlns:p14="http://schemas.microsoft.com/office/powerpoint/2010/main" val="2965895799"/>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46348F5C-A6A5-47D4-B63F-3359ADB9891D}" type="slidenum">
              <a:rPr lang="en-US"/>
              <a:pPr/>
              <a:t>‹#›</a:t>
            </a:fld>
            <a:endParaRPr lang="en-US"/>
          </a:p>
        </p:txBody>
      </p:sp>
    </p:spTree>
    <p:extLst>
      <p:ext uri="{BB962C8B-B14F-4D97-AF65-F5344CB8AC3E}">
        <p14:creationId xmlns:p14="http://schemas.microsoft.com/office/powerpoint/2010/main" val="3424198675"/>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AF851A50-C70F-41BF-BA0D-468A74A31444}" type="slidenum">
              <a:rPr lang="en-US"/>
              <a:pPr/>
              <a:t>‹#›</a:t>
            </a:fld>
            <a:endParaRPr lang="en-US"/>
          </a:p>
        </p:txBody>
      </p:sp>
    </p:spTree>
    <p:extLst>
      <p:ext uri="{BB962C8B-B14F-4D97-AF65-F5344CB8AC3E}">
        <p14:creationId xmlns:p14="http://schemas.microsoft.com/office/powerpoint/2010/main" val="1967073649"/>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AF87E219-2CF3-4FB6-A557-DB82F494F65F}" type="slidenum">
              <a:rPr lang="en-US"/>
              <a:pPr/>
              <a:t>‹#›</a:t>
            </a:fld>
            <a:endParaRPr lang="en-US"/>
          </a:p>
        </p:txBody>
      </p:sp>
    </p:spTree>
    <p:extLst>
      <p:ext uri="{BB962C8B-B14F-4D97-AF65-F5344CB8AC3E}">
        <p14:creationId xmlns:p14="http://schemas.microsoft.com/office/powerpoint/2010/main" val="4130491859"/>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055A68B4-6FB4-4E0F-B9C7-B80861543B61}" type="slidenum">
              <a:rPr lang="en-US"/>
              <a:pPr/>
              <a:t>‹#›</a:t>
            </a:fld>
            <a:endParaRPr lang="en-US"/>
          </a:p>
        </p:txBody>
      </p:sp>
    </p:spTree>
    <p:extLst>
      <p:ext uri="{BB962C8B-B14F-4D97-AF65-F5344CB8AC3E}">
        <p14:creationId xmlns:p14="http://schemas.microsoft.com/office/powerpoint/2010/main" val="3091306973"/>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9874" name="Picture 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14300" y="0"/>
            <a:ext cx="9029700" cy="6753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9875" name="Rectangle 3"/>
          <p:cNvSpPr>
            <a:spLocks noGrp="1" noChangeArrowheads="1"/>
          </p:cNvSpPr>
          <p:nvPr>
            <p:ph type="body" idx="1"/>
          </p:nvPr>
        </p:nvSpPr>
        <p:spPr bwMode="auto">
          <a:xfrm>
            <a:off x="1066800" y="1676400"/>
            <a:ext cx="7881938"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9876" name="Rectangle 4"/>
          <p:cNvSpPr>
            <a:spLocks noGrp="1" noChangeArrowheads="1"/>
          </p:cNvSpPr>
          <p:nvPr>
            <p:ph type="title"/>
          </p:nvPr>
        </p:nvSpPr>
        <p:spPr bwMode="auto">
          <a:xfrm>
            <a:off x="1143000" y="304800"/>
            <a:ext cx="7543800" cy="914400"/>
          </a:xfrm>
          <a:prstGeom prst="rect">
            <a:avLst/>
          </a:prstGeom>
          <a:noFill/>
          <a:ln>
            <a:noFill/>
          </a:ln>
          <a:effectLst/>
          <a:extLst>
            <a:ext uri="{909E8E84-426E-40DD-AFC4-6F175D3DCCD1}">
              <a14:hiddenFill xmlns:a14="http://schemas.microsoft.com/office/drawing/2010/main">
                <a:solidFill>
                  <a:srgbClr val="00336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slide title</a:t>
            </a:r>
          </a:p>
        </p:txBody>
      </p:sp>
      <p:sp>
        <p:nvSpPr>
          <p:cNvPr id="79882" name="Rectangle 10"/>
          <p:cNvSpPr>
            <a:spLocks noGrp="1" noChangeArrowheads="1"/>
          </p:cNvSpPr>
          <p:nvPr>
            <p:ph type="sldNum" sz="quarter" idx="4"/>
          </p:nvPr>
        </p:nvSpPr>
        <p:spPr bwMode="auto">
          <a:xfrm>
            <a:off x="0" y="304800"/>
            <a:ext cx="11430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nSpc>
                <a:spcPct val="100000"/>
              </a:lnSpc>
              <a:defRPr sz="1000"/>
            </a:lvl1pPr>
          </a:lstStyle>
          <a:p>
            <a:r>
              <a:rPr lang="en-US"/>
              <a:t>SW388R7</a:t>
            </a:r>
          </a:p>
          <a:p>
            <a:r>
              <a:rPr lang="en-US"/>
              <a:t>Data Analysis &amp; Computers II</a:t>
            </a:r>
          </a:p>
          <a:p>
            <a:endParaRPr lang="en-US"/>
          </a:p>
          <a:p>
            <a:r>
              <a:rPr lang="en-US"/>
              <a:t>Slide </a:t>
            </a:r>
            <a:fld id="{42621786-2388-4430-94AC-959DB6205A1D}"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Lst>
  <p:transition/>
  <p:hf hdr="0" ftr="0" dt="0"/>
  <p:txStyles>
    <p:titleStyle>
      <a:lvl1pPr algn="ctr" rtl="0" fontAlgn="base">
        <a:lnSpc>
          <a:spcPct val="85000"/>
        </a:lnSpc>
        <a:spcBef>
          <a:spcPct val="0"/>
        </a:spcBef>
        <a:spcAft>
          <a:spcPct val="0"/>
        </a:spcAft>
        <a:defRPr sz="2800">
          <a:solidFill>
            <a:schemeClr val="tx2"/>
          </a:solidFill>
          <a:latin typeface="+mj-lt"/>
          <a:ea typeface="+mj-ea"/>
          <a:cs typeface="+mj-cs"/>
        </a:defRPr>
      </a:lvl1pPr>
      <a:lvl2pPr algn="ctr" rtl="0" fontAlgn="base">
        <a:lnSpc>
          <a:spcPct val="85000"/>
        </a:lnSpc>
        <a:spcBef>
          <a:spcPct val="0"/>
        </a:spcBef>
        <a:spcAft>
          <a:spcPct val="0"/>
        </a:spcAft>
        <a:defRPr sz="2800">
          <a:solidFill>
            <a:schemeClr val="tx2"/>
          </a:solidFill>
          <a:latin typeface="Trebuchet MS" pitchFamily="34" charset="0"/>
        </a:defRPr>
      </a:lvl2pPr>
      <a:lvl3pPr algn="ctr" rtl="0" fontAlgn="base">
        <a:lnSpc>
          <a:spcPct val="85000"/>
        </a:lnSpc>
        <a:spcBef>
          <a:spcPct val="0"/>
        </a:spcBef>
        <a:spcAft>
          <a:spcPct val="0"/>
        </a:spcAft>
        <a:defRPr sz="2800">
          <a:solidFill>
            <a:schemeClr val="tx2"/>
          </a:solidFill>
          <a:latin typeface="Trebuchet MS" pitchFamily="34" charset="0"/>
        </a:defRPr>
      </a:lvl3pPr>
      <a:lvl4pPr algn="ctr" rtl="0" fontAlgn="base">
        <a:lnSpc>
          <a:spcPct val="85000"/>
        </a:lnSpc>
        <a:spcBef>
          <a:spcPct val="0"/>
        </a:spcBef>
        <a:spcAft>
          <a:spcPct val="0"/>
        </a:spcAft>
        <a:defRPr sz="2800">
          <a:solidFill>
            <a:schemeClr val="tx2"/>
          </a:solidFill>
          <a:latin typeface="Trebuchet MS" pitchFamily="34" charset="0"/>
        </a:defRPr>
      </a:lvl4pPr>
      <a:lvl5pPr algn="ctr" rtl="0" fontAlgn="base">
        <a:lnSpc>
          <a:spcPct val="85000"/>
        </a:lnSpc>
        <a:spcBef>
          <a:spcPct val="0"/>
        </a:spcBef>
        <a:spcAft>
          <a:spcPct val="0"/>
        </a:spcAft>
        <a:defRPr sz="2800">
          <a:solidFill>
            <a:schemeClr val="tx2"/>
          </a:solidFill>
          <a:latin typeface="Trebuchet MS" pitchFamily="34" charset="0"/>
        </a:defRPr>
      </a:lvl5pPr>
      <a:lvl6pPr marL="457200" algn="ctr" rtl="0" fontAlgn="base">
        <a:lnSpc>
          <a:spcPct val="85000"/>
        </a:lnSpc>
        <a:spcBef>
          <a:spcPct val="0"/>
        </a:spcBef>
        <a:spcAft>
          <a:spcPct val="0"/>
        </a:spcAft>
        <a:defRPr sz="2800">
          <a:solidFill>
            <a:schemeClr val="tx2"/>
          </a:solidFill>
          <a:latin typeface="Trebuchet MS" pitchFamily="34" charset="0"/>
        </a:defRPr>
      </a:lvl6pPr>
      <a:lvl7pPr marL="914400" algn="ctr" rtl="0" fontAlgn="base">
        <a:lnSpc>
          <a:spcPct val="85000"/>
        </a:lnSpc>
        <a:spcBef>
          <a:spcPct val="0"/>
        </a:spcBef>
        <a:spcAft>
          <a:spcPct val="0"/>
        </a:spcAft>
        <a:defRPr sz="2800">
          <a:solidFill>
            <a:schemeClr val="tx2"/>
          </a:solidFill>
          <a:latin typeface="Trebuchet MS" pitchFamily="34" charset="0"/>
        </a:defRPr>
      </a:lvl7pPr>
      <a:lvl8pPr marL="1371600" algn="ctr" rtl="0" fontAlgn="base">
        <a:lnSpc>
          <a:spcPct val="85000"/>
        </a:lnSpc>
        <a:spcBef>
          <a:spcPct val="0"/>
        </a:spcBef>
        <a:spcAft>
          <a:spcPct val="0"/>
        </a:spcAft>
        <a:defRPr sz="2800">
          <a:solidFill>
            <a:schemeClr val="tx2"/>
          </a:solidFill>
          <a:latin typeface="Trebuchet MS" pitchFamily="34" charset="0"/>
        </a:defRPr>
      </a:lvl8pPr>
      <a:lvl9pPr marL="1828800" algn="ctr" rtl="0" fontAlgn="base">
        <a:lnSpc>
          <a:spcPct val="85000"/>
        </a:lnSpc>
        <a:spcBef>
          <a:spcPct val="0"/>
        </a:spcBef>
        <a:spcAft>
          <a:spcPct val="0"/>
        </a:spcAft>
        <a:defRPr sz="2800">
          <a:solidFill>
            <a:schemeClr val="tx2"/>
          </a:solidFill>
          <a:latin typeface="Trebuchet MS" pitchFamily="34" charset="0"/>
        </a:defRPr>
      </a:lvl9pPr>
    </p:titleStyle>
    <p:bodyStyle>
      <a:lvl1pPr marL="342900" indent="-342900" algn="l" rtl="0" fontAlgn="base">
        <a:spcBef>
          <a:spcPct val="20000"/>
        </a:spcBef>
        <a:spcAft>
          <a:spcPct val="0"/>
        </a:spcAft>
        <a:buClr>
          <a:schemeClr val="tx1"/>
        </a:buClr>
        <a:buSzPct val="65000"/>
        <a:buFont typeface="Wingdings" pitchFamily="2" charset="2"/>
        <a:buChar char="Ø"/>
        <a:defRPr sz="2400">
          <a:solidFill>
            <a:schemeClr val="tx1"/>
          </a:solidFill>
          <a:latin typeface="+mn-lt"/>
          <a:ea typeface="+mn-ea"/>
          <a:cs typeface="+mn-cs"/>
        </a:defRPr>
      </a:lvl1pPr>
      <a:lvl2pPr marL="742950" indent="-285750" algn="l" rtl="0" fontAlgn="base">
        <a:spcBef>
          <a:spcPct val="20000"/>
        </a:spcBef>
        <a:spcAft>
          <a:spcPct val="0"/>
        </a:spcAft>
        <a:buClr>
          <a:schemeClr val="tx1"/>
        </a:buClr>
        <a:buSzPct val="65000"/>
        <a:buFont typeface="Wingdings" pitchFamily="2" charset="2"/>
        <a:buChar char="Ø"/>
        <a:defRPr sz="2000">
          <a:solidFill>
            <a:schemeClr val="tx1"/>
          </a:solidFill>
          <a:latin typeface="+mn-lt"/>
        </a:defRPr>
      </a:lvl2pPr>
      <a:lvl3pPr marL="1085850" indent="-228600" algn="l" rtl="0" fontAlgn="base">
        <a:spcBef>
          <a:spcPct val="20000"/>
        </a:spcBef>
        <a:spcAft>
          <a:spcPct val="0"/>
        </a:spcAft>
        <a:buClr>
          <a:schemeClr val="tx1"/>
        </a:buClr>
        <a:buSzPct val="65000"/>
        <a:buFont typeface="Wingdings" pitchFamily="2" charset="2"/>
        <a:buChar char="Ø"/>
        <a:defRPr>
          <a:solidFill>
            <a:schemeClr val="tx1"/>
          </a:solidFill>
          <a:latin typeface="+mn-lt"/>
        </a:defRPr>
      </a:lvl3pPr>
      <a:lvl4pPr marL="1428750" indent="-228600" algn="l" rtl="0" fontAlgn="base">
        <a:spcBef>
          <a:spcPct val="20000"/>
        </a:spcBef>
        <a:spcAft>
          <a:spcPct val="0"/>
        </a:spcAft>
        <a:buClr>
          <a:schemeClr val="tx1"/>
        </a:buClr>
        <a:buSzPct val="65000"/>
        <a:buFont typeface="Wingdings" pitchFamily="2" charset="2"/>
        <a:buChar char="Ø"/>
        <a:defRPr sz="1600">
          <a:solidFill>
            <a:schemeClr val="tx1"/>
          </a:solidFill>
          <a:latin typeface="+mn-lt"/>
        </a:defRPr>
      </a:lvl4pPr>
      <a:lvl5pPr marL="1771650" indent="-228600" algn="l" rtl="0" fontAlgn="base">
        <a:spcBef>
          <a:spcPct val="20000"/>
        </a:spcBef>
        <a:spcAft>
          <a:spcPct val="0"/>
        </a:spcAft>
        <a:buClr>
          <a:schemeClr val="tx1"/>
        </a:buClr>
        <a:buSzPct val="65000"/>
        <a:buFont typeface="Wingdings" pitchFamily="2" charset="2"/>
        <a:buChar char="Ø"/>
        <a:defRPr sz="1400">
          <a:solidFill>
            <a:schemeClr val="tx1"/>
          </a:solidFill>
          <a:latin typeface="+mn-lt"/>
        </a:defRPr>
      </a:lvl5pPr>
      <a:lvl6pPr marL="2228850" indent="-228600" algn="l" rtl="0" fontAlgn="base">
        <a:spcBef>
          <a:spcPct val="20000"/>
        </a:spcBef>
        <a:spcAft>
          <a:spcPct val="0"/>
        </a:spcAft>
        <a:buClr>
          <a:schemeClr val="tx1"/>
        </a:buClr>
        <a:buSzPct val="65000"/>
        <a:buFont typeface="Wingdings" pitchFamily="2" charset="2"/>
        <a:buChar char="Ø"/>
        <a:defRPr sz="1400">
          <a:solidFill>
            <a:schemeClr val="tx1"/>
          </a:solidFill>
          <a:latin typeface="+mn-lt"/>
        </a:defRPr>
      </a:lvl6pPr>
      <a:lvl7pPr marL="2686050" indent="-228600" algn="l" rtl="0" fontAlgn="base">
        <a:spcBef>
          <a:spcPct val="20000"/>
        </a:spcBef>
        <a:spcAft>
          <a:spcPct val="0"/>
        </a:spcAft>
        <a:buClr>
          <a:schemeClr val="tx1"/>
        </a:buClr>
        <a:buSzPct val="65000"/>
        <a:buFont typeface="Wingdings" pitchFamily="2" charset="2"/>
        <a:buChar char="Ø"/>
        <a:defRPr sz="1400">
          <a:solidFill>
            <a:schemeClr val="tx1"/>
          </a:solidFill>
          <a:latin typeface="+mn-lt"/>
        </a:defRPr>
      </a:lvl7pPr>
      <a:lvl8pPr marL="3143250" indent="-228600" algn="l" rtl="0" fontAlgn="base">
        <a:spcBef>
          <a:spcPct val="20000"/>
        </a:spcBef>
        <a:spcAft>
          <a:spcPct val="0"/>
        </a:spcAft>
        <a:buClr>
          <a:schemeClr val="tx1"/>
        </a:buClr>
        <a:buSzPct val="65000"/>
        <a:buFont typeface="Wingdings" pitchFamily="2" charset="2"/>
        <a:buChar char="Ø"/>
        <a:defRPr sz="1400">
          <a:solidFill>
            <a:schemeClr val="tx1"/>
          </a:solidFill>
          <a:latin typeface="+mn-lt"/>
        </a:defRPr>
      </a:lvl8pPr>
      <a:lvl9pPr marL="3600450" indent="-228600" algn="l" rtl="0" fontAlgn="base">
        <a:spcBef>
          <a:spcPct val="20000"/>
        </a:spcBef>
        <a:spcAft>
          <a:spcPct val="0"/>
        </a:spcAft>
        <a:buClr>
          <a:schemeClr val="tx1"/>
        </a:buClr>
        <a:buSzPct val="65000"/>
        <a:buFont typeface="Wingdings" pitchFamily="2" charset="2"/>
        <a:buChar char="Ø"/>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35.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36.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37.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38.wmf"/><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39.wmf"/><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40.wmf"/><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41.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42.pn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43.pn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44.pn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45.pn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46.wmf"/><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47.pn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48.wmf"/><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49.pn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50.wmf"/><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51.png"/><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52.wmf"/><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image" Target="../media/image53.png"/><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image" Target="../media/image54.png"/><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image" Target="../media/image55.png"/><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image" Target="../media/image56.png"/><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image" Target="../media/image5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image" Target="../media/image58.png"/><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image" Target="../media/image59.png"/><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image" Target="../media/image60.png"/><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image" Target="../media/image61.png"/><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image" Target="../media/image62.png"/><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image" Target="../media/image63.png"/><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image" Target="../media/image64.png"/><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image" Target="../media/image65.png"/><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image" Target="../media/image66.png"/><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image" Target="../media/image36.png"/><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image" Target="../media/image67.png"/><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image" Target="../media/image68.png"/><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image" Target="../media/image69.png"/><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image" Target="../media/image6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7"/>
          <p:cNvSpPr>
            <a:spLocks noGrp="1" noChangeArrowheads="1"/>
          </p:cNvSpPr>
          <p:nvPr>
            <p:ph type="sldNum" sz="quarter" idx="4"/>
          </p:nvPr>
        </p:nvSpPr>
        <p:spPr/>
        <p:txBody>
          <a:bodyPr/>
          <a:lstStyle/>
          <a:p>
            <a:r>
              <a:rPr lang="en-US"/>
              <a:t>SW388R7</a:t>
            </a:r>
          </a:p>
          <a:p>
            <a:r>
              <a:rPr lang="en-US"/>
              <a:t>Data Analysis &amp; Computers II</a:t>
            </a:r>
          </a:p>
          <a:p>
            <a:endParaRPr lang="en-US"/>
          </a:p>
          <a:p>
            <a:r>
              <a:rPr lang="en-US"/>
              <a:t>Slide </a:t>
            </a:r>
            <a:fld id="{26E3E3CE-EDA2-4A6B-A695-428FAD059991}" type="slidenum">
              <a:rPr lang="en-US"/>
              <a:pPr/>
              <a:t>1</a:t>
            </a:fld>
            <a:endParaRPr lang="en-US"/>
          </a:p>
        </p:txBody>
      </p:sp>
      <p:sp>
        <p:nvSpPr>
          <p:cNvPr id="4100" name="Rectangle 4"/>
          <p:cNvSpPr>
            <a:spLocks noGrp="1" noChangeArrowheads="1"/>
          </p:cNvSpPr>
          <p:nvPr>
            <p:ph type="ctrTitle"/>
          </p:nvPr>
        </p:nvSpPr>
        <p:spPr>
          <a:xfrm>
            <a:off x="1219200" y="304800"/>
            <a:ext cx="7467600" cy="914400"/>
          </a:xfrm>
        </p:spPr>
        <p:txBody>
          <a:bodyPr/>
          <a:lstStyle/>
          <a:p>
            <a:r>
              <a:rPr lang="en-US"/>
              <a:t>Multiple Regression – Assumptions and Outliers</a:t>
            </a:r>
          </a:p>
        </p:txBody>
      </p:sp>
      <p:sp>
        <p:nvSpPr>
          <p:cNvPr id="4101" name="Rectangle 5"/>
          <p:cNvSpPr>
            <a:spLocks noGrp="1" noChangeArrowheads="1"/>
          </p:cNvSpPr>
          <p:nvPr>
            <p:ph type="subTitle" idx="1"/>
          </p:nvPr>
        </p:nvSpPr>
        <p:spPr/>
        <p:txBody>
          <a:bodyPr/>
          <a:lstStyle/>
          <a:p>
            <a:endParaRPr lang="en-US" sz="2400"/>
          </a:p>
          <a:p>
            <a:r>
              <a:rPr lang="en-US" sz="2400"/>
              <a:t>Multiple Regression and Assumptions</a:t>
            </a:r>
          </a:p>
          <a:p>
            <a:endParaRPr lang="en-US" sz="2400"/>
          </a:p>
          <a:p>
            <a:r>
              <a:rPr lang="en-US" sz="2400"/>
              <a:t>Multiple Regression and Outliers</a:t>
            </a:r>
          </a:p>
          <a:p>
            <a:endParaRPr lang="en-US" sz="2400"/>
          </a:p>
          <a:p>
            <a:r>
              <a:rPr lang="en-US" sz="2400"/>
              <a:t>Strategy for Solving Problems</a:t>
            </a:r>
          </a:p>
          <a:p>
            <a:endParaRPr lang="en-US" sz="2400"/>
          </a:p>
          <a:p>
            <a:r>
              <a:rPr lang="en-US" sz="2400"/>
              <a:t>Practice Problems</a:t>
            </a:r>
          </a:p>
          <a:p>
            <a:endParaRPr lang="en-US" sz="2400"/>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1B1C1CC5-3DF6-4A46-BF22-F7DA4AAF70E7}" type="slidenum">
              <a:rPr lang="en-US"/>
              <a:pPr/>
              <a:t>10</a:t>
            </a:fld>
            <a:endParaRPr lang="en-US"/>
          </a:p>
        </p:txBody>
      </p:sp>
      <p:sp>
        <p:nvSpPr>
          <p:cNvPr id="324610" name="Rectangle 2"/>
          <p:cNvSpPr>
            <a:spLocks noGrp="1" noChangeArrowheads="1"/>
          </p:cNvSpPr>
          <p:nvPr>
            <p:ph type="title"/>
          </p:nvPr>
        </p:nvSpPr>
        <p:spPr/>
        <p:txBody>
          <a:bodyPr/>
          <a:lstStyle/>
          <a:p>
            <a:r>
              <a:rPr lang="en-US"/>
              <a:t>Transforming independent variables - 3</a:t>
            </a:r>
          </a:p>
        </p:txBody>
      </p:sp>
      <p:sp>
        <p:nvSpPr>
          <p:cNvPr id="324611" name="Rectangle 3"/>
          <p:cNvSpPr>
            <a:spLocks noGrp="1" noChangeArrowheads="1"/>
          </p:cNvSpPr>
          <p:nvPr>
            <p:ph type="body" idx="1"/>
          </p:nvPr>
        </p:nvSpPr>
        <p:spPr/>
        <p:txBody>
          <a:bodyPr/>
          <a:lstStyle/>
          <a:p>
            <a:r>
              <a:rPr lang="en-US"/>
              <a:t>If independent variable is not linearly related to dependent variable and not normally distributed:</a:t>
            </a:r>
          </a:p>
          <a:p>
            <a:pPr lvl="1"/>
            <a:r>
              <a:rPr lang="en-US" sz="2400"/>
              <a:t>Try log, square root, square, and inverse transformation. Use first transformed variable that satisfies normality criteria and has significant correlation.</a:t>
            </a:r>
          </a:p>
          <a:p>
            <a:pPr lvl="1"/>
            <a:r>
              <a:rPr lang="en-US" sz="2400"/>
              <a:t>If no transformation satisfies normality criteria with a significant correlation, used untransformed variable and add caution for violation of assumption</a:t>
            </a:r>
          </a:p>
        </p:txBody>
      </p:sp>
    </p:spTree>
  </p:cSld>
  <p:clrMapOvr>
    <a:masterClrMapping/>
  </p:clrMapOvr>
  <p:transition/>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Slide Number Placeholder 2"/>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71061943-2E1D-47A7-AEE1-0F05F97CD3DB}" type="slidenum">
              <a:rPr lang="en-US"/>
              <a:pPr/>
              <a:t>100</a:t>
            </a:fld>
            <a:endParaRPr lang="en-US"/>
          </a:p>
        </p:txBody>
      </p:sp>
      <p:sp>
        <p:nvSpPr>
          <p:cNvPr id="153602" name="Rectangle 2"/>
          <p:cNvSpPr>
            <a:spLocks noGrp="1" noChangeArrowheads="1"/>
          </p:cNvSpPr>
          <p:nvPr>
            <p:ph type="title"/>
          </p:nvPr>
        </p:nvSpPr>
        <p:spPr>
          <a:xfrm>
            <a:off x="1143000" y="304800"/>
            <a:ext cx="7772400" cy="914400"/>
          </a:xfrm>
        </p:spPr>
        <p:txBody>
          <a:bodyPr/>
          <a:lstStyle/>
          <a:p>
            <a:r>
              <a:rPr lang="en-US"/>
              <a:t>Impact of assumptions and outliers - 1</a:t>
            </a:r>
          </a:p>
        </p:txBody>
      </p:sp>
      <p:sp>
        <p:nvSpPr>
          <p:cNvPr id="153603" name="Rectangle 3"/>
          <p:cNvSpPr>
            <a:spLocks noChangeArrowheads="1"/>
          </p:cNvSpPr>
          <p:nvPr/>
        </p:nvSpPr>
        <p:spPr bwMode="auto">
          <a:xfrm>
            <a:off x="762000" y="1516063"/>
            <a:ext cx="8196263" cy="69532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50800" indent="4763" algn="l">
              <a:lnSpc>
                <a:spcPct val="100000"/>
              </a:lnSpc>
            </a:pPr>
            <a:r>
              <a:rPr lang="en-US" sz="1800">
                <a:latin typeface="Verdana" pitchFamily="34" charset="0"/>
              </a:rPr>
              <a:t>The following is a guide to the decision process for answering </a:t>
            </a:r>
          </a:p>
          <a:p>
            <a:pPr marL="50800" indent="4763" algn="l">
              <a:lnSpc>
                <a:spcPct val="100000"/>
              </a:lnSpc>
            </a:pPr>
            <a:r>
              <a:rPr lang="en-US" sz="1800">
                <a:latin typeface="Verdana" pitchFamily="34" charset="0"/>
              </a:rPr>
              <a:t>problems about the impact of assumptions and outliers on analysis:</a:t>
            </a:r>
            <a:r>
              <a:rPr lang="en-US" sz="2000">
                <a:latin typeface="Verdana" pitchFamily="34" charset="0"/>
              </a:rPr>
              <a:t> </a:t>
            </a:r>
          </a:p>
        </p:txBody>
      </p:sp>
      <p:sp>
        <p:nvSpPr>
          <p:cNvPr id="153613" name="Line 13"/>
          <p:cNvSpPr>
            <a:spLocks noChangeShapeType="1"/>
          </p:cNvSpPr>
          <p:nvPr/>
        </p:nvSpPr>
        <p:spPr bwMode="auto">
          <a:xfrm flipH="1">
            <a:off x="4092575" y="3492500"/>
            <a:ext cx="0" cy="423863"/>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153614" name="Line 14"/>
          <p:cNvSpPr>
            <a:spLocks noChangeShapeType="1"/>
          </p:cNvSpPr>
          <p:nvPr/>
        </p:nvSpPr>
        <p:spPr bwMode="auto">
          <a:xfrm>
            <a:off x="5926138" y="2976563"/>
            <a:ext cx="679450"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153615" name="Text Box 15"/>
          <p:cNvSpPr txBox="1">
            <a:spLocks noChangeArrowheads="1"/>
          </p:cNvSpPr>
          <p:nvPr/>
        </p:nvSpPr>
        <p:spPr bwMode="auto">
          <a:xfrm>
            <a:off x="6684963" y="2657475"/>
            <a:ext cx="1239837" cy="639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t>Inappropriate </a:t>
            </a:r>
            <a:r>
              <a:rPr lang="en-US" sz="1200">
                <a:latin typeface="Verdana" pitchFamily="34" charset="0"/>
              </a:rPr>
              <a:t>application of a statistic</a:t>
            </a:r>
          </a:p>
        </p:txBody>
      </p:sp>
      <p:sp>
        <p:nvSpPr>
          <p:cNvPr id="153616" name="Text Box 16"/>
          <p:cNvSpPr txBox="1">
            <a:spLocks noChangeArrowheads="1"/>
          </p:cNvSpPr>
          <p:nvPr/>
        </p:nvSpPr>
        <p:spPr bwMode="auto">
          <a:xfrm>
            <a:off x="4191000" y="3525838"/>
            <a:ext cx="4667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sp>
        <p:nvSpPr>
          <p:cNvPr id="153617" name="Text Box 17"/>
          <p:cNvSpPr txBox="1">
            <a:spLocks noChangeArrowheads="1"/>
          </p:cNvSpPr>
          <p:nvPr/>
        </p:nvSpPr>
        <p:spPr bwMode="auto">
          <a:xfrm>
            <a:off x="5992813" y="2690813"/>
            <a:ext cx="4667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sp>
        <p:nvSpPr>
          <p:cNvPr id="153636" name="AutoShape 36"/>
          <p:cNvSpPr>
            <a:spLocks noChangeArrowheads="1"/>
          </p:cNvSpPr>
          <p:nvPr/>
        </p:nvSpPr>
        <p:spPr bwMode="auto">
          <a:xfrm>
            <a:off x="2133600" y="2459038"/>
            <a:ext cx="3886200" cy="10191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latin typeface="Verdana" pitchFamily="34" charset="0"/>
              </a:rPr>
              <a:t>Dependent variable metric?</a:t>
            </a:r>
          </a:p>
          <a:p>
            <a:pPr algn="l">
              <a:lnSpc>
                <a:spcPct val="100000"/>
              </a:lnSpc>
            </a:pPr>
            <a:r>
              <a:rPr lang="en-US" sz="1000">
                <a:latin typeface="Verdana" pitchFamily="34" charset="0"/>
              </a:rPr>
              <a:t>Independent variables metric or dichotomous?</a:t>
            </a:r>
          </a:p>
        </p:txBody>
      </p:sp>
      <p:sp>
        <p:nvSpPr>
          <p:cNvPr id="153637" name="Rectangle 37"/>
          <p:cNvSpPr>
            <a:spLocks noChangeArrowheads="1"/>
          </p:cNvSpPr>
          <p:nvPr/>
        </p:nvSpPr>
        <p:spPr bwMode="auto">
          <a:xfrm>
            <a:off x="3048000" y="5443538"/>
            <a:ext cx="2057400" cy="752475"/>
          </a:xfrm>
          <a:prstGeom prst="rect">
            <a:avLst/>
          </a:prstGeom>
          <a:solidFill>
            <a:srgbClr val="EAEAEA"/>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000">
                <a:latin typeface="Verdana" pitchFamily="34" charset="0"/>
              </a:rPr>
              <a:t>Run baseline regression and record R² for future reference, using method for including variables identified in the research question.</a:t>
            </a:r>
          </a:p>
        </p:txBody>
      </p:sp>
      <p:sp>
        <p:nvSpPr>
          <p:cNvPr id="153638" name="Line 38"/>
          <p:cNvSpPr>
            <a:spLocks noChangeShapeType="1"/>
          </p:cNvSpPr>
          <p:nvPr/>
        </p:nvSpPr>
        <p:spPr bwMode="auto">
          <a:xfrm flipH="1">
            <a:off x="4114800" y="6205538"/>
            <a:ext cx="0" cy="423862"/>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pSp>
        <p:nvGrpSpPr>
          <p:cNvPr id="153640" name="Group 40"/>
          <p:cNvGrpSpPr>
            <a:grpSpLocks/>
          </p:cNvGrpSpPr>
          <p:nvPr/>
        </p:nvGrpSpPr>
        <p:grpSpPr bwMode="auto">
          <a:xfrm>
            <a:off x="4081463" y="4986338"/>
            <a:ext cx="466725" cy="423862"/>
            <a:chOff x="4464" y="3456"/>
            <a:chExt cx="294" cy="267"/>
          </a:xfrm>
        </p:grpSpPr>
        <p:sp>
          <p:nvSpPr>
            <p:cNvPr id="153641" name="Line 41"/>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53642" name="Text Box 42"/>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sp>
        <p:nvSpPr>
          <p:cNvPr id="153643" name="AutoShape 43"/>
          <p:cNvSpPr>
            <a:spLocks noChangeArrowheads="1"/>
          </p:cNvSpPr>
          <p:nvPr/>
        </p:nvSpPr>
        <p:spPr bwMode="auto">
          <a:xfrm>
            <a:off x="2133600" y="3965575"/>
            <a:ext cx="3886200" cy="10191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latin typeface="Verdana" pitchFamily="34" charset="0"/>
              </a:rPr>
              <a:t>Ratio of cases to independent variables at least 5 to 1?</a:t>
            </a:r>
          </a:p>
        </p:txBody>
      </p:sp>
      <p:grpSp>
        <p:nvGrpSpPr>
          <p:cNvPr id="153644" name="Group 44"/>
          <p:cNvGrpSpPr>
            <a:grpSpLocks/>
          </p:cNvGrpSpPr>
          <p:nvPr/>
        </p:nvGrpSpPr>
        <p:grpSpPr bwMode="auto">
          <a:xfrm>
            <a:off x="4081463" y="4986338"/>
            <a:ext cx="466725" cy="423862"/>
            <a:chOff x="4464" y="3456"/>
            <a:chExt cx="294" cy="267"/>
          </a:xfrm>
        </p:grpSpPr>
        <p:sp>
          <p:nvSpPr>
            <p:cNvPr id="153645" name="Line 45"/>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53646" name="Text Box 46"/>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grpSp>
        <p:nvGrpSpPr>
          <p:cNvPr id="153647" name="Group 47"/>
          <p:cNvGrpSpPr>
            <a:grpSpLocks/>
          </p:cNvGrpSpPr>
          <p:nvPr/>
        </p:nvGrpSpPr>
        <p:grpSpPr bwMode="auto">
          <a:xfrm>
            <a:off x="5986463" y="4168775"/>
            <a:ext cx="679450" cy="304800"/>
            <a:chOff x="3792" y="2832"/>
            <a:chExt cx="428" cy="192"/>
          </a:xfrm>
        </p:grpSpPr>
        <p:sp>
          <p:nvSpPr>
            <p:cNvPr id="153648" name="Line 48"/>
            <p:cNvSpPr>
              <a:spLocks noChangeShapeType="1"/>
            </p:cNvSpPr>
            <p:nvPr/>
          </p:nvSpPr>
          <p:spPr bwMode="auto">
            <a:xfrm>
              <a:off x="3792" y="3024"/>
              <a:ext cx="428"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53649" name="Text Box 49"/>
            <p:cNvSpPr txBox="1">
              <a:spLocks noChangeArrowheads="1"/>
            </p:cNvSpPr>
            <p:nvPr/>
          </p:nvSpPr>
          <p:spPr bwMode="auto">
            <a:xfrm>
              <a:off x="3840" y="2832"/>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sp>
        <p:nvSpPr>
          <p:cNvPr id="153650" name="Text Box 50"/>
          <p:cNvSpPr txBox="1">
            <a:spLocks noChangeArrowheads="1"/>
          </p:cNvSpPr>
          <p:nvPr/>
        </p:nvSpPr>
        <p:spPr bwMode="auto">
          <a:xfrm>
            <a:off x="6705600" y="4194175"/>
            <a:ext cx="1295400" cy="639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Inappropriate application of a statistic</a:t>
            </a: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Slide Number Placeholder 2"/>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017809E3-A1BB-430D-8409-5DDB8D59472A}" type="slidenum">
              <a:rPr lang="en-US"/>
              <a:pPr/>
              <a:t>101</a:t>
            </a:fld>
            <a:endParaRPr lang="en-US"/>
          </a:p>
        </p:txBody>
      </p:sp>
      <p:sp>
        <p:nvSpPr>
          <p:cNvPr id="200706" name="Rectangle 2"/>
          <p:cNvSpPr>
            <a:spLocks noGrp="1" noChangeArrowheads="1"/>
          </p:cNvSpPr>
          <p:nvPr>
            <p:ph type="title"/>
          </p:nvPr>
        </p:nvSpPr>
        <p:spPr>
          <a:xfrm>
            <a:off x="1143000" y="304800"/>
            <a:ext cx="7772400" cy="914400"/>
          </a:xfrm>
        </p:spPr>
        <p:txBody>
          <a:bodyPr/>
          <a:lstStyle/>
          <a:p>
            <a:r>
              <a:rPr lang="en-US"/>
              <a:t>Impact of assumptions and outliers - 2</a:t>
            </a:r>
          </a:p>
        </p:txBody>
      </p:sp>
      <p:sp>
        <p:nvSpPr>
          <p:cNvPr id="200708" name="AutoShape 4"/>
          <p:cNvSpPr>
            <a:spLocks noChangeArrowheads="1"/>
          </p:cNvSpPr>
          <p:nvPr/>
        </p:nvSpPr>
        <p:spPr bwMode="auto">
          <a:xfrm>
            <a:off x="2243138" y="1887538"/>
            <a:ext cx="3733800" cy="10191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latin typeface="Verdana" pitchFamily="34" charset="0"/>
              </a:rPr>
              <a:t>Is the dependent variable normally distributed?</a:t>
            </a:r>
          </a:p>
          <a:p>
            <a:pPr algn="l">
              <a:lnSpc>
                <a:spcPct val="100000"/>
              </a:lnSpc>
            </a:pPr>
            <a:endParaRPr lang="en-US" sz="1000">
              <a:latin typeface="Verdana" pitchFamily="34" charset="0"/>
            </a:endParaRPr>
          </a:p>
        </p:txBody>
      </p:sp>
      <p:grpSp>
        <p:nvGrpSpPr>
          <p:cNvPr id="200709" name="Group 5"/>
          <p:cNvGrpSpPr>
            <a:grpSpLocks/>
          </p:cNvGrpSpPr>
          <p:nvPr/>
        </p:nvGrpSpPr>
        <p:grpSpPr bwMode="auto">
          <a:xfrm>
            <a:off x="4114800" y="2928938"/>
            <a:ext cx="466725" cy="423862"/>
            <a:chOff x="4464" y="3456"/>
            <a:chExt cx="294" cy="267"/>
          </a:xfrm>
        </p:grpSpPr>
        <p:sp>
          <p:nvSpPr>
            <p:cNvPr id="200710" name="Line 6"/>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0711" name="Text Box 7"/>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grpSp>
        <p:nvGrpSpPr>
          <p:cNvPr id="200712" name="Group 8"/>
          <p:cNvGrpSpPr>
            <a:grpSpLocks/>
          </p:cNvGrpSpPr>
          <p:nvPr/>
        </p:nvGrpSpPr>
        <p:grpSpPr bwMode="auto">
          <a:xfrm>
            <a:off x="5997575" y="2090738"/>
            <a:ext cx="679450" cy="304800"/>
            <a:chOff x="3792" y="2832"/>
            <a:chExt cx="428" cy="192"/>
          </a:xfrm>
        </p:grpSpPr>
        <p:sp>
          <p:nvSpPr>
            <p:cNvPr id="200713" name="Line 9"/>
            <p:cNvSpPr>
              <a:spLocks noChangeShapeType="1"/>
            </p:cNvSpPr>
            <p:nvPr/>
          </p:nvSpPr>
          <p:spPr bwMode="auto">
            <a:xfrm>
              <a:off x="3792" y="3024"/>
              <a:ext cx="428"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0714" name="Text Box 10"/>
            <p:cNvSpPr txBox="1">
              <a:spLocks noChangeArrowheads="1"/>
            </p:cNvSpPr>
            <p:nvPr/>
          </p:nvSpPr>
          <p:spPr bwMode="auto">
            <a:xfrm>
              <a:off x="3840" y="2832"/>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sp>
        <p:nvSpPr>
          <p:cNvPr id="200721" name="Rectangle 17"/>
          <p:cNvSpPr>
            <a:spLocks noChangeArrowheads="1"/>
          </p:cNvSpPr>
          <p:nvPr/>
        </p:nvSpPr>
        <p:spPr bwMode="auto">
          <a:xfrm>
            <a:off x="6781800" y="1939925"/>
            <a:ext cx="2133600" cy="882650"/>
          </a:xfrm>
          <a:prstGeom prst="rect">
            <a:avLst/>
          </a:prstGeom>
          <a:solidFill>
            <a:srgbClr val="EAEAEA"/>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marL="457200" indent="-457200" algn="l"/>
            <a:r>
              <a:rPr lang="en-US" sz="1000">
                <a:latin typeface="Verdana" pitchFamily="34" charset="0"/>
              </a:rPr>
              <a:t>Try: </a:t>
            </a:r>
          </a:p>
          <a:p>
            <a:pPr marL="457200" indent="-457200" algn="l"/>
            <a:r>
              <a:rPr lang="en-US" sz="1000">
                <a:latin typeface="Verdana" pitchFamily="34" charset="0"/>
              </a:rPr>
              <a:t>1. Logarithmic transformation</a:t>
            </a:r>
          </a:p>
          <a:p>
            <a:pPr marL="457200" indent="-457200" algn="l"/>
            <a:r>
              <a:rPr lang="en-US" sz="1000">
                <a:latin typeface="Verdana" pitchFamily="34" charset="0"/>
              </a:rPr>
              <a:t>2. Square root transformation</a:t>
            </a:r>
          </a:p>
          <a:p>
            <a:pPr marL="457200" indent="-457200" algn="l"/>
            <a:r>
              <a:rPr lang="en-US" sz="1000">
                <a:latin typeface="Verdana" pitchFamily="34" charset="0"/>
              </a:rPr>
              <a:t>3. Inverse transformation</a:t>
            </a:r>
          </a:p>
          <a:p>
            <a:pPr marL="457200" indent="-457200" algn="l"/>
            <a:endParaRPr lang="en-US" sz="1000">
              <a:latin typeface="Verdana" pitchFamily="34" charset="0"/>
            </a:endParaRPr>
          </a:p>
          <a:p>
            <a:pPr marL="457200" indent="-457200" algn="l"/>
            <a:r>
              <a:rPr lang="en-US" sz="1000">
                <a:latin typeface="Verdana" pitchFamily="34" charset="0"/>
              </a:rPr>
              <a:t>If unsuccessful, add caution</a:t>
            </a:r>
          </a:p>
        </p:txBody>
      </p:sp>
      <p:sp>
        <p:nvSpPr>
          <p:cNvPr id="200722" name="Line 18"/>
          <p:cNvSpPr>
            <a:spLocks noChangeShapeType="1"/>
          </p:cNvSpPr>
          <p:nvPr/>
        </p:nvSpPr>
        <p:spPr bwMode="auto">
          <a:xfrm>
            <a:off x="7848600" y="2874963"/>
            <a:ext cx="0" cy="457200"/>
          </a:xfrm>
          <a:prstGeom prst="line">
            <a:avLst/>
          </a:prstGeom>
          <a:noFill/>
          <a:ln w="12700">
            <a:solidFill>
              <a:schemeClr val="tx1"/>
            </a:solidFill>
            <a:round/>
            <a:headEnd type="none" w="lg" len="med"/>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a:p>
        </p:txBody>
      </p:sp>
      <p:sp>
        <p:nvSpPr>
          <p:cNvPr id="200725" name="Line 21"/>
          <p:cNvSpPr>
            <a:spLocks noChangeShapeType="1"/>
          </p:cNvSpPr>
          <p:nvPr/>
        </p:nvSpPr>
        <p:spPr bwMode="auto">
          <a:xfrm flipH="1">
            <a:off x="4114800" y="1447800"/>
            <a:ext cx="0" cy="423863"/>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00726" name="Line 22"/>
          <p:cNvSpPr>
            <a:spLocks noChangeShapeType="1"/>
          </p:cNvSpPr>
          <p:nvPr/>
        </p:nvSpPr>
        <p:spPr bwMode="auto">
          <a:xfrm>
            <a:off x="4114800" y="3276600"/>
            <a:ext cx="3657600" cy="0"/>
          </a:xfrm>
          <a:prstGeom prst="line">
            <a:avLst/>
          </a:prstGeom>
          <a:noFill/>
          <a:ln w="12700">
            <a:solidFill>
              <a:schemeClr val="tx1"/>
            </a:solidFill>
            <a:round/>
            <a:headEnd type="triangle" w="lg"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a:p>
        </p:txBody>
      </p:sp>
      <p:sp>
        <p:nvSpPr>
          <p:cNvPr id="200730" name="AutoShape 26"/>
          <p:cNvSpPr>
            <a:spLocks noChangeArrowheads="1"/>
          </p:cNvSpPr>
          <p:nvPr/>
        </p:nvSpPr>
        <p:spPr bwMode="auto">
          <a:xfrm>
            <a:off x="2286000" y="3422650"/>
            <a:ext cx="3733800" cy="10191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latin typeface="Verdana" pitchFamily="34" charset="0"/>
              </a:rPr>
              <a:t>Metric IV’s normally distributed and linearly related to DV</a:t>
            </a:r>
          </a:p>
        </p:txBody>
      </p:sp>
      <p:grpSp>
        <p:nvGrpSpPr>
          <p:cNvPr id="200731" name="Group 27"/>
          <p:cNvGrpSpPr>
            <a:grpSpLocks/>
          </p:cNvGrpSpPr>
          <p:nvPr/>
        </p:nvGrpSpPr>
        <p:grpSpPr bwMode="auto">
          <a:xfrm>
            <a:off x="4181475" y="4475163"/>
            <a:ext cx="466725" cy="423862"/>
            <a:chOff x="4464" y="3456"/>
            <a:chExt cx="294" cy="267"/>
          </a:xfrm>
        </p:grpSpPr>
        <p:sp>
          <p:nvSpPr>
            <p:cNvPr id="200732" name="Line 28"/>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0733" name="Text Box 29"/>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grpSp>
        <p:nvGrpSpPr>
          <p:cNvPr id="200734" name="Group 30"/>
          <p:cNvGrpSpPr>
            <a:grpSpLocks/>
          </p:cNvGrpSpPr>
          <p:nvPr/>
        </p:nvGrpSpPr>
        <p:grpSpPr bwMode="auto">
          <a:xfrm>
            <a:off x="6019800" y="3603625"/>
            <a:ext cx="679450" cy="304800"/>
            <a:chOff x="3792" y="2832"/>
            <a:chExt cx="428" cy="192"/>
          </a:xfrm>
        </p:grpSpPr>
        <p:sp>
          <p:nvSpPr>
            <p:cNvPr id="200735" name="Line 31"/>
            <p:cNvSpPr>
              <a:spLocks noChangeShapeType="1"/>
            </p:cNvSpPr>
            <p:nvPr/>
          </p:nvSpPr>
          <p:spPr bwMode="auto">
            <a:xfrm>
              <a:off x="3792" y="3024"/>
              <a:ext cx="428"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0736" name="Text Box 32"/>
            <p:cNvSpPr txBox="1">
              <a:spLocks noChangeArrowheads="1"/>
            </p:cNvSpPr>
            <p:nvPr/>
          </p:nvSpPr>
          <p:spPr bwMode="auto">
            <a:xfrm>
              <a:off x="3840" y="2832"/>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sp>
        <p:nvSpPr>
          <p:cNvPr id="200737" name="Rectangle 33"/>
          <p:cNvSpPr>
            <a:spLocks noChangeArrowheads="1"/>
          </p:cNvSpPr>
          <p:nvPr/>
        </p:nvSpPr>
        <p:spPr bwMode="auto">
          <a:xfrm>
            <a:off x="6858000" y="3386138"/>
            <a:ext cx="2133600" cy="1012825"/>
          </a:xfrm>
          <a:prstGeom prst="rect">
            <a:avLst/>
          </a:prstGeom>
          <a:solidFill>
            <a:srgbClr val="EAEAEA"/>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marL="457200" indent="-457200" algn="l"/>
            <a:r>
              <a:rPr lang="en-US" sz="1000">
                <a:latin typeface="Verdana" pitchFamily="34" charset="0"/>
              </a:rPr>
              <a:t>Try: </a:t>
            </a:r>
          </a:p>
          <a:p>
            <a:pPr marL="457200" indent="-457200" algn="l"/>
            <a:r>
              <a:rPr lang="en-US" sz="1000">
                <a:latin typeface="Verdana" pitchFamily="34" charset="0"/>
              </a:rPr>
              <a:t>1. Logarithmic transformation</a:t>
            </a:r>
          </a:p>
          <a:p>
            <a:pPr marL="457200" indent="-457200" algn="l"/>
            <a:r>
              <a:rPr lang="en-US" sz="1000">
                <a:latin typeface="Verdana" pitchFamily="34" charset="0"/>
              </a:rPr>
              <a:t>2. Square root transformation</a:t>
            </a:r>
          </a:p>
          <a:p>
            <a:pPr marL="457200" indent="-457200" algn="l"/>
            <a:r>
              <a:rPr lang="en-US" sz="1000">
                <a:latin typeface="Verdana" pitchFamily="34" charset="0"/>
              </a:rPr>
              <a:t>(3. Square transformation)</a:t>
            </a:r>
          </a:p>
          <a:p>
            <a:pPr marL="457200" indent="-457200" algn="l"/>
            <a:r>
              <a:rPr lang="en-US" sz="1000">
                <a:latin typeface="Verdana" pitchFamily="34" charset="0"/>
              </a:rPr>
              <a:t>4. Inverse transformation</a:t>
            </a:r>
          </a:p>
          <a:p>
            <a:pPr marL="457200" indent="-457200" algn="l"/>
            <a:endParaRPr lang="en-US" sz="1000">
              <a:latin typeface="Verdana" pitchFamily="34" charset="0"/>
            </a:endParaRPr>
          </a:p>
          <a:p>
            <a:pPr marL="457200" indent="-457200" algn="l"/>
            <a:r>
              <a:rPr lang="en-US" sz="1000">
                <a:latin typeface="Verdana" pitchFamily="34" charset="0"/>
              </a:rPr>
              <a:t>If unsuccessful, add caution</a:t>
            </a:r>
          </a:p>
        </p:txBody>
      </p:sp>
      <p:sp>
        <p:nvSpPr>
          <p:cNvPr id="200738" name="Line 34"/>
          <p:cNvSpPr>
            <a:spLocks noChangeShapeType="1"/>
          </p:cNvSpPr>
          <p:nvPr/>
        </p:nvSpPr>
        <p:spPr bwMode="auto">
          <a:xfrm>
            <a:off x="4267200" y="4843463"/>
            <a:ext cx="3657600" cy="0"/>
          </a:xfrm>
          <a:prstGeom prst="line">
            <a:avLst/>
          </a:prstGeom>
          <a:noFill/>
          <a:ln w="12700">
            <a:solidFill>
              <a:schemeClr val="tx1"/>
            </a:solidFill>
            <a:round/>
            <a:headEnd type="triangle" w="lg"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a:p>
        </p:txBody>
      </p:sp>
      <p:sp>
        <p:nvSpPr>
          <p:cNvPr id="200739" name="Line 35"/>
          <p:cNvSpPr>
            <a:spLocks noChangeShapeType="1"/>
          </p:cNvSpPr>
          <p:nvPr/>
        </p:nvSpPr>
        <p:spPr bwMode="auto">
          <a:xfrm>
            <a:off x="7924800" y="4386263"/>
            <a:ext cx="0" cy="457200"/>
          </a:xfrm>
          <a:prstGeom prst="line">
            <a:avLst/>
          </a:prstGeom>
          <a:noFill/>
          <a:ln w="12700">
            <a:solidFill>
              <a:schemeClr val="tx1"/>
            </a:solidFill>
            <a:round/>
            <a:headEnd type="none" w="lg" len="med"/>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a:p>
        </p:txBody>
      </p:sp>
      <p:sp>
        <p:nvSpPr>
          <p:cNvPr id="200740" name="AutoShape 36"/>
          <p:cNvSpPr>
            <a:spLocks noChangeArrowheads="1"/>
          </p:cNvSpPr>
          <p:nvPr/>
        </p:nvSpPr>
        <p:spPr bwMode="auto">
          <a:xfrm>
            <a:off x="2286000" y="4946650"/>
            <a:ext cx="3733800" cy="10191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latin typeface="Verdana" pitchFamily="34" charset="0"/>
              </a:rPr>
              <a:t>DV is homoscedastic for categories of dichotomous IV’s?</a:t>
            </a:r>
          </a:p>
        </p:txBody>
      </p:sp>
      <p:grpSp>
        <p:nvGrpSpPr>
          <p:cNvPr id="200741" name="Group 37"/>
          <p:cNvGrpSpPr>
            <a:grpSpLocks/>
          </p:cNvGrpSpPr>
          <p:nvPr/>
        </p:nvGrpSpPr>
        <p:grpSpPr bwMode="auto">
          <a:xfrm>
            <a:off x="4181475" y="5943600"/>
            <a:ext cx="466725" cy="423863"/>
            <a:chOff x="4464" y="3456"/>
            <a:chExt cx="294" cy="267"/>
          </a:xfrm>
        </p:grpSpPr>
        <p:sp>
          <p:nvSpPr>
            <p:cNvPr id="200742" name="Line 38"/>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0743" name="Text Box 39"/>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grpSp>
        <p:nvGrpSpPr>
          <p:cNvPr id="200744" name="Group 40"/>
          <p:cNvGrpSpPr>
            <a:grpSpLocks/>
          </p:cNvGrpSpPr>
          <p:nvPr/>
        </p:nvGrpSpPr>
        <p:grpSpPr bwMode="auto">
          <a:xfrm>
            <a:off x="6019800" y="5181600"/>
            <a:ext cx="679450" cy="304800"/>
            <a:chOff x="3792" y="2832"/>
            <a:chExt cx="428" cy="192"/>
          </a:xfrm>
        </p:grpSpPr>
        <p:sp>
          <p:nvSpPr>
            <p:cNvPr id="200745" name="Line 41"/>
            <p:cNvSpPr>
              <a:spLocks noChangeShapeType="1"/>
            </p:cNvSpPr>
            <p:nvPr/>
          </p:nvSpPr>
          <p:spPr bwMode="auto">
            <a:xfrm>
              <a:off x="3792" y="3024"/>
              <a:ext cx="428"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0746" name="Text Box 42"/>
            <p:cNvSpPr txBox="1">
              <a:spLocks noChangeArrowheads="1"/>
            </p:cNvSpPr>
            <p:nvPr/>
          </p:nvSpPr>
          <p:spPr bwMode="auto">
            <a:xfrm>
              <a:off x="3840" y="2832"/>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sp>
        <p:nvSpPr>
          <p:cNvPr id="200747" name="Rectangle 43"/>
          <p:cNvSpPr>
            <a:spLocks noChangeArrowheads="1"/>
          </p:cNvSpPr>
          <p:nvPr/>
        </p:nvSpPr>
        <p:spPr bwMode="auto">
          <a:xfrm>
            <a:off x="6858000" y="5170488"/>
            <a:ext cx="2133600" cy="492125"/>
          </a:xfrm>
          <a:prstGeom prst="rect">
            <a:avLst/>
          </a:prstGeom>
          <a:solidFill>
            <a:srgbClr val="EAEAEA"/>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marL="457200" indent="-457200" algn="l"/>
            <a:endParaRPr lang="en-US" sz="1000">
              <a:latin typeface="Verdana" pitchFamily="34" charset="0"/>
            </a:endParaRPr>
          </a:p>
          <a:p>
            <a:pPr marL="457200" indent="-457200" algn="l"/>
            <a:r>
              <a:rPr lang="en-US" sz="1000">
                <a:latin typeface="Verdana" pitchFamily="34" charset="0"/>
              </a:rPr>
              <a:t>Add caution</a:t>
            </a:r>
          </a:p>
          <a:p>
            <a:pPr marL="457200" indent="-457200" algn="l"/>
            <a:endParaRPr lang="en-US" sz="1000">
              <a:latin typeface="Verdana" pitchFamily="34" charset="0"/>
            </a:endParaRPr>
          </a:p>
        </p:txBody>
      </p:sp>
      <p:sp>
        <p:nvSpPr>
          <p:cNvPr id="200748" name="Line 44"/>
          <p:cNvSpPr>
            <a:spLocks noChangeShapeType="1"/>
          </p:cNvSpPr>
          <p:nvPr/>
        </p:nvSpPr>
        <p:spPr bwMode="auto">
          <a:xfrm>
            <a:off x="4267200" y="6367463"/>
            <a:ext cx="3657600" cy="0"/>
          </a:xfrm>
          <a:prstGeom prst="line">
            <a:avLst/>
          </a:prstGeom>
          <a:noFill/>
          <a:ln w="12700">
            <a:solidFill>
              <a:schemeClr val="tx1"/>
            </a:solidFill>
            <a:round/>
            <a:headEnd type="triangle" w="lg"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a:p>
        </p:txBody>
      </p:sp>
      <p:sp>
        <p:nvSpPr>
          <p:cNvPr id="200749" name="Line 45"/>
          <p:cNvSpPr>
            <a:spLocks noChangeShapeType="1"/>
          </p:cNvSpPr>
          <p:nvPr/>
        </p:nvSpPr>
        <p:spPr bwMode="auto">
          <a:xfrm>
            <a:off x="7924800" y="5632450"/>
            <a:ext cx="0" cy="735013"/>
          </a:xfrm>
          <a:prstGeom prst="line">
            <a:avLst/>
          </a:prstGeom>
          <a:noFill/>
          <a:ln w="12700">
            <a:solidFill>
              <a:schemeClr val="tx1"/>
            </a:solidFill>
            <a:round/>
            <a:headEnd type="none" w="lg" len="med"/>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Slide Number Placeholder 2"/>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68EFD9A0-DFA5-43E7-A012-A83F45BC29A5}" type="slidenum">
              <a:rPr lang="en-US"/>
              <a:pPr/>
              <a:t>102</a:t>
            </a:fld>
            <a:endParaRPr lang="en-US"/>
          </a:p>
        </p:txBody>
      </p:sp>
      <p:sp>
        <p:nvSpPr>
          <p:cNvPr id="198658" name="Rectangle 2"/>
          <p:cNvSpPr>
            <a:spLocks noGrp="1" noChangeArrowheads="1"/>
          </p:cNvSpPr>
          <p:nvPr>
            <p:ph type="title"/>
          </p:nvPr>
        </p:nvSpPr>
        <p:spPr>
          <a:xfrm>
            <a:off x="1143000" y="304800"/>
            <a:ext cx="7772400" cy="914400"/>
          </a:xfrm>
        </p:spPr>
        <p:txBody>
          <a:bodyPr/>
          <a:lstStyle/>
          <a:p>
            <a:r>
              <a:rPr lang="en-US"/>
              <a:t>Impact of assumptions and outliers - 3</a:t>
            </a:r>
          </a:p>
        </p:txBody>
      </p:sp>
      <p:sp>
        <p:nvSpPr>
          <p:cNvPr id="198682" name="AutoShape 26"/>
          <p:cNvSpPr>
            <a:spLocks noChangeArrowheads="1"/>
          </p:cNvSpPr>
          <p:nvPr/>
        </p:nvSpPr>
        <p:spPr bwMode="auto">
          <a:xfrm>
            <a:off x="2362200" y="2657475"/>
            <a:ext cx="3733800" cy="10191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latin typeface="Verdana" pitchFamily="34" charset="0"/>
              </a:rPr>
              <a:t>Are there univariate outliers (DV) or multivariate outliers (IVs)?</a:t>
            </a:r>
          </a:p>
        </p:txBody>
      </p:sp>
      <p:grpSp>
        <p:nvGrpSpPr>
          <p:cNvPr id="198683" name="Group 27"/>
          <p:cNvGrpSpPr>
            <a:grpSpLocks/>
          </p:cNvGrpSpPr>
          <p:nvPr/>
        </p:nvGrpSpPr>
        <p:grpSpPr bwMode="auto">
          <a:xfrm>
            <a:off x="4267200" y="3648075"/>
            <a:ext cx="466725" cy="423863"/>
            <a:chOff x="4464" y="3456"/>
            <a:chExt cx="294" cy="267"/>
          </a:xfrm>
        </p:grpSpPr>
        <p:sp>
          <p:nvSpPr>
            <p:cNvPr id="198684" name="Line 28"/>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98685" name="Text Box 29"/>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grpSp>
        <p:nvGrpSpPr>
          <p:cNvPr id="198686" name="Group 30"/>
          <p:cNvGrpSpPr>
            <a:grpSpLocks/>
          </p:cNvGrpSpPr>
          <p:nvPr/>
        </p:nvGrpSpPr>
        <p:grpSpPr bwMode="auto">
          <a:xfrm>
            <a:off x="6116638" y="2860675"/>
            <a:ext cx="679450" cy="304800"/>
            <a:chOff x="3792" y="2832"/>
            <a:chExt cx="428" cy="192"/>
          </a:xfrm>
        </p:grpSpPr>
        <p:sp>
          <p:nvSpPr>
            <p:cNvPr id="198687" name="Line 31"/>
            <p:cNvSpPr>
              <a:spLocks noChangeShapeType="1"/>
            </p:cNvSpPr>
            <p:nvPr/>
          </p:nvSpPr>
          <p:spPr bwMode="auto">
            <a:xfrm>
              <a:off x="3792" y="3024"/>
              <a:ext cx="428"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98688" name="Text Box 32"/>
            <p:cNvSpPr txBox="1">
              <a:spLocks noChangeArrowheads="1"/>
            </p:cNvSpPr>
            <p:nvPr/>
          </p:nvSpPr>
          <p:spPr bwMode="auto">
            <a:xfrm>
              <a:off x="3840" y="2832"/>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sp>
        <p:nvSpPr>
          <p:cNvPr id="198690" name="Line 34"/>
          <p:cNvSpPr>
            <a:spLocks noChangeShapeType="1"/>
          </p:cNvSpPr>
          <p:nvPr/>
        </p:nvSpPr>
        <p:spPr bwMode="auto">
          <a:xfrm>
            <a:off x="4310063" y="4102100"/>
            <a:ext cx="3657600" cy="0"/>
          </a:xfrm>
          <a:prstGeom prst="line">
            <a:avLst/>
          </a:prstGeom>
          <a:noFill/>
          <a:ln w="12700">
            <a:solidFill>
              <a:schemeClr val="tx1"/>
            </a:solidFill>
            <a:round/>
            <a:headEnd type="triangle" w="lg"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a:p>
        </p:txBody>
      </p:sp>
      <p:sp>
        <p:nvSpPr>
          <p:cNvPr id="198691" name="Line 35"/>
          <p:cNvSpPr>
            <a:spLocks noChangeShapeType="1"/>
          </p:cNvSpPr>
          <p:nvPr/>
        </p:nvSpPr>
        <p:spPr bwMode="auto">
          <a:xfrm flipH="1">
            <a:off x="8001000" y="3352800"/>
            <a:ext cx="0" cy="736600"/>
          </a:xfrm>
          <a:prstGeom prst="line">
            <a:avLst/>
          </a:prstGeom>
          <a:noFill/>
          <a:ln w="12700">
            <a:solidFill>
              <a:schemeClr val="tx1"/>
            </a:solidFill>
            <a:round/>
            <a:headEnd type="none" w="lg" len="med"/>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a:p>
        </p:txBody>
      </p:sp>
      <p:sp>
        <p:nvSpPr>
          <p:cNvPr id="198692" name="AutoShape 36"/>
          <p:cNvSpPr>
            <a:spLocks noChangeArrowheads="1"/>
          </p:cNvSpPr>
          <p:nvPr/>
        </p:nvSpPr>
        <p:spPr bwMode="auto">
          <a:xfrm>
            <a:off x="2362200" y="4195763"/>
            <a:ext cx="3886200" cy="10191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latin typeface="Verdana" pitchFamily="34" charset="0"/>
              </a:rPr>
              <a:t>Ratio of cases to independent variables at least 5 to 1?</a:t>
            </a:r>
          </a:p>
        </p:txBody>
      </p:sp>
      <p:grpSp>
        <p:nvGrpSpPr>
          <p:cNvPr id="198693" name="Group 37"/>
          <p:cNvGrpSpPr>
            <a:grpSpLocks/>
          </p:cNvGrpSpPr>
          <p:nvPr/>
        </p:nvGrpSpPr>
        <p:grpSpPr bwMode="auto">
          <a:xfrm>
            <a:off x="6215063" y="4398963"/>
            <a:ext cx="679450" cy="304800"/>
            <a:chOff x="3792" y="2832"/>
            <a:chExt cx="428" cy="192"/>
          </a:xfrm>
        </p:grpSpPr>
        <p:sp>
          <p:nvSpPr>
            <p:cNvPr id="198694" name="Line 38"/>
            <p:cNvSpPr>
              <a:spLocks noChangeShapeType="1"/>
            </p:cNvSpPr>
            <p:nvPr/>
          </p:nvSpPr>
          <p:spPr bwMode="auto">
            <a:xfrm>
              <a:off x="3792" y="3024"/>
              <a:ext cx="428"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98695" name="Text Box 39"/>
            <p:cNvSpPr txBox="1">
              <a:spLocks noChangeArrowheads="1"/>
            </p:cNvSpPr>
            <p:nvPr/>
          </p:nvSpPr>
          <p:spPr bwMode="auto">
            <a:xfrm>
              <a:off x="3840" y="2832"/>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sp>
        <p:nvSpPr>
          <p:cNvPr id="198696" name="Text Box 40"/>
          <p:cNvSpPr txBox="1">
            <a:spLocks noChangeArrowheads="1"/>
          </p:cNvSpPr>
          <p:nvPr/>
        </p:nvSpPr>
        <p:spPr bwMode="auto">
          <a:xfrm>
            <a:off x="6934200" y="4424363"/>
            <a:ext cx="1295400" cy="639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Inappropriate application of a statistic</a:t>
            </a:r>
          </a:p>
        </p:txBody>
      </p:sp>
      <p:grpSp>
        <p:nvGrpSpPr>
          <p:cNvPr id="198700" name="Group 44"/>
          <p:cNvGrpSpPr>
            <a:grpSpLocks/>
          </p:cNvGrpSpPr>
          <p:nvPr/>
        </p:nvGrpSpPr>
        <p:grpSpPr bwMode="auto">
          <a:xfrm>
            <a:off x="4343400" y="5214938"/>
            <a:ext cx="466725" cy="423862"/>
            <a:chOff x="4464" y="3456"/>
            <a:chExt cx="294" cy="267"/>
          </a:xfrm>
        </p:grpSpPr>
        <p:sp>
          <p:nvSpPr>
            <p:cNvPr id="198701" name="Line 45"/>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98702" name="Text Box 46"/>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sp>
        <p:nvSpPr>
          <p:cNvPr id="198703" name="Rectangle 47"/>
          <p:cNvSpPr>
            <a:spLocks noChangeArrowheads="1"/>
          </p:cNvSpPr>
          <p:nvPr/>
        </p:nvSpPr>
        <p:spPr bwMode="auto">
          <a:xfrm>
            <a:off x="3276600" y="5681663"/>
            <a:ext cx="2133600" cy="752475"/>
          </a:xfrm>
          <a:prstGeom prst="rect">
            <a:avLst/>
          </a:prstGeom>
          <a:solidFill>
            <a:srgbClr val="EAEAEA"/>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endParaRPr lang="en-US" sz="1000">
              <a:latin typeface="Verdana" pitchFamily="34" charset="0"/>
            </a:endParaRPr>
          </a:p>
          <a:p>
            <a:pPr algn="l"/>
            <a:r>
              <a:rPr lang="en-US" sz="1000">
                <a:latin typeface="Verdana" pitchFamily="34" charset="0"/>
              </a:rPr>
              <a:t>Run regression again using transformed variables and eliminating outliers</a:t>
            </a:r>
          </a:p>
          <a:p>
            <a:pPr algn="l"/>
            <a:endParaRPr lang="en-US" sz="1000">
              <a:latin typeface="Verdana" pitchFamily="34" charset="0"/>
            </a:endParaRPr>
          </a:p>
        </p:txBody>
      </p:sp>
      <p:grpSp>
        <p:nvGrpSpPr>
          <p:cNvPr id="198704" name="Group 48"/>
          <p:cNvGrpSpPr>
            <a:grpSpLocks/>
          </p:cNvGrpSpPr>
          <p:nvPr/>
        </p:nvGrpSpPr>
        <p:grpSpPr bwMode="auto">
          <a:xfrm>
            <a:off x="4419600" y="6434138"/>
            <a:ext cx="466725" cy="423862"/>
            <a:chOff x="4464" y="3456"/>
            <a:chExt cx="294" cy="267"/>
          </a:xfrm>
        </p:grpSpPr>
        <p:sp>
          <p:nvSpPr>
            <p:cNvPr id="198705" name="Line 49"/>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98706" name="Text Box 50"/>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endParaRPr lang="en-US" sz="1200">
                <a:latin typeface="Verdana" pitchFamily="34" charset="0"/>
              </a:endParaRPr>
            </a:p>
          </p:txBody>
        </p:sp>
      </p:grpSp>
      <p:sp>
        <p:nvSpPr>
          <p:cNvPr id="198689" name="Rectangle 33"/>
          <p:cNvSpPr>
            <a:spLocks noChangeArrowheads="1"/>
          </p:cNvSpPr>
          <p:nvPr/>
        </p:nvSpPr>
        <p:spPr bwMode="auto">
          <a:xfrm>
            <a:off x="6858000" y="2936875"/>
            <a:ext cx="2133600" cy="492125"/>
          </a:xfrm>
          <a:prstGeom prst="rect">
            <a:avLst/>
          </a:prstGeom>
          <a:solidFill>
            <a:srgbClr val="EAEAEA"/>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marL="457200" indent="-457200" algn="l"/>
            <a:endParaRPr lang="en-US" sz="1000">
              <a:latin typeface="Verdana" pitchFamily="34" charset="0"/>
            </a:endParaRPr>
          </a:p>
          <a:p>
            <a:pPr marL="457200" indent="-457200" algn="l"/>
            <a:r>
              <a:rPr lang="en-US" sz="1000">
                <a:latin typeface="Verdana" pitchFamily="34" charset="0"/>
              </a:rPr>
              <a:t>Remove outliers from data</a:t>
            </a:r>
          </a:p>
          <a:p>
            <a:pPr marL="457200" indent="-457200" algn="l"/>
            <a:endParaRPr lang="en-US" sz="1000">
              <a:latin typeface="Verdana" pitchFamily="34" charset="0"/>
            </a:endParaRPr>
          </a:p>
        </p:txBody>
      </p:sp>
      <p:grpSp>
        <p:nvGrpSpPr>
          <p:cNvPr id="198708" name="Group 52"/>
          <p:cNvGrpSpPr>
            <a:grpSpLocks/>
          </p:cNvGrpSpPr>
          <p:nvPr/>
        </p:nvGrpSpPr>
        <p:grpSpPr bwMode="auto">
          <a:xfrm>
            <a:off x="4267200" y="2209800"/>
            <a:ext cx="466725" cy="423863"/>
            <a:chOff x="4464" y="3456"/>
            <a:chExt cx="294" cy="267"/>
          </a:xfrm>
        </p:grpSpPr>
        <p:sp>
          <p:nvSpPr>
            <p:cNvPr id="198709" name="Line 53"/>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98710" name="Text Box 54"/>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endParaRPr lang="en-US" sz="1200">
                <a:latin typeface="Verdana" pitchFamily="34" charset="0"/>
              </a:endParaRPr>
            </a:p>
          </p:txBody>
        </p:sp>
      </p:grpSp>
      <p:sp>
        <p:nvSpPr>
          <p:cNvPr id="198707" name="Rectangle 51"/>
          <p:cNvSpPr>
            <a:spLocks noChangeArrowheads="1"/>
          </p:cNvSpPr>
          <p:nvPr/>
        </p:nvSpPr>
        <p:spPr bwMode="auto">
          <a:xfrm>
            <a:off x="2819400" y="1403350"/>
            <a:ext cx="3048000" cy="882650"/>
          </a:xfrm>
          <a:prstGeom prst="rect">
            <a:avLst/>
          </a:prstGeom>
          <a:solidFill>
            <a:srgbClr val="EAEAEA"/>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endParaRPr lang="en-US" sz="1000">
              <a:latin typeface="Verdana" pitchFamily="34" charset="0"/>
            </a:endParaRPr>
          </a:p>
          <a:p>
            <a:pPr algn="l"/>
            <a:r>
              <a:rPr lang="en-US" sz="1000">
                <a:latin typeface="Verdana" pitchFamily="34" charset="0"/>
              </a:rPr>
              <a:t>Substituting any transformed variables, run regression </a:t>
            </a:r>
            <a:r>
              <a:rPr lang="en-US" sz="1000" u="sng">
                <a:latin typeface="Verdana" pitchFamily="34" charset="0"/>
              </a:rPr>
              <a:t>using direct entry to include all variables</a:t>
            </a:r>
            <a:r>
              <a:rPr lang="en-US" sz="1000">
                <a:latin typeface="Verdana" pitchFamily="34" charset="0"/>
              </a:rPr>
              <a:t> to request statistics for detecting outliers </a:t>
            </a:r>
          </a:p>
          <a:p>
            <a:pPr algn="l"/>
            <a:endParaRPr lang="en-US" sz="1000">
              <a:latin typeface="Verdana" pitchFamily="34" charset="0"/>
            </a:endParaRP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2"/>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C40F8E1E-C5C4-41F3-A7F7-9A72AD5E472E}" type="slidenum">
              <a:rPr lang="en-US"/>
              <a:pPr/>
              <a:t>103</a:t>
            </a:fld>
            <a:endParaRPr lang="en-US"/>
          </a:p>
        </p:txBody>
      </p:sp>
      <p:sp>
        <p:nvSpPr>
          <p:cNvPr id="197634" name="Rectangle 2"/>
          <p:cNvSpPr>
            <a:spLocks noGrp="1" noChangeArrowheads="1"/>
          </p:cNvSpPr>
          <p:nvPr>
            <p:ph type="title"/>
          </p:nvPr>
        </p:nvSpPr>
        <p:spPr>
          <a:xfrm>
            <a:off x="1143000" y="304800"/>
            <a:ext cx="7772400" cy="914400"/>
          </a:xfrm>
        </p:spPr>
        <p:txBody>
          <a:bodyPr/>
          <a:lstStyle/>
          <a:p>
            <a:r>
              <a:rPr lang="en-US"/>
              <a:t>Impact of assumptions and outliers - 4</a:t>
            </a:r>
          </a:p>
        </p:txBody>
      </p:sp>
      <p:sp>
        <p:nvSpPr>
          <p:cNvPr id="197710" name="AutoShape 78"/>
          <p:cNvSpPr>
            <a:spLocks noChangeArrowheads="1"/>
          </p:cNvSpPr>
          <p:nvPr/>
        </p:nvSpPr>
        <p:spPr bwMode="auto">
          <a:xfrm>
            <a:off x="2362200" y="2181225"/>
            <a:ext cx="3886200" cy="10191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t>Probability of ANOVA test of regression less than/equal to level of significance?</a:t>
            </a:r>
          </a:p>
        </p:txBody>
      </p:sp>
      <p:grpSp>
        <p:nvGrpSpPr>
          <p:cNvPr id="197711" name="Group 79"/>
          <p:cNvGrpSpPr>
            <a:grpSpLocks/>
          </p:cNvGrpSpPr>
          <p:nvPr/>
        </p:nvGrpSpPr>
        <p:grpSpPr bwMode="auto">
          <a:xfrm>
            <a:off x="4310063" y="1724025"/>
            <a:ext cx="466725" cy="423863"/>
            <a:chOff x="4464" y="3456"/>
            <a:chExt cx="294" cy="267"/>
          </a:xfrm>
        </p:grpSpPr>
        <p:sp>
          <p:nvSpPr>
            <p:cNvPr id="197712" name="Line 80"/>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97713" name="Text Box 81"/>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grpSp>
        <p:nvGrpSpPr>
          <p:cNvPr id="197714" name="Group 82"/>
          <p:cNvGrpSpPr>
            <a:grpSpLocks/>
          </p:cNvGrpSpPr>
          <p:nvPr/>
        </p:nvGrpSpPr>
        <p:grpSpPr bwMode="auto">
          <a:xfrm>
            <a:off x="6215063" y="2384425"/>
            <a:ext cx="679450" cy="304800"/>
            <a:chOff x="3792" y="2832"/>
            <a:chExt cx="428" cy="192"/>
          </a:xfrm>
        </p:grpSpPr>
        <p:sp>
          <p:nvSpPr>
            <p:cNvPr id="197715" name="Line 83"/>
            <p:cNvSpPr>
              <a:spLocks noChangeShapeType="1"/>
            </p:cNvSpPr>
            <p:nvPr/>
          </p:nvSpPr>
          <p:spPr bwMode="auto">
            <a:xfrm>
              <a:off x="3792" y="3024"/>
              <a:ext cx="428"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97716" name="Text Box 84"/>
            <p:cNvSpPr txBox="1">
              <a:spLocks noChangeArrowheads="1"/>
            </p:cNvSpPr>
            <p:nvPr/>
          </p:nvSpPr>
          <p:spPr bwMode="auto">
            <a:xfrm>
              <a:off x="3840" y="2832"/>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sp>
        <p:nvSpPr>
          <p:cNvPr id="197717" name="Text Box 85"/>
          <p:cNvSpPr txBox="1">
            <a:spLocks noChangeArrowheads="1"/>
          </p:cNvSpPr>
          <p:nvPr/>
        </p:nvSpPr>
        <p:spPr bwMode="auto">
          <a:xfrm>
            <a:off x="6977063" y="2536825"/>
            <a:ext cx="6381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False</a:t>
            </a:r>
          </a:p>
        </p:txBody>
      </p:sp>
      <p:sp>
        <p:nvSpPr>
          <p:cNvPr id="197721" name="AutoShape 89"/>
          <p:cNvSpPr>
            <a:spLocks noChangeArrowheads="1"/>
          </p:cNvSpPr>
          <p:nvPr/>
        </p:nvSpPr>
        <p:spPr bwMode="auto">
          <a:xfrm>
            <a:off x="2438400" y="3708400"/>
            <a:ext cx="3886200" cy="10191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endParaRPr lang="en-US" sz="1000">
              <a:latin typeface="Verdana" pitchFamily="34" charset="0"/>
            </a:endParaRPr>
          </a:p>
          <a:p>
            <a:pPr algn="l">
              <a:lnSpc>
                <a:spcPct val="100000"/>
              </a:lnSpc>
            </a:pPr>
            <a:r>
              <a:rPr lang="en-US" sz="1000">
                <a:latin typeface="Verdana" pitchFamily="34" charset="0"/>
              </a:rPr>
              <a:t>Increase in R</a:t>
            </a:r>
            <a:r>
              <a:rPr lang="en-US" sz="1000"/>
              <a:t>²</a:t>
            </a:r>
            <a:r>
              <a:rPr lang="en-US" sz="1000">
                <a:latin typeface="Verdana" pitchFamily="34" charset="0"/>
              </a:rPr>
              <a:t> correct?</a:t>
            </a:r>
          </a:p>
          <a:p>
            <a:pPr algn="l">
              <a:lnSpc>
                <a:spcPct val="100000"/>
              </a:lnSpc>
            </a:pPr>
            <a:endParaRPr lang="en-US" sz="1000">
              <a:latin typeface="Verdana" pitchFamily="34" charset="0"/>
            </a:endParaRPr>
          </a:p>
        </p:txBody>
      </p:sp>
      <p:grpSp>
        <p:nvGrpSpPr>
          <p:cNvPr id="197722" name="Group 90"/>
          <p:cNvGrpSpPr>
            <a:grpSpLocks/>
          </p:cNvGrpSpPr>
          <p:nvPr/>
        </p:nvGrpSpPr>
        <p:grpSpPr bwMode="auto">
          <a:xfrm>
            <a:off x="6291263" y="3911600"/>
            <a:ext cx="679450" cy="304800"/>
            <a:chOff x="3792" y="2832"/>
            <a:chExt cx="428" cy="192"/>
          </a:xfrm>
        </p:grpSpPr>
        <p:sp>
          <p:nvSpPr>
            <p:cNvPr id="197723" name="Line 91"/>
            <p:cNvSpPr>
              <a:spLocks noChangeShapeType="1"/>
            </p:cNvSpPr>
            <p:nvPr/>
          </p:nvSpPr>
          <p:spPr bwMode="auto">
            <a:xfrm>
              <a:off x="3792" y="3024"/>
              <a:ext cx="428"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97724" name="Text Box 92"/>
            <p:cNvSpPr txBox="1">
              <a:spLocks noChangeArrowheads="1"/>
            </p:cNvSpPr>
            <p:nvPr/>
          </p:nvSpPr>
          <p:spPr bwMode="auto">
            <a:xfrm>
              <a:off x="3840" y="2832"/>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sp>
        <p:nvSpPr>
          <p:cNvPr id="197725" name="Text Box 93"/>
          <p:cNvSpPr txBox="1">
            <a:spLocks noChangeArrowheads="1"/>
          </p:cNvSpPr>
          <p:nvPr/>
        </p:nvSpPr>
        <p:spPr bwMode="auto">
          <a:xfrm>
            <a:off x="7010400" y="4068763"/>
            <a:ext cx="12954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False</a:t>
            </a:r>
          </a:p>
        </p:txBody>
      </p:sp>
      <p:grpSp>
        <p:nvGrpSpPr>
          <p:cNvPr id="197726" name="Group 94"/>
          <p:cNvGrpSpPr>
            <a:grpSpLocks/>
          </p:cNvGrpSpPr>
          <p:nvPr/>
        </p:nvGrpSpPr>
        <p:grpSpPr bwMode="auto">
          <a:xfrm>
            <a:off x="4333875" y="3236913"/>
            <a:ext cx="466725" cy="423862"/>
            <a:chOff x="4464" y="3456"/>
            <a:chExt cx="294" cy="267"/>
          </a:xfrm>
        </p:grpSpPr>
        <p:sp>
          <p:nvSpPr>
            <p:cNvPr id="197727" name="Line 95"/>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97728" name="Text Box 96"/>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grpSp>
        <p:nvGrpSpPr>
          <p:cNvPr id="197729" name="Group 97"/>
          <p:cNvGrpSpPr>
            <a:grpSpLocks/>
          </p:cNvGrpSpPr>
          <p:nvPr/>
        </p:nvGrpSpPr>
        <p:grpSpPr bwMode="auto">
          <a:xfrm>
            <a:off x="4419600" y="4727575"/>
            <a:ext cx="466725" cy="423863"/>
            <a:chOff x="4464" y="3456"/>
            <a:chExt cx="294" cy="267"/>
          </a:xfrm>
        </p:grpSpPr>
        <p:sp>
          <p:nvSpPr>
            <p:cNvPr id="197730" name="Line 98"/>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97731" name="Text Box 99"/>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grpSp>
        <p:nvGrpSpPr>
          <p:cNvPr id="197732" name="Group 100"/>
          <p:cNvGrpSpPr>
            <a:grpSpLocks/>
          </p:cNvGrpSpPr>
          <p:nvPr/>
        </p:nvGrpSpPr>
        <p:grpSpPr bwMode="auto">
          <a:xfrm>
            <a:off x="4386263" y="6205538"/>
            <a:ext cx="466725" cy="423862"/>
            <a:chOff x="4464" y="3456"/>
            <a:chExt cx="294" cy="267"/>
          </a:xfrm>
        </p:grpSpPr>
        <p:sp>
          <p:nvSpPr>
            <p:cNvPr id="197733" name="Line 101"/>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97734" name="Text Box 102"/>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sp>
        <p:nvSpPr>
          <p:cNvPr id="197735" name="AutoShape 103"/>
          <p:cNvSpPr>
            <a:spLocks noChangeArrowheads="1"/>
          </p:cNvSpPr>
          <p:nvPr/>
        </p:nvSpPr>
        <p:spPr bwMode="auto">
          <a:xfrm>
            <a:off x="2438400" y="5184775"/>
            <a:ext cx="3886200" cy="10191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t>Satisfies ratio for preferred sample size: 15 to 1</a:t>
            </a:r>
          </a:p>
          <a:p>
            <a:pPr algn="l">
              <a:lnSpc>
                <a:spcPct val="100000"/>
              </a:lnSpc>
            </a:pPr>
            <a:r>
              <a:rPr lang="en-US" sz="1000"/>
              <a:t>(stepwise: 50 to 1)</a:t>
            </a:r>
          </a:p>
        </p:txBody>
      </p:sp>
      <p:grpSp>
        <p:nvGrpSpPr>
          <p:cNvPr id="197736" name="Group 104"/>
          <p:cNvGrpSpPr>
            <a:grpSpLocks/>
          </p:cNvGrpSpPr>
          <p:nvPr/>
        </p:nvGrpSpPr>
        <p:grpSpPr bwMode="auto">
          <a:xfrm>
            <a:off x="4386263" y="6205538"/>
            <a:ext cx="466725" cy="423862"/>
            <a:chOff x="4464" y="3456"/>
            <a:chExt cx="294" cy="267"/>
          </a:xfrm>
        </p:grpSpPr>
        <p:sp>
          <p:nvSpPr>
            <p:cNvPr id="197737" name="Line 105"/>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97738" name="Text Box 106"/>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grpSp>
        <p:nvGrpSpPr>
          <p:cNvPr id="197739" name="Group 107"/>
          <p:cNvGrpSpPr>
            <a:grpSpLocks/>
          </p:cNvGrpSpPr>
          <p:nvPr/>
        </p:nvGrpSpPr>
        <p:grpSpPr bwMode="auto">
          <a:xfrm>
            <a:off x="6291263" y="5387975"/>
            <a:ext cx="679450" cy="304800"/>
            <a:chOff x="3792" y="2832"/>
            <a:chExt cx="428" cy="192"/>
          </a:xfrm>
        </p:grpSpPr>
        <p:sp>
          <p:nvSpPr>
            <p:cNvPr id="197740" name="Line 108"/>
            <p:cNvSpPr>
              <a:spLocks noChangeShapeType="1"/>
            </p:cNvSpPr>
            <p:nvPr/>
          </p:nvSpPr>
          <p:spPr bwMode="auto">
            <a:xfrm>
              <a:off x="3792" y="3024"/>
              <a:ext cx="428"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97741" name="Text Box 109"/>
            <p:cNvSpPr txBox="1">
              <a:spLocks noChangeArrowheads="1"/>
            </p:cNvSpPr>
            <p:nvPr/>
          </p:nvSpPr>
          <p:spPr bwMode="auto">
            <a:xfrm>
              <a:off x="3840" y="2832"/>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sp>
        <p:nvSpPr>
          <p:cNvPr id="197742" name="Text Box 110"/>
          <p:cNvSpPr txBox="1">
            <a:spLocks noChangeArrowheads="1"/>
          </p:cNvSpPr>
          <p:nvPr/>
        </p:nvSpPr>
        <p:spPr bwMode="auto">
          <a:xfrm>
            <a:off x="7010400" y="5562600"/>
            <a:ext cx="1828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True with caution</a:t>
            </a:r>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lide Number Placeholder 2"/>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5C66A877-BD90-4CAF-838F-6E5F111A1F16}" type="slidenum">
              <a:rPr lang="en-US"/>
              <a:pPr/>
              <a:t>104</a:t>
            </a:fld>
            <a:endParaRPr lang="en-US"/>
          </a:p>
        </p:txBody>
      </p:sp>
      <p:sp>
        <p:nvSpPr>
          <p:cNvPr id="199682" name="Rectangle 2"/>
          <p:cNvSpPr>
            <a:spLocks noGrp="1" noChangeArrowheads="1"/>
          </p:cNvSpPr>
          <p:nvPr>
            <p:ph type="title"/>
          </p:nvPr>
        </p:nvSpPr>
        <p:spPr>
          <a:xfrm>
            <a:off x="1143000" y="304800"/>
            <a:ext cx="7772400" cy="914400"/>
          </a:xfrm>
        </p:spPr>
        <p:txBody>
          <a:bodyPr/>
          <a:lstStyle/>
          <a:p>
            <a:r>
              <a:rPr lang="en-US"/>
              <a:t>Impact of assumptions and outliers - 5</a:t>
            </a:r>
          </a:p>
        </p:txBody>
      </p:sp>
      <p:grpSp>
        <p:nvGrpSpPr>
          <p:cNvPr id="199721" name="Group 41"/>
          <p:cNvGrpSpPr>
            <a:grpSpLocks/>
          </p:cNvGrpSpPr>
          <p:nvPr/>
        </p:nvGrpSpPr>
        <p:grpSpPr bwMode="auto">
          <a:xfrm>
            <a:off x="4310063" y="3230563"/>
            <a:ext cx="466725" cy="423862"/>
            <a:chOff x="4464" y="3456"/>
            <a:chExt cx="294" cy="267"/>
          </a:xfrm>
        </p:grpSpPr>
        <p:sp>
          <p:nvSpPr>
            <p:cNvPr id="199722" name="Line 42"/>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99723" name="Text Box 43"/>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sp>
        <p:nvSpPr>
          <p:cNvPr id="199724" name="AutoShape 44"/>
          <p:cNvSpPr>
            <a:spLocks noChangeArrowheads="1"/>
          </p:cNvSpPr>
          <p:nvPr/>
        </p:nvSpPr>
        <p:spPr bwMode="auto">
          <a:xfrm>
            <a:off x="2362200" y="2209800"/>
            <a:ext cx="3886200" cy="10191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t>Other cautions added for ordinal variables or violation of assumptions?</a:t>
            </a:r>
          </a:p>
        </p:txBody>
      </p:sp>
      <p:grpSp>
        <p:nvGrpSpPr>
          <p:cNvPr id="199725" name="Group 45"/>
          <p:cNvGrpSpPr>
            <a:grpSpLocks/>
          </p:cNvGrpSpPr>
          <p:nvPr/>
        </p:nvGrpSpPr>
        <p:grpSpPr bwMode="auto">
          <a:xfrm>
            <a:off x="4310063" y="3230563"/>
            <a:ext cx="466725" cy="423862"/>
            <a:chOff x="4464" y="3456"/>
            <a:chExt cx="294" cy="267"/>
          </a:xfrm>
        </p:grpSpPr>
        <p:sp>
          <p:nvSpPr>
            <p:cNvPr id="199726" name="Line 46"/>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99727" name="Text Box 47"/>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grpSp>
        <p:nvGrpSpPr>
          <p:cNvPr id="199728" name="Group 48"/>
          <p:cNvGrpSpPr>
            <a:grpSpLocks/>
          </p:cNvGrpSpPr>
          <p:nvPr/>
        </p:nvGrpSpPr>
        <p:grpSpPr bwMode="auto">
          <a:xfrm>
            <a:off x="6215063" y="2413000"/>
            <a:ext cx="679450" cy="304800"/>
            <a:chOff x="3792" y="2832"/>
            <a:chExt cx="428" cy="192"/>
          </a:xfrm>
        </p:grpSpPr>
        <p:sp>
          <p:nvSpPr>
            <p:cNvPr id="199729" name="Line 49"/>
            <p:cNvSpPr>
              <a:spLocks noChangeShapeType="1"/>
            </p:cNvSpPr>
            <p:nvPr/>
          </p:nvSpPr>
          <p:spPr bwMode="auto">
            <a:xfrm>
              <a:off x="3792" y="3024"/>
              <a:ext cx="428"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99730" name="Text Box 50"/>
            <p:cNvSpPr txBox="1">
              <a:spLocks noChangeArrowheads="1"/>
            </p:cNvSpPr>
            <p:nvPr/>
          </p:nvSpPr>
          <p:spPr bwMode="auto">
            <a:xfrm>
              <a:off x="3840" y="2832"/>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sp>
        <p:nvSpPr>
          <p:cNvPr id="199731" name="Text Box 51"/>
          <p:cNvSpPr txBox="1">
            <a:spLocks noChangeArrowheads="1"/>
          </p:cNvSpPr>
          <p:nvPr/>
        </p:nvSpPr>
        <p:spPr bwMode="auto">
          <a:xfrm>
            <a:off x="3581400" y="3657600"/>
            <a:ext cx="17526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True with caution</a:t>
            </a:r>
          </a:p>
        </p:txBody>
      </p:sp>
      <p:sp>
        <p:nvSpPr>
          <p:cNvPr id="199732" name="Text Box 52"/>
          <p:cNvSpPr txBox="1">
            <a:spLocks noChangeArrowheads="1"/>
          </p:cNvSpPr>
          <p:nvPr/>
        </p:nvSpPr>
        <p:spPr bwMode="auto">
          <a:xfrm>
            <a:off x="6934200" y="2590800"/>
            <a:ext cx="17526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True</a:t>
            </a:r>
          </a:p>
        </p:txBody>
      </p:sp>
      <p:grpSp>
        <p:nvGrpSpPr>
          <p:cNvPr id="199733" name="Group 53"/>
          <p:cNvGrpSpPr>
            <a:grpSpLocks/>
          </p:cNvGrpSpPr>
          <p:nvPr/>
        </p:nvGrpSpPr>
        <p:grpSpPr bwMode="auto">
          <a:xfrm>
            <a:off x="4310063" y="1724025"/>
            <a:ext cx="466725" cy="423863"/>
            <a:chOff x="4464" y="3456"/>
            <a:chExt cx="294" cy="267"/>
          </a:xfrm>
        </p:grpSpPr>
        <p:sp>
          <p:nvSpPr>
            <p:cNvPr id="199734" name="Line 54"/>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99735" name="Text Box 55"/>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264EEC70-1C74-45C1-BCE7-57742E988C29}" type="slidenum">
              <a:rPr lang="en-US"/>
              <a:pPr/>
              <a:t>11</a:t>
            </a:fld>
            <a:endParaRPr lang="en-US"/>
          </a:p>
        </p:txBody>
      </p:sp>
      <p:sp>
        <p:nvSpPr>
          <p:cNvPr id="325634" name="Rectangle 2"/>
          <p:cNvSpPr>
            <a:spLocks noGrp="1" noChangeArrowheads="1"/>
          </p:cNvSpPr>
          <p:nvPr>
            <p:ph type="title"/>
          </p:nvPr>
        </p:nvSpPr>
        <p:spPr/>
        <p:txBody>
          <a:bodyPr/>
          <a:lstStyle/>
          <a:p>
            <a:r>
              <a:rPr lang="en-US"/>
              <a:t>Impact of transformations </a:t>
            </a:r>
            <a:br>
              <a:rPr lang="en-US"/>
            </a:br>
            <a:r>
              <a:rPr lang="en-US"/>
              <a:t>and omitting outliers</a:t>
            </a:r>
          </a:p>
        </p:txBody>
      </p:sp>
      <p:sp>
        <p:nvSpPr>
          <p:cNvPr id="325635" name="Rectangle 3"/>
          <p:cNvSpPr>
            <a:spLocks noGrp="1" noChangeArrowheads="1"/>
          </p:cNvSpPr>
          <p:nvPr>
            <p:ph type="body" idx="1"/>
          </p:nvPr>
        </p:nvSpPr>
        <p:spPr/>
        <p:txBody>
          <a:bodyPr/>
          <a:lstStyle/>
          <a:p>
            <a:r>
              <a:rPr lang="en-US"/>
              <a:t>We evaluate the regression assumptions and detect outliers with a view toward strengthening the relationship.</a:t>
            </a:r>
          </a:p>
          <a:p>
            <a:endParaRPr lang="en-US"/>
          </a:p>
          <a:p>
            <a:r>
              <a:rPr lang="en-US"/>
              <a:t>This may not happen.  The regression may be the same, it may be weaker, and it may be stronger.  We cannot be certain of the impact until we run the regression again.</a:t>
            </a:r>
          </a:p>
          <a:p>
            <a:endParaRPr lang="en-US"/>
          </a:p>
          <a:p>
            <a:r>
              <a:rPr lang="en-US"/>
              <a:t>In the end, we may opt not to exclude outliers and not to employ transformations;  the analysis informs us of the consequences of doing either.</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F7ABBEBB-01ED-46DE-AD6F-DA47543AB8D1}" type="slidenum">
              <a:rPr lang="en-US"/>
              <a:pPr/>
              <a:t>12</a:t>
            </a:fld>
            <a:endParaRPr lang="en-US"/>
          </a:p>
        </p:txBody>
      </p:sp>
      <p:sp>
        <p:nvSpPr>
          <p:cNvPr id="187394" name="Rectangle 2"/>
          <p:cNvSpPr>
            <a:spLocks noGrp="1" noChangeArrowheads="1"/>
          </p:cNvSpPr>
          <p:nvPr>
            <p:ph type="title"/>
          </p:nvPr>
        </p:nvSpPr>
        <p:spPr/>
        <p:txBody>
          <a:bodyPr/>
          <a:lstStyle/>
          <a:p>
            <a:r>
              <a:rPr lang="en-US"/>
              <a:t>Notes</a:t>
            </a:r>
          </a:p>
        </p:txBody>
      </p:sp>
      <p:sp>
        <p:nvSpPr>
          <p:cNvPr id="187395" name="Rectangle 3"/>
          <p:cNvSpPr>
            <a:spLocks noGrp="1" noChangeArrowheads="1"/>
          </p:cNvSpPr>
          <p:nvPr>
            <p:ph type="body" idx="1"/>
          </p:nvPr>
        </p:nvSpPr>
        <p:spPr/>
        <p:txBody>
          <a:bodyPr/>
          <a:lstStyle/>
          <a:p>
            <a:pPr>
              <a:lnSpc>
                <a:spcPct val="90000"/>
              </a:lnSpc>
            </a:pPr>
            <a:r>
              <a:rPr lang="en-US"/>
              <a:t>Whenever you start a new problem, make sure you have removed variables created for previous analysis and have included all cases back into the data set.</a:t>
            </a:r>
          </a:p>
          <a:p>
            <a:pPr>
              <a:lnSpc>
                <a:spcPct val="90000"/>
              </a:lnSpc>
            </a:pPr>
            <a:endParaRPr lang="en-US"/>
          </a:p>
          <a:p>
            <a:pPr>
              <a:lnSpc>
                <a:spcPct val="90000"/>
              </a:lnSpc>
            </a:pPr>
            <a:r>
              <a:rPr lang="en-US"/>
              <a:t>I have added the square transformation to the checkboxes for transformations in the normality script.  Since this is an option for linearity, we need to be able to evaluate its impact on normality.</a:t>
            </a:r>
          </a:p>
          <a:p>
            <a:pPr>
              <a:lnSpc>
                <a:spcPct val="90000"/>
              </a:lnSpc>
            </a:pPr>
            <a:endParaRPr lang="en-US"/>
          </a:p>
          <a:p>
            <a:pPr>
              <a:lnSpc>
                <a:spcPct val="90000"/>
              </a:lnSpc>
            </a:pPr>
            <a:r>
              <a:rPr lang="en-US"/>
              <a:t>If you change the options for output in pivot tables from labels to names, you will get an error message when you use the linearity script.  To solve the problem, change the option for output in pivot tables back to labels.</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620C8A57-832A-44A6-B639-D172472EBDB4}" type="slidenum">
              <a:rPr lang="en-US"/>
              <a:pPr/>
              <a:t>13</a:t>
            </a:fld>
            <a:endParaRPr lang="en-US"/>
          </a:p>
        </p:txBody>
      </p:sp>
      <p:sp>
        <p:nvSpPr>
          <p:cNvPr id="257026" name="Rectangle 2"/>
          <p:cNvSpPr>
            <a:spLocks noGrp="1" noChangeArrowheads="1"/>
          </p:cNvSpPr>
          <p:nvPr>
            <p:ph type="title"/>
          </p:nvPr>
        </p:nvSpPr>
        <p:spPr/>
        <p:txBody>
          <a:bodyPr/>
          <a:lstStyle/>
          <a:p>
            <a:r>
              <a:rPr lang="en-US"/>
              <a:t>Problem 1</a:t>
            </a:r>
          </a:p>
        </p:txBody>
      </p:sp>
      <p:sp>
        <p:nvSpPr>
          <p:cNvPr id="257027" name="Rectangle 3"/>
          <p:cNvSpPr>
            <a:spLocks noGrp="1" noChangeArrowheads="1"/>
          </p:cNvSpPr>
          <p:nvPr>
            <p:ph type="body" idx="1"/>
          </p:nvPr>
        </p:nvSpPr>
        <p:spPr>
          <a:xfrm>
            <a:off x="1066800" y="1447800"/>
            <a:ext cx="7881938" cy="5257800"/>
          </a:xfrm>
        </p:spPr>
        <p:txBody>
          <a:bodyPr/>
          <a:lstStyle/>
          <a:p>
            <a:pPr marL="0" indent="0">
              <a:lnSpc>
                <a:spcPct val="90000"/>
              </a:lnSpc>
              <a:buFont typeface="Wingdings" pitchFamily="2" charset="2"/>
              <a:buNone/>
            </a:pPr>
            <a:r>
              <a:rPr lang="en-US" sz="1800"/>
              <a:t>In the dataset GSS2000.sav, is the following statement true, false, or an incorrect application of a statistic? Assume that there is no problem with missing data. Use a level of significance of 0.01 for the regression analysis. Use a level of significance of 0.01 for evaluating assumptions. </a:t>
            </a:r>
          </a:p>
          <a:p>
            <a:pPr marL="0" indent="0">
              <a:lnSpc>
                <a:spcPct val="90000"/>
              </a:lnSpc>
              <a:buFont typeface="Wingdings" pitchFamily="2" charset="2"/>
              <a:buNone/>
            </a:pPr>
            <a:endParaRPr lang="en-US" sz="1800"/>
          </a:p>
          <a:p>
            <a:pPr marL="0" indent="0">
              <a:lnSpc>
                <a:spcPct val="90000"/>
              </a:lnSpc>
              <a:buFont typeface="Wingdings" pitchFamily="2" charset="2"/>
              <a:buNone/>
            </a:pPr>
            <a:r>
              <a:rPr lang="en-US" sz="1800"/>
              <a:t>The research question requires us to identify the best subset of predictors of "total family income" [income98] from the list: "sex" [sex], "how many in family earned money" [earnrs], and "income" [rincom98].</a:t>
            </a:r>
          </a:p>
          <a:p>
            <a:pPr marL="0" indent="0">
              <a:lnSpc>
                <a:spcPct val="90000"/>
              </a:lnSpc>
              <a:buFont typeface="Wingdings" pitchFamily="2" charset="2"/>
              <a:buNone/>
            </a:pPr>
            <a:endParaRPr lang="en-US" sz="1800"/>
          </a:p>
          <a:p>
            <a:pPr marL="0" indent="0">
              <a:lnSpc>
                <a:spcPct val="90000"/>
              </a:lnSpc>
              <a:buFont typeface="Wingdings" pitchFamily="2" charset="2"/>
              <a:buNone/>
            </a:pPr>
            <a:r>
              <a:rPr lang="en-US" sz="1800"/>
              <a:t>After substituting transformed variables to satisfy regression assumptions and removing outliers, the total proportion of variance explained by the regression analysis increased by 10.8%.</a:t>
            </a:r>
          </a:p>
          <a:p>
            <a:pPr marL="0" indent="0">
              <a:lnSpc>
                <a:spcPct val="90000"/>
              </a:lnSpc>
              <a:buFont typeface="Wingdings" pitchFamily="2" charset="2"/>
              <a:buNone/>
            </a:pPr>
            <a:endParaRPr lang="en-US" sz="1800"/>
          </a:p>
          <a:p>
            <a:pPr marL="0" indent="0">
              <a:lnSpc>
                <a:spcPct val="90000"/>
              </a:lnSpc>
              <a:buFont typeface="Wingdings" pitchFamily="2" charset="2"/>
              <a:buNone/>
            </a:pPr>
            <a:r>
              <a:rPr lang="en-US" sz="1800"/>
              <a:t>   1.  True</a:t>
            </a:r>
          </a:p>
          <a:p>
            <a:pPr marL="0" indent="0">
              <a:lnSpc>
                <a:spcPct val="90000"/>
              </a:lnSpc>
              <a:buFont typeface="Wingdings" pitchFamily="2" charset="2"/>
              <a:buNone/>
            </a:pPr>
            <a:r>
              <a:rPr lang="en-US" sz="1800"/>
              <a:t>   2.  True with caution</a:t>
            </a:r>
          </a:p>
          <a:p>
            <a:pPr marL="0" indent="0">
              <a:lnSpc>
                <a:spcPct val="90000"/>
              </a:lnSpc>
              <a:buFont typeface="Wingdings" pitchFamily="2" charset="2"/>
              <a:buNone/>
            </a:pPr>
            <a:r>
              <a:rPr lang="en-US" sz="1800"/>
              <a:t>   3.  False</a:t>
            </a:r>
          </a:p>
          <a:p>
            <a:pPr marL="0" indent="0">
              <a:lnSpc>
                <a:spcPct val="90000"/>
              </a:lnSpc>
              <a:buFont typeface="Wingdings" pitchFamily="2" charset="2"/>
              <a:buNone/>
            </a:pPr>
            <a:r>
              <a:rPr lang="en-US" sz="1800"/>
              <a:t>   4.  Inappropriate application of a statistic</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7C2B7A6E-47DF-44E5-80E7-92F7EDABD80A}" type="slidenum">
              <a:rPr lang="en-US"/>
              <a:pPr/>
              <a:t>14</a:t>
            </a:fld>
            <a:endParaRPr lang="en-US"/>
          </a:p>
        </p:txBody>
      </p:sp>
      <p:sp>
        <p:nvSpPr>
          <p:cNvPr id="261122" name="Rectangle 2"/>
          <p:cNvSpPr>
            <a:spLocks noGrp="1" noChangeArrowheads="1"/>
          </p:cNvSpPr>
          <p:nvPr>
            <p:ph type="title"/>
          </p:nvPr>
        </p:nvSpPr>
        <p:spPr/>
        <p:txBody>
          <a:bodyPr/>
          <a:lstStyle/>
          <a:p>
            <a:r>
              <a:rPr lang="en-US"/>
              <a:t>Dissecting problem 1 - 1</a:t>
            </a:r>
          </a:p>
        </p:txBody>
      </p:sp>
      <p:sp>
        <p:nvSpPr>
          <p:cNvPr id="261123" name="Rectangle 3"/>
          <p:cNvSpPr>
            <a:spLocks noGrp="1" noChangeArrowheads="1"/>
          </p:cNvSpPr>
          <p:nvPr>
            <p:ph type="body" idx="1"/>
          </p:nvPr>
        </p:nvSpPr>
        <p:spPr>
          <a:xfrm>
            <a:off x="1066800" y="1447800"/>
            <a:ext cx="7881938" cy="5257800"/>
          </a:xfrm>
        </p:spPr>
        <p:txBody>
          <a:bodyPr/>
          <a:lstStyle/>
          <a:p>
            <a:pPr marL="0" indent="0">
              <a:lnSpc>
                <a:spcPct val="90000"/>
              </a:lnSpc>
              <a:buFont typeface="Wingdings" pitchFamily="2" charset="2"/>
              <a:buNone/>
            </a:pPr>
            <a:r>
              <a:rPr lang="en-US" sz="1800"/>
              <a:t>In the dataset GSS2000.sav, is the following statement true, false, or an incorrect application of a statistic? Assume that there is no problem with missing data. Use a level of significance of 0.01 for the regression analysis. Use a level of significance of 0.01 for evaluating assumptions. </a:t>
            </a:r>
          </a:p>
          <a:p>
            <a:pPr marL="0" indent="0">
              <a:lnSpc>
                <a:spcPct val="90000"/>
              </a:lnSpc>
              <a:buFont typeface="Wingdings" pitchFamily="2" charset="2"/>
              <a:buNone/>
            </a:pPr>
            <a:endParaRPr lang="en-US" sz="1800"/>
          </a:p>
          <a:p>
            <a:pPr marL="0" indent="0">
              <a:lnSpc>
                <a:spcPct val="90000"/>
              </a:lnSpc>
              <a:buFont typeface="Wingdings" pitchFamily="2" charset="2"/>
              <a:buNone/>
            </a:pPr>
            <a:r>
              <a:rPr lang="en-US" sz="1800"/>
              <a:t>The research question requires us to identify the best subset of predictors of "total family income" [income98] from the list: "sex" [sex], "how many in family earned money" [earnrs], and "income" [rincom98].</a:t>
            </a:r>
          </a:p>
          <a:p>
            <a:pPr marL="0" indent="0">
              <a:lnSpc>
                <a:spcPct val="90000"/>
              </a:lnSpc>
              <a:buFont typeface="Wingdings" pitchFamily="2" charset="2"/>
              <a:buNone/>
            </a:pPr>
            <a:endParaRPr lang="en-US" sz="1800"/>
          </a:p>
          <a:p>
            <a:pPr marL="0" indent="0">
              <a:lnSpc>
                <a:spcPct val="90000"/>
              </a:lnSpc>
              <a:buFont typeface="Wingdings" pitchFamily="2" charset="2"/>
              <a:buNone/>
            </a:pPr>
            <a:r>
              <a:rPr lang="en-US" sz="1800"/>
              <a:t>After substituting transformed variables to satisfy regression assumptions and removing outliers, the total proportion of variance explained by the regression analysis increased by 10.8%.</a:t>
            </a:r>
          </a:p>
          <a:p>
            <a:pPr marL="0" indent="0">
              <a:lnSpc>
                <a:spcPct val="90000"/>
              </a:lnSpc>
              <a:buFont typeface="Wingdings" pitchFamily="2" charset="2"/>
              <a:buNone/>
            </a:pPr>
            <a:endParaRPr lang="en-US" sz="1800"/>
          </a:p>
          <a:p>
            <a:pPr marL="0" indent="0">
              <a:lnSpc>
                <a:spcPct val="90000"/>
              </a:lnSpc>
              <a:buFont typeface="Wingdings" pitchFamily="2" charset="2"/>
              <a:buNone/>
            </a:pPr>
            <a:r>
              <a:rPr lang="en-US" sz="1800"/>
              <a:t>   1.  True</a:t>
            </a:r>
          </a:p>
          <a:p>
            <a:pPr marL="0" indent="0">
              <a:lnSpc>
                <a:spcPct val="90000"/>
              </a:lnSpc>
              <a:buFont typeface="Wingdings" pitchFamily="2" charset="2"/>
              <a:buNone/>
            </a:pPr>
            <a:r>
              <a:rPr lang="en-US" sz="1800"/>
              <a:t>   2.  True with caution</a:t>
            </a:r>
          </a:p>
          <a:p>
            <a:pPr marL="0" indent="0">
              <a:lnSpc>
                <a:spcPct val="90000"/>
              </a:lnSpc>
              <a:buFont typeface="Wingdings" pitchFamily="2" charset="2"/>
              <a:buNone/>
            </a:pPr>
            <a:r>
              <a:rPr lang="en-US" sz="1800"/>
              <a:t>   3.  False</a:t>
            </a:r>
          </a:p>
          <a:p>
            <a:pPr marL="0" indent="0">
              <a:lnSpc>
                <a:spcPct val="90000"/>
              </a:lnSpc>
              <a:buFont typeface="Wingdings" pitchFamily="2" charset="2"/>
              <a:buNone/>
            </a:pPr>
            <a:r>
              <a:rPr lang="en-US" sz="1800"/>
              <a:t>   4.  Inappropriate application of a statistic</a:t>
            </a:r>
          </a:p>
        </p:txBody>
      </p:sp>
      <p:sp>
        <p:nvSpPr>
          <p:cNvPr id="261124" name="AutoShape 4"/>
          <p:cNvSpPr>
            <a:spLocks noChangeArrowheads="1"/>
          </p:cNvSpPr>
          <p:nvPr/>
        </p:nvSpPr>
        <p:spPr bwMode="auto">
          <a:xfrm>
            <a:off x="2133600" y="2667000"/>
            <a:ext cx="4416425" cy="1938338"/>
          </a:xfrm>
          <a:prstGeom prst="wedgeEllipseCallout">
            <a:avLst>
              <a:gd name="adj1" fmla="val 5426"/>
              <a:gd name="adj2" fmla="val -5917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problem may give us different levels of significance for the analysis.  </a:t>
            </a:r>
          </a:p>
          <a:p>
            <a:pPr algn="l">
              <a:lnSpc>
                <a:spcPct val="100000"/>
              </a:lnSpc>
            </a:pPr>
            <a:endParaRPr lang="en-US" sz="1200">
              <a:latin typeface="Verdana" pitchFamily="34" charset="0"/>
            </a:endParaRPr>
          </a:p>
          <a:p>
            <a:pPr algn="l">
              <a:lnSpc>
                <a:spcPct val="100000"/>
              </a:lnSpc>
            </a:pPr>
            <a:r>
              <a:rPr lang="en-US" sz="1200">
                <a:latin typeface="Verdana" pitchFamily="34" charset="0"/>
              </a:rPr>
              <a:t>In this problem, we are told to use 0.01 as alpha for the regression analysis as well as for testing assumptions.</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8163CCC5-DA8B-4F83-842D-CC42D8D89D2A}" type="slidenum">
              <a:rPr lang="en-US"/>
              <a:pPr/>
              <a:t>15</a:t>
            </a:fld>
            <a:endParaRPr lang="en-US"/>
          </a:p>
        </p:txBody>
      </p:sp>
      <p:sp>
        <p:nvSpPr>
          <p:cNvPr id="262146" name="Rectangle 2"/>
          <p:cNvSpPr>
            <a:spLocks noGrp="1" noChangeArrowheads="1"/>
          </p:cNvSpPr>
          <p:nvPr>
            <p:ph type="title"/>
          </p:nvPr>
        </p:nvSpPr>
        <p:spPr/>
        <p:txBody>
          <a:bodyPr/>
          <a:lstStyle/>
          <a:p>
            <a:r>
              <a:rPr lang="en-US"/>
              <a:t>Dissecting problem 1 - 2</a:t>
            </a:r>
          </a:p>
        </p:txBody>
      </p:sp>
      <p:sp>
        <p:nvSpPr>
          <p:cNvPr id="262147" name="Rectangle 3"/>
          <p:cNvSpPr>
            <a:spLocks noGrp="1" noChangeArrowheads="1"/>
          </p:cNvSpPr>
          <p:nvPr>
            <p:ph type="body" idx="1"/>
          </p:nvPr>
        </p:nvSpPr>
        <p:spPr>
          <a:xfrm>
            <a:off x="1066800" y="1447800"/>
            <a:ext cx="7881938" cy="5257800"/>
          </a:xfrm>
        </p:spPr>
        <p:txBody>
          <a:bodyPr/>
          <a:lstStyle/>
          <a:p>
            <a:pPr marL="0" indent="0">
              <a:lnSpc>
                <a:spcPct val="90000"/>
              </a:lnSpc>
              <a:buFont typeface="Wingdings" pitchFamily="2" charset="2"/>
              <a:buNone/>
            </a:pPr>
            <a:r>
              <a:rPr lang="en-US" sz="1800"/>
              <a:t>In the dataset GSS2000.sav, is the following statement true, false, or an incorrect application of a statistic? Assume that there is no problem with missing data. Use a level of significance of 0.01 for the regression analysis. Use a level of significance of 0.01 for evaluating assumptions. </a:t>
            </a:r>
          </a:p>
          <a:p>
            <a:pPr marL="0" indent="0">
              <a:lnSpc>
                <a:spcPct val="90000"/>
              </a:lnSpc>
              <a:buFont typeface="Wingdings" pitchFamily="2" charset="2"/>
              <a:buNone/>
            </a:pPr>
            <a:endParaRPr lang="en-US" sz="1800"/>
          </a:p>
          <a:p>
            <a:pPr marL="0" indent="0">
              <a:lnSpc>
                <a:spcPct val="90000"/>
              </a:lnSpc>
              <a:buFont typeface="Wingdings" pitchFamily="2" charset="2"/>
              <a:buNone/>
            </a:pPr>
            <a:r>
              <a:rPr lang="en-US" sz="1800"/>
              <a:t>The research question requires us to identify the best subset of predictors of "total family income" [income98] from the list: "sex" [sex], "how many in family earned money" [earnrs], and "income" [rincom98].</a:t>
            </a:r>
          </a:p>
          <a:p>
            <a:pPr marL="0" indent="0">
              <a:lnSpc>
                <a:spcPct val="90000"/>
              </a:lnSpc>
              <a:buFont typeface="Wingdings" pitchFamily="2" charset="2"/>
              <a:buNone/>
            </a:pPr>
            <a:endParaRPr lang="en-US" sz="1800"/>
          </a:p>
          <a:p>
            <a:pPr marL="0" indent="0">
              <a:lnSpc>
                <a:spcPct val="90000"/>
              </a:lnSpc>
              <a:buFont typeface="Wingdings" pitchFamily="2" charset="2"/>
              <a:buNone/>
            </a:pPr>
            <a:r>
              <a:rPr lang="en-US" sz="1800"/>
              <a:t>After substituting transformed variables to satisfy regression assumptions and removing outliers, the total proportion of variance explained by the regression analysis increased by 10.8%.</a:t>
            </a:r>
          </a:p>
          <a:p>
            <a:pPr marL="0" indent="0">
              <a:lnSpc>
                <a:spcPct val="90000"/>
              </a:lnSpc>
              <a:buFont typeface="Wingdings" pitchFamily="2" charset="2"/>
              <a:buNone/>
            </a:pPr>
            <a:endParaRPr lang="en-US" sz="1800"/>
          </a:p>
          <a:p>
            <a:pPr marL="0" indent="0">
              <a:lnSpc>
                <a:spcPct val="90000"/>
              </a:lnSpc>
              <a:buFont typeface="Wingdings" pitchFamily="2" charset="2"/>
              <a:buNone/>
            </a:pPr>
            <a:r>
              <a:rPr lang="en-US" sz="1800"/>
              <a:t>   1.  True</a:t>
            </a:r>
          </a:p>
          <a:p>
            <a:pPr marL="0" indent="0">
              <a:lnSpc>
                <a:spcPct val="90000"/>
              </a:lnSpc>
              <a:buFont typeface="Wingdings" pitchFamily="2" charset="2"/>
              <a:buNone/>
            </a:pPr>
            <a:r>
              <a:rPr lang="en-US" sz="1800"/>
              <a:t>   2.  True with caution</a:t>
            </a:r>
          </a:p>
          <a:p>
            <a:pPr marL="0" indent="0">
              <a:lnSpc>
                <a:spcPct val="90000"/>
              </a:lnSpc>
              <a:buFont typeface="Wingdings" pitchFamily="2" charset="2"/>
              <a:buNone/>
            </a:pPr>
            <a:r>
              <a:rPr lang="en-US" sz="1800"/>
              <a:t>   3.  False</a:t>
            </a:r>
          </a:p>
          <a:p>
            <a:pPr marL="0" indent="0">
              <a:lnSpc>
                <a:spcPct val="90000"/>
              </a:lnSpc>
              <a:buFont typeface="Wingdings" pitchFamily="2" charset="2"/>
              <a:buNone/>
            </a:pPr>
            <a:r>
              <a:rPr lang="en-US" sz="1800"/>
              <a:t>   4.  Inappropriate application of a statistic</a:t>
            </a:r>
          </a:p>
        </p:txBody>
      </p:sp>
      <p:sp>
        <p:nvSpPr>
          <p:cNvPr id="262148" name="AutoShape 4"/>
          <p:cNvSpPr>
            <a:spLocks noChangeArrowheads="1"/>
          </p:cNvSpPr>
          <p:nvPr/>
        </p:nvSpPr>
        <p:spPr bwMode="auto">
          <a:xfrm>
            <a:off x="2209800" y="3810000"/>
            <a:ext cx="5105400" cy="1679575"/>
          </a:xfrm>
          <a:prstGeom prst="wedgeEllipseCallout">
            <a:avLst>
              <a:gd name="adj1" fmla="val -17412"/>
              <a:gd name="adj2" fmla="val 448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method for selecting variables is derived from the research question.  </a:t>
            </a:r>
          </a:p>
          <a:p>
            <a:pPr algn="l">
              <a:lnSpc>
                <a:spcPct val="100000"/>
              </a:lnSpc>
            </a:pPr>
            <a:endParaRPr lang="en-US" sz="1200">
              <a:latin typeface="Verdana" pitchFamily="34" charset="0"/>
            </a:endParaRPr>
          </a:p>
          <a:p>
            <a:pPr algn="l">
              <a:lnSpc>
                <a:spcPct val="100000"/>
              </a:lnSpc>
            </a:pPr>
            <a:r>
              <a:rPr lang="en-US" sz="1200">
                <a:latin typeface="Verdana" pitchFamily="34" charset="0"/>
              </a:rPr>
              <a:t>In this problem we are asked to idnetify the best subset of predicotrs, so we do a stepwise multiple regression.</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DD605EA2-7B6B-4DDD-82A3-2675C4BB754F}" type="slidenum">
              <a:rPr lang="en-US"/>
              <a:pPr/>
              <a:t>16</a:t>
            </a:fld>
            <a:endParaRPr lang="en-US"/>
          </a:p>
        </p:txBody>
      </p:sp>
      <p:sp>
        <p:nvSpPr>
          <p:cNvPr id="263170" name="Rectangle 2"/>
          <p:cNvSpPr>
            <a:spLocks noGrp="1" noChangeArrowheads="1"/>
          </p:cNvSpPr>
          <p:nvPr>
            <p:ph type="title"/>
          </p:nvPr>
        </p:nvSpPr>
        <p:spPr/>
        <p:txBody>
          <a:bodyPr/>
          <a:lstStyle/>
          <a:p>
            <a:r>
              <a:rPr lang="en-US"/>
              <a:t>Dissecting problem 1 - 3</a:t>
            </a:r>
          </a:p>
        </p:txBody>
      </p:sp>
      <p:sp>
        <p:nvSpPr>
          <p:cNvPr id="263171" name="Rectangle 3"/>
          <p:cNvSpPr>
            <a:spLocks noGrp="1" noChangeArrowheads="1"/>
          </p:cNvSpPr>
          <p:nvPr>
            <p:ph type="body" idx="1"/>
          </p:nvPr>
        </p:nvSpPr>
        <p:spPr>
          <a:xfrm>
            <a:off x="1066800" y="1447800"/>
            <a:ext cx="7881938" cy="5257800"/>
          </a:xfrm>
        </p:spPr>
        <p:txBody>
          <a:bodyPr/>
          <a:lstStyle/>
          <a:p>
            <a:pPr marL="0" indent="0">
              <a:lnSpc>
                <a:spcPct val="90000"/>
              </a:lnSpc>
              <a:buFont typeface="Wingdings" pitchFamily="2" charset="2"/>
              <a:buNone/>
            </a:pPr>
            <a:r>
              <a:rPr lang="en-US" sz="1800"/>
              <a:t>In the dataset GSS2000.sav, is the following statement true, false, or an incorrect application of a statistic? Assume that there is no problem with missing data. Use a level of significance of 0.01 for the regression analysis. Use a level of significance of 0.01 for evaluating assumptions. </a:t>
            </a:r>
          </a:p>
          <a:p>
            <a:pPr marL="0" indent="0">
              <a:lnSpc>
                <a:spcPct val="90000"/>
              </a:lnSpc>
              <a:buFont typeface="Wingdings" pitchFamily="2" charset="2"/>
              <a:buNone/>
            </a:pPr>
            <a:endParaRPr lang="en-US" sz="1800"/>
          </a:p>
          <a:p>
            <a:pPr marL="0" indent="0">
              <a:lnSpc>
                <a:spcPct val="90000"/>
              </a:lnSpc>
              <a:buFont typeface="Wingdings" pitchFamily="2" charset="2"/>
              <a:buNone/>
            </a:pPr>
            <a:r>
              <a:rPr lang="en-US" sz="1800"/>
              <a:t>The research question requires us to identify the best subset of predictors of "total family income" [income98] from the list: "sex" [sex], "how many in family earned money" [earnrs], and "income" [rincom98].</a:t>
            </a:r>
          </a:p>
          <a:p>
            <a:pPr marL="0" indent="0">
              <a:lnSpc>
                <a:spcPct val="90000"/>
              </a:lnSpc>
              <a:buFont typeface="Wingdings" pitchFamily="2" charset="2"/>
              <a:buNone/>
            </a:pPr>
            <a:endParaRPr lang="en-US" sz="1800"/>
          </a:p>
          <a:p>
            <a:pPr marL="0" indent="0">
              <a:lnSpc>
                <a:spcPct val="90000"/>
              </a:lnSpc>
              <a:buFont typeface="Wingdings" pitchFamily="2" charset="2"/>
              <a:buNone/>
            </a:pPr>
            <a:r>
              <a:rPr lang="en-US" sz="1800"/>
              <a:t>After substituting transformed variables to satisfy regression assumptions and removing outliers, the total proportion of variance explained by the regression analysis increased by 10.8%.</a:t>
            </a:r>
          </a:p>
          <a:p>
            <a:pPr marL="0" indent="0">
              <a:lnSpc>
                <a:spcPct val="90000"/>
              </a:lnSpc>
              <a:buFont typeface="Wingdings" pitchFamily="2" charset="2"/>
              <a:buNone/>
            </a:pPr>
            <a:endParaRPr lang="en-US" sz="1800"/>
          </a:p>
          <a:p>
            <a:pPr marL="0" indent="0">
              <a:lnSpc>
                <a:spcPct val="90000"/>
              </a:lnSpc>
              <a:buFont typeface="Wingdings" pitchFamily="2" charset="2"/>
              <a:buNone/>
            </a:pPr>
            <a:r>
              <a:rPr lang="en-US" sz="1800"/>
              <a:t>   1.  True</a:t>
            </a:r>
          </a:p>
          <a:p>
            <a:pPr marL="0" indent="0">
              <a:lnSpc>
                <a:spcPct val="90000"/>
              </a:lnSpc>
              <a:buFont typeface="Wingdings" pitchFamily="2" charset="2"/>
              <a:buNone/>
            </a:pPr>
            <a:r>
              <a:rPr lang="en-US" sz="1800"/>
              <a:t>   2.  True with caution</a:t>
            </a:r>
          </a:p>
          <a:p>
            <a:pPr marL="0" indent="0">
              <a:lnSpc>
                <a:spcPct val="90000"/>
              </a:lnSpc>
              <a:buFont typeface="Wingdings" pitchFamily="2" charset="2"/>
              <a:buNone/>
            </a:pPr>
            <a:r>
              <a:rPr lang="en-US" sz="1800"/>
              <a:t>   3.  False</a:t>
            </a:r>
          </a:p>
          <a:p>
            <a:pPr marL="0" indent="0">
              <a:lnSpc>
                <a:spcPct val="90000"/>
              </a:lnSpc>
              <a:buFont typeface="Wingdings" pitchFamily="2" charset="2"/>
              <a:buNone/>
            </a:pPr>
            <a:r>
              <a:rPr lang="en-US" sz="1800"/>
              <a:t>   4.  Inappropriate application of a statistic</a:t>
            </a:r>
          </a:p>
        </p:txBody>
      </p:sp>
      <p:sp>
        <p:nvSpPr>
          <p:cNvPr id="263172" name="AutoShape 4"/>
          <p:cNvSpPr>
            <a:spLocks noChangeArrowheads="1"/>
          </p:cNvSpPr>
          <p:nvPr/>
        </p:nvSpPr>
        <p:spPr bwMode="auto">
          <a:xfrm>
            <a:off x="1447800" y="1490663"/>
            <a:ext cx="6778625" cy="1938337"/>
          </a:xfrm>
          <a:prstGeom prst="wedgeEllipseCallout">
            <a:avLst>
              <a:gd name="adj1" fmla="val 4963"/>
              <a:gd name="adj2" fmla="val 913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purpose of testing for assumptions and outliers is to identify a stronger model.  The main question to be answered in this problem is whether or not the use transformed variables to satisfy assumptions and the removal of outliers improves the overall relationship between the independent variables and the dependent variable, as measured by R². </a:t>
            </a:r>
          </a:p>
        </p:txBody>
      </p:sp>
      <p:sp>
        <p:nvSpPr>
          <p:cNvPr id="263173" name="AutoShape 5"/>
          <p:cNvSpPr>
            <a:spLocks noChangeArrowheads="1"/>
          </p:cNvSpPr>
          <p:nvPr/>
        </p:nvSpPr>
        <p:spPr bwMode="auto">
          <a:xfrm>
            <a:off x="2971800" y="4953000"/>
            <a:ext cx="5099050" cy="1679575"/>
          </a:xfrm>
          <a:prstGeom prst="wedgeEllipseCallout">
            <a:avLst>
              <a:gd name="adj1" fmla="val -16843"/>
              <a:gd name="adj2" fmla="val -65782"/>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Specifically, the question asks whether or not the R² for a regression analysis after substituting transformed variables and eliminating outliers is 10.8% higher than a regression analysis using the original format for all variables and including all cases.</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FF2CD6BE-8CBC-4811-A9B1-B88F8CDE326C}" type="slidenum">
              <a:rPr lang="en-US"/>
              <a:pPr/>
              <a:t>17</a:t>
            </a:fld>
            <a:endParaRPr lang="en-US"/>
          </a:p>
        </p:txBody>
      </p:sp>
      <p:pic>
        <p:nvPicPr>
          <p:cNvPr id="264198" name="Picture 6"/>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438400" y="2103438"/>
            <a:ext cx="5619750" cy="4297362"/>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64195" name="Rectangle 3"/>
          <p:cNvSpPr>
            <a:spLocks noGrp="1" noChangeArrowheads="1"/>
          </p:cNvSpPr>
          <p:nvPr>
            <p:ph type="title"/>
          </p:nvPr>
        </p:nvSpPr>
        <p:spPr>
          <a:xfrm>
            <a:off x="1143000" y="304800"/>
            <a:ext cx="7772400" cy="914400"/>
          </a:xfrm>
        </p:spPr>
        <p:txBody>
          <a:bodyPr/>
          <a:lstStyle/>
          <a:p>
            <a:r>
              <a:rPr lang="en-US"/>
              <a:t>R² before transformations or removing outliers</a:t>
            </a:r>
          </a:p>
        </p:txBody>
      </p:sp>
      <p:sp>
        <p:nvSpPr>
          <p:cNvPr id="264196" name="AutoShape 4"/>
          <p:cNvSpPr>
            <a:spLocks noChangeArrowheads="1"/>
          </p:cNvSpPr>
          <p:nvPr/>
        </p:nvSpPr>
        <p:spPr bwMode="auto">
          <a:xfrm>
            <a:off x="1371600" y="1646238"/>
            <a:ext cx="3352800" cy="1938337"/>
          </a:xfrm>
          <a:prstGeom prst="wedgeEllipseCallout">
            <a:avLst>
              <a:gd name="adj1" fmla="val -2792"/>
              <a:gd name="adj2" fmla="val -2344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To start out, we run a stepwise multiple regression analysis with income98 as the dependent variable and sex, earnrs, and rincom98 as the independent variables.  </a:t>
            </a:r>
          </a:p>
        </p:txBody>
      </p:sp>
      <p:sp>
        <p:nvSpPr>
          <p:cNvPr id="264199" name="AutoShape 7"/>
          <p:cNvSpPr>
            <a:spLocks noChangeArrowheads="1"/>
          </p:cNvSpPr>
          <p:nvPr/>
        </p:nvSpPr>
        <p:spPr bwMode="auto">
          <a:xfrm>
            <a:off x="5791200" y="4846638"/>
            <a:ext cx="3048000" cy="906462"/>
          </a:xfrm>
          <a:prstGeom prst="wedgeEllipseCallout">
            <a:avLst>
              <a:gd name="adj1" fmla="val -32343"/>
              <a:gd name="adj2" fmla="val -83977"/>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We select stepwise as the method to select the best subset of predictors.</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0F9AB2A2-34AE-40CF-B9BA-0671479F7144}" type="slidenum">
              <a:rPr lang="en-US"/>
              <a:pPr/>
              <a:t>18</a:t>
            </a:fld>
            <a:endParaRPr lang="en-US"/>
          </a:p>
        </p:txBody>
      </p:sp>
      <p:pic>
        <p:nvPicPr>
          <p:cNvPr id="265223" name="Picture 7"/>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371600"/>
            <a:ext cx="6303963" cy="541813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65219" name="Rectangle 3"/>
          <p:cNvSpPr>
            <a:spLocks noGrp="1" noChangeArrowheads="1"/>
          </p:cNvSpPr>
          <p:nvPr>
            <p:ph type="title"/>
          </p:nvPr>
        </p:nvSpPr>
        <p:spPr>
          <a:xfrm>
            <a:off x="1143000" y="304800"/>
            <a:ext cx="7772400" cy="914400"/>
          </a:xfrm>
        </p:spPr>
        <p:txBody>
          <a:bodyPr/>
          <a:lstStyle/>
          <a:p>
            <a:r>
              <a:rPr lang="en-US"/>
              <a:t>R² before transformations or removing outliers</a:t>
            </a:r>
          </a:p>
        </p:txBody>
      </p:sp>
      <p:sp>
        <p:nvSpPr>
          <p:cNvPr id="265220" name="AutoShape 4"/>
          <p:cNvSpPr>
            <a:spLocks noChangeArrowheads="1"/>
          </p:cNvSpPr>
          <p:nvPr/>
        </p:nvSpPr>
        <p:spPr bwMode="auto">
          <a:xfrm>
            <a:off x="0" y="2819400"/>
            <a:ext cx="4872038" cy="2455863"/>
          </a:xfrm>
          <a:prstGeom prst="wedgeEllipseCallout">
            <a:avLst>
              <a:gd name="adj1" fmla="val 26019"/>
              <a:gd name="adj2" fmla="val -5413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Prior to any transformations of variables to satisfy the assumptions of multiple regression or removal of outliers, the proportion of variance in the dependent variable explained by the independent variables (R²) was 51.1%.  This is the benchmark that we will use to evaluate the utility of transformations and the elimination of outliers.</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A41B19F7-3F45-4C4A-8CF1-1D6EDAF6571A}" type="slidenum">
              <a:rPr lang="en-US"/>
              <a:pPr/>
              <a:t>19</a:t>
            </a:fld>
            <a:endParaRPr lang="en-US"/>
          </a:p>
        </p:txBody>
      </p:sp>
      <p:pic>
        <p:nvPicPr>
          <p:cNvPr id="268290" name="Picture 2"/>
          <p:cNvPicPr>
            <a:picLocks noChangeAspect="1" noChangeArrowheads="1"/>
          </p:cNvPicPr>
          <p:nvPr>
            <p:ph idx="1"/>
          </p:nvPr>
        </p:nvPicPr>
        <p:blipFill>
          <a:blip r:embed="rId2">
            <a:extLst>
              <a:ext uri="{28A0092B-C50C-407E-A947-70E740481C1C}">
                <a14:useLocalDpi xmlns:a14="http://schemas.microsoft.com/office/drawing/2010/main" val="0"/>
              </a:ext>
            </a:extLst>
          </a:blip>
          <a:srcRect t="25314"/>
          <a:stretch>
            <a:fillRect/>
          </a:stretch>
        </p:blipFill>
        <p:spPr>
          <a:xfrm>
            <a:off x="2078038" y="1905000"/>
            <a:ext cx="6303962" cy="404653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68291" name="Rectangle 3"/>
          <p:cNvSpPr>
            <a:spLocks noGrp="1" noChangeArrowheads="1"/>
          </p:cNvSpPr>
          <p:nvPr>
            <p:ph type="title"/>
          </p:nvPr>
        </p:nvSpPr>
        <p:spPr>
          <a:xfrm>
            <a:off x="1143000" y="304800"/>
            <a:ext cx="7772400" cy="914400"/>
          </a:xfrm>
        </p:spPr>
        <p:txBody>
          <a:bodyPr/>
          <a:lstStyle/>
          <a:p>
            <a:r>
              <a:rPr lang="en-US"/>
              <a:t>R² before transformations or removing outliers</a:t>
            </a:r>
          </a:p>
        </p:txBody>
      </p:sp>
      <p:sp>
        <p:nvSpPr>
          <p:cNvPr id="268293" name="AutoShape 5"/>
          <p:cNvSpPr>
            <a:spLocks noChangeArrowheads="1"/>
          </p:cNvSpPr>
          <p:nvPr/>
        </p:nvSpPr>
        <p:spPr bwMode="auto">
          <a:xfrm>
            <a:off x="2057400" y="4648200"/>
            <a:ext cx="6626225" cy="1679575"/>
          </a:xfrm>
          <a:prstGeom prst="wedgeEllipseCallout">
            <a:avLst>
              <a:gd name="adj1" fmla="val 38116"/>
              <a:gd name="adj2" fmla="val -7882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For this particular question, we are not interested in the statistical significance of the overall relationship prior to transformations and removing outliers.  In fact, it is possible that the relationship is not statistically significant due to variables that are not normal, relationships that are not linear, and the inclusion of outliers.</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E8A11482-F327-45D7-AA6C-295D419B2808}" type="slidenum">
              <a:rPr lang="en-US"/>
              <a:pPr/>
              <a:t>2</a:t>
            </a:fld>
            <a:endParaRPr lang="en-US"/>
          </a:p>
        </p:txBody>
      </p:sp>
      <p:sp>
        <p:nvSpPr>
          <p:cNvPr id="314370" name="Rectangle 2"/>
          <p:cNvSpPr>
            <a:spLocks noGrp="1" noChangeArrowheads="1"/>
          </p:cNvSpPr>
          <p:nvPr>
            <p:ph type="title"/>
          </p:nvPr>
        </p:nvSpPr>
        <p:spPr/>
        <p:txBody>
          <a:bodyPr/>
          <a:lstStyle/>
          <a:p>
            <a:r>
              <a:rPr lang="en-US"/>
              <a:t>Multiple Regression and Assumptions</a:t>
            </a:r>
          </a:p>
        </p:txBody>
      </p:sp>
      <p:sp>
        <p:nvSpPr>
          <p:cNvPr id="314371" name="Rectangle 3"/>
          <p:cNvSpPr>
            <a:spLocks noGrp="1" noChangeArrowheads="1"/>
          </p:cNvSpPr>
          <p:nvPr>
            <p:ph type="body" idx="1"/>
          </p:nvPr>
        </p:nvSpPr>
        <p:spPr/>
        <p:txBody>
          <a:bodyPr/>
          <a:lstStyle/>
          <a:p>
            <a:r>
              <a:rPr lang="en-US"/>
              <a:t>Multiple regression is most effect at identifying relationship between a dependent variable and a combination of independent variables when its underlying assumptions are satisfied: each of the metric variables are normally distributed, the relationships between metric variables are linear, and the relationship between metric and dichotomous variables is homoscedastic.</a:t>
            </a:r>
          </a:p>
          <a:p>
            <a:endParaRPr lang="en-US"/>
          </a:p>
          <a:p>
            <a:r>
              <a:rPr lang="en-US"/>
              <a:t>Failing to satisfy the assumptions does not mean that our answer is wrong.  It means that our solution may under-report the strength of the relationships.</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B3B48801-FD69-4D29-989F-1F8510FEB17D}" type="slidenum">
              <a:rPr lang="en-US"/>
              <a:pPr/>
              <a:t>20</a:t>
            </a:fld>
            <a:endParaRPr lang="en-US"/>
          </a:p>
        </p:txBody>
      </p:sp>
      <p:pic>
        <p:nvPicPr>
          <p:cNvPr id="266248" name="Picture 8"/>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524000"/>
            <a:ext cx="7154863" cy="494823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66243" name="Rectangle 3"/>
          <p:cNvSpPr>
            <a:spLocks noGrp="1" noChangeArrowheads="1"/>
          </p:cNvSpPr>
          <p:nvPr>
            <p:ph type="title"/>
          </p:nvPr>
        </p:nvSpPr>
        <p:spPr/>
        <p:txBody>
          <a:bodyPr/>
          <a:lstStyle/>
          <a:p>
            <a:r>
              <a:rPr lang="en-US"/>
              <a:t>Normality of the dependent variable: </a:t>
            </a:r>
            <a:br>
              <a:rPr lang="en-US"/>
            </a:br>
            <a:r>
              <a:rPr lang="en-US"/>
              <a:t>total family income</a:t>
            </a:r>
          </a:p>
        </p:txBody>
      </p:sp>
      <p:sp>
        <p:nvSpPr>
          <p:cNvPr id="266244" name="AutoShape 4"/>
          <p:cNvSpPr>
            <a:spLocks noChangeArrowheads="1"/>
          </p:cNvSpPr>
          <p:nvPr/>
        </p:nvSpPr>
        <p:spPr bwMode="auto">
          <a:xfrm>
            <a:off x="304800" y="2238375"/>
            <a:ext cx="5334000" cy="2714625"/>
          </a:xfrm>
          <a:prstGeom prst="wedgeEllipseCallout">
            <a:avLst>
              <a:gd name="adj1" fmla="val -15120"/>
              <a:gd name="adj2" fmla="val -2888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In evaluating assumptions, the first step is to examine the normality of the dependent variable.  If it is not normally distributed, or cannot be normalized with a transformation, it can affect the relationships with all other variables.</a:t>
            </a:r>
          </a:p>
          <a:p>
            <a:pPr algn="l">
              <a:lnSpc>
                <a:spcPct val="100000"/>
              </a:lnSpc>
            </a:pPr>
            <a:endParaRPr lang="en-US" sz="1200">
              <a:latin typeface="Verdana" pitchFamily="34" charset="0"/>
            </a:endParaRPr>
          </a:p>
          <a:p>
            <a:pPr algn="l">
              <a:lnSpc>
                <a:spcPct val="100000"/>
              </a:lnSpc>
            </a:pPr>
            <a:r>
              <a:rPr lang="en-US" sz="1200">
                <a:latin typeface="Verdana" pitchFamily="34" charset="0"/>
              </a:rPr>
              <a:t>To test the normality of the dependent variable, run the script: NormalityAssumptionAndTransformations.SBS</a:t>
            </a:r>
          </a:p>
        </p:txBody>
      </p:sp>
      <p:sp>
        <p:nvSpPr>
          <p:cNvPr id="266245" name="AutoShape 5"/>
          <p:cNvSpPr>
            <a:spLocks noChangeArrowheads="1"/>
          </p:cNvSpPr>
          <p:nvPr/>
        </p:nvSpPr>
        <p:spPr bwMode="auto">
          <a:xfrm>
            <a:off x="4572000" y="5799138"/>
            <a:ext cx="2590800" cy="906462"/>
          </a:xfrm>
          <a:prstGeom prst="wedgeEllipseCallout">
            <a:avLst>
              <a:gd name="adj1" fmla="val 39704"/>
              <a:gd name="adj2" fmla="val -8012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Second</a:t>
            </a:r>
            <a:r>
              <a:rPr lang="en-US" sz="1200">
                <a:latin typeface="Verdana" pitchFamily="34" charset="0"/>
              </a:rPr>
              <a:t>, click on the OK button to produce the output.</a:t>
            </a:r>
          </a:p>
        </p:txBody>
      </p:sp>
      <p:sp>
        <p:nvSpPr>
          <p:cNvPr id="266246" name="AutoShape 6"/>
          <p:cNvSpPr>
            <a:spLocks noChangeArrowheads="1"/>
          </p:cNvSpPr>
          <p:nvPr/>
        </p:nvSpPr>
        <p:spPr bwMode="auto">
          <a:xfrm>
            <a:off x="5943600" y="2895600"/>
            <a:ext cx="2895600" cy="1165225"/>
          </a:xfrm>
          <a:prstGeom prst="wedgeEllipseCallout">
            <a:avLst>
              <a:gd name="adj1" fmla="val -32347"/>
              <a:gd name="adj2" fmla="val -7261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First</a:t>
            </a:r>
            <a:r>
              <a:rPr lang="en-US" sz="1200">
                <a:latin typeface="Verdana" pitchFamily="34" charset="0"/>
              </a:rPr>
              <a:t>, move the dependent variable INCOME98 to the list box of variables to test.</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938DA076-9A32-449E-9A02-1D7BFC446CEE}" type="slidenum">
              <a:rPr lang="en-US"/>
              <a:pPr/>
              <a:t>21</a:t>
            </a:fld>
            <a:endParaRPr lang="en-US"/>
          </a:p>
        </p:txBody>
      </p:sp>
      <p:pic>
        <p:nvPicPr>
          <p:cNvPr id="267270" name="Picture 6"/>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524000"/>
            <a:ext cx="6419850" cy="3641725"/>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67267" name="Rectangle 3"/>
          <p:cNvSpPr>
            <a:spLocks noGrp="1" noChangeArrowheads="1"/>
          </p:cNvSpPr>
          <p:nvPr>
            <p:ph type="title"/>
          </p:nvPr>
        </p:nvSpPr>
        <p:spPr/>
        <p:txBody>
          <a:bodyPr/>
          <a:lstStyle/>
          <a:p>
            <a:r>
              <a:rPr lang="en-US"/>
              <a:t>Normality of the dependent variable: </a:t>
            </a:r>
            <a:br>
              <a:rPr lang="en-US"/>
            </a:br>
            <a:r>
              <a:rPr lang="en-US"/>
              <a:t>total family income</a:t>
            </a:r>
          </a:p>
        </p:txBody>
      </p:sp>
      <p:sp>
        <p:nvSpPr>
          <p:cNvPr id="267268" name="AutoShape 4"/>
          <p:cNvSpPr>
            <a:spLocks noChangeArrowheads="1"/>
          </p:cNvSpPr>
          <p:nvPr/>
        </p:nvSpPr>
        <p:spPr bwMode="auto">
          <a:xfrm>
            <a:off x="1524000" y="4953000"/>
            <a:ext cx="5562600" cy="1423988"/>
          </a:xfrm>
          <a:prstGeom prst="wedgeEllipseCallout">
            <a:avLst>
              <a:gd name="adj1" fmla="val 36130"/>
              <a:gd name="adj2" fmla="val -6382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dependent variable "total family income" [income98] satisfies the criteria for a normal distribution. The skewness (-0.628) and kurtosis (-0.248) were both between -1.0 and +1.0. No transformation is necessary.</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696D7C2D-9FC1-474C-A150-ABC8F28E81FC}" type="slidenum">
              <a:rPr lang="en-US"/>
              <a:pPr/>
              <a:t>22</a:t>
            </a:fld>
            <a:endParaRPr lang="en-US"/>
          </a:p>
        </p:txBody>
      </p:sp>
      <p:pic>
        <p:nvPicPr>
          <p:cNvPr id="275458" name="Picture 2"/>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589088"/>
            <a:ext cx="7153275" cy="5040312"/>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75459" name="Rectangle 3"/>
          <p:cNvSpPr>
            <a:spLocks noGrp="1" noChangeArrowheads="1"/>
          </p:cNvSpPr>
          <p:nvPr>
            <p:ph type="title"/>
          </p:nvPr>
        </p:nvSpPr>
        <p:spPr/>
        <p:txBody>
          <a:bodyPr/>
          <a:lstStyle/>
          <a:p>
            <a:r>
              <a:rPr lang="en-US"/>
              <a:t>Linearity and independent variable: </a:t>
            </a:r>
            <a:br>
              <a:rPr lang="en-US"/>
            </a:br>
            <a:r>
              <a:rPr lang="en-US"/>
              <a:t>how many in family earned money</a:t>
            </a:r>
          </a:p>
        </p:txBody>
      </p:sp>
      <p:sp>
        <p:nvSpPr>
          <p:cNvPr id="275460" name="AutoShape 4"/>
          <p:cNvSpPr>
            <a:spLocks noChangeArrowheads="1"/>
          </p:cNvSpPr>
          <p:nvPr/>
        </p:nvSpPr>
        <p:spPr bwMode="auto">
          <a:xfrm>
            <a:off x="228600" y="2514600"/>
            <a:ext cx="5257800" cy="1679575"/>
          </a:xfrm>
          <a:prstGeom prst="wedgeEllipseCallout">
            <a:avLst>
              <a:gd name="adj1" fmla="val -8815"/>
              <a:gd name="adj2" fmla="val -2886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To evaluate the linearity of the relationship between number of earners and total family income, run the script for the assumption of linearity:</a:t>
            </a:r>
          </a:p>
          <a:p>
            <a:pPr algn="l">
              <a:lnSpc>
                <a:spcPct val="100000"/>
              </a:lnSpc>
            </a:pPr>
            <a:endParaRPr lang="en-US" sz="1200">
              <a:latin typeface="Verdana" pitchFamily="34" charset="0"/>
            </a:endParaRPr>
          </a:p>
          <a:p>
            <a:pPr algn="l">
              <a:lnSpc>
                <a:spcPct val="100000"/>
              </a:lnSpc>
            </a:pPr>
            <a:r>
              <a:rPr lang="en-US" sz="1200">
                <a:latin typeface="Verdana" pitchFamily="34" charset="0"/>
              </a:rPr>
              <a:t>LinearityAssumptionAndTransformations.SBS</a:t>
            </a:r>
          </a:p>
        </p:txBody>
      </p:sp>
      <p:sp>
        <p:nvSpPr>
          <p:cNvPr id="275461" name="AutoShape 5"/>
          <p:cNvSpPr>
            <a:spLocks noChangeArrowheads="1"/>
          </p:cNvSpPr>
          <p:nvPr/>
        </p:nvSpPr>
        <p:spPr bwMode="auto">
          <a:xfrm>
            <a:off x="4572000" y="5799138"/>
            <a:ext cx="2590800" cy="906462"/>
          </a:xfrm>
          <a:prstGeom prst="wedgeEllipseCallout">
            <a:avLst>
              <a:gd name="adj1" fmla="val 46569"/>
              <a:gd name="adj2" fmla="val -5069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Third</a:t>
            </a:r>
            <a:r>
              <a:rPr lang="en-US" sz="1200">
                <a:latin typeface="Verdana" pitchFamily="34" charset="0"/>
              </a:rPr>
              <a:t>, click on the OK button to produce the output.</a:t>
            </a:r>
          </a:p>
        </p:txBody>
      </p:sp>
      <p:sp>
        <p:nvSpPr>
          <p:cNvPr id="275462" name="AutoShape 6"/>
          <p:cNvSpPr>
            <a:spLocks noChangeArrowheads="1"/>
          </p:cNvSpPr>
          <p:nvPr/>
        </p:nvSpPr>
        <p:spPr bwMode="auto">
          <a:xfrm>
            <a:off x="4725988" y="1423988"/>
            <a:ext cx="4187825" cy="906462"/>
          </a:xfrm>
          <a:prstGeom prst="wedgeEllipseCallout">
            <a:avLst>
              <a:gd name="adj1" fmla="val -7810"/>
              <a:gd name="adj2" fmla="val 63662"/>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First</a:t>
            </a:r>
            <a:r>
              <a:rPr lang="en-US" sz="1200">
                <a:latin typeface="Verdana" pitchFamily="34" charset="0"/>
              </a:rPr>
              <a:t>, move the dependent variable INCOME98  to the text box for the dependent variable.</a:t>
            </a:r>
          </a:p>
        </p:txBody>
      </p:sp>
      <p:sp>
        <p:nvSpPr>
          <p:cNvPr id="275463" name="AutoShape 7"/>
          <p:cNvSpPr>
            <a:spLocks noChangeArrowheads="1"/>
          </p:cNvSpPr>
          <p:nvPr/>
        </p:nvSpPr>
        <p:spPr bwMode="auto">
          <a:xfrm>
            <a:off x="5943600" y="3452813"/>
            <a:ext cx="2743200" cy="1423987"/>
          </a:xfrm>
          <a:prstGeom prst="wedgeEllipseCallout">
            <a:avLst>
              <a:gd name="adj1" fmla="val -30556"/>
              <a:gd name="adj2" fmla="val -67028"/>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Second</a:t>
            </a:r>
            <a:r>
              <a:rPr lang="en-US" sz="1200">
                <a:latin typeface="Verdana" pitchFamily="34" charset="0"/>
              </a:rPr>
              <a:t>, move the independent variable, EARNRS, to the list box for independent variables.</a:t>
            </a: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005623D5-DE0B-452C-9395-DF96DE73732D}" type="slidenum">
              <a:rPr lang="en-US"/>
              <a:pPr/>
              <a:t>23</a:t>
            </a:fld>
            <a:endParaRPr lang="en-US"/>
          </a:p>
        </p:txBody>
      </p:sp>
      <p:pic>
        <p:nvPicPr>
          <p:cNvPr id="276486" name="Picture 6"/>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r="45235"/>
          <a:stretch>
            <a:fillRect/>
          </a:stretch>
        </p:blipFill>
        <p:spPr>
          <a:xfrm>
            <a:off x="228600" y="1295400"/>
            <a:ext cx="5181600" cy="5465763"/>
          </a:xfrm>
          <a:ln/>
          <a:extLst>
            <a:ext uri="{909E8E84-426E-40DD-AFC4-6F175D3DCCD1}">
              <a14:hiddenFill xmlns:a14="http://schemas.microsoft.com/office/drawing/2010/main">
                <a:solidFill>
                  <a:schemeClr val="bg1"/>
                </a:solidFill>
              </a14:hiddenFill>
            </a:ext>
          </a:extLst>
        </p:spPr>
      </p:pic>
      <p:sp>
        <p:nvSpPr>
          <p:cNvPr id="276483" name="Rectangle 3"/>
          <p:cNvSpPr>
            <a:spLocks noGrp="1" noChangeArrowheads="1"/>
          </p:cNvSpPr>
          <p:nvPr>
            <p:ph type="title"/>
          </p:nvPr>
        </p:nvSpPr>
        <p:spPr/>
        <p:txBody>
          <a:bodyPr/>
          <a:lstStyle/>
          <a:p>
            <a:r>
              <a:rPr lang="en-US"/>
              <a:t>Linearity and independent variable: </a:t>
            </a:r>
            <a:br>
              <a:rPr lang="en-US"/>
            </a:br>
            <a:r>
              <a:rPr lang="en-US"/>
              <a:t> how many in family earned money</a:t>
            </a:r>
          </a:p>
        </p:txBody>
      </p:sp>
      <p:sp>
        <p:nvSpPr>
          <p:cNvPr id="276484" name="AutoShape 4"/>
          <p:cNvSpPr>
            <a:spLocks noChangeArrowheads="1"/>
          </p:cNvSpPr>
          <p:nvPr/>
        </p:nvSpPr>
        <p:spPr bwMode="auto">
          <a:xfrm>
            <a:off x="4346575" y="1546225"/>
            <a:ext cx="4721225" cy="5037138"/>
          </a:xfrm>
          <a:prstGeom prst="wedgeEllipseCallout">
            <a:avLst>
              <a:gd name="adj1" fmla="val -13653"/>
              <a:gd name="adj2" fmla="val 4903"/>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independent variable "how many in family earned money" [earnrs] satisfies the criteria for the assumption of linearity with the dependent variable "total family income" [income98], but does not satisfy the assumption of normality. The evidence of linearity in the relationship between the independent variable "how many in family earned money" [earnrs] and the dependent variable "total family income" [income98] was the statistical significance of the correlation coefficient (r = 0.505). The probability for the correlation coefficient was &lt;0.001, less than or equal to the level of significance of 0.01. We reject the null hypothesis that r = 0 and  conclude that there is a linear relationship between the variables. </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81A147E3-6EC2-4987-A9A7-EC73A2F17E95}" type="slidenum">
              <a:rPr lang="en-US"/>
              <a:pPr/>
              <a:t>24</a:t>
            </a:fld>
            <a:endParaRPr lang="en-US"/>
          </a:p>
        </p:txBody>
      </p:sp>
      <p:pic>
        <p:nvPicPr>
          <p:cNvPr id="269322" name="Picture 10"/>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608138" y="1447800"/>
            <a:ext cx="7154862" cy="494823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69315" name="Rectangle 3"/>
          <p:cNvSpPr>
            <a:spLocks noGrp="1" noChangeArrowheads="1"/>
          </p:cNvSpPr>
          <p:nvPr>
            <p:ph type="title"/>
          </p:nvPr>
        </p:nvSpPr>
        <p:spPr/>
        <p:txBody>
          <a:bodyPr/>
          <a:lstStyle/>
          <a:p>
            <a:r>
              <a:rPr lang="en-US"/>
              <a:t>Normality of independent variable:</a:t>
            </a:r>
            <a:br>
              <a:rPr lang="en-US"/>
            </a:br>
            <a:r>
              <a:rPr lang="en-US"/>
              <a:t>how many in family earned money</a:t>
            </a:r>
          </a:p>
        </p:txBody>
      </p:sp>
      <p:sp>
        <p:nvSpPr>
          <p:cNvPr id="269316" name="AutoShape 4"/>
          <p:cNvSpPr>
            <a:spLocks noChangeArrowheads="1"/>
          </p:cNvSpPr>
          <p:nvPr/>
        </p:nvSpPr>
        <p:spPr bwMode="auto">
          <a:xfrm>
            <a:off x="228600" y="2386013"/>
            <a:ext cx="5257800" cy="2197100"/>
          </a:xfrm>
          <a:prstGeom prst="wedgeEllipseCallout">
            <a:avLst>
              <a:gd name="adj1" fmla="val -8815"/>
              <a:gd name="adj2" fmla="val -2886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After evaluating the dependent variable, we examine the normality  of each metric variable and linearity of its relationship with the dependent variable.</a:t>
            </a:r>
          </a:p>
          <a:p>
            <a:pPr algn="l">
              <a:lnSpc>
                <a:spcPct val="100000"/>
              </a:lnSpc>
            </a:pPr>
            <a:endParaRPr lang="en-US" sz="1200">
              <a:latin typeface="Verdana" pitchFamily="34" charset="0"/>
            </a:endParaRPr>
          </a:p>
          <a:p>
            <a:pPr algn="l">
              <a:lnSpc>
                <a:spcPct val="100000"/>
              </a:lnSpc>
            </a:pPr>
            <a:r>
              <a:rPr lang="en-US" sz="1200">
                <a:latin typeface="Verdana" pitchFamily="34" charset="0"/>
              </a:rPr>
              <a:t>To test the normality of number of earners in family, run the script: NormalityAssumptionAndTransformations.SBS</a:t>
            </a:r>
          </a:p>
        </p:txBody>
      </p:sp>
      <p:sp>
        <p:nvSpPr>
          <p:cNvPr id="269317" name="AutoShape 5"/>
          <p:cNvSpPr>
            <a:spLocks noChangeArrowheads="1"/>
          </p:cNvSpPr>
          <p:nvPr/>
        </p:nvSpPr>
        <p:spPr bwMode="auto">
          <a:xfrm>
            <a:off x="4876800" y="5799138"/>
            <a:ext cx="2590800" cy="906462"/>
          </a:xfrm>
          <a:prstGeom prst="wedgeEllipseCallout">
            <a:avLst>
              <a:gd name="adj1" fmla="val 39704"/>
              <a:gd name="adj2" fmla="val -8012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Second</a:t>
            </a:r>
            <a:r>
              <a:rPr lang="en-US" sz="1200">
                <a:latin typeface="Verdana" pitchFamily="34" charset="0"/>
              </a:rPr>
              <a:t>, click on the OK button to produce the output.</a:t>
            </a:r>
          </a:p>
        </p:txBody>
      </p:sp>
      <p:sp>
        <p:nvSpPr>
          <p:cNvPr id="269318" name="AutoShape 6"/>
          <p:cNvSpPr>
            <a:spLocks noChangeArrowheads="1"/>
          </p:cNvSpPr>
          <p:nvPr/>
        </p:nvSpPr>
        <p:spPr bwMode="auto">
          <a:xfrm>
            <a:off x="6096000" y="2971800"/>
            <a:ext cx="2743200" cy="1165225"/>
          </a:xfrm>
          <a:prstGeom prst="wedgeEllipseCallout">
            <a:avLst>
              <a:gd name="adj1" fmla="val -34606"/>
              <a:gd name="adj2" fmla="val -8351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First</a:t>
            </a:r>
            <a:r>
              <a:rPr lang="en-US" sz="1200">
                <a:latin typeface="Verdana" pitchFamily="34" charset="0"/>
              </a:rPr>
              <a:t>, move the independent variable EARNRS to the list box of variables to test.</a:t>
            </a: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DF7C61F1-F8D9-4B94-B59F-AC844FDE6844}" type="slidenum">
              <a:rPr lang="en-US"/>
              <a:pPr/>
              <a:t>25</a:t>
            </a:fld>
            <a:endParaRPr lang="en-US"/>
          </a:p>
        </p:txBody>
      </p:sp>
      <p:pic>
        <p:nvPicPr>
          <p:cNvPr id="270342" name="Picture 6"/>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432050" y="1295400"/>
            <a:ext cx="6330950" cy="3641725"/>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70339" name="Rectangle 3"/>
          <p:cNvSpPr>
            <a:spLocks noGrp="1" noChangeArrowheads="1"/>
          </p:cNvSpPr>
          <p:nvPr>
            <p:ph type="title"/>
          </p:nvPr>
        </p:nvSpPr>
        <p:spPr/>
        <p:txBody>
          <a:bodyPr/>
          <a:lstStyle/>
          <a:p>
            <a:r>
              <a:rPr lang="en-US"/>
              <a:t>Normality of independent variable:</a:t>
            </a:r>
            <a:br>
              <a:rPr lang="en-US"/>
            </a:br>
            <a:r>
              <a:rPr lang="en-US"/>
              <a:t>how many in family earned money</a:t>
            </a:r>
          </a:p>
        </p:txBody>
      </p:sp>
      <p:sp>
        <p:nvSpPr>
          <p:cNvPr id="270340" name="AutoShape 4"/>
          <p:cNvSpPr>
            <a:spLocks noChangeArrowheads="1"/>
          </p:cNvSpPr>
          <p:nvPr/>
        </p:nvSpPr>
        <p:spPr bwMode="auto">
          <a:xfrm>
            <a:off x="609600" y="4767263"/>
            <a:ext cx="8229600" cy="1938337"/>
          </a:xfrm>
          <a:prstGeom prst="wedgeEllipseCallout">
            <a:avLst>
              <a:gd name="adj1" fmla="val 28394"/>
              <a:gd name="adj2" fmla="val -6482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independent variable "how many in family earned money" [earnrs] satisfies the criteria for the assumption of linearity with the dependent variable "total family income" [income98], but does not satisfy the assumption of normality.</a:t>
            </a:r>
          </a:p>
          <a:p>
            <a:pPr algn="l">
              <a:lnSpc>
                <a:spcPct val="100000"/>
              </a:lnSpc>
            </a:pPr>
            <a:endParaRPr lang="en-US" sz="1200">
              <a:latin typeface="Verdana" pitchFamily="34" charset="0"/>
            </a:endParaRPr>
          </a:p>
          <a:p>
            <a:pPr algn="l">
              <a:lnSpc>
                <a:spcPct val="100000"/>
              </a:lnSpc>
            </a:pPr>
            <a:r>
              <a:rPr lang="en-US" sz="1200">
                <a:latin typeface="Verdana" pitchFamily="34" charset="0"/>
              </a:rPr>
              <a:t>In evaluating normality, the skewness (0.742) was between -1.0 and +1.0, but the kurtosis (1.324) was outside the range from -1.0 to +1.0. </a:t>
            </a: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0193EB2B-2ABC-496C-B0D1-A3D7B0C89411}" type="slidenum">
              <a:rPr lang="en-US"/>
              <a:pPr/>
              <a:t>26</a:t>
            </a:fld>
            <a:endParaRPr lang="en-US"/>
          </a:p>
        </p:txBody>
      </p:sp>
      <p:pic>
        <p:nvPicPr>
          <p:cNvPr id="273414" name="Picture 6"/>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04800" y="1219200"/>
            <a:ext cx="6529388" cy="358933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73411" name="Rectangle 3"/>
          <p:cNvSpPr>
            <a:spLocks noGrp="1" noChangeArrowheads="1"/>
          </p:cNvSpPr>
          <p:nvPr>
            <p:ph type="title"/>
          </p:nvPr>
        </p:nvSpPr>
        <p:spPr/>
        <p:txBody>
          <a:bodyPr/>
          <a:lstStyle/>
          <a:p>
            <a:r>
              <a:rPr lang="en-US"/>
              <a:t>Normality of independent variable:</a:t>
            </a:r>
            <a:br>
              <a:rPr lang="en-US"/>
            </a:br>
            <a:r>
              <a:rPr lang="en-US"/>
              <a:t>how many in family earned money</a:t>
            </a:r>
          </a:p>
        </p:txBody>
      </p:sp>
      <p:sp>
        <p:nvSpPr>
          <p:cNvPr id="273412" name="AutoShape 4"/>
          <p:cNvSpPr>
            <a:spLocks noChangeArrowheads="1"/>
          </p:cNvSpPr>
          <p:nvPr/>
        </p:nvSpPr>
        <p:spPr bwMode="auto">
          <a:xfrm>
            <a:off x="6096000" y="1409700"/>
            <a:ext cx="2895600" cy="5295900"/>
          </a:xfrm>
          <a:prstGeom prst="wedgeEllipseCallout">
            <a:avLst>
              <a:gd name="adj1" fmla="val -57894"/>
              <a:gd name="adj2" fmla="val 10102"/>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logarithmic transformation improves the normality of "how many in family earned money" [earnrs] without a reduction in the strength of the relationship to "total family income" [income98]. In evaluating normality, the skewness (-0.483) and kurtosis (-0.309) were both within the range of acceptable values from -1.0 to +1.0.  The correlation coefficient for the transformed variable is 0.536. </a:t>
            </a:r>
          </a:p>
        </p:txBody>
      </p:sp>
      <p:sp>
        <p:nvSpPr>
          <p:cNvPr id="273415" name="AutoShape 7"/>
          <p:cNvSpPr>
            <a:spLocks noChangeArrowheads="1"/>
          </p:cNvSpPr>
          <p:nvPr/>
        </p:nvSpPr>
        <p:spPr bwMode="auto">
          <a:xfrm>
            <a:off x="1295400" y="4843463"/>
            <a:ext cx="4492625" cy="1938337"/>
          </a:xfrm>
          <a:prstGeom prst="wedgeEllipseCallout">
            <a:avLst>
              <a:gd name="adj1" fmla="val -19741"/>
              <a:gd name="adj2" fmla="val 15792"/>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square root transformation also has values of skewness and kurtosis in the acceptable range.</a:t>
            </a:r>
          </a:p>
          <a:p>
            <a:pPr algn="l">
              <a:lnSpc>
                <a:spcPct val="100000"/>
              </a:lnSpc>
            </a:pPr>
            <a:endParaRPr lang="en-US" sz="1200">
              <a:latin typeface="Verdana" pitchFamily="34" charset="0"/>
            </a:endParaRPr>
          </a:p>
          <a:p>
            <a:pPr algn="l">
              <a:lnSpc>
                <a:spcPct val="100000"/>
              </a:lnSpc>
            </a:pPr>
            <a:r>
              <a:rPr lang="en-US" sz="1200">
                <a:latin typeface="Verdana" pitchFamily="34" charset="0"/>
              </a:rPr>
              <a:t>However, by our order of preference for which transformation to use, the logarithm is preferred. </a:t>
            </a: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B70F8A1C-4598-47FD-9839-A73CA1C2AE92}" type="slidenum">
              <a:rPr lang="en-US"/>
              <a:pPr/>
              <a:t>27</a:t>
            </a:fld>
            <a:endParaRPr lang="en-US"/>
          </a:p>
        </p:txBody>
      </p:sp>
      <p:sp>
        <p:nvSpPr>
          <p:cNvPr id="286722" name="Rectangle 2"/>
          <p:cNvSpPr>
            <a:spLocks noGrp="1" noChangeArrowheads="1"/>
          </p:cNvSpPr>
          <p:nvPr>
            <p:ph type="title"/>
          </p:nvPr>
        </p:nvSpPr>
        <p:spPr/>
        <p:txBody>
          <a:bodyPr/>
          <a:lstStyle/>
          <a:p>
            <a:r>
              <a:rPr lang="en-US"/>
              <a:t>Transformation for how many in family earned money</a:t>
            </a:r>
          </a:p>
        </p:txBody>
      </p:sp>
      <p:sp>
        <p:nvSpPr>
          <p:cNvPr id="286723" name="Rectangle 3"/>
          <p:cNvSpPr>
            <a:spLocks noGrp="1" noChangeArrowheads="1"/>
          </p:cNvSpPr>
          <p:nvPr>
            <p:ph type="body" idx="1"/>
          </p:nvPr>
        </p:nvSpPr>
        <p:spPr/>
        <p:txBody>
          <a:bodyPr/>
          <a:lstStyle/>
          <a:p>
            <a:r>
              <a:rPr lang="en-US"/>
              <a:t>The independent variable, how many in family earned money, had a linear relationship to the dependent variable, total family income. </a:t>
            </a:r>
          </a:p>
          <a:p>
            <a:endParaRPr lang="en-US"/>
          </a:p>
          <a:p>
            <a:r>
              <a:rPr lang="en-US"/>
              <a:t>The logarithmic transformation improves the normality of "how many in family earned money" [earnrs] without a reduction in the strength of the relationship to "total family income" [income98].</a:t>
            </a:r>
          </a:p>
          <a:p>
            <a:endParaRPr lang="en-US"/>
          </a:p>
          <a:p>
            <a:r>
              <a:rPr lang="en-US"/>
              <a:t>We will substitute the logarithmic transformation of how many in family earned money in the regression analysis. </a:t>
            </a: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1D5C0E99-03E9-472A-92FE-80EB1C893BD3}" type="slidenum">
              <a:rPr lang="en-US"/>
              <a:pPr/>
              <a:t>28</a:t>
            </a:fld>
            <a:endParaRPr lang="en-US"/>
          </a:p>
        </p:txBody>
      </p:sp>
      <p:pic>
        <p:nvPicPr>
          <p:cNvPr id="279560" name="Picture 8"/>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608138" y="1447800"/>
            <a:ext cx="7154862" cy="494823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79555" name="Rectangle 3"/>
          <p:cNvSpPr>
            <a:spLocks noGrp="1" noChangeArrowheads="1"/>
          </p:cNvSpPr>
          <p:nvPr>
            <p:ph type="title"/>
          </p:nvPr>
        </p:nvSpPr>
        <p:spPr/>
        <p:txBody>
          <a:bodyPr/>
          <a:lstStyle/>
          <a:p>
            <a:r>
              <a:rPr lang="en-US"/>
              <a:t>Normality of independent variable:</a:t>
            </a:r>
            <a:br>
              <a:rPr lang="en-US"/>
            </a:br>
            <a:r>
              <a:rPr lang="en-US"/>
              <a:t>respondent’s income</a:t>
            </a:r>
          </a:p>
        </p:txBody>
      </p:sp>
      <p:sp>
        <p:nvSpPr>
          <p:cNvPr id="279556" name="AutoShape 4"/>
          <p:cNvSpPr>
            <a:spLocks noChangeArrowheads="1"/>
          </p:cNvSpPr>
          <p:nvPr/>
        </p:nvSpPr>
        <p:spPr bwMode="auto">
          <a:xfrm>
            <a:off x="228600" y="2386013"/>
            <a:ext cx="5257800" cy="2197100"/>
          </a:xfrm>
          <a:prstGeom prst="wedgeEllipseCallout">
            <a:avLst>
              <a:gd name="adj1" fmla="val -8815"/>
              <a:gd name="adj2" fmla="val -2886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After evaluating the dependent variable, we examine the normality  of each metric variable and linearity of its relationship with the dependent variable.</a:t>
            </a:r>
          </a:p>
          <a:p>
            <a:pPr algn="l">
              <a:lnSpc>
                <a:spcPct val="100000"/>
              </a:lnSpc>
            </a:pPr>
            <a:endParaRPr lang="en-US" sz="1200">
              <a:latin typeface="Verdana" pitchFamily="34" charset="0"/>
            </a:endParaRPr>
          </a:p>
          <a:p>
            <a:pPr algn="l">
              <a:lnSpc>
                <a:spcPct val="100000"/>
              </a:lnSpc>
            </a:pPr>
            <a:r>
              <a:rPr lang="en-US" sz="1200">
                <a:latin typeface="Verdana" pitchFamily="34" charset="0"/>
              </a:rPr>
              <a:t>To test the normality of respondent’s in family, run the script: NormalityAssumptionAndTransformations.SBS</a:t>
            </a:r>
          </a:p>
        </p:txBody>
      </p:sp>
      <p:sp>
        <p:nvSpPr>
          <p:cNvPr id="279557" name="AutoShape 5"/>
          <p:cNvSpPr>
            <a:spLocks noChangeArrowheads="1"/>
          </p:cNvSpPr>
          <p:nvPr/>
        </p:nvSpPr>
        <p:spPr bwMode="auto">
          <a:xfrm>
            <a:off x="4876800" y="5799138"/>
            <a:ext cx="2590800" cy="906462"/>
          </a:xfrm>
          <a:prstGeom prst="wedgeEllipseCallout">
            <a:avLst>
              <a:gd name="adj1" fmla="val 39704"/>
              <a:gd name="adj2" fmla="val -8012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Second</a:t>
            </a:r>
            <a:r>
              <a:rPr lang="en-US" sz="1200">
                <a:latin typeface="Verdana" pitchFamily="34" charset="0"/>
              </a:rPr>
              <a:t>, click on the OK button to produce the output.</a:t>
            </a:r>
          </a:p>
        </p:txBody>
      </p:sp>
      <p:sp>
        <p:nvSpPr>
          <p:cNvPr id="279558" name="AutoShape 6"/>
          <p:cNvSpPr>
            <a:spLocks noChangeArrowheads="1"/>
          </p:cNvSpPr>
          <p:nvPr/>
        </p:nvSpPr>
        <p:spPr bwMode="auto">
          <a:xfrm>
            <a:off x="6096000" y="2843213"/>
            <a:ext cx="2743200" cy="1423987"/>
          </a:xfrm>
          <a:prstGeom prst="wedgeEllipseCallout">
            <a:avLst>
              <a:gd name="adj1" fmla="val -34606"/>
              <a:gd name="adj2" fmla="val -6861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First</a:t>
            </a:r>
            <a:r>
              <a:rPr lang="en-US" sz="1200">
                <a:latin typeface="Verdana" pitchFamily="34" charset="0"/>
              </a:rPr>
              <a:t>, move the independent variable RINCOM89 to the list box of variables to test.</a:t>
            </a: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87F1D6FF-BDC4-46D7-B238-C8E6D3D3D220}" type="slidenum">
              <a:rPr lang="en-US"/>
              <a:pPr/>
              <a:t>29</a:t>
            </a:fld>
            <a:endParaRPr lang="en-US"/>
          </a:p>
        </p:txBody>
      </p:sp>
      <p:pic>
        <p:nvPicPr>
          <p:cNvPr id="280582" name="Picture 6"/>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198688" y="1371600"/>
            <a:ext cx="6564312" cy="3641725"/>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80579" name="Rectangle 3"/>
          <p:cNvSpPr>
            <a:spLocks noGrp="1" noChangeArrowheads="1"/>
          </p:cNvSpPr>
          <p:nvPr>
            <p:ph type="title"/>
          </p:nvPr>
        </p:nvSpPr>
        <p:spPr/>
        <p:txBody>
          <a:bodyPr/>
          <a:lstStyle/>
          <a:p>
            <a:r>
              <a:rPr lang="en-US"/>
              <a:t>Normality of independent variable:</a:t>
            </a:r>
            <a:br>
              <a:rPr lang="en-US"/>
            </a:br>
            <a:r>
              <a:rPr lang="en-US"/>
              <a:t> respondent’s income</a:t>
            </a:r>
          </a:p>
        </p:txBody>
      </p:sp>
      <p:sp>
        <p:nvSpPr>
          <p:cNvPr id="280580" name="AutoShape 4"/>
          <p:cNvSpPr>
            <a:spLocks noChangeArrowheads="1"/>
          </p:cNvSpPr>
          <p:nvPr/>
        </p:nvSpPr>
        <p:spPr bwMode="auto">
          <a:xfrm>
            <a:off x="609600" y="4897438"/>
            <a:ext cx="8229600" cy="1679575"/>
          </a:xfrm>
          <a:prstGeom prst="wedgeEllipseCallout">
            <a:avLst>
              <a:gd name="adj1" fmla="val 28394"/>
              <a:gd name="adj2" fmla="val -6482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independent variable "income" [rincom98] satisfies the criteria for both the assumption of normality and the assumption of linearity with the dependent variable "total family income" [income98]. </a:t>
            </a:r>
          </a:p>
          <a:p>
            <a:pPr algn="l">
              <a:lnSpc>
                <a:spcPct val="100000"/>
              </a:lnSpc>
            </a:pPr>
            <a:endParaRPr lang="en-US" sz="1200">
              <a:latin typeface="Verdana" pitchFamily="34" charset="0"/>
            </a:endParaRPr>
          </a:p>
          <a:p>
            <a:pPr algn="l">
              <a:lnSpc>
                <a:spcPct val="100000"/>
              </a:lnSpc>
            </a:pPr>
            <a:r>
              <a:rPr lang="en-US" sz="1200">
                <a:latin typeface="Verdana" pitchFamily="34" charset="0"/>
              </a:rPr>
              <a:t>In evaluating normality, the skewness (-0.686) and kurtosis (-0.253) were both within the range of acceptable values from -1.0 to +1.0.</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86C156DE-F088-4F18-B3B3-F533037F76C0}" type="slidenum">
              <a:rPr lang="en-US"/>
              <a:pPr/>
              <a:t>3</a:t>
            </a:fld>
            <a:endParaRPr lang="en-US"/>
          </a:p>
        </p:txBody>
      </p:sp>
      <p:sp>
        <p:nvSpPr>
          <p:cNvPr id="315394" name="Rectangle 2"/>
          <p:cNvSpPr>
            <a:spLocks noGrp="1" noChangeArrowheads="1"/>
          </p:cNvSpPr>
          <p:nvPr>
            <p:ph type="title"/>
          </p:nvPr>
        </p:nvSpPr>
        <p:spPr/>
        <p:txBody>
          <a:bodyPr/>
          <a:lstStyle/>
          <a:p>
            <a:r>
              <a:rPr lang="en-US"/>
              <a:t>Multiple Regression and Outliers</a:t>
            </a:r>
          </a:p>
        </p:txBody>
      </p:sp>
      <p:sp>
        <p:nvSpPr>
          <p:cNvPr id="315395" name="Rectangle 3"/>
          <p:cNvSpPr>
            <a:spLocks noGrp="1" noChangeArrowheads="1"/>
          </p:cNvSpPr>
          <p:nvPr>
            <p:ph type="body" idx="1"/>
          </p:nvPr>
        </p:nvSpPr>
        <p:spPr/>
        <p:txBody>
          <a:bodyPr/>
          <a:lstStyle/>
          <a:p>
            <a:r>
              <a:rPr lang="en-US"/>
              <a:t>Outliers can distort the regression results.  When an outlier is included in the analysis, it pulls the regression line towards itself.  This can result in a solution that is more accurate for the outlier, but less accurate for all of the other cases in the data set.</a:t>
            </a:r>
          </a:p>
          <a:p>
            <a:endParaRPr lang="en-US"/>
          </a:p>
          <a:p>
            <a:r>
              <a:rPr lang="en-US"/>
              <a:t>We will check for univariate outliers on the dependent variable and multivariate outliers on the independent variables.  </a:t>
            </a: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C96F476F-5D61-4927-BC88-5699C66EA30E}" type="slidenum">
              <a:rPr lang="en-US"/>
              <a:pPr/>
              <a:t>30</a:t>
            </a:fld>
            <a:endParaRPr lang="en-US"/>
          </a:p>
        </p:txBody>
      </p:sp>
      <p:pic>
        <p:nvPicPr>
          <p:cNvPr id="282633" name="Picture 9"/>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589088"/>
            <a:ext cx="7153275" cy="5040312"/>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82627" name="Rectangle 3"/>
          <p:cNvSpPr>
            <a:spLocks noGrp="1" noChangeArrowheads="1"/>
          </p:cNvSpPr>
          <p:nvPr>
            <p:ph type="title"/>
          </p:nvPr>
        </p:nvSpPr>
        <p:spPr/>
        <p:txBody>
          <a:bodyPr/>
          <a:lstStyle/>
          <a:p>
            <a:r>
              <a:rPr lang="en-US"/>
              <a:t>Linearity and independent variable: </a:t>
            </a:r>
            <a:br>
              <a:rPr lang="en-US"/>
            </a:br>
            <a:r>
              <a:rPr lang="en-US"/>
              <a:t> respondent’s income</a:t>
            </a:r>
          </a:p>
        </p:txBody>
      </p:sp>
      <p:sp>
        <p:nvSpPr>
          <p:cNvPr id="282628" name="AutoShape 4"/>
          <p:cNvSpPr>
            <a:spLocks noChangeArrowheads="1"/>
          </p:cNvSpPr>
          <p:nvPr/>
        </p:nvSpPr>
        <p:spPr bwMode="auto">
          <a:xfrm>
            <a:off x="228600" y="2514600"/>
            <a:ext cx="5257800" cy="1679575"/>
          </a:xfrm>
          <a:prstGeom prst="wedgeEllipseCallout">
            <a:avLst>
              <a:gd name="adj1" fmla="val -8815"/>
              <a:gd name="adj2" fmla="val -2886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To evaluate the linearity of the relationship between respondent’s income and total family income, run the script for the assumption of linearity:</a:t>
            </a:r>
          </a:p>
          <a:p>
            <a:pPr algn="l">
              <a:lnSpc>
                <a:spcPct val="100000"/>
              </a:lnSpc>
            </a:pPr>
            <a:endParaRPr lang="en-US" sz="1200">
              <a:latin typeface="Verdana" pitchFamily="34" charset="0"/>
            </a:endParaRPr>
          </a:p>
          <a:p>
            <a:pPr algn="l">
              <a:lnSpc>
                <a:spcPct val="100000"/>
              </a:lnSpc>
            </a:pPr>
            <a:r>
              <a:rPr lang="en-US" sz="1200">
                <a:latin typeface="Verdana" pitchFamily="34" charset="0"/>
              </a:rPr>
              <a:t>LinearityAssumptionAndTransformations.SBS</a:t>
            </a:r>
          </a:p>
        </p:txBody>
      </p:sp>
      <p:sp>
        <p:nvSpPr>
          <p:cNvPr id="282629" name="AutoShape 5"/>
          <p:cNvSpPr>
            <a:spLocks noChangeArrowheads="1"/>
          </p:cNvSpPr>
          <p:nvPr/>
        </p:nvSpPr>
        <p:spPr bwMode="auto">
          <a:xfrm>
            <a:off x="4572000" y="5799138"/>
            <a:ext cx="2590800" cy="906462"/>
          </a:xfrm>
          <a:prstGeom prst="wedgeEllipseCallout">
            <a:avLst>
              <a:gd name="adj1" fmla="val 46569"/>
              <a:gd name="adj2" fmla="val -5069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Third</a:t>
            </a:r>
            <a:r>
              <a:rPr lang="en-US" sz="1200">
                <a:latin typeface="Verdana" pitchFamily="34" charset="0"/>
              </a:rPr>
              <a:t>, click on the OK button to produce the output.</a:t>
            </a:r>
          </a:p>
        </p:txBody>
      </p:sp>
      <p:sp>
        <p:nvSpPr>
          <p:cNvPr id="282630" name="AutoShape 6"/>
          <p:cNvSpPr>
            <a:spLocks noChangeArrowheads="1"/>
          </p:cNvSpPr>
          <p:nvPr/>
        </p:nvSpPr>
        <p:spPr bwMode="auto">
          <a:xfrm>
            <a:off x="4725988" y="1423988"/>
            <a:ext cx="4187825" cy="906462"/>
          </a:xfrm>
          <a:prstGeom prst="wedgeEllipseCallout">
            <a:avLst>
              <a:gd name="adj1" fmla="val -7810"/>
              <a:gd name="adj2" fmla="val 63662"/>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First</a:t>
            </a:r>
            <a:r>
              <a:rPr lang="en-US" sz="1200">
                <a:latin typeface="Verdana" pitchFamily="34" charset="0"/>
              </a:rPr>
              <a:t>, move the dependent variable INCOME98  to the text box for the dependent variable.</a:t>
            </a:r>
          </a:p>
        </p:txBody>
      </p:sp>
      <p:sp>
        <p:nvSpPr>
          <p:cNvPr id="282631" name="AutoShape 7"/>
          <p:cNvSpPr>
            <a:spLocks noChangeArrowheads="1"/>
          </p:cNvSpPr>
          <p:nvPr/>
        </p:nvSpPr>
        <p:spPr bwMode="auto">
          <a:xfrm>
            <a:off x="5943600" y="3529013"/>
            <a:ext cx="2743200" cy="1423987"/>
          </a:xfrm>
          <a:prstGeom prst="wedgeEllipseCallout">
            <a:avLst>
              <a:gd name="adj1" fmla="val -30556"/>
              <a:gd name="adj2" fmla="val -67028"/>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Second</a:t>
            </a:r>
            <a:r>
              <a:rPr lang="en-US" sz="1200">
                <a:latin typeface="Verdana" pitchFamily="34" charset="0"/>
              </a:rPr>
              <a:t>, move the independent variable, RINCOM89, to the list box for independent variables.</a:t>
            </a: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2996D0FA-92DC-4E27-BD54-C753BBC5E954}" type="slidenum">
              <a:rPr lang="en-US"/>
              <a:pPr/>
              <a:t>31</a:t>
            </a:fld>
            <a:endParaRPr lang="en-US"/>
          </a:p>
        </p:txBody>
      </p:sp>
      <p:pic>
        <p:nvPicPr>
          <p:cNvPr id="283654" name="Picture 6"/>
          <p:cNvPicPr>
            <a:picLocks noChangeAspect="1" noChangeArrowheads="1"/>
          </p:cNvPicPr>
          <p:nvPr>
            <p:ph idx="1"/>
          </p:nvPr>
        </p:nvPicPr>
        <p:blipFill>
          <a:blip r:embed="rId2">
            <a:extLst>
              <a:ext uri="{28A0092B-C50C-407E-A947-70E740481C1C}">
                <a14:useLocalDpi xmlns:a14="http://schemas.microsoft.com/office/drawing/2010/main" val="0"/>
              </a:ext>
            </a:extLst>
          </a:blip>
          <a:srcRect r="33804" b="5112"/>
          <a:stretch>
            <a:fillRect/>
          </a:stretch>
        </p:blipFill>
        <p:spPr>
          <a:xfrm>
            <a:off x="152400" y="1371600"/>
            <a:ext cx="6248400" cy="5334000"/>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83651" name="Rectangle 3"/>
          <p:cNvSpPr>
            <a:spLocks noGrp="1" noChangeArrowheads="1"/>
          </p:cNvSpPr>
          <p:nvPr>
            <p:ph type="title"/>
          </p:nvPr>
        </p:nvSpPr>
        <p:spPr/>
        <p:txBody>
          <a:bodyPr/>
          <a:lstStyle/>
          <a:p>
            <a:r>
              <a:rPr lang="en-US"/>
              <a:t>Linearity and independent variable: </a:t>
            </a:r>
            <a:br>
              <a:rPr lang="en-US"/>
            </a:br>
            <a:r>
              <a:rPr lang="en-US"/>
              <a:t> respondent’s income</a:t>
            </a:r>
          </a:p>
        </p:txBody>
      </p:sp>
      <p:sp>
        <p:nvSpPr>
          <p:cNvPr id="283652" name="AutoShape 4"/>
          <p:cNvSpPr>
            <a:spLocks noChangeArrowheads="1"/>
          </p:cNvSpPr>
          <p:nvPr/>
        </p:nvSpPr>
        <p:spPr bwMode="auto">
          <a:xfrm>
            <a:off x="4346575" y="2449513"/>
            <a:ext cx="4721225" cy="3228975"/>
          </a:xfrm>
          <a:prstGeom prst="wedgeEllipseCallout">
            <a:avLst>
              <a:gd name="adj1" fmla="val -13653"/>
              <a:gd name="adj2" fmla="val 4903"/>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evidence of linearity in the relationship between the independent variable "income" [rincom98] and the dependent variable "total family income" [income98] was the statistical significance of the correlation coefficient (r = 0.577). The probability for the correlation coefficient was &lt;0.001, less than or equal to the level of significance of 0.01. We reject the null hypothesis that r = 0 and  conclude that there is a linear relationship between the variables. </a:t>
            </a:r>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FBB0DB33-2736-4310-95ED-B677934F8C7C}" type="slidenum">
              <a:rPr lang="en-US"/>
              <a:pPr/>
              <a:t>32</a:t>
            </a:fld>
            <a:endParaRPr lang="en-US"/>
          </a:p>
        </p:txBody>
      </p:sp>
      <p:pic>
        <p:nvPicPr>
          <p:cNvPr id="284681" name="Picture 9"/>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524000"/>
            <a:ext cx="7154863" cy="494823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84675" name="Rectangle 3"/>
          <p:cNvSpPr>
            <a:spLocks noGrp="1" noChangeArrowheads="1"/>
          </p:cNvSpPr>
          <p:nvPr>
            <p:ph type="title"/>
          </p:nvPr>
        </p:nvSpPr>
        <p:spPr/>
        <p:txBody>
          <a:bodyPr/>
          <a:lstStyle/>
          <a:p>
            <a:r>
              <a:rPr lang="en-US"/>
              <a:t>Homoscedasticity: sex</a:t>
            </a:r>
          </a:p>
        </p:txBody>
      </p:sp>
      <p:sp>
        <p:nvSpPr>
          <p:cNvPr id="284676" name="AutoShape 4"/>
          <p:cNvSpPr>
            <a:spLocks noChangeArrowheads="1"/>
          </p:cNvSpPr>
          <p:nvPr/>
        </p:nvSpPr>
        <p:spPr bwMode="auto">
          <a:xfrm>
            <a:off x="228600" y="2667000"/>
            <a:ext cx="5334000" cy="1938338"/>
          </a:xfrm>
          <a:prstGeom prst="wedgeEllipseCallout">
            <a:avLst>
              <a:gd name="adj1" fmla="val -9403"/>
              <a:gd name="adj2" fmla="val -2887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To evaluate the homoscedasticity of the relationship between sex and total family income, run the script for the assumption of homogeneity of variance:</a:t>
            </a:r>
          </a:p>
          <a:p>
            <a:pPr algn="l">
              <a:lnSpc>
                <a:spcPct val="100000"/>
              </a:lnSpc>
            </a:pPr>
            <a:endParaRPr lang="en-US" sz="1200">
              <a:latin typeface="Verdana" pitchFamily="34" charset="0"/>
            </a:endParaRPr>
          </a:p>
          <a:p>
            <a:pPr algn="l">
              <a:lnSpc>
                <a:spcPct val="100000"/>
              </a:lnSpc>
            </a:pPr>
            <a:r>
              <a:rPr lang="en-US" sz="1200">
                <a:latin typeface="Verdana" pitchFamily="34" charset="0"/>
              </a:rPr>
              <a:t>HomoscedasticityAssumptionAnd Transformations.SBS</a:t>
            </a:r>
          </a:p>
        </p:txBody>
      </p:sp>
      <p:sp>
        <p:nvSpPr>
          <p:cNvPr id="284677" name="AutoShape 5"/>
          <p:cNvSpPr>
            <a:spLocks noChangeArrowheads="1"/>
          </p:cNvSpPr>
          <p:nvPr/>
        </p:nvSpPr>
        <p:spPr bwMode="auto">
          <a:xfrm>
            <a:off x="4572000" y="5638800"/>
            <a:ext cx="2590800" cy="906463"/>
          </a:xfrm>
          <a:prstGeom prst="wedgeEllipseCallout">
            <a:avLst>
              <a:gd name="adj1" fmla="val 46569"/>
              <a:gd name="adj2" fmla="val -5069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Third</a:t>
            </a:r>
            <a:r>
              <a:rPr lang="en-US" sz="1200">
                <a:latin typeface="Verdana" pitchFamily="34" charset="0"/>
              </a:rPr>
              <a:t>, click on the OK button to produce the output.</a:t>
            </a:r>
          </a:p>
        </p:txBody>
      </p:sp>
      <p:sp>
        <p:nvSpPr>
          <p:cNvPr id="284678" name="AutoShape 6"/>
          <p:cNvSpPr>
            <a:spLocks noChangeArrowheads="1"/>
          </p:cNvSpPr>
          <p:nvPr/>
        </p:nvSpPr>
        <p:spPr bwMode="auto">
          <a:xfrm>
            <a:off x="4725988" y="1371600"/>
            <a:ext cx="4187825" cy="906463"/>
          </a:xfrm>
          <a:prstGeom prst="wedgeEllipseCallout">
            <a:avLst>
              <a:gd name="adj1" fmla="val -7810"/>
              <a:gd name="adj2" fmla="val 63662"/>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First</a:t>
            </a:r>
            <a:r>
              <a:rPr lang="en-US" sz="1200">
                <a:latin typeface="Verdana" pitchFamily="34" charset="0"/>
              </a:rPr>
              <a:t>, move the dependent variable INCOME98  to the text box for the dependent variable.</a:t>
            </a:r>
          </a:p>
        </p:txBody>
      </p:sp>
      <p:sp>
        <p:nvSpPr>
          <p:cNvPr id="284679" name="AutoShape 7"/>
          <p:cNvSpPr>
            <a:spLocks noChangeArrowheads="1"/>
          </p:cNvSpPr>
          <p:nvPr/>
        </p:nvSpPr>
        <p:spPr bwMode="auto">
          <a:xfrm>
            <a:off x="6096000" y="3429000"/>
            <a:ext cx="2743200" cy="1165225"/>
          </a:xfrm>
          <a:prstGeom prst="wedgeEllipseCallout">
            <a:avLst>
              <a:gd name="adj1" fmla="val -32231"/>
              <a:gd name="adj2" fmla="val -63213"/>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Second</a:t>
            </a:r>
            <a:r>
              <a:rPr lang="en-US" sz="1200">
                <a:latin typeface="Verdana" pitchFamily="34" charset="0"/>
              </a:rPr>
              <a:t>, move the independent variable, SEX, to the list box for independent variables.</a:t>
            </a:r>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9120BE90-32F3-4A5F-97B3-9D498AEAA222}" type="slidenum">
              <a:rPr lang="en-US"/>
              <a:pPr/>
              <a:t>33</a:t>
            </a:fld>
            <a:endParaRPr lang="en-US"/>
          </a:p>
        </p:txBody>
      </p:sp>
      <p:pic>
        <p:nvPicPr>
          <p:cNvPr id="285704" name="Picture 8"/>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066800" y="1447800"/>
            <a:ext cx="6577013" cy="4203700"/>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85699" name="Rectangle 3"/>
          <p:cNvSpPr>
            <a:spLocks noGrp="1" noChangeArrowheads="1"/>
          </p:cNvSpPr>
          <p:nvPr>
            <p:ph type="title"/>
          </p:nvPr>
        </p:nvSpPr>
        <p:spPr/>
        <p:txBody>
          <a:bodyPr/>
          <a:lstStyle/>
          <a:p>
            <a:r>
              <a:rPr lang="en-US"/>
              <a:t>Homoscedasticity: sex</a:t>
            </a:r>
          </a:p>
        </p:txBody>
      </p:sp>
      <p:sp>
        <p:nvSpPr>
          <p:cNvPr id="285700" name="AutoShape 4"/>
          <p:cNvSpPr>
            <a:spLocks noChangeArrowheads="1"/>
          </p:cNvSpPr>
          <p:nvPr/>
        </p:nvSpPr>
        <p:spPr bwMode="auto">
          <a:xfrm>
            <a:off x="5105400" y="3429000"/>
            <a:ext cx="3810000" cy="3228975"/>
          </a:xfrm>
          <a:prstGeom prst="wedgeEllipseCallout">
            <a:avLst>
              <a:gd name="adj1" fmla="val -65083"/>
              <a:gd name="adj2" fmla="val 15338"/>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Based on the Levene Test, the variance in "total family income" [income98] is homogeneous for the categories of "sex" [sex]. </a:t>
            </a:r>
          </a:p>
          <a:p>
            <a:pPr algn="l">
              <a:lnSpc>
                <a:spcPct val="100000"/>
              </a:lnSpc>
            </a:pPr>
            <a:endParaRPr lang="en-US" sz="1200">
              <a:latin typeface="Verdana" pitchFamily="34" charset="0"/>
            </a:endParaRPr>
          </a:p>
          <a:p>
            <a:pPr algn="l">
              <a:lnSpc>
                <a:spcPct val="100000"/>
              </a:lnSpc>
            </a:pPr>
            <a:r>
              <a:rPr lang="en-US" sz="1200">
                <a:latin typeface="Verdana" pitchFamily="34" charset="0"/>
              </a:rPr>
              <a:t>The probability associated with the Levene Statistic (0.031) is greater than the level of significance, so we fail to reject the null hypothesis and conclude that the homoscedasticity assumption is satisfied.</a:t>
            </a:r>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6B39E198-A016-494C-8795-6784062B9F6C}" type="slidenum">
              <a:rPr lang="en-US"/>
              <a:pPr/>
              <a:t>34</a:t>
            </a:fld>
            <a:endParaRPr lang="en-US"/>
          </a:p>
        </p:txBody>
      </p:sp>
      <p:pic>
        <p:nvPicPr>
          <p:cNvPr id="287754" name="Picture 10"/>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524000"/>
            <a:ext cx="7154863" cy="494823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87747" name="Rectangle 3"/>
          <p:cNvSpPr>
            <a:spLocks noGrp="1" noChangeArrowheads="1"/>
          </p:cNvSpPr>
          <p:nvPr>
            <p:ph type="title"/>
          </p:nvPr>
        </p:nvSpPr>
        <p:spPr/>
        <p:txBody>
          <a:bodyPr/>
          <a:lstStyle/>
          <a:p>
            <a:r>
              <a:rPr lang="en-US"/>
              <a:t>Adding a transformed variable</a:t>
            </a:r>
          </a:p>
        </p:txBody>
      </p:sp>
      <p:sp>
        <p:nvSpPr>
          <p:cNvPr id="287748" name="AutoShape 4"/>
          <p:cNvSpPr>
            <a:spLocks noChangeArrowheads="1"/>
          </p:cNvSpPr>
          <p:nvPr/>
        </p:nvSpPr>
        <p:spPr bwMode="auto">
          <a:xfrm>
            <a:off x="228600" y="4953000"/>
            <a:ext cx="2667000" cy="1679575"/>
          </a:xfrm>
          <a:prstGeom prst="wedgeEllipseCallout">
            <a:avLst>
              <a:gd name="adj1" fmla="val 28213"/>
              <a:gd name="adj2" fmla="val -7618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Second</a:t>
            </a:r>
            <a:r>
              <a:rPr lang="en-US" sz="1200">
                <a:latin typeface="Verdana" pitchFamily="34" charset="0"/>
              </a:rPr>
              <a:t>, mark the checkbox for the transformation we want to add to the data set, and clear the other checkboxes.</a:t>
            </a:r>
          </a:p>
        </p:txBody>
      </p:sp>
      <p:sp>
        <p:nvSpPr>
          <p:cNvPr id="287749" name="AutoShape 5"/>
          <p:cNvSpPr>
            <a:spLocks noChangeArrowheads="1"/>
          </p:cNvSpPr>
          <p:nvPr/>
        </p:nvSpPr>
        <p:spPr bwMode="auto">
          <a:xfrm>
            <a:off x="5715000" y="2895600"/>
            <a:ext cx="3124200" cy="1165225"/>
          </a:xfrm>
          <a:prstGeom prst="wedgeEllipseCallout">
            <a:avLst>
              <a:gd name="adj1" fmla="val -26319"/>
              <a:gd name="adj2" fmla="val -7261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First</a:t>
            </a:r>
            <a:r>
              <a:rPr lang="en-US" sz="1200">
                <a:latin typeface="Verdana" pitchFamily="34" charset="0"/>
              </a:rPr>
              <a:t>, move the variable that we want to transform to the list box of variables to test.</a:t>
            </a:r>
          </a:p>
        </p:txBody>
      </p:sp>
      <p:sp>
        <p:nvSpPr>
          <p:cNvPr id="287750" name="AutoShape 6"/>
          <p:cNvSpPr>
            <a:spLocks noChangeArrowheads="1"/>
          </p:cNvSpPr>
          <p:nvPr/>
        </p:nvSpPr>
        <p:spPr bwMode="auto">
          <a:xfrm>
            <a:off x="1068388" y="1828800"/>
            <a:ext cx="4341812" cy="2197100"/>
          </a:xfrm>
          <a:prstGeom prst="wedgeEllipseCallout">
            <a:avLst>
              <a:gd name="adj1" fmla="val -17750"/>
              <a:gd name="adj2" fmla="val 255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Even though we do not need a transformation for any of the variables in this analysis, we will demonstrate how to use a script, such as the normality script, to add a transformed variable to the data set, e.g. a logarithmic transformation for highest year of school.</a:t>
            </a:r>
          </a:p>
        </p:txBody>
      </p:sp>
      <p:sp>
        <p:nvSpPr>
          <p:cNvPr id="287751" name="AutoShape 7"/>
          <p:cNvSpPr>
            <a:spLocks noChangeArrowheads="1"/>
          </p:cNvSpPr>
          <p:nvPr/>
        </p:nvSpPr>
        <p:spPr bwMode="auto">
          <a:xfrm>
            <a:off x="6400800" y="5791200"/>
            <a:ext cx="2590800" cy="906463"/>
          </a:xfrm>
          <a:prstGeom prst="wedgeEllipseCallout">
            <a:avLst>
              <a:gd name="adj1" fmla="val -17097"/>
              <a:gd name="adj2" fmla="val -7276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Fourth</a:t>
            </a:r>
            <a:r>
              <a:rPr lang="en-US" sz="1200">
                <a:latin typeface="Verdana" pitchFamily="34" charset="0"/>
              </a:rPr>
              <a:t>, click on the OK button to produce the output.</a:t>
            </a:r>
          </a:p>
        </p:txBody>
      </p:sp>
      <p:sp>
        <p:nvSpPr>
          <p:cNvPr id="287752" name="AutoShape 8"/>
          <p:cNvSpPr>
            <a:spLocks noChangeArrowheads="1"/>
          </p:cNvSpPr>
          <p:nvPr/>
        </p:nvSpPr>
        <p:spPr bwMode="auto">
          <a:xfrm>
            <a:off x="3276600" y="5029200"/>
            <a:ext cx="2895600" cy="1679575"/>
          </a:xfrm>
          <a:prstGeom prst="wedgeEllipseCallout">
            <a:avLst>
              <a:gd name="adj1" fmla="val 25986"/>
              <a:gd name="adj2" fmla="val -5623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Third</a:t>
            </a:r>
            <a:r>
              <a:rPr lang="en-US" sz="1200">
                <a:latin typeface="Verdana" pitchFamily="34" charset="0"/>
              </a:rPr>
              <a:t>, clear the checkbox for Delete transformed variables from the data.  This will save the transformed variable.</a:t>
            </a:r>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B0EFD301-A3FF-4EAC-AB4C-1E6399720B20}" type="slidenum">
              <a:rPr lang="en-US"/>
              <a:pPr/>
              <a:t>35</a:t>
            </a:fld>
            <a:endParaRPr lang="en-US"/>
          </a:p>
        </p:txBody>
      </p:sp>
      <p:pic>
        <p:nvPicPr>
          <p:cNvPr id="288775" name="Picture 7"/>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524000"/>
            <a:ext cx="6988175" cy="517048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88771" name="Rectangle 3"/>
          <p:cNvSpPr>
            <a:spLocks noGrp="1" noChangeArrowheads="1"/>
          </p:cNvSpPr>
          <p:nvPr>
            <p:ph type="title"/>
          </p:nvPr>
        </p:nvSpPr>
        <p:spPr/>
        <p:txBody>
          <a:bodyPr/>
          <a:lstStyle/>
          <a:p>
            <a:r>
              <a:rPr lang="en-US"/>
              <a:t>The transformed variable in the data editor</a:t>
            </a:r>
          </a:p>
        </p:txBody>
      </p:sp>
      <p:sp>
        <p:nvSpPr>
          <p:cNvPr id="288772" name="AutoShape 4"/>
          <p:cNvSpPr>
            <a:spLocks noChangeArrowheads="1"/>
          </p:cNvSpPr>
          <p:nvPr/>
        </p:nvSpPr>
        <p:spPr bwMode="auto">
          <a:xfrm>
            <a:off x="5257800" y="1371600"/>
            <a:ext cx="3275013" cy="1423988"/>
          </a:xfrm>
          <a:prstGeom prst="wedgeEllipseCallout">
            <a:avLst>
              <a:gd name="adj1" fmla="val -40986"/>
              <a:gd name="adj2" fmla="val 4743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If we scroll to the extreme right in the data editor, we see that the transformed variable has been added to the data set.</a:t>
            </a:r>
          </a:p>
        </p:txBody>
      </p:sp>
      <p:sp>
        <p:nvSpPr>
          <p:cNvPr id="288773" name="AutoShape 5"/>
          <p:cNvSpPr>
            <a:spLocks noChangeArrowheads="1"/>
          </p:cNvSpPr>
          <p:nvPr/>
        </p:nvSpPr>
        <p:spPr bwMode="auto">
          <a:xfrm>
            <a:off x="5638800" y="4660900"/>
            <a:ext cx="3200400" cy="1423988"/>
          </a:xfrm>
          <a:prstGeom prst="wedgeEllipseCallout">
            <a:avLst>
              <a:gd name="adj1" fmla="val -37204"/>
              <a:gd name="adj2" fmla="val 126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Whenever we add transformed variables to the data set, we should be sure to delete them before starting another analysis.</a:t>
            </a:r>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3DF2E8C9-CFCD-41F3-80F2-265CA1CDD83B}" type="slidenum">
              <a:rPr lang="en-US"/>
              <a:pPr/>
              <a:t>36</a:t>
            </a:fld>
            <a:endParaRPr lang="en-US"/>
          </a:p>
        </p:txBody>
      </p:sp>
      <p:pic>
        <p:nvPicPr>
          <p:cNvPr id="289801" name="Picture 9"/>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057400" y="1279525"/>
            <a:ext cx="5619750" cy="429736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89795" name="Rectangle 3"/>
          <p:cNvSpPr>
            <a:spLocks noGrp="1" noChangeArrowheads="1"/>
          </p:cNvSpPr>
          <p:nvPr>
            <p:ph type="title"/>
          </p:nvPr>
        </p:nvSpPr>
        <p:spPr/>
        <p:txBody>
          <a:bodyPr/>
          <a:lstStyle/>
          <a:p>
            <a:r>
              <a:rPr lang="en-US"/>
              <a:t>The regression to identify outliers</a:t>
            </a:r>
          </a:p>
        </p:txBody>
      </p:sp>
      <p:sp>
        <p:nvSpPr>
          <p:cNvPr id="289796" name="AutoShape 4"/>
          <p:cNvSpPr>
            <a:spLocks noChangeArrowheads="1"/>
          </p:cNvSpPr>
          <p:nvPr/>
        </p:nvSpPr>
        <p:spPr bwMode="auto">
          <a:xfrm>
            <a:off x="304800" y="1295400"/>
            <a:ext cx="4035425" cy="2714625"/>
          </a:xfrm>
          <a:prstGeom prst="wedgeEllipseCallout">
            <a:avLst>
              <a:gd name="adj1" fmla="val 30606"/>
              <a:gd name="adj2" fmla="val -2792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We use the regression procedure to identify both univariate and multivariate outliers.</a:t>
            </a:r>
          </a:p>
          <a:p>
            <a:pPr algn="l">
              <a:lnSpc>
                <a:spcPct val="100000"/>
              </a:lnSpc>
            </a:pPr>
            <a:endParaRPr lang="en-US" sz="1200">
              <a:latin typeface="Verdana" pitchFamily="34" charset="0"/>
            </a:endParaRPr>
          </a:p>
          <a:p>
            <a:pPr algn="l">
              <a:lnSpc>
                <a:spcPct val="100000"/>
              </a:lnSpc>
            </a:pPr>
            <a:r>
              <a:rPr lang="en-US" sz="1200">
                <a:latin typeface="Verdana" pitchFamily="34" charset="0"/>
              </a:rPr>
              <a:t>We start with the same dialog we used for the last analysis, in which income98 as the dependent variable and sex, earnrs, and rincom98 were the independent variables.</a:t>
            </a:r>
          </a:p>
        </p:txBody>
      </p:sp>
      <p:sp>
        <p:nvSpPr>
          <p:cNvPr id="289797" name="AutoShape 5"/>
          <p:cNvSpPr>
            <a:spLocks noChangeArrowheads="1"/>
          </p:cNvSpPr>
          <p:nvPr/>
        </p:nvSpPr>
        <p:spPr bwMode="auto">
          <a:xfrm>
            <a:off x="1219200" y="5029200"/>
            <a:ext cx="3810000" cy="1679575"/>
          </a:xfrm>
          <a:prstGeom prst="wedgeEllipseCallout">
            <a:avLst>
              <a:gd name="adj1" fmla="val 63208"/>
              <a:gd name="adj2" fmla="val -3326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Third</a:t>
            </a:r>
            <a:r>
              <a:rPr lang="en-US" sz="1200">
                <a:latin typeface="Verdana" pitchFamily="34" charset="0"/>
              </a:rPr>
              <a:t>, we want to save the calculated values of the outlier statistics to the data set.</a:t>
            </a:r>
          </a:p>
          <a:p>
            <a:pPr algn="l">
              <a:lnSpc>
                <a:spcPct val="100000"/>
              </a:lnSpc>
            </a:pPr>
            <a:endParaRPr lang="en-US" sz="1200">
              <a:latin typeface="Verdana" pitchFamily="34" charset="0"/>
            </a:endParaRPr>
          </a:p>
          <a:p>
            <a:pPr algn="l">
              <a:lnSpc>
                <a:spcPct val="100000"/>
              </a:lnSpc>
            </a:pPr>
            <a:r>
              <a:rPr lang="en-US" sz="1200">
                <a:latin typeface="Verdana" pitchFamily="34" charset="0"/>
              </a:rPr>
              <a:t>Click on the </a:t>
            </a:r>
            <a:r>
              <a:rPr lang="en-US" sz="1200" i="1">
                <a:latin typeface="Verdana" pitchFamily="34" charset="0"/>
              </a:rPr>
              <a:t>Save</a:t>
            </a:r>
            <a:r>
              <a:rPr lang="en-US" sz="1200">
                <a:latin typeface="Verdana" pitchFamily="34" charset="0"/>
              </a:rPr>
              <a:t>… button to specify what we want to save.</a:t>
            </a:r>
          </a:p>
        </p:txBody>
      </p:sp>
      <p:sp>
        <p:nvSpPr>
          <p:cNvPr id="289802" name="AutoShape 10"/>
          <p:cNvSpPr>
            <a:spLocks noChangeArrowheads="1"/>
          </p:cNvSpPr>
          <p:nvPr/>
        </p:nvSpPr>
        <p:spPr bwMode="auto">
          <a:xfrm>
            <a:off x="5486400" y="1676400"/>
            <a:ext cx="3502025" cy="1423988"/>
          </a:xfrm>
          <a:prstGeom prst="wedgeEllipseCallout">
            <a:avLst>
              <a:gd name="adj1" fmla="val -53583"/>
              <a:gd name="adj2" fmla="val 58583"/>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First</a:t>
            </a:r>
            <a:r>
              <a:rPr lang="en-US" sz="1200">
                <a:latin typeface="Verdana" pitchFamily="34" charset="0"/>
              </a:rPr>
              <a:t>, we substitute the logarithmic transformation of earnrs, </a:t>
            </a:r>
            <a:r>
              <a:rPr lang="en-US" sz="1200" i="1">
                <a:latin typeface="Verdana" pitchFamily="34" charset="0"/>
              </a:rPr>
              <a:t>logearn</a:t>
            </a:r>
            <a:r>
              <a:rPr lang="en-US" sz="1200">
                <a:latin typeface="Verdana" pitchFamily="34" charset="0"/>
              </a:rPr>
              <a:t>, into the list of independent variables.</a:t>
            </a:r>
          </a:p>
          <a:p>
            <a:pPr algn="l">
              <a:lnSpc>
                <a:spcPct val="100000"/>
              </a:lnSpc>
            </a:pPr>
            <a:endParaRPr lang="en-US" sz="1200" b="1">
              <a:latin typeface="Verdana" pitchFamily="34" charset="0"/>
            </a:endParaRPr>
          </a:p>
        </p:txBody>
      </p:sp>
      <p:sp>
        <p:nvSpPr>
          <p:cNvPr id="289803" name="AutoShape 11"/>
          <p:cNvSpPr>
            <a:spLocks noChangeArrowheads="1"/>
          </p:cNvSpPr>
          <p:nvPr/>
        </p:nvSpPr>
        <p:spPr bwMode="auto">
          <a:xfrm>
            <a:off x="5486400" y="3657600"/>
            <a:ext cx="3502025" cy="1423988"/>
          </a:xfrm>
          <a:prstGeom prst="wedgeEllipseCallout">
            <a:avLst>
              <a:gd name="adj1" fmla="val -42745"/>
              <a:gd name="adj2" fmla="val -4955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Second</a:t>
            </a:r>
            <a:r>
              <a:rPr lang="en-US" sz="1200">
                <a:latin typeface="Verdana" pitchFamily="34" charset="0"/>
              </a:rPr>
              <a:t>, we change the method of entry from </a:t>
            </a:r>
            <a:r>
              <a:rPr lang="en-US" sz="1200" i="1">
                <a:latin typeface="Verdana" pitchFamily="34" charset="0"/>
              </a:rPr>
              <a:t>Stepwise</a:t>
            </a:r>
            <a:r>
              <a:rPr lang="en-US" sz="1200">
                <a:latin typeface="Verdana" pitchFamily="34" charset="0"/>
              </a:rPr>
              <a:t> to </a:t>
            </a:r>
            <a:r>
              <a:rPr lang="en-US" sz="1200" i="1">
                <a:latin typeface="Verdana" pitchFamily="34" charset="0"/>
              </a:rPr>
              <a:t>Enter</a:t>
            </a:r>
            <a:r>
              <a:rPr lang="en-US" sz="1200">
                <a:latin typeface="Verdana" pitchFamily="34" charset="0"/>
              </a:rPr>
              <a:t> so that all variables will be included in the detection of outliers.</a:t>
            </a:r>
            <a:endParaRPr lang="en-US" sz="1200" b="1">
              <a:latin typeface="Verdana" pitchFamily="34" charset="0"/>
            </a:endParaRPr>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FC203897-D88E-4A93-AF2F-49C34F0D58F5}" type="slidenum">
              <a:rPr lang="en-US"/>
              <a:pPr/>
              <a:t>37</a:t>
            </a:fld>
            <a:endParaRPr lang="en-US"/>
          </a:p>
        </p:txBody>
      </p:sp>
      <p:pic>
        <p:nvPicPr>
          <p:cNvPr id="290818" name="Picture 2"/>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936875" y="1371600"/>
            <a:ext cx="4911725" cy="533558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90819" name="Rectangle 3"/>
          <p:cNvSpPr>
            <a:spLocks noGrp="1" noChangeArrowheads="1"/>
          </p:cNvSpPr>
          <p:nvPr>
            <p:ph type="title"/>
          </p:nvPr>
        </p:nvSpPr>
        <p:spPr/>
        <p:txBody>
          <a:bodyPr/>
          <a:lstStyle/>
          <a:p>
            <a:r>
              <a:rPr lang="en-US"/>
              <a:t>Saving the measures of outliers</a:t>
            </a:r>
          </a:p>
        </p:txBody>
      </p:sp>
      <p:sp>
        <p:nvSpPr>
          <p:cNvPr id="290820" name="AutoShape 4"/>
          <p:cNvSpPr>
            <a:spLocks noChangeArrowheads="1"/>
          </p:cNvSpPr>
          <p:nvPr/>
        </p:nvSpPr>
        <p:spPr bwMode="auto">
          <a:xfrm>
            <a:off x="3200400" y="4038600"/>
            <a:ext cx="3810000" cy="1423988"/>
          </a:xfrm>
          <a:prstGeom prst="wedgeEllipseCallout">
            <a:avLst>
              <a:gd name="adj1" fmla="val -45917"/>
              <a:gd name="adj2" fmla="val -89463"/>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Second</a:t>
            </a:r>
            <a:r>
              <a:rPr lang="en-US" sz="1200">
                <a:latin typeface="Verdana" pitchFamily="34" charset="0"/>
              </a:rPr>
              <a:t>, mark the checkbox for </a:t>
            </a:r>
            <a:r>
              <a:rPr lang="en-US" sz="1200" i="1">
                <a:latin typeface="Verdana" pitchFamily="34" charset="0"/>
              </a:rPr>
              <a:t>Mahalanobis</a:t>
            </a:r>
            <a:r>
              <a:rPr lang="en-US" sz="1200">
                <a:latin typeface="Verdana" pitchFamily="34" charset="0"/>
              </a:rPr>
              <a:t> in the </a:t>
            </a:r>
            <a:r>
              <a:rPr lang="en-US" sz="1200" i="1">
                <a:latin typeface="Verdana" pitchFamily="34" charset="0"/>
              </a:rPr>
              <a:t>Distances</a:t>
            </a:r>
            <a:r>
              <a:rPr lang="en-US" sz="1200">
                <a:latin typeface="Verdana" pitchFamily="34" charset="0"/>
              </a:rPr>
              <a:t> panel.  This will compute Mahalanobis distances for the set of independent variables.</a:t>
            </a:r>
          </a:p>
        </p:txBody>
      </p:sp>
      <p:sp>
        <p:nvSpPr>
          <p:cNvPr id="290821" name="AutoShape 5"/>
          <p:cNvSpPr>
            <a:spLocks noChangeArrowheads="1"/>
          </p:cNvSpPr>
          <p:nvPr/>
        </p:nvSpPr>
        <p:spPr bwMode="auto">
          <a:xfrm>
            <a:off x="6710363" y="2492375"/>
            <a:ext cx="2128837" cy="1165225"/>
          </a:xfrm>
          <a:prstGeom prst="wedgeEllipseCallout">
            <a:avLst>
              <a:gd name="adj1" fmla="val -22708"/>
              <a:gd name="adj2" fmla="val -9250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Third</a:t>
            </a:r>
            <a:r>
              <a:rPr lang="en-US" sz="1200">
                <a:latin typeface="Verdana" pitchFamily="34" charset="0"/>
              </a:rPr>
              <a:t>, click on the </a:t>
            </a:r>
            <a:r>
              <a:rPr lang="en-US" sz="1200" i="1">
                <a:latin typeface="Verdana" pitchFamily="34" charset="0"/>
              </a:rPr>
              <a:t>OK</a:t>
            </a:r>
            <a:r>
              <a:rPr lang="en-US" sz="1200">
                <a:latin typeface="Verdana" pitchFamily="34" charset="0"/>
              </a:rPr>
              <a:t> button to complete the specifications.</a:t>
            </a:r>
          </a:p>
        </p:txBody>
      </p:sp>
      <p:sp>
        <p:nvSpPr>
          <p:cNvPr id="290822" name="AutoShape 6"/>
          <p:cNvSpPr>
            <a:spLocks noChangeArrowheads="1"/>
          </p:cNvSpPr>
          <p:nvPr/>
        </p:nvSpPr>
        <p:spPr bwMode="auto">
          <a:xfrm>
            <a:off x="1295400" y="1371600"/>
            <a:ext cx="3810000" cy="1679575"/>
          </a:xfrm>
          <a:prstGeom prst="wedgeEllipseCallout">
            <a:avLst>
              <a:gd name="adj1" fmla="val 52042"/>
              <a:gd name="adj2" fmla="val 20227"/>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First</a:t>
            </a:r>
            <a:r>
              <a:rPr lang="en-US" sz="1200">
                <a:latin typeface="Verdana" pitchFamily="34" charset="0"/>
              </a:rPr>
              <a:t>, mark the checkbox for </a:t>
            </a:r>
            <a:r>
              <a:rPr lang="en-US" sz="1200" i="1">
                <a:latin typeface="Verdana" pitchFamily="34" charset="0"/>
              </a:rPr>
              <a:t>Studentized</a:t>
            </a:r>
            <a:r>
              <a:rPr lang="en-US" sz="1200">
                <a:latin typeface="Verdana" pitchFamily="34" charset="0"/>
              </a:rPr>
              <a:t> residuals in the </a:t>
            </a:r>
            <a:r>
              <a:rPr lang="en-US" sz="1200" i="1">
                <a:latin typeface="Verdana" pitchFamily="34" charset="0"/>
              </a:rPr>
              <a:t>Residuals</a:t>
            </a:r>
            <a:r>
              <a:rPr lang="en-US" sz="1200">
                <a:latin typeface="Verdana" pitchFamily="34" charset="0"/>
              </a:rPr>
              <a:t> panel.  Studentized residuals are z-scores computed for a case based on the data for all other cases in the data set.</a:t>
            </a:r>
          </a:p>
        </p:txBody>
      </p:sp>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93097A64-4A2B-4C31-A522-A8A5A3989281}" type="slidenum">
              <a:rPr lang="en-US"/>
              <a:pPr/>
              <a:t>38</a:t>
            </a:fld>
            <a:endParaRPr lang="en-US"/>
          </a:p>
        </p:txBody>
      </p:sp>
      <p:pic>
        <p:nvPicPr>
          <p:cNvPr id="291847" name="Picture 7"/>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685800" y="1611313"/>
            <a:ext cx="6988175" cy="5170487"/>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91843" name="Rectangle 3"/>
          <p:cNvSpPr>
            <a:spLocks noGrp="1" noChangeArrowheads="1"/>
          </p:cNvSpPr>
          <p:nvPr>
            <p:ph type="title"/>
          </p:nvPr>
        </p:nvSpPr>
        <p:spPr/>
        <p:txBody>
          <a:bodyPr/>
          <a:lstStyle/>
          <a:p>
            <a:r>
              <a:rPr lang="en-US"/>
              <a:t>The variables for identifying outliers</a:t>
            </a:r>
          </a:p>
        </p:txBody>
      </p:sp>
      <p:sp>
        <p:nvSpPr>
          <p:cNvPr id="291844" name="AutoShape 4"/>
          <p:cNvSpPr>
            <a:spLocks noChangeArrowheads="1"/>
          </p:cNvSpPr>
          <p:nvPr/>
        </p:nvSpPr>
        <p:spPr bwMode="auto">
          <a:xfrm>
            <a:off x="1371600" y="1458913"/>
            <a:ext cx="3429000" cy="1423987"/>
          </a:xfrm>
          <a:prstGeom prst="wedgeEllipseCallout">
            <a:avLst>
              <a:gd name="adj1" fmla="val 38194"/>
              <a:gd name="adj2" fmla="val 4743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variables for identifying univariate outliers for the dependent variable are in a column which SPSS has names sre_1.</a:t>
            </a:r>
          </a:p>
        </p:txBody>
      </p:sp>
      <p:sp>
        <p:nvSpPr>
          <p:cNvPr id="291845" name="AutoShape 5"/>
          <p:cNvSpPr>
            <a:spLocks noChangeArrowheads="1"/>
          </p:cNvSpPr>
          <p:nvPr/>
        </p:nvSpPr>
        <p:spPr bwMode="auto">
          <a:xfrm>
            <a:off x="5257800" y="1458913"/>
            <a:ext cx="3429000" cy="1423987"/>
          </a:xfrm>
          <a:prstGeom prst="wedgeEllipseCallout">
            <a:avLst>
              <a:gd name="adj1" fmla="val -28796"/>
              <a:gd name="adj2" fmla="val 5144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variables for identifying multivariate outliers for the independent variables are in a column which SPSS has names mah_1.</a:t>
            </a:r>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BC0E7B86-B165-44D5-970A-061C7A041475}" type="slidenum">
              <a:rPr lang="en-US"/>
              <a:pPr/>
              <a:t>39</a:t>
            </a:fld>
            <a:endParaRPr lang="en-US"/>
          </a:p>
        </p:txBody>
      </p:sp>
      <p:pic>
        <p:nvPicPr>
          <p:cNvPr id="292871" name="Picture 7"/>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524000"/>
            <a:ext cx="6986588" cy="5133975"/>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92867" name="Rectangle 3"/>
          <p:cNvSpPr>
            <a:spLocks noGrp="1" noChangeArrowheads="1"/>
          </p:cNvSpPr>
          <p:nvPr>
            <p:ph type="title"/>
          </p:nvPr>
        </p:nvSpPr>
        <p:spPr/>
        <p:txBody>
          <a:bodyPr/>
          <a:lstStyle/>
          <a:p>
            <a:r>
              <a:rPr lang="en-US"/>
              <a:t>Computing the probability for Mahalanobis D²</a:t>
            </a:r>
          </a:p>
        </p:txBody>
      </p:sp>
      <p:sp>
        <p:nvSpPr>
          <p:cNvPr id="292868" name="AutoShape 4"/>
          <p:cNvSpPr>
            <a:spLocks noChangeArrowheads="1"/>
          </p:cNvSpPr>
          <p:nvPr/>
        </p:nvSpPr>
        <p:spPr bwMode="auto">
          <a:xfrm>
            <a:off x="5105400" y="1371600"/>
            <a:ext cx="3352800" cy="1524000"/>
          </a:xfrm>
          <a:prstGeom prst="wedgeEllipseCallout">
            <a:avLst>
              <a:gd name="adj1" fmla="val -17944"/>
              <a:gd name="adj2" fmla="val -1906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To compute the probability of D², we will use an SPSS function in a Compute command.</a:t>
            </a:r>
          </a:p>
        </p:txBody>
      </p:sp>
      <p:sp>
        <p:nvSpPr>
          <p:cNvPr id="292869" name="AutoShape 5"/>
          <p:cNvSpPr>
            <a:spLocks noChangeArrowheads="1"/>
          </p:cNvSpPr>
          <p:nvPr/>
        </p:nvSpPr>
        <p:spPr bwMode="auto">
          <a:xfrm>
            <a:off x="3886200" y="2895600"/>
            <a:ext cx="2667000" cy="1371600"/>
          </a:xfrm>
          <a:prstGeom prst="wedgeEllipseCallout">
            <a:avLst>
              <a:gd name="adj1" fmla="val -34644"/>
              <a:gd name="adj2" fmla="val -10243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First</a:t>
            </a:r>
            <a:r>
              <a:rPr lang="en-US" sz="1200">
                <a:latin typeface="Verdana" pitchFamily="34" charset="0"/>
              </a:rPr>
              <a:t>, select the </a:t>
            </a:r>
            <a:r>
              <a:rPr lang="en-US" sz="1200" i="1">
                <a:latin typeface="Verdana" pitchFamily="34" charset="0"/>
              </a:rPr>
              <a:t>Compute</a:t>
            </a:r>
            <a:r>
              <a:rPr lang="en-US" sz="1200">
                <a:latin typeface="Verdana" pitchFamily="34" charset="0"/>
              </a:rPr>
              <a:t>… command from the </a:t>
            </a:r>
            <a:r>
              <a:rPr lang="en-US" sz="1200" i="1">
                <a:latin typeface="Verdana" pitchFamily="34" charset="0"/>
              </a:rPr>
              <a:t>Transform</a:t>
            </a:r>
            <a:r>
              <a:rPr lang="en-US" sz="1200">
                <a:latin typeface="Verdana" pitchFamily="34" charset="0"/>
              </a:rPr>
              <a:t> menu.</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6BDC5067-5E07-49AD-860F-F12FD9EED4FF}" type="slidenum">
              <a:rPr lang="en-US"/>
              <a:pPr/>
              <a:t>4</a:t>
            </a:fld>
            <a:endParaRPr lang="en-US"/>
          </a:p>
        </p:txBody>
      </p:sp>
      <p:sp>
        <p:nvSpPr>
          <p:cNvPr id="316418" name="Rectangle 2"/>
          <p:cNvSpPr>
            <a:spLocks noGrp="1" noChangeArrowheads="1"/>
          </p:cNvSpPr>
          <p:nvPr>
            <p:ph type="title"/>
          </p:nvPr>
        </p:nvSpPr>
        <p:spPr>
          <a:xfrm>
            <a:off x="1143000" y="304800"/>
            <a:ext cx="7772400" cy="914400"/>
          </a:xfrm>
        </p:spPr>
        <p:txBody>
          <a:bodyPr/>
          <a:lstStyle/>
          <a:p>
            <a:r>
              <a:rPr lang="en-US"/>
              <a:t>Relationship between assumptions and outliers</a:t>
            </a:r>
          </a:p>
        </p:txBody>
      </p:sp>
      <p:sp>
        <p:nvSpPr>
          <p:cNvPr id="316419" name="Rectangle 3"/>
          <p:cNvSpPr>
            <a:spLocks noGrp="1" noChangeArrowheads="1"/>
          </p:cNvSpPr>
          <p:nvPr>
            <p:ph type="body" idx="1"/>
          </p:nvPr>
        </p:nvSpPr>
        <p:spPr/>
        <p:txBody>
          <a:bodyPr/>
          <a:lstStyle/>
          <a:p>
            <a:r>
              <a:rPr lang="en-US"/>
              <a:t>The problems of satisfying assumptions and detecting outliers are intertwined.  For example, if a case has a value on the dependent variable that is an outlier, it will affect the skew, and hence, the normality of the distribution.</a:t>
            </a:r>
          </a:p>
          <a:p>
            <a:endParaRPr lang="en-US"/>
          </a:p>
          <a:p>
            <a:r>
              <a:rPr lang="en-US"/>
              <a:t>Removing an outlier may improve the distribution of a variable.</a:t>
            </a:r>
          </a:p>
          <a:p>
            <a:endParaRPr lang="en-US"/>
          </a:p>
          <a:p>
            <a:r>
              <a:rPr lang="en-US"/>
              <a:t>Transforming a variable may reduce the likelihood that the value for a case will be characterized as an outlier.</a:t>
            </a:r>
          </a:p>
        </p:txBody>
      </p:sp>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951F4F33-A7D2-4D30-B58E-CF3F93E97ABF}" type="slidenum">
              <a:rPr lang="en-US"/>
              <a:pPr/>
              <a:t>40</a:t>
            </a:fld>
            <a:endParaRPr lang="en-US"/>
          </a:p>
        </p:txBody>
      </p:sp>
      <p:pic>
        <p:nvPicPr>
          <p:cNvPr id="293890" name="Picture 2"/>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2386013"/>
            <a:ext cx="6007100" cy="3481387"/>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93891" name="Rectangle 3"/>
          <p:cNvSpPr>
            <a:spLocks noGrp="1" noChangeArrowheads="1"/>
          </p:cNvSpPr>
          <p:nvPr>
            <p:ph type="title"/>
          </p:nvPr>
        </p:nvSpPr>
        <p:spPr/>
        <p:txBody>
          <a:bodyPr/>
          <a:lstStyle/>
          <a:p>
            <a:r>
              <a:rPr lang="en-US"/>
              <a:t>Formula for probability for Mahalanobis D²</a:t>
            </a:r>
          </a:p>
        </p:txBody>
      </p:sp>
      <p:sp>
        <p:nvSpPr>
          <p:cNvPr id="293892" name="AutoShape 4"/>
          <p:cNvSpPr>
            <a:spLocks noChangeArrowheads="1"/>
          </p:cNvSpPr>
          <p:nvPr/>
        </p:nvSpPr>
        <p:spPr bwMode="auto">
          <a:xfrm>
            <a:off x="304800" y="5638800"/>
            <a:ext cx="3505200" cy="1066800"/>
          </a:xfrm>
          <a:prstGeom prst="wedgeEllipseCallout">
            <a:avLst>
              <a:gd name="adj1" fmla="val 49639"/>
              <a:gd name="adj2" fmla="val -5773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Third</a:t>
            </a:r>
            <a:r>
              <a:rPr lang="en-US" sz="1200">
                <a:latin typeface="Verdana" pitchFamily="34" charset="0"/>
              </a:rPr>
              <a:t>, click on the </a:t>
            </a:r>
            <a:r>
              <a:rPr lang="en-US" sz="1200" i="1">
                <a:latin typeface="Verdana" pitchFamily="34" charset="0"/>
              </a:rPr>
              <a:t>OK</a:t>
            </a:r>
            <a:r>
              <a:rPr lang="en-US" sz="1200">
                <a:latin typeface="Verdana" pitchFamily="34" charset="0"/>
              </a:rPr>
              <a:t> button to signal completion of the computer variable dialog.</a:t>
            </a:r>
          </a:p>
        </p:txBody>
      </p:sp>
      <p:sp>
        <p:nvSpPr>
          <p:cNvPr id="293893" name="AutoShape 5"/>
          <p:cNvSpPr>
            <a:spLocks noChangeArrowheads="1"/>
          </p:cNvSpPr>
          <p:nvPr/>
        </p:nvSpPr>
        <p:spPr bwMode="auto">
          <a:xfrm>
            <a:off x="4572000" y="2819400"/>
            <a:ext cx="4495800" cy="3962400"/>
          </a:xfrm>
          <a:prstGeom prst="wedgeEllipseCallout">
            <a:avLst>
              <a:gd name="adj1" fmla="val -47106"/>
              <a:gd name="adj2" fmla="val -4186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Second</a:t>
            </a:r>
            <a:r>
              <a:rPr lang="en-US" sz="1200">
                <a:latin typeface="Verdana" pitchFamily="34" charset="0"/>
              </a:rPr>
              <a:t>, to complete the specifications for the CDF.CHISQ function, type the name of the variable containing the D² scores, mah_1,  followed by a comma, followed by the number of variables used in the calculations, 3.</a:t>
            </a:r>
          </a:p>
          <a:p>
            <a:pPr algn="l">
              <a:lnSpc>
                <a:spcPct val="100000"/>
              </a:lnSpc>
            </a:pPr>
            <a:endParaRPr lang="en-US" sz="1200">
              <a:latin typeface="Verdana" pitchFamily="34" charset="0"/>
            </a:endParaRPr>
          </a:p>
          <a:p>
            <a:pPr algn="l">
              <a:lnSpc>
                <a:spcPct val="100000"/>
              </a:lnSpc>
            </a:pPr>
            <a:r>
              <a:rPr lang="en-US" sz="1200">
                <a:latin typeface="Verdana" pitchFamily="34" charset="0"/>
              </a:rPr>
              <a:t>Since the CDF function (cumulative density function) computes the cumulative probability from the left end of the distribution up through a given value, we subtract it from 1 to obtain the probability in the upper tail of the distribution.</a:t>
            </a:r>
          </a:p>
        </p:txBody>
      </p:sp>
      <p:sp>
        <p:nvSpPr>
          <p:cNvPr id="293894" name="AutoShape 6"/>
          <p:cNvSpPr>
            <a:spLocks noChangeArrowheads="1"/>
          </p:cNvSpPr>
          <p:nvPr/>
        </p:nvSpPr>
        <p:spPr bwMode="auto">
          <a:xfrm>
            <a:off x="1371600" y="1371600"/>
            <a:ext cx="5943600" cy="1219200"/>
          </a:xfrm>
          <a:prstGeom prst="wedgeEllipseCallout">
            <a:avLst>
              <a:gd name="adj1" fmla="val -32560"/>
              <a:gd name="adj2" fmla="val 7461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First</a:t>
            </a:r>
            <a:r>
              <a:rPr lang="en-US" sz="1200">
                <a:latin typeface="Verdana" pitchFamily="34" charset="0"/>
              </a:rPr>
              <a:t>, in the </a:t>
            </a:r>
            <a:r>
              <a:rPr lang="en-US" sz="1200" i="1">
                <a:latin typeface="Verdana" pitchFamily="34" charset="0"/>
              </a:rPr>
              <a:t>target variable</a:t>
            </a:r>
            <a:r>
              <a:rPr lang="en-US" sz="1200">
                <a:latin typeface="Verdana" pitchFamily="34" charset="0"/>
              </a:rPr>
              <a:t> text box, type the name "p_mah_1" as an acronym for the probability of the mah_1, the Mahalanobis D² score.</a:t>
            </a:r>
          </a:p>
        </p:txBody>
      </p:sp>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57D1373C-DF10-49D0-B40A-32D03E48CAFD}" type="slidenum">
              <a:rPr lang="en-US"/>
              <a:pPr/>
              <a:t>41</a:t>
            </a:fld>
            <a:endParaRPr lang="en-US"/>
          </a:p>
        </p:txBody>
      </p:sp>
      <p:pic>
        <p:nvPicPr>
          <p:cNvPr id="294918" name="Picture 6"/>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524000"/>
            <a:ext cx="6988175" cy="517048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94915" name="Rectangle 3"/>
          <p:cNvSpPr>
            <a:spLocks noGrp="1" noChangeArrowheads="1"/>
          </p:cNvSpPr>
          <p:nvPr>
            <p:ph type="title"/>
          </p:nvPr>
        </p:nvSpPr>
        <p:spPr/>
        <p:txBody>
          <a:bodyPr/>
          <a:lstStyle/>
          <a:p>
            <a:r>
              <a:rPr lang="en-US"/>
              <a:t>Multivariate outliers</a:t>
            </a:r>
          </a:p>
        </p:txBody>
      </p:sp>
      <p:sp>
        <p:nvSpPr>
          <p:cNvPr id="294916" name="AutoShape 4"/>
          <p:cNvSpPr>
            <a:spLocks noChangeArrowheads="1"/>
          </p:cNvSpPr>
          <p:nvPr/>
        </p:nvSpPr>
        <p:spPr bwMode="auto">
          <a:xfrm>
            <a:off x="1066800" y="4068763"/>
            <a:ext cx="5410200" cy="1938337"/>
          </a:xfrm>
          <a:prstGeom prst="wedgeEllipseCallout">
            <a:avLst>
              <a:gd name="adj1" fmla="val 52463"/>
              <a:gd name="adj2" fmla="val -92097"/>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Using the probabilities computed in p_mah_1 to identify outliers, scroll down through the list of case to see if we can find cases with a probability less than 0.001.</a:t>
            </a:r>
          </a:p>
          <a:p>
            <a:pPr algn="l">
              <a:lnSpc>
                <a:spcPct val="100000"/>
              </a:lnSpc>
            </a:pPr>
            <a:endParaRPr lang="en-US" sz="1200">
              <a:latin typeface="Verdana" pitchFamily="34" charset="0"/>
            </a:endParaRPr>
          </a:p>
          <a:p>
            <a:pPr algn="l">
              <a:lnSpc>
                <a:spcPct val="100000"/>
              </a:lnSpc>
            </a:pPr>
            <a:r>
              <a:rPr lang="en-US" sz="1200">
                <a:latin typeface="Verdana" pitchFamily="34" charset="0"/>
              </a:rPr>
              <a:t>There are no outliers for the set of independent variables.</a:t>
            </a:r>
          </a:p>
        </p:txBody>
      </p:sp>
    </p:spTree>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CAB4CEB5-59F7-4D79-A9BA-97DA39ECA6AF}" type="slidenum">
              <a:rPr lang="en-US"/>
              <a:pPr/>
              <a:t>42</a:t>
            </a:fld>
            <a:endParaRPr lang="en-US"/>
          </a:p>
        </p:txBody>
      </p:sp>
      <p:pic>
        <p:nvPicPr>
          <p:cNvPr id="295942" name="Picture 6"/>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457200" y="1524000"/>
            <a:ext cx="6988175" cy="517048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95939" name="Rectangle 3"/>
          <p:cNvSpPr>
            <a:spLocks noGrp="1" noChangeArrowheads="1"/>
          </p:cNvSpPr>
          <p:nvPr>
            <p:ph type="title"/>
          </p:nvPr>
        </p:nvSpPr>
        <p:spPr/>
        <p:txBody>
          <a:bodyPr/>
          <a:lstStyle/>
          <a:p>
            <a:r>
              <a:rPr lang="en-US"/>
              <a:t>Univariate outliers</a:t>
            </a:r>
          </a:p>
        </p:txBody>
      </p:sp>
      <p:sp>
        <p:nvSpPr>
          <p:cNvPr id="295940" name="AutoShape 4"/>
          <p:cNvSpPr>
            <a:spLocks noChangeArrowheads="1"/>
          </p:cNvSpPr>
          <p:nvPr/>
        </p:nvSpPr>
        <p:spPr bwMode="auto">
          <a:xfrm>
            <a:off x="3962400" y="2894013"/>
            <a:ext cx="5105400" cy="3228975"/>
          </a:xfrm>
          <a:prstGeom prst="wedgeEllipseCallout">
            <a:avLst>
              <a:gd name="adj1" fmla="val -48602"/>
              <a:gd name="adj2" fmla="val -2954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Similarly, we can scroll down the values of sre_1, the studentized residual to see the one outlier with a value larger than ± 3.0.</a:t>
            </a:r>
          </a:p>
          <a:p>
            <a:pPr algn="l">
              <a:lnSpc>
                <a:spcPct val="100000"/>
              </a:lnSpc>
            </a:pPr>
            <a:endParaRPr lang="en-US" sz="1200">
              <a:latin typeface="Verdana" pitchFamily="34" charset="0"/>
            </a:endParaRPr>
          </a:p>
          <a:p>
            <a:pPr algn="l">
              <a:lnSpc>
                <a:spcPct val="100000"/>
              </a:lnSpc>
            </a:pPr>
            <a:r>
              <a:rPr lang="en-US" sz="1200">
                <a:latin typeface="Verdana" pitchFamily="34" charset="0"/>
              </a:rPr>
              <a:t>Based on these criteria, there are 4 outliers.There are 4 cases that have a score on the dependent variable that is sufficiently unusual to be considered outliers (case 20000357: studentized residual=3.08; case 20000416: studentized residual=3.57; case 20001379: studentized residual=3.27; case 20002702: studentized residual=-3.23). </a:t>
            </a:r>
          </a:p>
        </p:txBody>
      </p:sp>
    </p:spTree>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EFE4AAC3-F49A-447D-BABE-3CA15FC70E00}" type="slidenum">
              <a:rPr lang="en-US"/>
              <a:pPr/>
              <a:t>43</a:t>
            </a:fld>
            <a:endParaRPr lang="en-US"/>
          </a:p>
        </p:txBody>
      </p:sp>
      <p:pic>
        <p:nvPicPr>
          <p:cNvPr id="296967" name="Picture 7"/>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524000"/>
            <a:ext cx="6988175" cy="517048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96963" name="Rectangle 3"/>
          <p:cNvSpPr>
            <a:spLocks noGrp="1" noChangeArrowheads="1"/>
          </p:cNvSpPr>
          <p:nvPr>
            <p:ph type="title"/>
          </p:nvPr>
        </p:nvSpPr>
        <p:spPr/>
        <p:txBody>
          <a:bodyPr/>
          <a:lstStyle/>
          <a:p>
            <a:r>
              <a:rPr lang="en-US"/>
              <a:t>Omitting the outliers</a:t>
            </a:r>
          </a:p>
        </p:txBody>
      </p:sp>
      <p:sp>
        <p:nvSpPr>
          <p:cNvPr id="296964" name="AutoShape 4"/>
          <p:cNvSpPr>
            <a:spLocks noChangeArrowheads="1"/>
          </p:cNvSpPr>
          <p:nvPr/>
        </p:nvSpPr>
        <p:spPr bwMode="auto">
          <a:xfrm>
            <a:off x="5105400" y="1524000"/>
            <a:ext cx="3581400" cy="1371600"/>
          </a:xfrm>
          <a:prstGeom prst="wedgeEllipseCallout">
            <a:avLst>
              <a:gd name="adj1" fmla="val -19991"/>
              <a:gd name="adj2" fmla="val -2673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To omit the outliers from the analysis, we select in the cases that are not outliers.</a:t>
            </a:r>
          </a:p>
        </p:txBody>
      </p:sp>
      <p:sp>
        <p:nvSpPr>
          <p:cNvPr id="296965" name="AutoShape 5"/>
          <p:cNvSpPr>
            <a:spLocks noChangeArrowheads="1"/>
          </p:cNvSpPr>
          <p:nvPr/>
        </p:nvSpPr>
        <p:spPr bwMode="auto">
          <a:xfrm>
            <a:off x="5105400" y="3429000"/>
            <a:ext cx="2667000" cy="1371600"/>
          </a:xfrm>
          <a:prstGeom prst="wedgeEllipseCallout">
            <a:avLst>
              <a:gd name="adj1" fmla="val -83569"/>
              <a:gd name="adj2" fmla="val 4467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First</a:t>
            </a:r>
            <a:r>
              <a:rPr lang="en-US" sz="1200">
                <a:latin typeface="Verdana" pitchFamily="34" charset="0"/>
              </a:rPr>
              <a:t>, select the </a:t>
            </a:r>
            <a:r>
              <a:rPr lang="en-US" sz="1200" i="1">
                <a:latin typeface="Verdana" pitchFamily="34" charset="0"/>
              </a:rPr>
              <a:t>Select Cases</a:t>
            </a:r>
            <a:r>
              <a:rPr lang="en-US" sz="1200">
                <a:latin typeface="Verdana" pitchFamily="34" charset="0"/>
              </a:rPr>
              <a:t>… command from the </a:t>
            </a:r>
            <a:r>
              <a:rPr lang="en-US" sz="1200" i="1">
                <a:latin typeface="Verdana" pitchFamily="34" charset="0"/>
              </a:rPr>
              <a:t>Transform</a:t>
            </a:r>
            <a:r>
              <a:rPr lang="en-US" sz="1200">
                <a:latin typeface="Verdana" pitchFamily="34" charset="0"/>
              </a:rPr>
              <a:t> menu.</a:t>
            </a:r>
          </a:p>
        </p:txBody>
      </p:sp>
    </p:spTree>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3499F4EB-351A-48E3-8247-C24FA120FCA6}" type="slidenum">
              <a:rPr lang="en-US"/>
              <a:pPr/>
              <a:t>44</a:t>
            </a:fld>
            <a:endParaRPr lang="en-US"/>
          </a:p>
        </p:txBody>
      </p:sp>
      <p:pic>
        <p:nvPicPr>
          <p:cNvPr id="297986" name="Picture 2"/>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362200" y="1828800"/>
            <a:ext cx="5441950" cy="436721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97987" name="Rectangle 3"/>
          <p:cNvSpPr>
            <a:spLocks noGrp="1" noChangeArrowheads="1"/>
          </p:cNvSpPr>
          <p:nvPr>
            <p:ph type="title"/>
          </p:nvPr>
        </p:nvSpPr>
        <p:spPr/>
        <p:txBody>
          <a:bodyPr/>
          <a:lstStyle/>
          <a:p>
            <a:r>
              <a:rPr lang="en-US"/>
              <a:t>Specifying the condition to omit outliers</a:t>
            </a:r>
          </a:p>
        </p:txBody>
      </p:sp>
      <p:sp>
        <p:nvSpPr>
          <p:cNvPr id="297988" name="AutoShape 4"/>
          <p:cNvSpPr>
            <a:spLocks noChangeArrowheads="1"/>
          </p:cNvSpPr>
          <p:nvPr/>
        </p:nvSpPr>
        <p:spPr bwMode="auto">
          <a:xfrm>
            <a:off x="1524000" y="2919413"/>
            <a:ext cx="2590800" cy="1752600"/>
          </a:xfrm>
          <a:prstGeom prst="wedgeEllipseCallout">
            <a:avLst>
              <a:gd name="adj1" fmla="val 54843"/>
              <a:gd name="adj2" fmla="val -5851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First</a:t>
            </a:r>
            <a:r>
              <a:rPr lang="en-US" sz="1200">
                <a:latin typeface="Verdana" pitchFamily="34" charset="0"/>
              </a:rPr>
              <a:t>, mark the If condition is satisfied option button to indicate that we will enter a specific condition for including cases.</a:t>
            </a:r>
          </a:p>
        </p:txBody>
      </p:sp>
      <p:sp>
        <p:nvSpPr>
          <p:cNvPr id="297989" name="AutoShape 5"/>
          <p:cNvSpPr>
            <a:spLocks noChangeArrowheads="1"/>
          </p:cNvSpPr>
          <p:nvPr/>
        </p:nvSpPr>
        <p:spPr bwMode="auto">
          <a:xfrm>
            <a:off x="5486400" y="3429000"/>
            <a:ext cx="2895600" cy="1371600"/>
          </a:xfrm>
          <a:prstGeom prst="wedgeEllipseCallout">
            <a:avLst>
              <a:gd name="adj1" fmla="val -65514"/>
              <a:gd name="adj2" fmla="val -8125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Second</a:t>
            </a:r>
            <a:r>
              <a:rPr lang="en-US" sz="1200">
                <a:latin typeface="Verdana" pitchFamily="34" charset="0"/>
              </a:rPr>
              <a:t>, click on the </a:t>
            </a:r>
            <a:r>
              <a:rPr lang="en-US" sz="1200" i="1">
                <a:latin typeface="Verdana" pitchFamily="34" charset="0"/>
              </a:rPr>
              <a:t>If</a:t>
            </a:r>
            <a:r>
              <a:rPr lang="en-US" sz="1200">
                <a:latin typeface="Verdana" pitchFamily="34" charset="0"/>
              </a:rPr>
              <a:t>… button to specify the criteria for inclusion in the analysis.</a:t>
            </a:r>
          </a:p>
        </p:txBody>
      </p:sp>
    </p:spTree>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6883DB5F-6753-449E-9E77-75CF9057424A}" type="slidenum">
              <a:rPr lang="en-US"/>
              <a:pPr/>
              <a:t>45</a:t>
            </a:fld>
            <a:endParaRPr lang="en-US"/>
          </a:p>
        </p:txBody>
      </p:sp>
      <p:pic>
        <p:nvPicPr>
          <p:cNvPr id="299010" name="Picture 2"/>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679575" y="1760538"/>
            <a:ext cx="6113463" cy="3079750"/>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99011" name="Rectangle 3"/>
          <p:cNvSpPr>
            <a:spLocks noGrp="1" noChangeArrowheads="1"/>
          </p:cNvSpPr>
          <p:nvPr>
            <p:ph type="title"/>
          </p:nvPr>
        </p:nvSpPr>
        <p:spPr/>
        <p:txBody>
          <a:bodyPr/>
          <a:lstStyle/>
          <a:p>
            <a:r>
              <a:rPr lang="en-US"/>
              <a:t>The formula for omitting outliers</a:t>
            </a:r>
          </a:p>
        </p:txBody>
      </p:sp>
      <p:sp>
        <p:nvSpPr>
          <p:cNvPr id="299012" name="AutoShape 4"/>
          <p:cNvSpPr>
            <a:spLocks noChangeArrowheads="1"/>
          </p:cNvSpPr>
          <p:nvPr/>
        </p:nvSpPr>
        <p:spPr bwMode="auto">
          <a:xfrm>
            <a:off x="4956175" y="2522538"/>
            <a:ext cx="4035425" cy="2970212"/>
          </a:xfrm>
          <a:prstGeom prst="wedgeEllipseCallout">
            <a:avLst>
              <a:gd name="adj1" fmla="val -47245"/>
              <a:gd name="adj2" fmla="val -5374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To eliminate the outliers, we request the cases that are not outliers.  </a:t>
            </a:r>
          </a:p>
          <a:p>
            <a:pPr algn="l">
              <a:lnSpc>
                <a:spcPct val="100000"/>
              </a:lnSpc>
            </a:pPr>
            <a:endParaRPr lang="en-US" sz="1200">
              <a:latin typeface="Verdana" pitchFamily="34" charset="0"/>
            </a:endParaRPr>
          </a:p>
          <a:p>
            <a:pPr algn="l">
              <a:lnSpc>
                <a:spcPct val="100000"/>
              </a:lnSpc>
            </a:pPr>
            <a:r>
              <a:rPr lang="en-US" sz="1200">
                <a:latin typeface="Verdana" pitchFamily="34" charset="0"/>
              </a:rPr>
              <a:t>The formula specifies that we should include cases if the studentized residual (regardless of sign) if less than 3 and the probability for Mahalanobis D</a:t>
            </a:r>
            <a:r>
              <a:rPr lang="en-US" sz="1200"/>
              <a:t>²</a:t>
            </a:r>
            <a:r>
              <a:rPr lang="en-US" sz="1200">
                <a:latin typeface="Verdana" pitchFamily="34" charset="0"/>
              </a:rPr>
              <a:t> is higher than the level of significance, 0.001.</a:t>
            </a:r>
          </a:p>
        </p:txBody>
      </p:sp>
      <p:sp>
        <p:nvSpPr>
          <p:cNvPr id="299013" name="AutoShape 5"/>
          <p:cNvSpPr>
            <a:spLocks noChangeArrowheads="1"/>
          </p:cNvSpPr>
          <p:nvPr/>
        </p:nvSpPr>
        <p:spPr bwMode="auto">
          <a:xfrm>
            <a:off x="1603375" y="5037138"/>
            <a:ext cx="3429000" cy="906462"/>
          </a:xfrm>
          <a:prstGeom prst="wedgeEllipseCallout">
            <a:avLst>
              <a:gd name="adj1" fmla="val 28981"/>
              <a:gd name="adj2" fmla="val -9080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After typing in the formula, click on the </a:t>
            </a:r>
            <a:r>
              <a:rPr lang="en-US" sz="1200" i="1">
                <a:latin typeface="Verdana" pitchFamily="34" charset="0"/>
              </a:rPr>
              <a:t>Continue</a:t>
            </a:r>
            <a:r>
              <a:rPr lang="en-US" sz="1200">
                <a:latin typeface="Verdana" pitchFamily="34" charset="0"/>
              </a:rPr>
              <a:t> button to close the dialog box,</a:t>
            </a:r>
          </a:p>
        </p:txBody>
      </p:sp>
    </p:spTree>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EC51C7F6-6796-462E-AF19-A94F36D185A5}" type="slidenum">
              <a:rPr lang="en-US"/>
              <a:pPr/>
              <a:t>46</a:t>
            </a:fld>
            <a:endParaRPr lang="en-US"/>
          </a:p>
        </p:txBody>
      </p:sp>
      <p:pic>
        <p:nvPicPr>
          <p:cNvPr id="300034" name="Picture 2"/>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667000" y="1447800"/>
            <a:ext cx="5441950" cy="436721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300035" name="Rectangle 3"/>
          <p:cNvSpPr>
            <a:spLocks noGrp="1" noChangeArrowheads="1"/>
          </p:cNvSpPr>
          <p:nvPr>
            <p:ph type="title"/>
          </p:nvPr>
        </p:nvSpPr>
        <p:spPr/>
        <p:txBody>
          <a:bodyPr/>
          <a:lstStyle/>
          <a:p>
            <a:r>
              <a:rPr lang="en-US"/>
              <a:t>Completing the request for the selection</a:t>
            </a:r>
          </a:p>
        </p:txBody>
      </p:sp>
      <p:sp>
        <p:nvSpPr>
          <p:cNvPr id="300036" name="AutoShape 4"/>
          <p:cNvSpPr>
            <a:spLocks noChangeArrowheads="1"/>
          </p:cNvSpPr>
          <p:nvPr/>
        </p:nvSpPr>
        <p:spPr bwMode="auto">
          <a:xfrm>
            <a:off x="1905000" y="5715000"/>
            <a:ext cx="2514600" cy="906463"/>
          </a:xfrm>
          <a:prstGeom prst="wedgeEllipseCallout">
            <a:avLst>
              <a:gd name="adj1" fmla="val 56440"/>
              <a:gd name="adj2" fmla="val -58407"/>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To complete the request, we click on the </a:t>
            </a:r>
            <a:r>
              <a:rPr lang="en-US" sz="1200" i="1">
                <a:latin typeface="Verdana" pitchFamily="34" charset="0"/>
              </a:rPr>
              <a:t>OK</a:t>
            </a:r>
            <a:r>
              <a:rPr lang="en-US" sz="1200">
                <a:latin typeface="Verdana" pitchFamily="34" charset="0"/>
              </a:rPr>
              <a:t> button.</a:t>
            </a:r>
          </a:p>
        </p:txBody>
      </p:sp>
    </p:spTree>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7F257A51-20E8-4374-AD7C-8B076ACC0EB6}" type="slidenum">
              <a:rPr lang="en-US"/>
              <a:pPr/>
              <a:t>47</a:t>
            </a:fld>
            <a:endParaRPr lang="en-US"/>
          </a:p>
        </p:txBody>
      </p:sp>
      <p:pic>
        <p:nvPicPr>
          <p:cNvPr id="301062" name="Picture 6"/>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524000"/>
            <a:ext cx="6988175" cy="517048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301059" name="Rectangle 3"/>
          <p:cNvSpPr>
            <a:spLocks noGrp="1" noChangeArrowheads="1"/>
          </p:cNvSpPr>
          <p:nvPr>
            <p:ph type="title"/>
          </p:nvPr>
        </p:nvSpPr>
        <p:spPr/>
        <p:txBody>
          <a:bodyPr/>
          <a:lstStyle/>
          <a:p>
            <a:r>
              <a:rPr lang="en-US"/>
              <a:t>The omitted multivariate outlier</a:t>
            </a:r>
          </a:p>
        </p:txBody>
      </p:sp>
      <p:sp>
        <p:nvSpPr>
          <p:cNvPr id="301060" name="AutoShape 4"/>
          <p:cNvSpPr>
            <a:spLocks noChangeArrowheads="1"/>
          </p:cNvSpPr>
          <p:nvPr/>
        </p:nvSpPr>
        <p:spPr bwMode="auto">
          <a:xfrm>
            <a:off x="2133600" y="4419600"/>
            <a:ext cx="4721225" cy="1938338"/>
          </a:xfrm>
          <a:prstGeom prst="wedgeEllipseCallout">
            <a:avLst>
              <a:gd name="adj1" fmla="val -49093"/>
              <a:gd name="adj2" fmla="val -93653"/>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SPSS identifies the excluded cases by drawing a slash mark through the case number.  Most of the slashes are for cases with missing data, but we also see that the case with the low probability for Mahalanobis distance is included in those that will be omitted.</a:t>
            </a:r>
          </a:p>
        </p:txBody>
      </p:sp>
    </p:spTree>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DBA80E62-A81D-4796-B62A-81C954101645}" type="slidenum">
              <a:rPr lang="en-US"/>
              <a:pPr/>
              <a:t>48</a:t>
            </a:fld>
            <a:endParaRPr lang="en-US"/>
          </a:p>
        </p:txBody>
      </p:sp>
      <p:pic>
        <p:nvPicPr>
          <p:cNvPr id="302086" name="Picture 6"/>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524000"/>
            <a:ext cx="6988175" cy="517048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302083" name="Rectangle 3"/>
          <p:cNvSpPr>
            <a:spLocks noGrp="1" noChangeArrowheads="1"/>
          </p:cNvSpPr>
          <p:nvPr>
            <p:ph type="title"/>
          </p:nvPr>
        </p:nvSpPr>
        <p:spPr/>
        <p:txBody>
          <a:bodyPr/>
          <a:lstStyle/>
          <a:p>
            <a:r>
              <a:rPr lang="en-US"/>
              <a:t>Running the regression without outliers</a:t>
            </a:r>
          </a:p>
        </p:txBody>
      </p:sp>
      <p:sp>
        <p:nvSpPr>
          <p:cNvPr id="302084" name="AutoShape 4"/>
          <p:cNvSpPr>
            <a:spLocks noChangeArrowheads="1"/>
          </p:cNvSpPr>
          <p:nvPr/>
        </p:nvSpPr>
        <p:spPr bwMode="auto">
          <a:xfrm>
            <a:off x="5410200" y="3705225"/>
            <a:ext cx="3429000" cy="1423988"/>
          </a:xfrm>
          <a:prstGeom prst="wedgeEllipseCallout">
            <a:avLst>
              <a:gd name="adj1" fmla="val -31389"/>
              <a:gd name="adj2" fmla="val -6761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We run the regression again, excluding the outliers.  Select the </a:t>
            </a:r>
            <a:r>
              <a:rPr lang="en-US" sz="1200" i="1">
                <a:latin typeface="Verdana" pitchFamily="34" charset="0"/>
              </a:rPr>
              <a:t>Regression | Linear</a:t>
            </a:r>
            <a:r>
              <a:rPr lang="en-US" sz="1200">
                <a:latin typeface="Verdana" pitchFamily="34" charset="0"/>
              </a:rPr>
              <a:t> command from the </a:t>
            </a:r>
            <a:r>
              <a:rPr lang="en-US" sz="1200" i="1">
                <a:latin typeface="Verdana" pitchFamily="34" charset="0"/>
              </a:rPr>
              <a:t>Analyze</a:t>
            </a:r>
            <a:r>
              <a:rPr lang="en-US" sz="1200">
                <a:latin typeface="Verdana" pitchFamily="34" charset="0"/>
              </a:rPr>
              <a:t> menu.</a:t>
            </a:r>
          </a:p>
        </p:txBody>
      </p:sp>
    </p:spTree>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A8A71D41-10F9-4C55-A10C-9E13CB6F6068}" type="slidenum">
              <a:rPr lang="en-US"/>
              <a:pPr/>
              <a:t>49</a:t>
            </a:fld>
            <a:endParaRPr lang="en-US"/>
          </a:p>
        </p:txBody>
      </p:sp>
      <p:pic>
        <p:nvPicPr>
          <p:cNvPr id="303111" name="Picture 7"/>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524000"/>
            <a:ext cx="5619750" cy="429736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303107" name="Rectangle 3"/>
          <p:cNvSpPr>
            <a:spLocks noGrp="1" noChangeArrowheads="1"/>
          </p:cNvSpPr>
          <p:nvPr>
            <p:ph type="title"/>
          </p:nvPr>
        </p:nvSpPr>
        <p:spPr/>
        <p:txBody>
          <a:bodyPr/>
          <a:lstStyle/>
          <a:p>
            <a:r>
              <a:rPr lang="en-US"/>
              <a:t>Opening the save options dialog</a:t>
            </a:r>
          </a:p>
        </p:txBody>
      </p:sp>
      <p:sp>
        <p:nvSpPr>
          <p:cNvPr id="303108" name="AutoShape 4"/>
          <p:cNvSpPr>
            <a:spLocks noChangeArrowheads="1"/>
          </p:cNvSpPr>
          <p:nvPr/>
        </p:nvSpPr>
        <p:spPr bwMode="auto">
          <a:xfrm>
            <a:off x="304800" y="1371600"/>
            <a:ext cx="3505200" cy="1423988"/>
          </a:xfrm>
          <a:prstGeom prst="wedgeEllipseCallout">
            <a:avLst>
              <a:gd name="adj1" fmla="val -35144"/>
              <a:gd name="adj2" fmla="val -3450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We specify the dependent and independent variables, substituting any transformed variables required by assumptions.</a:t>
            </a:r>
          </a:p>
        </p:txBody>
      </p:sp>
      <p:sp>
        <p:nvSpPr>
          <p:cNvPr id="303109" name="AutoShape 5"/>
          <p:cNvSpPr>
            <a:spLocks noChangeArrowheads="1"/>
          </p:cNvSpPr>
          <p:nvPr/>
        </p:nvSpPr>
        <p:spPr bwMode="auto">
          <a:xfrm>
            <a:off x="5486400" y="3733800"/>
            <a:ext cx="3427413" cy="1938338"/>
          </a:xfrm>
          <a:prstGeom prst="wedgeEllipseCallout">
            <a:avLst>
              <a:gd name="adj1" fmla="val -47593"/>
              <a:gd name="adj2" fmla="val 36648"/>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On our last run, we instructed SPSS to save studentized residuals and Mahalanobis distance.  To prevent these values from being calculated again, click on the </a:t>
            </a:r>
            <a:r>
              <a:rPr lang="en-US" sz="1200" i="1">
                <a:latin typeface="Verdana" pitchFamily="34" charset="0"/>
              </a:rPr>
              <a:t>Save</a:t>
            </a:r>
            <a:r>
              <a:rPr lang="en-US" sz="1200">
                <a:latin typeface="Verdana" pitchFamily="34" charset="0"/>
              </a:rPr>
              <a:t>… button.</a:t>
            </a:r>
          </a:p>
        </p:txBody>
      </p:sp>
      <p:sp>
        <p:nvSpPr>
          <p:cNvPr id="303112" name="AutoShape 8"/>
          <p:cNvSpPr>
            <a:spLocks noChangeArrowheads="1"/>
          </p:cNvSpPr>
          <p:nvPr/>
        </p:nvSpPr>
        <p:spPr bwMode="auto">
          <a:xfrm>
            <a:off x="5410200" y="1566863"/>
            <a:ext cx="3427413" cy="1938337"/>
          </a:xfrm>
          <a:prstGeom prst="wedgeEllipseCallout">
            <a:avLst>
              <a:gd name="adj1" fmla="val -46435"/>
              <a:gd name="adj2" fmla="val 6400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When we used regression to detect outliers, we entered all variables.  Now we are testing the relationship specified in the problem, so we change the method to </a:t>
            </a:r>
            <a:r>
              <a:rPr lang="en-US" sz="1200" i="1">
                <a:latin typeface="Verdana" pitchFamily="34" charset="0"/>
              </a:rPr>
              <a:t>Stepwise</a:t>
            </a:r>
            <a:r>
              <a:rPr lang="en-US" sz="1200">
                <a:latin typeface="Verdana" pitchFamily="34" charset="0"/>
              </a:rPr>
              <a:t>.</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FFCE81D1-7646-4739-AB3F-DA8F104FECB2}" type="slidenum">
              <a:rPr lang="en-US"/>
              <a:pPr/>
              <a:t>5</a:t>
            </a:fld>
            <a:endParaRPr lang="en-US"/>
          </a:p>
        </p:txBody>
      </p:sp>
      <p:sp>
        <p:nvSpPr>
          <p:cNvPr id="317442" name="Rectangle 2"/>
          <p:cNvSpPr>
            <a:spLocks noGrp="1" noChangeArrowheads="1"/>
          </p:cNvSpPr>
          <p:nvPr>
            <p:ph type="title"/>
          </p:nvPr>
        </p:nvSpPr>
        <p:spPr/>
        <p:txBody>
          <a:bodyPr/>
          <a:lstStyle/>
          <a:p>
            <a:r>
              <a:rPr lang="en-US"/>
              <a:t>Order of analysis is important</a:t>
            </a:r>
          </a:p>
        </p:txBody>
      </p:sp>
      <p:sp>
        <p:nvSpPr>
          <p:cNvPr id="317443" name="Rectangle 3"/>
          <p:cNvSpPr>
            <a:spLocks noGrp="1" noChangeArrowheads="1"/>
          </p:cNvSpPr>
          <p:nvPr>
            <p:ph type="body" idx="1"/>
          </p:nvPr>
        </p:nvSpPr>
        <p:spPr/>
        <p:txBody>
          <a:bodyPr/>
          <a:lstStyle/>
          <a:p>
            <a:r>
              <a:rPr lang="en-US"/>
              <a:t>The order in which we check assumptions and detect outliers will affect our results because we may get a different subset of cases in the final analysis.</a:t>
            </a:r>
          </a:p>
          <a:p>
            <a:endParaRPr lang="en-US"/>
          </a:p>
          <a:p>
            <a:r>
              <a:rPr lang="en-US"/>
              <a:t>In order to maximize the number of cases available to the analysis, we will evaluate assumptions first. We will substitute any transformations of variable that enable us to satisfy the assumptions. </a:t>
            </a:r>
          </a:p>
          <a:p>
            <a:endParaRPr lang="en-US"/>
          </a:p>
          <a:p>
            <a:r>
              <a:rPr lang="en-US"/>
              <a:t>We will use any transformed variables that are required in our analysis to detect outliers.</a:t>
            </a:r>
          </a:p>
        </p:txBody>
      </p:sp>
    </p:spTree>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FBAAE48F-B093-4363-8002-27BC20E73F3F}" type="slidenum">
              <a:rPr lang="en-US"/>
              <a:pPr/>
              <a:t>50</a:t>
            </a:fld>
            <a:endParaRPr lang="en-US"/>
          </a:p>
        </p:txBody>
      </p:sp>
      <p:pic>
        <p:nvPicPr>
          <p:cNvPr id="304130" name="Picture 2"/>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514600" y="1371600"/>
            <a:ext cx="4911725" cy="533558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304131" name="Rectangle 3"/>
          <p:cNvSpPr>
            <a:spLocks noGrp="1" noChangeArrowheads="1"/>
          </p:cNvSpPr>
          <p:nvPr>
            <p:ph type="title"/>
          </p:nvPr>
        </p:nvSpPr>
        <p:spPr/>
        <p:txBody>
          <a:bodyPr/>
          <a:lstStyle/>
          <a:p>
            <a:r>
              <a:rPr lang="en-US"/>
              <a:t>Clearing the request to save outlier data</a:t>
            </a:r>
          </a:p>
        </p:txBody>
      </p:sp>
      <p:sp>
        <p:nvSpPr>
          <p:cNvPr id="304132" name="AutoShape 4"/>
          <p:cNvSpPr>
            <a:spLocks noChangeArrowheads="1"/>
          </p:cNvSpPr>
          <p:nvPr/>
        </p:nvSpPr>
        <p:spPr bwMode="auto">
          <a:xfrm>
            <a:off x="1828800" y="1760538"/>
            <a:ext cx="3124200" cy="647700"/>
          </a:xfrm>
          <a:prstGeom prst="wedgeEllipseCallout">
            <a:avLst>
              <a:gd name="adj1" fmla="val 47306"/>
              <a:gd name="adj2" fmla="val 70588"/>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First</a:t>
            </a:r>
            <a:r>
              <a:rPr lang="en-US" sz="1200">
                <a:latin typeface="Verdana" pitchFamily="34" charset="0"/>
              </a:rPr>
              <a:t>, clear the checkbox for Studentized residuals.</a:t>
            </a:r>
          </a:p>
        </p:txBody>
      </p:sp>
      <p:sp>
        <p:nvSpPr>
          <p:cNvPr id="304133" name="AutoShape 5"/>
          <p:cNvSpPr>
            <a:spLocks noChangeArrowheads="1"/>
          </p:cNvSpPr>
          <p:nvPr/>
        </p:nvSpPr>
        <p:spPr bwMode="auto">
          <a:xfrm>
            <a:off x="6710363" y="2492375"/>
            <a:ext cx="2128837" cy="1165225"/>
          </a:xfrm>
          <a:prstGeom prst="wedgeEllipseCallout">
            <a:avLst>
              <a:gd name="adj1" fmla="val -22708"/>
              <a:gd name="adj2" fmla="val -9250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Third</a:t>
            </a:r>
            <a:r>
              <a:rPr lang="en-US" sz="1200">
                <a:latin typeface="Verdana" pitchFamily="34" charset="0"/>
              </a:rPr>
              <a:t>, click on the </a:t>
            </a:r>
            <a:r>
              <a:rPr lang="en-US" sz="1200" i="1">
                <a:latin typeface="Verdana" pitchFamily="34" charset="0"/>
              </a:rPr>
              <a:t>OK</a:t>
            </a:r>
            <a:r>
              <a:rPr lang="en-US" sz="1200">
                <a:latin typeface="Verdana" pitchFamily="34" charset="0"/>
              </a:rPr>
              <a:t> button to complete the specifications.</a:t>
            </a:r>
          </a:p>
        </p:txBody>
      </p:sp>
      <p:sp>
        <p:nvSpPr>
          <p:cNvPr id="304134" name="AutoShape 6"/>
          <p:cNvSpPr>
            <a:spLocks noChangeArrowheads="1"/>
          </p:cNvSpPr>
          <p:nvPr/>
        </p:nvSpPr>
        <p:spPr bwMode="auto">
          <a:xfrm>
            <a:off x="3733800" y="3657600"/>
            <a:ext cx="2667000" cy="906463"/>
          </a:xfrm>
          <a:prstGeom prst="wedgeEllipseCallout">
            <a:avLst>
              <a:gd name="adj1" fmla="val -76486"/>
              <a:gd name="adj2" fmla="val -6698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Second</a:t>
            </a:r>
            <a:r>
              <a:rPr lang="en-US" sz="1200">
                <a:latin typeface="Verdana" pitchFamily="34" charset="0"/>
              </a:rPr>
              <a:t>, clear the checkbox form Mahalanobis distance.</a:t>
            </a:r>
          </a:p>
        </p:txBody>
      </p:sp>
    </p:spTree>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7BA19E34-F874-4E6D-8977-13E72D19F6AF}" type="slidenum">
              <a:rPr lang="en-US"/>
              <a:pPr/>
              <a:t>51</a:t>
            </a:fld>
            <a:endParaRPr lang="en-US"/>
          </a:p>
        </p:txBody>
      </p:sp>
      <p:pic>
        <p:nvPicPr>
          <p:cNvPr id="305158" name="Picture 6"/>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305050" y="1524000"/>
            <a:ext cx="5619750" cy="429736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305155" name="Rectangle 3"/>
          <p:cNvSpPr>
            <a:spLocks noGrp="1" noChangeArrowheads="1"/>
          </p:cNvSpPr>
          <p:nvPr>
            <p:ph type="title"/>
          </p:nvPr>
        </p:nvSpPr>
        <p:spPr/>
        <p:txBody>
          <a:bodyPr/>
          <a:lstStyle/>
          <a:p>
            <a:r>
              <a:rPr lang="en-US"/>
              <a:t>Opening the statistics options dialog</a:t>
            </a:r>
          </a:p>
        </p:txBody>
      </p:sp>
      <p:sp>
        <p:nvSpPr>
          <p:cNvPr id="305156" name="AutoShape 4"/>
          <p:cNvSpPr>
            <a:spLocks noChangeArrowheads="1"/>
          </p:cNvSpPr>
          <p:nvPr/>
        </p:nvSpPr>
        <p:spPr bwMode="auto">
          <a:xfrm>
            <a:off x="5029200" y="3435350"/>
            <a:ext cx="3810000" cy="1938338"/>
          </a:xfrm>
          <a:prstGeom prst="wedgeEllipseCallout">
            <a:avLst>
              <a:gd name="adj1" fmla="val -55042"/>
              <a:gd name="adj2" fmla="val 54833"/>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Once we have removed outliers, we need to check the sample size requirement for regression.</a:t>
            </a:r>
          </a:p>
          <a:p>
            <a:pPr algn="l">
              <a:lnSpc>
                <a:spcPct val="100000"/>
              </a:lnSpc>
            </a:pPr>
            <a:endParaRPr lang="en-US" sz="1200">
              <a:latin typeface="Verdana" pitchFamily="34" charset="0"/>
            </a:endParaRPr>
          </a:p>
          <a:p>
            <a:pPr algn="l">
              <a:lnSpc>
                <a:spcPct val="100000"/>
              </a:lnSpc>
            </a:pPr>
            <a:r>
              <a:rPr lang="en-US" sz="1200">
                <a:latin typeface="Verdana" pitchFamily="34" charset="0"/>
              </a:rPr>
              <a:t>Since we will need the descriptive statistics for this, click on the </a:t>
            </a:r>
            <a:r>
              <a:rPr lang="en-US" sz="1200" i="1">
                <a:latin typeface="Verdana" pitchFamily="34" charset="0"/>
              </a:rPr>
              <a:t>Statistics</a:t>
            </a:r>
            <a:r>
              <a:rPr lang="en-US" sz="1200">
                <a:latin typeface="Verdana" pitchFamily="34" charset="0"/>
              </a:rPr>
              <a:t>… button.</a:t>
            </a:r>
          </a:p>
        </p:txBody>
      </p:sp>
    </p:spTree>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701D446E-5CF5-45F9-870B-37D8BAC2A31D}" type="slidenum">
              <a:rPr lang="en-US"/>
              <a:pPr/>
              <a:t>52</a:t>
            </a:fld>
            <a:endParaRPr lang="en-US"/>
          </a:p>
        </p:txBody>
      </p:sp>
      <p:pic>
        <p:nvPicPr>
          <p:cNvPr id="306178" name="Picture 2"/>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438400" y="2438400"/>
            <a:ext cx="4805363" cy="314166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306179" name="Rectangle 3"/>
          <p:cNvSpPr>
            <a:spLocks noGrp="1" noChangeArrowheads="1"/>
          </p:cNvSpPr>
          <p:nvPr>
            <p:ph type="title"/>
          </p:nvPr>
        </p:nvSpPr>
        <p:spPr/>
        <p:txBody>
          <a:bodyPr/>
          <a:lstStyle/>
          <a:p>
            <a:r>
              <a:rPr lang="en-US"/>
              <a:t>Requesting descriptive statistics</a:t>
            </a:r>
          </a:p>
        </p:txBody>
      </p:sp>
      <p:sp>
        <p:nvSpPr>
          <p:cNvPr id="306180" name="AutoShape 4"/>
          <p:cNvSpPr>
            <a:spLocks noChangeArrowheads="1"/>
          </p:cNvSpPr>
          <p:nvPr/>
        </p:nvSpPr>
        <p:spPr bwMode="auto">
          <a:xfrm>
            <a:off x="4267200" y="1828800"/>
            <a:ext cx="3124200" cy="647700"/>
          </a:xfrm>
          <a:prstGeom prst="wedgeEllipseCallout">
            <a:avLst>
              <a:gd name="adj1" fmla="val -39532"/>
              <a:gd name="adj2" fmla="val 18210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First</a:t>
            </a:r>
            <a:r>
              <a:rPr lang="en-US" sz="1200">
                <a:latin typeface="Verdana" pitchFamily="34" charset="0"/>
              </a:rPr>
              <a:t>, mark the checkbox for </a:t>
            </a:r>
            <a:r>
              <a:rPr lang="en-US" sz="1200" i="1">
                <a:latin typeface="Verdana" pitchFamily="34" charset="0"/>
              </a:rPr>
              <a:t>Descriptives</a:t>
            </a:r>
            <a:r>
              <a:rPr lang="en-US" sz="1200">
                <a:latin typeface="Verdana" pitchFamily="34" charset="0"/>
              </a:rPr>
              <a:t>.</a:t>
            </a:r>
          </a:p>
        </p:txBody>
      </p:sp>
      <p:sp>
        <p:nvSpPr>
          <p:cNvPr id="306181" name="AutoShape 5"/>
          <p:cNvSpPr>
            <a:spLocks noChangeArrowheads="1"/>
          </p:cNvSpPr>
          <p:nvPr/>
        </p:nvSpPr>
        <p:spPr bwMode="auto">
          <a:xfrm>
            <a:off x="6248400" y="3657600"/>
            <a:ext cx="2128838" cy="1423988"/>
          </a:xfrm>
          <a:prstGeom prst="wedgeEllipseCallout">
            <a:avLst>
              <a:gd name="adj1" fmla="val -22708"/>
              <a:gd name="adj2" fmla="val -9250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Second</a:t>
            </a:r>
            <a:r>
              <a:rPr lang="en-US" sz="1200">
                <a:latin typeface="Verdana" pitchFamily="34" charset="0"/>
              </a:rPr>
              <a:t>, click on the </a:t>
            </a:r>
            <a:r>
              <a:rPr lang="en-US" sz="1200" i="1">
                <a:latin typeface="Verdana" pitchFamily="34" charset="0"/>
              </a:rPr>
              <a:t>Continue</a:t>
            </a:r>
            <a:r>
              <a:rPr lang="en-US" sz="1200">
                <a:latin typeface="Verdana" pitchFamily="34" charset="0"/>
              </a:rPr>
              <a:t> button to complete the specifications.</a:t>
            </a:r>
          </a:p>
        </p:txBody>
      </p:sp>
    </p:spTree>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D4AD12F9-EF1E-46B2-8A83-49F1430A68C0}" type="slidenum">
              <a:rPr lang="en-US"/>
              <a:pPr/>
              <a:t>53</a:t>
            </a:fld>
            <a:endParaRPr lang="en-US"/>
          </a:p>
        </p:txBody>
      </p:sp>
      <p:pic>
        <p:nvPicPr>
          <p:cNvPr id="307206" name="Picture 6"/>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076450" y="1646238"/>
            <a:ext cx="5619750" cy="4297362"/>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307203" name="Rectangle 3"/>
          <p:cNvSpPr>
            <a:spLocks noGrp="1" noChangeArrowheads="1"/>
          </p:cNvSpPr>
          <p:nvPr>
            <p:ph type="title"/>
          </p:nvPr>
        </p:nvSpPr>
        <p:spPr/>
        <p:txBody>
          <a:bodyPr/>
          <a:lstStyle/>
          <a:p>
            <a:r>
              <a:rPr lang="en-US"/>
              <a:t>Requesting the output</a:t>
            </a:r>
          </a:p>
        </p:txBody>
      </p:sp>
      <p:sp>
        <p:nvSpPr>
          <p:cNvPr id="307204" name="AutoShape 4"/>
          <p:cNvSpPr>
            <a:spLocks noChangeArrowheads="1"/>
          </p:cNvSpPr>
          <p:nvPr/>
        </p:nvSpPr>
        <p:spPr bwMode="auto">
          <a:xfrm>
            <a:off x="5791200" y="2895600"/>
            <a:ext cx="2895600" cy="1423988"/>
          </a:xfrm>
          <a:prstGeom prst="wedgeEllipseCallout">
            <a:avLst>
              <a:gd name="adj1" fmla="val -273"/>
              <a:gd name="adj2" fmla="val -9431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Having specified the output needed for the analysis, we click on the </a:t>
            </a:r>
            <a:r>
              <a:rPr lang="en-US" sz="1200" i="1">
                <a:latin typeface="Verdana" pitchFamily="34" charset="0"/>
              </a:rPr>
              <a:t>OK</a:t>
            </a:r>
            <a:r>
              <a:rPr lang="en-US" sz="1200">
                <a:latin typeface="Verdana" pitchFamily="34" charset="0"/>
              </a:rPr>
              <a:t> button to obtain the regression output.</a:t>
            </a:r>
          </a:p>
        </p:txBody>
      </p:sp>
    </p:spTree>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B389BEE7-3728-4E0F-8847-3E4FB3D7C6DB}" type="slidenum">
              <a:rPr lang="en-US"/>
              <a:pPr/>
              <a:t>54</a:t>
            </a:fld>
            <a:endParaRPr lang="en-US"/>
          </a:p>
        </p:txBody>
      </p:sp>
      <p:pic>
        <p:nvPicPr>
          <p:cNvPr id="308230" name="Picture 6"/>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438400" y="4343400"/>
            <a:ext cx="4800600" cy="1714500"/>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308227" name="Rectangle 3"/>
          <p:cNvSpPr>
            <a:spLocks noGrp="1" noChangeArrowheads="1"/>
          </p:cNvSpPr>
          <p:nvPr>
            <p:ph type="title"/>
          </p:nvPr>
        </p:nvSpPr>
        <p:spPr/>
        <p:txBody>
          <a:bodyPr/>
          <a:lstStyle/>
          <a:p>
            <a:r>
              <a:rPr lang="en-US"/>
              <a:t>Sample size requirement</a:t>
            </a:r>
          </a:p>
        </p:txBody>
      </p:sp>
      <p:sp>
        <p:nvSpPr>
          <p:cNvPr id="308228" name="AutoShape 4"/>
          <p:cNvSpPr>
            <a:spLocks noChangeArrowheads="1"/>
          </p:cNvSpPr>
          <p:nvPr/>
        </p:nvSpPr>
        <p:spPr bwMode="auto">
          <a:xfrm>
            <a:off x="2133600" y="1811338"/>
            <a:ext cx="5791200" cy="2455862"/>
          </a:xfrm>
          <a:prstGeom prst="wedgeEllipseCallout">
            <a:avLst>
              <a:gd name="adj1" fmla="val 24727"/>
              <a:gd name="adj2" fmla="val 8206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minimum ratio of valid cases to independent variables for stepwise multiple regression is 5 to 1. After removing 4 outliers, there are 159 valid cases and 3 independent variables. </a:t>
            </a:r>
          </a:p>
          <a:p>
            <a:pPr algn="l">
              <a:lnSpc>
                <a:spcPct val="100000"/>
              </a:lnSpc>
            </a:pPr>
            <a:endParaRPr lang="en-US" sz="1200">
              <a:latin typeface="Verdana" pitchFamily="34" charset="0"/>
            </a:endParaRPr>
          </a:p>
          <a:p>
            <a:pPr algn="l">
              <a:lnSpc>
                <a:spcPct val="100000"/>
              </a:lnSpc>
            </a:pPr>
            <a:r>
              <a:rPr lang="en-US" sz="1200">
                <a:latin typeface="Verdana" pitchFamily="34" charset="0"/>
              </a:rPr>
              <a:t>The ratio of cases to independent variables for this analysis is 53.0 to 1, which satisfies the minimum requirement. In addition, the ratio of 53.0 to 1 satisfies the preferred ratio of 50 to 1.</a:t>
            </a:r>
          </a:p>
        </p:txBody>
      </p:sp>
    </p:spTree>
  </p:cSld>
  <p:clrMapOvr>
    <a:masterClrMapping/>
  </p:clrMapOv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F3E5BE24-B784-4225-AE1C-B526520DFD84}" type="slidenum">
              <a:rPr lang="en-US"/>
              <a:pPr/>
              <a:t>55</a:t>
            </a:fld>
            <a:endParaRPr lang="en-US"/>
          </a:p>
        </p:txBody>
      </p:sp>
      <p:pic>
        <p:nvPicPr>
          <p:cNvPr id="309254" name="Picture 6"/>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851025" y="1370013"/>
            <a:ext cx="6149975" cy="4116387"/>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309251" name="Rectangle 3"/>
          <p:cNvSpPr>
            <a:spLocks noGrp="1" noChangeArrowheads="1"/>
          </p:cNvSpPr>
          <p:nvPr>
            <p:ph type="title"/>
          </p:nvPr>
        </p:nvSpPr>
        <p:spPr/>
        <p:txBody>
          <a:bodyPr/>
          <a:lstStyle/>
          <a:p>
            <a:r>
              <a:rPr lang="en-US"/>
              <a:t>Significance of regression relationship</a:t>
            </a:r>
          </a:p>
        </p:txBody>
      </p:sp>
      <p:sp>
        <p:nvSpPr>
          <p:cNvPr id="309252" name="AutoShape 4"/>
          <p:cNvSpPr>
            <a:spLocks noChangeArrowheads="1"/>
          </p:cNvSpPr>
          <p:nvPr/>
        </p:nvSpPr>
        <p:spPr bwMode="auto">
          <a:xfrm>
            <a:off x="1066800" y="3914775"/>
            <a:ext cx="6854825" cy="2714625"/>
          </a:xfrm>
          <a:prstGeom prst="wedgeEllipseCallout">
            <a:avLst>
              <a:gd name="adj1" fmla="val 40093"/>
              <a:gd name="adj2" fmla="val -6281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probability of the F statistic (84.107) for the regression relationship which includes these variables is &lt;0.001, less than or equal to the level of significance of 0.01. We reject the null hypothesis  that there is no relationship between the best subset of independent variables and the dependent variable (R² = 0). </a:t>
            </a:r>
          </a:p>
          <a:p>
            <a:pPr algn="l">
              <a:lnSpc>
                <a:spcPct val="100000"/>
              </a:lnSpc>
            </a:pPr>
            <a:endParaRPr lang="en-US" sz="1200">
              <a:latin typeface="Verdana" pitchFamily="34" charset="0"/>
            </a:endParaRPr>
          </a:p>
          <a:p>
            <a:pPr algn="l">
              <a:lnSpc>
                <a:spcPct val="100000"/>
              </a:lnSpc>
            </a:pPr>
            <a:r>
              <a:rPr lang="en-US" sz="1200">
                <a:latin typeface="Verdana" pitchFamily="34" charset="0"/>
              </a:rPr>
              <a:t>We support the research hypothesis that there is a statistically significant relationship between the best subset of independent variables and the dependent variable. </a:t>
            </a:r>
          </a:p>
        </p:txBody>
      </p:sp>
    </p:spTree>
  </p:cSld>
  <p:clrMapOvr>
    <a:masterClrMapping/>
  </p:clrMapOv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7FA3A3AC-2A50-40EA-A277-89DCB70977BD}" type="slidenum">
              <a:rPr lang="en-US"/>
              <a:pPr/>
              <a:t>56</a:t>
            </a:fld>
            <a:endParaRPr lang="en-US"/>
          </a:p>
        </p:txBody>
      </p:sp>
      <p:pic>
        <p:nvPicPr>
          <p:cNvPr id="310279" name="Picture 7"/>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84325" y="1327150"/>
            <a:ext cx="4359275" cy="2787650"/>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310275" name="Rectangle 3"/>
          <p:cNvSpPr>
            <a:spLocks noGrp="1" noChangeArrowheads="1"/>
          </p:cNvSpPr>
          <p:nvPr>
            <p:ph type="title"/>
          </p:nvPr>
        </p:nvSpPr>
        <p:spPr/>
        <p:txBody>
          <a:bodyPr/>
          <a:lstStyle/>
          <a:p>
            <a:r>
              <a:rPr lang="en-US"/>
              <a:t>Increase in proportion of variance</a:t>
            </a:r>
          </a:p>
        </p:txBody>
      </p:sp>
      <p:sp>
        <p:nvSpPr>
          <p:cNvPr id="310276" name="AutoShape 4"/>
          <p:cNvSpPr>
            <a:spLocks noChangeArrowheads="1"/>
          </p:cNvSpPr>
          <p:nvPr/>
        </p:nvSpPr>
        <p:spPr bwMode="auto">
          <a:xfrm>
            <a:off x="3048000" y="2867025"/>
            <a:ext cx="5791200" cy="2771775"/>
          </a:xfrm>
          <a:prstGeom prst="wedgeEllipseCallout">
            <a:avLst>
              <a:gd name="adj1" fmla="val -36185"/>
              <a:gd name="adj2" fmla="val -5756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Prior to any transformations of variables to satisfy the assumptions of multiple regression or removal of outliers, the proportion of variance in the dependent variable explained by the independent variables (R²) was 51.1%. </a:t>
            </a:r>
          </a:p>
          <a:p>
            <a:pPr algn="l"/>
            <a:endParaRPr lang="en-US" sz="1200">
              <a:latin typeface="Verdana" pitchFamily="34" charset="0"/>
            </a:endParaRPr>
          </a:p>
          <a:p>
            <a:pPr algn="l"/>
            <a:r>
              <a:rPr lang="en-US" sz="1200">
                <a:latin typeface="Verdana" pitchFamily="34" charset="0"/>
              </a:rPr>
              <a:t>After transformed variables were substituted to satisfy assumptions and outliers were removed from the sample, the proportion of variance explained by the regression analysis was 61.9%, a difference of 10.8%. </a:t>
            </a:r>
          </a:p>
          <a:p>
            <a:pPr algn="l"/>
            <a:endParaRPr lang="en-US" sz="1200">
              <a:latin typeface="Verdana" pitchFamily="34" charset="0"/>
            </a:endParaRPr>
          </a:p>
        </p:txBody>
      </p:sp>
      <p:sp>
        <p:nvSpPr>
          <p:cNvPr id="310277" name="AutoShape 5"/>
          <p:cNvSpPr>
            <a:spLocks noChangeArrowheads="1"/>
          </p:cNvSpPr>
          <p:nvPr/>
        </p:nvSpPr>
        <p:spPr bwMode="auto">
          <a:xfrm>
            <a:off x="609600" y="5219700"/>
            <a:ext cx="3427413" cy="1450975"/>
          </a:xfrm>
          <a:prstGeom prst="wedgeEllipseCallout">
            <a:avLst>
              <a:gd name="adj1" fmla="val -12065"/>
              <a:gd name="adj2" fmla="val -2950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The answer to the question is </a:t>
            </a:r>
            <a:r>
              <a:rPr lang="en-US" sz="1200" b="1">
                <a:latin typeface="Verdana" pitchFamily="34" charset="0"/>
              </a:rPr>
              <a:t>true with caution</a:t>
            </a:r>
            <a:r>
              <a:rPr lang="en-US" sz="1200">
                <a:latin typeface="Verdana" pitchFamily="34" charset="0"/>
              </a:rPr>
              <a:t>.</a:t>
            </a:r>
          </a:p>
          <a:p>
            <a:pPr algn="l"/>
            <a:endParaRPr lang="en-US" sz="1200">
              <a:latin typeface="Verdana" pitchFamily="34" charset="0"/>
            </a:endParaRPr>
          </a:p>
          <a:p>
            <a:pPr algn="l"/>
            <a:r>
              <a:rPr lang="en-US" sz="1200">
                <a:latin typeface="Verdana" pitchFamily="34" charset="0"/>
              </a:rPr>
              <a:t>A caution is added because of the inclusion of ordinal level variables.</a:t>
            </a:r>
          </a:p>
        </p:txBody>
      </p:sp>
    </p:spTree>
  </p:cSld>
  <p:clrMapOvr>
    <a:masterClrMapping/>
  </p:clrMapOv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98632FAB-D682-423D-9002-C077CBE2D899}" type="slidenum">
              <a:rPr lang="en-US"/>
              <a:pPr/>
              <a:t>57</a:t>
            </a:fld>
            <a:endParaRPr lang="en-US"/>
          </a:p>
        </p:txBody>
      </p:sp>
      <p:sp>
        <p:nvSpPr>
          <p:cNvPr id="151554" name="Rectangle 2"/>
          <p:cNvSpPr>
            <a:spLocks noGrp="1" noChangeArrowheads="1"/>
          </p:cNvSpPr>
          <p:nvPr>
            <p:ph type="title"/>
          </p:nvPr>
        </p:nvSpPr>
        <p:spPr/>
        <p:txBody>
          <a:bodyPr/>
          <a:lstStyle/>
          <a:p>
            <a:r>
              <a:rPr lang="en-US"/>
              <a:t>Problem 2</a:t>
            </a:r>
          </a:p>
        </p:txBody>
      </p:sp>
      <p:sp>
        <p:nvSpPr>
          <p:cNvPr id="151555" name="Rectangle 3"/>
          <p:cNvSpPr>
            <a:spLocks noGrp="1" noChangeArrowheads="1"/>
          </p:cNvSpPr>
          <p:nvPr>
            <p:ph type="body" idx="1"/>
          </p:nvPr>
        </p:nvSpPr>
        <p:spPr>
          <a:xfrm>
            <a:off x="1371600" y="1447800"/>
            <a:ext cx="7577138" cy="5257800"/>
          </a:xfrm>
        </p:spPr>
        <p:txBody>
          <a:bodyPr/>
          <a:lstStyle/>
          <a:p>
            <a:pPr marL="4763" indent="6350">
              <a:buFont typeface="Wingdings" pitchFamily="2" charset="2"/>
              <a:buNone/>
            </a:pPr>
            <a:r>
              <a:rPr lang="en-US" sz="1800"/>
              <a:t>In the dataset GSS2000.sav, is the following statement true, false, or an incorrect application of a statistic? Assume that there is no problem with missing data. Use a level of significance of 0.05 for the regression analysis. Use a level of significance of 0.01 for evaluating assumptions. </a:t>
            </a:r>
          </a:p>
          <a:p>
            <a:pPr marL="4763" indent="6350">
              <a:buFont typeface="Wingdings" pitchFamily="2" charset="2"/>
              <a:buNone/>
            </a:pPr>
            <a:endParaRPr lang="en-US" sz="1800"/>
          </a:p>
          <a:p>
            <a:pPr marL="4763" indent="6350">
              <a:buFont typeface="Wingdings" pitchFamily="2" charset="2"/>
              <a:buNone/>
            </a:pPr>
            <a:r>
              <a:rPr lang="en-US" sz="1800"/>
              <a:t>The research question requires us to examine the relationship of "age" [age], "highest year of school completed" [educ], and "sex" [sex] to the dependent variable "occupational prestige score" [prestg80].</a:t>
            </a:r>
          </a:p>
          <a:p>
            <a:pPr marL="4763" indent="6350">
              <a:buFont typeface="Wingdings" pitchFamily="2" charset="2"/>
              <a:buNone/>
            </a:pPr>
            <a:endParaRPr lang="en-US" sz="1800"/>
          </a:p>
          <a:p>
            <a:pPr marL="4763" indent="6350">
              <a:buFont typeface="Wingdings" pitchFamily="2" charset="2"/>
              <a:buNone/>
            </a:pPr>
            <a:r>
              <a:rPr lang="en-US" sz="1800"/>
              <a:t>After substituting transformed variables to satisfy regression assumptions and removing outliers, the proportion of variance explained by the regression analysis increased by 3.6%.</a:t>
            </a:r>
          </a:p>
          <a:p>
            <a:pPr marL="4763" indent="6350">
              <a:buFont typeface="Wingdings" pitchFamily="2" charset="2"/>
              <a:buNone/>
            </a:pPr>
            <a:endParaRPr lang="en-US" sz="1800"/>
          </a:p>
          <a:p>
            <a:pPr marL="4763" indent="6350">
              <a:buFont typeface="Wingdings" pitchFamily="2" charset="2"/>
              <a:buNone/>
            </a:pPr>
            <a:r>
              <a:rPr lang="en-US" sz="1800"/>
              <a:t>1.   True </a:t>
            </a:r>
          </a:p>
          <a:p>
            <a:pPr marL="4763" indent="6350">
              <a:buFont typeface="Wingdings" pitchFamily="2" charset="2"/>
              <a:buNone/>
            </a:pPr>
            <a:r>
              <a:rPr lang="en-US" sz="1800"/>
              <a:t>2.   True with caution</a:t>
            </a:r>
          </a:p>
          <a:p>
            <a:pPr marL="4763" indent="6350">
              <a:buFont typeface="Wingdings" pitchFamily="2" charset="2"/>
              <a:buNone/>
            </a:pPr>
            <a:r>
              <a:rPr lang="en-US" sz="1800"/>
              <a:t>3.   False</a:t>
            </a:r>
          </a:p>
          <a:p>
            <a:pPr marL="4763" indent="6350">
              <a:buFont typeface="Wingdings" pitchFamily="2" charset="2"/>
              <a:buNone/>
            </a:pPr>
            <a:r>
              <a:rPr lang="en-US" sz="1800"/>
              <a:t>4.   Inappropriate application of a statistic</a:t>
            </a:r>
          </a:p>
        </p:txBody>
      </p:sp>
    </p:spTree>
  </p:cSld>
  <p:clrMapOvr>
    <a:masterClrMapping/>
  </p:clrMapOv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59475349-7B04-4D07-85A6-1B413288E8B5}" type="slidenum">
              <a:rPr lang="en-US"/>
              <a:pPr/>
              <a:t>58</a:t>
            </a:fld>
            <a:endParaRPr lang="en-US"/>
          </a:p>
        </p:txBody>
      </p:sp>
      <p:sp>
        <p:nvSpPr>
          <p:cNvPr id="155650" name="Rectangle 2"/>
          <p:cNvSpPr>
            <a:spLocks noGrp="1" noChangeArrowheads="1"/>
          </p:cNvSpPr>
          <p:nvPr>
            <p:ph type="title"/>
          </p:nvPr>
        </p:nvSpPr>
        <p:spPr/>
        <p:txBody>
          <a:bodyPr/>
          <a:lstStyle/>
          <a:p>
            <a:r>
              <a:rPr lang="en-US"/>
              <a:t>Dissecting problem 2 - 1</a:t>
            </a:r>
          </a:p>
        </p:txBody>
      </p:sp>
      <p:sp>
        <p:nvSpPr>
          <p:cNvPr id="155651" name="Rectangle 3"/>
          <p:cNvSpPr>
            <a:spLocks noGrp="1" noChangeArrowheads="1"/>
          </p:cNvSpPr>
          <p:nvPr>
            <p:ph type="body" idx="1"/>
          </p:nvPr>
        </p:nvSpPr>
        <p:spPr>
          <a:xfrm>
            <a:off x="1371600" y="1447800"/>
            <a:ext cx="7577138" cy="5257800"/>
          </a:xfrm>
        </p:spPr>
        <p:txBody>
          <a:bodyPr/>
          <a:lstStyle/>
          <a:p>
            <a:pPr marL="4763" indent="6350">
              <a:lnSpc>
                <a:spcPct val="90000"/>
              </a:lnSpc>
              <a:buFont typeface="Wingdings" pitchFamily="2" charset="2"/>
              <a:buNone/>
            </a:pPr>
            <a:r>
              <a:rPr lang="en-US" sz="1800"/>
              <a:t>In the dataset GSS2000.sav, is the following statement true, false, or an incorrect application of a statistic? Assume that there is no problem with missing data. Use a level of significance of 0.05 for the regression analysis. Use a level of significance of 0.01 for evaluating assumptions. </a:t>
            </a:r>
          </a:p>
          <a:p>
            <a:pPr marL="4763" indent="6350">
              <a:lnSpc>
                <a:spcPct val="90000"/>
              </a:lnSpc>
              <a:buFont typeface="Wingdings" pitchFamily="2" charset="2"/>
              <a:buNone/>
            </a:pPr>
            <a:endParaRPr lang="en-US" sz="1800"/>
          </a:p>
          <a:p>
            <a:pPr marL="4763" indent="6350">
              <a:lnSpc>
                <a:spcPct val="90000"/>
              </a:lnSpc>
              <a:buFont typeface="Wingdings" pitchFamily="2" charset="2"/>
              <a:buNone/>
            </a:pPr>
            <a:r>
              <a:rPr lang="en-US" sz="1800"/>
              <a:t>The research question requires us to examine the relationship of "age" [age], "highest year of school completed" [educ], and "sex" [sex] to the dependent variable "occupational prestige score" [prestg80].</a:t>
            </a:r>
          </a:p>
          <a:p>
            <a:pPr marL="4763" indent="6350">
              <a:lnSpc>
                <a:spcPct val="90000"/>
              </a:lnSpc>
              <a:buFont typeface="Wingdings" pitchFamily="2" charset="2"/>
              <a:buNone/>
            </a:pPr>
            <a:endParaRPr lang="en-US" sz="1800"/>
          </a:p>
          <a:p>
            <a:pPr marL="4763" indent="6350">
              <a:lnSpc>
                <a:spcPct val="90000"/>
              </a:lnSpc>
              <a:buFont typeface="Wingdings" pitchFamily="2" charset="2"/>
              <a:buNone/>
            </a:pPr>
            <a:r>
              <a:rPr lang="en-US" sz="1800"/>
              <a:t>After substituting transformed variables to satisfy regression assumptions and removing outliers, the proportion of variance explained by the regression analysis increased by 3.6%.</a:t>
            </a:r>
          </a:p>
          <a:p>
            <a:pPr marL="4763" indent="6350">
              <a:lnSpc>
                <a:spcPct val="90000"/>
              </a:lnSpc>
              <a:buFont typeface="Wingdings" pitchFamily="2" charset="2"/>
              <a:buNone/>
            </a:pPr>
            <a:endParaRPr lang="en-US" sz="1800"/>
          </a:p>
          <a:p>
            <a:pPr marL="4763" indent="6350">
              <a:lnSpc>
                <a:spcPct val="90000"/>
              </a:lnSpc>
              <a:buFont typeface="Wingdings" pitchFamily="2" charset="2"/>
              <a:buNone/>
            </a:pPr>
            <a:r>
              <a:rPr lang="en-US" sz="1800"/>
              <a:t>1.   True </a:t>
            </a:r>
          </a:p>
          <a:p>
            <a:pPr marL="4763" indent="6350">
              <a:lnSpc>
                <a:spcPct val="90000"/>
              </a:lnSpc>
              <a:buFont typeface="Wingdings" pitchFamily="2" charset="2"/>
              <a:buNone/>
            </a:pPr>
            <a:r>
              <a:rPr lang="en-US" sz="1800"/>
              <a:t>2.   True with caution</a:t>
            </a:r>
          </a:p>
          <a:p>
            <a:pPr marL="4763" indent="6350">
              <a:lnSpc>
                <a:spcPct val="90000"/>
              </a:lnSpc>
              <a:buFont typeface="Wingdings" pitchFamily="2" charset="2"/>
              <a:buNone/>
            </a:pPr>
            <a:r>
              <a:rPr lang="en-US" sz="1800"/>
              <a:t>3.   False</a:t>
            </a:r>
          </a:p>
          <a:p>
            <a:pPr marL="4763" indent="6350">
              <a:lnSpc>
                <a:spcPct val="90000"/>
              </a:lnSpc>
              <a:buFont typeface="Wingdings" pitchFamily="2" charset="2"/>
              <a:buNone/>
            </a:pPr>
            <a:r>
              <a:rPr lang="en-US" sz="1800"/>
              <a:t>4.   Inappropriate application of a statistic</a:t>
            </a:r>
          </a:p>
          <a:p>
            <a:pPr marL="4763" indent="6350">
              <a:lnSpc>
                <a:spcPct val="90000"/>
              </a:lnSpc>
              <a:buFont typeface="Wingdings" pitchFamily="2" charset="2"/>
              <a:buNone/>
            </a:pPr>
            <a:endParaRPr lang="en-US" sz="2000"/>
          </a:p>
        </p:txBody>
      </p:sp>
      <p:sp>
        <p:nvSpPr>
          <p:cNvPr id="155653" name="AutoShape 5"/>
          <p:cNvSpPr>
            <a:spLocks noChangeArrowheads="1"/>
          </p:cNvSpPr>
          <p:nvPr/>
        </p:nvSpPr>
        <p:spPr bwMode="auto">
          <a:xfrm>
            <a:off x="2514600" y="2667000"/>
            <a:ext cx="4416425" cy="2197100"/>
          </a:xfrm>
          <a:prstGeom prst="wedgeEllipseCallout">
            <a:avLst>
              <a:gd name="adj1" fmla="val -7944"/>
              <a:gd name="adj2" fmla="val -56213"/>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problem may give us different levels of significance for the analysis.  </a:t>
            </a:r>
          </a:p>
          <a:p>
            <a:pPr algn="l">
              <a:lnSpc>
                <a:spcPct val="100000"/>
              </a:lnSpc>
            </a:pPr>
            <a:endParaRPr lang="en-US" sz="1200">
              <a:latin typeface="Verdana" pitchFamily="34" charset="0"/>
            </a:endParaRPr>
          </a:p>
          <a:p>
            <a:pPr algn="l">
              <a:lnSpc>
                <a:spcPct val="100000"/>
              </a:lnSpc>
            </a:pPr>
            <a:r>
              <a:rPr lang="en-US" sz="1200">
                <a:latin typeface="Verdana" pitchFamily="34" charset="0"/>
              </a:rPr>
              <a:t>In this problem, we are told to use 0.05 as alpha for the regression analysis and the more conservative 0.01 as the alpha in testing assumptions.</a:t>
            </a:r>
          </a:p>
        </p:txBody>
      </p:sp>
    </p:spTree>
  </p:cSld>
  <p:clrMapOvr>
    <a:masterClrMapping/>
  </p:clrMapOv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5186780A-B6AA-47FD-A6AF-3EC3B4747D99}" type="slidenum">
              <a:rPr lang="en-US"/>
              <a:pPr/>
              <a:t>59</a:t>
            </a:fld>
            <a:endParaRPr lang="en-US"/>
          </a:p>
        </p:txBody>
      </p:sp>
      <p:sp>
        <p:nvSpPr>
          <p:cNvPr id="156674" name="Rectangle 2"/>
          <p:cNvSpPr>
            <a:spLocks noGrp="1" noChangeArrowheads="1"/>
          </p:cNvSpPr>
          <p:nvPr>
            <p:ph type="title"/>
          </p:nvPr>
        </p:nvSpPr>
        <p:spPr/>
        <p:txBody>
          <a:bodyPr/>
          <a:lstStyle/>
          <a:p>
            <a:r>
              <a:rPr lang="en-US"/>
              <a:t>Dissecting problem 2 - 2</a:t>
            </a:r>
          </a:p>
        </p:txBody>
      </p:sp>
      <p:sp>
        <p:nvSpPr>
          <p:cNvPr id="156675" name="Rectangle 3"/>
          <p:cNvSpPr>
            <a:spLocks noGrp="1" noChangeArrowheads="1"/>
          </p:cNvSpPr>
          <p:nvPr>
            <p:ph type="body" idx="1"/>
          </p:nvPr>
        </p:nvSpPr>
        <p:spPr>
          <a:xfrm>
            <a:off x="1371600" y="1447800"/>
            <a:ext cx="7577138" cy="5257800"/>
          </a:xfrm>
        </p:spPr>
        <p:txBody>
          <a:bodyPr/>
          <a:lstStyle/>
          <a:p>
            <a:pPr marL="4763" indent="6350">
              <a:lnSpc>
                <a:spcPct val="90000"/>
              </a:lnSpc>
              <a:buFont typeface="Wingdings" pitchFamily="2" charset="2"/>
              <a:buNone/>
            </a:pPr>
            <a:r>
              <a:rPr lang="en-US" sz="1800"/>
              <a:t>In the dataset GSS2000.sav, is the following statement true, false, or an incorrect application of a statistic? Assume that there is no problem with missing data. Use a level of significance of 0.05 for the regression analysis. Use a level of significance of 0.01 for evaluating assumptions. </a:t>
            </a:r>
          </a:p>
          <a:p>
            <a:pPr marL="4763" indent="6350">
              <a:lnSpc>
                <a:spcPct val="90000"/>
              </a:lnSpc>
              <a:buFont typeface="Wingdings" pitchFamily="2" charset="2"/>
              <a:buNone/>
            </a:pPr>
            <a:endParaRPr lang="en-US" sz="1800"/>
          </a:p>
          <a:p>
            <a:pPr marL="4763" indent="6350">
              <a:lnSpc>
                <a:spcPct val="90000"/>
              </a:lnSpc>
              <a:buFont typeface="Wingdings" pitchFamily="2" charset="2"/>
              <a:buNone/>
            </a:pPr>
            <a:r>
              <a:rPr lang="en-US" sz="1800"/>
              <a:t>The research question requires us to examine the relationship of "age" [age], "highest year of school completed" [educ], and "sex" [sex] to the dependent variable "occupational prestige score" [prestg80].</a:t>
            </a:r>
          </a:p>
          <a:p>
            <a:pPr marL="4763" indent="6350">
              <a:lnSpc>
                <a:spcPct val="90000"/>
              </a:lnSpc>
              <a:buFont typeface="Wingdings" pitchFamily="2" charset="2"/>
              <a:buNone/>
            </a:pPr>
            <a:endParaRPr lang="en-US" sz="1800"/>
          </a:p>
          <a:p>
            <a:pPr marL="4763" indent="6350">
              <a:lnSpc>
                <a:spcPct val="90000"/>
              </a:lnSpc>
              <a:buFont typeface="Wingdings" pitchFamily="2" charset="2"/>
              <a:buNone/>
            </a:pPr>
            <a:r>
              <a:rPr lang="en-US" sz="1800"/>
              <a:t>After substituting transformed variables to satisfy regression assumptions and removing outliers, the proportion of variance explained by the regression analysis increased by 3.6%.</a:t>
            </a:r>
          </a:p>
          <a:p>
            <a:pPr marL="4763" indent="6350">
              <a:lnSpc>
                <a:spcPct val="90000"/>
              </a:lnSpc>
              <a:buFont typeface="Wingdings" pitchFamily="2" charset="2"/>
              <a:buNone/>
            </a:pPr>
            <a:endParaRPr lang="en-US" sz="1800"/>
          </a:p>
          <a:p>
            <a:pPr marL="4763" indent="6350">
              <a:lnSpc>
                <a:spcPct val="90000"/>
              </a:lnSpc>
              <a:buFont typeface="Wingdings" pitchFamily="2" charset="2"/>
              <a:buNone/>
            </a:pPr>
            <a:r>
              <a:rPr lang="en-US" sz="1800"/>
              <a:t>1.   True </a:t>
            </a:r>
          </a:p>
          <a:p>
            <a:pPr marL="4763" indent="6350">
              <a:lnSpc>
                <a:spcPct val="90000"/>
              </a:lnSpc>
              <a:buFont typeface="Wingdings" pitchFamily="2" charset="2"/>
              <a:buNone/>
            </a:pPr>
            <a:r>
              <a:rPr lang="en-US" sz="1800"/>
              <a:t>2.   True with caution</a:t>
            </a:r>
          </a:p>
          <a:p>
            <a:pPr marL="4763" indent="6350">
              <a:lnSpc>
                <a:spcPct val="90000"/>
              </a:lnSpc>
              <a:buFont typeface="Wingdings" pitchFamily="2" charset="2"/>
              <a:buNone/>
            </a:pPr>
            <a:r>
              <a:rPr lang="en-US" sz="1800"/>
              <a:t>3.   False</a:t>
            </a:r>
          </a:p>
          <a:p>
            <a:pPr marL="4763" indent="6350">
              <a:lnSpc>
                <a:spcPct val="90000"/>
              </a:lnSpc>
              <a:buFont typeface="Wingdings" pitchFamily="2" charset="2"/>
              <a:buNone/>
            </a:pPr>
            <a:r>
              <a:rPr lang="en-US" sz="1800"/>
              <a:t>4.   Inappropriate application of a statistic</a:t>
            </a:r>
          </a:p>
          <a:p>
            <a:pPr marL="4763" indent="6350">
              <a:lnSpc>
                <a:spcPct val="90000"/>
              </a:lnSpc>
              <a:buFont typeface="Wingdings" pitchFamily="2" charset="2"/>
              <a:buNone/>
            </a:pPr>
            <a:endParaRPr lang="en-US" sz="2000"/>
          </a:p>
        </p:txBody>
      </p:sp>
      <p:sp>
        <p:nvSpPr>
          <p:cNvPr id="156679" name="AutoShape 7"/>
          <p:cNvSpPr>
            <a:spLocks noChangeArrowheads="1"/>
          </p:cNvSpPr>
          <p:nvPr/>
        </p:nvSpPr>
        <p:spPr bwMode="auto">
          <a:xfrm>
            <a:off x="2286000" y="3733800"/>
            <a:ext cx="5105400" cy="1938338"/>
          </a:xfrm>
          <a:prstGeom prst="wedgeEllipseCallout">
            <a:avLst>
              <a:gd name="adj1" fmla="val -17412"/>
              <a:gd name="adj2" fmla="val 448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method for selecting variables is derived from the research question.  </a:t>
            </a:r>
          </a:p>
          <a:p>
            <a:pPr algn="l">
              <a:lnSpc>
                <a:spcPct val="100000"/>
              </a:lnSpc>
            </a:pPr>
            <a:endParaRPr lang="en-US" sz="1200">
              <a:latin typeface="Verdana" pitchFamily="34" charset="0"/>
            </a:endParaRPr>
          </a:p>
          <a:p>
            <a:pPr algn="l">
              <a:lnSpc>
                <a:spcPct val="100000"/>
              </a:lnSpc>
            </a:pPr>
            <a:r>
              <a:rPr lang="en-US" sz="1200">
                <a:latin typeface="Verdana" pitchFamily="34" charset="0"/>
              </a:rPr>
              <a:t>If we are asked to examine a relationship without any statement about control variables or the best subset of variables, we do a standard multiple regression.</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C7BB9B7A-7473-46AF-9BE6-EF2936EE12A2}" type="slidenum">
              <a:rPr lang="en-US"/>
              <a:pPr/>
              <a:t>6</a:t>
            </a:fld>
            <a:endParaRPr lang="en-US"/>
          </a:p>
        </p:txBody>
      </p:sp>
      <p:sp>
        <p:nvSpPr>
          <p:cNvPr id="152578" name="Rectangle 2"/>
          <p:cNvSpPr>
            <a:spLocks noGrp="1" noChangeArrowheads="1"/>
          </p:cNvSpPr>
          <p:nvPr>
            <p:ph type="title"/>
          </p:nvPr>
        </p:nvSpPr>
        <p:spPr/>
        <p:txBody>
          <a:bodyPr/>
          <a:lstStyle/>
          <a:p>
            <a:r>
              <a:rPr lang="en-US"/>
              <a:t>Strategy for solving problems</a:t>
            </a:r>
          </a:p>
        </p:txBody>
      </p:sp>
      <p:sp>
        <p:nvSpPr>
          <p:cNvPr id="152579" name="Rectangle 3"/>
          <p:cNvSpPr>
            <a:spLocks noGrp="1" noChangeArrowheads="1"/>
          </p:cNvSpPr>
          <p:nvPr>
            <p:ph type="body" idx="1"/>
          </p:nvPr>
        </p:nvSpPr>
        <p:spPr>
          <a:xfrm>
            <a:off x="1066800" y="2438400"/>
            <a:ext cx="7881938" cy="4267200"/>
          </a:xfrm>
        </p:spPr>
        <p:txBody>
          <a:bodyPr/>
          <a:lstStyle/>
          <a:p>
            <a:pPr marL="457200" indent="-457200">
              <a:lnSpc>
                <a:spcPct val="80000"/>
              </a:lnSpc>
              <a:buSzTx/>
              <a:buFont typeface="Wingdings" pitchFamily="2" charset="2"/>
              <a:buAutoNum type="arabicPeriod"/>
            </a:pPr>
            <a:r>
              <a:rPr lang="en-US" sz="1800"/>
              <a:t>Run type of regression specified in problem statement on variables using full data set.</a:t>
            </a:r>
          </a:p>
          <a:p>
            <a:pPr marL="457200" indent="-457200">
              <a:lnSpc>
                <a:spcPct val="80000"/>
              </a:lnSpc>
              <a:buSzTx/>
              <a:buFont typeface="Wingdings" pitchFamily="2" charset="2"/>
              <a:buAutoNum type="arabicPeriod"/>
            </a:pPr>
            <a:r>
              <a:rPr lang="en-US" sz="1800"/>
              <a:t>Test the dependent variable for normality.  If it does not satisfy the criteria for normality unless transformed, substitute the transformed variable in the remaining tests that call for the use of the dependent variable.</a:t>
            </a:r>
          </a:p>
          <a:p>
            <a:pPr marL="457200" indent="-457200">
              <a:lnSpc>
                <a:spcPct val="80000"/>
              </a:lnSpc>
              <a:buSzTx/>
              <a:buFont typeface="Wingdings" pitchFamily="2" charset="2"/>
              <a:buAutoNum type="arabicPeriod"/>
            </a:pPr>
            <a:r>
              <a:rPr lang="en-US" sz="1800"/>
              <a:t>Test for normality, linearity, homoscedasticity using scripts.  Decide which transformations should be used.</a:t>
            </a:r>
          </a:p>
          <a:p>
            <a:pPr marL="457200" indent="-457200">
              <a:lnSpc>
                <a:spcPct val="80000"/>
              </a:lnSpc>
              <a:buSzTx/>
              <a:buFont typeface="Wingdings" pitchFamily="2" charset="2"/>
              <a:buAutoNum type="arabicPeriod"/>
            </a:pPr>
            <a:r>
              <a:rPr lang="en-US" sz="1800"/>
              <a:t>Substitute transformations and run regression entering all independent variables, saving studentized residuals and Mahalanobis distance scores. Compute probabilities for D².</a:t>
            </a:r>
          </a:p>
          <a:p>
            <a:pPr marL="457200" indent="-457200">
              <a:lnSpc>
                <a:spcPct val="80000"/>
              </a:lnSpc>
              <a:buSzTx/>
              <a:buFont typeface="Wingdings" pitchFamily="2" charset="2"/>
              <a:buAutoNum type="arabicPeriod"/>
            </a:pPr>
            <a:r>
              <a:rPr lang="en-US" sz="1800"/>
              <a:t>Remove the outliers (studentized residual greater than 3 or Mahalanobis D² with p &lt;= 0.001), and run regression with the method and variables specified in the problem.</a:t>
            </a:r>
          </a:p>
          <a:p>
            <a:pPr marL="457200" indent="-457200">
              <a:lnSpc>
                <a:spcPct val="80000"/>
              </a:lnSpc>
              <a:buSzTx/>
              <a:buFont typeface="Wingdings" pitchFamily="2" charset="2"/>
              <a:buAutoNum type="arabicPeriod"/>
            </a:pPr>
            <a:r>
              <a:rPr lang="en-US" sz="1800"/>
              <a:t>Compare R² for analysis using transformed variables and omitting outliers (step 5) to R² obtained for model using all data and original variables (step 1).</a:t>
            </a:r>
          </a:p>
        </p:txBody>
      </p:sp>
      <p:sp>
        <p:nvSpPr>
          <p:cNvPr id="152581" name="Rectangle 5"/>
          <p:cNvSpPr>
            <a:spLocks noChangeArrowheads="1"/>
          </p:cNvSpPr>
          <p:nvPr/>
        </p:nvSpPr>
        <p:spPr bwMode="auto">
          <a:xfrm>
            <a:off x="914400" y="1371600"/>
            <a:ext cx="8153400" cy="914400"/>
          </a:xfrm>
          <a:prstGeom prst="rect">
            <a:avLst/>
          </a:prstGeom>
          <a:noFill/>
          <a:ln>
            <a:noFill/>
          </a:ln>
          <a:effectLst/>
          <a:extLst>
            <a:ext uri="{909E8E84-426E-40DD-AFC4-6F175D3DCCD1}">
              <a14:hiddenFill xmlns:a14="http://schemas.microsoft.com/office/drawing/2010/main">
                <a:solidFill>
                  <a:srgbClr val="00336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r>
              <a:rPr lang="en-US">
                <a:solidFill>
                  <a:schemeClr val="tx2"/>
                </a:solidFill>
              </a:rPr>
              <a:t>Our strategy for solving problems about violations of assumptions and outliers will include the following steps:</a:t>
            </a:r>
          </a:p>
        </p:txBody>
      </p:sp>
    </p:spTree>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3F2ACF47-266E-4AD8-83D4-BE5E010B11DE}" type="slidenum">
              <a:rPr lang="en-US"/>
              <a:pPr/>
              <a:t>60</a:t>
            </a:fld>
            <a:endParaRPr lang="en-US"/>
          </a:p>
        </p:txBody>
      </p:sp>
      <p:sp>
        <p:nvSpPr>
          <p:cNvPr id="157699" name="Rectangle 3"/>
          <p:cNvSpPr>
            <a:spLocks noGrp="1" noChangeArrowheads="1"/>
          </p:cNvSpPr>
          <p:nvPr>
            <p:ph type="body" idx="1"/>
          </p:nvPr>
        </p:nvSpPr>
        <p:spPr>
          <a:xfrm>
            <a:off x="1371600" y="1447800"/>
            <a:ext cx="7577138" cy="5257800"/>
          </a:xfrm>
        </p:spPr>
        <p:txBody>
          <a:bodyPr/>
          <a:lstStyle/>
          <a:p>
            <a:pPr marL="4763" indent="6350">
              <a:lnSpc>
                <a:spcPct val="90000"/>
              </a:lnSpc>
              <a:buFont typeface="Wingdings" pitchFamily="2" charset="2"/>
              <a:buNone/>
            </a:pPr>
            <a:r>
              <a:rPr lang="en-US" sz="1800"/>
              <a:t>In the dataset GSS2000.sav, is the following statement true, false, or an incorrect application of a statistic? Assume that there is no problem with missing data. Use a level of significance of 0.05 for the regression analysis. Use a level of significance of 0.01 for evaluating assumptions. </a:t>
            </a:r>
          </a:p>
          <a:p>
            <a:pPr marL="4763" indent="6350">
              <a:lnSpc>
                <a:spcPct val="90000"/>
              </a:lnSpc>
              <a:buFont typeface="Wingdings" pitchFamily="2" charset="2"/>
              <a:buNone/>
            </a:pPr>
            <a:endParaRPr lang="en-US" sz="1800"/>
          </a:p>
          <a:p>
            <a:pPr marL="4763" indent="6350">
              <a:lnSpc>
                <a:spcPct val="90000"/>
              </a:lnSpc>
              <a:buFont typeface="Wingdings" pitchFamily="2" charset="2"/>
              <a:buNone/>
            </a:pPr>
            <a:r>
              <a:rPr lang="en-US" sz="1800"/>
              <a:t>The research question requires us to examine the relationship of "age" [age], "highest year of school completed" [educ], and "sex" [sex] to the dependent variable "occupational prestige score" [prestg80].</a:t>
            </a:r>
          </a:p>
          <a:p>
            <a:pPr marL="4763" indent="6350">
              <a:lnSpc>
                <a:spcPct val="90000"/>
              </a:lnSpc>
              <a:buFont typeface="Wingdings" pitchFamily="2" charset="2"/>
              <a:buNone/>
            </a:pPr>
            <a:endParaRPr lang="en-US" sz="1800"/>
          </a:p>
          <a:p>
            <a:pPr marL="4763" indent="6350">
              <a:lnSpc>
                <a:spcPct val="90000"/>
              </a:lnSpc>
              <a:buFont typeface="Wingdings" pitchFamily="2" charset="2"/>
              <a:buNone/>
            </a:pPr>
            <a:r>
              <a:rPr lang="en-US" sz="1800"/>
              <a:t>After substituting transformed variables to satisfy regression assumptions and removing outliers, the proportion of variance explained by the regression analysis increased by 3.6%.</a:t>
            </a:r>
          </a:p>
          <a:p>
            <a:pPr marL="4763" indent="6350">
              <a:lnSpc>
                <a:spcPct val="90000"/>
              </a:lnSpc>
              <a:buFont typeface="Wingdings" pitchFamily="2" charset="2"/>
              <a:buNone/>
            </a:pPr>
            <a:endParaRPr lang="en-US" sz="1800"/>
          </a:p>
          <a:p>
            <a:pPr marL="4763" indent="6350">
              <a:lnSpc>
                <a:spcPct val="90000"/>
              </a:lnSpc>
              <a:buFont typeface="Wingdings" pitchFamily="2" charset="2"/>
              <a:buNone/>
            </a:pPr>
            <a:r>
              <a:rPr lang="en-US" sz="1800"/>
              <a:t>1.   True </a:t>
            </a:r>
          </a:p>
          <a:p>
            <a:pPr marL="4763" indent="6350">
              <a:lnSpc>
                <a:spcPct val="90000"/>
              </a:lnSpc>
              <a:buFont typeface="Wingdings" pitchFamily="2" charset="2"/>
              <a:buNone/>
            </a:pPr>
            <a:r>
              <a:rPr lang="en-US" sz="1800"/>
              <a:t>2.   True with caution</a:t>
            </a:r>
          </a:p>
          <a:p>
            <a:pPr marL="4763" indent="6350">
              <a:lnSpc>
                <a:spcPct val="90000"/>
              </a:lnSpc>
              <a:buFont typeface="Wingdings" pitchFamily="2" charset="2"/>
              <a:buNone/>
            </a:pPr>
            <a:r>
              <a:rPr lang="en-US" sz="1800"/>
              <a:t>3.   False</a:t>
            </a:r>
          </a:p>
          <a:p>
            <a:pPr marL="4763" indent="6350">
              <a:lnSpc>
                <a:spcPct val="90000"/>
              </a:lnSpc>
              <a:buFont typeface="Wingdings" pitchFamily="2" charset="2"/>
              <a:buNone/>
            </a:pPr>
            <a:r>
              <a:rPr lang="en-US" sz="1800"/>
              <a:t>4.   Inappropriate application of a statistic</a:t>
            </a:r>
          </a:p>
        </p:txBody>
      </p:sp>
      <p:sp>
        <p:nvSpPr>
          <p:cNvPr id="157698" name="Rectangle 2"/>
          <p:cNvSpPr>
            <a:spLocks noGrp="1" noChangeArrowheads="1"/>
          </p:cNvSpPr>
          <p:nvPr>
            <p:ph type="title"/>
          </p:nvPr>
        </p:nvSpPr>
        <p:spPr/>
        <p:txBody>
          <a:bodyPr/>
          <a:lstStyle/>
          <a:p>
            <a:r>
              <a:rPr lang="en-US"/>
              <a:t>Dissecting problem 2 - 3</a:t>
            </a:r>
          </a:p>
        </p:txBody>
      </p:sp>
      <p:sp>
        <p:nvSpPr>
          <p:cNvPr id="157701" name="AutoShape 5"/>
          <p:cNvSpPr>
            <a:spLocks noChangeArrowheads="1"/>
          </p:cNvSpPr>
          <p:nvPr/>
        </p:nvSpPr>
        <p:spPr bwMode="auto">
          <a:xfrm>
            <a:off x="1752600" y="1600200"/>
            <a:ext cx="6778625" cy="1938338"/>
          </a:xfrm>
          <a:prstGeom prst="wedgeEllipseCallout">
            <a:avLst>
              <a:gd name="adj1" fmla="val 4963"/>
              <a:gd name="adj2" fmla="val 913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purpose of testing for assumptions and outliers is to identify a stronger model.  The main question to be answered in this problem is whether or not the use transformed variables to satisfy assumptions and the removal of outliers improves the overall relationship between the independent variables and the dependent variable, as measured by R². </a:t>
            </a:r>
          </a:p>
        </p:txBody>
      </p:sp>
      <p:sp>
        <p:nvSpPr>
          <p:cNvPr id="157702" name="AutoShape 6"/>
          <p:cNvSpPr>
            <a:spLocks noChangeArrowheads="1"/>
          </p:cNvSpPr>
          <p:nvPr/>
        </p:nvSpPr>
        <p:spPr bwMode="auto">
          <a:xfrm>
            <a:off x="2895600" y="5029200"/>
            <a:ext cx="5099050" cy="1679575"/>
          </a:xfrm>
          <a:prstGeom prst="wedgeEllipseCallout">
            <a:avLst>
              <a:gd name="adj1" fmla="val 23194"/>
              <a:gd name="adj2" fmla="val -69093"/>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Specifically, the question asks whether or not the R² for a regression analysis after substituting transformed variables and eliminating outliers is 3.6% higher than a regression analysis using the original format for all variables and including all cases.</a:t>
            </a:r>
          </a:p>
        </p:txBody>
      </p:sp>
    </p:spTree>
  </p:cSld>
  <p:clrMapOvr>
    <a:masterClrMapping/>
  </p:clrMapOv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1AF40DC3-3740-499B-AFED-43B86277BFFE}" type="slidenum">
              <a:rPr lang="en-US"/>
              <a:pPr/>
              <a:t>61</a:t>
            </a:fld>
            <a:endParaRPr lang="en-US"/>
          </a:p>
        </p:txBody>
      </p:sp>
      <p:pic>
        <p:nvPicPr>
          <p:cNvPr id="106513" name="Picture 17"/>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286000" y="2133600"/>
            <a:ext cx="5619750" cy="4297363"/>
          </a:xfrm>
          <a:ln/>
          <a:extLst>
            <a:ext uri="{909E8E84-426E-40DD-AFC4-6F175D3DCCD1}">
              <a14:hiddenFill xmlns:a14="http://schemas.microsoft.com/office/drawing/2010/main">
                <a:solidFill>
                  <a:schemeClr val="bg1"/>
                </a:solidFill>
              </a14:hiddenFill>
            </a:ext>
          </a:extLst>
        </p:spPr>
      </p:pic>
      <p:sp>
        <p:nvSpPr>
          <p:cNvPr id="106498" name="Rectangle 2"/>
          <p:cNvSpPr>
            <a:spLocks noGrp="1" noChangeArrowheads="1"/>
          </p:cNvSpPr>
          <p:nvPr>
            <p:ph type="title"/>
          </p:nvPr>
        </p:nvSpPr>
        <p:spPr>
          <a:xfrm>
            <a:off x="1143000" y="304800"/>
            <a:ext cx="7772400" cy="914400"/>
          </a:xfrm>
        </p:spPr>
        <p:txBody>
          <a:bodyPr/>
          <a:lstStyle/>
          <a:p>
            <a:r>
              <a:rPr lang="en-US"/>
              <a:t>R² before transformations or removing outliers</a:t>
            </a:r>
          </a:p>
        </p:txBody>
      </p:sp>
      <p:sp>
        <p:nvSpPr>
          <p:cNvPr id="106508" name="AutoShape 12"/>
          <p:cNvSpPr>
            <a:spLocks noChangeArrowheads="1"/>
          </p:cNvSpPr>
          <p:nvPr/>
        </p:nvSpPr>
        <p:spPr bwMode="auto">
          <a:xfrm>
            <a:off x="1447800" y="1447800"/>
            <a:ext cx="3352800" cy="1679575"/>
          </a:xfrm>
          <a:prstGeom prst="wedgeEllipseCallout">
            <a:avLst>
              <a:gd name="adj1" fmla="val -2792"/>
              <a:gd name="adj2" fmla="val -2344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To start out, we run a standard multiple regression analysis with prestg80 as the dependent variable and age, educ, and sex as the independent variables.  </a:t>
            </a:r>
          </a:p>
        </p:txBody>
      </p:sp>
    </p:spTree>
  </p:cSld>
  <p:clrMapOvr>
    <a:masterClrMapping/>
  </p:clrMapOvr>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1F8C7A57-28EF-4425-B28D-622F7851810D}" type="slidenum">
              <a:rPr lang="en-US"/>
              <a:pPr/>
              <a:t>62</a:t>
            </a:fld>
            <a:endParaRPr lang="en-US"/>
          </a:p>
        </p:txBody>
      </p:sp>
      <p:pic>
        <p:nvPicPr>
          <p:cNvPr id="160770" name="Picture 2"/>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438400" y="1371600"/>
            <a:ext cx="6326188" cy="434498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160771" name="Rectangle 3"/>
          <p:cNvSpPr>
            <a:spLocks noGrp="1" noChangeArrowheads="1"/>
          </p:cNvSpPr>
          <p:nvPr>
            <p:ph type="title"/>
          </p:nvPr>
        </p:nvSpPr>
        <p:spPr>
          <a:xfrm>
            <a:off x="1143000" y="304800"/>
            <a:ext cx="7772400" cy="914400"/>
          </a:xfrm>
        </p:spPr>
        <p:txBody>
          <a:bodyPr/>
          <a:lstStyle/>
          <a:p>
            <a:r>
              <a:rPr lang="en-US"/>
              <a:t>R² before transformations or removing outliers</a:t>
            </a:r>
          </a:p>
        </p:txBody>
      </p:sp>
      <p:sp>
        <p:nvSpPr>
          <p:cNvPr id="160772" name="AutoShape 4"/>
          <p:cNvSpPr>
            <a:spLocks noChangeArrowheads="1"/>
          </p:cNvSpPr>
          <p:nvPr/>
        </p:nvSpPr>
        <p:spPr bwMode="auto">
          <a:xfrm>
            <a:off x="304800" y="2438400"/>
            <a:ext cx="4872038" cy="2455863"/>
          </a:xfrm>
          <a:prstGeom prst="wedgeEllipseCallout">
            <a:avLst>
              <a:gd name="adj1" fmla="val 35403"/>
              <a:gd name="adj2" fmla="val -5187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Prior to any transformations of variables to satisfy the assumptions of multiple regression or removal of outliers, the proportion of variance in the dependent variable explained by the independent variables (R²) was 27.1%.  This is the benchmark that we will use to evaluate the utility of transformations and the elimination of outliers.</a:t>
            </a:r>
          </a:p>
        </p:txBody>
      </p:sp>
      <p:sp>
        <p:nvSpPr>
          <p:cNvPr id="160773" name="AutoShape 5"/>
          <p:cNvSpPr>
            <a:spLocks noChangeArrowheads="1"/>
          </p:cNvSpPr>
          <p:nvPr/>
        </p:nvSpPr>
        <p:spPr bwMode="auto">
          <a:xfrm>
            <a:off x="2362200" y="5026025"/>
            <a:ext cx="6626225" cy="1679575"/>
          </a:xfrm>
          <a:prstGeom prst="wedgeEllipseCallout">
            <a:avLst>
              <a:gd name="adj1" fmla="val 38116"/>
              <a:gd name="adj2" fmla="val -7882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For this particular question, we are not interested in the statistical significance the overall relationship prior to transformations and removing outliers.  In fact, it is possible that the relationship is not statistically significant due to variables that are not normal, relationships that are not linear, and the inclusion of outliers.</a:t>
            </a:r>
          </a:p>
        </p:txBody>
      </p:sp>
    </p:spTree>
  </p:cSld>
  <p:clrMapOvr>
    <a:masterClrMapping/>
  </p:clrMapOvr>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C17935A3-0ACB-458F-9DFC-B235F2EE0A9C}" type="slidenum">
              <a:rPr lang="en-US"/>
              <a:pPr/>
              <a:t>63</a:t>
            </a:fld>
            <a:endParaRPr lang="en-US"/>
          </a:p>
        </p:txBody>
      </p:sp>
      <p:pic>
        <p:nvPicPr>
          <p:cNvPr id="158730" name="Picture 10"/>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676400" y="1604963"/>
            <a:ext cx="7154863" cy="4948237"/>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158722" name="Rectangle 2"/>
          <p:cNvSpPr>
            <a:spLocks noGrp="1" noChangeArrowheads="1"/>
          </p:cNvSpPr>
          <p:nvPr>
            <p:ph type="title"/>
          </p:nvPr>
        </p:nvSpPr>
        <p:spPr/>
        <p:txBody>
          <a:bodyPr/>
          <a:lstStyle/>
          <a:p>
            <a:r>
              <a:rPr lang="en-US"/>
              <a:t>Normality of the dependent variable</a:t>
            </a:r>
          </a:p>
        </p:txBody>
      </p:sp>
      <p:sp>
        <p:nvSpPr>
          <p:cNvPr id="158723" name="AutoShape 3"/>
          <p:cNvSpPr>
            <a:spLocks noChangeArrowheads="1"/>
          </p:cNvSpPr>
          <p:nvPr/>
        </p:nvSpPr>
        <p:spPr bwMode="auto">
          <a:xfrm>
            <a:off x="304800" y="2238375"/>
            <a:ext cx="5334000" cy="2714625"/>
          </a:xfrm>
          <a:prstGeom prst="wedgeEllipseCallout">
            <a:avLst>
              <a:gd name="adj1" fmla="val -15120"/>
              <a:gd name="adj2" fmla="val -2888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In evaluating assumptions, the first step is to examine the normality of the dependent variable.  If it is not normally distributed, or cannot be normalized with a transformation, it can affect the relationships with all other variables.</a:t>
            </a:r>
          </a:p>
          <a:p>
            <a:pPr algn="l">
              <a:lnSpc>
                <a:spcPct val="100000"/>
              </a:lnSpc>
            </a:pPr>
            <a:endParaRPr lang="en-US" sz="1200">
              <a:latin typeface="Verdana" pitchFamily="34" charset="0"/>
            </a:endParaRPr>
          </a:p>
          <a:p>
            <a:pPr algn="l">
              <a:lnSpc>
                <a:spcPct val="100000"/>
              </a:lnSpc>
            </a:pPr>
            <a:r>
              <a:rPr lang="en-US" sz="1200">
                <a:latin typeface="Verdana" pitchFamily="34" charset="0"/>
              </a:rPr>
              <a:t>To test the normality of the dependent variable, run the script: NormalityAssumptionAndTransformations.SBS</a:t>
            </a:r>
          </a:p>
        </p:txBody>
      </p:sp>
      <p:sp>
        <p:nvSpPr>
          <p:cNvPr id="158726" name="AutoShape 6"/>
          <p:cNvSpPr>
            <a:spLocks noChangeArrowheads="1"/>
          </p:cNvSpPr>
          <p:nvPr/>
        </p:nvSpPr>
        <p:spPr bwMode="auto">
          <a:xfrm>
            <a:off x="4572000" y="5799138"/>
            <a:ext cx="2590800" cy="906462"/>
          </a:xfrm>
          <a:prstGeom prst="wedgeEllipseCallout">
            <a:avLst>
              <a:gd name="adj1" fmla="val 39704"/>
              <a:gd name="adj2" fmla="val -8012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Second</a:t>
            </a:r>
            <a:r>
              <a:rPr lang="en-US" sz="1200">
                <a:latin typeface="Verdana" pitchFamily="34" charset="0"/>
              </a:rPr>
              <a:t>, click on the OK button to produce the output.</a:t>
            </a:r>
          </a:p>
        </p:txBody>
      </p:sp>
      <p:sp>
        <p:nvSpPr>
          <p:cNvPr id="158728" name="AutoShape 8"/>
          <p:cNvSpPr>
            <a:spLocks noChangeArrowheads="1"/>
          </p:cNvSpPr>
          <p:nvPr/>
        </p:nvSpPr>
        <p:spPr bwMode="auto">
          <a:xfrm>
            <a:off x="5943600" y="2895600"/>
            <a:ext cx="2895600" cy="1165225"/>
          </a:xfrm>
          <a:prstGeom prst="wedgeEllipseCallout">
            <a:avLst>
              <a:gd name="adj1" fmla="val -32347"/>
              <a:gd name="adj2" fmla="val -7261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First</a:t>
            </a:r>
            <a:r>
              <a:rPr lang="en-US" sz="1200">
                <a:latin typeface="Verdana" pitchFamily="34" charset="0"/>
              </a:rPr>
              <a:t>, move the dependent variable PRESTG80 to the list box of variables to test.</a:t>
            </a:r>
          </a:p>
        </p:txBody>
      </p:sp>
    </p:spTree>
  </p:cSld>
  <p:clrMapOvr>
    <a:masterClrMapping/>
  </p:clrMapOvr>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8D518A27-A284-44A3-8E6D-12BD0943D201}" type="slidenum">
              <a:rPr lang="en-US"/>
              <a:pPr/>
              <a:t>64</a:t>
            </a:fld>
            <a:endParaRPr lang="en-US"/>
          </a:p>
        </p:txBody>
      </p:sp>
      <p:pic>
        <p:nvPicPr>
          <p:cNvPr id="162820" name="Picture 4"/>
          <p:cNvPicPr>
            <a:picLocks noChangeAspect="1" noChangeArrowheads="1"/>
          </p:cNvPicPr>
          <p:nvPr>
            <p:ph idx="1"/>
          </p:nvPr>
        </p:nvPicPr>
        <p:blipFill>
          <a:blip r:embed="rId2">
            <a:extLst>
              <a:ext uri="{28A0092B-C50C-407E-A947-70E740481C1C}">
                <a14:useLocalDpi xmlns:a14="http://schemas.microsoft.com/office/drawing/2010/main" val="0"/>
              </a:ext>
            </a:extLst>
          </a:blip>
          <a:srcRect b="29129"/>
          <a:stretch>
            <a:fillRect/>
          </a:stretch>
        </p:blipFill>
        <p:spPr>
          <a:xfrm>
            <a:off x="1676400" y="1447800"/>
            <a:ext cx="6802438" cy="3657600"/>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162821" name="Rectangle 5"/>
          <p:cNvSpPr>
            <a:spLocks noGrp="1" noChangeArrowheads="1"/>
          </p:cNvSpPr>
          <p:nvPr>
            <p:ph type="title"/>
          </p:nvPr>
        </p:nvSpPr>
        <p:spPr/>
        <p:txBody>
          <a:bodyPr/>
          <a:lstStyle/>
          <a:p>
            <a:r>
              <a:rPr lang="en-US"/>
              <a:t>Normality of the dependent variable</a:t>
            </a:r>
          </a:p>
        </p:txBody>
      </p:sp>
      <p:sp>
        <p:nvSpPr>
          <p:cNvPr id="162826" name="AutoShape 10"/>
          <p:cNvSpPr>
            <a:spLocks noChangeArrowheads="1"/>
          </p:cNvSpPr>
          <p:nvPr/>
        </p:nvSpPr>
        <p:spPr bwMode="auto">
          <a:xfrm>
            <a:off x="1600200" y="5029200"/>
            <a:ext cx="5562600" cy="1423988"/>
          </a:xfrm>
          <a:prstGeom prst="wedgeEllipseCallout">
            <a:avLst>
              <a:gd name="adj1" fmla="val 36130"/>
              <a:gd name="adj2" fmla="val -6382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dependent variable "occupational prestige score" [prestg80] satisfies the criteria for a normal distribution. The skewness (0.401) and kurtosis (-0.630) were both between -1.0 and +1.0. No transformation is necessary.</a:t>
            </a:r>
          </a:p>
        </p:txBody>
      </p:sp>
    </p:spTree>
  </p:cSld>
  <p:clrMapOvr>
    <a:masterClrMapping/>
  </p:clrMapOvr>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9341B609-825A-41A6-866B-3EF0AB9C6E4D}" type="slidenum">
              <a:rPr lang="en-US"/>
              <a:pPr/>
              <a:t>65</a:t>
            </a:fld>
            <a:endParaRPr lang="en-US"/>
          </a:p>
        </p:txBody>
      </p:sp>
      <p:pic>
        <p:nvPicPr>
          <p:cNvPr id="165898" name="Picture 10"/>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760538" y="1447800"/>
            <a:ext cx="7154862" cy="494823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165890" name="Rectangle 2"/>
          <p:cNvSpPr>
            <a:spLocks noGrp="1" noChangeArrowheads="1"/>
          </p:cNvSpPr>
          <p:nvPr>
            <p:ph type="title"/>
          </p:nvPr>
        </p:nvSpPr>
        <p:spPr/>
        <p:txBody>
          <a:bodyPr/>
          <a:lstStyle/>
          <a:p>
            <a:r>
              <a:rPr lang="en-US"/>
              <a:t>Normality of independent variable: Age</a:t>
            </a:r>
          </a:p>
        </p:txBody>
      </p:sp>
      <p:sp>
        <p:nvSpPr>
          <p:cNvPr id="165894" name="AutoShape 6"/>
          <p:cNvSpPr>
            <a:spLocks noChangeArrowheads="1"/>
          </p:cNvSpPr>
          <p:nvPr/>
        </p:nvSpPr>
        <p:spPr bwMode="auto">
          <a:xfrm>
            <a:off x="228600" y="2514600"/>
            <a:ext cx="5257800" cy="1938338"/>
          </a:xfrm>
          <a:prstGeom prst="wedgeEllipseCallout">
            <a:avLst>
              <a:gd name="adj1" fmla="val -8815"/>
              <a:gd name="adj2" fmla="val -2886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After evaluating the dependent variable, we examine the normality  of each metric variable and linearity of its relationship with the dependent variable.</a:t>
            </a:r>
          </a:p>
          <a:p>
            <a:pPr algn="l">
              <a:lnSpc>
                <a:spcPct val="100000"/>
              </a:lnSpc>
            </a:pPr>
            <a:endParaRPr lang="en-US" sz="1200">
              <a:latin typeface="Verdana" pitchFamily="34" charset="0"/>
            </a:endParaRPr>
          </a:p>
          <a:p>
            <a:pPr algn="l">
              <a:lnSpc>
                <a:spcPct val="100000"/>
              </a:lnSpc>
            </a:pPr>
            <a:r>
              <a:rPr lang="en-US" sz="1200">
                <a:latin typeface="Verdana" pitchFamily="34" charset="0"/>
              </a:rPr>
              <a:t>To test the normality of age, run the script: NormalityAssumptionAndTransformations.SBS</a:t>
            </a:r>
          </a:p>
        </p:txBody>
      </p:sp>
      <p:sp>
        <p:nvSpPr>
          <p:cNvPr id="165895" name="AutoShape 7"/>
          <p:cNvSpPr>
            <a:spLocks noChangeArrowheads="1"/>
          </p:cNvSpPr>
          <p:nvPr/>
        </p:nvSpPr>
        <p:spPr bwMode="auto">
          <a:xfrm>
            <a:off x="4876800" y="5799138"/>
            <a:ext cx="2590800" cy="906462"/>
          </a:xfrm>
          <a:prstGeom prst="wedgeEllipseCallout">
            <a:avLst>
              <a:gd name="adj1" fmla="val 39704"/>
              <a:gd name="adj2" fmla="val -8012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Second</a:t>
            </a:r>
            <a:r>
              <a:rPr lang="en-US" sz="1200">
                <a:latin typeface="Verdana" pitchFamily="34" charset="0"/>
              </a:rPr>
              <a:t>, click on the OK button to produce the output.</a:t>
            </a:r>
          </a:p>
        </p:txBody>
      </p:sp>
      <p:sp>
        <p:nvSpPr>
          <p:cNvPr id="165896" name="AutoShape 8"/>
          <p:cNvSpPr>
            <a:spLocks noChangeArrowheads="1"/>
          </p:cNvSpPr>
          <p:nvPr/>
        </p:nvSpPr>
        <p:spPr bwMode="auto">
          <a:xfrm>
            <a:off x="6096000" y="2971800"/>
            <a:ext cx="2743200" cy="1165225"/>
          </a:xfrm>
          <a:prstGeom prst="wedgeEllipseCallout">
            <a:avLst>
              <a:gd name="adj1" fmla="val -34606"/>
              <a:gd name="adj2" fmla="val -8351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First</a:t>
            </a:r>
            <a:r>
              <a:rPr lang="en-US" sz="1200">
                <a:latin typeface="Verdana" pitchFamily="34" charset="0"/>
              </a:rPr>
              <a:t>, move the independent variable AGE to the list box of variables to test.</a:t>
            </a:r>
          </a:p>
        </p:txBody>
      </p:sp>
    </p:spTree>
  </p:cSld>
  <p:clrMapOvr>
    <a:masterClrMapping/>
  </p:clrMapOvr>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1D142BCD-2D89-4113-BBBF-A87943C8E566}" type="slidenum">
              <a:rPr lang="en-US"/>
              <a:pPr/>
              <a:t>66</a:t>
            </a:fld>
            <a:endParaRPr lang="en-US"/>
          </a:p>
        </p:txBody>
      </p:sp>
      <p:pic>
        <p:nvPicPr>
          <p:cNvPr id="174084" name="Picture 4"/>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419350" y="1295400"/>
            <a:ext cx="6419850" cy="3641725"/>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174082" name="Rectangle 2"/>
          <p:cNvSpPr>
            <a:spLocks noGrp="1" noChangeArrowheads="1"/>
          </p:cNvSpPr>
          <p:nvPr>
            <p:ph type="title"/>
          </p:nvPr>
        </p:nvSpPr>
        <p:spPr/>
        <p:txBody>
          <a:bodyPr/>
          <a:lstStyle/>
          <a:p>
            <a:r>
              <a:rPr lang="en-US"/>
              <a:t>Normality of independent variable: Age</a:t>
            </a:r>
          </a:p>
        </p:txBody>
      </p:sp>
      <p:sp>
        <p:nvSpPr>
          <p:cNvPr id="174083" name="AutoShape 3"/>
          <p:cNvSpPr>
            <a:spLocks noChangeArrowheads="1"/>
          </p:cNvSpPr>
          <p:nvPr/>
        </p:nvSpPr>
        <p:spPr bwMode="auto">
          <a:xfrm>
            <a:off x="685800" y="4724400"/>
            <a:ext cx="7696200" cy="1938338"/>
          </a:xfrm>
          <a:prstGeom prst="wedgeEllipseCallout">
            <a:avLst>
              <a:gd name="adj1" fmla="val 33542"/>
              <a:gd name="adj2" fmla="val -5737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independent variable "age" [age] satisfies the criteria for the assumption of normality, but does not satisfy the assumption of linearity with the dependent variable "occupational prestige score" [prestg80]. </a:t>
            </a:r>
          </a:p>
          <a:p>
            <a:pPr algn="l">
              <a:lnSpc>
                <a:spcPct val="100000"/>
              </a:lnSpc>
            </a:pPr>
            <a:endParaRPr lang="en-US" sz="1200">
              <a:latin typeface="Verdana" pitchFamily="34" charset="0"/>
            </a:endParaRPr>
          </a:p>
          <a:p>
            <a:pPr algn="l">
              <a:lnSpc>
                <a:spcPct val="100000"/>
              </a:lnSpc>
            </a:pPr>
            <a:r>
              <a:rPr lang="en-US" sz="1200">
                <a:latin typeface="Verdana" pitchFamily="34" charset="0"/>
              </a:rPr>
              <a:t>In evaluating normality, the skewness (0.595) and kurtosis (-0.351) were both within the range of acceptable values from -1.0 to +1.0. </a:t>
            </a:r>
          </a:p>
        </p:txBody>
      </p:sp>
    </p:spTree>
  </p:cSld>
  <p:clrMapOvr>
    <a:masterClrMapping/>
  </p:clrMapOvr>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E419E48D-CFA6-47E3-97B3-8B5680E908E4}" type="slidenum">
              <a:rPr lang="en-US"/>
              <a:pPr/>
              <a:t>67</a:t>
            </a:fld>
            <a:endParaRPr lang="en-US"/>
          </a:p>
        </p:txBody>
      </p:sp>
      <p:pic>
        <p:nvPicPr>
          <p:cNvPr id="277506" name="Picture 2"/>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762125" y="1741488"/>
            <a:ext cx="7153275" cy="5040312"/>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77507" name="Rectangle 3"/>
          <p:cNvSpPr>
            <a:spLocks noGrp="1" noChangeArrowheads="1"/>
          </p:cNvSpPr>
          <p:nvPr>
            <p:ph type="title"/>
          </p:nvPr>
        </p:nvSpPr>
        <p:spPr/>
        <p:txBody>
          <a:bodyPr/>
          <a:lstStyle/>
          <a:p>
            <a:r>
              <a:rPr lang="en-US"/>
              <a:t>Linearity and independent variable: Age</a:t>
            </a:r>
          </a:p>
        </p:txBody>
      </p:sp>
      <p:sp>
        <p:nvSpPr>
          <p:cNvPr id="277508" name="AutoShape 4"/>
          <p:cNvSpPr>
            <a:spLocks noChangeArrowheads="1"/>
          </p:cNvSpPr>
          <p:nvPr/>
        </p:nvSpPr>
        <p:spPr bwMode="auto">
          <a:xfrm>
            <a:off x="228600" y="2743200"/>
            <a:ext cx="5257800" cy="1423988"/>
          </a:xfrm>
          <a:prstGeom prst="wedgeEllipseCallout">
            <a:avLst>
              <a:gd name="adj1" fmla="val -8815"/>
              <a:gd name="adj2" fmla="val -2886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To evaluate the linearity of the relationship between age and occupational prestige, run the script for the assumption of linearity:</a:t>
            </a:r>
          </a:p>
          <a:p>
            <a:pPr algn="l">
              <a:lnSpc>
                <a:spcPct val="100000"/>
              </a:lnSpc>
            </a:pPr>
            <a:endParaRPr lang="en-US" sz="1200">
              <a:latin typeface="Verdana" pitchFamily="34" charset="0"/>
            </a:endParaRPr>
          </a:p>
          <a:p>
            <a:pPr algn="l">
              <a:lnSpc>
                <a:spcPct val="100000"/>
              </a:lnSpc>
            </a:pPr>
            <a:r>
              <a:rPr lang="en-US" sz="1200">
                <a:latin typeface="Verdana" pitchFamily="34" charset="0"/>
              </a:rPr>
              <a:t>LinearityAssumptionAndTransformations.SBS</a:t>
            </a:r>
          </a:p>
        </p:txBody>
      </p:sp>
      <p:sp>
        <p:nvSpPr>
          <p:cNvPr id="277509" name="AutoShape 5"/>
          <p:cNvSpPr>
            <a:spLocks noChangeArrowheads="1"/>
          </p:cNvSpPr>
          <p:nvPr/>
        </p:nvSpPr>
        <p:spPr bwMode="auto">
          <a:xfrm>
            <a:off x="4572000" y="5799138"/>
            <a:ext cx="2590800" cy="906462"/>
          </a:xfrm>
          <a:prstGeom prst="wedgeEllipseCallout">
            <a:avLst>
              <a:gd name="adj1" fmla="val 46569"/>
              <a:gd name="adj2" fmla="val -5069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Third</a:t>
            </a:r>
            <a:r>
              <a:rPr lang="en-US" sz="1200">
                <a:latin typeface="Verdana" pitchFamily="34" charset="0"/>
              </a:rPr>
              <a:t>, click on the OK button to produce the output.</a:t>
            </a:r>
          </a:p>
        </p:txBody>
      </p:sp>
      <p:sp>
        <p:nvSpPr>
          <p:cNvPr id="277510" name="AutoShape 6"/>
          <p:cNvSpPr>
            <a:spLocks noChangeArrowheads="1"/>
          </p:cNvSpPr>
          <p:nvPr/>
        </p:nvSpPr>
        <p:spPr bwMode="auto">
          <a:xfrm>
            <a:off x="4725988" y="1423988"/>
            <a:ext cx="4187825" cy="906462"/>
          </a:xfrm>
          <a:prstGeom prst="wedgeEllipseCallout">
            <a:avLst>
              <a:gd name="adj1" fmla="val -7810"/>
              <a:gd name="adj2" fmla="val 63662"/>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First</a:t>
            </a:r>
            <a:r>
              <a:rPr lang="en-US" sz="1200">
                <a:latin typeface="Verdana" pitchFamily="34" charset="0"/>
              </a:rPr>
              <a:t>, move the dependent variable PRESTG80  to the text box for the dependent variable.</a:t>
            </a:r>
          </a:p>
        </p:txBody>
      </p:sp>
      <p:sp>
        <p:nvSpPr>
          <p:cNvPr id="277511" name="AutoShape 7"/>
          <p:cNvSpPr>
            <a:spLocks noChangeArrowheads="1"/>
          </p:cNvSpPr>
          <p:nvPr/>
        </p:nvSpPr>
        <p:spPr bwMode="auto">
          <a:xfrm>
            <a:off x="6096000" y="3657600"/>
            <a:ext cx="2743200" cy="1165225"/>
          </a:xfrm>
          <a:prstGeom prst="wedgeEllipseCallout">
            <a:avLst>
              <a:gd name="adj1" fmla="val -30556"/>
              <a:gd name="adj2" fmla="val -67028"/>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Second</a:t>
            </a:r>
            <a:r>
              <a:rPr lang="en-US" sz="1200">
                <a:latin typeface="Verdana" pitchFamily="34" charset="0"/>
              </a:rPr>
              <a:t>, move the independent variable, AGE, to the list box for independent variables.</a:t>
            </a:r>
          </a:p>
        </p:txBody>
      </p:sp>
    </p:spTree>
  </p:cSld>
  <p:clrMapOvr>
    <a:masterClrMapping/>
  </p:clrMapOvr>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33F2F47F-2795-43F8-84CC-37BAE9BE1CAC}" type="slidenum">
              <a:rPr lang="en-US"/>
              <a:pPr/>
              <a:t>68</a:t>
            </a:fld>
            <a:endParaRPr lang="en-US"/>
          </a:p>
        </p:txBody>
      </p:sp>
      <p:pic>
        <p:nvPicPr>
          <p:cNvPr id="278530" name="Picture 2"/>
          <p:cNvPicPr>
            <a:picLocks noChangeAspect="1" noChangeArrowheads="1"/>
          </p:cNvPicPr>
          <p:nvPr>
            <p:ph idx="1"/>
          </p:nvPr>
        </p:nvPicPr>
        <p:blipFill>
          <a:blip r:embed="rId2">
            <a:extLst>
              <a:ext uri="{28A0092B-C50C-407E-A947-70E740481C1C}">
                <a14:useLocalDpi xmlns:a14="http://schemas.microsoft.com/office/drawing/2010/main" val="0"/>
              </a:ext>
            </a:extLst>
          </a:blip>
          <a:srcRect r="23334" b="8347"/>
          <a:stretch>
            <a:fillRect/>
          </a:stretch>
        </p:blipFill>
        <p:spPr>
          <a:xfrm>
            <a:off x="152400" y="1295400"/>
            <a:ext cx="7010400" cy="5334000"/>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78531" name="Rectangle 3"/>
          <p:cNvSpPr>
            <a:spLocks noGrp="1" noChangeArrowheads="1"/>
          </p:cNvSpPr>
          <p:nvPr>
            <p:ph type="title"/>
          </p:nvPr>
        </p:nvSpPr>
        <p:spPr/>
        <p:txBody>
          <a:bodyPr/>
          <a:lstStyle/>
          <a:p>
            <a:r>
              <a:rPr lang="en-US"/>
              <a:t>Linearity and independent variable: Age</a:t>
            </a:r>
          </a:p>
        </p:txBody>
      </p:sp>
      <p:sp>
        <p:nvSpPr>
          <p:cNvPr id="278532" name="AutoShape 4"/>
          <p:cNvSpPr>
            <a:spLocks noChangeArrowheads="1"/>
          </p:cNvSpPr>
          <p:nvPr/>
        </p:nvSpPr>
        <p:spPr bwMode="auto">
          <a:xfrm>
            <a:off x="4267200" y="1501775"/>
            <a:ext cx="4721225" cy="5127625"/>
          </a:xfrm>
          <a:prstGeom prst="wedgeEllipseCallout">
            <a:avLst>
              <a:gd name="adj1" fmla="val -13653"/>
              <a:gd name="adj2" fmla="val 4903"/>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100">
                <a:latin typeface="Verdana" pitchFamily="34" charset="0"/>
              </a:rPr>
              <a:t>The evidence of nonlinearity in the relationship between the independent variable "age" [age] and the dependent variable "occupational prestige score" [prestg80] was the lack of statistical significance of the correlation coefficient </a:t>
            </a:r>
          </a:p>
          <a:p>
            <a:pPr algn="l">
              <a:lnSpc>
                <a:spcPct val="100000"/>
              </a:lnSpc>
            </a:pPr>
            <a:r>
              <a:rPr lang="en-US" sz="1100">
                <a:latin typeface="Verdana" pitchFamily="34" charset="0"/>
              </a:rPr>
              <a:t>(r = 0.024). The probability for the correlation coefficient was 0.706, greater than the level of significance of 0.01. We cannot reject the null hypothesis that r = 0, and cannot conclude that there is a linear relationship between the variables.</a:t>
            </a:r>
          </a:p>
          <a:p>
            <a:pPr algn="l">
              <a:lnSpc>
                <a:spcPct val="100000"/>
              </a:lnSpc>
            </a:pPr>
            <a:endParaRPr lang="en-US" sz="1100">
              <a:latin typeface="Verdana" pitchFamily="34" charset="0"/>
            </a:endParaRPr>
          </a:p>
          <a:p>
            <a:pPr algn="l">
              <a:lnSpc>
                <a:spcPct val="100000"/>
              </a:lnSpc>
            </a:pPr>
            <a:r>
              <a:rPr lang="en-US" sz="1100">
                <a:latin typeface="Verdana" pitchFamily="34" charset="0"/>
              </a:rPr>
              <a:t>Since none of the transformations to improve linearity were successful, it is an indication that the problem may be a weak relationship, rather than a curvilinear relationship correctable by using a transformation. A weak relationship is not a violation of the assumption of linearity, and does not require a caution.</a:t>
            </a:r>
          </a:p>
        </p:txBody>
      </p:sp>
    </p:spTree>
  </p:cSld>
  <p:clrMapOvr>
    <a:masterClrMapping/>
  </p:clrMapOvr>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F4126FF9-0EE2-4A9F-9C9C-AB6B69F794ED}" type="slidenum">
              <a:rPr lang="en-US"/>
              <a:pPr/>
              <a:t>69</a:t>
            </a:fld>
            <a:endParaRPr lang="en-US"/>
          </a:p>
        </p:txBody>
      </p:sp>
      <p:sp>
        <p:nvSpPr>
          <p:cNvPr id="182274" name="Rectangle 2"/>
          <p:cNvSpPr>
            <a:spLocks noGrp="1" noChangeArrowheads="1"/>
          </p:cNvSpPr>
          <p:nvPr>
            <p:ph type="title"/>
          </p:nvPr>
        </p:nvSpPr>
        <p:spPr/>
        <p:txBody>
          <a:bodyPr/>
          <a:lstStyle/>
          <a:p>
            <a:r>
              <a:rPr lang="en-US"/>
              <a:t>Transformation for Age</a:t>
            </a:r>
          </a:p>
        </p:txBody>
      </p:sp>
      <p:sp>
        <p:nvSpPr>
          <p:cNvPr id="182275" name="Rectangle 3"/>
          <p:cNvSpPr>
            <a:spLocks noGrp="1" noChangeArrowheads="1"/>
          </p:cNvSpPr>
          <p:nvPr>
            <p:ph type="body" idx="1"/>
          </p:nvPr>
        </p:nvSpPr>
        <p:spPr/>
        <p:txBody>
          <a:bodyPr/>
          <a:lstStyle/>
          <a:p>
            <a:r>
              <a:rPr lang="en-US"/>
              <a:t>The independent variable age satisfied the criteria for normality.</a:t>
            </a:r>
          </a:p>
          <a:p>
            <a:endParaRPr lang="en-US"/>
          </a:p>
          <a:p>
            <a:r>
              <a:rPr lang="en-US"/>
              <a:t>The independent variable age did not have a linear relationship to the dependent variable occupational prestige.  However, none of the transformations linearized the relationship.</a:t>
            </a:r>
          </a:p>
          <a:p>
            <a:endParaRPr lang="en-US"/>
          </a:p>
          <a:p>
            <a:r>
              <a:rPr lang="en-US"/>
              <a:t>No transformation will be used - it would not help linearity and is not needed for normality. </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C4446B8B-AF57-4184-A113-92A07020AB13}" type="slidenum">
              <a:rPr lang="en-US"/>
              <a:pPr/>
              <a:t>7</a:t>
            </a:fld>
            <a:endParaRPr lang="en-US"/>
          </a:p>
        </p:txBody>
      </p:sp>
      <p:sp>
        <p:nvSpPr>
          <p:cNvPr id="321538" name="Rectangle 2"/>
          <p:cNvSpPr>
            <a:spLocks noGrp="1" noChangeArrowheads="1"/>
          </p:cNvSpPr>
          <p:nvPr>
            <p:ph type="title"/>
          </p:nvPr>
        </p:nvSpPr>
        <p:spPr/>
        <p:txBody>
          <a:bodyPr/>
          <a:lstStyle/>
          <a:p>
            <a:r>
              <a:rPr lang="en-US"/>
              <a:t>Transforming dependent variables</a:t>
            </a:r>
          </a:p>
        </p:txBody>
      </p:sp>
      <p:sp>
        <p:nvSpPr>
          <p:cNvPr id="321539" name="Rectangle 3"/>
          <p:cNvSpPr>
            <a:spLocks noGrp="1" noChangeArrowheads="1"/>
          </p:cNvSpPr>
          <p:nvPr>
            <p:ph type="body" idx="1"/>
          </p:nvPr>
        </p:nvSpPr>
        <p:spPr>
          <a:xfrm>
            <a:off x="1066800" y="2667000"/>
            <a:ext cx="7881938" cy="4038600"/>
          </a:xfrm>
        </p:spPr>
        <p:txBody>
          <a:bodyPr/>
          <a:lstStyle/>
          <a:p>
            <a:pPr>
              <a:lnSpc>
                <a:spcPct val="90000"/>
              </a:lnSpc>
            </a:pPr>
            <a:r>
              <a:rPr lang="en-US"/>
              <a:t>If dependent variable is not normally distributed:</a:t>
            </a:r>
          </a:p>
          <a:p>
            <a:pPr lvl="1">
              <a:lnSpc>
                <a:spcPct val="90000"/>
              </a:lnSpc>
            </a:pPr>
            <a:r>
              <a:rPr lang="en-US" sz="2400"/>
              <a:t>Try log, square root, and inverse transformation. Use first transformed variable that satisfies normality criteria.</a:t>
            </a:r>
          </a:p>
          <a:p>
            <a:pPr lvl="1">
              <a:lnSpc>
                <a:spcPct val="90000"/>
              </a:lnSpc>
            </a:pPr>
            <a:r>
              <a:rPr lang="en-US" sz="2400"/>
              <a:t>If no transformation satisfies normality criteria, use untransformed variable and add caution for violation of assumption.</a:t>
            </a:r>
          </a:p>
          <a:p>
            <a:pPr lvl="1">
              <a:lnSpc>
                <a:spcPct val="90000"/>
              </a:lnSpc>
            </a:pPr>
            <a:endParaRPr lang="en-US" sz="2400"/>
          </a:p>
          <a:p>
            <a:pPr>
              <a:lnSpc>
                <a:spcPct val="90000"/>
              </a:lnSpc>
            </a:pPr>
            <a:r>
              <a:rPr lang="en-US"/>
              <a:t>If a transformation satisfies normality, use the transformed variable in the tests of the independent variables.</a:t>
            </a:r>
          </a:p>
        </p:txBody>
      </p:sp>
      <p:sp>
        <p:nvSpPr>
          <p:cNvPr id="321540" name="Rectangle 4"/>
          <p:cNvSpPr>
            <a:spLocks noChangeArrowheads="1"/>
          </p:cNvSpPr>
          <p:nvPr/>
        </p:nvSpPr>
        <p:spPr bwMode="auto">
          <a:xfrm>
            <a:off x="1066800" y="1676400"/>
            <a:ext cx="7696200" cy="914400"/>
          </a:xfrm>
          <a:prstGeom prst="rect">
            <a:avLst/>
          </a:prstGeom>
          <a:noFill/>
          <a:ln>
            <a:noFill/>
          </a:ln>
          <a:effectLst/>
          <a:extLst>
            <a:ext uri="{909E8E84-426E-40DD-AFC4-6F175D3DCCD1}">
              <a14:hiddenFill xmlns:a14="http://schemas.microsoft.com/office/drawing/2010/main">
                <a:solidFill>
                  <a:srgbClr val="00336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r>
              <a:rPr lang="en-US">
                <a:solidFill>
                  <a:schemeClr val="tx2"/>
                </a:solidFill>
              </a:rPr>
              <a:t>We will use the following logic to transform variables:</a:t>
            </a:r>
          </a:p>
        </p:txBody>
      </p:sp>
    </p:spTree>
  </p:cSld>
  <p:clrMapOvr>
    <a:masterClrMapping/>
  </p:clrMapOvr>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926B289D-7AC2-473D-B6BF-1417A5B1A6DD}" type="slidenum">
              <a:rPr lang="en-US"/>
              <a:pPr/>
              <a:t>70</a:t>
            </a:fld>
            <a:endParaRPr lang="en-US"/>
          </a:p>
        </p:txBody>
      </p:sp>
      <p:pic>
        <p:nvPicPr>
          <p:cNvPr id="167939" name="Picture 3"/>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524000"/>
            <a:ext cx="7153275" cy="504031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167940" name="Rectangle 4"/>
          <p:cNvSpPr>
            <a:spLocks noGrp="1" noChangeArrowheads="1"/>
          </p:cNvSpPr>
          <p:nvPr>
            <p:ph type="title"/>
          </p:nvPr>
        </p:nvSpPr>
        <p:spPr/>
        <p:txBody>
          <a:bodyPr/>
          <a:lstStyle/>
          <a:p>
            <a:r>
              <a:rPr lang="en-US"/>
              <a:t>Linearity and independent variable: </a:t>
            </a:r>
            <a:br>
              <a:rPr lang="en-US"/>
            </a:br>
            <a:r>
              <a:rPr lang="en-US"/>
              <a:t>Highest year of school completed</a:t>
            </a:r>
          </a:p>
        </p:txBody>
      </p:sp>
      <p:sp>
        <p:nvSpPr>
          <p:cNvPr id="167942" name="AutoShape 6"/>
          <p:cNvSpPr>
            <a:spLocks noChangeArrowheads="1"/>
          </p:cNvSpPr>
          <p:nvPr/>
        </p:nvSpPr>
        <p:spPr bwMode="auto">
          <a:xfrm>
            <a:off x="228600" y="2616200"/>
            <a:ext cx="5257800" cy="1679575"/>
          </a:xfrm>
          <a:prstGeom prst="wedgeEllipseCallout">
            <a:avLst>
              <a:gd name="adj1" fmla="val -8815"/>
              <a:gd name="adj2" fmla="val -2886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To evaluate the linearity of the relationship between highest year of school and occupational prestige, run the script for the assumption of linearity:</a:t>
            </a:r>
          </a:p>
          <a:p>
            <a:pPr algn="l">
              <a:lnSpc>
                <a:spcPct val="100000"/>
              </a:lnSpc>
            </a:pPr>
            <a:endParaRPr lang="en-US" sz="1200">
              <a:latin typeface="Verdana" pitchFamily="34" charset="0"/>
            </a:endParaRPr>
          </a:p>
          <a:p>
            <a:pPr algn="l">
              <a:lnSpc>
                <a:spcPct val="100000"/>
              </a:lnSpc>
            </a:pPr>
            <a:r>
              <a:rPr lang="en-US" sz="1200">
                <a:latin typeface="Verdana" pitchFamily="34" charset="0"/>
              </a:rPr>
              <a:t>LinearityAssumptionAndTransformations.SBS</a:t>
            </a:r>
          </a:p>
        </p:txBody>
      </p:sp>
      <p:sp>
        <p:nvSpPr>
          <p:cNvPr id="167943" name="AutoShape 7"/>
          <p:cNvSpPr>
            <a:spLocks noChangeArrowheads="1"/>
          </p:cNvSpPr>
          <p:nvPr/>
        </p:nvSpPr>
        <p:spPr bwMode="auto">
          <a:xfrm>
            <a:off x="4572000" y="5799138"/>
            <a:ext cx="2590800" cy="906462"/>
          </a:xfrm>
          <a:prstGeom prst="wedgeEllipseCallout">
            <a:avLst>
              <a:gd name="adj1" fmla="val 46569"/>
              <a:gd name="adj2" fmla="val -5069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Third</a:t>
            </a:r>
            <a:r>
              <a:rPr lang="en-US" sz="1200">
                <a:latin typeface="Verdana" pitchFamily="34" charset="0"/>
              </a:rPr>
              <a:t>, click on the OK button to produce the output.</a:t>
            </a:r>
          </a:p>
        </p:txBody>
      </p:sp>
      <p:sp>
        <p:nvSpPr>
          <p:cNvPr id="167944" name="AutoShape 8"/>
          <p:cNvSpPr>
            <a:spLocks noChangeArrowheads="1"/>
          </p:cNvSpPr>
          <p:nvPr/>
        </p:nvSpPr>
        <p:spPr bwMode="auto">
          <a:xfrm>
            <a:off x="4725988" y="1423988"/>
            <a:ext cx="4187825" cy="906462"/>
          </a:xfrm>
          <a:prstGeom prst="wedgeEllipseCallout">
            <a:avLst>
              <a:gd name="adj1" fmla="val -7810"/>
              <a:gd name="adj2" fmla="val 63662"/>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First</a:t>
            </a:r>
            <a:r>
              <a:rPr lang="en-US" sz="1200">
                <a:latin typeface="Verdana" pitchFamily="34" charset="0"/>
              </a:rPr>
              <a:t>, move the dependent variable PRESTG80  to the text box for the dependent variable.</a:t>
            </a:r>
          </a:p>
        </p:txBody>
      </p:sp>
      <p:sp>
        <p:nvSpPr>
          <p:cNvPr id="167945" name="AutoShape 9"/>
          <p:cNvSpPr>
            <a:spLocks noChangeArrowheads="1"/>
          </p:cNvSpPr>
          <p:nvPr/>
        </p:nvSpPr>
        <p:spPr bwMode="auto">
          <a:xfrm>
            <a:off x="6096000" y="3529013"/>
            <a:ext cx="2743200" cy="1423987"/>
          </a:xfrm>
          <a:prstGeom prst="wedgeEllipseCallout">
            <a:avLst>
              <a:gd name="adj1" fmla="val -30556"/>
              <a:gd name="adj2" fmla="val -67028"/>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Second</a:t>
            </a:r>
            <a:r>
              <a:rPr lang="en-US" sz="1200">
                <a:latin typeface="Verdana" pitchFamily="34" charset="0"/>
              </a:rPr>
              <a:t>, move the independent variable, EDUC, to the list box for independent variables.</a:t>
            </a:r>
          </a:p>
        </p:txBody>
      </p:sp>
    </p:spTree>
  </p:cSld>
  <p:clrMapOvr>
    <a:masterClrMapping/>
  </p:clrMapOvr>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4EE7C7A0-0830-4641-BBD6-410015719E79}" type="slidenum">
              <a:rPr lang="en-US"/>
              <a:pPr/>
              <a:t>71</a:t>
            </a:fld>
            <a:endParaRPr lang="en-US"/>
          </a:p>
        </p:txBody>
      </p:sp>
      <p:pic>
        <p:nvPicPr>
          <p:cNvPr id="169987" name="Picture 3"/>
          <p:cNvPicPr>
            <a:picLocks noChangeAspect="1" noChangeArrowheads="1"/>
          </p:cNvPicPr>
          <p:nvPr>
            <p:ph idx="1"/>
          </p:nvPr>
        </p:nvPicPr>
        <p:blipFill>
          <a:blip r:embed="rId2">
            <a:extLst>
              <a:ext uri="{28A0092B-C50C-407E-A947-70E740481C1C}">
                <a14:useLocalDpi xmlns:a14="http://schemas.microsoft.com/office/drawing/2010/main" val="0"/>
              </a:ext>
            </a:extLst>
          </a:blip>
          <a:srcRect r="24887" b="8121"/>
          <a:stretch>
            <a:fillRect/>
          </a:stretch>
        </p:blipFill>
        <p:spPr>
          <a:xfrm>
            <a:off x="228600" y="1371600"/>
            <a:ext cx="7162800" cy="5334000"/>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169988" name="Rectangle 4"/>
          <p:cNvSpPr>
            <a:spLocks noGrp="1" noChangeArrowheads="1"/>
          </p:cNvSpPr>
          <p:nvPr>
            <p:ph type="title"/>
          </p:nvPr>
        </p:nvSpPr>
        <p:spPr/>
        <p:txBody>
          <a:bodyPr/>
          <a:lstStyle/>
          <a:p>
            <a:r>
              <a:rPr lang="en-US"/>
              <a:t>Linearity and independent variable: </a:t>
            </a:r>
            <a:br>
              <a:rPr lang="en-US"/>
            </a:br>
            <a:r>
              <a:rPr lang="en-US"/>
              <a:t>Highest year of school completed</a:t>
            </a:r>
          </a:p>
        </p:txBody>
      </p:sp>
      <p:sp>
        <p:nvSpPr>
          <p:cNvPr id="169990" name="AutoShape 6"/>
          <p:cNvSpPr>
            <a:spLocks noChangeArrowheads="1"/>
          </p:cNvSpPr>
          <p:nvPr/>
        </p:nvSpPr>
        <p:spPr bwMode="auto">
          <a:xfrm>
            <a:off x="4422775" y="1485900"/>
            <a:ext cx="4645025" cy="5295900"/>
          </a:xfrm>
          <a:prstGeom prst="wedgeEllipseCallout">
            <a:avLst>
              <a:gd name="adj1" fmla="val -54750"/>
              <a:gd name="adj2" fmla="val -8722"/>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independent variable "highest year of school completed" [educ] satisfies the criteria for the assumption of linearity with the dependent variable "occupational prestige score" [prestg80], but does not satisfy the assumption of normality. The evidence of linearity in the relationship between the independent variable "highest year of school completed" [educ] and the dependent variable "occupational prestige score" [prestg80] was the statistical significance of the correlation coefficient (r = 0.495). The probability for the correlation coefficient was &lt;0.001, less than or equal to the level of significance of 0.01. We reject the null hypothesis that r = 0 and  conclude that there is a linear relationship between the variables.</a:t>
            </a:r>
          </a:p>
        </p:txBody>
      </p:sp>
    </p:spTree>
  </p:cSld>
  <p:clrMapOvr>
    <a:masterClrMapping/>
  </p:clrMapOvr>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5D1B29CB-9B26-41AC-800C-72E546A841B2}" type="slidenum">
              <a:rPr lang="en-US"/>
              <a:pPr/>
              <a:t>72</a:t>
            </a:fld>
            <a:endParaRPr lang="en-US"/>
          </a:p>
        </p:txBody>
      </p:sp>
      <p:pic>
        <p:nvPicPr>
          <p:cNvPr id="183311" name="Picture 15"/>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524000"/>
            <a:ext cx="7154863" cy="4948238"/>
          </a:xfrm>
          <a:ln/>
          <a:extLst>
            <a:ext uri="{909E8E84-426E-40DD-AFC4-6F175D3DCCD1}">
              <a14:hiddenFill xmlns:a14="http://schemas.microsoft.com/office/drawing/2010/main">
                <a:solidFill>
                  <a:schemeClr val="bg1"/>
                </a:solidFill>
              </a14:hiddenFill>
            </a:ext>
          </a:extLst>
        </p:spPr>
      </p:pic>
      <p:sp>
        <p:nvSpPr>
          <p:cNvPr id="183299" name="Rectangle 3"/>
          <p:cNvSpPr>
            <a:spLocks noGrp="1" noChangeArrowheads="1"/>
          </p:cNvSpPr>
          <p:nvPr>
            <p:ph type="title"/>
          </p:nvPr>
        </p:nvSpPr>
        <p:spPr/>
        <p:txBody>
          <a:bodyPr/>
          <a:lstStyle/>
          <a:p>
            <a:r>
              <a:rPr lang="en-US"/>
              <a:t>Normality  of independent variable: </a:t>
            </a:r>
            <a:br>
              <a:rPr lang="en-US"/>
            </a:br>
            <a:r>
              <a:rPr lang="en-US"/>
              <a:t>Highest year of school completed</a:t>
            </a:r>
          </a:p>
        </p:txBody>
      </p:sp>
      <p:sp>
        <p:nvSpPr>
          <p:cNvPr id="183301" name="AutoShape 5"/>
          <p:cNvSpPr>
            <a:spLocks noChangeArrowheads="1"/>
          </p:cNvSpPr>
          <p:nvPr/>
        </p:nvSpPr>
        <p:spPr bwMode="auto">
          <a:xfrm>
            <a:off x="4572000" y="5799138"/>
            <a:ext cx="2590800" cy="906462"/>
          </a:xfrm>
          <a:prstGeom prst="wedgeEllipseCallout">
            <a:avLst>
              <a:gd name="adj1" fmla="val 39704"/>
              <a:gd name="adj2" fmla="val -8012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Second</a:t>
            </a:r>
            <a:r>
              <a:rPr lang="en-US" sz="1200">
                <a:latin typeface="Verdana" pitchFamily="34" charset="0"/>
              </a:rPr>
              <a:t>, click on the OK button to produce the output.</a:t>
            </a:r>
          </a:p>
        </p:txBody>
      </p:sp>
      <p:sp>
        <p:nvSpPr>
          <p:cNvPr id="183302" name="AutoShape 6"/>
          <p:cNvSpPr>
            <a:spLocks noChangeArrowheads="1"/>
          </p:cNvSpPr>
          <p:nvPr/>
        </p:nvSpPr>
        <p:spPr bwMode="auto">
          <a:xfrm>
            <a:off x="5943600" y="2895600"/>
            <a:ext cx="2895600" cy="1165225"/>
          </a:xfrm>
          <a:prstGeom prst="wedgeEllipseCallout">
            <a:avLst>
              <a:gd name="adj1" fmla="val -32347"/>
              <a:gd name="adj2" fmla="val -7261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First</a:t>
            </a:r>
            <a:r>
              <a:rPr lang="en-US" sz="1200">
                <a:latin typeface="Verdana" pitchFamily="34" charset="0"/>
              </a:rPr>
              <a:t>, move the dependent variable EDUC to the list box of variables to test.</a:t>
            </a:r>
          </a:p>
        </p:txBody>
      </p:sp>
      <p:sp>
        <p:nvSpPr>
          <p:cNvPr id="183309" name="AutoShape 13"/>
          <p:cNvSpPr>
            <a:spLocks noChangeArrowheads="1"/>
          </p:cNvSpPr>
          <p:nvPr/>
        </p:nvSpPr>
        <p:spPr bwMode="auto">
          <a:xfrm>
            <a:off x="228600" y="2895600"/>
            <a:ext cx="5257800" cy="1165225"/>
          </a:xfrm>
          <a:prstGeom prst="wedgeEllipseCallout">
            <a:avLst>
              <a:gd name="adj1" fmla="val -8815"/>
              <a:gd name="adj2" fmla="val -2886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To test the normality of EDUC, Highest year of school completed, run the script: </a:t>
            </a:r>
          </a:p>
          <a:p>
            <a:pPr algn="l">
              <a:lnSpc>
                <a:spcPct val="100000"/>
              </a:lnSpc>
            </a:pPr>
            <a:endParaRPr lang="en-US" sz="1200">
              <a:latin typeface="Verdana" pitchFamily="34" charset="0"/>
            </a:endParaRPr>
          </a:p>
          <a:p>
            <a:pPr algn="l">
              <a:lnSpc>
                <a:spcPct val="100000"/>
              </a:lnSpc>
            </a:pPr>
            <a:r>
              <a:rPr lang="en-US" sz="1200">
                <a:latin typeface="Verdana" pitchFamily="34" charset="0"/>
              </a:rPr>
              <a:t>NormalityAssumptionAndTransformations.SBS</a:t>
            </a:r>
          </a:p>
        </p:txBody>
      </p:sp>
    </p:spTree>
  </p:cSld>
  <p:clrMapOvr>
    <a:masterClrMapping/>
  </p:clrMapOvr>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435CFB42-7E92-4EC8-A81B-27206EDE64B9}" type="slidenum">
              <a:rPr lang="en-US"/>
              <a:pPr/>
              <a:t>73</a:t>
            </a:fld>
            <a:endParaRPr lang="en-US"/>
          </a:p>
        </p:txBody>
      </p:sp>
      <p:pic>
        <p:nvPicPr>
          <p:cNvPr id="184326" name="Picture 6"/>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362200" y="1465263"/>
            <a:ext cx="6462713" cy="3640137"/>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184323" name="Rectangle 3"/>
          <p:cNvSpPr>
            <a:spLocks noGrp="1" noChangeArrowheads="1"/>
          </p:cNvSpPr>
          <p:nvPr>
            <p:ph type="title"/>
          </p:nvPr>
        </p:nvSpPr>
        <p:spPr/>
        <p:txBody>
          <a:bodyPr/>
          <a:lstStyle/>
          <a:p>
            <a:r>
              <a:rPr lang="en-US"/>
              <a:t>Normality  of independent variable: </a:t>
            </a:r>
            <a:br>
              <a:rPr lang="en-US"/>
            </a:br>
            <a:r>
              <a:rPr lang="en-US"/>
              <a:t>Highest year of school completed</a:t>
            </a:r>
          </a:p>
        </p:txBody>
      </p:sp>
      <p:sp>
        <p:nvSpPr>
          <p:cNvPr id="184324" name="AutoShape 4"/>
          <p:cNvSpPr>
            <a:spLocks noChangeArrowheads="1"/>
          </p:cNvSpPr>
          <p:nvPr/>
        </p:nvSpPr>
        <p:spPr bwMode="auto">
          <a:xfrm>
            <a:off x="914400" y="4953000"/>
            <a:ext cx="7840663" cy="1165225"/>
          </a:xfrm>
          <a:prstGeom prst="wedgeEllipseCallout">
            <a:avLst>
              <a:gd name="adj1" fmla="val 29208"/>
              <a:gd name="adj2" fmla="val -6949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In evaluating normality, the skewness (-0.137) was between -1.0 and +1.0, but the kurtosis (1.246) was outside the range from -1.0 to +1.0. None of the transformations for normalizing the distribution of "highest year of school completed" [educ] were effective. </a:t>
            </a:r>
          </a:p>
        </p:txBody>
      </p:sp>
    </p:spTree>
  </p:cSld>
  <p:clrMapOvr>
    <a:masterClrMapping/>
  </p:clrMapOvr>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3DE27B08-21DB-4D64-94CD-6979BF6B77AC}" type="slidenum">
              <a:rPr lang="en-US"/>
              <a:pPr/>
              <a:t>74</a:t>
            </a:fld>
            <a:endParaRPr lang="en-US"/>
          </a:p>
        </p:txBody>
      </p:sp>
      <p:sp>
        <p:nvSpPr>
          <p:cNvPr id="206850" name="Rectangle 2"/>
          <p:cNvSpPr>
            <a:spLocks noGrp="1" noChangeArrowheads="1"/>
          </p:cNvSpPr>
          <p:nvPr>
            <p:ph type="title"/>
          </p:nvPr>
        </p:nvSpPr>
        <p:spPr/>
        <p:txBody>
          <a:bodyPr/>
          <a:lstStyle/>
          <a:p>
            <a:r>
              <a:rPr lang="en-US"/>
              <a:t>Transformation for highest year of school</a:t>
            </a:r>
          </a:p>
        </p:txBody>
      </p:sp>
      <p:sp>
        <p:nvSpPr>
          <p:cNvPr id="206851" name="Rectangle 3"/>
          <p:cNvSpPr>
            <a:spLocks noGrp="1" noChangeArrowheads="1"/>
          </p:cNvSpPr>
          <p:nvPr>
            <p:ph type="body" idx="1"/>
          </p:nvPr>
        </p:nvSpPr>
        <p:spPr/>
        <p:txBody>
          <a:bodyPr/>
          <a:lstStyle/>
          <a:p>
            <a:pPr>
              <a:lnSpc>
                <a:spcPct val="90000"/>
              </a:lnSpc>
            </a:pPr>
            <a:r>
              <a:rPr lang="en-US"/>
              <a:t>The independent variable, highest year of school, had a linear relationship to the dependent variable, occupational prestige. </a:t>
            </a:r>
          </a:p>
          <a:p>
            <a:pPr>
              <a:lnSpc>
                <a:spcPct val="90000"/>
              </a:lnSpc>
            </a:pPr>
            <a:endParaRPr lang="en-US"/>
          </a:p>
          <a:p>
            <a:pPr>
              <a:lnSpc>
                <a:spcPct val="90000"/>
              </a:lnSpc>
            </a:pPr>
            <a:r>
              <a:rPr lang="en-US"/>
              <a:t>The independent variable, highest year of school, did not satisfy the criteria for normality. None of the transformations for normalizing the distribution of "highest year of school completed" [educ] were effective. </a:t>
            </a:r>
          </a:p>
          <a:p>
            <a:pPr>
              <a:lnSpc>
                <a:spcPct val="90000"/>
              </a:lnSpc>
            </a:pPr>
            <a:endParaRPr lang="en-US"/>
          </a:p>
          <a:p>
            <a:pPr>
              <a:lnSpc>
                <a:spcPct val="90000"/>
              </a:lnSpc>
            </a:pPr>
            <a:r>
              <a:rPr lang="en-US"/>
              <a:t>No transformation will be used - it would not help normality and is not needed for linearity. A caution should be added to any findings. </a:t>
            </a:r>
          </a:p>
        </p:txBody>
      </p:sp>
    </p:spTree>
  </p:cSld>
  <p:clrMapOvr>
    <a:masterClrMapping/>
  </p:clrMapOvr>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66AE6CE4-76AA-44A0-A07A-5E326E5C02CA}" type="slidenum">
              <a:rPr lang="en-US"/>
              <a:pPr/>
              <a:t>75</a:t>
            </a:fld>
            <a:endParaRPr lang="en-US"/>
          </a:p>
        </p:txBody>
      </p:sp>
      <p:pic>
        <p:nvPicPr>
          <p:cNvPr id="168967" name="Picture 7"/>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524000"/>
            <a:ext cx="7154863" cy="4948238"/>
          </a:xfrm>
          <a:ln/>
          <a:extLst>
            <a:ext uri="{909E8E84-426E-40DD-AFC4-6F175D3DCCD1}">
              <a14:hiddenFill xmlns:a14="http://schemas.microsoft.com/office/drawing/2010/main">
                <a:solidFill>
                  <a:schemeClr val="bg1"/>
                </a:solidFill>
              </a14:hiddenFill>
            </a:ext>
          </a:extLst>
        </p:spPr>
      </p:pic>
      <p:sp>
        <p:nvSpPr>
          <p:cNvPr id="168964" name="Rectangle 4"/>
          <p:cNvSpPr>
            <a:spLocks noGrp="1" noChangeArrowheads="1"/>
          </p:cNvSpPr>
          <p:nvPr>
            <p:ph type="title"/>
          </p:nvPr>
        </p:nvSpPr>
        <p:spPr/>
        <p:txBody>
          <a:bodyPr/>
          <a:lstStyle/>
          <a:p>
            <a:r>
              <a:rPr lang="en-US"/>
              <a:t>Homoscedasticity: sex</a:t>
            </a:r>
          </a:p>
        </p:txBody>
      </p:sp>
      <p:sp>
        <p:nvSpPr>
          <p:cNvPr id="168968" name="AutoShape 8"/>
          <p:cNvSpPr>
            <a:spLocks noChangeArrowheads="1"/>
          </p:cNvSpPr>
          <p:nvPr/>
        </p:nvSpPr>
        <p:spPr bwMode="auto">
          <a:xfrm>
            <a:off x="228600" y="2667000"/>
            <a:ext cx="5334000" cy="1938338"/>
          </a:xfrm>
          <a:prstGeom prst="wedgeEllipseCallout">
            <a:avLst>
              <a:gd name="adj1" fmla="val -9403"/>
              <a:gd name="adj2" fmla="val -2887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To evaluate the homoscedasticity of the relationship between sex and occupational prestige, run the script for the assumption of homogeneity of variance:</a:t>
            </a:r>
          </a:p>
          <a:p>
            <a:pPr algn="l">
              <a:lnSpc>
                <a:spcPct val="100000"/>
              </a:lnSpc>
            </a:pPr>
            <a:endParaRPr lang="en-US" sz="1200">
              <a:latin typeface="Verdana" pitchFamily="34" charset="0"/>
            </a:endParaRPr>
          </a:p>
          <a:p>
            <a:pPr algn="l">
              <a:lnSpc>
                <a:spcPct val="100000"/>
              </a:lnSpc>
            </a:pPr>
            <a:r>
              <a:rPr lang="en-US" sz="1200">
                <a:latin typeface="Verdana" pitchFamily="34" charset="0"/>
              </a:rPr>
              <a:t>HomoscedasticityAssumptionAnd Transformations.SBS</a:t>
            </a:r>
          </a:p>
        </p:txBody>
      </p:sp>
      <p:sp>
        <p:nvSpPr>
          <p:cNvPr id="168969" name="AutoShape 9"/>
          <p:cNvSpPr>
            <a:spLocks noChangeArrowheads="1"/>
          </p:cNvSpPr>
          <p:nvPr/>
        </p:nvSpPr>
        <p:spPr bwMode="auto">
          <a:xfrm>
            <a:off x="4572000" y="5638800"/>
            <a:ext cx="2590800" cy="906463"/>
          </a:xfrm>
          <a:prstGeom prst="wedgeEllipseCallout">
            <a:avLst>
              <a:gd name="adj1" fmla="val 46569"/>
              <a:gd name="adj2" fmla="val -5069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Third</a:t>
            </a:r>
            <a:r>
              <a:rPr lang="en-US" sz="1200">
                <a:latin typeface="Verdana" pitchFamily="34" charset="0"/>
              </a:rPr>
              <a:t>, click on the OK button to produce the output.</a:t>
            </a:r>
          </a:p>
        </p:txBody>
      </p:sp>
      <p:sp>
        <p:nvSpPr>
          <p:cNvPr id="168970" name="AutoShape 10"/>
          <p:cNvSpPr>
            <a:spLocks noChangeArrowheads="1"/>
          </p:cNvSpPr>
          <p:nvPr/>
        </p:nvSpPr>
        <p:spPr bwMode="auto">
          <a:xfrm>
            <a:off x="4725988" y="1423988"/>
            <a:ext cx="4187825" cy="906462"/>
          </a:xfrm>
          <a:prstGeom prst="wedgeEllipseCallout">
            <a:avLst>
              <a:gd name="adj1" fmla="val -7810"/>
              <a:gd name="adj2" fmla="val 63662"/>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First</a:t>
            </a:r>
            <a:r>
              <a:rPr lang="en-US" sz="1200">
                <a:latin typeface="Verdana" pitchFamily="34" charset="0"/>
              </a:rPr>
              <a:t>, move the dependent variable PRESTG80  to the text box for the dependent variable.</a:t>
            </a:r>
          </a:p>
        </p:txBody>
      </p:sp>
      <p:sp>
        <p:nvSpPr>
          <p:cNvPr id="168971" name="AutoShape 11"/>
          <p:cNvSpPr>
            <a:spLocks noChangeArrowheads="1"/>
          </p:cNvSpPr>
          <p:nvPr/>
        </p:nvSpPr>
        <p:spPr bwMode="auto">
          <a:xfrm>
            <a:off x="6096000" y="3429000"/>
            <a:ext cx="2743200" cy="1165225"/>
          </a:xfrm>
          <a:prstGeom prst="wedgeEllipseCallout">
            <a:avLst>
              <a:gd name="adj1" fmla="val -30556"/>
              <a:gd name="adj2" fmla="val -67028"/>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Second</a:t>
            </a:r>
            <a:r>
              <a:rPr lang="en-US" sz="1200">
                <a:latin typeface="Verdana" pitchFamily="34" charset="0"/>
              </a:rPr>
              <a:t>, move the independent variable, SEX, to the list box for independent variables.</a:t>
            </a:r>
          </a:p>
        </p:txBody>
      </p:sp>
    </p:spTree>
  </p:cSld>
  <p:clrMapOvr>
    <a:masterClrMapping/>
  </p:clrMapOvr>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065339F1-4D75-4C0C-AFBF-AE7BF928FEB0}" type="slidenum">
              <a:rPr lang="en-US"/>
              <a:pPr/>
              <a:t>76</a:t>
            </a:fld>
            <a:endParaRPr lang="en-US"/>
          </a:p>
        </p:txBody>
      </p:sp>
      <p:pic>
        <p:nvPicPr>
          <p:cNvPr id="205828" name="Picture 4"/>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066800" y="1600200"/>
            <a:ext cx="4814888" cy="4308475"/>
          </a:xfrm>
          <a:ln/>
          <a:extLst>
            <a:ext uri="{909E8E84-426E-40DD-AFC4-6F175D3DCCD1}">
              <a14:hiddenFill xmlns:a14="http://schemas.microsoft.com/office/drawing/2010/main">
                <a:solidFill>
                  <a:schemeClr val="bg1"/>
                </a:solidFill>
              </a14:hiddenFill>
            </a:ext>
          </a:extLst>
        </p:spPr>
      </p:pic>
      <p:sp>
        <p:nvSpPr>
          <p:cNvPr id="205826" name="Rectangle 2"/>
          <p:cNvSpPr>
            <a:spLocks noGrp="1" noChangeArrowheads="1"/>
          </p:cNvSpPr>
          <p:nvPr>
            <p:ph type="title"/>
          </p:nvPr>
        </p:nvSpPr>
        <p:spPr/>
        <p:txBody>
          <a:bodyPr/>
          <a:lstStyle/>
          <a:p>
            <a:r>
              <a:rPr lang="en-US"/>
              <a:t>Homoscedasticity: sex</a:t>
            </a:r>
          </a:p>
        </p:txBody>
      </p:sp>
      <p:sp>
        <p:nvSpPr>
          <p:cNvPr id="205829" name="AutoShape 5"/>
          <p:cNvSpPr>
            <a:spLocks noChangeArrowheads="1"/>
          </p:cNvSpPr>
          <p:nvPr/>
        </p:nvSpPr>
        <p:spPr bwMode="auto">
          <a:xfrm>
            <a:off x="5029200" y="1570038"/>
            <a:ext cx="3810000" cy="5037137"/>
          </a:xfrm>
          <a:prstGeom prst="wedgeEllipseCallout">
            <a:avLst>
              <a:gd name="adj1" fmla="val -61083"/>
              <a:gd name="adj2" fmla="val 3188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Based on the Levene Test, the variance in "occupational prestige score" [prestg80] is homogeneous for the categories of "sex" [sex]. The probability associated with the Levene Statistic (0.808) is greater than the level of significance, so we fail to reject the null hypothesis and conclude that the homoscedasticity assumption is satisfied. </a:t>
            </a:r>
          </a:p>
          <a:p>
            <a:pPr algn="l">
              <a:lnSpc>
                <a:spcPct val="100000"/>
              </a:lnSpc>
            </a:pPr>
            <a:endParaRPr lang="en-US" sz="1200">
              <a:latin typeface="Verdana" pitchFamily="34" charset="0"/>
            </a:endParaRPr>
          </a:p>
          <a:p>
            <a:pPr algn="l">
              <a:lnSpc>
                <a:spcPct val="100000"/>
              </a:lnSpc>
            </a:pPr>
            <a:r>
              <a:rPr lang="en-US" sz="1200">
                <a:latin typeface="Verdana" pitchFamily="34" charset="0"/>
              </a:rPr>
              <a:t>Even if we violate the assumption, we would not do a transformation since it could impact the relationships of the other independent variables with the dependent variable.</a:t>
            </a:r>
          </a:p>
        </p:txBody>
      </p:sp>
    </p:spTree>
  </p:cSld>
  <p:clrMapOvr>
    <a:masterClrMapping/>
  </p:clrMapOvr>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52DA455B-CAC4-4309-8136-2AEAFE85DD1F}" type="slidenum">
              <a:rPr lang="en-US"/>
              <a:pPr/>
              <a:t>77</a:t>
            </a:fld>
            <a:endParaRPr lang="en-US"/>
          </a:p>
        </p:txBody>
      </p:sp>
      <p:pic>
        <p:nvPicPr>
          <p:cNvPr id="171011" name="Picture 3"/>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524000"/>
            <a:ext cx="7154863" cy="494823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171010" name="Rectangle 2"/>
          <p:cNvSpPr>
            <a:spLocks noGrp="1" noChangeArrowheads="1"/>
          </p:cNvSpPr>
          <p:nvPr>
            <p:ph type="title"/>
          </p:nvPr>
        </p:nvSpPr>
        <p:spPr/>
        <p:txBody>
          <a:bodyPr/>
          <a:lstStyle/>
          <a:p>
            <a:r>
              <a:rPr lang="en-US"/>
              <a:t>Adding a transformed variable</a:t>
            </a:r>
          </a:p>
        </p:txBody>
      </p:sp>
      <p:sp>
        <p:nvSpPr>
          <p:cNvPr id="171013" name="AutoShape 5"/>
          <p:cNvSpPr>
            <a:spLocks noChangeArrowheads="1"/>
          </p:cNvSpPr>
          <p:nvPr/>
        </p:nvSpPr>
        <p:spPr bwMode="auto">
          <a:xfrm>
            <a:off x="228600" y="4953000"/>
            <a:ext cx="2667000" cy="1679575"/>
          </a:xfrm>
          <a:prstGeom prst="wedgeEllipseCallout">
            <a:avLst>
              <a:gd name="adj1" fmla="val 28213"/>
              <a:gd name="adj2" fmla="val -7618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Second</a:t>
            </a:r>
            <a:r>
              <a:rPr lang="en-US" sz="1200">
                <a:latin typeface="Verdana" pitchFamily="34" charset="0"/>
              </a:rPr>
              <a:t>, mark the checkbox for the transformation we want to add to the data set, and clear the other checkboxes.</a:t>
            </a:r>
          </a:p>
        </p:txBody>
      </p:sp>
      <p:sp>
        <p:nvSpPr>
          <p:cNvPr id="171014" name="AutoShape 6"/>
          <p:cNvSpPr>
            <a:spLocks noChangeArrowheads="1"/>
          </p:cNvSpPr>
          <p:nvPr/>
        </p:nvSpPr>
        <p:spPr bwMode="auto">
          <a:xfrm>
            <a:off x="5715000" y="2895600"/>
            <a:ext cx="3124200" cy="1165225"/>
          </a:xfrm>
          <a:prstGeom prst="wedgeEllipseCallout">
            <a:avLst>
              <a:gd name="adj1" fmla="val -26319"/>
              <a:gd name="adj2" fmla="val -7261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First</a:t>
            </a:r>
            <a:r>
              <a:rPr lang="en-US" sz="1200">
                <a:latin typeface="Verdana" pitchFamily="34" charset="0"/>
              </a:rPr>
              <a:t>, move the variable that we want to transform to the list box of variables to test.</a:t>
            </a:r>
          </a:p>
        </p:txBody>
      </p:sp>
      <p:sp>
        <p:nvSpPr>
          <p:cNvPr id="171015" name="AutoShape 7"/>
          <p:cNvSpPr>
            <a:spLocks noChangeArrowheads="1"/>
          </p:cNvSpPr>
          <p:nvPr/>
        </p:nvSpPr>
        <p:spPr bwMode="auto">
          <a:xfrm>
            <a:off x="1068388" y="1828800"/>
            <a:ext cx="4341812" cy="2197100"/>
          </a:xfrm>
          <a:prstGeom prst="wedgeEllipseCallout">
            <a:avLst>
              <a:gd name="adj1" fmla="val -17750"/>
              <a:gd name="adj2" fmla="val 255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Even though we do not need a transformation for any of the variables in this analysis, we will demonstrate how to use a script, such as the normality script, to add a transformed variable to the data set, e.g. a logarithmic transformation for highest year of school.</a:t>
            </a:r>
          </a:p>
        </p:txBody>
      </p:sp>
      <p:sp>
        <p:nvSpPr>
          <p:cNvPr id="171016" name="AutoShape 8"/>
          <p:cNvSpPr>
            <a:spLocks noChangeArrowheads="1"/>
          </p:cNvSpPr>
          <p:nvPr/>
        </p:nvSpPr>
        <p:spPr bwMode="auto">
          <a:xfrm>
            <a:off x="6400800" y="5791200"/>
            <a:ext cx="2590800" cy="906463"/>
          </a:xfrm>
          <a:prstGeom prst="wedgeEllipseCallout">
            <a:avLst>
              <a:gd name="adj1" fmla="val -17097"/>
              <a:gd name="adj2" fmla="val -7276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Fourth</a:t>
            </a:r>
            <a:r>
              <a:rPr lang="en-US" sz="1200">
                <a:latin typeface="Verdana" pitchFamily="34" charset="0"/>
              </a:rPr>
              <a:t>, click on the OK button to produce the output.</a:t>
            </a:r>
          </a:p>
        </p:txBody>
      </p:sp>
      <p:sp>
        <p:nvSpPr>
          <p:cNvPr id="171017" name="AutoShape 9"/>
          <p:cNvSpPr>
            <a:spLocks noChangeArrowheads="1"/>
          </p:cNvSpPr>
          <p:nvPr/>
        </p:nvSpPr>
        <p:spPr bwMode="auto">
          <a:xfrm>
            <a:off x="3276600" y="5029200"/>
            <a:ext cx="2895600" cy="1679575"/>
          </a:xfrm>
          <a:prstGeom prst="wedgeEllipseCallout">
            <a:avLst>
              <a:gd name="adj1" fmla="val 25986"/>
              <a:gd name="adj2" fmla="val -5623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Third</a:t>
            </a:r>
            <a:r>
              <a:rPr lang="en-US" sz="1200">
                <a:latin typeface="Verdana" pitchFamily="34" charset="0"/>
              </a:rPr>
              <a:t>, clear the checkbox for Delete transformed variables from the data.  This will save the transformed variable.</a:t>
            </a:r>
          </a:p>
        </p:txBody>
      </p:sp>
    </p:spTree>
  </p:cSld>
  <p:clrMapOvr>
    <a:masterClrMapping/>
  </p:clrMapOvr>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9CC516D2-041C-4D3C-922B-8CCB4478F6C7}" type="slidenum">
              <a:rPr lang="en-US"/>
              <a:pPr/>
              <a:t>78</a:t>
            </a:fld>
            <a:endParaRPr lang="en-US"/>
          </a:p>
        </p:txBody>
      </p:sp>
      <p:pic>
        <p:nvPicPr>
          <p:cNvPr id="163843" name="Picture 3"/>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524000"/>
            <a:ext cx="6988175" cy="517048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163844" name="Rectangle 4"/>
          <p:cNvSpPr>
            <a:spLocks noGrp="1" noChangeArrowheads="1"/>
          </p:cNvSpPr>
          <p:nvPr>
            <p:ph type="title"/>
          </p:nvPr>
        </p:nvSpPr>
        <p:spPr/>
        <p:txBody>
          <a:bodyPr/>
          <a:lstStyle/>
          <a:p>
            <a:r>
              <a:rPr lang="en-US"/>
              <a:t>The transformed variable in the data editor</a:t>
            </a:r>
          </a:p>
        </p:txBody>
      </p:sp>
      <p:sp>
        <p:nvSpPr>
          <p:cNvPr id="163846" name="AutoShape 6"/>
          <p:cNvSpPr>
            <a:spLocks noChangeArrowheads="1"/>
          </p:cNvSpPr>
          <p:nvPr/>
        </p:nvSpPr>
        <p:spPr bwMode="auto">
          <a:xfrm>
            <a:off x="5257800" y="1371600"/>
            <a:ext cx="3275013" cy="1423988"/>
          </a:xfrm>
          <a:prstGeom prst="wedgeEllipseCallout">
            <a:avLst>
              <a:gd name="adj1" fmla="val -40986"/>
              <a:gd name="adj2" fmla="val 4743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If we scroll to the extreme right in the data editor, we see that the transformed variable has been added to the data set.</a:t>
            </a:r>
          </a:p>
        </p:txBody>
      </p:sp>
      <p:sp>
        <p:nvSpPr>
          <p:cNvPr id="163847" name="AutoShape 7"/>
          <p:cNvSpPr>
            <a:spLocks noChangeArrowheads="1"/>
          </p:cNvSpPr>
          <p:nvPr/>
        </p:nvSpPr>
        <p:spPr bwMode="auto">
          <a:xfrm>
            <a:off x="5638800" y="4660900"/>
            <a:ext cx="3200400" cy="1423988"/>
          </a:xfrm>
          <a:prstGeom prst="wedgeEllipseCallout">
            <a:avLst>
              <a:gd name="adj1" fmla="val -37204"/>
              <a:gd name="adj2" fmla="val 126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Whenever we add transformed variables to the data set, we should be sure to delete them before starting another analysis.</a:t>
            </a:r>
          </a:p>
        </p:txBody>
      </p:sp>
    </p:spTree>
  </p:cSld>
  <p:clrMapOvr>
    <a:masterClrMapping/>
  </p:clrMapOvr>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12CC88A3-E791-4BA5-B55A-1ADC036208A0}" type="slidenum">
              <a:rPr lang="en-US"/>
              <a:pPr/>
              <a:t>79</a:t>
            </a:fld>
            <a:endParaRPr lang="en-US"/>
          </a:p>
        </p:txBody>
      </p:sp>
      <p:pic>
        <p:nvPicPr>
          <p:cNvPr id="164867" name="Picture 3"/>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133600" y="1341438"/>
            <a:ext cx="5619750" cy="4297362"/>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164866" name="Rectangle 2"/>
          <p:cNvSpPr>
            <a:spLocks noGrp="1" noChangeArrowheads="1"/>
          </p:cNvSpPr>
          <p:nvPr>
            <p:ph type="title"/>
          </p:nvPr>
        </p:nvSpPr>
        <p:spPr/>
        <p:txBody>
          <a:bodyPr/>
          <a:lstStyle/>
          <a:p>
            <a:r>
              <a:rPr lang="en-US"/>
              <a:t>The regression to identify outliers</a:t>
            </a:r>
          </a:p>
        </p:txBody>
      </p:sp>
      <p:sp>
        <p:nvSpPr>
          <p:cNvPr id="164869" name="AutoShape 5"/>
          <p:cNvSpPr>
            <a:spLocks noChangeArrowheads="1"/>
          </p:cNvSpPr>
          <p:nvPr/>
        </p:nvSpPr>
        <p:spPr bwMode="auto">
          <a:xfrm>
            <a:off x="306388" y="2547938"/>
            <a:ext cx="4035425" cy="4005262"/>
          </a:xfrm>
          <a:prstGeom prst="wedgeEllipseCallout">
            <a:avLst>
              <a:gd name="adj1" fmla="val -14426"/>
              <a:gd name="adj2" fmla="val 47458"/>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We can use the regression procedure to identify both univariate and multivariate outliers.</a:t>
            </a:r>
          </a:p>
          <a:p>
            <a:pPr algn="l">
              <a:lnSpc>
                <a:spcPct val="100000"/>
              </a:lnSpc>
            </a:pPr>
            <a:endParaRPr lang="en-US" sz="1200">
              <a:latin typeface="Verdana" pitchFamily="34" charset="0"/>
            </a:endParaRPr>
          </a:p>
          <a:p>
            <a:pPr algn="l">
              <a:lnSpc>
                <a:spcPct val="100000"/>
              </a:lnSpc>
            </a:pPr>
            <a:r>
              <a:rPr lang="en-US" sz="1200">
                <a:latin typeface="Verdana" pitchFamily="34" charset="0"/>
              </a:rPr>
              <a:t>We start with the same dialog we used for the last analysis, in which prestg90 as the dependent variable and age, educ, and sex were the independent variables.</a:t>
            </a:r>
          </a:p>
          <a:p>
            <a:pPr algn="l">
              <a:lnSpc>
                <a:spcPct val="100000"/>
              </a:lnSpc>
            </a:pPr>
            <a:endParaRPr lang="en-US" sz="1200">
              <a:latin typeface="Verdana" pitchFamily="34" charset="0"/>
            </a:endParaRPr>
          </a:p>
          <a:p>
            <a:pPr algn="l">
              <a:lnSpc>
                <a:spcPct val="100000"/>
              </a:lnSpc>
            </a:pPr>
            <a:r>
              <a:rPr lang="en-US" sz="1200">
                <a:latin typeface="Verdana" pitchFamily="34" charset="0"/>
              </a:rPr>
              <a:t>If we need to use any transformed variables, we would substitute them now.</a:t>
            </a:r>
          </a:p>
          <a:p>
            <a:pPr algn="l">
              <a:lnSpc>
                <a:spcPct val="100000"/>
              </a:lnSpc>
            </a:pPr>
            <a:endParaRPr lang="en-US" sz="1200" b="1">
              <a:latin typeface="Verdana" pitchFamily="34" charset="0"/>
            </a:endParaRPr>
          </a:p>
        </p:txBody>
      </p:sp>
      <p:sp>
        <p:nvSpPr>
          <p:cNvPr id="164870" name="AutoShape 6"/>
          <p:cNvSpPr>
            <a:spLocks noChangeArrowheads="1"/>
          </p:cNvSpPr>
          <p:nvPr/>
        </p:nvSpPr>
        <p:spPr bwMode="auto">
          <a:xfrm>
            <a:off x="5562600" y="2865438"/>
            <a:ext cx="3429000" cy="1938337"/>
          </a:xfrm>
          <a:prstGeom prst="wedgeEllipseCallout">
            <a:avLst>
              <a:gd name="adj1" fmla="val -29583"/>
              <a:gd name="adj2" fmla="val 68917"/>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We will save the calculated values of the outlier statistics to the data set.</a:t>
            </a:r>
          </a:p>
          <a:p>
            <a:pPr algn="l">
              <a:lnSpc>
                <a:spcPct val="100000"/>
              </a:lnSpc>
            </a:pPr>
            <a:endParaRPr lang="en-US" sz="1200">
              <a:latin typeface="Verdana" pitchFamily="34" charset="0"/>
            </a:endParaRPr>
          </a:p>
          <a:p>
            <a:pPr algn="l">
              <a:lnSpc>
                <a:spcPct val="100000"/>
              </a:lnSpc>
            </a:pPr>
            <a:r>
              <a:rPr lang="en-US" sz="1200">
                <a:latin typeface="Verdana" pitchFamily="34" charset="0"/>
              </a:rPr>
              <a:t>Click on the Save… button to specify what we want to save.</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E9F08CFA-7A4A-40B8-B91E-1C999BD66BC0}" type="slidenum">
              <a:rPr lang="en-US"/>
              <a:pPr/>
              <a:t>8</a:t>
            </a:fld>
            <a:endParaRPr lang="en-US"/>
          </a:p>
        </p:txBody>
      </p:sp>
      <p:sp>
        <p:nvSpPr>
          <p:cNvPr id="322562" name="Rectangle 2"/>
          <p:cNvSpPr>
            <a:spLocks noGrp="1" noChangeArrowheads="1"/>
          </p:cNvSpPr>
          <p:nvPr>
            <p:ph type="title"/>
          </p:nvPr>
        </p:nvSpPr>
        <p:spPr/>
        <p:txBody>
          <a:bodyPr/>
          <a:lstStyle/>
          <a:p>
            <a:r>
              <a:rPr lang="en-US"/>
              <a:t>Transforming independent variables - 1</a:t>
            </a:r>
          </a:p>
        </p:txBody>
      </p:sp>
      <p:sp>
        <p:nvSpPr>
          <p:cNvPr id="322563" name="Rectangle 3"/>
          <p:cNvSpPr>
            <a:spLocks noGrp="1" noChangeArrowheads="1"/>
          </p:cNvSpPr>
          <p:nvPr>
            <p:ph type="body" idx="1"/>
          </p:nvPr>
        </p:nvSpPr>
        <p:spPr/>
        <p:txBody>
          <a:bodyPr/>
          <a:lstStyle/>
          <a:p>
            <a:pPr>
              <a:lnSpc>
                <a:spcPct val="90000"/>
              </a:lnSpc>
            </a:pPr>
            <a:r>
              <a:rPr lang="en-US"/>
              <a:t>If independent variable is normally distributed and linearly related to dependent variable, use as is.</a:t>
            </a:r>
          </a:p>
          <a:p>
            <a:pPr>
              <a:lnSpc>
                <a:spcPct val="90000"/>
              </a:lnSpc>
            </a:pPr>
            <a:endParaRPr lang="en-US"/>
          </a:p>
          <a:p>
            <a:pPr>
              <a:lnSpc>
                <a:spcPct val="90000"/>
              </a:lnSpc>
            </a:pPr>
            <a:r>
              <a:rPr lang="en-US"/>
              <a:t>If independent variable is normally distributed but not linearly related to dependent variable:</a:t>
            </a:r>
          </a:p>
          <a:p>
            <a:pPr lvl="1">
              <a:lnSpc>
                <a:spcPct val="90000"/>
              </a:lnSpc>
            </a:pPr>
            <a:r>
              <a:rPr lang="en-US" sz="2400"/>
              <a:t>Try log, square root, square, and inverse transformation. Use first transformed variable that satisfies linearity criteria and does not violate normality criteria</a:t>
            </a:r>
          </a:p>
          <a:p>
            <a:pPr lvl="1">
              <a:lnSpc>
                <a:spcPct val="90000"/>
              </a:lnSpc>
            </a:pPr>
            <a:r>
              <a:rPr lang="en-US" sz="2400"/>
              <a:t>If no transformation satisfies linearity criteria and does not violate normality criteria, use untransformed variable and add caution for violation of assumption</a:t>
            </a:r>
          </a:p>
        </p:txBody>
      </p:sp>
    </p:spTree>
  </p:cSld>
  <p:clrMapOvr>
    <a:masterClrMapping/>
  </p:clrMapOvr>
  <p:transition/>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31DDB79A-4E0B-4FC3-BBA8-560387F721CE}" type="slidenum">
              <a:rPr lang="en-US"/>
              <a:pPr/>
              <a:t>80</a:t>
            </a:fld>
            <a:endParaRPr lang="en-US"/>
          </a:p>
        </p:txBody>
      </p:sp>
      <p:pic>
        <p:nvPicPr>
          <p:cNvPr id="209923" name="Picture 3"/>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936875" y="1371600"/>
            <a:ext cx="4911725" cy="533558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09922" name="Rectangle 2"/>
          <p:cNvSpPr>
            <a:spLocks noGrp="1" noChangeArrowheads="1"/>
          </p:cNvSpPr>
          <p:nvPr>
            <p:ph type="title"/>
          </p:nvPr>
        </p:nvSpPr>
        <p:spPr/>
        <p:txBody>
          <a:bodyPr/>
          <a:lstStyle/>
          <a:p>
            <a:r>
              <a:rPr lang="en-US"/>
              <a:t>Saving the measures of outliers</a:t>
            </a:r>
          </a:p>
        </p:txBody>
      </p:sp>
      <p:sp>
        <p:nvSpPr>
          <p:cNvPr id="209927" name="AutoShape 7"/>
          <p:cNvSpPr>
            <a:spLocks noChangeArrowheads="1"/>
          </p:cNvSpPr>
          <p:nvPr/>
        </p:nvSpPr>
        <p:spPr bwMode="auto">
          <a:xfrm>
            <a:off x="3200400" y="4038600"/>
            <a:ext cx="3810000" cy="1423988"/>
          </a:xfrm>
          <a:prstGeom prst="wedgeEllipseCallout">
            <a:avLst>
              <a:gd name="adj1" fmla="val -45917"/>
              <a:gd name="adj2" fmla="val -89463"/>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Second</a:t>
            </a:r>
            <a:r>
              <a:rPr lang="en-US" sz="1200">
                <a:latin typeface="Verdana" pitchFamily="34" charset="0"/>
              </a:rPr>
              <a:t>, mark the checkbox for </a:t>
            </a:r>
            <a:r>
              <a:rPr lang="en-US" sz="1200" i="1">
                <a:latin typeface="Verdana" pitchFamily="34" charset="0"/>
              </a:rPr>
              <a:t>Mahalanobis</a:t>
            </a:r>
            <a:r>
              <a:rPr lang="en-US" sz="1200">
                <a:latin typeface="Verdana" pitchFamily="34" charset="0"/>
              </a:rPr>
              <a:t> in the </a:t>
            </a:r>
            <a:r>
              <a:rPr lang="en-US" sz="1200" i="1">
                <a:latin typeface="Verdana" pitchFamily="34" charset="0"/>
              </a:rPr>
              <a:t>Distances</a:t>
            </a:r>
            <a:r>
              <a:rPr lang="en-US" sz="1200">
                <a:latin typeface="Verdana" pitchFamily="34" charset="0"/>
              </a:rPr>
              <a:t> panel.  This will compute Mahalanobis distances for the set of independent variables.</a:t>
            </a:r>
          </a:p>
        </p:txBody>
      </p:sp>
      <p:sp>
        <p:nvSpPr>
          <p:cNvPr id="209928" name="AutoShape 8"/>
          <p:cNvSpPr>
            <a:spLocks noChangeArrowheads="1"/>
          </p:cNvSpPr>
          <p:nvPr/>
        </p:nvSpPr>
        <p:spPr bwMode="auto">
          <a:xfrm>
            <a:off x="6710363" y="2492375"/>
            <a:ext cx="2128837" cy="1165225"/>
          </a:xfrm>
          <a:prstGeom prst="wedgeEllipseCallout">
            <a:avLst>
              <a:gd name="adj1" fmla="val -22708"/>
              <a:gd name="adj2" fmla="val -9250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Third</a:t>
            </a:r>
            <a:r>
              <a:rPr lang="en-US" sz="1200">
                <a:latin typeface="Verdana" pitchFamily="34" charset="0"/>
              </a:rPr>
              <a:t>, click on the </a:t>
            </a:r>
            <a:r>
              <a:rPr lang="en-US" sz="1200" i="1">
                <a:latin typeface="Verdana" pitchFamily="34" charset="0"/>
              </a:rPr>
              <a:t>OK</a:t>
            </a:r>
            <a:r>
              <a:rPr lang="en-US" sz="1200">
                <a:latin typeface="Verdana" pitchFamily="34" charset="0"/>
              </a:rPr>
              <a:t> button to complete the specifications.</a:t>
            </a:r>
          </a:p>
        </p:txBody>
      </p:sp>
      <p:sp>
        <p:nvSpPr>
          <p:cNvPr id="209929" name="AutoShape 9"/>
          <p:cNvSpPr>
            <a:spLocks noChangeArrowheads="1"/>
          </p:cNvSpPr>
          <p:nvPr/>
        </p:nvSpPr>
        <p:spPr bwMode="auto">
          <a:xfrm>
            <a:off x="1295400" y="1371600"/>
            <a:ext cx="3810000" cy="1679575"/>
          </a:xfrm>
          <a:prstGeom prst="wedgeEllipseCallout">
            <a:avLst>
              <a:gd name="adj1" fmla="val 52042"/>
              <a:gd name="adj2" fmla="val 20227"/>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First</a:t>
            </a:r>
            <a:r>
              <a:rPr lang="en-US" sz="1200">
                <a:latin typeface="Verdana" pitchFamily="34" charset="0"/>
              </a:rPr>
              <a:t>, mark the checkbox for </a:t>
            </a:r>
            <a:r>
              <a:rPr lang="en-US" sz="1200" i="1">
                <a:latin typeface="Verdana" pitchFamily="34" charset="0"/>
              </a:rPr>
              <a:t>Studentized</a:t>
            </a:r>
            <a:r>
              <a:rPr lang="en-US" sz="1200">
                <a:latin typeface="Verdana" pitchFamily="34" charset="0"/>
              </a:rPr>
              <a:t> residuals in the </a:t>
            </a:r>
            <a:r>
              <a:rPr lang="en-US" sz="1200" i="1">
                <a:latin typeface="Verdana" pitchFamily="34" charset="0"/>
              </a:rPr>
              <a:t>Residuals</a:t>
            </a:r>
            <a:r>
              <a:rPr lang="en-US" sz="1200">
                <a:latin typeface="Verdana" pitchFamily="34" charset="0"/>
              </a:rPr>
              <a:t> panel.  Studentized residuals are z-scores computed for a case based on the data for all other cases in the data set.</a:t>
            </a:r>
          </a:p>
        </p:txBody>
      </p:sp>
    </p:spTree>
  </p:cSld>
  <p:clrMapOvr>
    <a:masterClrMapping/>
  </p:clrMapOvr>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5346CCAA-60BD-4DC6-9BB5-A1BD391D3262}" type="slidenum">
              <a:rPr lang="en-US"/>
              <a:pPr/>
              <a:t>81</a:t>
            </a:fld>
            <a:endParaRPr lang="en-US"/>
          </a:p>
        </p:txBody>
      </p:sp>
      <p:pic>
        <p:nvPicPr>
          <p:cNvPr id="210947" name="Picture 3"/>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611313"/>
            <a:ext cx="6988175" cy="5170487"/>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10946" name="Rectangle 2"/>
          <p:cNvSpPr>
            <a:spLocks noGrp="1" noChangeArrowheads="1"/>
          </p:cNvSpPr>
          <p:nvPr>
            <p:ph type="title"/>
          </p:nvPr>
        </p:nvSpPr>
        <p:spPr/>
        <p:txBody>
          <a:bodyPr/>
          <a:lstStyle/>
          <a:p>
            <a:r>
              <a:rPr lang="en-US"/>
              <a:t>The variables for identifying outliers</a:t>
            </a:r>
          </a:p>
        </p:txBody>
      </p:sp>
      <p:sp>
        <p:nvSpPr>
          <p:cNvPr id="210949" name="AutoShape 5"/>
          <p:cNvSpPr>
            <a:spLocks noChangeArrowheads="1"/>
          </p:cNvSpPr>
          <p:nvPr/>
        </p:nvSpPr>
        <p:spPr bwMode="auto">
          <a:xfrm>
            <a:off x="1371600" y="1458913"/>
            <a:ext cx="3429000" cy="1423987"/>
          </a:xfrm>
          <a:prstGeom prst="wedgeEllipseCallout">
            <a:avLst>
              <a:gd name="adj1" fmla="val 38194"/>
              <a:gd name="adj2" fmla="val 4743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variables for identifying univariate outliers for the dependent variable are in a column which SPSS has names sre_1.</a:t>
            </a:r>
          </a:p>
        </p:txBody>
      </p:sp>
      <p:sp>
        <p:nvSpPr>
          <p:cNvPr id="210950" name="AutoShape 6"/>
          <p:cNvSpPr>
            <a:spLocks noChangeArrowheads="1"/>
          </p:cNvSpPr>
          <p:nvPr/>
        </p:nvSpPr>
        <p:spPr bwMode="auto">
          <a:xfrm>
            <a:off x="5257800" y="1458913"/>
            <a:ext cx="3429000" cy="1423987"/>
          </a:xfrm>
          <a:prstGeom prst="wedgeEllipseCallout">
            <a:avLst>
              <a:gd name="adj1" fmla="val -28796"/>
              <a:gd name="adj2" fmla="val 5144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variables for identifying multivariate outliers for the independent variables are in a column which SPSS has names mah_1.</a:t>
            </a:r>
          </a:p>
        </p:txBody>
      </p:sp>
    </p:spTree>
  </p:cSld>
  <p:clrMapOvr>
    <a:masterClrMapping/>
  </p:clrMapOvr>
  <p:transitio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902023DF-8260-4BE0-945B-F3E883F8664A}" type="slidenum">
              <a:rPr lang="en-US"/>
              <a:pPr/>
              <a:t>82</a:t>
            </a:fld>
            <a:endParaRPr lang="en-US"/>
          </a:p>
        </p:txBody>
      </p:sp>
      <p:pic>
        <p:nvPicPr>
          <p:cNvPr id="211971" name="Picture 3"/>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524000"/>
            <a:ext cx="6988175" cy="517048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11970" name="Rectangle 2"/>
          <p:cNvSpPr>
            <a:spLocks noGrp="1" noChangeArrowheads="1"/>
          </p:cNvSpPr>
          <p:nvPr>
            <p:ph type="title"/>
          </p:nvPr>
        </p:nvSpPr>
        <p:spPr/>
        <p:txBody>
          <a:bodyPr/>
          <a:lstStyle/>
          <a:p>
            <a:r>
              <a:rPr lang="en-US"/>
              <a:t>Computing the probability for Mahalanobis D²</a:t>
            </a:r>
          </a:p>
        </p:txBody>
      </p:sp>
      <p:sp>
        <p:nvSpPr>
          <p:cNvPr id="211973" name="AutoShape 5"/>
          <p:cNvSpPr>
            <a:spLocks noChangeArrowheads="1"/>
          </p:cNvSpPr>
          <p:nvPr/>
        </p:nvSpPr>
        <p:spPr bwMode="auto">
          <a:xfrm>
            <a:off x="5105400" y="1371600"/>
            <a:ext cx="3352800" cy="1524000"/>
          </a:xfrm>
          <a:prstGeom prst="wedgeEllipseCallout">
            <a:avLst>
              <a:gd name="adj1" fmla="val -17944"/>
              <a:gd name="adj2" fmla="val -1906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To compute the probability of D², we will use an SPSS function in a Compute command.</a:t>
            </a:r>
          </a:p>
        </p:txBody>
      </p:sp>
      <p:sp>
        <p:nvSpPr>
          <p:cNvPr id="211974" name="AutoShape 6"/>
          <p:cNvSpPr>
            <a:spLocks noChangeArrowheads="1"/>
          </p:cNvSpPr>
          <p:nvPr/>
        </p:nvSpPr>
        <p:spPr bwMode="auto">
          <a:xfrm>
            <a:off x="3886200" y="2971800"/>
            <a:ext cx="2667000" cy="1371600"/>
          </a:xfrm>
          <a:prstGeom prst="wedgeEllipseCallout">
            <a:avLst>
              <a:gd name="adj1" fmla="val -34644"/>
              <a:gd name="adj2" fmla="val -10243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First</a:t>
            </a:r>
            <a:r>
              <a:rPr lang="en-US" sz="1200">
                <a:latin typeface="Verdana" pitchFamily="34" charset="0"/>
              </a:rPr>
              <a:t>, select the </a:t>
            </a:r>
            <a:r>
              <a:rPr lang="en-US" sz="1200" i="1">
                <a:latin typeface="Verdana" pitchFamily="34" charset="0"/>
              </a:rPr>
              <a:t>Compute</a:t>
            </a:r>
            <a:r>
              <a:rPr lang="en-US" sz="1200">
                <a:latin typeface="Verdana" pitchFamily="34" charset="0"/>
              </a:rPr>
              <a:t>… command from the </a:t>
            </a:r>
            <a:r>
              <a:rPr lang="en-US" sz="1200" i="1">
                <a:latin typeface="Verdana" pitchFamily="34" charset="0"/>
              </a:rPr>
              <a:t>Transform</a:t>
            </a:r>
            <a:r>
              <a:rPr lang="en-US" sz="1200">
                <a:latin typeface="Verdana" pitchFamily="34" charset="0"/>
              </a:rPr>
              <a:t> menu.</a:t>
            </a:r>
          </a:p>
        </p:txBody>
      </p:sp>
    </p:spTree>
  </p:cSld>
  <p:clrMapOvr>
    <a:masterClrMapping/>
  </p:clrMapOvr>
  <p:transition/>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C9680AD7-5761-41C4-8F31-9CF06633FD7B}" type="slidenum">
              <a:rPr lang="en-US"/>
              <a:pPr/>
              <a:t>83</a:t>
            </a:fld>
            <a:endParaRPr lang="en-US"/>
          </a:p>
        </p:txBody>
      </p:sp>
      <p:pic>
        <p:nvPicPr>
          <p:cNvPr id="214019" name="Picture 3"/>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2386013"/>
            <a:ext cx="6007100" cy="3481387"/>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14018" name="Rectangle 2"/>
          <p:cNvSpPr>
            <a:spLocks noGrp="1" noChangeArrowheads="1"/>
          </p:cNvSpPr>
          <p:nvPr>
            <p:ph type="title"/>
          </p:nvPr>
        </p:nvSpPr>
        <p:spPr/>
        <p:txBody>
          <a:bodyPr/>
          <a:lstStyle/>
          <a:p>
            <a:r>
              <a:rPr lang="en-US"/>
              <a:t>Formula for probability for Mahalanobis D²</a:t>
            </a:r>
          </a:p>
        </p:txBody>
      </p:sp>
      <p:sp>
        <p:nvSpPr>
          <p:cNvPr id="214021" name="AutoShape 5"/>
          <p:cNvSpPr>
            <a:spLocks noChangeArrowheads="1"/>
          </p:cNvSpPr>
          <p:nvPr/>
        </p:nvSpPr>
        <p:spPr bwMode="auto">
          <a:xfrm>
            <a:off x="304800" y="5638800"/>
            <a:ext cx="3505200" cy="1066800"/>
          </a:xfrm>
          <a:prstGeom prst="wedgeEllipseCallout">
            <a:avLst>
              <a:gd name="adj1" fmla="val 49639"/>
              <a:gd name="adj2" fmla="val -5773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Third</a:t>
            </a:r>
            <a:r>
              <a:rPr lang="en-US" sz="1200">
                <a:latin typeface="Verdana" pitchFamily="34" charset="0"/>
              </a:rPr>
              <a:t>, click on the </a:t>
            </a:r>
            <a:r>
              <a:rPr lang="en-US" sz="1200" i="1">
                <a:latin typeface="Verdana" pitchFamily="34" charset="0"/>
              </a:rPr>
              <a:t>OK</a:t>
            </a:r>
            <a:r>
              <a:rPr lang="en-US" sz="1200">
                <a:latin typeface="Verdana" pitchFamily="34" charset="0"/>
              </a:rPr>
              <a:t> button to signal completion of the computer variable dialog.</a:t>
            </a:r>
          </a:p>
        </p:txBody>
      </p:sp>
      <p:sp>
        <p:nvSpPr>
          <p:cNvPr id="214022" name="AutoShape 6"/>
          <p:cNvSpPr>
            <a:spLocks noChangeArrowheads="1"/>
          </p:cNvSpPr>
          <p:nvPr/>
        </p:nvSpPr>
        <p:spPr bwMode="auto">
          <a:xfrm>
            <a:off x="4572000" y="2819400"/>
            <a:ext cx="4495800" cy="3962400"/>
          </a:xfrm>
          <a:prstGeom prst="wedgeEllipseCallout">
            <a:avLst>
              <a:gd name="adj1" fmla="val -47106"/>
              <a:gd name="adj2" fmla="val -4186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Second</a:t>
            </a:r>
            <a:r>
              <a:rPr lang="en-US" sz="1200">
                <a:latin typeface="Verdana" pitchFamily="34" charset="0"/>
              </a:rPr>
              <a:t>, to complete the specifications for the CDF.CHISQ function, type the name of the variable containing the D² scores, mah_1,  followed by a comma, followed by the number of variables used in the calculations, 3.</a:t>
            </a:r>
          </a:p>
          <a:p>
            <a:pPr algn="l">
              <a:lnSpc>
                <a:spcPct val="100000"/>
              </a:lnSpc>
            </a:pPr>
            <a:endParaRPr lang="en-US" sz="1200">
              <a:latin typeface="Verdana" pitchFamily="34" charset="0"/>
            </a:endParaRPr>
          </a:p>
          <a:p>
            <a:pPr algn="l">
              <a:lnSpc>
                <a:spcPct val="100000"/>
              </a:lnSpc>
            </a:pPr>
            <a:r>
              <a:rPr lang="en-US" sz="1200">
                <a:latin typeface="Verdana" pitchFamily="34" charset="0"/>
              </a:rPr>
              <a:t>Since the CDF function (cumulative density function) computes the cumulative probability from the left end of the distribution up through a given value, we subtract it from 1 to obtain the probability in the upper tail of the distribution.</a:t>
            </a:r>
          </a:p>
        </p:txBody>
      </p:sp>
      <p:sp>
        <p:nvSpPr>
          <p:cNvPr id="214023" name="AutoShape 7"/>
          <p:cNvSpPr>
            <a:spLocks noChangeArrowheads="1"/>
          </p:cNvSpPr>
          <p:nvPr/>
        </p:nvSpPr>
        <p:spPr bwMode="auto">
          <a:xfrm>
            <a:off x="1371600" y="1371600"/>
            <a:ext cx="5943600" cy="1219200"/>
          </a:xfrm>
          <a:prstGeom prst="wedgeEllipseCallout">
            <a:avLst>
              <a:gd name="adj1" fmla="val -32560"/>
              <a:gd name="adj2" fmla="val 7461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First</a:t>
            </a:r>
            <a:r>
              <a:rPr lang="en-US" sz="1200">
                <a:latin typeface="Verdana" pitchFamily="34" charset="0"/>
              </a:rPr>
              <a:t>, in the </a:t>
            </a:r>
            <a:r>
              <a:rPr lang="en-US" sz="1200" i="1">
                <a:latin typeface="Verdana" pitchFamily="34" charset="0"/>
              </a:rPr>
              <a:t>target variable</a:t>
            </a:r>
            <a:r>
              <a:rPr lang="en-US" sz="1200">
                <a:latin typeface="Verdana" pitchFamily="34" charset="0"/>
              </a:rPr>
              <a:t> text box, type the name "p_mah_1" as an acronym for the probability of the mah_1, the Mahalanobis D² score.</a:t>
            </a:r>
          </a:p>
        </p:txBody>
      </p:sp>
    </p:spTree>
  </p:cSld>
  <p:clrMapOvr>
    <a:masterClrMapping/>
  </p:clrMapOvr>
  <p:transition/>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C0A94463-8BAC-4992-871F-A5102CB4189D}" type="slidenum">
              <a:rPr lang="en-US"/>
              <a:pPr/>
              <a:t>84</a:t>
            </a:fld>
            <a:endParaRPr lang="en-US"/>
          </a:p>
        </p:txBody>
      </p:sp>
      <p:pic>
        <p:nvPicPr>
          <p:cNvPr id="216067" name="Picture 3"/>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524000"/>
            <a:ext cx="6988175" cy="517048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16066" name="Rectangle 2"/>
          <p:cNvSpPr>
            <a:spLocks noGrp="1" noChangeArrowheads="1"/>
          </p:cNvSpPr>
          <p:nvPr>
            <p:ph type="title"/>
          </p:nvPr>
        </p:nvSpPr>
        <p:spPr/>
        <p:txBody>
          <a:bodyPr/>
          <a:lstStyle/>
          <a:p>
            <a:r>
              <a:rPr lang="en-US"/>
              <a:t>The multivariate outlier</a:t>
            </a:r>
          </a:p>
        </p:txBody>
      </p:sp>
      <p:sp>
        <p:nvSpPr>
          <p:cNvPr id="216069" name="AutoShape 5"/>
          <p:cNvSpPr>
            <a:spLocks noChangeArrowheads="1"/>
          </p:cNvSpPr>
          <p:nvPr/>
        </p:nvSpPr>
        <p:spPr bwMode="auto">
          <a:xfrm>
            <a:off x="1066800" y="3681413"/>
            <a:ext cx="5410200" cy="2714625"/>
          </a:xfrm>
          <a:prstGeom prst="wedgeEllipseCallout">
            <a:avLst>
              <a:gd name="adj1" fmla="val 50616"/>
              <a:gd name="adj2" fmla="val -4263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Using the probabilities computed in p_mah_1 to identify outliers, scroll down through the list of case to see the one case with a probability less than 0.001.</a:t>
            </a:r>
          </a:p>
          <a:p>
            <a:pPr algn="l">
              <a:lnSpc>
                <a:spcPct val="100000"/>
              </a:lnSpc>
            </a:pPr>
            <a:endParaRPr lang="en-US" sz="1200">
              <a:latin typeface="Verdana" pitchFamily="34" charset="0"/>
            </a:endParaRPr>
          </a:p>
          <a:p>
            <a:pPr algn="l">
              <a:lnSpc>
                <a:spcPct val="100000"/>
              </a:lnSpc>
            </a:pPr>
            <a:r>
              <a:rPr lang="en-US" sz="1200">
                <a:latin typeface="Verdana" pitchFamily="34" charset="0"/>
              </a:rPr>
              <a:t>There is 1 case that has a combination of scores on the independent variables that is sufficiently unusual to be considered an outlier (case 20001984: Mahalanobis D²=16.97, p=0.0007).</a:t>
            </a:r>
          </a:p>
        </p:txBody>
      </p:sp>
    </p:spTree>
  </p:cSld>
  <p:clrMapOvr>
    <a:masterClrMapping/>
  </p:clrMapOvr>
  <p:transition/>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CBA8EB6A-27C4-4BB8-91E7-F6D2600718D1}" type="slidenum">
              <a:rPr lang="en-US"/>
              <a:pPr/>
              <a:t>85</a:t>
            </a:fld>
            <a:endParaRPr lang="en-US"/>
          </a:p>
        </p:txBody>
      </p:sp>
      <p:pic>
        <p:nvPicPr>
          <p:cNvPr id="215043" name="Picture 3"/>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066800" y="1295400"/>
            <a:ext cx="6988175" cy="517048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15042" name="Rectangle 2"/>
          <p:cNvSpPr>
            <a:spLocks noGrp="1" noChangeArrowheads="1"/>
          </p:cNvSpPr>
          <p:nvPr>
            <p:ph type="title"/>
          </p:nvPr>
        </p:nvSpPr>
        <p:spPr/>
        <p:txBody>
          <a:bodyPr/>
          <a:lstStyle/>
          <a:p>
            <a:r>
              <a:rPr lang="en-US"/>
              <a:t>The univariate outlier</a:t>
            </a:r>
          </a:p>
        </p:txBody>
      </p:sp>
      <p:sp>
        <p:nvSpPr>
          <p:cNvPr id="215045" name="AutoShape 5"/>
          <p:cNvSpPr>
            <a:spLocks noChangeArrowheads="1"/>
          </p:cNvSpPr>
          <p:nvPr/>
        </p:nvSpPr>
        <p:spPr bwMode="auto">
          <a:xfrm>
            <a:off x="3886200" y="4419600"/>
            <a:ext cx="5105400" cy="2197100"/>
          </a:xfrm>
          <a:prstGeom prst="wedgeEllipseCallout">
            <a:avLst>
              <a:gd name="adj1" fmla="val -36380"/>
              <a:gd name="adj2" fmla="val -4581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Similarly, we can scroll down the values of sre_1, the studentized residual to see the one outlier with a value larger than 3.0.</a:t>
            </a:r>
          </a:p>
          <a:p>
            <a:pPr algn="l">
              <a:lnSpc>
                <a:spcPct val="100000"/>
              </a:lnSpc>
            </a:pPr>
            <a:endParaRPr lang="en-US" sz="1200">
              <a:latin typeface="Verdana" pitchFamily="34" charset="0"/>
            </a:endParaRPr>
          </a:p>
          <a:p>
            <a:pPr algn="l">
              <a:lnSpc>
                <a:spcPct val="100000"/>
              </a:lnSpc>
            </a:pPr>
            <a:r>
              <a:rPr lang="en-US" sz="1200">
                <a:latin typeface="Verdana" pitchFamily="34" charset="0"/>
              </a:rPr>
              <a:t>There is 1 case that has a score on the dependent variable that is sufficiently unusual to be considered an outlier (case 20000391: studentized residual=4.14).</a:t>
            </a:r>
          </a:p>
        </p:txBody>
      </p:sp>
    </p:spTree>
  </p:cSld>
  <p:clrMapOvr>
    <a:masterClrMapping/>
  </p:clrMapOvr>
  <p:transition/>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79F5FA67-70BB-420D-A75F-9E64F5A7ED81}" type="slidenum">
              <a:rPr lang="en-US"/>
              <a:pPr/>
              <a:t>86</a:t>
            </a:fld>
            <a:endParaRPr lang="en-US"/>
          </a:p>
        </p:txBody>
      </p:sp>
      <p:pic>
        <p:nvPicPr>
          <p:cNvPr id="217091" name="Picture 3"/>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524000"/>
            <a:ext cx="6988175" cy="517048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17090" name="Rectangle 2"/>
          <p:cNvSpPr>
            <a:spLocks noGrp="1" noChangeArrowheads="1"/>
          </p:cNvSpPr>
          <p:nvPr>
            <p:ph type="title"/>
          </p:nvPr>
        </p:nvSpPr>
        <p:spPr/>
        <p:txBody>
          <a:bodyPr/>
          <a:lstStyle/>
          <a:p>
            <a:r>
              <a:rPr lang="en-US"/>
              <a:t>Omitting the outliers</a:t>
            </a:r>
          </a:p>
        </p:txBody>
      </p:sp>
      <p:sp>
        <p:nvSpPr>
          <p:cNvPr id="217093" name="AutoShape 5"/>
          <p:cNvSpPr>
            <a:spLocks noChangeArrowheads="1"/>
          </p:cNvSpPr>
          <p:nvPr/>
        </p:nvSpPr>
        <p:spPr bwMode="auto">
          <a:xfrm>
            <a:off x="5105400" y="1524000"/>
            <a:ext cx="3581400" cy="1371600"/>
          </a:xfrm>
          <a:prstGeom prst="wedgeEllipseCallout">
            <a:avLst>
              <a:gd name="adj1" fmla="val -19991"/>
              <a:gd name="adj2" fmla="val -2673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To omit the outliers from the analysis, we select in the cases that are not outliers.</a:t>
            </a:r>
          </a:p>
        </p:txBody>
      </p:sp>
      <p:sp>
        <p:nvSpPr>
          <p:cNvPr id="217094" name="AutoShape 6"/>
          <p:cNvSpPr>
            <a:spLocks noChangeArrowheads="1"/>
          </p:cNvSpPr>
          <p:nvPr/>
        </p:nvSpPr>
        <p:spPr bwMode="auto">
          <a:xfrm>
            <a:off x="5105400" y="3429000"/>
            <a:ext cx="2667000" cy="1371600"/>
          </a:xfrm>
          <a:prstGeom prst="wedgeEllipseCallout">
            <a:avLst>
              <a:gd name="adj1" fmla="val -83569"/>
              <a:gd name="adj2" fmla="val 4467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First</a:t>
            </a:r>
            <a:r>
              <a:rPr lang="en-US" sz="1200">
                <a:latin typeface="Verdana" pitchFamily="34" charset="0"/>
              </a:rPr>
              <a:t>, select the </a:t>
            </a:r>
            <a:r>
              <a:rPr lang="en-US" sz="1200" i="1">
                <a:latin typeface="Verdana" pitchFamily="34" charset="0"/>
              </a:rPr>
              <a:t>Select Cases</a:t>
            </a:r>
            <a:r>
              <a:rPr lang="en-US" sz="1200">
                <a:latin typeface="Verdana" pitchFamily="34" charset="0"/>
              </a:rPr>
              <a:t>… command from the </a:t>
            </a:r>
            <a:r>
              <a:rPr lang="en-US" sz="1200" i="1">
                <a:latin typeface="Verdana" pitchFamily="34" charset="0"/>
              </a:rPr>
              <a:t>Transform</a:t>
            </a:r>
            <a:r>
              <a:rPr lang="en-US" sz="1200">
                <a:latin typeface="Verdana" pitchFamily="34" charset="0"/>
              </a:rPr>
              <a:t> menu.</a:t>
            </a:r>
          </a:p>
        </p:txBody>
      </p:sp>
    </p:spTree>
  </p:cSld>
  <p:clrMapOvr>
    <a:masterClrMapping/>
  </p:clrMapOvr>
  <p:transition/>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97D74260-2458-4869-9057-84CE41F63892}" type="slidenum">
              <a:rPr lang="en-US"/>
              <a:pPr/>
              <a:t>87</a:t>
            </a:fld>
            <a:endParaRPr lang="en-US"/>
          </a:p>
        </p:txBody>
      </p:sp>
      <p:pic>
        <p:nvPicPr>
          <p:cNvPr id="225283" name="Picture 3"/>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362200" y="1828800"/>
            <a:ext cx="5441950" cy="436721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25282" name="Rectangle 2"/>
          <p:cNvSpPr>
            <a:spLocks noGrp="1" noChangeArrowheads="1"/>
          </p:cNvSpPr>
          <p:nvPr>
            <p:ph type="title"/>
          </p:nvPr>
        </p:nvSpPr>
        <p:spPr/>
        <p:txBody>
          <a:bodyPr/>
          <a:lstStyle/>
          <a:p>
            <a:r>
              <a:rPr lang="en-US"/>
              <a:t>Specifying the condition to omit outliers</a:t>
            </a:r>
          </a:p>
        </p:txBody>
      </p:sp>
      <p:sp>
        <p:nvSpPr>
          <p:cNvPr id="225285" name="AutoShape 5"/>
          <p:cNvSpPr>
            <a:spLocks noChangeArrowheads="1"/>
          </p:cNvSpPr>
          <p:nvPr/>
        </p:nvSpPr>
        <p:spPr bwMode="auto">
          <a:xfrm>
            <a:off x="1524000" y="2919413"/>
            <a:ext cx="2590800" cy="1752600"/>
          </a:xfrm>
          <a:prstGeom prst="wedgeEllipseCallout">
            <a:avLst>
              <a:gd name="adj1" fmla="val 54843"/>
              <a:gd name="adj2" fmla="val -5851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First</a:t>
            </a:r>
            <a:r>
              <a:rPr lang="en-US" sz="1200">
                <a:latin typeface="Verdana" pitchFamily="34" charset="0"/>
              </a:rPr>
              <a:t>, mark the If condition is satisfied option button to indicate that we will enter a specific condition for including cases.</a:t>
            </a:r>
          </a:p>
        </p:txBody>
      </p:sp>
      <p:sp>
        <p:nvSpPr>
          <p:cNvPr id="225286" name="AutoShape 6"/>
          <p:cNvSpPr>
            <a:spLocks noChangeArrowheads="1"/>
          </p:cNvSpPr>
          <p:nvPr/>
        </p:nvSpPr>
        <p:spPr bwMode="auto">
          <a:xfrm>
            <a:off x="5486400" y="3429000"/>
            <a:ext cx="2895600" cy="1371600"/>
          </a:xfrm>
          <a:prstGeom prst="wedgeEllipseCallout">
            <a:avLst>
              <a:gd name="adj1" fmla="val -65514"/>
              <a:gd name="adj2" fmla="val -8125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Second</a:t>
            </a:r>
            <a:r>
              <a:rPr lang="en-US" sz="1200">
                <a:latin typeface="Verdana" pitchFamily="34" charset="0"/>
              </a:rPr>
              <a:t>, click on the </a:t>
            </a:r>
            <a:r>
              <a:rPr lang="en-US" sz="1200" i="1">
                <a:latin typeface="Verdana" pitchFamily="34" charset="0"/>
              </a:rPr>
              <a:t>If</a:t>
            </a:r>
            <a:r>
              <a:rPr lang="en-US" sz="1200">
                <a:latin typeface="Verdana" pitchFamily="34" charset="0"/>
              </a:rPr>
              <a:t>… button to specify the criteria for inclusion in the analysis.</a:t>
            </a:r>
          </a:p>
        </p:txBody>
      </p:sp>
    </p:spTree>
  </p:cSld>
  <p:clrMapOvr>
    <a:masterClrMapping/>
  </p:clrMapOvr>
  <p:transition/>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6617EE01-0D9D-47F1-9394-BE974974CFBF}" type="slidenum">
              <a:rPr lang="en-US"/>
              <a:pPr/>
              <a:t>88</a:t>
            </a:fld>
            <a:endParaRPr lang="en-US"/>
          </a:p>
        </p:txBody>
      </p:sp>
      <p:pic>
        <p:nvPicPr>
          <p:cNvPr id="226307" name="Picture 3"/>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679575" y="1760538"/>
            <a:ext cx="6113463" cy="3079750"/>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26306" name="Rectangle 2"/>
          <p:cNvSpPr>
            <a:spLocks noGrp="1" noChangeArrowheads="1"/>
          </p:cNvSpPr>
          <p:nvPr>
            <p:ph type="title"/>
          </p:nvPr>
        </p:nvSpPr>
        <p:spPr/>
        <p:txBody>
          <a:bodyPr/>
          <a:lstStyle/>
          <a:p>
            <a:r>
              <a:rPr lang="en-US"/>
              <a:t>The formula for omitting outliers</a:t>
            </a:r>
          </a:p>
        </p:txBody>
      </p:sp>
      <p:sp>
        <p:nvSpPr>
          <p:cNvPr id="226309" name="AutoShape 5"/>
          <p:cNvSpPr>
            <a:spLocks noChangeArrowheads="1"/>
          </p:cNvSpPr>
          <p:nvPr/>
        </p:nvSpPr>
        <p:spPr bwMode="auto">
          <a:xfrm>
            <a:off x="4956175" y="2522538"/>
            <a:ext cx="4035425" cy="2970212"/>
          </a:xfrm>
          <a:prstGeom prst="wedgeEllipseCallout">
            <a:avLst>
              <a:gd name="adj1" fmla="val -47245"/>
              <a:gd name="adj2" fmla="val -5374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To eliminate the outliers, we request the cases that are not outliers.  </a:t>
            </a:r>
          </a:p>
          <a:p>
            <a:pPr algn="l">
              <a:lnSpc>
                <a:spcPct val="100000"/>
              </a:lnSpc>
            </a:pPr>
            <a:endParaRPr lang="en-US" sz="1200">
              <a:latin typeface="Verdana" pitchFamily="34" charset="0"/>
            </a:endParaRPr>
          </a:p>
          <a:p>
            <a:pPr algn="l">
              <a:lnSpc>
                <a:spcPct val="100000"/>
              </a:lnSpc>
            </a:pPr>
            <a:r>
              <a:rPr lang="en-US" sz="1200">
                <a:latin typeface="Verdana" pitchFamily="34" charset="0"/>
              </a:rPr>
              <a:t>The formula specifies that we should include cases if the studentized residual (regardless of sign) if less than 3 and the probability for Mahalanobis D</a:t>
            </a:r>
            <a:r>
              <a:rPr lang="en-US" sz="1200"/>
              <a:t>²</a:t>
            </a:r>
            <a:r>
              <a:rPr lang="en-US" sz="1200">
                <a:latin typeface="Verdana" pitchFamily="34" charset="0"/>
              </a:rPr>
              <a:t> is higher than the level of significance, 0.001.</a:t>
            </a:r>
          </a:p>
        </p:txBody>
      </p:sp>
      <p:sp>
        <p:nvSpPr>
          <p:cNvPr id="226310" name="AutoShape 6"/>
          <p:cNvSpPr>
            <a:spLocks noChangeArrowheads="1"/>
          </p:cNvSpPr>
          <p:nvPr/>
        </p:nvSpPr>
        <p:spPr bwMode="auto">
          <a:xfrm>
            <a:off x="1603375" y="5037138"/>
            <a:ext cx="3429000" cy="906462"/>
          </a:xfrm>
          <a:prstGeom prst="wedgeEllipseCallout">
            <a:avLst>
              <a:gd name="adj1" fmla="val 28981"/>
              <a:gd name="adj2" fmla="val -9080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After typing in the formula, click on the </a:t>
            </a:r>
            <a:r>
              <a:rPr lang="en-US" sz="1200" i="1">
                <a:latin typeface="Verdana" pitchFamily="34" charset="0"/>
              </a:rPr>
              <a:t>Continue</a:t>
            </a:r>
            <a:r>
              <a:rPr lang="en-US" sz="1200">
                <a:latin typeface="Verdana" pitchFamily="34" charset="0"/>
              </a:rPr>
              <a:t> button to close the dialog box,</a:t>
            </a:r>
          </a:p>
        </p:txBody>
      </p:sp>
    </p:spTree>
  </p:cSld>
  <p:clrMapOvr>
    <a:masterClrMapping/>
  </p:clrMapOvr>
  <p:transition/>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0E314DCE-7755-4320-AA00-C40EABE4D759}" type="slidenum">
              <a:rPr lang="en-US"/>
              <a:pPr/>
              <a:t>89</a:t>
            </a:fld>
            <a:endParaRPr lang="en-US"/>
          </a:p>
        </p:txBody>
      </p:sp>
      <p:pic>
        <p:nvPicPr>
          <p:cNvPr id="227331" name="Picture 3"/>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667000" y="1447800"/>
            <a:ext cx="5441950" cy="436721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27330" name="Rectangle 2"/>
          <p:cNvSpPr>
            <a:spLocks noGrp="1" noChangeArrowheads="1"/>
          </p:cNvSpPr>
          <p:nvPr>
            <p:ph type="title"/>
          </p:nvPr>
        </p:nvSpPr>
        <p:spPr/>
        <p:txBody>
          <a:bodyPr/>
          <a:lstStyle/>
          <a:p>
            <a:r>
              <a:rPr lang="en-US"/>
              <a:t>Completing the request for the selection</a:t>
            </a:r>
          </a:p>
        </p:txBody>
      </p:sp>
      <p:sp>
        <p:nvSpPr>
          <p:cNvPr id="227333" name="AutoShape 5"/>
          <p:cNvSpPr>
            <a:spLocks noChangeArrowheads="1"/>
          </p:cNvSpPr>
          <p:nvPr/>
        </p:nvSpPr>
        <p:spPr bwMode="auto">
          <a:xfrm>
            <a:off x="1905000" y="5715000"/>
            <a:ext cx="2514600" cy="906463"/>
          </a:xfrm>
          <a:prstGeom prst="wedgeEllipseCallout">
            <a:avLst>
              <a:gd name="adj1" fmla="val 56440"/>
              <a:gd name="adj2" fmla="val -58407"/>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To complete the request, we click on the </a:t>
            </a:r>
            <a:r>
              <a:rPr lang="en-US" sz="1200" i="1">
                <a:latin typeface="Verdana" pitchFamily="34" charset="0"/>
              </a:rPr>
              <a:t>OK</a:t>
            </a:r>
            <a:r>
              <a:rPr lang="en-US" sz="1200">
                <a:latin typeface="Verdana" pitchFamily="34" charset="0"/>
              </a:rPr>
              <a:t> button.</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0A255EC5-C921-4EC5-8AC2-984CBC8215F6}" type="slidenum">
              <a:rPr lang="en-US"/>
              <a:pPr/>
              <a:t>9</a:t>
            </a:fld>
            <a:endParaRPr lang="en-US"/>
          </a:p>
        </p:txBody>
      </p:sp>
      <p:sp>
        <p:nvSpPr>
          <p:cNvPr id="323586" name="Rectangle 2"/>
          <p:cNvSpPr>
            <a:spLocks noGrp="1" noChangeArrowheads="1"/>
          </p:cNvSpPr>
          <p:nvPr>
            <p:ph type="title"/>
          </p:nvPr>
        </p:nvSpPr>
        <p:spPr/>
        <p:txBody>
          <a:bodyPr/>
          <a:lstStyle/>
          <a:p>
            <a:r>
              <a:rPr lang="en-US"/>
              <a:t>Transforming independent variables - 2</a:t>
            </a:r>
          </a:p>
        </p:txBody>
      </p:sp>
      <p:sp>
        <p:nvSpPr>
          <p:cNvPr id="323587" name="Rectangle 3"/>
          <p:cNvSpPr>
            <a:spLocks noGrp="1" noChangeArrowheads="1"/>
          </p:cNvSpPr>
          <p:nvPr>
            <p:ph type="body" idx="1"/>
          </p:nvPr>
        </p:nvSpPr>
        <p:spPr>
          <a:xfrm>
            <a:off x="990600" y="1676400"/>
            <a:ext cx="7958138" cy="5029200"/>
          </a:xfrm>
        </p:spPr>
        <p:txBody>
          <a:bodyPr/>
          <a:lstStyle/>
          <a:p>
            <a:r>
              <a:rPr lang="en-US"/>
              <a:t>If independent variable is linearly related to dependent variable but not normally distributed:</a:t>
            </a:r>
          </a:p>
          <a:p>
            <a:pPr lvl="1"/>
            <a:r>
              <a:rPr lang="en-US" sz="2400"/>
              <a:t>Try log, square root, and inverse transformation. Use first transformed variable that satisfies normality criteria and does not reduce correlation. </a:t>
            </a:r>
          </a:p>
          <a:p>
            <a:pPr lvl="1"/>
            <a:r>
              <a:rPr lang="en-US" sz="2400"/>
              <a:t>Try log, square root, and inverse transformation. Use first transformed variable that satisfies normality criteria and has significant correlation.</a:t>
            </a:r>
          </a:p>
          <a:p>
            <a:pPr lvl="1"/>
            <a:r>
              <a:rPr lang="en-US" sz="2400"/>
              <a:t>If no transformation satisfies normality criteria with a significant correlation, use untransformed variable and add caution for violation of assumption</a:t>
            </a:r>
          </a:p>
        </p:txBody>
      </p:sp>
    </p:spTree>
  </p:cSld>
  <p:clrMapOvr>
    <a:masterClrMapping/>
  </p:clrMapOvr>
  <p:transition/>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C81E6C7C-29D2-4E3D-8671-BBA913037225}" type="slidenum">
              <a:rPr lang="en-US"/>
              <a:pPr/>
              <a:t>90</a:t>
            </a:fld>
            <a:endParaRPr lang="en-US"/>
          </a:p>
        </p:txBody>
      </p:sp>
      <p:pic>
        <p:nvPicPr>
          <p:cNvPr id="228355" name="Picture 3"/>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524000"/>
            <a:ext cx="6988175" cy="517048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28354" name="Rectangle 2"/>
          <p:cNvSpPr>
            <a:spLocks noGrp="1" noChangeArrowheads="1"/>
          </p:cNvSpPr>
          <p:nvPr>
            <p:ph type="title"/>
          </p:nvPr>
        </p:nvSpPr>
        <p:spPr/>
        <p:txBody>
          <a:bodyPr/>
          <a:lstStyle/>
          <a:p>
            <a:r>
              <a:rPr lang="en-US"/>
              <a:t>The omitted multivariate outlier</a:t>
            </a:r>
          </a:p>
        </p:txBody>
      </p:sp>
      <p:sp>
        <p:nvSpPr>
          <p:cNvPr id="228357" name="AutoShape 5"/>
          <p:cNvSpPr>
            <a:spLocks noChangeArrowheads="1"/>
          </p:cNvSpPr>
          <p:nvPr/>
        </p:nvSpPr>
        <p:spPr bwMode="auto">
          <a:xfrm>
            <a:off x="2133600" y="4419600"/>
            <a:ext cx="4721225" cy="1938338"/>
          </a:xfrm>
          <a:prstGeom prst="wedgeEllipseCallout">
            <a:avLst>
              <a:gd name="adj1" fmla="val -48856"/>
              <a:gd name="adj2" fmla="val -71213"/>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SPSS identifies the excluded cases by drawing a slash mark through the case number.  Most of the slashes are for cases with missing data, but we also see that the case with the low probability for Mahalanobis distance is included in those that will be omitted.</a:t>
            </a:r>
          </a:p>
        </p:txBody>
      </p:sp>
    </p:spTree>
  </p:cSld>
  <p:clrMapOvr>
    <a:masterClrMapping/>
  </p:clrMapOvr>
  <p:transition/>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FA42E7BA-B835-4F6A-9C41-099FCB0B44CC}" type="slidenum">
              <a:rPr lang="en-US"/>
              <a:pPr/>
              <a:t>91</a:t>
            </a:fld>
            <a:endParaRPr lang="en-US"/>
          </a:p>
        </p:txBody>
      </p:sp>
      <p:pic>
        <p:nvPicPr>
          <p:cNvPr id="229379" name="Picture 3"/>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524000"/>
            <a:ext cx="6988175" cy="517048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29378" name="Rectangle 2"/>
          <p:cNvSpPr>
            <a:spLocks noGrp="1" noChangeArrowheads="1"/>
          </p:cNvSpPr>
          <p:nvPr>
            <p:ph type="title"/>
          </p:nvPr>
        </p:nvSpPr>
        <p:spPr/>
        <p:txBody>
          <a:bodyPr/>
          <a:lstStyle/>
          <a:p>
            <a:r>
              <a:rPr lang="en-US"/>
              <a:t>Running the regression without outliers</a:t>
            </a:r>
          </a:p>
        </p:txBody>
      </p:sp>
      <p:sp>
        <p:nvSpPr>
          <p:cNvPr id="229381" name="AutoShape 5"/>
          <p:cNvSpPr>
            <a:spLocks noChangeArrowheads="1"/>
          </p:cNvSpPr>
          <p:nvPr/>
        </p:nvSpPr>
        <p:spPr bwMode="auto">
          <a:xfrm>
            <a:off x="5410200" y="3705225"/>
            <a:ext cx="3429000" cy="1423988"/>
          </a:xfrm>
          <a:prstGeom prst="wedgeEllipseCallout">
            <a:avLst>
              <a:gd name="adj1" fmla="val -31389"/>
              <a:gd name="adj2" fmla="val -6761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We run the regression again, excluding the outliers.  Select the </a:t>
            </a:r>
            <a:r>
              <a:rPr lang="en-US" sz="1200" i="1">
                <a:latin typeface="Verdana" pitchFamily="34" charset="0"/>
              </a:rPr>
              <a:t>Regression | Linear</a:t>
            </a:r>
            <a:r>
              <a:rPr lang="en-US" sz="1200">
                <a:latin typeface="Verdana" pitchFamily="34" charset="0"/>
              </a:rPr>
              <a:t> command from the </a:t>
            </a:r>
            <a:r>
              <a:rPr lang="en-US" sz="1200" i="1">
                <a:latin typeface="Verdana" pitchFamily="34" charset="0"/>
              </a:rPr>
              <a:t>Analyze</a:t>
            </a:r>
            <a:r>
              <a:rPr lang="en-US" sz="1200">
                <a:latin typeface="Verdana" pitchFamily="34" charset="0"/>
              </a:rPr>
              <a:t> menu.</a:t>
            </a:r>
          </a:p>
        </p:txBody>
      </p:sp>
    </p:spTree>
  </p:cSld>
  <p:clrMapOvr>
    <a:masterClrMapping/>
  </p:clrMapOvr>
  <p:transition/>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1E1C3ABE-D7F3-4177-9C3E-3E24B7C84E27}" type="slidenum">
              <a:rPr lang="en-US"/>
              <a:pPr/>
              <a:t>92</a:t>
            </a:fld>
            <a:endParaRPr lang="en-US"/>
          </a:p>
        </p:txBody>
      </p:sp>
      <p:pic>
        <p:nvPicPr>
          <p:cNvPr id="230403" name="Picture 3"/>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524000"/>
            <a:ext cx="5619750" cy="429736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30402" name="Rectangle 2"/>
          <p:cNvSpPr>
            <a:spLocks noGrp="1" noChangeArrowheads="1"/>
          </p:cNvSpPr>
          <p:nvPr>
            <p:ph type="title"/>
          </p:nvPr>
        </p:nvSpPr>
        <p:spPr/>
        <p:txBody>
          <a:bodyPr/>
          <a:lstStyle/>
          <a:p>
            <a:r>
              <a:rPr lang="en-US"/>
              <a:t>Opening the save options dialog</a:t>
            </a:r>
          </a:p>
        </p:txBody>
      </p:sp>
      <p:sp>
        <p:nvSpPr>
          <p:cNvPr id="230405" name="AutoShape 5"/>
          <p:cNvSpPr>
            <a:spLocks noChangeArrowheads="1"/>
          </p:cNvSpPr>
          <p:nvPr/>
        </p:nvSpPr>
        <p:spPr bwMode="auto">
          <a:xfrm>
            <a:off x="5257800" y="1524000"/>
            <a:ext cx="3352800" cy="1423988"/>
          </a:xfrm>
          <a:prstGeom prst="wedgeEllipseCallout">
            <a:avLst>
              <a:gd name="adj1" fmla="val -34468"/>
              <a:gd name="adj2" fmla="val -3450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If specify the dependent an independent variables.  If we wanted to use any transformed variables we would substitute them now.</a:t>
            </a:r>
          </a:p>
        </p:txBody>
      </p:sp>
      <p:sp>
        <p:nvSpPr>
          <p:cNvPr id="230406" name="AutoShape 6"/>
          <p:cNvSpPr>
            <a:spLocks noChangeArrowheads="1"/>
          </p:cNvSpPr>
          <p:nvPr/>
        </p:nvSpPr>
        <p:spPr bwMode="auto">
          <a:xfrm>
            <a:off x="5334000" y="3429000"/>
            <a:ext cx="3427413" cy="1938338"/>
          </a:xfrm>
          <a:prstGeom prst="wedgeEllipseCallout">
            <a:avLst>
              <a:gd name="adj1" fmla="val -40551"/>
              <a:gd name="adj2" fmla="val 52537"/>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On our last run, we instructed SPSS to save studentized residuals and Mahalanobis distance.  To prevent these values from being calculated again, click on the </a:t>
            </a:r>
            <a:r>
              <a:rPr lang="en-US" sz="1200" i="1">
                <a:latin typeface="Verdana" pitchFamily="34" charset="0"/>
              </a:rPr>
              <a:t>Save</a:t>
            </a:r>
            <a:r>
              <a:rPr lang="en-US" sz="1200">
                <a:latin typeface="Verdana" pitchFamily="34" charset="0"/>
              </a:rPr>
              <a:t>… button.</a:t>
            </a:r>
          </a:p>
        </p:txBody>
      </p:sp>
    </p:spTree>
  </p:cSld>
  <p:clrMapOvr>
    <a:masterClrMapping/>
  </p:clrMapOvr>
  <p:transition/>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1F13A2DD-59BC-4A11-B66C-E8E344A3FCE0}" type="slidenum">
              <a:rPr lang="en-US"/>
              <a:pPr/>
              <a:t>93</a:t>
            </a:fld>
            <a:endParaRPr lang="en-US"/>
          </a:p>
        </p:txBody>
      </p:sp>
      <p:pic>
        <p:nvPicPr>
          <p:cNvPr id="231427" name="Picture 3"/>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514600" y="1371600"/>
            <a:ext cx="4911725" cy="533558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31426" name="Rectangle 2"/>
          <p:cNvSpPr>
            <a:spLocks noGrp="1" noChangeArrowheads="1"/>
          </p:cNvSpPr>
          <p:nvPr>
            <p:ph type="title"/>
          </p:nvPr>
        </p:nvSpPr>
        <p:spPr/>
        <p:txBody>
          <a:bodyPr/>
          <a:lstStyle/>
          <a:p>
            <a:r>
              <a:rPr lang="en-US"/>
              <a:t>Clearing the request to save outlier data</a:t>
            </a:r>
          </a:p>
        </p:txBody>
      </p:sp>
      <p:sp>
        <p:nvSpPr>
          <p:cNvPr id="231429" name="AutoShape 5"/>
          <p:cNvSpPr>
            <a:spLocks noChangeArrowheads="1"/>
          </p:cNvSpPr>
          <p:nvPr/>
        </p:nvSpPr>
        <p:spPr bwMode="auto">
          <a:xfrm>
            <a:off x="1828800" y="1760538"/>
            <a:ext cx="3124200" cy="647700"/>
          </a:xfrm>
          <a:prstGeom prst="wedgeEllipseCallout">
            <a:avLst>
              <a:gd name="adj1" fmla="val 47306"/>
              <a:gd name="adj2" fmla="val 70588"/>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First</a:t>
            </a:r>
            <a:r>
              <a:rPr lang="en-US" sz="1200">
                <a:latin typeface="Verdana" pitchFamily="34" charset="0"/>
              </a:rPr>
              <a:t>, clear the checkbox for Studentized residuals.</a:t>
            </a:r>
          </a:p>
        </p:txBody>
      </p:sp>
      <p:sp>
        <p:nvSpPr>
          <p:cNvPr id="231430" name="AutoShape 6"/>
          <p:cNvSpPr>
            <a:spLocks noChangeArrowheads="1"/>
          </p:cNvSpPr>
          <p:nvPr/>
        </p:nvSpPr>
        <p:spPr bwMode="auto">
          <a:xfrm>
            <a:off x="6710363" y="2492375"/>
            <a:ext cx="2128837" cy="1165225"/>
          </a:xfrm>
          <a:prstGeom prst="wedgeEllipseCallout">
            <a:avLst>
              <a:gd name="adj1" fmla="val -22708"/>
              <a:gd name="adj2" fmla="val -9250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Third</a:t>
            </a:r>
            <a:r>
              <a:rPr lang="en-US" sz="1200">
                <a:latin typeface="Verdana" pitchFamily="34" charset="0"/>
              </a:rPr>
              <a:t>, click on the </a:t>
            </a:r>
            <a:r>
              <a:rPr lang="en-US" sz="1200" i="1">
                <a:latin typeface="Verdana" pitchFamily="34" charset="0"/>
              </a:rPr>
              <a:t>OK</a:t>
            </a:r>
            <a:r>
              <a:rPr lang="en-US" sz="1200">
                <a:latin typeface="Verdana" pitchFamily="34" charset="0"/>
              </a:rPr>
              <a:t> button to complete the specifications.</a:t>
            </a:r>
          </a:p>
        </p:txBody>
      </p:sp>
      <p:sp>
        <p:nvSpPr>
          <p:cNvPr id="231431" name="AutoShape 7"/>
          <p:cNvSpPr>
            <a:spLocks noChangeArrowheads="1"/>
          </p:cNvSpPr>
          <p:nvPr/>
        </p:nvSpPr>
        <p:spPr bwMode="auto">
          <a:xfrm>
            <a:off x="3733800" y="3657600"/>
            <a:ext cx="2667000" cy="906463"/>
          </a:xfrm>
          <a:prstGeom prst="wedgeEllipseCallout">
            <a:avLst>
              <a:gd name="adj1" fmla="val -76486"/>
              <a:gd name="adj2" fmla="val -6698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Second</a:t>
            </a:r>
            <a:r>
              <a:rPr lang="en-US" sz="1200">
                <a:latin typeface="Verdana" pitchFamily="34" charset="0"/>
              </a:rPr>
              <a:t>, clear the checkbox form Mahalanobis distance.</a:t>
            </a:r>
          </a:p>
        </p:txBody>
      </p:sp>
    </p:spTree>
  </p:cSld>
  <p:clrMapOvr>
    <a:masterClrMapping/>
  </p:clrMapOvr>
  <p:transition/>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2283D95D-5466-4BC4-82FE-BB0C6596703B}" type="slidenum">
              <a:rPr lang="en-US"/>
              <a:pPr/>
              <a:t>94</a:t>
            </a:fld>
            <a:endParaRPr lang="en-US"/>
          </a:p>
        </p:txBody>
      </p:sp>
      <p:pic>
        <p:nvPicPr>
          <p:cNvPr id="249860" name="Picture 4"/>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286000" y="1600200"/>
            <a:ext cx="5619750" cy="429736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49861" name="Rectangle 5"/>
          <p:cNvSpPr>
            <a:spLocks noGrp="1" noChangeArrowheads="1"/>
          </p:cNvSpPr>
          <p:nvPr>
            <p:ph type="title"/>
          </p:nvPr>
        </p:nvSpPr>
        <p:spPr/>
        <p:txBody>
          <a:bodyPr/>
          <a:lstStyle/>
          <a:p>
            <a:r>
              <a:rPr lang="en-US"/>
              <a:t>Opening the statistics options dialog</a:t>
            </a:r>
          </a:p>
        </p:txBody>
      </p:sp>
      <p:sp>
        <p:nvSpPr>
          <p:cNvPr id="249863" name="AutoShape 7"/>
          <p:cNvSpPr>
            <a:spLocks noChangeArrowheads="1"/>
          </p:cNvSpPr>
          <p:nvPr/>
        </p:nvSpPr>
        <p:spPr bwMode="auto">
          <a:xfrm>
            <a:off x="5029200" y="3435350"/>
            <a:ext cx="3810000" cy="1938338"/>
          </a:xfrm>
          <a:prstGeom prst="wedgeEllipseCallout">
            <a:avLst>
              <a:gd name="adj1" fmla="val -55042"/>
              <a:gd name="adj2" fmla="val 54833"/>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Once we have removed outliers, we need to check the sample size requirement for regression.</a:t>
            </a:r>
          </a:p>
          <a:p>
            <a:pPr algn="l">
              <a:lnSpc>
                <a:spcPct val="100000"/>
              </a:lnSpc>
            </a:pPr>
            <a:endParaRPr lang="en-US" sz="1200">
              <a:latin typeface="Verdana" pitchFamily="34" charset="0"/>
            </a:endParaRPr>
          </a:p>
          <a:p>
            <a:pPr algn="l">
              <a:lnSpc>
                <a:spcPct val="100000"/>
              </a:lnSpc>
            </a:pPr>
            <a:r>
              <a:rPr lang="en-US" sz="1200">
                <a:latin typeface="Verdana" pitchFamily="34" charset="0"/>
              </a:rPr>
              <a:t>Since we will need the descriptive statistics for this, click on the </a:t>
            </a:r>
            <a:r>
              <a:rPr lang="en-US" sz="1200" i="1">
                <a:latin typeface="Verdana" pitchFamily="34" charset="0"/>
              </a:rPr>
              <a:t>Statistics</a:t>
            </a:r>
            <a:r>
              <a:rPr lang="en-US" sz="1200">
                <a:latin typeface="Verdana" pitchFamily="34" charset="0"/>
              </a:rPr>
              <a:t>… button.</a:t>
            </a:r>
          </a:p>
        </p:txBody>
      </p:sp>
    </p:spTree>
  </p:cSld>
  <p:clrMapOvr>
    <a:masterClrMapping/>
  </p:clrMapOvr>
  <p:transition/>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A5E44D90-CE67-4D28-9BA3-F61F6CF5378D}" type="slidenum">
              <a:rPr lang="en-US"/>
              <a:pPr/>
              <a:t>95</a:t>
            </a:fld>
            <a:endParaRPr lang="en-US"/>
          </a:p>
        </p:txBody>
      </p:sp>
      <p:pic>
        <p:nvPicPr>
          <p:cNvPr id="248836" name="Picture 4"/>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438400" y="2438400"/>
            <a:ext cx="4805363" cy="314166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48837" name="Rectangle 5"/>
          <p:cNvSpPr>
            <a:spLocks noGrp="1" noChangeArrowheads="1"/>
          </p:cNvSpPr>
          <p:nvPr>
            <p:ph type="title"/>
          </p:nvPr>
        </p:nvSpPr>
        <p:spPr/>
        <p:txBody>
          <a:bodyPr/>
          <a:lstStyle/>
          <a:p>
            <a:r>
              <a:rPr lang="en-US"/>
              <a:t>Requesting descriptive statistics</a:t>
            </a:r>
          </a:p>
        </p:txBody>
      </p:sp>
      <p:sp>
        <p:nvSpPr>
          <p:cNvPr id="248839" name="AutoShape 7"/>
          <p:cNvSpPr>
            <a:spLocks noChangeArrowheads="1"/>
          </p:cNvSpPr>
          <p:nvPr/>
        </p:nvSpPr>
        <p:spPr bwMode="auto">
          <a:xfrm>
            <a:off x="4267200" y="1828800"/>
            <a:ext cx="3124200" cy="647700"/>
          </a:xfrm>
          <a:prstGeom prst="wedgeEllipseCallout">
            <a:avLst>
              <a:gd name="adj1" fmla="val -39532"/>
              <a:gd name="adj2" fmla="val 18210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First</a:t>
            </a:r>
            <a:r>
              <a:rPr lang="en-US" sz="1200">
                <a:latin typeface="Verdana" pitchFamily="34" charset="0"/>
              </a:rPr>
              <a:t>, mark the checkbox for </a:t>
            </a:r>
            <a:r>
              <a:rPr lang="en-US" sz="1200" i="1">
                <a:latin typeface="Verdana" pitchFamily="34" charset="0"/>
              </a:rPr>
              <a:t>Descriptives</a:t>
            </a:r>
            <a:r>
              <a:rPr lang="en-US" sz="1200">
                <a:latin typeface="Verdana" pitchFamily="34" charset="0"/>
              </a:rPr>
              <a:t>.</a:t>
            </a:r>
          </a:p>
        </p:txBody>
      </p:sp>
      <p:sp>
        <p:nvSpPr>
          <p:cNvPr id="248840" name="AutoShape 8"/>
          <p:cNvSpPr>
            <a:spLocks noChangeArrowheads="1"/>
          </p:cNvSpPr>
          <p:nvPr/>
        </p:nvSpPr>
        <p:spPr bwMode="auto">
          <a:xfrm>
            <a:off x="6248400" y="3657600"/>
            <a:ext cx="2128838" cy="1423988"/>
          </a:xfrm>
          <a:prstGeom prst="wedgeEllipseCallout">
            <a:avLst>
              <a:gd name="adj1" fmla="val -22708"/>
              <a:gd name="adj2" fmla="val -9250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Second</a:t>
            </a:r>
            <a:r>
              <a:rPr lang="en-US" sz="1200">
                <a:latin typeface="Verdana" pitchFamily="34" charset="0"/>
              </a:rPr>
              <a:t>, click on the </a:t>
            </a:r>
            <a:r>
              <a:rPr lang="en-US" sz="1200" i="1">
                <a:latin typeface="Verdana" pitchFamily="34" charset="0"/>
              </a:rPr>
              <a:t>Continue</a:t>
            </a:r>
            <a:r>
              <a:rPr lang="en-US" sz="1200">
                <a:latin typeface="Verdana" pitchFamily="34" charset="0"/>
              </a:rPr>
              <a:t> button to complete the specifications.</a:t>
            </a:r>
          </a:p>
        </p:txBody>
      </p:sp>
    </p:spTree>
  </p:cSld>
  <p:clrMapOvr>
    <a:masterClrMapping/>
  </p:clrMapOvr>
  <p:transition/>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351C60AE-8BCE-4ADD-A3A3-04388C4E4569}" type="slidenum">
              <a:rPr lang="en-US"/>
              <a:pPr/>
              <a:t>96</a:t>
            </a:fld>
            <a:endParaRPr lang="en-US"/>
          </a:p>
        </p:txBody>
      </p:sp>
      <p:pic>
        <p:nvPicPr>
          <p:cNvPr id="232451" name="Picture 3"/>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133600" y="1646238"/>
            <a:ext cx="5619750" cy="4297362"/>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32450" name="Rectangle 2"/>
          <p:cNvSpPr>
            <a:spLocks noGrp="1" noChangeArrowheads="1"/>
          </p:cNvSpPr>
          <p:nvPr>
            <p:ph type="title"/>
          </p:nvPr>
        </p:nvSpPr>
        <p:spPr/>
        <p:txBody>
          <a:bodyPr/>
          <a:lstStyle/>
          <a:p>
            <a:r>
              <a:rPr lang="en-US"/>
              <a:t>Requesting the output</a:t>
            </a:r>
          </a:p>
        </p:txBody>
      </p:sp>
      <p:sp>
        <p:nvSpPr>
          <p:cNvPr id="232453" name="AutoShape 5"/>
          <p:cNvSpPr>
            <a:spLocks noChangeArrowheads="1"/>
          </p:cNvSpPr>
          <p:nvPr/>
        </p:nvSpPr>
        <p:spPr bwMode="auto">
          <a:xfrm>
            <a:off x="5791200" y="2895600"/>
            <a:ext cx="2895600" cy="1423988"/>
          </a:xfrm>
          <a:prstGeom prst="wedgeEllipseCallout">
            <a:avLst>
              <a:gd name="adj1" fmla="val -273"/>
              <a:gd name="adj2" fmla="val -9431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Having specified the output needed for the analysis, we click on the </a:t>
            </a:r>
            <a:r>
              <a:rPr lang="en-US" sz="1200" i="1">
                <a:latin typeface="Verdana" pitchFamily="34" charset="0"/>
              </a:rPr>
              <a:t>OK</a:t>
            </a:r>
            <a:r>
              <a:rPr lang="en-US" sz="1200">
                <a:latin typeface="Verdana" pitchFamily="34" charset="0"/>
              </a:rPr>
              <a:t> button to obtain the regression output.</a:t>
            </a:r>
          </a:p>
        </p:txBody>
      </p:sp>
    </p:spTree>
  </p:cSld>
  <p:clrMapOvr>
    <a:masterClrMapping/>
  </p:clrMapOvr>
  <p:transition/>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10A31D6F-A9C9-47D2-A241-CA80BA0FEE07}" type="slidenum">
              <a:rPr lang="en-US"/>
              <a:pPr/>
              <a:t>97</a:t>
            </a:fld>
            <a:endParaRPr lang="en-US"/>
          </a:p>
        </p:txBody>
      </p:sp>
      <p:pic>
        <p:nvPicPr>
          <p:cNvPr id="242691" name="Picture 3"/>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819400" y="4114800"/>
            <a:ext cx="3921125" cy="154781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42690" name="Rectangle 2"/>
          <p:cNvSpPr>
            <a:spLocks noGrp="1" noChangeArrowheads="1"/>
          </p:cNvSpPr>
          <p:nvPr>
            <p:ph type="title"/>
          </p:nvPr>
        </p:nvSpPr>
        <p:spPr/>
        <p:txBody>
          <a:bodyPr/>
          <a:lstStyle/>
          <a:p>
            <a:r>
              <a:rPr lang="en-US"/>
              <a:t>Sample size requirement</a:t>
            </a:r>
          </a:p>
        </p:txBody>
      </p:sp>
      <p:sp>
        <p:nvSpPr>
          <p:cNvPr id="242693" name="AutoShape 5"/>
          <p:cNvSpPr>
            <a:spLocks noChangeArrowheads="1"/>
          </p:cNvSpPr>
          <p:nvPr/>
        </p:nvSpPr>
        <p:spPr bwMode="auto">
          <a:xfrm>
            <a:off x="1752600" y="1447800"/>
            <a:ext cx="5791200" cy="2455863"/>
          </a:xfrm>
          <a:prstGeom prst="wedgeEllipseCallout">
            <a:avLst>
              <a:gd name="adj1" fmla="val 24727"/>
              <a:gd name="adj2" fmla="val 8206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minimum ratio of valid cases to independent variables for multiple regression is 5 to 1. After removing 2 outliers, there are 252 valid cases and 3 independent variables. </a:t>
            </a:r>
          </a:p>
          <a:p>
            <a:pPr algn="l">
              <a:lnSpc>
                <a:spcPct val="100000"/>
              </a:lnSpc>
            </a:pPr>
            <a:endParaRPr lang="en-US" sz="1200">
              <a:latin typeface="Verdana" pitchFamily="34" charset="0"/>
            </a:endParaRPr>
          </a:p>
          <a:p>
            <a:pPr algn="l">
              <a:lnSpc>
                <a:spcPct val="100000"/>
              </a:lnSpc>
            </a:pPr>
            <a:r>
              <a:rPr lang="en-US" sz="1200">
                <a:latin typeface="Verdana" pitchFamily="34" charset="0"/>
              </a:rPr>
              <a:t>The ratio of cases to independent variables for this analysis is 84.0 to 1, which satisfies the minimum requirement. In addition, the ratio of 84.0 to 1 satisfies the preferred ratio of 15 to 1.</a:t>
            </a:r>
          </a:p>
        </p:txBody>
      </p:sp>
    </p:spTree>
  </p:cSld>
  <p:clrMapOvr>
    <a:masterClrMapping/>
  </p:clrMapOvr>
  <p:transition/>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52976CA6-CA94-47CB-8416-E7BAFEE6C132}" type="slidenum">
              <a:rPr lang="en-US"/>
              <a:pPr/>
              <a:t>98</a:t>
            </a:fld>
            <a:endParaRPr lang="en-US"/>
          </a:p>
        </p:txBody>
      </p:sp>
      <p:pic>
        <p:nvPicPr>
          <p:cNvPr id="241667" name="Picture 3"/>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066800" y="2833688"/>
            <a:ext cx="6234113" cy="3719512"/>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41666" name="Rectangle 2"/>
          <p:cNvSpPr>
            <a:spLocks noGrp="1" noChangeArrowheads="1"/>
          </p:cNvSpPr>
          <p:nvPr>
            <p:ph type="title"/>
          </p:nvPr>
        </p:nvSpPr>
        <p:spPr/>
        <p:txBody>
          <a:bodyPr/>
          <a:lstStyle/>
          <a:p>
            <a:r>
              <a:rPr lang="en-US"/>
              <a:t>Significance of regression relationship</a:t>
            </a:r>
          </a:p>
        </p:txBody>
      </p:sp>
      <p:sp>
        <p:nvSpPr>
          <p:cNvPr id="241669" name="AutoShape 5"/>
          <p:cNvSpPr>
            <a:spLocks noChangeArrowheads="1"/>
          </p:cNvSpPr>
          <p:nvPr/>
        </p:nvSpPr>
        <p:spPr bwMode="auto">
          <a:xfrm>
            <a:off x="3124200" y="1373188"/>
            <a:ext cx="5791200" cy="2970212"/>
          </a:xfrm>
          <a:prstGeom prst="wedgeEllipseCallout">
            <a:avLst>
              <a:gd name="adj1" fmla="val 9898"/>
              <a:gd name="adj2" fmla="val 8319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probability of the F statistic (36.639) for the overall regression relationship is &lt;0.001, less than or equal to the level of significance of 0.05. We reject the null hypothesis  that there is no relationship between the set of independent variables and the dependent variable (R² = 0). </a:t>
            </a:r>
          </a:p>
          <a:p>
            <a:pPr algn="l">
              <a:lnSpc>
                <a:spcPct val="100000"/>
              </a:lnSpc>
            </a:pPr>
            <a:endParaRPr lang="en-US" sz="1200">
              <a:latin typeface="Verdana" pitchFamily="34" charset="0"/>
            </a:endParaRPr>
          </a:p>
          <a:p>
            <a:pPr algn="l">
              <a:lnSpc>
                <a:spcPct val="100000"/>
              </a:lnSpc>
            </a:pPr>
            <a:r>
              <a:rPr lang="en-US" sz="1200">
                <a:latin typeface="Verdana" pitchFamily="34" charset="0"/>
              </a:rPr>
              <a:t>We support the research hypothesis that there is a statistically significant relationship between the set of independent variables and the dependent variable.</a:t>
            </a:r>
          </a:p>
        </p:txBody>
      </p:sp>
    </p:spTree>
  </p:cSld>
  <p:clrMapOvr>
    <a:masterClrMapping/>
  </p:clrMapOvr>
  <p:transition/>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CB15F16C-9BD8-435C-B44E-67C50EE85575}" type="slidenum">
              <a:rPr lang="en-US"/>
              <a:pPr/>
              <a:t>99</a:t>
            </a:fld>
            <a:endParaRPr lang="en-US"/>
          </a:p>
        </p:txBody>
      </p:sp>
      <p:pic>
        <p:nvPicPr>
          <p:cNvPr id="252930" name="Picture 2"/>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828800" y="1524000"/>
            <a:ext cx="6234113" cy="371951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52931" name="Rectangle 3"/>
          <p:cNvSpPr>
            <a:spLocks noGrp="1" noChangeArrowheads="1"/>
          </p:cNvSpPr>
          <p:nvPr>
            <p:ph type="title"/>
          </p:nvPr>
        </p:nvSpPr>
        <p:spPr/>
        <p:txBody>
          <a:bodyPr/>
          <a:lstStyle/>
          <a:p>
            <a:r>
              <a:rPr lang="en-US"/>
              <a:t>Increase in proportion of variance</a:t>
            </a:r>
          </a:p>
        </p:txBody>
      </p:sp>
      <p:sp>
        <p:nvSpPr>
          <p:cNvPr id="252932" name="AutoShape 4"/>
          <p:cNvSpPr>
            <a:spLocks noChangeArrowheads="1"/>
          </p:cNvSpPr>
          <p:nvPr/>
        </p:nvSpPr>
        <p:spPr bwMode="auto">
          <a:xfrm>
            <a:off x="2819400" y="2743200"/>
            <a:ext cx="5791200" cy="2771775"/>
          </a:xfrm>
          <a:prstGeom prst="wedgeEllipseCallout">
            <a:avLst>
              <a:gd name="adj1" fmla="val -28671"/>
              <a:gd name="adj2" fmla="val -60782"/>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Prior to any transformations of variables to satisfy the assumptions of multiple regression or removal of outliers, the proportion of variance in the dependent variable explained by the independent variables (R²) was 27.1%. No transformed variables were substituted to satisfy assumptions, but outliers were removed from the sample. </a:t>
            </a:r>
          </a:p>
          <a:p>
            <a:pPr algn="l"/>
            <a:endParaRPr lang="en-US" sz="1200">
              <a:latin typeface="Verdana" pitchFamily="34" charset="0"/>
            </a:endParaRPr>
          </a:p>
          <a:p>
            <a:pPr algn="l"/>
            <a:r>
              <a:rPr lang="en-US" sz="1200">
                <a:latin typeface="Verdana" pitchFamily="34" charset="0"/>
              </a:rPr>
              <a:t>The proportion of variance explained by the regression analysis after removing outliers was 30.7%, a difference of 3.6%. </a:t>
            </a:r>
          </a:p>
          <a:p>
            <a:pPr algn="l"/>
            <a:endParaRPr lang="en-US" sz="1200">
              <a:latin typeface="Verdana" pitchFamily="34" charset="0"/>
            </a:endParaRPr>
          </a:p>
        </p:txBody>
      </p:sp>
      <p:sp>
        <p:nvSpPr>
          <p:cNvPr id="252933" name="AutoShape 5"/>
          <p:cNvSpPr>
            <a:spLocks noChangeArrowheads="1"/>
          </p:cNvSpPr>
          <p:nvPr/>
        </p:nvSpPr>
        <p:spPr bwMode="auto">
          <a:xfrm>
            <a:off x="609600" y="5108575"/>
            <a:ext cx="3427413" cy="1673225"/>
          </a:xfrm>
          <a:prstGeom prst="wedgeEllipseCallout">
            <a:avLst>
              <a:gd name="adj1" fmla="val -12065"/>
              <a:gd name="adj2" fmla="val -2950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The answer to the question is </a:t>
            </a:r>
            <a:r>
              <a:rPr lang="en-US" sz="1200" b="1">
                <a:latin typeface="Verdana" pitchFamily="34" charset="0"/>
              </a:rPr>
              <a:t>true with caution</a:t>
            </a:r>
            <a:r>
              <a:rPr lang="en-US" sz="1200">
                <a:latin typeface="Verdana" pitchFamily="34" charset="0"/>
              </a:rPr>
              <a:t>.</a:t>
            </a:r>
          </a:p>
          <a:p>
            <a:pPr algn="l"/>
            <a:endParaRPr lang="en-US" sz="1200">
              <a:latin typeface="Verdana" pitchFamily="34" charset="0"/>
            </a:endParaRPr>
          </a:p>
          <a:p>
            <a:pPr algn="l"/>
            <a:r>
              <a:rPr lang="en-US" sz="1200">
                <a:latin typeface="Verdana" pitchFamily="34" charset="0"/>
              </a:rPr>
              <a:t>A caution is added because of a violation of regression assumptions.</a:t>
            </a:r>
          </a:p>
          <a:p>
            <a:pPr algn="l"/>
            <a:endParaRPr lang="en-US" sz="1200">
              <a:latin typeface="Verdana" pitchFamily="34" charset="0"/>
            </a:endParaRPr>
          </a:p>
        </p:txBody>
      </p:sp>
    </p:spTree>
  </p:cSld>
  <p:clrMapOvr>
    <a:masterClrMapping/>
  </p:clrMapOvr>
  <p:transition/>
</p:sld>
</file>

<file path=ppt/theme/theme1.xml><?xml version="1.0" encoding="utf-8"?>
<a:theme xmlns:a="http://schemas.openxmlformats.org/drawingml/2006/main" name="_statTemplate">
  <a:themeElements>
    <a:clrScheme name="">
      <a:dk1>
        <a:srgbClr val="000000"/>
      </a:dk1>
      <a:lt1>
        <a:srgbClr val="FFFFFF"/>
      </a:lt1>
      <a:dk2>
        <a:srgbClr val="000000"/>
      </a:dk2>
      <a:lt2>
        <a:srgbClr val="E3E2C7"/>
      </a:lt2>
      <a:accent1>
        <a:srgbClr val="EAEAEA"/>
      </a:accent1>
      <a:accent2>
        <a:srgbClr val="003366"/>
      </a:accent2>
      <a:accent3>
        <a:srgbClr val="FFFFFF"/>
      </a:accent3>
      <a:accent4>
        <a:srgbClr val="000000"/>
      </a:accent4>
      <a:accent5>
        <a:srgbClr val="F3F3F3"/>
      </a:accent5>
      <a:accent6>
        <a:srgbClr val="002D5C"/>
      </a:accent6>
      <a:hlink>
        <a:srgbClr val="003366"/>
      </a:hlink>
      <a:folHlink>
        <a:srgbClr val="800000"/>
      </a:folHlink>
    </a:clrScheme>
    <a:fontScheme name="_statTemplate">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85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rebuchet MS" pitchFamily="34" charset="0"/>
          </a:defRPr>
        </a:defPPr>
      </a:lstStyle>
    </a:spDef>
    <a:lnDef>
      <a:spPr bwMode="auto">
        <a:xfrm>
          <a:off x="0" y="0"/>
          <a:ext cx="1" cy="1"/>
        </a:xfrm>
        <a:custGeom>
          <a:avLst/>
          <a:gdLst/>
          <a:ahLst/>
          <a:cxnLst/>
          <a:rect l="0" t="0" r="0" b="0"/>
          <a:pathLst/>
        </a:custGeom>
        <a:solidFill>
          <a:schemeClr val="bg1"/>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85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rebuchet MS" pitchFamily="34" charset="0"/>
          </a:defRPr>
        </a:defPPr>
      </a:lstStyle>
    </a:lnDef>
  </a:objectDefaults>
  <a:extraClrSchemeLst>
    <a:extraClrScheme>
      <a:clrScheme name="_statTemplate 1">
        <a:dk1>
          <a:srgbClr val="008080"/>
        </a:dk1>
        <a:lt1>
          <a:srgbClr val="FFFFCC"/>
        </a:lt1>
        <a:dk2>
          <a:srgbClr val="009999"/>
        </a:dk2>
        <a:lt2>
          <a:srgbClr val="FFFF99"/>
        </a:lt2>
        <a:accent1>
          <a:srgbClr val="336699"/>
        </a:accent1>
        <a:accent2>
          <a:srgbClr val="FFFF99"/>
        </a:accent2>
        <a:accent3>
          <a:srgbClr val="AACACA"/>
        </a:accent3>
        <a:accent4>
          <a:srgbClr val="DADAAE"/>
        </a:accent4>
        <a:accent5>
          <a:srgbClr val="ADB8CA"/>
        </a:accent5>
        <a:accent6>
          <a:srgbClr val="E7E78A"/>
        </a:accent6>
        <a:hlink>
          <a:srgbClr val="FFFFCC"/>
        </a:hlink>
        <a:folHlink>
          <a:srgbClr val="DDDDDD"/>
        </a:folHlink>
      </a:clrScheme>
      <a:clrMap bg1="dk2" tx1="lt1" bg2="dk1" tx2="lt2" accent1="accent1" accent2="accent2" accent3="accent3" accent4="accent4" accent5="accent5" accent6="accent6" hlink="hlink" folHlink="folHlink"/>
    </a:extraClrScheme>
    <a:extraClrScheme>
      <a:clrScheme name="_statTemplat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clrMap bg1="lt1" tx1="dk1" bg2="lt2" tx2="dk2" accent1="accent1" accent2="accent2" accent3="accent3" accent4="accent4" accent5="accent5" accent6="accent6" hlink="hlink" folHlink="folHlink"/>
    </a:extraClrScheme>
    <a:extraClrScheme>
      <a:clrScheme name="_statTemplate 3">
        <a:dk1>
          <a:srgbClr val="000000"/>
        </a:dk1>
        <a:lt1>
          <a:srgbClr val="FFFFFF"/>
        </a:lt1>
        <a:dk2>
          <a:srgbClr val="000000"/>
        </a:dk2>
        <a:lt2>
          <a:srgbClr val="DDDDDD"/>
        </a:lt2>
        <a:accent1>
          <a:srgbClr val="DDDDDD"/>
        </a:accent1>
        <a:accent2>
          <a:srgbClr val="333333"/>
        </a:accent2>
        <a:accent3>
          <a:srgbClr val="FFFFFF"/>
        </a:accent3>
        <a:accent4>
          <a:srgbClr val="000000"/>
        </a:accent4>
        <a:accent5>
          <a:srgbClr val="EBEBEB"/>
        </a:accent5>
        <a:accent6>
          <a:srgbClr val="2D2D2D"/>
        </a:accent6>
        <a:hlink>
          <a:srgbClr val="808080"/>
        </a:hlink>
        <a:folHlink>
          <a:srgbClr val="808080"/>
        </a:folHlink>
      </a:clrScheme>
      <a:clrMap bg1="lt1" tx1="dk1" bg2="lt2" tx2="dk2" accent1="accent1" accent2="accent2" accent3="accent3" accent4="accent4" accent5="accent5" accent6="accent6" hlink="hlink" folHlink="folHlink"/>
    </a:extraClrScheme>
    <a:extraClrScheme>
      <a:clrScheme name="_statTemplate 4">
        <a:dk1>
          <a:srgbClr val="5F5F5F"/>
        </a:dk1>
        <a:lt1>
          <a:srgbClr val="FFFFFF"/>
        </a:lt1>
        <a:dk2>
          <a:srgbClr val="003366"/>
        </a:dk2>
        <a:lt2>
          <a:srgbClr val="FFFFFF"/>
        </a:lt2>
        <a:accent1>
          <a:srgbClr val="7E003F"/>
        </a:accent1>
        <a:accent2>
          <a:srgbClr val="DDDDDD"/>
        </a:accent2>
        <a:accent3>
          <a:srgbClr val="AAADB8"/>
        </a:accent3>
        <a:accent4>
          <a:srgbClr val="DADADA"/>
        </a:accent4>
        <a:accent5>
          <a:srgbClr val="C0AAAF"/>
        </a:accent5>
        <a:accent6>
          <a:srgbClr val="C8C8C8"/>
        </a:accent6>
        <a:hlink>
          <a:srgbClr val="969696"/>
        </a:hlink>
        <a:folHlink>
          <a:srgbClr val="DDDDDD"/>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Settings\js\Application Data\Microsoft\Templates\_statTemplate.pot</Template>
  <TotalTime>5254</TotalTime>
  <Words>9204</Words>
  <Application>Microsoft Office PowerPoint</Application>
  <PresentationFormat>On-screen Show (4:3)</PresentationFormat>
  <Paragraphs>1001</Paragraphs>
  <Slides>104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104</vt:i4>
      </vt:variant>
    </vt:vector>
  </HeadingPairs>
  <TitlesOfParts>
    <vt:vector size="109" baseType="lpstr">
      <vt:lpstr>Times New Roman</vt:lpstr>
      <vt:lpstr>Trebuchet MS</vt:lpstr>
      <vt:lpstr>Wingdings</vt:lpstr>
      <vt:lpstr>Verdana</vt:lpstr>
      <vt:lpstr>_statTemplate</vt:lpstr>
      <vt:lpstr>Multiple Regression – Assumptions and Outliers</vt:lpstr>
      <vt:lpstr>Multiple Regression and Assumptions</vt:lpstr>
      <vt:lpstr>Multiple Regression and Outliers</vt:lpstr>
      <vt:lpstr>Relationship between assumptions and outliers</vt:lpstr>
      <vt:lpstr>Order of analysis is important</vt:lpstr>
      <vt:lpstr>Strategy for solving problems</vt:lpstr>
      <vt:lpstr>Transforming dependent variables</vt:lpstr>
      <vt:lpstr>Transforming independent variables - 1</vt:lpstr>
      <vt:lpstr>Transforming independent variables - 2</vt:lpstr>
      <vt:lpstr>Transforming independent variables - 3</vt:lpstr>
      <vt:lpstr>Impact of transformations  and omitting outliers</vt:lpstr>
      <vt:lpstr>Notes</vt:lpstr>
      <vt:lpstr>Problem 1</vt:lpstr>
      <vt:lpstr>Dissecting problem 1 - 1</vt:lpstr>
      <vt:lpstr>Dissecting problem 1 - 2</vt:lpstr>
      <vt:lpstr>Dissecting problem 1 - 3</vt:lpstr>
      <vt:lpstr>R² before transformations or removing outliers</vt:lpstr>
      <vt:lpstr>R² before transformations or removing outliers</vt:lpstr>
      <vt:lpstr>R² before transformations or removing outliers</vt:lpstr>
      <vt:lpstr>Normality of the dependent variable:  total family income</vt:lpstr>
      <vt:lpstr>Normality of the dependent variable:  total family income</vt:lpstr>
      <vt:lpstr>Linearity and independent variable:  how many in family earned money</vt:lpstr>
      <vt:lpstr>Linearity and independent variable:   how many in family earned money</vt:lpstr>
      <vt:lpstr>Normality of independent variable: how many in family earned money</vt:lpstr>
      <vt:lpstr>Normality of independent variable: how many in family earned money</vt:lpstr>
      <vt:lpstr>Normality of independent variable: how many in family earned money</vt:lpstr>
      <vt:lpstr>Transformation for how many in family earned money</vt:lpstr>
      <vt:lpstr>Normality of independent variable: respondent’s income</vt:lpstr>
      <vt:lpstr>Normality of independent variable:  respondent’s income</vt:lpstr>
      <vt:lpstr>Linearity and independent variable:   respondent’s income</vt:lpstr>
      <vt:lpstr>Linearity and independent variable:   respondent’s income</vt:lpstr>
      <vt:lpstr>Homoscedasticity: sex</vt:lpstr>
      <vt:lpstr>Homoscedasticity: sex</vt:lpstr>
      <vt:lpstr>Adding a transformed variable</vt:lpstr>
      <vt:lpstr>The transformed variable in the data editor</vt:lpstr>
      <vt:lpstr>The regression to identify outliers</vt:lpstr>
      <vt:lpstr>Saving the measures of outliers</vt:lpstr>
      <vt:lpstr>The variables for identifying outliers</vt:lpstr>
      <vt:lpstr>Computing the probability for Mahalanobis D²</vt:lpstr>
      <vt:lpstr>Formula for probability for Mahalanobis D²</vt:lpstr>
      <vt:lpstr>Multivariate outliers</vt:lpstr>
      <vt:lpstr>Univariate outliers</vt:lpstr>
      <vt:lpstr>Omitting the outliers</vt:lpstr>
      <vt:lpstr>Specifying the condition to omit outliers</vt:lpstr>
      <vt:lpstr>The formula for omitting outliers</vt:lpstr>
      <vt:lpstr>Completing the request for the selection</vt:lpstr>
      <vt:lpstr>The omitted multivariate outlier</vt:lpstr>
      <vt:lpstr>Running the regression without outliers</vt:lpstr>
      <vt:lpstr>Opening the save options dialog</vt:lpstr>
      <vt:lpstr>Clearing the request to save outlier data</vt:lpstr>
      <vt:lpstr>Opening the statistics options dialog</vt:lpstr>
      <vt:lpstr>Requesting descriptive statistics</vt:lpstr>
      <vt:lpstr>Requesting the output</vt:lpstr>
      <vt:lpstr>Sample size requirement</vt:lpstr>
      <vt:lpstr>Significance of regression relationship</vt:lpstr>
      <vt:lpstr>Increase in proportion of variance</vt:lpstr>
      <vt:lpstr>Problem 2</vt:lpstr>
      <vt:lpstr>Dissecting problem 2 - 1</vt:lpstr>
      <vt:lpstr>Dissecting problem 2 - 2</vt:lpstr>
      <vt:lpstr>Dissecting problem 2 - 3</vt:lpstr>
      <vt:lpstr>R² before transformations or removing outliers</vt:lpstr>
      <vt:lpstr>R² before transformations or removing outliers</vt:lpstr>
      <vt:lpstr>Normality of the dependent variable</vt:lpstr>
      <vt:lpstr>Normality of the dependent variable</vt:lpstr>
      <vt:lpstr>Normality of independent variable: Age</vt:lpstr>
      <vt:lpstr>Normality of independent variable: Age</vt:lpstr>
      <vt:lpstr>Linearity and independent variable: Age</vt:lpstr>
      <vt:lpstr>Linearity and independent variable: Age</vt:lpstr>
      <vt:lpstr>Transformation for Age</vt:lpstr>
      <vt:lpstr>Linearity and independent variable:  Highest year of school completed</vt:lpstr>
      <vt:lpstr>Linearity and independent variable:  Highest year of school completed</vt:lpstr>
      <vt:lpstr>Normality  of independent variable:  Highest year of school completed</vt:lpstr>
      <vt:lpstr>Normality  of independent variable:  Highest year of school completed</vt:lpstr>
      <vt:lpstr>Transformation for highest year of school</vt:lpstr>
      <vt:lpstr>Homoscedasticity: sex</vt:lpstr>
      <vt:lpstr>Homoscedasticity: sex</vt:lpstr>
      <vt:lpstr>Adding a transformed variable</vt:lpstr>
      <vt:lpstr>The transformed variable in the data editor</vt:lpstr>
      <vt:lpstr>The regression to identify outliers</vt:lpstr>
      <vt:lpstr>Saving the measures of outliers</vt:lpstr>
      <vt:lpstr>The variables for identifying outliers</vt:lpstr>
      <vt:lpstr>Computing the probability for Mahalanobis D²</vt:lpstr>
      <vt:lpstr>Formula for probability for Mahalanobis D²</vt:lpstr>
      <vt:lpstr>The multivariate outlier</vt:lpstr>
      <vt:lpstr>The univariate outlier</vt:lpstr>
      <vt:lpstr>Omitting the outliers</vt:lpstr>
      <vt:lpstr>Specifying the condition to omit outliers</vt:lpstr>
      <vt:lpstr>The formula for omitting outliers</vt:lpstr>
      <vt:lpstr>Completing the request for the selection</vt:lpstr>
      <vt:lpstr>The omitted multivariate outlier</vt:lpstr>
      <vt:lpstr>Running the regression without outliers</vt:lpstr>
      <vt:lpstr>Opening the save options dialog</vt:lpstr>
      <vt:lpstr>Clearing the request to save outlier data</vt:lpstr>
      <vt:lpstr>Opening the statistics options dialog</vt:lpstr>
      <vt:lpstr>Requesting descriptive statistics</vt:lpstr>
      <vt:lpstr>Requesting the output</vt:lpstr>
      <vt:lpstr>Sample size requirement</vt:lpstr>
      <vt:lpstr>Significance of regression relationship</vt:lpstr>
      <vt:lpstr>Increase in proportion of variance</vt:lpstr>
      <vt:lpstr>Impact of assumptions and outliers - 1</vt:lpstr>
      <vt:lpstr>Impact of assumptions and outliers - 2</vt:lpstr>
      <vt:lpstr>Impact of assumptions and outliers - 3</vt:lpstr>
      <vt:lpstr>Impact of assumptions and outliers - 4</vt:lpstr>
      <vt:lpstr>Impact of assumptions and outliers - 5</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Frequency Distributions</dc:title>
  <dc:creator>Michael</dc:creator>
  <cp:lastModifiedBy>Michael</cp:lastModifiedBy>
  <cp:revision>228</cp:revision>
  <cp:lastPrinted>2000-09-01T15:46:21Z</cp:lastPrinted>
  <dcterms:created xsi:type="dcterms:W3CDTF">2000-09-01T15:46:21Z</dcterms:created>
  <dcterms:modified xsi:type="dcterms:W3CDTF">2012-04-15T14:25:44Z</dcterms:modified>
</cp:coreProperties>
</file>