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75"/>
  </p:notesMasterIdLst>
  <p:handoutMasterIdLst>
    <p:handoutMasterId r:id="rId76"/>
  </p:handoutMasterIdLst>
  <p:sldIdLst>
    <p:sldId id="256" r:id="rId2"/>
    <p:sldId id="631" r:id="rId3"/>
    <p:sldId id="822" r:id="rId4"/>
    <p:sldId id="826" r:id="rId5"/>
    <p:sldId id="828" r:id="rId6"/>
    <p:sldId id="827" r:id="rId7"/>
    <p:sldId id="825" r:id="rId8"/>
    <p:sldId id="829" r:id="rId9"/>
    <p:sldId id="871" r:id="rId10"/>
    <p:sldId id="872" r:id="rId11"/>
    <p:sldId id="873" r:id="rId12"/>
    <p:sldId id="877" r:id="rId13"/>
    <p:sldId id="876" r:id="rId14"/>
    <p:sldId id="749" r:id="rId15"/>
    <p:sldId id="824" r:id="rId16"/>
    <p:sldId id="870" r:id="rId17"/>
    <p:sldId id="878" r:id="rId18"/>
    <p:sldId id="882" r:id="rId19"/>
    <p:sldId id="883" r:id="rId20"/>
    <p:sldId id="884" r:id="rId21"/>
    <p:sldId id="880" r:id="rId22"/>
    <p:sldId id="885" r:id="rId23"/>
    <p:sldId id="881" r:id="rId24"/>
    <p:sldId id="455" r:id="rId25"/>
    <p:sldId id="760" r:id="rId26"/>
    <p:sldId id="761" r:id="rId27"/>
    <p:sldId id="764" r:id="rId28"/>
    <p:sldId id="762" r:id="rId29"/>
    <p:sldId id="832" r:id="rId30"/>
    <p:sldId id="479" r:id="rId31"/>
    <p:sldId id="568" r:id="rId32"/>
    <p:sldId id="638" r:id="rId33"/>
    <p:sldId id="835" r:id="rId34"/>
    <p:sldId id="834" r:id="rId35"/>
    <p:sldId id="577" r:id="rId36"/>
    <p:sldId id="864" r:id="rId37"/>
    <p:sldId id="865" r:id="rId38"/>
    <p:sldId id="460" r:id="rId39"/>
    <p:sldId id="503" r:id="rId40"/>
    <p:sldId id="767" r:id="rId41"/>
    <p:sldId id="614" r:id="rId42"/>
    <p:sldId id="765" r:id="rId43"/>
    <p:sldId id="867" r:id="rId44"/>
    <p:sldId id="868" r:id="rId45"/>
    <p:sldId id="869" r:id="rId46"/>
    <p:sldId id="618" r:id="rId47"/>
    <p:sldId id="619" r:id="rId48"/>
    <p:sldId id="862" r:id="rId49"/>
    <p:sldId id="863" r:id="rId50"/>
    <p:sldId id="836" r:id="rId51"/>
    <p:sldId id="837" r:id="rId52"/>
    <p:sldId id="838" r:id="rId53"/>
    <p:sldId id="839" r:id="rId54"/>
    <p:sldId id="840" r:id="rId55"/>
    <p:sldId id="841" r:id="rId56"/>
    <p:sldId id="842" r:id="rId57"/>
    <p:sldId id="843" r:id="rId58"/>
    <p:sldId id="844" r:id="rId59"/>
    <p:sldId id="845" r:id="rId60"/>
    <p:sldId id="846" r:id="rId61"/>
    <p:sldId id="847" r:id="rId62"/>
    <p:sldId id="848" r:id="rId63"/>
    <p:sldId id="849" r:id="rId64"/>
    <p:sldId id="850" r:id="rId65"/>
    <p:sldId id="851" r:id="rId66"/>
    <p:sldId id="852" r:id="rId67"/>
    <p:sldId id="853" r:id="rId68"/>
    <p:sldId id="854" r:id="rId69"/>
    <p:sldId id="859" r:id="rId70"/>
    <p:sldId id="623" r:id="rId71"/>
    <p:sldId id="451" r:id="rId72"/>
    <p:sldId id="743" r:id="rId73"/>
    <p:sldId id="452" r:id="rId74"/>
  </p:sldIdLst>
  <p:sldSz cx="9144000" cy="6858000" type="screen4x3"/>
  <p:notesSz cx="6858000" cy="9144000"/>
  <p:defaultTextStyle>
    <a:defPPr>
      <a:defRPr lang="en-US"/>
    </a:defPPr>
    <a:lvl1pPr algn="ctr" rtl="0" fontAlgn="base">
      <a:lnSpc>
        <a:spcPct val="85000"/>
      </a:lnSpc>
      <a:spcBef>
        <a:spcPct val="0"/>
      </a:spcBef>
      <a:spcAft>
        <a:spcPct val="0"/>
      </a:spcAft>
      <a:defRPr sz="2400" kern="1200">
        <a:solidFill>
          <a:schemeClr val="tx1"/>
        </a:solidFill>
        <a:latin typeface="Trebuchet MS" pitchFamily="34" charset="0"/>
        <a:ea typeface="+mn-ea"/>
        <a:cs typeface="+mn-cs"/>
      </a:defRPr>
    </a:lvl1pPr>
    <a:lvl2pPr marL="457200" algn="ctr" rtl="0" fontAlgn="base">
      <a:lnSpc>
        <a:spcPct val="85000"/>
      </a:lnSpc>
      <a:spcBef>
        <a:spcPct val="0"/>
      </a:spcBef>
      <a:spcAft>
        <a:spcPct val="0"/>
      </a:spcAft>
      <a:defRPr sz="2400" kern="1200">
        <a:solidFill>
          <a:schemeClr val="tx1"/>
        </a:solidFill>
        <a:latin typeface="Trebuchet MS" pitchFamily="34" charset="0"/>
        <a:ea typeface="+mn-ea"/>
        <a:cs typeface="+mn-cs"/>
      </a:defRPr>
    </a:lvl2pPr>
    <a:lvl3pPr marL="914400" algn="ctr" rtl="0" fontAlgn="base">
      <a:lnSpc>
        <a:spcPct val="85000"/>
      </a:lnSpc>
      <a:spcBef>
        <a:spcPct val="0"/>
      </a:spcBef>
      <a:spcAft>
        <a:spcPct val="0"/>
      </a:spcAft>
      <a:defRPr sz="2400" kern="1200">
        <a:solidFill>
          <a:schemeClr val="tx1"/>
        </a:solidFill>
        <a:latin typeface="Trebuchet MS" pitchFamily="34" charset="0"/>
        <a:ea typeface="+mn-ea"/>
        <a:cs typeface="+mn-cs"/>
      </a:defRPr>
    </a:lvl3pPr>
    <a:lvl4pPr marL="1371600" algn="ctr" rtl="0" fontAlgn="base">
      <a:lnSpc>
        <a:spcPct val="85000"/>
      </a:lnSpc>
      <a:spcBef>
        <a:spcPct val="0"/>
      </a:spcBef>
      <a:spcAft>
        <a:spcPct val="0"/>
      </a:spcAft>
      <a:defRPr sz="2400" kern="1200">
        <a:solidFill>
          <a:schemeClr val="tx1"/>
        </a:solidFill>
        <a:latin typeface="Trebuchet MS" pitchFamily="34" charset="0"/>
        <a:ea typeface="+mn-ea"/>
        <a:cs typeface="+mn-cs"/>
      </a:defRPr>
    </a:lvl4pPr>
    <a:lvl5pPr marL="1828800" algn="ctr" rtl="0" fontAlgn="base">
      <a:lnSpc>
        <a:spcPct val="85000"/>
      </a:lnSpc>
      <a:spcBef>
        <a:spcPct val="0"/>
      </a:spcBef>
      <a:spcAft>
        <a:spcPct val="0"/>
      </a:spcAft>
      <a:defRPr sz="2400" kern="1200">
        <a:solidFill>
          <a:schemeClr val="tx1"/>
        </a:solidFill>
        <a:latin typeface="Trebuchet MS" pitchFamily="34" charset="0"/>
        <a:ea typeface="+mn-ea"/>
        <a:cs typeface="+mn-cs"/>
      </a:defRPr>
    </a:lvl5pPr>
    <a:lvl6pPr marL="2286000" algn="l" defTabSz="914400" rtl="0" eaLnBrk="1" latinLnBrk="0" hangingPunct="1">
      <a:defRPr sz="2400" kern="1200">
        <a:solidFill>
          <a:schemeClr val="tx1"/>
        </a:solidFill>
        <a:latin typeface="Trebuchet MS" pitchFamily="34" charset="0"/>
        <a:ea typeface="+mn-ea"/>
        <a:cs typeface="+mn-cs"/>
      </a:defRPr>
    </a:lvl6pPr>
    <a:lvl7pPr marL="2743200" algn="l" defTabSz="914400" rtl="0" eaLnBrk="1" latinLnBrk="0" hangingPunct="1">
      <a:defRPr sz="2400" kern="1200">
        <a:solidFill>
          <a:schemeClr val="tx1"/>
        </a:solidFill>
        <a:latin typeface="Trebuchet MS" pitchFamily="34" charset="0"/>
        <a:ea typeface="+mn-ea"/>
        <a:cs typeface="+mn-cs"/>
      </a:defRPr>
    </a:lvl7pPr>
    <a:lvl8pPr marL="3200400" algn="l" defTabSz="914400" rtl="0" eaLnBrk="1" latinLnBrk="0" hangingPunct="1">
      <a:defRPr sz="2400" kern="1200">
        <a:solidFill>
          <a:schemeClr val="tx1"/>
        </a:solidFill>
        <a:latin typeface="Trebuchet MS" pitchFamily="34" charset="0"/>
        <a:ea typeface="+mn-ea"/>
        <a:cs typeface="+mn-cs"/>
      </a:defRPr>
    </a:lvl8pPr>
    <a:lvl9pPr marL="3657600" algn="l" defTabSz="914400" rtl="0" eaLnBrk="1" latinLnBrk="0" hangingPunct="1">
      <a:defRPr sz="2400" kern="1200">
        <a:solidFill>
          <a:schemeClr val="tx1"/>
        </a:solidFill>
        <a:latin typeface="Trebuchet M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a:srgbClr val="0000CC"/>
    <a:srgbClr val="000000"/>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4" autoAdjust="0"/>
  </p:normalViewPr>
  <p:slideViewPr>
    <p:cSldViewPr>
      <p:cViewPr>
        <p:scale>
          <a:sx n="85" d="100"/>
          <a:sy n="85" d="100"/>
        </p:scale>
        <p:origin x="-1440" y="-7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_rels/viewProps.xml.rels><?xml version="1.0" encoding="UTF-8" standalone="yes"?>
<Relationships xmlns="http://schemas.openxmlformats.org/package/2006/relationships"><Relationship Id="rId8" Type="http://schemas.openxmlformats.org/officeDocument/2006/relationships/slide" Target="slides/slide24.xml"/><Relationship Id="rId13" Type="http://schemas.openxmlformats.org/officeDocument/2006/relationships/slide" Target="slides/slide29.xml"/><Relationship Id="rId18" Type="http://schemas.openxmlformats.org/officeDocument/2006/relationships/slide" Target="slides/slide50.xml"/><Relationship Id="rId26" Type="http://schemas.openxmlformats.org/officeDocument/2006/relationships/slide" Target="slides/slide69.xml"/><Relationship Id="rId3" Type="http://schemas.openxmlformats.org/officeDocument/2006/relationships/slide" Target="slides/slide10.xml"/><Relationship Id="rId21" Type="http://schemas.openxmlformats.org/officeDocument/2006/relationships/slide" Target="slides/slide53.xml"/><Relationship Id="rId7" Type="http://schemas.openxmlformats.org/officeDocument/2006/relationships/slide" Target="slides/slide14.xml"/><Relationship Id="rId12" Type="http://schemas.openxmlformats.org/officeDocument/2006/relationships/slide" Target="slides/slide28.xml"/><Relationship Id="rId17" Type="http://schemas.openxmlformats.org/officeDocument/2006/relationships/slide" Target="slides/slide49.xml"/><Relationship Id="rId25" Type="http://schemas.openxmlformats.org/officeDocument/2006/relationships/slide" Target="slides/slide57.xml"/><Relationship Id="rId2" Type="http://schemas.openxmlformats.org/officeDocument/2006/relationships/slide" Target="slides/slide2.xml"/><Relationship Id="rId16" Type="http://schemas.openxmlformats.org/officeDocument/2006/relationships/slide" Target="slides/slide48.xml"/><Relationship Id="rId20" Type="http://schemas.openxmlformats.org/officeDocument/2006/relationships/slide" Target="slides/slide52.xml"/><Relationship Id="rId1" Type="http://schemas.openxmlformats.org/officeDocument/2006/relationships/slide" Target="slides/slide1.xml"/><Relationship Id="rId6" Type="http://schemas.openxmlformats.org/officeDocument/2006/relationships/slide" Target="slides/slide13.xml"/><Relationship Id="rId11" Type="http://schemas.openxmlformats.org/officeDocument/2006/relationships/slide" Target="slides/slide27.xml"/><Relationship Id="rId24" Type="http://schemas.openxmlformats.org/officeDocument/2006/relationships/slide" Target="slides/slide56.xml"/><Relationship Id="rId5" Type="http://schemas.openxmlformats.org/officeDocument/2006/relationships/slide" Target="slides/slide12.xml"/><Relationship Id="rId15" Type="http://schemas.openxmlformats.org/officeDocument/2006/relationships/slide" Target="slides/slide37.xml"/><Relationship Id="rId23" Type="http://schemas.openxmlformats.org/officeDocument/2006/relationships/slide" Target="slides/slide55.xml"/><Relationship Id="rId10" Type="http://schemas.openxmlformats.org/officeDocument/2006/relationships/slide" Target="slides/slide26.xml"/><Relationship Id="rId19" Type="http://schemas.openxmlformats.org/officeDocument/2006/relationships/slide" Target="slides/slide51.xml"/><Relationship Id="rId4" Type="http://schemas.openxmlformats.org/officeDocument/2006/relationships/slide" Target="slides/slide11.xml"/><Relationship Id="rId9" Type="http://schemas.openxmlformats.org/officeDocument/2006/relationships/slide" Target="slides/slide25.xml"/><Relationship Id="rId14" Type="http://schemas.openxmlformats.org/officeDocument/2006/relationships/slide" Target="slides/slide36.xml"/><Relationship Id="rId22"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536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pitchFamily="18" charset="0"/>
              </a:defRPr>
            </a:lvl1pPr>
          </a:lstStyle>
          <a:p>
            <a:endParaRPr lang="en-US"/>
          </a:p>
        </p:txBody>
      </p:sp>
      <p:sp>
        <p:nvSpPr>
          <p:cNvPr id="1536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pitchFamily="18" charset="0"/>
              </a:defRPr>
            </a:lvl1pPr>
          </a:lstStyle>
          <a:p>
            <a:r>
              <a:rPr lang="en-US"/>
              <a:t>Class 2</a:t>
            </a: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pitchFamily="18" charset="0"/>
              </a:defRPr>
            </a:lvl1pPr>
          </a:lstStyle>
          <a:p>
            <a:fld id="{BCCDDDFB-FB06-4084-93EA-8BF0E0D624D9}" type="slidenum">
              <a:rPr lang="en-US"/>
              <a:pPr/>
              <a:t>‹#›</a:t>
            </a:fld>
            <a:endParaRPr lang="en-US"/>
          </a:p>
        </p:txBody>
      </p:sp>
    </p:spTree>
    <p:extLst>
      <p:ext uri="{BB962C8B-B14F-4D97-AF65-F5344CB8AC3E}">
        <p14:creationId xmlns:p14="http://schemas.microsoft.com/office/powerpoint/2010/main" val="30220254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pitchFamily="18" charset="0"/>
              </a:defRPr>
            </a:lvl1pPr>
          </a:lstStyle>
          <a:p>
            <a:endParaRPr lang="en-US"/>
          </a:p>
        </p:txBody>
      </p:sp>
      <p:sp>
        <p:nvSpPr>
          <p:cNvPr id="1741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pitchFamily="18" charset="0"/>
              </a:defRPr>
            </a:lvl1pPr>
          </a:lstStyle>
          <a:p>
            <a:fld id="{30CB27A4-197C-4A84-BA90-4D13A842A85F}" type="slidenum">
              <a:rPr lang="en-US"/>
              <a:pPr/>
              <a:t>‹#›</a:t>
            </a:fld>
            <a:endParaRPr lang="en-US"/>
          </a:p>
        </p:txBody>
      </p:sp>
    </p:spTree>
    <p:extLst>
      <p:ext uri="{BB962C8B-B14F-4D97-AF65-F5344CB8AC3E}">
        <p14:creationId xmlns:p14="http://schemas.microsoft.com/office/powerpoint/2010/main" val="3745924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F0E184-EA9E-4D46-AD1A-E63B4A1B6232}" type="slidenum">
              <a:rPr lang="en-US"/>
              <a:pPr/>
              <a:t>1</a:t>
            </a:fld>
            <a:endParaRPr lang="en-US"/>
          </a:p>
        </p:txBody>
      </p:sp>
      <p:sp>
        <p:nvSpPr>
          <p:cNvPr id="43010" name="Rectangle 2"/>
          <p:cNvSpPr>
            <a:spLocks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08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0899" name="Rectangle 3"/>
          <p:cNvSpPr>
            <a:spLocks noGrp="1" noChangeArrowheads="1"/>
          </p:cNvSpPr>
          <p:nvPr>
            <p:ph type="ctrTitle"/>
          </p:nvPr>
        </p:nvSpPr>
        <p:spPr>
          <a:xfrm>
            <a:off x="1143000" y="304800"/>
            <a:ext cx="7543800" cy="1012825"/>
          </a:xfrm>
        </p:spPr>
        <p:txBody>
          <a:bodyPr/>
          <a:lstStyle>
            <a:lvl1pPr>
              <a:defRPr/>
            </a:lvl1pPr>
          </a:lstStyle>
          <a:p>
            <a:pPr lvl="0"/>
            <a:r>
              <a:rPr lang="en-US" noProof="0" smtClean="0"/>
              <a:t>Click to edit Master title</a:t>
            </a:r>
          </a:p>
        </p:txBody>
      </p:sp>
      <p:sp>
        <p:nvSpPr>
          <p:cNvPr id="80900" name="Rectangle 4"/>
          <p:cNvSpPr>
            <a:spLocks noGrp="1" noChangeArrowheads="1"/>
          </p:cNvSpPr>
          <p:nvPr>
            <p:ph type="subTitle" idx="1"/>
          </p:nvPr>
        </p:nvSpPr>
        <p:spPr>
          <a:xfrm>
            <a:off x="1219200" y="1600200"/>
            <a:ext cx="7391400" cy="5029200"/>
          </a:xfrm>
        </p:spPr>
        <p:txBody>
          <a:bodyPr/>
          <a:lstStyle>
            <a:lvl1pPr marL="0" indent="0" algn="ctr">
              <a:buFont typeface="Wingdings" pitchFamily="2" charset="2"/>
              <a:buNone/>
              <a:defRPr sz="1800"/>
            </a:lvl1pPr>
          </a:lstStyle>
          <a:p>
            <a:pPr lvl="0"/>
            <a:r>
              <a:rPr lang="en-US" noProof="0" smtClean="0"/>
              <a:t>Click to edit Master subtitle style</a:t>
            </a:r>
          </a:p>
        </p:txBody>
      </p:sp>
      <p:sp>
        <p:nvSpPr>
          <p:cNvPr id="80913" name="Rectangle 17"/>
          <p:cNvSpPr>
            <a:spLocks noGrp="1" noChangeArrowheads="1"/>
          </p:cNvSpPr>
          <p:nvPr>
            <p:ph type="sldNum" sz="quarter" idx="4"/>
          </p:nvPr>
        </p:nvSpPr>
        <p:spPr/>
        <p:txBody>
          <a:bodyPr/>
          <a:lstStyle>
            <a:lvl1pPr>
              <a:defRPr/>
            </a:lvl1pPr>
          </a:lstStyle>
          <a:p>
            <a:r>
              <a:rPr lang="en-US"/>
              <a:t>SW388R7</a:t>
            </a:r>
          </a:p>
          <a:p>
            <a:r>
              <a:rPr lang="en-US"/>
              <a:t>Data Analysis &amp; Computers II</a:t>
            </a:r>
          </a:p>
          <a:p>
            <a:endParaRPr lang="en-US"/>
          </a:p>
          <a:p>
            <a:r>
              <a:rPr lang="en-US"/>
              <a:t>Slide </a:t>
            </a:r>
            <a:fld id="{08B6D0D9-ECC1-4EB4-A811-3D97949694A1}"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9FCCF218-2967-44DD-8B22-477615085A53}" type="slidenum">
              <a:rPr lang="en-US"/>
              <a:pPr/>
              <a:t>‹#›</a:t>
            </a:fld>
            <a:endParaRPr lang="en-US"/>
          </a:p>
        </p:txBody>
      </p:sp>
    </p:spTree>
    <p:extLst>
      <p:ext uri="{BB962C8B-B14F-4D97-AF65-F5344CB8AC3E}">
        <p14:creationId xmlns:p14="http://schemas.microsoft.com/office/powerpoint/2010/main" val="234295836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8650" y="304800"/>
            <a:ext cx="1970088"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7594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C2AAAE0F-38E0-4F23-97C4-5C93587165A8}" type="slidenum">
              <a:rPr lang="en-US"/>
              <a:pPr/>
              <a:t>‹#›</a:t>
            </a:fld>
            <a:endParaRPr lang="en-US"/>
          </a:p>
        </p:txBody>
      </p:sp>
    </p:spTree>
    <p:extLst>
      <p:ext uri="{BB962C8B-B14F-4D97-AF65-F5344CB8AC3E}">
        <p14:creationId xmlns:p14="http://schemas.microsoft.com/office/powerpoint/2010/main" val="304713558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5438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676400"/>
            <a:ext cx="3863975"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83175" y="1676400"/>
            <a:ext cx="3865563"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0" y="304800"/>
            <a:ext cx="1143000" cy="914400"/>
          </a:xfrm>
        </p:spPr>
        <p:txBody>
          <a:bodyPr/>
          <a:lstStyle>
            <a:lvl1pPr>
              <a:defRPr/>
            </a:lvl1pPr>
          </a:lstStyle>
          <a:p>
            <a:r>
              <a:rPr lang="en-US"/>
              <a:t>SW388R7</a:t>
            </a:r>
          </a:p>
          <a:p>
            <a:r>
              <a:rPr lang="en-US"/>
              <a:t>Data Analysis &amp; Computers II</a:t>
            </a:r>
          </a:p>
          <a:p>
            <a:endParaRPr lang="en-US"/>
          </a:p>
          <a:p>
            <a:r>
              <a:rPr lang="en-US"/>
              <a:t>Slide </a:t>
            </a:r>
            <a:fld id="{08B22504-4D07-47F9-918B-46BD8E08895E}" type="slidenum">
              <a:rPr lang="en-US"/>
              <a:pPr/>
              <a:t>‹#›</a:t>
            </a:fld>
            <a:endParaRPr lang="en-US"/>
          </a:p>
        </p:txBody>
      </p:sp>
    </p:spTree>
    <p:extLst>
      <p:ext uri="{BB962C8B-B14F-4D97-AF65-F5344CB8AC3E}">
        <p14:creationId xmlns:p14="http://schemas.microsoft.com/office/powerpoint/2010/main" val="184745901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FC02CD55-5D60-4649-8447-07FACE0EEFC2}" type="slidenum">
              <a:rPr lang="en-US"/>
              <a:pPr/>
              <a:t>‹#›</a:t>
            </a:fld>
            <a:endParaRPr lang="en-US"/>
          </a:p>
        </p:txBody>
      </p:sp>
    </p:spTree>
    <p:extLst>
      <p:ext uri="{BB962C8B-B14F-4D97-AF65-F5344CB8AC3E}">
        <p14:creationId xmlns:p14="http://schemas.microsoft.com/office/powerpoint/2010/main" val="27701300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8A2BEDA1-4EA9-403D-9162-45841FDECA31}" type="slidenum">
              <a:rPr lang="en-US"/>
              <a:pPr/>
              <a:t>‹#›</a:t>
            </a:fld>
            <a:endParaRPr lang="en-US"/>
          </a:p>
        </p:txBody>
      </p:sp>
    </p:spTree>
    <p:extLst>
      <p:ext uri="{BB962C8B-B14F-4D97-AF65-F5344CB8AC3E}">
        <p14:creationId xmlns:p14="http://schemas.microsoft.com/office/powerpoint/2010/main" val="366791978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676400"/>
            <a:ext cx="3863975"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83175" y="1676400"/>
            <a:ext cx="3865563"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BB66A454-4D77-4D31-82B4-73820E00B1B7}" type="slidenum">
              <a:rPr lang="en-US"/>
              <a:pPr/>
              <a:t>‹#›</a:t>
            </a:fld>
            <a:endParaRPr lang="en-US"/>
          </a:p>
        </p:txBody>
      </p:sp>
    </p:spTree>
    <p:extLst>
      <p:ext uri="{BB962C8B-B14F-4D97-AF65-F5344CB8AC3E}">
        <p14:creationId xmlns:p14="http://schemas.microsoft.com/office/powerpoint/2010/main" val="265216947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C76E01AC-914F-48D9-9F27-B75AAC115F01}" type="slidenum">
              <a:rPr lang="en-US"/>
              <a:pPr/>
              <a:t>‹#›</a:t>
            </a:fld>
            <a:endParaRPr lang="en-US"/>
          </a:p>
        </p:txBody>
      </p:sp>
    </p:spTree>
    <p:extLst>
      <p:ext uri="{BB962C8B-B14F-4D97-AF65-F5344CB8AC3E}">
        <p14:creationId xmlns:p14="http://schemas.microsoft.com/office/powerpoint/2010/main" val="187323270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A274A7C2-19CA-4018-B3E0-BDF8B8926071}" type="slidenum">
              <a:rPr lang="en-US"/>
              <a:pPr/>
              <a:t>‹#›</a:t>
            </a:fld>
            <a:endParaRPr lang="en-US"/>
          </a:p>
        </p:txBody>
      </p:sp>
    </p:spTree>
    <p:extLst>
      <p:ext uri="{BB962C8B-B14F-4D97-AF65-F5344CB8AC3E}">
        <p14:creationId xmlns:p14="http://schemas.microsoft.com/office/powerpoint/2010/main" val="394657370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B48ADBDF-9BF7-41DA-9828-067E3C97C251}" type="slidenum">
              <a:rPr lang="en-US"/>
              <a:pPr/>
              <a:t>‹#›</a:t>
            </a:fld>
            <a:endParaRPr lang="en-US"/>
          </a:p>
        </p:txBody>
      </p:sp>
    </p:spTree>
    <p:extLst>
      <p:ext uri="{BB962C8B-B14F-4D97-AF65-F5344CB8AC3E}">
        <p14:creationId xmlns:p14="http://schemas.microsoft.com/office/powerpoint/2010/main" val="265731010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9837ABE5-944C-4E07-B9DA-29F143BF5762}" type="slidenum">
              <a:rPr lang="en-US"/>
              <a:pPr/>
              <a:t>‹#›</a:t>
            </a:fld>
            <a:endParaRPr lang="en-US"/>
          </a:p>
        </p:txBody>
      </p:sp>
    </p:spTree>
    <p:extLst>
      <p:ext uri="{BB962C8B-B14F-4D97-AF65-F5344CB8AC3E}">
        <p14:creationId xmlns:p14="http://schemas.microsoft.com/office/powerpoint/2010/main" val="290999603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816B8C37-3F9B-4684-A967-98BB507C7B76}" type="slidenum">
              <a:rPr lang="en-US"/>
              <a:pPr/>
              <a:t>‹#›</a:t>
            </a:fld>
            <a:endParaRPr lang="en-US"/>
          </a:p>
        </p:txBody>
      </p:sp>
    </p:spTree>
    <p:extLst>
      <p:ext uri="{BB962C8B-B14F-4D97-AF65-F5344CB8AC3E}">
        <p14:creationId xmlns:p14="http://schemas.microsoft.com/office/powerpoint/2010/main" val="177946246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9874"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9875" name="Rectangle 3"/>
          <p:cNvSpPr>
            <a:spLocks noGrp="1" noChangeArrowheads="1"/>
          </p:cNvSpPr>
          <p:nvPr>
            <p:ph type="body" idx="1"/>
          </p:nvPr>
        </p:nvSpPr>
        <p:spPr bwMode="auto">
          <a:xfrm>
            <a:off x="1066800" y="1676400"/>
            <a:ext cx="7881938"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9876" name="Rectangle 4"/>
          <p:cNvSpPr>
            <a:spLocks noGrp="1" noChangeArrowheads="1"/>
          </p:cNvSpPr>
          <p:nvPr>
            <p:ph type="title"/>
          </p:nvPr>
        </p:nvSpPr>
        <p:spPr bwMode="auto">
          <a:xfrm>
            <a:off x="1143000" y="304800"/>
            <a:ext cx="7543800" cy="9144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slide title</a:t>
            </a:r>
          </a:p>
        </p:txBody>
      </p:sp>
      <p:sp>
        <p:nvSpPr>
          <p:cNvPr id="79882" name="Rectangle 10"/>
          <p:cNvSpPr>
            <a:spLocks noGrp="1" noChangeArrowheads="1"/>
          </p:cNvSpPr>
          <p:nvPr>
            <p:ph type="sldNum" sz="quarter" idx="4"/>
          </p:nvPr>
        </p:nvSpPr>
        <p:spPr bwMode="auto">
          <a:xfrm>
            <a:off x="0" y="304800"/>
            <a:ext cx="114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defRPr sz="1000"/>
            </a:lvl1pPr>
          </a:lstStyle>
          <a:p>
            <a:r>
              <a:rPr lang="en-US"/>
              <a:t>SW388R7</a:t>
            </a:r>
          </a:p>
          <a:p>
            <a:r>
              <a:rPr lang="en-US"/>
              <a:t>Data Analysis &amp; Computers II</a:t>
            </a:r>
          </a:p>
          <a:p>
            <a:endParaRPr lang="en-US"/>
          </a:p>
          <a:p>
            <a:r>
              <a:rPr lang="en-US"/>
              <a:t>Slide </a:t>
            </a:r>
            <a:fld id="{F5C20E36-82A7-4B66-AC4C-8CCE553AF41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p:transition/>
  <p:hf hdr="0" ftr="0" dt="0"/>
  <p:txStyles>
    <p:titleStyle>
      <a:lvl1pPr algn="ctr" rtl="0" fontAlgn="base">
        <a:lnSpc>
          <a:spcPct val="85000"/>
        </a:lnSpc>
        <a:spcBef>
          <a:spcPct val="0"/>
        </a:spcBef>
        <a:spcAft>
          <a:spcPct val="0"/>
        </a:spcAft>
        <a:defRPr sz="2800">
          <a:solidFill>
            <a:schemeClr val="tx2"/>
          </a:solidFill>
          <a:latin typeface="+mj-lt"/>
          <a:ea typeface="+mj-ea"/>
          <a:cs typeface="+mj-cs"/>
        </a:defRPr>
      </a:lvl1pPr>
      <a:lvl2pPr algn="ctr" rtl="0" fontAlgn="base">
        <a:lnSpc>
          <a:spcPct val="85000"/>
        </a:lnSpc>
        <a:spcBef>
          <a:spcPct val="0"/>
        </a:spcBef>
        <a:spcAft>
          <a:spcPct val="0"/>
        </a:spcAft>
        <a:defRPr sz="2800">
          <a:solidFill>
            <a:schemeClr val="tx2"/>
          </a:solidFill>
          <a:latin typeface="Trebuchet MS" pitchFamily="34" charset="0"/>
        </a:defRPr>
      </a:lvl2pPr>
      <a:lvl3pPr algn="ctr" rtl="0" fontAlgn="base">
        <a:lnSpc>
          <a:spcPct val="85000"/>
        </a:lnSpc>
        <a:spcBef>
          <a:spcPct val="0"/>
        </a:spcBef>
        <a:spcAft>
          <a:spcPct val="0"/>
        </a:spcAft>
        <a:defRPr sz="2800">
          <a:solidFill>
            <a:schemeClr val="tx2"/>
          </a:solidFill>
          <a:latin typeface="Trebuchet MS" pitchFamily="34" charset="0"/>
        </a:defRPr>
      </a:lvl3pPr>
      <a:lvl4pPr algn="ctr" rtl="0" fontAlgn="base">
        <a:lnSpc>
          <a:spcPct val="85000"/>
        </a:lnSpc>
        <a:spcBef>
          <a:spcPct val="0"/>
        </a:spcBef>
        <a:spcAft>
          <a:spcPct val="0"/>
        </a:spcAft>
        <a:defRPr sz="2800">
          <a:solidFill>
            <a:schemeClr val="tx2"/>
          </a:solidFill>
          <a:latin typeface="Trebuchet MS" pitchFamily="34" charset="0"/>
        </a:defRPr>
      </a:lvl4pPr>
      <a:lvl5pPr algn="ctr" rtl="0" fontAlgn="base">
        <a:lnSpc>
          <a:spcPct val="85000"/>
        </a:lnSpc>
        <a:spcBef>
          <a:spcPct val="0"/>
        </a:spcBef>
        <a:spcAft>
          <a:spcPct val="0"/>
        </a:spcAft>
        <a:defRPr sz="2800">
          <a:solidFill>
            <a:schemeClr val="tx2"/>
          </a:solidFill>
          <a:latin typeface="Trebuchet MS" pitchFamily="34" charset="0"/>
        </a:defRPr>
      </a:lvl5pPr>
      <a:lvl6pPr marL="457200" algn="ctr" rtl="0" fontAlgn="base">
        <a:lnSpc>
          <a:spcPct val="85000"/>
        </a:lnSpc>
        <a:spcBef>
          <a:spcPct val="0"/>
        </a:spcBef>
        <a:spcAft>
          <a:spcPct val="0"/>
        </a:spcAft>
        <a:defRPr sz="2800">
          <a:solidFill>
            <a:schemeClr val="tx2"/>
          </a:solidFill>
          <a:latin typeface="Trebuchet MS" pitchFamily="34" charset="0"/>
        </a:defRPr>
      </a:lvl6pPr>
      <a:lvl7pPr marL="914400" algn="ctr" rtl="0" fontAlgn="base">
        <a:lnSpc>
          <a:spcPct val="85000"/>
        </a:lnSpc>
        <a:spcBef>
          <a:spcPct val="0"/>
        </a:spcBef>
        <a:spcAft>
          <a:spcPct val="0"/>
        </a:spcAft>
        <a:defRPr sz="2800">
          <a:solidFill>
            <a:schemeClr val="tx2"/>
          </a:solidFill>
          <a:latin typeface="Trebuchet MS" pitchFamily="34" charset="0"/>
        </a:defRPr>
      </a:lvl7pPr>
      <a:lvl8pPr marL="1371600" algn="ctr" rtl="0" fontAlgn="base">
        <a:lnSpc>
          <a:spcPct val="85000"/>
        </a:lnSpc>
        <a:spcBef>
          <a:spcPct val="0"/>
        </a:spcBef>
        <a:spcAft>
          <a:spcPct val="0"/>
        </a:spcAft>
        <a:defRPr sz="2800">
          <a:solidFill>
            <a:schemeClr val="tx2"/>
          </a:solidFill>
          <a:latin typeface="Trebuchet MS" pitchFamily="34" charset="0"/>
        </a:defRPr>
      </a:lvl8pPr>
      <a:lvl9pPr marL="1828800" algn="ctr" rtl="0" fontAlgn="base">
        <a:lnSpc>
          <a:spcPct val="85000"/>
        </a:lnSpc>
        <a:spcBef>
          <a:spcPct val="0"/>
        </a:spcBef>
        <a:spcAft>
          <a:spcPct val="0"/>
        </a:spcAft>
        <a:defRPr sz="2800">
          <a:solidFill>
            <a:schemeClr val="tx2"/>
          </a:solidFill>
          <a:latin typeface="Trebuchet MS" pitchFamily="34" charset="0"/>
        </a:defRPr>
      </a:lvl9pPr>
    </p:titleStyle>
    <p:bodyStyle>
      <a:lvl1pPr marL="342900" indent="-342900" algn="l" rtl="0" fontAlgn="base">
        <a:spcBef>
          <a:spcPct val="20000"/>
        </a:spcBef>
        <a:spcAft>
          <a:spcPct val="0"/>
        </a:spcAft>
        <a:buClr>
          <a:schemeClr val="tx1"/>
        </a:buClr>
        <a:buSzPct val="65000"/>
        <a:buFont typeface="Wingdings" pitchFamily="2" charset="2"/>
        <a:buChar char="Ø"/>
        <a:defRPr sz="2000">
          <a:solidFill>
            <a:schemeClr val="tx1"/>
          </a:solidFill>
          <a:latin typeface="+mn-lt"/>
          <a:ea typeface="+mn-ea"/>
          <a:cs typeface="+mn-cs"/>
        </a:defRPr>
      </a:lvl1pPr>
      <a:lvl2pPr marL="742950" indent="-285750" algn="l" rtl="0" fontAlgn="base">
        <a:spcBef>
          <a:spcPct val="20000"/>
        </a:spcBef>
        <a:spcAft>
          <a:spcPct val="0"/>
        </a:spcAft>
        <a:buClr>
          <a:schemeClr val="tx1"/>
        </a:buClr>
        <a:buSzPct val="65000"/>
        <a:buFont typeface="Wingdings" pitchFamily="2" charset="2"/>
        <a:buChar char="Ø"/>
        <a:defRPr>
          <a:solidFill>
            <a:schemeClr val="tx1"/>
          </a:solidFill>
          <a:latin typeface="+mn-lt"/>
        </a:defRPr>
      </a:lvl2pPr>
      <a:lvl3pPr marL="1085850" indent="-228600" algn="l" rtl="0" fontAlgn="base">
        <a:spcBef>
          <a:spcPct val="20000"/>
        </a:spcBef>
        <a:spcAft>
          <a:spcPct val="0"/>
        </a:spcAft>
        <a:buClr>
          <a:schemeClr val="tx1"/>
        </a:buClr>
        <a:buSzPct val="65000"/>
        <a:buFont typeface="Wingdings" pitchFamily="2" charset="2"/>
        <a:buChar char="Ø"/>
        <a:defRPr sz="1600">
          <a:solidFill>
            <a:schemeClr val="tx1"/>
          </a:solidFill>
          <a:latin typeface="+mn-lt"/>
        </a:defRPr>
      </a:lvl3pPr>
      <a:lvl4pPr marL="14287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4pPr>
      <a:lvl5pPr marL="1771650" indent="-228600" algn="l" rtl="0" fontAlgn="base">
        <a:spcBef>
          <a:spcPct val="20000"/>
        </a:spcBef>
        <a:spcAft>
          <a:spcPct val="0"/>
        </a:spcAft>
        <a:buClr>
          <a:schemeClr val="tx1"/>
        </a:buClr>
        <a:buSzPct val="65000"/>
        <a:buFont typeface="Wingdings" pitchFamily="2" charset="2"/>
        <a:buChar char="Ø"/>
        <a:defRPr sz="1200">
          <a:solidFill>
            <a:schemeClr val="tx1"/>
          </a:solidFill>
          <a:latin typeface="+mn-lt"/>
        </a:defRPr>
      </a:lvl5pPr>
      <a:lvl6pPr marL="2228850" indent="-228600" algn="l" rtl="0" fontAlgn="base">
        <a:spcBef>
          <a:spcPct val="20000"/>
        </a:spcBef>
        <a:spcAft>
          <a:spcPct val="0"/>
        </a:spcAft>
        <a:buClr>
          <a:schemeClr val="tx1"/>
        </a:buClr>
        <a:buSzPct val="65000"/>
        <a:buFont typeface="Wingdings" pitchFamily="2" charset="2"/>
        <a:buChar char="Ø"/>
        <a:defRPr sz="1200">
          <a:solidFill>
            <a:schemeClr val="tx1"/>
          </a:solidFill>
          <a:latin typeface="+mn-lt"/>
        </a:defRPr>
      </a:lvl6pPr>
      <a:lvl7pPr marL="2686050" indent="-228600" algn="l" rtl="0" fontAlgn="base">
        <a:spcBef>
          <a:spcPct val="20000"/>
        </a:spcBef>
        <a:spcAft>
          <a:spcPct val="0"/>
        </a:spcAft>
        <a:buClr>
          <a:schemeClr val="tx1"/>
        </a:buClr>
        <a:buSzPct val="65000"/>
        <a:buFont typeface="Wingdings" pitchFamily="2" charset="2"/>
        <a:buChar char="Ø"/>
        <a:defRPr sz="1200">
          <a:solidFill>
            <a:schemeClr val="tx1"/>
          </a:solidFill>
          <a:latin typeface="+mn-lt"/>
        </a:defRPr>
      </a:lvl7pPr>
      <a:lvl8pPr marL="3143250" indent="-228600" algn="l" rtl="0" fontAlgn="base">
        <a:spcBef>
          <a:spcPct val="20000"/>
        </a:spcBef>
        <a:spcAft>
          <a:spcPct val="0"/>
        </a:spcAft>
        <a:buClr>
          <a:schemeClr val="tx1"/>
        </a:buClr>
        <a:buSzPct val="65000"/>
        <a:buFont typeface="Wingdings" pitchFamily="2" charset="2"/>
        <a:buChar char="Ø"/>
        <a:defRPr sz="1200">
          <a:solidFill>
            <a:schemeClr val="tx1"/>
          </a:solidFill>
          <a:latin typeface="+mn-lt"/>
        </a:defRPr>
      </a:lvl8pPr>
      <a:lvl9pPr marL="3600450" indent="-228600" algn="l" rtl="0" fontAlgn="base">
        <a:spcBef>
          <a:spcPct val="20000"/>
        </a:spcBef>
        <a:spcAft>
          <a:spcPct val="0"/>
        </a:spcAft>
        <a:buClr>
          <a:schemeClr val="tx1"/>
        </a:buClr>
        <a:buSzPct val="65000"/>
        <a:buFont typeface="Wingdings" pitchFamily="2" charset="2"/>
        <a:buChar char="Ø"/>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8.wmf"/><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8.w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8.wm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7"/>
          <p:cNvSpPr>
            <a:spLocks noGrp="1" noChangeArrowheads="1"/>
          </p:cNvSpPr>
          <p:nvPr>
            <p:ph type="sldNum" sz="quarter" idx="4"/>
          </p:nvPr>
        </p:nvSpPr>
        <p:spPr/>
        <p:txBody>
          <a:bodyPr/>
          <a:lstStyle/>
          <a:p>
            <a:r>
              <a:rPr lang="en-US"/>
              <a:t>SW388R7</a:t>
            </a:r>
          </a:p>
          <a:p>
            <a:r>
              <a:rPr lang="en-US"/>
              <a:t>Data Analysis &amp; Computers II</a:t>
            </a:r>
          </a:p>
          <a:p>
            <a:endParaRPr lang="en-US"/>
          </a:p>
          <a:p>
            <a:r>
              <a:rPr lang="en-US"/>
              <a:t>Slide </a:t>
            </a:r>
            <a:fld id="{CD51E3EA-B0E3-41EC-B2FF-F6800F1BFE15}" type="slidenum">
              <a:rPr lang="en-US"/>
              <a:pPr/>
              <a:t>1</a:t>
            </a:fld>
            <a:endParaRPr lang="en-US"/>
          </a:p>
        </p:txBody>
      </p:sp>
      <p:sp>
        <p:nvSpPr>
          <p:cNvPr id="4100" name="Rectangle 4"/>
          <p:cNvSpPr>
            <a:spLocks noGrp="1" noChangeArrowheads="1"/>
          </p:cNvSpPr>
          <p:nvPr>
            <p:ph type="ctrTitle"/>
          </p:nvPr>
        </p:nvSpPr>
        <p:spPr>
          <a:xfrm>
            <a:off x="1219200" y="304800"/>
            <a:ext cx="7467600" cy="914400"/>
          </a:xfrm>
        </p:spPr>
        <p:txBody>
          <a:bodyPr/>
          <a:lstStyle/>
          <a:p>
            <a:r>
              <a:rPr lang="en-US"/>
              <a:t>Multinomial Logistic Regression</a:t>
            </a:r>
            <a:br>
              <a:rPr lang="en-US"/>
            </a:br>
            <a:r>
              <a:rPr lang="en-US"/>
              <a:t>Basic Relationships</a:t>
            </a:r>
          </a:p>
        </p:txBody>
      </p:sp>
      <p:sp>
        <p:nvSpPr>
          <p:cNvPr id="4101" name="Rectangle 5"/>
          <p:cNvSpPr>
            <a:spLocks noGrp="1" noChangeArrowheads="1"/>
          </p:cNvSpPr>
          <p:nvPr>
            <p:ph type="subTitle" idx="1"/>
          </p:nvPr>
        </p:nvSpPr>
        <p:spPr/>
        <p:txBody>
          <a:bodyPr/>
          <a:lstStyle/>
          <a:p>
            <a:endParaRPr lang="en-US" sz="2000"/>
          </a:p>
          <a:p>
            <a:r>
              <a:rPr lang="en-US" sz="2000"/>
              <a:t>Multinomial Logistic Regression</a:t>
            </a:r>
          </a:p>
          <a:p>
            <a:endParaRPr lang="en-US" sz="2000"/>
          </a:p>
          <a:p>
            <a:r>
              <a:rPr lang="en-US" sz="2000"/>
              <a:t>Describing Relationships</a:t>
            </a:r>
          </a:p>
          <a:p>
            <a:endParaRPr lang="en-US" sz="2000"/>
          </a:p>
          <a:p>
            <a:r>
              <a:rPr lang="en-US" sz="2000"/>
              <a:t>Classification Accuracy</a:t>
            </a:r>
          </a:p>
          <a:p>
            <a:endParaRPr lang="en-US" sz="2000"/>
          </a:p>
          <a:p>
            <a:r>
              <a:rPr lang="en-US" sz="2000"/>
              <a:t>Sample Problems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6F6D868-B19A-44E3-9DD9-6E5CCA0D59D5}" type="slidenum">
              <a:rPr lang="en-US"/>
              <a:pPr/>
              <a:t>10</a:t>
            </a:fld>
            <a:endParaRPr lang="en-US"/>
          </a:p>
        </p:txBody>
      </p:sp>
      <p:sp>
        <p:nvSpPr>
          <p:cNvPr id="832514" name="Rectangle 2"/>
          <p:cNvSpPr>
            <a:spLocks noGrp="1" noChangeArrowheads="1"/>
          </p:cNvSpPr>
          <p:nvPr>
            <p:ph type="title"/>
          </p:nvPr>
        </p:nvSpPr>
        <p:spPr/>
        <p:txBody>
          <a:bodyPr/>
          <a:lstStyle/>
          <a:p>
            <a:r>
              <a:rPr lang="en-US"/>
              <a:t>Strength of multinomial logistic regression  relationship</a:t>
            </a:r>
          </a:p>
        </p:txBody>
      </p:sp>
      <p:sp>
        <p:nvSpPr>
          <p:cNvPr id="832515" name="Rectangle 3"/>
          <p:cNvSpPr>
            <a:spLocks noGrp="1" noChangeArrowheads="1"/>
          </p:cNvSpPr>
          <p:nvPr>
            <p:ph type="body" idx="1"/>
          </p:nvPr>
        </p:nvSpPr>
        <p:spPr>
          <a:xfrm>
            <a:off x="1066800" y="1524000"/>
            <a:ext cx="7881938" cy="5181600"/>
          </a:xfrm>
        </p:spPr>
        <p:txBody>
          <a:bodyPr/>
          <a:lstStyle/>
          <a:p>
            <a:pPr>
              <a:lnSpc>
                <a:spcPct val="90000"/>
              </a:lnSpc>
            </a:pPr>
            <a:r>
              <a:rPr lang="en-US"/>
              <a:t>While multinomial logistic regression  does compute correlation measures to estimate the strength of the relationship (pseudo R square measures, such as Nagelkerke's R²), these correlations measures do not really tell us much about the accuracy or errors associated with the model.</a:t>
            </a:r>
          </a:p>
          <a:p>
            <a:pPr>
              <a:lnSpc>
                <a:spcPct val="90000"/>
              </a:lnSpc>
            </a:pPr>
            <a:endParaRPr lang="en-US"/>
          </a:p>
          <a:p>
            <a:pPr>
              <a:lnSpc>
                <a:spcPct val="90000"/>
              </a:lnSpc>
            </a:pPr>
            <a:r>
              <a:rPr lang="en-US"/>
              <a:t>A more useful measure to assess the utility of a multinomial logistic regression  model is classification accuracy, which compares predicted group membership based on the logistic model to the actual, known group membership, which is the value for the dependent variable.</a:t>
            </a:r>
          </a:p>
          <a:p>
            <a:pPr>
              <a:lnSpc>
                <a:spcPct val="90000"/>
              </a:lnSpc>
            </a:pPr>
            <a:endParaRPr lang="en-US"/>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42DE4EF-3DB0-42A2-A41A-5F9EDFEDACF9}" type="slidenum">
              <a:rPr lang="en-US"/>
              <a:pPr/>
              <a:t>11</a:t>
            </a:fld>
            <a:endParaRPr lang="en-US"/>
          </a:p>
        </p:txBody>
      </p:sp>
      <p:sp>
        <p:nvSpPr>
          <p:cNvPr id="833538" name="Rectangle 2"/>
          <p:cNvSpPr>
            <a:spLocks noGrp="1" noChangeArrowheads="1"/>
          </p:cNvSpPr>
          <p:nvPr>
            <p:ph type="title"/>
          </p:nvPr>
        </p:nvSpPr>
        <p:spPr/>
        <p:txBody>
          <a:bodyPr/>
          <a:lstStyle/>
          <a:p>
            <a:r>
              <a:rPr lang="en-US"/>
              <a:t>Evaluating usefulness for logistic models</a:t>
            </a:r>
          </a:p>
        </p:txBody>
      </p:sp>
      <p:sp>
        <p:nvSpPr>
          <p:cNvPr id="833539" name="Rectangle 3"/>
          <p:cNvSpPr>
            <a:spLocks noGrp="1" noChangeArrowheads="1"/>
          </p:cNvSpPr>
          <p:nvPr>
            <p:ph type="body" idx="1"/>
          </p:nvPr>
        </p:nvSpPr>
        <p:spPr/>
        <p:txBody>
          <a:bodyPr/>
          <a:lstStyle/>
          <a:p>
            <a:pPr>
              <a:lnSpc>
                <a:spcPct val="90000"/>
              </a:lnSpc>
            </a:pPr>
            <a:r>
              <a:rPr lang="en-US"/>
              <a:t>The benchmark that we will use to characterize a multinomial logistic regression  model as useful is a 25% improvement over the rate of accuracy achievable by chance alone.</a:t>
            </a:r>
          </a:p>
          <a:p>
            <a:pPr>
              <a:lnSpc>
                <a:spcPct val="90000"/>
              </a:lnSpc>
            </a:pPr>
            <a:endParaRPr lang="en-US"/>
          </a:p>
          <a:p>
            <a:pPr>
              <a:lnSpc>
                <a:spcPct val="90000"/>
              </a:lnSpc>
            </a:pPr>
            <a:r>
              <a:rPr lang="en-US"/>
              <a:t>Even if the independent variables had no relationship to the groups defined by the dependent variable, we would still expect to be correct in our predictions of group membership some percentage of the time.  This is referred to as by chance accuracy.</a:t>
            </a:r>
          </a:p>
          <a:p>
            <a:pPr>
              <a:lnSpc>
                <a:spcPct val="90000"/>
              </a:lnSpc>
            </a:pPr>
            <a:endParaRPr lang="en-US"/>
          </a:p>
          <a:p>
            <a:pPr>
              <a:lnSpc>
                <a:spcPct val="90000"/>
              </a:lnSpc>
            </a:pPr>
            <a:r>
              <a:rPr lang="en-US"/>
              <a:t>The estimate of by chance accuracy that we will use is the proportional by chance accuracy rate, computed by summing the squared percentage of cases in each group.  The only difference between by chance accuracy for binary logistic models and by chance accuracy for multinomial logistic models is the number of groups defined by the dependent variable.</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FD2DAD8-C809-4101-91DB-9CE57578A3C1}" type="slidenum">
              <a:rPr lang="en-US"/>
              <a:pPr/>
              <a:t>12</a:t>
            </a:fld>
            <a:endParaRPr lang="en-US"/>
          </a:p>
        </p:txBody>
      </p:sp>
      <p:sp>
        <p:nvSpPr>
          <p:cNvPr id="837634" name="Rectangle 2"/>
          <p:cNvSpPr>
            <a:spLocks noGrp="1" noChangeArrowheads="1"/>
          </p:cNvSpPr>
          <p:nvPr>
            <p:ph type="title"/>
          </p:nvPr>
        </p:nvSpPr>
        <p:spPr/>
        <p:txBody>
          <a:bodyPr/>
          <a:lstStyle/>
          <a:p>
            <a:r>
              <a:rPr lang="en-US"/>
              <a:t>Computing by chance accuracy</a:t>
            </a:r>
          </a:p>
        </p:txBody>
      </p:sp>
      <p:sp>
        <p:nvSpPr>
          <p:cNvPr id="837635" name="Rectangle 3"/>
          <p:cNvSpPr>
            <a:spLocks noGrp="1" noChangeArrowheads="1"/>
          </p:cNvSpPr>
          <p:nvPr>
            <p:ph type="body" sz="half" idx="1"/>
          </p:nvPr>
        </p:nvSpPr>
        <p:spPr>
          <a:xfrm>
            <a:off x="1066800" y="1371600"/>
            <a:ext cx="7696200" cy="1524000"/>
          </a:xfrm>
        </p:spPr>
        <p:txBody>
          <a:bodyPr/>
          <a:lstStyle/>
          <a:p>
            <a:pPr marL="0" indent="3175">
              <a:buFont typeface="Wingdings" pitchFamily="2" charset="2"/>
              <a:buNone/>
            </a:pPr>
            <a:r>
              <a:rPr lang="en-US" sz="1800"/>
              <a:t>The percentage of cases in each group defined by the dependent variable is found in the ‘Case Processing Summary’ table. </a:t>
            </a:r>
          </a:p>
        </p:txBody>
      </p:sp>
      <p:grpSp>
        <p:nvGrpSpPr>
          <p:cNvPr id="837639" name="Group 7"/>
          <p:cNvGrpSpPr>
            <a:grpSpLocks/>
          </p:cNvGrpSpPr>
          <p:nvPr/>
        </p:nvGrpSpPr>
        <p:grpSpPr bwMode="auto">
          <a:xfrm>
            <a:off x="2590800" y="2133600"/>
            <a:ext cx="4348163" cy="2787650"/>
            <a:chOff x="1392" y="2228"/>
            <a:chExt cx="2739" cy="1756"/>
          </a:xfrm>
        </p:grpSpPr>
        <p:pic>
          <p:nvPicPr>
            <p:cNvPr id="837640"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2228"/>
              <a:ext cx="2739" cy="175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37641" name="Rectangle 9"/>
            <p:cNvSpPr>
              <a:spLocks noChangeArrowheads="1"/>
            </p:cNvSpPr>
            <p:nvPr/>
          </p:nvSpPr>
          <p:spPr bwMode="auto">
            <a:xfrm>
              <a:off x="1460" y="2709"/>
              <a:ext cx="2496" cy="370"/>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37642" name="AutoShape 10"/>
          <p:cNvSpPr>
            <a:spLocks noChangeArrowheads="1"/>
          </p:cNvSpPr>
          <p:nvPr/>
        </p:nvSpPr>
        <p:spPr bwMode="auto">
          <a:xfrm>
            <a:off x="1447800" y="4518025"/>
            <a:ext cx="6248400" cy="2111375"/>
          </a:xfrm>
          <a:prstGeom prst="wedgeEllipseCallout">
            <a:avLst>
              <a:gd name="adj1" fmla="val 11764"/>
              <a:gd name="adj2" fmla="val -1315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proportional by chance accuracy rate was computed by calculating the proportion of cases for each group based on the number of cases in each group in the 'Case Processing Summary', and then squaring and summing the proportion of cases in each group  (0.371² + 0.557² + 0.072² = 0.453).</a:t>
            </a:r>
          </a:p>
          <a:p>
            <a:pPr algn="l"/>
            <a:endParaRPr lang="en-US" sz="1200">
              <a:latin typeface="Verdana" pitchFamily="34" charset="0"/>
            </a:endParaRPr>
          </a:p>
          <a:p>
            <a:pPr algn="l"/>
            <a:r>
              <a:rPr lang="en-US" sz="1200">
                <a:latin typeface="Verdana" pitchFamily="34" charset="0"/>
              </a:rPr>
              <a:t>The proportional by chance accuracy criteria is 56.6% (1.25 x 45.3% = 56.6%). </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E5DDF1B-4AB1-4FE6-B28C-5FA9F7C4C1CA}" type="slidenum">
              <a:rPr lang="en-US"/>
              <a:pPr/>
              <a:t>13</a:t>
            </a:fld>
            <a:endParaRPr lang="en-US"/>
          </a:p>
        </p:txBody>
      </p:sp>
      <p:sp>
        <p:nvSpPr>
          <p:cNvPr id="836610" name="Rectangle 2"/>
          <p:cNvSpPr>
            <a:spLocks noGrp="1" noChangeArrowheads="1"/>
          </p:cNvSpPr>
          <p:nvPr>
            <p:ph type="title"/>
          </p:nvPr>
        </p:nvSpPr>
        <p:spPr/>
        <p:txBody>
          <a:bodyPr/>
          <a:lstStyle/>
          <a:p>
            <a:r>
              <a:rPr lang="en-US"/>
              <a:t>Comparing accuracy rates</a:t>
            </a:r>
          </a:p>
        </p:txBody>
      </p:sp>
      <p:sp>
        <p:nvSpPr>
          <p:cNvPr id="836611" name="Rectangle 3"/>
          <p:cNvSpPr>
            <a:spLocks noGrp="1" noChangeArrowheads="1"/>
          </p:cNvSpPr>
          <p:nvPr>
            <p:ph type="body" sz="half" idx="1"/>
          </p:nvPr>
        </p:nvSpPr>
        <p:spPr>
          <a:xfrm>
            <a:off x="1066800" y="1676400"/>
            <a:ext cx="7772400" cy="1752600"/>
          </a:xfrm>
        </p:spPr>
        <p:txBody>
          <a:bodyPr/>
          <a:lstStyle/>
          <a:p>
            <a:r>
              <a:rPr lang="en-US" sz="1800"/>
              <a:t>To characterize our model as useful, we compare the overall percentage accuracy rate produced by SPSS at the last step in which variables are entered to 25% more than the proportional by chance accuracy. (Note: SPSS does not compute a cross-validated accuracy rate for multinomial logistic regression .)</a:t>
            </a:r>
          </a:p>
        </p:txBody>
      </p:sp>
      <p:pic>
        <p:nvPicPr>
          <p:cNvPr id="83661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3159125"/>
            <a:ext cx="4943475" cy="19462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36616" name="AutoShape 8"/>
          <p:cNvSpPr>
            <a:spLocks noChangeArrowheads="1"/>
          </p:cNvSpPr>
          <p:nvPr/>
        </p:nvSpPr>
        <p:spPr bwMode="auto">
          <a:xfrm>
            <a:off x="2209800" y="5105400"/>
            <a:ext cx="4953000" cy="1673225"/>
          </a:xfrm>
          <a:prstGeom prst="wedgeEllipseCallout">
            <a:avLst>
              <a:gd name="adj1" fmla="val 35579"/>
              <a:gd name="adj2" fmla="val -6347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classification accuracy rate was 60.5% which was greater than or equal to the  proportional by chance accuracy criteria of 56.6% (1.25 x 45.3% = 56.6%). </a:t>
            </a:r>
          </a:p>
          <a:p>
            <a:pPr algn="l"/>
            <a:endParaRPr lang="en-US" sz="1200">
              <a:latin typeface="Verdana" pitchFamily="34" charset="0"/>
            </a:endParaRPr>
          </a:p>
          <a:p>
            <a:pPr algn="l"/>
            <a:r>
              <a:rPr lang="en-US" sz="1200">
                <a:latin typeface="Verdana" pitchFamily="34" charset="0"/>
              </a:rPr>
              <a:t>The criteria for classification accuracy is  satisfied in this example.</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0EBE061-2A04-4B3C-B560-9992699AC2B6}" type="slidenum">
              <a:rPr lang="en-US"/>
              <a:pPr/>
              <a:t>14</a:t>
            </a:fld>
            <a:endParaRPr lang="en-US"/>
          </a:p>
        </p:txBody>
      </p:sp>
      <p:sp>
        <p:nvSpPr>
          <p:cNvPr id="693250" name="Rectangle 2"/>
          <p:cNvSpPr>
            <a:spLocks noGrp="1" noChangeArrowheads="1"/>
          </p:cNvSpPr>
          <p:nvPr>
            <p:ph type="title"/>
          </p:nvPr>
        </p:nvSpPr>
        <p:spPr/>
        <p:txBody>
          <a:bodyPr/>
          <a:lstStyle/>
          <a:p>
            <a:r>
              <a:rPr lang="en-US"/>
              <a:t>Numerical problems</a:t>
            </a:r>
          </a:p>
        </p:txBody>
      </p:sp>
      <p:sp>
        <p:nvSpPr>
          <p:cNvPr id="693251" name="Rectangle 3"/>
          <p:cNvSpPr>
            <a:spLocks noGrp="1" noChangeArrowheads="1"/>
          </p:cNvSpPr>
          <p:nvPr>
            <p:ph type="body" idx="1"/>
          </p:nvPr>
        </p:nvSpPr>
        <p:spPr/>
        <p:txBody>
          <a:bodyPr/>
          <a:lstStyle/>
          <a:p>
            <a:pPr>
              <a:lnSpc>
                <a:spcPct val="90000"/>
              </a:lnSpc>
            </a:pPr>
            <a:r>
              <a:rPr lang="en-US"/>
              <a:t>The maximum likelihood method used to calculate multinomial logistic regression  is an iterative fitting process that attempts to cycle through repetitions to find an answer.  </a:t>
            </a:r>
          </a:p>
          <a:p>
            <a:pPr>
              <a:lnSpc>
                <a:spcPct val="90000"/>
              </a:lnSpc>
            </a:pPr>
            <a:r>
              <a:rPr lang="en-US"/>
              <a:t>Sometimes, the method will break down and not be able to converge or find an answer.</a:t>
            </a:r>
          </a:p>
          <a:p>
            <a:pPr>
              <a:lnSpc>
                <a:spcPct val="90000"/>
              </a:lnSpc>
            </a:pPr>
            <a:r>
              <a:rPr lang="en-US"/>
              <a:t>Sometimes the method will produce wildly improbable results, reporting that a one-unit change in an independent variable increases the odds of the modeled event by hundreds of thousands or millions.  These implausible results can be produced by multicollinearity, categories of predictors having no cases or zero cells, and complete separation whereby the two groups are perfectly separated by the scores on one or more independent variables.</a:t>
            </a:r>
          </a:p>
          <a:p>
            <a:pPr>
              <a:lnSpc>
                <a:spcPct val="90000"/>
              </a:lnSpc>
            </a:pPr>
            <a:r>
              <a:rPr lang="en-US"/>
              <a:t>The clue that we have numerical problems and should not interpret the results are standard errors for some independent variables that are larger than 2.0.</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64F3DCF-2EA2-4A4A-A5B3-74080A4FBCF8}" type="slidenum">
              <a:rPr lang="en-US"/>
              <a:pPr/>
              <a:t>15</a:t>
            </a:fld>
            <a:endParaRPr lang="en-US"/>
          </a:p>
        </p:txBody>
      </p:sp>
      <p:sp>
        <p:nvSpPr>
          <p:cNvPr id="780290" name="Rectangle 2"/>
          <p:cNvSpPr>
            <a:spLocks noGrp="1" noChangeArrowheads="1"/>
          </p:cNvSpPr>
          <p:nvPr>
            <p:ph type="title"/>
          </p:nvPr>
        </p:nvSpPr>
        <p:spPr/>
        <p:txBody>
          <a:bodyPr/>
          <a:lstStyle/>
          <a:p>
            <a:r>
              <a:rPr lang="en-US"/>
              <a:t>Relationship of individual independent variables and the dependent variable</a:t>
            </a:r>
          </a:p>
        </p:txBody>
      </p:sp>
      <p:sp>
        <p:nvSpPr>
          <p:cNvPr id="780291" name="Rectangle 3"/>
          <p:cNvSpPr>
            <a:spLocks noGrp="1" noChangeArrowheads="1"/>
          </p:cNvSpPr>
          <p:nvPr>
            <p:ph type="body" idx="1"/>
          </p:nvPr>
        </p:nvSpPr>
        <p:spPr>
          <a:xfrm>
            <a:off x="1066800" y="1524000"/>
            <a:ext cx="7881938" cy="5181600"/>
          </a:xfrm>
        </p:spPr>
        <p:txBody>
          <a:bodyPr/>
          <a:lstStyle/>
          <a:p>
            <a:r>
              <a:rPr lang="en-US"/>
              <a:t>There are two types of tests for individual independent variables: </a:t>
            </a:r>
          </a:p>
          <a:p>
            <a:pPr lvl="1"/>
            <a:r>
              <a:rPr lang="en-US" sz="2000"/>
              <a:t>The likelihood ratio test evaluates the overall relationship between an independent variable and the dependent variable</a:t>
            </a:r>
          </a:p>
          <a:p>
            <a:pPr lvl="1"/>
            <a:r>
              <a:rPr lang="en-US" sz="2000"/>
              <a:t>The Wald test evaluates whether or not the independent variable is statistically significant in differentiating between the two groups in each of the embedded binary logistic comparisons.</a:t>
            </a:r>
          </a:p>
          <a:p>
            <a:pPr lvl="1"/>
            <a:endParaRPr lang="en-US" sz="2000"/>
          </a:p>
          <a:p>
            <a:r>
              <a:rPr lang="en-US"/>
              <a:t>If an independent variable has an overall relationship to the dependent variable, it might or might not be statistically significant in differentiating between pairs of groups defined by the dependent variable.</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D0155DD-6E5C-4209-AA60-461680294777}" type="slidenum">
              <a:rPr lang="en-US"/>
              <a:pPr/>
              <a:t>16</a:t>
            </a:fld>
            <a:endParaRPr lang="en-US"/>
          </a:p>
        </p:txBody>
      </p:sp>
      <p:sp>
        <p:nvSpPr>
          <p:cNvPr id="830466" name="Rectangle 2"/>
          <p:cNvSpPr>
            <a:spLocks noGrp="1" noChangeArrowheads="1"/>
          </p:cNvSpPr>
          <p:nvPr>
            <p:ph type="title"/>
          </p:nvPr>
        </p:nvSpPr>
        <p:spPr/>
        <p:txBody>
          <a:bodyPr/>
          <a:lstStyle/>
          <a:p>
            <a:r>
              <a:rPr lang="en-US"/>
              <a:t>Relationship of individual independent variables and the dependent variable</a:t>
            </a:r>
          </a:p>
        </p:txBody>
      </p:sp>
      <p:sp>
        <p:nvSpPr>
          <p:cNvPr id="830467" name="Rectangle 3"/>
          <p:cNvSpPr>
            <a:spLocks noGrp="1" noChangeArrowheads="1"/>
          </p:cNvSpPr>
          <p:nvPr>
            <p:ph type="body" idx="1"/>
          </p:nvPr>
        </p:nvSpPr>
        <p:spPr>
          <a:xfrm>
            <a:off x="1066800" y="1371600"/>
            <a:ext cx="7881938" cy="5334000"/>
          </a:xfrm>
        </p:spPr>
        <p:txBody>
          <a:bodyPr/>
          <a:lstStyle/>
          <a:p>
            <a:r>
              <a:rPr lang="en-US"/>
              <a:t>The interpretation for an independent variable focuses on its ability to distinguish between pairs of groups and the contribution which it makes to changing the odds of being in one dependent variable group rather than the other.</a:t>
            </a:r>
          </a:p>
          <a:p>
            <a:endParaRPr lang="en-US"/>
          </a:p>
          <a:p>
            <a:r>
              <a:rPr lang="en-US"/>
              <a:t>We should not interpret the significance of an independent variable’s role in distinguishing between pairs of groups unless the independent variable also has an overall relationship to the dependent variable in the likelihood ratio test.</a:t>
            </a:r>
          </a:p>
          <a:p>
            <a:endParaRPr lang="en-US"/>
          </a:p>
          <a:p>
            <a:r>
              <a:rPr lang="en-US"/>
              <a:t>The interpretation of an independent variable’s role in differentiating dependent variable groups is the same as we used in binary logistic regression.  The difference in multinomial logistic regression is that we can have multiple interpretations for an independent variable in relation to different pairs of groups.</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DFD4042-8FA7-4D65-8AD3-8287B2E619D9}" type="slidenum">
              <a:rPr lang="en-US"/>
              <a:pPr/>
              <a:t>17</a:t>
            </a:fld>
            <a:endParaRPr lang="en-US"/>
          </a:p>
        </p:txBody>
      </p:sp>
      <p:sp>
        <p:nvSpPr>
          <p:cNvPr id="841731" name="Rectangle 3"/>
          <p:cNvSpPr>
            <a:spLocks noGrp="1" noChangeArrowheads="1"/>
          </p:cNvSpPr>
          <p:nvPr>
            <p:ph type="title"/>
          </p:nvPr>
        </p:nvSpPr>
        <p:spPr/>
        <p:txBody>
          <a:bodyPr/>
          <a:lstStyle/>
          <a:p>
            <a:r>
              <a:rPr lang="en-US"/>
              <a:t>Relationship of individual independent variables and the dependent variable</a:t>
            </a:r>
          </a:p>
        </p:txBody>
      </p:sp>
      <p:pic>
        <p:nvPicPr>
          <p:cNvPr id="841741" name="Picture 13"/>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r="25333" b="5095"/>
          <a:stretch>
            <a:fillRect/>
          </a:stretch>
        </p:blipFill>
        <p:spPr>
          <a:xfrm>
            <a:off x="1752600" y="3943350"/>
            <a:ext cx="6934200" cy="28384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pic>
        <p:nvPicPr>
          <p:cNvPr id="841733" name="Picture 5"/>
          <p:cNvPicPr>
            <a:picLocks noChangeAspect="1" noChangeArrowheads="1"/>
          </p:cNvPicPr>
          <p:nvPr>
            <p:ph idx="1"/>
          </p:nvPr>
        </p:nvPicPr>
        <p:blipFill>
          <a:blip r:embed="rId3">
            <a:extLst>
              <a:ext uri="{28A0092B-C50C-407E-A947-70E740481C1C}">
                <a14:useLocalDpi xmlns:a14="http://schemas.microsoft.com/office/drawing/2010/main" val="0"/>
              </a:ext>
            </a:extLst>
          </a:blip>
          <a:srcRect r="25531" b="7515"/>
          <a:stretch>
            <a:fillRect/>
          </a:stretch>
        </p:blipFill>
        <p:spPr>
          <a:xfrm>
            <a:off x="685800" y="1301750"/>
            <a:ext cx="7010400" cy="28130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41734" name="Rectangle 6"/>
          <p:cNvSpPr>
            <a:spLocks noChangeArrowheads="1"/>
          </p:cNvSpPr>
          <p:nvPr/>
        </p:nvSpPr>
        <p:spPr bwMode="auto">
          <a:xfrm>
            <a:off x="762000" y="1682750"/>
            <a:ext cx="1143000" cy="2209800"/>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1742" name="Rectangle 14"/>
          <p:cNvSpPr>
            <a:spLocks noChangeArrowheads="1"/>
          </p:cNvSpPr>
          <p:nvPr/>
        </p:nvSpPr>
        <p:spPr bwMode="auto">
          <a:xfrm>
            <a:off x="1828800" y="4267200"/>
            <a:ext cx="1143000" cy="2209800"/>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1735" name="Rectangle 7"/>
          <p:cNvSpPr>
            <a:spLocks noChangeArrowheads="1"/>
          </p:cNvSpPr>
          <p:nvPr/>
        </p:nvSpPr>
        <p:spPr bwMode="auto">
          <a:xfrm>
            <a:off x="762000" y="3886200"/>
            <a:ext cx="2286000" cy="228600"/>
          </a:xfrm>
          <a:prstGeom prst="rect">
            <a:avLst/>
          </a:prstGeom>
          <a:solidFill>
            <a:srgbClr val="CC99FF">
              <a:alpha val="50000"/>
            </a:srgbClr>
          </a:solidFill>
          <a:ln w="317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1743" name="Rectangle 15"/>
          <p:cNvSpPr>
            <a:spLocks noChangeArrowheads="1"/>
          </p:cNvSpPr>
          <p:nvPr/>
        </p:nvSpPr>
        <p:spPr bwMode="auto">
          <a:xfrm>
            <a:off x="1828800" y="6477000"/>
            <a:ext cx="2971800" cy="228600"/>
          </a:xfrm>
          <a:prstGeom prst="rect">
            <a:avLst/>
          </a:prstGeom>
          <a:solidFill>
            <a:srgbClr val="CC99FF">
              <a:alpha val="50000"/>
            </a:srgbClr>
          </a:solidFill>
          <a:ln w="317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1745" name="Rectangle 17"/>
          <p:cNvSpPr>
            <a:spLocks noChangeArrowheads="1"/>
          </p:cNvSpPr>
          <p:nvPr/>
        </p:nvSpPr>
        <p:spPr bwMode="auto">
          <a:xfrm>
            <a:off x="1828800" y="4876800"/>
            <a:ext cx="6781800" cy="838200"/>
          </a:xfrm>
          <a:prstGeom prst="rect">
            <a:avLst/>
          </a:prstGeom>
          <a:solidFill>
            <a:srgbClr val="CC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1746" name="Rectangle 18"/>
          <p:cNvSpPr>
            <a:spLocks noChangeArrowheads="1"/>
          </p:cNvSpPr>
          <p:nvPr/>
        </p:nvSpPr>
        <p:spPr bwMode="auto">
          <a:xfrm>
            <a:off x="762000" y="2286000"/>
            <a:ext cx="6781800" cy="762000"/>
          </a:xfrm>
          <a:prstGeom prst="rect">
            <a:avLst/>
          </a:prstGeom>
          <a:solidFill>
            <a:srgbClr val="CC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1747" name="Rectangle 19"/>
          <p:cNvSpPr>
            <a:spLocks noChangeArrowheads="1"/>
          </p:cNvSpPr>
          <p:nvPr/>
        </p:nvSpPr>
        <p:spPr bwMode="auto">
          <a:xfrm>
            <a:off x="1828800" y="5715000"/>
            <a:ext cx="6781800" cy="762000"/>
          </a:xfrm>
          <a:prstGeom prst="rect">
            <a:avLst/>
          </a:prstGeom>
          <a:solidFill>
            <a:srgbClr val="FFCC99">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1748" name="Rectangle 20"/>
          <p:cNvSpPr>
            <a:spLocks noChangeArrowheads="1"/>
          </p:cNvSpPr>
          <p:nvPr/>
        </p:nvSpPr>
        <p:spPr bwMode="auto">
          <a:xfrm>
            <a:off x="762000" y="3090863"/>
            <a:ext cx="6781800" cy="762000"/>
          </a:xfrm>
          <a:prstGeom prst="rect">
            <a:avLst/>
          </a:prstGeom>
          <a:solidFill>
            <a:srgbClr val="FFCC99">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1732" name="AutoShape 4"/>
          <p:cNvSpPr>
            <a:spLocks noChangeArrowheads="1"/>
          </p:cNvSpPr>
          <p:nvPr/>
        </p:nvSpPr>
        <p:spPr bwMode="auto">
          <a:xfrm>
            <a:off x="3581400" y="1327150"/>
            <a:ext cx="5410200" cy="5413375"/>
          </a:xfrm>
          <a:prstGeom prst="wedgeEllipseCallout">
            <a:avLst>
              <a:gd name="adj1" fmla="val 6574"/>
              <a:gd name="adj2" fmla="val -466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SPSS identifies the comparisons it makes for groups defined by the dependent variable in the table of ‘Parameter Estimates,’ using either the value codes or the value labels, depending on the options settings for pivot table labeling.</a:t>
            </a:r>
          </a:p>
          <a:p>
            <a:pPr algn="l"/>
            <a:endParaRPr lang="en-US" sz="1200">
              <a:latin typeface="Verdana" pitchFamily="34" charset="0"/>
            </a:endParaRPr>
          </a:p>
          <a:p>
            <a:pPr algn="l"/>
            <a:r>
              <a:rPr lang="en-US" sz="1200">
                <a:latin typeface="Verdana" pitchFamily="34" charset="0"/>
              </a:rPr>
              <a:t>The reference category is identified in the footnote to the table.</a:t>
            </a:r>
          </a:p>
          <a:p>
            <a:pPr algn="l"/>
            <a:endParaRPr lang="en-US" sz="1200">
              <a:latin typeface="Verdana" pitchFamily="34" charset="0"/>
            </a:endParaRPr>
          </a:p>
          <a:p>
            <a:pPr algn="l"/>
            <a:r>
              <a:rPr lang="en-US" sz="1200">
                <a:latin typeface="Verdana" pitchFamily="34" charset="0"/>
              </a:rPr>
              <a:t>In this analysis, two comparisons will be made: </a:t>
            </a:r>
          </a:p>
          <a:p>
            <a:pPr lvl="1" algn="l">
              <a:buFontTx/>
              <a:buChar char="•"/>
            </a:pPr>
            <a:r>
              <a:rPr lang="en-US" sz="1200">
                <a:latin typeface="Verdana" pitchFamily="34" charset="0"/>
              </a:rPr>
              <a:t>the TOO LITTLE group (coded 1, shaded blue) will be compared to the TOO MUCH group (coded 3, shaded purple)</a:t>
            </a:r>
          </a:p>
          <a:p>
            <a:pPr lvl="1" algn="l">
              <a:buFontTx/>
              <a:buChar char="•"/>
            </a:pPr>
            <a:r>
              <a:rPr lang="en-US" sz="1200">
                <a:latin typeface="Verdana" pitchFamily="34" charset="0"/>
              </a:rPr>
              <a:t>the ABOUT RIGHT group (coded 2 , shaded orange)) will be compared to the TOO MUCH group (coded 3, shaded purple).</a:t>
            </a:r>
          </a:p>
          <a:p>
            <a:pPr algn="l"/>
            <a:endParaRPr lang="en-US" sz="1200">
              <a:latin typeface="Verdana" pitchFamily="34" charset="0"/>
            </a:endParaRPr>
          </a:p>
          <a:p>
            <a:pPr algn="l"/>
            <a:r>
              <a:rPr lang="en-US" sz="1200">
                <a:latin typeface="Verdana" pitchFamily="34" charset="0"/>
              </a:rPr>
              <a:t>The reference category plays the same role in multinomial logistic regression that it plays in the dummy-coding of a nominal variable: it is the category that would be coded with zeros for all of the dummy-coded variables that all other categories are interpreted against.</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7E720E5-A00F-4928-A6B7-7340C4C2FBFA}" type="slidenum">
              <a:rPr lang="en-US"/>
              <a:pPr/>
              <a:t>18</a:t>
            </a:fld>
            <a:endParaRPr lang="en-US"/>
          </a:p>
        </p:txBody>
      </p:sp>
      <p:sp>
        <p:nvSpPr>
          <p:cNvPr id="845826" name="Rectangle 2"/>
          <p:cNvSpPr>
            <a:spLocks noGrp="1" noChangeArrowheads="1"/>
          </p:cNvSpPr>
          <p:nvPr>
            <p:ph type="title"/>
          </p:nvPr>
        </p:nvSpPr>
        <p:spPr/>
        <p:txBody>
          <a:bodyPr/>
          <a:lstStyle/>
          <a:p>
            <a:r>
              <a:rPr lang="en-US"/>
              <a:t>Relationship of individual independent variables and the dependent variable</a:t>
            </a:r>
          </a:p>
        </p:txBody>
      </p:sp>
      <p:grpSp>
        <p:nvGrpSpPr>
          <p:cNvPr id="845827" name="Group 3"/>
          <p:cNvGrpSpPr>
            <a:grpSpLocks/>
          </p:cNvGrpSpPr>
          <p:nvPr/>
        </p:nvGrpSpPr>
        <p:grpSpPr bwMode="auto">
          <a:xfrm>
            <a:off x="533400" y="1301750"/>
            <a:ext cx="7010400" cy="5099050"/>
            <a:chOff x="480" y="1008"/>
            <a:chExt cx="4416" cy="3212"/>
          </a:xfrm>
        </p:grpSpPr>
        <p:pic>
          <p:nvPicPr>
            <p:cNvPr id="8458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1008"/>
              <a:ext cx="2947" cy="175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45829" name="Picture 5"/>
            <p:cNvPicPr>
              <a:picLocks noChangeAspect="1" noChangeArrowheads="1"/>
            </p:cNvPicPr>
            <p:nvPr/>
          </p:nvPicPr>
          <p:blipFill>
            <a:blip r:embed="rId3">
              <a:extLst>
                <a:ext uri="{28A0092B-C50C-407E-A947-70E740481C1C}">
                  <a14:useLocalDpi xmlns:a14="http://schemas.microsoft.com/office/drawing/2010/main" val="0"/>
                </a:ext>
              </a:extLst>
            </a:blip>
            <a:srcRect r="25531"/>
            <a:stretch>
              <a:fillRect/>
            </a:stretch>
          </p:blipFill>
          <p:spPr bwMode="auto">
            <a:xfrm>
              <a:off x="480" y="2304"/>
              <a:ext cx="4416" cy="191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45830" name="Rectangle 6"/>
            <p:cNvSpPr>
              <a:spLocks noChangeArrowheads="1"/>
            </p:cNvSpPr>
            <p:nvPr/>
          </p:nvSpPr>
          <p:spPr bwMode="auto">
            <a:xfrm>
              <a:off x="528" y="3264"/>
              <a:ext cx="4320" cy="144"/>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5831" name="Rectangle 7"/>
            <p:cNvSpPr>
              <a:spLocks noChangeArrowheads="1"/>
            </p:cNvSpPr>
            <p:nvPr/>
          </p:nvSpPr>
          <p:spPr bwMode="auto">
            <a:xfrm>
              <a:off x="528" y="3792"/>
              <a:ext cx="4320" cy="144"/>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5832" name="Rectangle 8"/>
            <p:cNvSpPr>
              <a:spLocks noChangeArrowheads="1"/>
            </p:cNvSpPr>
            <p:nvPr/>
          </p:nvSpPr>
          <p:spPr bwMode="auto">
            <a:xfrm>
              <a:off x="528" y="2064"/>
              <a:ext cx="2736" cy="144"/>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45833" name="AutoShape 9"/>
          <p:cNvSpPr>
            <a:spLocks noChangeArrowheads="1"/>
          </p:cNvSpPr>
          <p:nvPr/>
        </p:nvSpPr>
        <p:spPr bwMode="auto">
          <a:xfrm>
            <a:off x="4800600" y="1371600"/>
            <a:ext cx="3730625" cy="1450975"/>
          </a:xfrm>
          <a:prstGeom prst="wedgeEllipseCallout">
            <a:avLst>
              <a:gd name="adj1" fmla="val -46764"/>
              <a:gd name="adj2" fmla="val 6717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this example, there is a statistically significant relationship between the independent variable CONLEGIS and the dependent variable.  (0.010 &lt; 0.05)</a:t>
            </a:r>
          </a:p>
        </p:txBody>
      </p:sp>
      <p:sp>
        <p:nvSpPr>
          <p:cNvPr id="845834" name="AutoShape 10"/>
          <p:cNvSpPr>
            <a:spLocks noChangeArrowheads="1"/>
          </p:cNvSpPr>
          <p:nvPr/>
        </p:nvSpPr>
        <p:spPr bwMode="auto">
          <a:xfrm>
            <a:off x="5565775" y="2971800"/>
            <a:ext cx="3425825" cy="1673225"/>
          </a:xfrm>
          <a:prstGeom prst="wedgeEllipseCallout">
            <a:avLst>
              <a:gd name="adj1" fmla="val -20574"/>
              <a:gd name="adj2" fmla="val 6584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As well, the independent variable CONLEGIS is significant in distinguishing both category 1 of the dependent variable from category 3 </a:t>
            </a:r>
            <a:r>
              <a:rPr lang="en-US" sz="1200"/>
              <a:t>of the dependent variable. (0.027 &lt; 0.05)</a:t>
            </a:r>
            <a:endParaRPr lang="en-US" sz="1200">
              <a:latin typeface="Verdana" pitchFamily="34" charset="0"/>
            </a:endParaRPr>
          </a:p>
        </p:txBody>
      </p:sp>
      <p:sp>
        <p:nvSpPr>
          <p:cNvPr id="845835" name="AutoShape 11"/>
          <p:cNvSpPr>
            <a:spLocks noChangeArrowheads="1"/>
          </p:cNvSpPr>
          <p:nvPr/>
        </p:nvSpPr>
        <p:spPr bwMode="auto">
          <a:xfrm>
            <a:off x="1600200" y="6019800"/>
            <a:ext cx="6400800" cy="790575"/>
          </a:xfrm>
          <a:prstGeom prst="wedgeEllipseCallout">
            <a:avLst>
              <a:gd name="adj1" fmla="val 22199"/>
              <a:gd name="adj2" fmla="val -6325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And the independent variable CONLEGIS is significant in distinguishing category 2 </a:t>
            </a:r>
            <a:r>
              <a:rPr lang="en-US" sz="1200"/>
              <a:t>of the dependent variable </a:t>
            </a:r>
            <a:r>
              <a:rPr lang="en-US" sz="1200">
                <a:latin typeface="Verdana" pitchFamily="34" charset="0"/>
              </a:rPr>
              <a:t>from category 3 of the dependent variable. (0.007 &lt; 0.05)</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0FF74F0-D811-4D78-9174-21A73D308B88}" type="slidenum">
              <a:rPr lang="en-US"/>
              <a:pPr/>
              <a:t>19</a:t>
            </a:fld>
            <a:endParaRPr lang="en-US"/>
          </a:p>
        </p:txBody>
      </p:sp>
      <p:sp>
        <p:nvSpPr>
          <p:cNvPr id="846850" name="Rectangle 2"/>
          <p:cNvSpPr>
            <a:spLocks noGrp="1" noChangeArrowheads="1"/>
          </p:cNvSpPr>
          <p:nvPr>
            <p:ph type="title"/>
          </p:nvPr>
        </p:nvSpPr>
        <p:spPr/>
        <p:txBody>
          <a:bodyPr/>
          <a:lstStyle/>
          <a:p>
            <a:r>
              <a:rPr lang="en-US" sz="2400"/>
              <a:t>Interpreting relationship of individual independent variables to the dependent variable</a:t>
            </a:r>
          </a:p>
        </p:txBody>
      </p:sp>
      <p:grpSp>
        <p:nvGrpSpPr>
          <p:cNvPr id="846851" name="Group 3"/>
          <p:cNvGrpSpPr>
            <a:grpSpLocks/>
          </p:cNvGrpSpPr>
          <p:nvPr/>
        </p:nvGrpSpPr>
        <p:grpSpPr bwMode="auto">
          <a:xfrm>
            <a:off x="533400" y="1301750"/>
            <a:ext cx="7010400" cy="5099050"/>
            <a:chOff x="480" y="1008"/>
            <a:chExt cx="4416" cy="3212"/>
          </a:xfrm>
        </p:grpSpPr>
        <p:pic>
          <p:nvPicPr>
            <p:cNvPr id="8468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1008"/>
              <a:ext cx="2947" cy="175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46853" name="Picture 5"/>
            <p:cNvPicPr>
              <a:picLocks noChangeAspect="1" noChangeArrowheads="1"/>
            </p:cNvPicPr>
            <p:nvPr/>
          </p:nvPicPr>
          <p:blipFill>
            <a:blip r:embed="rId3">
              <a:extLst>
                <a:ext uri="{28A0092B-C50C-407E-A947-70E740481C1C}">
                  <a14:useLocalDpi xmlns:a14="http://schemas.microsoft.com/office/drawing/2010/main" val="0"/>
                </a:ext>
              </a:extLst>
            </a:blip>
            <a:srcRect r="25531"/>
            <a:stretch>
              <a:fillRect/>
            </a:stretch>
          </p:blipFill>
          <p:spPr bwMode="auto">
            <a:xfrm>
              <a:off x="480" y="2304"/>
              <a:ext cx="4416" cy="191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46854" name="Rectangle 6"/>
            <p:cNvSpPr>
              <a:spLocks noChangeArrowheads="1"/>
            </p:cNvSpPr>
            <p:nvPr/>
          </p:nvSpPr>
          <p:spPr bwMode="auto">
            <a:xfrm>
              <a:off x="528" y="3264"/>
              <a:ext cx="4320" cy="144"/>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6855" name="Rectangle 7"/>
            <p:cNvSpPr>
              <a:spLocks noChangeArrowheads="1"/>
            </p:cNvSpPr>
            <p:nvPr/>
          </p:nvSpPr>
          <p:spPr bwMode="auto">
            <a:xfrm>
              <a:off x="528" y="3792"/>
              <a:ext cx="4320" cy="144"/>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6856" name="Rectangle 8"/>
            <p:cNvSpPr>
              <a:spLocks noChangeArrowheads="1"/>
            </p:cNvSpPr>
            <p:nvPr/>
          </p:nvSpPr>
          <p:spPr bwMode="auto">
            <a:xfrm>
              <a:off x="528" y="2064"/>
              <a:ext cx="2736" cy="144"/>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46857" name="AutoShape 9"/>
          <p:cNvSpPr>
            <a:spLocks noChangeArrowheads="1"/>
          </p:cNvSpPr>
          <p:nvPr/>
        </p:nvSpPr>
        <p:spPr bwMode="auto">
          <a:xfrm>
            <a:off x="685800" y="1468438"/>
            <a:ext cx="7770813" cy="2508250"/>
          </a:xfrm>
          <a:prstGeom prst="wedgeEllipseCallout">
            <a:avLst>
              <a:gd name="adj1" fmla="val 30389"/>
              <a:gd name="adj2" fmla="val 8943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80000"/>
              </a:lnSpc>
              <a:spcBef>
                <a:spcPct val="20000"/>
              </a:spcBef>
              <a:buClr>
                <a:schemeClr val="tx1"/>
              </a:buClr>
              <a:buSzPct val="65000"/>
              <a:buFont typeface="Wingdings" pitchFamily="2" charset="2"/>
              <a:buNone/>
            </a:pPr>
            <a:r>
              <a:rPr lang="en-US" sz="1200">
                <a:latin typeface="Verdana" pitchFamily="34" charset="0"/>
              </a:rPr>
              <a:t>Survey respondents who had less confidence in congress (higher values correspond to lower confidence) were less likely to be in the group of survey respondents who thought we spend too little money on highways and bridges (DV category 1), rather than the group of survey respondents who thought we spend too much money on highways and bridges (DV category 3). </a:t>
            </a:r>
          </a:p>
          <a:p>
            <a:pPr algn="l">
              <a:lnSpc>
                <a:spcPct val="80000"/>
              </a:lnSpc>
              <a:spcBef>
                <a:spcPct val="20000"/>
              </a:spcBef>
              <a:buClr>
                <a:schemeClr val="tx1"/>
              </a:buClr>
              <a:buSzPct val="65000"/>
              <a:buFont typeface="Wingdings" pitchFamily="2" charset="2"/>
              <a:buNone/>
            </a:pPr>
            <a:endParaRPr lang="en-US" sz="1200">
              <a:latin typeface="Verdana" pitchFamily="34" charset="0"/>
            </a:endParaRPr>
          </a:p>
          <a:p>
            <a:pPr algn="l">
              <a:lnSpc>
                <a:spcPct val="80000"/>
              </a:lnSpc>
              <a:spcBef>
                <a:spcPct val="20000"/>
              </a:spcBef>
              <a:buClr>
                <a:schemeClr val="tx1"/>
              </a:buClr>
              <a:buSzPct val="65000"/>
              <a:buFont typeface="Wingdings" pitchFamily="2" charset="2"/>
              <a:buNone/>
            </a:pPr>
            <a:r>
              <a:rPr lang="en-US" sz="1200">
                <a:latin typeface="Verdana" pitchFamily="34" charset="0"/>
              </a:rPr>
              <a:t>For each unit increase in confidence in Congress, the odds of being in the group of survey respondents who thought we spend too little money on highways and bridges decreased by 74.7%. (0.253 – 1.0 = -0.747)</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0E0047E-E30D-4441-A03E-42B79A548857}" type="slidenum">
              <a:rPr lang="en-US"/>
              <a:pPr/>
              <a:t>2</a:t>
            </a:fld>
            <a:endParaRPr lang="en-US"/>
          </a:p>
        </p:txBody>
      </p:sp>
      <p:sp>
        <p:nvSpPr>
          <p:cNvPr id="569346" name="Rectangle 2"/>
          <p:cNvSpPr>
            <a:spLocks noGrp="1" noChangeArrowheads="1"/>
          </p:cNvSpPr>
          <p:nvPr>
            <p:ph type="title"/>
          </p:nvPr>
        </p:nvSpPr>
        <p:spPr/>
        <p:txBody>
          <a:bodyPr/>
          <a:lstStyle/>
          <a:p>
            <a:r>
              <a:rPr lang="en-US"/>
              <a:t>Multinomial logistic regression</a:t>
            </a:r>
          </a:p>
        </p:txBody>
      </p:sp>
      <p:sp>
        <p:nvSpPr>
          <p:cNvPr id="569347" name="Rectangle 3"/>
          <p:cNvSpPr>
            <a:spLocks noGrp="1" noChangeArrowheads="1"/>
          </p:cNvSpPr>
          <p:nvPr>
            <p:ph type="body" idx="1"/>
          </p:nvPr>
        </p:nvSpPr>
        <p:spPr>
          <a:xfrm>
            <a:off x="1066800" y="1371600"/>
            <a:ext cx="7881938" cy="5410200"/>
          </a:xfrm>
        </p:spPr>
        <p:txBody>
          <a:bodyPr/>
          <a:lstStyle/>
          <a:p>
            <a:r>
              <a:rPr lang="en-US"/>
              <a:t>Multinomial logistic regression is used to analyze relationships between a non-metric dependent variable and metric or dichotomous independent variables.  </a:t>
            </a:r>
          </a:p>
          <a:p>
            <a:endParaRPr lang="en-US"/>
          </a:p>
          <a:p>
            <a:r>
              <a:rPr lang="en-US"/>
              <a:t>Multinomial logistic regression compares multiple groups through a combination of binary logistic regressions.  </a:t>
            </a:r>
          </a:p>
          <a:p>
            <a:endParaRPr lang="en-US"/>
          </a:p>
          <a:p>
            <a:r>
              <a:rPr lang="en-US"/>
              <a:t>The group comparisons are equivalent to the comparisons for a dummy-coded dependent variable, with the group with the highest numeric score used as the reference group.</a:t>
            </a:r>
          </a:p>
          <a:p>
            <a:endParaRPr lang="en-US"/>
          </a:p>
          <a:p>
            <a:r>
              <a:rPr lang="en-US"/>
              <a:t>For example, if we wanted to study differences in BSW, MSW, and PhD students using multinomial logistic regression, the analysis would compare BSW students to PhD students and MSW students to PhD students.  For each independent variable, there would be two comparisons.</a:t>
            </a:r>
            <a:endParaRPr lang="en-US" sz="120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CE6F657-821D-4962-8C9D-992A07206605}" type="slidenum">
              <a:rPr lang="en-US"/>
              <a:pPr/>
              <a:t>20</a:t>
            </a:fld>
            <a:endParaRPr lang="en-US"/>
          </a:p>
        </p:txBody>
      </p:sp>
      <p:sp>
        <p:nvSpPr>
          <p:cNvPr id="847874" name="Rectangle 2"/>
          <p:cNvSpPr>
            <a:spLocks noGrp="1" noChangeArrowheads="1"/>
          </p:cNvSpPr>
          <p:nvPr>
            <p:ph type="title"/>
          </p:nvPr>
        </p:nvSpPr>
        <p:spPr/>
        <p:txBody>
          <a:bodyPr/>
          <a:lstStyle/>
          <a:p>
            <a:r>
              <a:rPr lang="en-US" sz="2400"/>
              <a:t>Interpreting relationship of individual independent variables to the dependent variable</a:t>
            </a:r>
          </a:p>
        </p:txBody>
      </p:sp>
      <p:grpSp>
        <p:nvGrpSpPr>
          <p:cNvPr id="847875" name="Group 3"/>
          <p:cNvGrpSpPr>
            <a:grpSpLocks/>
          </p:cNvGrpSpPr>
          <p:nvPr/>
        </p:nvGrpSpPr>
        <p:grpSpPr bwMode="auto">
          <a:xfrm>
            <a:off x="533400" y="1301750"/>
            <a:ext cx="7010400" cy="5099050"/>
            <a:chOff x="480" y="1008"/>
            <a:chExt cx="4416" cy="3212"/>
          </a:xfrm>
        </p:grpSpPr>
        <p:pic>
          <p:nvPicPr>
            <p:cNvPr id="8478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 y="1008"/>
              <a:ext cx="2947" cy="175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47877" name="Picture 5"/>
            <p:cNvPicPr>
              <a:picLocks noChangeAspect="1" noChangeArrowheads="1"/>
            </p:cNvPicPr>
            <p:nvPr/>
          </p:nvPicPr>
          <p:blipFill>
            <a:blip r:embed="rId3">
              <a:extLst>
                <a:ext uri="{28A0092B-C50C-407E-A947-70E740481C1C}">
                  <a14:useLocalDpi xmlns:a14="http://schemas.microsoft.com/office/drawing/2010/main" val="0"/>
                </a:ext>
              </a:extLst>
            </a:blip>
            <a:srcRect r="25531"/>
            <a:stretch>
              <a:fillRect/>
            </a:stretch>
          </p:blipFill>
          <p:spPr bwMode="auto">
            <a:xfrm>
              <a:off x="480" y="2304"/>
              <a:ext cx="4416" cy="191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47878" name="Rectangle 6"/>
            <p:cNvSpPr>
              <a:spLocks noChangeArrowheads="1"/>
            </p:cNvSpPr>
            <p:nvPr/>
          </p:nvSpPr>
          <p:spPr bwMode="auto">
            <a:xfrm>
              <a:off x="528" y="3264"/>
              <a:ext cx="4320" cy="144"/>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7879" name="Rectangle 7"/>
            <p:cNvSpPr>
              <a:spLocks noChangeArrowheads="1"/>
            </p:cNvSpPr>
            <p:nvPr/>
          </p:nvSpPr>
          <p:spPr bwMode="auto">
            <a:xfrm>
              <a:off x="528" y="3792"/>
              <a:ext cx="4320" cy="144"/>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7880" name="Rectangle 8"/>
            <p:cNvSpPr>
              <a:spLocks noChangeArrowheads="1"/>
            </p:cNvSpPr>
            <p:nvPr/>
          </p:nvSpPr>
          <p:spPr bwMode="auto">
            <a:xfrm>
              <a:off x="528" y="2064"/>
              <a:ext cx="2736" cy="144"/>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47882" name="AutoShape 10"/>
          <p:cNvSpPr>
            <a:spLocks noChangeArrowheads="1"/>
          </p:cNvSpPr>
          <p:nvPr/>
        </p:nvSpPr>
        <p:spPr bwMode="auto">
          <a:xfrm>
            <a:off x="990600" y="2667000"/>
            <a:ext cx="7770813" cy="2508250"/>
          </a:xfrm>
          <a:prstGeom prst="wedgeEllipseCallout">
            <a:avLst>
              <a:gd name="adj1" fmla="val 26366"/>
              <a:gd name="adj2" fmla="val 7462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80000"/>
              </a:lnSpc>
              <a:spcBef>
                <a:spcPct val="20000"/>
              </a:spcBef>
              <a:buClr>
                <a:schemeClr val="tx1"/>
              </a:buClr>
              <a:buSzPct val="65000"/>
              <a:buFont typeface="Wingdings" pitchFamily="2" charset="2"/>
              <a:buNone/>
            </a:pPr>
            <a:r>
              <a:rPr lang="en-US" sz="1200">
                <a:latin typeface="Verdana" pitchFamily="34" charset="0"/>
              </a:rPr>
              <a:t>Survey respondents who had less confidence in congress (higher values correspond to lower confidence) were less likely to be in the group of survey respondents who thought we spend about the right amount of money on highways and bridges (DV category 2), rather than the group of survey respondents who thought we spend too much money on highways and bridges (DV Category 3). </a:t>
            </a:r>
          </a:p>
          <a:p>
            <a:pPr algn="l">
              <a:lnSpc>
                <a:spcPct val="80000"/>
              </a:lnSpc>
              <a:spcBef>
                <a:spcPct val="20000"/>
              </a:spcBef>
              <a:buClr>
                <a:schemeClr val="tx1"/>
              </a:buClr>
              <a:buSzPct val="65000"/>
              <a:buFont typeface="Wingdings" pitchFamily="2" charset="2"/>
              <a:buNone/>
            </a:pPr>
            <a:endParaRPr lang="en-US" sz="1200">
              <a:latin typeface="Verdana" pitchFamily="34" charset="0"/>
            </a:endParaRPr>
          </a:p>
          <a:p>
            <a:pPr algn="l">
              <a:lnSpc>
                <a:spcPct val="80000"/>
              </a:lnSpc>
              <a:spcBef>
                <a:spcPct val="20000"/>
              </a:spcBef>
              <a:buClr>
                <a:schemeClr val="tx1"/>
              </a:buClr>
              <a:buSzPct val="65000"/>
              <a:buFont typeface="Wingdings" pitchFamily="2" charset="2"/>
              <a:buNone/>
            </a:pPr>
            <a:r>
              <a:rPr lang="en-US" sz="1200">
                <a:latin typeface="Verdana" pitchFamily="34" charset="0"/>
              </a:rPr>
              <a:t>For each unit increase in confidence in Congress, the odds of being in the group of survey respondents who thought we spend about the right amount of money on highways and bridges decreased by 80.9%. (0.191 – 1.0 = 0.809)</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F09DF0D-EE69-48BC-BF11-440CB49E5175}" type="slidenum">
              <a:rPr lang="en-US"/>
              <a:pPr/>
              <a:t>21</a:t>
            </a:fld>
            <a:endParaRPr lang="en-US"/>
          </a:p>
        </p:txBody>
      </p:sp>
      <p:sp>
        <p:nvSpPr>
          <p:cNvPr id="843779" name="Rectangle 3"/>
          <p:cNvSpPr>
            <a:spLocks noGrp="1" noChangeArrowheads="1"/>
          </p:cNvSpPr>
          <p:nvPr>
            <p:ph type="title"/>
          </p:nvPr>
        </p:nvSpPr>
        <p:spPr/>
        <p:txBody>
          <a:bodyPr/>
          <a:lstStyle/>
          <a:p>
            <a:r>
              <a:rPr lang="en-US"/>
              <a:t>Relationship of individual independent variables and the dependent variable</a:t>
            </a:r>
          </a:p>
        </p:txBody>
      </p:sp>
      <p:grpSp>
        <p:nvGrpSpPr>
          <p:cNvPr id="843793" name="Group 17"/>
          <p:cNvGrpSpPr>
            <a:grpSpLocks/>
          </p:cNvGrpSpPr>
          <p:nvPr/>
        </p:nvGrpSpPr>
        <p:grpSpPr bwMode="auto">
          <a:xfrm>
            <a:off x="762000" y="1143000"/>
            <a:ext cx="4725988" cy="3622675"/>
            <a:chOff x="815" y="909"/>
            <a:chExt cx="2977" cy="2282"/>
          </a:xfrm>
        </p:grpSpPr>
        <p:pic>
          <p:nvPicPr>
            <p:cNvPr id="84378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 y="909"/>
              <a:ext cx="2977" cy="228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43783" name="Rectangle 7"/>
            <p:cNvSpPr>
              <a:spLocks noChangeArrowheads="1"/>
            </p:cNvSpPr>
            <p:nvPr/>
          </p:nvSpPr>
          <p:spPr bwMode="auto">
            <a:xfrm>
              <a:off x="864" y="2088"/>
              <a:ext cx="2736" cy="144"/>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43792" name="Group 16"/>
          <p:cNvGrpSpPr>
            <a:grpSpLocks/>
          </p:cNvGrpSpPr>
          <p:nvPr/>
        </p:nvGrpSpPr>
        <p:grpSpPr bwMode="auto">
          <a:xfrm>
            <a:off x="762000" y="3276600"/>
            <a:ext cx="6934200" cy="3505200"/>
            <a:chOff x="816" y="2016"/>
            <a:chExt cx="4368" cy="2208"/>
          </a:xfrm>
        </p:grpSpPr>
        <p:pic>
          <p:nvPicPr>
            <p:cNvPr id="843790" name="Picture 14"/>
            <p:cNvPicPr>
              <a:picLocks noChangeAspect="1" noChangeArrowheads="1"/>
            </p:cNvPicPr>
            <p:nvPr/>
          </p:nvPicPr>
          <p:blipFill>
            <a:blip r:embed="rId3">
              <a:extLst>
                <a:ext uri="{28A0092B-C50C-407E-A947-70E740481C1C}">
                  <a14:useLocalDpi xmlns:a14="http://schemas.microsoft.com/office/drawing/2010/main" val="0"/>
                </a:ext>
              </a:extLst>
            </a:blip>
            <a:srcRect r="25427" b="13446"/>
            <a:stretch>
              <a:fillRect/>
            </a:stretch>
          </p:blipFill>
          <p:spPr bwMode="auto">
            <a:xfrm>
              <a:off x="816" y="2016"/>
              <a:ext cx="4320" cy="220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43781" name="Rectangle 5"/>
            <p:cNvSpPr>
              <a:spLocks noChangeArrowheads="1"/>
            </p:cNvSpPr>
            <p:nvPr/>
          </p:nvSpPr>
          <p:spPr bwMode="auto">
            <a:xfrm>
              <a:off x="864" y="3093"/>
              <a:ext cx="4320" cy="144"/>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3782" name="Rectangle 6"/>
            <p:cNvSpPr>
              <a:spLocks noChangeArrowheads="1"/>
            </p:cNvSpPr>
            <p:nvPr/>
          </p:nvSpPr>
          <p:spPr bwMode="auto">
            <a:xfrm>
              <a:off x="864" y="3847"/>
              <a:ext cx="4320" cy="144"/>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43784" name="AutoShape 8"/>
          <p:cNvSpPr>
            <a:spLocks noChangeArrowheads="1"/>
          </p:cNvSpPr>
          <p:nvPr/>
        </p:nvSpPr>
        <p:spPr bwMode="auto">
          <a:xfrm>
            <a:off x="5334000" y="1338263"/>
            <a:ext cx="3124200" cy="1450975"/>
          </a:xfrm>
          <a:prstGeom prst="wedgeEllipseCallout">
            <a:avLst>
              <a:gd name="adj1" fmla="val -54676"/>
              <a:gd name="adj2" fmla="val 7483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this example, there is a statistically significant relationship between SEX and the dependent variable, spending on childcare assistance.  </a:t>
            </a:r>
          </a:p>
        </p:txBody>
      </p:sp>
      <p:sp>
        <p:nvSpPr>
          <p:cNvPr id="843794" name="AutoShape 18"/>
          <p:cNvSpPr>
            <a:spLocks noChangeArrowheads="1"/>
          </p:cNvSpPr>
          <p:nvPr/>
        </p:nvSpPr>
        <p:spPr bwMode="auto">
          <a:xfrm>
            <a:off x="5791200" y="3124200"/>
            <a:ext cx="3352800" cy="1450975"/>
          </a:xfrm>
          <a:prstGeom prst="wedgeEllipseCallout">
            <a:avLst>
              <a:gd name="adj1" fmla="val -24241"/>
              <a:gd name="adj2" fmla="val 8096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As well, SEX plays a statistically significant role in differentiating the TOO LITTLE group from the TOO MUCH (reference) group.</a:t>
            </a:r>
          </a:p>
          <a:p>
            <a:pPr algn="l"/>
            <a:r>
              <a:rPr lang="en-US" sz="1200">
                <a:latin typeface="Verdana" pitchFamily="34" charset="0"/>
              </a:rPr>
              <a:t>(0.007 &lt; 0.5)</a:t>
            </a:r>
          </a:p>
        </p:txBody>
      </p:sp>
      <p:sp>
        <p:nvSpPr>
          <p:cNvPr id="843795" name="AutoShape 19"/>
          <p:cNvSpPr>
            <a:spLocks noChangeArrowheads="1"/>
          </p:cNvSpPr>
          <p:nvPr/>
        </p:nvSpPr>
        <p:spPr bwMode="auto">
          <a:xfrm>
            <a:off x="6096000" y="5092700"/>
            <a:ext cx="2895600" cy="1231900"/>
          </a:xfrm>
          <a:prstGeom prst="wedgeEllipseCallout">
            <a:avLst>
              <a:gd name="adj1" fmla="val -31250"/>
              <a:gd name="adj2" fmla="val 4806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However, SEX does not differentiate the ABOUT RIGHT group from the TOO MUCH (reference) group.(0.51 &gt; 0.5)</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1667DB9-1512-4BC9-A9C5-D956BB983D61}" type="slidenum">
              <a:rPr lang="en-US"/>
              <a:pPr/>
              <a:t>22</a:t>
            </a:fld>
            <a:endParaRPr lang="en-US"/>
          </a:p>
        </p:txBody>
      </p:sp>
      <p:sp>
        <p:nvSpPr>
          <p:cNvPr id="848898" name="Rectangle 2"/>
          <p:cNvSpPr>
            <a:spLocks noGrp="1" noChangeArrowheads="1"/>
          </p:cNvSpPr>
          <p:nvPr>
            <p:ph type="title"/>
          </p:nvPr>
        </p:nvSpPr>
        <p:spPr/>
        <p:txBody>
          <a:bodyPr/>
          <a:lstStyle/>
          <a:p>
            <a:r>
              <a:rPr lang="en-US" sz="2400"/>
              <a:t>Interpreting relationship of individual independent variables and the dependent variable</a:t>
            </a:r>
          </a:p>
        </p:txBody>
      </p:sp>
      <p:grpSp>
        <p:nvGrpSpPr>
          <p:cNvPr id="848899" name="Group 3"/>
          <p:cNvGrpSpPr>
            <a:grpSpLocks/>
          </p:cNvGrpSpPr>
          <p:nvPr/>
        </p:nvGrpSpPr>
        <p:grpSpPr bwMode="auto">
          <a:xfrm>
            <a:off x="762000" y="1143000"/>
            <a:ext cx="4725988" cy="3622675"/>
            <a:chOff x="815" y="909"/>
            <a:chExt cx="2977" cy="2282"/>
          </a:xfrm>
        </p:grpSpPr>
        <p:pic>
          <p:nvPicPr>
            <p:cNvPr id="8489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 y="909"/>
              <a:ext cx="2977" cy="228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48901" name="Rectangle 5"/>
            <p:cNvSpPr>
              <a:spLocks noChangeArrowheads="1"/>
            </p:cNvSpPr>
            <p:nvPr/>
          </p:nvSpPr>
          <p:spPr bwMode="auto">
            <a:xfrm>
              <a:off x="864" y="2088"/>
              <a:ext cx="2736" cy="144"/>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48902" name="Group 6"/>
          <p:cNvGrpSpPr>
            <a:grpSpLocks/>
          </p:cNvGrpSpPr>
          <p:nvPr/>
        </p:nvGrpSpPr>
        <p:grpSpPr bwMode="auto">
          <a:xfrm>
            <a:off x="762000" y="3276600"/>
            <a:ext cx="6934200" cy="3505200"/>
            <a:chOff x="816" y="2016"/>
            <a:chExt cx="4368" cy="2208"/>
          </a:xfrm>
        </p:grpSpPr>
        <p:pic>
          <p:nvPicPr>
            <p:cNvPr id="848903" name="Picture 7"/>
            <p:cNvPicPr>
              <a:picLocks noChangeAspect="1" noChangeArrowheads="1"/>
            </p:cNvPicPr>
            <p:nvPr/>
          </p:nvPicPr>
          <p:blipFill>
            <a:blip r:embed="rId3">
              <a:extLst>
                <a:ext uri="{28A0092B-C50C-407E-A947-70E740481C1C}">
                  <a14:useLocalDpi xmlns:a14="http://schemas.microsoft.com/office/drawing/2010/main" val="0"/>
                </a:ext>
              </a:extLst>
            </a:blip>
            <a:srcRect r="25427" b="13446"/>
            <a:stretch>
              <a:fillRect/>
            </a:stretch>
          </p:blipFill>
          <p:spPr bwMode="auto">
            <a:xfrm>
              <a:off x="816" y="2016"/>
              <a:ext cx="4320" cy="220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48904" name="Rectangle 8"/>
            <p:cNvSpPr>
              <a:spLocks noChangeArrowheads="1"/>
            </p:cNvSpPr>
            <p:nvPr/>
          </p:nvSpPr>
          <p:spPr bwMode="auto">
            <a:xfrm>
              <a:off x="864" y="3093"/>
              <a:ext cx="4320" cy="144"/>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8905" name="Rectangle 9"/>
            <p:cNvSpPr>
              <a:spLocks noChangeArrowheads="1"/>
            </p:cNvSpPr>
            <p:nvPr/>
          </p:nvSpPr>
          <p:spPr bwMode="auto">
            <a:xfrm>
              <a:off x="864" y="3847"/>
              <a:ext cx="4320" cy="144"/>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48909" name="AutoShape 13"/>
          <p:cNvSpPr>
            <a:spLocks noChangeArrowheads="1"/>
          </p:cNvSpPr>
          <p:nvPr/>
        </p:nvSpPr>
        <p:spPr bwMode="auto">
          <a:xfrm>
            <a:off x="685800" y="2098675"/>
            <a:ext cx="7770813" cy="2092325"/>
          </a:xfrm>
          <a:prstGeom prst="wedgeEllipseCallout">
            <a:avLst>
              <a:gd name="adj1" fmla="val 30389"/>
              <a:gd name="adj2" fmla="val 8943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80000"/>
              </a:lnSpc>
              <a:spcBef>
                <a:spcPct val="20000"/>
              </a:spcBef>
              <a:buClr>
                <a:schemeClr val="tx1"/>
              </a:buClr>
              <a:buSzPct val="65000"/>
              <a:buFont typeface="Wingdings" pitchFamily="2" charset="2"/>
              <a:buNone/>
            </a:pPr>
            <a:r>
              <a:rPr lang="en-US" sz="1200">
                <a:latin typeface="Verdana" pitchFamily="34" charset="0"/>
              </a:rPr>
              <a:t>Survey respondents who were male (code 1 for sex) were less likely to be in the group of survey respondents who thought we spend too little money on childcare assistance (DV category 1), rather than the group of survey respondents who thought we spend too much money on childcare assistance (DV category 3). </a:t>
            </a:r>
          </a:p>
          <a:p>
            <a:pPr algn="l">
              <a:lnSpc>
                <a:spcPct val="80000"/>
              </a:lnSpc>
              <a:spcBef>
                <a:spcPct val="20000"/>
              </a:spcBef>
              <a:buClr>
                <a:schemeClr val="tx1"/>
              </a:buClr>
              <a:buSzPct val="65000"/>
              <a:buFont typeface="Wingdings" pitchFamily="2" charset="2"/>
              <a:buNone/>
            </a:pPr>
            <a:endParaRPr lang="en-US" sz="1200">
              <a:latin typeface="Verdana" pitchFamily="34" charset="0"/>
            </a:endParaRPr>
          </a:p>
          <a:p>
            <a:pPr algn="l">
              <a:lnSpc>
                <a:spcPct val="80000"/>
              </a:lnSpc>
              <a:spcBef>
                <a:spcPct val="20000"/>
              </a:spcBef>
              <a:buClr>
                <a:schemeClr val="tx1"/>
              </a:buClr>
              <a:buSzPct val="65000"/>
              <a:buFont typeface="Wingdings" pitchFamily="2" charset="2"/>
              <a:buNone/>
            </a:pPr>
            <a:r>
              <a:rPr lang="en-US" sz="1200">
                <a:latin typeface="Verdana" pitchFamily="34" charset="0"/>
              </a:rPr>
              <a:t>Survey respondents who were male were 88.5% less likely (0.115 – 1.0 = -0.885) to be in the group of survey respondents who thought we spend too little money on childcare assistance.</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11F4915-F2F8-4590-9D80-F5CB1AC07A1D}" type="slidenum">
              <a:rPr lang="en-US"/>
              <a:pPr/>
              <a:t>23</a:t>
            </a:fld>
            <a:endParaRPr lang="en-US"/>
          </a:p>
        </p:txBody>
      </p:sp>
      <p:sp>
        <p:nvSpPr>
          <p:cNvPr id="844802" name="Rectangle 2"/>
          <p:cNvSpPr>
            <a:spLocks noGrp="1" noChangeArrowheads="1"/>
          </p:cNvSpPr>
          <p:nvPr>
            <p:ph type="title"/>
          </p:nvPr>
        </p:nvSpPr>
        <p:spPr/>
        <p:txBody>
          <a:bodyPr/>
          <a:lstStyle/>
          <a:p>
            <a:r>
              <a:rPr lang="en-US"/>
              <a:t>Interpreting relationships for independent variable in problems</a:t>
            </a:r>
          </a:p>
        </p:txBody>
      </p:sp>
      <p:sp>
        <p:nvSpPr>
          <p:cNvPr id="844803" name="Rectangle 3"/>
          <p:cNvSpPr>
            <a:spLocks noGrp="1" noChangeArrowheads="1"/>
          </p:cNvSpPr>
          <p:nvPr>
            <p:ph type="body" idx="1"/>
          </p:nvPr>
        </p:nvSpPr>
        <p:spPr/>
        <p:txBody>
          <a:bodyPr/>
          <a:lstStyle/>
          <a:p>
            <a:r>
              <a:rPr lang="en-US"/>
              <a:t>In the multinomial logistic regression problems, the problem statement will ask about only one of the independent variables.  The answer will be true or false based on only the relationship between the specified independent variable and the dependent variable.  The individual relationships between other independent variables are the dependent variable are not used in determining whether or not the answer is true or false.</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96AEA10-8E33-4C16-B01B-B01313C06C2B}" type="slidenum">
              <a:rPr lang="en-US"/>
              <a:pPr/>
              <a:t>24</a:t>
            </a:fld>
            <a:endParaRPr lang="en-US"/>
          </a:p>
        </p:txBody>
      </p:sp>
      <p:sp>
        <p:nvSpPr>
          <p:cNvPr id="333826" name="Rectangle 2"/>
          <p:cNvSpPr>
            <a:spLocks noGrp="1" noChangeArrowheads="1"/>
          </p:cNvSpPr>
          <p:nvPr>
            <p:ph type="title"/>
          </p:nvPr>
        </p:nvSpPr>
        <p:spPr/>
        <p:txBody>
          <a:bodyPr/>
          <a:lstStyle/>
          <a:p>
            <a:r>
              <a:rPr lang="en-US"/>
              <a:t>Problem 1</a:t>
            </a:r>
          </a:p>
        </p:txBody>
      </p:sp>
      <p:sp>
        <p:nvSpPr>
          <p:cNvPr id="333827" name="Rectangle 3"/>
          <p:cNvSpPr>
            <a:spLocks noGrp="1" noChangeArrowheads="1"/>
          </p:cNvSpPr>
          <p:nvPr>
            <p:ph type="body" idx="1"/>
          </p:nvPr>
        </p:nvSpPr>
        <p:spPr>
          <a:xfrm>
            <a:off x="1066800" y="1371600"/>
            <a:ext cx="7881938" cy="5410200"/>
          </a:xfrm>
        </p:spPr>
        <p:txBody>
          <a:bodyPr/>
          <a:lstStyle/>
          <a:p>
            <a:pPr marL="0" indent="0">
              <a:lnSpc>
                <a:spcPct val="80000"/>
              </a:lnSpc>
              <a:buFont typeface="Wingdings" pitchFamily="2" charset="2"/>
              <a:buNone/>
            </a:pPr>
            <a:r>
              <a:rPr lang="en-US" sz="1400"/>
              <a:t>11.  In the dataset GSS2000,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relationships. </a:t>
            </a:r>
          </a:p>
          <a:p>
            <a:pPr marL="0" indent="0">
              <a:lnSpc>
                <a:spcPct val="80000"/>
              </a:lnSpc>
              <a:buFont typeface="Wingdings" pitchFamily="2" charset="2"/>
              <a:buNone/>
            </a:pPr>
            <a:endParaRPr lang="en-US" sz="500"/>
          </a:p>
          <a:p>
            <a:pPr marL="0" indent="0">
              <a:lnSpc>
                <a:spcPct val="80000"/>
              </a:lnSpc>
              <a:buFont typeface="Wingdings" pitchFamily="2" charset="2"/>
              <a:buNone/>
            </a:pPr>
            <a:r>
              <a:rPr lang="en-US" sz="1400"/>
              <a:t>The variables "age" [age], "highest year of school completed" [educ] and "confidence in Congress" [conlegis] were useful predictors for distinguishing between groups based on responses to "opinion about spending on highways and bridges" [natroad]. These predictors differentiate survey respondents who thought we spend too little money on highways and bridges from survey respondents who thought we spend too much money on highways and bridges and survey respondents who thought we spend about the right amount of money on highways and bridges from survey respondents who thought we spend too much money on highways and bridges. </a:t>
            </a:r>
          </a:p>
          <a:p>
            <a:pPr marL="0" indent="0">
              <a:lnSpc>
                <a:spcPct val="80000"/>
              </a:lnSpc>
              <a:buFont typeface="Wingdings" pitchFamily="2" charset="2"/>
              <a:buNone/>
            </a:pPr>
            <a:endParaRPr lang="en-US" sz="500"/>
          </a:p>
          <a:p>
            <a:pPr marL="0" indent="0">
              <a:lnSpc>
                <a:spcPct val="80000"/>
              </a:lnSpc>
              <a:buFont typeface="Wingdings" pitchFamily="2" charset="2"/>
              <a:buNone/>
            </a:pPr>
            <a:r>
              <a:rPr lang="en-US" sz="1400"/>
              <a:t>Among this set of predictors, confidence in Congress was helpful in distinguishing among the groups defined by responses to opinion about spending on highways and bridges. Survey respondents who had less confidence in congress were less likely to be in the group of survey respondents who thought we spend too little money on highways and bridges, rather than the group of survey respondents who thought we spend too much money on highways and bridges. For each unit increase in confidence in Congress, the odds of being in the group of survey respondents who thought we spend too little money on highways and bridges decreased by 74.7%. Survey respondents who had less confidence in congress were less likely to be in the group of survey respondents who thought we spend about the right amount of money on highways and bridges, rather than the group of survey respondents who thought we spend too much money on highways and bridges. For each unit increase in confidence in Congress, the odds of being in the group of survey respondents who thought we spend about the right amount of money on highways and bridges decreased by 80.9%. </a:t>
            </a:r>
          </a:p>
          <a:p>
            <a:pPr marL="0" indent="0">
              <a:lnSpc>
                <a:spcPct val="80000"/>
              </a:lnSpc>
              <a:buFont typeface="Wingdings" pitchFamily="2" charset="2"/>
              <a:buNone/>
            </a:pPr>
            <a:endParaRPr lang="en-US" sz="500"/>
          </a:p>
          <a:p>
            <a:pPr marL="0" indent="0">
              <a:lnSpc>
                <a:spcPct val="80000"/>
              </a:lnSpc>
              <a:buFont typeface="Wingdings" pitchFamily="2" charset="2"/>
              <a:buNone/>
            </a:pPr>
            <a:r>
              <a:rPr lang="en-US" sz="1400"/>
              <a:t>   1.  True</a:t>
            </a:r>
          </a:p>
          <a:p>
            <a:pPr marL="0" indent="0">
              <a:lnSpc>
                <a:spcPct val="80000"/>
              </a:lnSpc>
              <a:buFont typeface="Wingdings" pitchFamily="2" charset="2"/>
              <a:buNone/>
            </a:pPr>
            <a:r>
              <a:rPr lang="en-US" sz="1400"/>
              <a:t>   2.  True with caution</a:t>
            </a:r>
          </a:p>
          <a:p>
            <a:pPr marL="0" indent="0">
              <a:lnSpc>
                <a:spcPct val="80000"/>
              </a:lnSpc>
              <a:buFont typeface="Wingdings" pitchFamily="2" charset="2"/>
              <a:buNone/>
            </a:pPr>
            <a:r>
              <a:rPr lang="en-US" sz="1400"/>
              <a:t>   3.  False</a:t>
            </a:r>
          </a:p>
          <a:p>
            <a:pPr marL="0" indent="0">
              <a:lnSpc>
                <a:spcPct val="80000"/>
              </a:lnSpc>
              <a:buFont typeface="Wingdings" pitchFamily="2" charset="2"/>
              <a:buNone/>
            </a:pPr>
            <a:r>
              <a:rPr lang="en-US" sz="1400"/>
              <a:t>   4.  Inappropriate application of a statistic</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682F521-CD53-4507-8E58-303EEB2C6053}" type="slidenum">
              <a:rPr lang="en-US"/>
              <a:pPr/>
              <a:t>25</a:t>
            </a:fld>
            <a:endParaRPr lang="en-US"/>
          </a:p>
        </p:txBody>
      </p:sp>
      <p:sp>
        <p:nvSpPr>
          <p:cNvPr id="704514" name="Rectangle 2"/>
          <p:cNvSpPr>
            <a:spLocks noGrp="1" noChangeArrowheads="1"/>
          </p:cNvSpPr>
          <p:nvPr>
            <p:ph type="title"/>
          </p:nvPr>
        </p:nvSpPr>
        <p:spPr/>
        <p:txBody>
          <a:bodyPr/>
          <a:lstStyle/>
          <a:p>
            <a:r>
              <a:rPr lang="en-US"/>
              <a:t>Dissecting problem 1 - 1</a:t>
            </a:r>
          </a:p>
        </p:txBody>
      </p:sp>
      <p:sp>
        <p:nvSpPr>
          <p:cNvPr id="704515" name="Rectangle 3"/>
          <p:cNvSpPr>
            <a:spLocks noGrp="1" noChangeArrowheads="1"/>
          </p:cNvSpPr>
          <p:nvPr>
            <p:ph type="body" idx="1"/>
          </p:nvPr>
        </p:nvSpPr>
        <p:spPr>
          <a:xfrm>
            <a:off x="1066800" y="1371600"/>
            <a:ext cx="7881938" cy="5257800"/>
          </a:xfrm>
        </p:spPr>
        <p:txBody>
          <a:bodyPr/>
          <a:lstStyle/>
          <a:p>
            <a:pPr marL="0" indent="0">
              <a:lnSpc>
                <a:spcPct val="80000"/>
              </a:lnSpc>
              <a:buFont typeface="Wingdings" pitchFamily="2" charset="2"/>
              <a:buNone/>
            </a:pPr>
            <a:r>
              <a:rPr lang="en-US" sz="1400"/>
              <a:t>11.  In the dataset GSS2000,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relationships. </a:t>
            </a:r>
          </a:p>
          <a:p>
            <a:pPr marL="0" indent="0">
              <a:lnSpc>
                <a:spcPct val="80000"/>
              </a:lnSpc>
              <a:buFont typeface="Wingdings" pitchFamily="2" charset="2"/>
              <a:buNone/>
            </a:pPr>
            <a:endParaRPr lang="en-US" sz="500"/>
          </a:p>
          <a:p>
            <a:pPr marL="0" indent="0">
              <a:lnSpc>
                <a:spcPct val="80000"/>
              </a:lnSpc>
              <a:buFont typeface="Wingdings" pitchFamily="2" charset="2"/>
              <a:buNone/>
            </a:pPr>
            <a:r>
              <a:rPr lang="en-US" sz="1400"/>
              <a:t>The variables "age" [age], "highest year of school completed" [educ] and "confidence in Congress" [conlegis] were useful predictors for distinguishing between groups based on responses to "opinion about spending on highways and bridges" [natroad]. These predictors differentiate survey respondents who thought we spend too little money on highways and bridges from survey respondents who thought we spend too much money on highways and bridges and survey respondents who thought we spend about the right amount of money on highways and bridges from survey respondents who thought we spend too much money on highways and bridges. </a:t>
            </a:r>
          </a:p>
          <a:p>
            <a:pPr marL="0" indent="0">
              <a:lnSpc>
                <a:spcPct val="80000"/>
              </a:lnSpc>
              <a:buFont typeface="Wingdings" pitchFamily="2" charset="2"/>
              <a:buNone/>
            </a:pPr>
            <a:endParaRPr lang="en-US" sz="500"/>
          </a:p>
          <a:p>
            <a:pPr marL="0" indent="0">
              <a:lnSpc>
                <a:spcPct val="80000"/>
              </a:lnSpc>
              <a:buFont typeface="Wingdings" pitchFamily="2" charset="2"/>
              <a:buNone/>
            </a:pPr>
            <a:r>
              <a:rPr lang="en-US" sz="1400"/>
              <a:t>Among this set of predictors, confidence in Congress was helpful in distinguishing among the groups defined by responses to opinion about spending on highways and bridges. Survey respondents who had less confidence in congress were less likely to be in the group of survey respondents who thought we spend too little money on highways and bridges, rather than the group of survey respondents who thought we spend too much money on highways and bridges. For each unit increase in confidence in Congress, the odds of being in the group of survey respondents who thought we spend too little money on highways and bridges decreased by 74.7%. Survey respondents who had less confidence in congress were less likely to be in the group of survey respondents who thought we spend about the right amount of money on highways and bridges, rather than the group of survey respondents who thought we spend too much money on highways and bridges. For each unit increase in confidence in Congress, the odds of being in the group of survey respondents who thought we spend about the right amount of money on highways and bridges decreased by 80.9%. </a:t>
            </a:r>
          </a:p>
          <a:p>
            <a:pPr marL="0" indent="0">
              <a:lnSpc>
                <a:spcPct val="80000"/>
              </a:lnSpc>
              <a:buFont typeface="Wingdings" pitchFamily="2" charset="2"/>
              <a:buNone/>
            </a:pPr>
            <a:endParaRPr lang="en-US" sz="500"/>
          </a:p>
          <a:p>
            <a:pPr marL="0" indent="0">
              <a:lnSpc>
                <a:spcPct val="80000"/>
              </a:lnSpc>
              <a:buFont typeface="Wingdings" pitchFamily="2" charset="2"/>
              <a:buNone/>
            </a:pPr>
            <a:r>
              <a:rPr lang="en-US" sz="1400"/>
              <a:t>   1.  True</a:t>
            </a:r>
          </a:p>
          <a:p>
            <a:pPr marL="0" indent="0">
              <a:lnSpc>
                <a:spcPct val="80000"/>
              </a:lnSpc>
              <a:buFont typeface="Wingdings" pitchFamily="2" charset="2"/>
              <a:buNone/>
            </a:pPr>
            <a:r>
              <a:rPr lang="en-US" sz="1400"/>
              <a:t>   2.  True with caution</a:t>
            </a:r>
          </a:p>
          <a:p>
            <a:pPr marL="0" indent="0">
              <a:lnSpc>
                <a:spcPct val="80000"/>
              </a:lnSpc>
              <a:buFont typeface="Wingdings" pitchFamily="2" charset="2"/>
              <a:buNone/>
            </a:pPr>
            <a:r>
              <a:rPr lang="en-US" sz="1400"/>
              <a:t>   3.  False</a:t>
            </a:r>
          </a:p>
          <a:p>
            <a:pPr marL="0" indent="0">
              <a:lnSpc>
                <a:spcPct val="80000"/>
              </a:lnSpc>
              <a:buFont typeface="Wingdings" pitchFamily="2" charset="2"/>
              <a:buNone/>
            </a:pPr>
            <a:r>
              <a:rPr lang="en-US" sz="1400"/>
              <a:t>   4.  Inappropriate application of a statistic</a:t>
            </a:r>
          </a:p>
        </p:txBody>
      </p:sp>
      <p:sp>
        <p:nvSpPr>
          <p:cNvPr id="704516" name="AutoShape 4"/>
          <p:cNvSpPr>
            <a:spLocks noChangeArrowheads="1"/>
          </p:cNvSpPr>
          <p:nvPr/>
        </p:nvSpPr>
        <p:spPr bwMode="auto">
          <a:xfrm>
            <a:off x="3506788" y="2362200"/>
            <a:ext cx="3808412" cy="2714625"/>
          </a:xfrm>
          <a:prstGeom prst="wedgeEllipseCallout">
            <a:avLst>
              <a:gd name="adj1" fmla="val -68926"/>
              <a:gd name="adj2" fmla="val -578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For these problems, we will assume that there is no problem with missing data, outliers, or influential cases, and that the validation analysis will confirm the generalizability of the results</a:t>
            </a:r>
          </a:p>
          <a:p>
            <a:pPr algn="l">
              <a:lnSpc>
                <a:spcPct val="100000"/>
              </a:lnSpc>
            </a:pPr>
            <a:endParaRPr lang="en-US" sz="1200">
              <a:latin typeface="Verdana" pitchFamily="34" charset="0"/>
            </a:endParaRPr>
          </a:p>
          <a:p>
            <a:pPr algn="l">
              <a:lnSpc>
                <a:spcPct val="100000"/>
              </a:lnSpc>
            </a:pPr>
            <a:r>
              <a:rPr lang="en-US" sz="1200">
                <a:latin typeface="Verdana" pitchFamily="34" charset="0"/>
              </a:rPr>
              <a:t>In this problem, we are told to use 0.05 as alpha for the multinomial logistic regression.</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1BF0B48-AB23-4B29-B713-4CBAE2DDB8D6}" type="slidenum">
              <a:rPr lang="en-US"/>
              <a:pPr/>
              <a:t>26</a:t>
            </a:fld>
            <a:endParaRPr lang="en-US"/>
          </a:p>
        </p:txBody>
      </p:sp>
      <p:sp>
        <p:nvSpPr>
          <p:cNvPr id="705538" name="Rectangle 2"/>
          <p:cNvSpPr>
            <a:spLocks noGrp="1" noChangeArrowheads="1"/>
          </p:cNvSpPr>
          <p:nvPr>
            <p:ph type="title"/>
          </p:nvPr>
        </p:nvSpPr>
        <p:spPr/>
        <p:txBody>
          <a:bodyPr/>
          <a:lstStyle/>
          <a:p>
            <a:r>
              <a:rPr lang="en-US"/>
              <a:t>Dissecting problem 1 - 2</a:t>
            </a:r>
          </a:p>
        </p:txBody>
      </p:sp>
      <p:sp>
        <p:nvSpPr>
          <p:cNvPr id="705539" name="Rectangle 3"/>
          <p:cNvSpPr>
            <a:spLocks noGrp="1" noChangeArrowheads="1"/>
          </p:cNvSpPr>
          <p:nvPr>
            <p:ph type="body" idx="1"/>
          </p:nvPr>
        </p:nvSpPr>
        <p:spPr>
          <a:xfrm>
            <a:off x="1066800" y="2133600"/>
            <a:ext cx="7881938" cy="4572000"/>
          </a:xfrm>
        </p:spPr>
        <p:txBody>
          <a:bodyPr/>
          <a:lstStyle/>
          <a:p>
            <a:pPr marL="0" indent="0">
              <a:lnSpc>
                <a:spcPct val="80000"/>
              </a:lnSpc>
              <a:buFont typeface="Wingdings" pitchFamily="2" charset="2"/>
              <a:buNone/>
            </a:pPr>
            <a:r>
              <a:rPr lang="en-US" sz="1400"/>
              <a:t>11.  In the dataset GSS2000,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relationships. </a:t>
            </a:r>
          </a:p>
          <a:p>
            <a:pPr marL="0" indent="0">
              <a:lnSpc>
                <a:spcPct val="80000"/>
              </a:lnSpc>
              <a:buFont typeface="Wingdings" pitchFamily="2" charset="2"/>
              <a:buNone/>
            </a:pPr>
            <a:endParaRPr lang="en-US" sz="500"/>
          </a:p>
          <a:p>
            <a:pPr marL="0" indent="0">
              <a:lnSpc>
                <a:spcPct val="80000"/>
              </a:lnSpc>
              <a:buFont typeface="Wingdings" pitchFamily="2" charset="2"/>
              <a:buNone/>
            </a:pPr>
            <a:r>
              <a:rPr lang="en-US" sz="1400"/>
              <a:t>The variables </a:t>
            </a:r>
            <a:r>
              <a:rPr lang="en-US" sz="1400" b="1"/>
              <a:t>"age" [age], "highest year of school completed" [educ] and "confidence in Congress" [conlegis]</a:t>
            </a:r>
            <a:r>
              <a:rPr lang="en-US" sz="1400"/>
              <a:t> were useful predictors for distinguishing between groups based on responses to </a:t>
            </a:r>
            <a:r>
              <a:rPr lang="en-US" sz="1400" b="1"/>
              <a:t>"opinion about spending on highways and bridges" [natroad].</a:t>
            </a:r>
            <a:r>
              <a:rPr lang="en-US" sz="1400"/>
              <a:t> These predictors differentiate survey respondents who thought we spend too little money on highways and bridges from survey respondents who thought we spend too much money on highways and bridges and survey respondents who thought we spend about the right amount of money on highways and bridges from survey respondents who thought we spend too much money on highways and bridges. </a:t>
            </a:r>
          </a:p>
          <a:p>
            <a:pPr marL="0" indent="0">
              <a:lnSpc>
                <a:spcPct val="80000"/>
              </a:lnSpc>
              <a:buFont typeface="Wingdings" pitchFamily="2" charset="2"/>
              <a:buNone/>
            </a:pPr>
            <a:endParaRPr lang="en-US" sz="500"/>
          </a:p>
          <a:p>
            <a:pPr marL="0" indent="0">
              <a:lnSpc>
                <a:spcPct val="80000"/>
              </a:lnSpc>
              <a:buFont typeface="Wingdings" pitchFamily="2" charset="2"/>
              <a:buNone/>
            </a:pPr>
            <a:r>
              <a:rPr lang="en-US" sz="1400"/>
              <a:t>Among this set of predictors, confidence in Congress was helpful in distinguishing among the groups defined by responses to opinion about spending on highways and bridges. Survey respondents who had less confidence in congress were less likely to be in the group of survey respondents who thought we spend too little money on highways and bridges, rather than the group of survey respondents who thought we spend too much money on highways and bridges. For each unit increase in confidence in Congress, the odds of being in the group of survey respondents who thought we spend too little money on highways and bridges decreased by 74.7%. Survey respondents who had less confidence in congress were less likely to be in the group of survey respondents who thought we spend about the right amount of money on highways and bridges, rather than the group of survey respondents who thought we spend too much money on highways and bridges. For each unit increase in confidence in Congress, the odds of being in the group of survey respondents who thought we spend about the right amount of money on highways and bridges decreased by 80.9%. </a:t>
            </a:r>
          </a:p>
        </p:txBody>
      </p:sp>
      <p:sp>
        <p:nvSpPr>
          <p:cNvPr id="705540" name="AutoShape 4"/>
          <p:cNvSpPr>
            <a:spLocks noChangeArrowheads="1"/>
          </p:cNvSpPr>
          <p:nvPr/>
        </p:nvSpPr>
        <p:spPr bwMode="auto">
          <a:xfrm>
            <a:off x="4572000" y="5129213"/>
            <a:ext cx="4341813" cy="1423987"/>
          </a:xfrm>
          <a:prstGeom prst="wedgeEllipseCallout">
            <a:avLst>
              <a:gd name="adj1" fmla="val 14315"/>
              <a:gd name="adj2" fmla="val 1900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SPSS only supports direct or simultaneous entry of independent variables in multinomial logistic regression, so we have no choice of method for entering variables.</a:t>
            </a:r>
          </a:p>
        </p:txBody>
      </p:sp>
      <p:sp>
        <p:nvSpPr>
          <p:cNvPr id="705541" name="AutoShape 5"/>
          <p:cNvSpPr>
            <a:spLocks noChangeArrowheads="1"/>
          </p:cNvSpPr>
          <p:nvPr/>
        </p:nvSpPr>
        <p:spPr bwMode="auto">
          <a:xfrm>
            <a:off x="762000" y="1395413"/>
            <a:ext cx="5029200" cy="1423987"/>
          </a:xfrm>
          <a:prstGeom prst="wedgeEllipseCallout">
            <a:avLst>
              <a:gd name="adj1" fmla="val 30241"/>
              <a:gd name="adj2" fmla="val 5813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variables listed first in the problem statement are the independent variables (IVs): "age" [age], "highest year of school completed" [educ] and "confidence in Congress" [conlegis].</a:t>
            </a:r>
          </a:p>
        </p:txBody>
      </p:sp>
      <p:sp>
        <p:nvSpPr>
          <p:cNvPr id="705542" name="AutoShape 6"/>
          <p:cNvSpPr>
            <a:spLocks noChangeArrowheads="1"/>
          </p:cNvSpPr>
          <p:nvPr/>
        </p:nvSpPr>
        <p:spPr bwMode="auto">
          <a:xfrm>
            <a:off x="1524000" y="3733800"/>
            <a:ext cx="3657600" cy="1423988"/>
          </a:xfrm>
          <a:prstGeom prst="wedgeEllipseCallout">
            <a:avLst>
              <a:gd name="adj1" fmla="val 39713"/>
              <a:gd name="adj2" fmla="val -6371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 used to define groups is the dependent variable (DV): "opinion about spending on highways and bridges" [natroad].</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1B3DEAA-0AD5-4072-B89B-B9F2E835D87A}" type="slidenum">
              <a:rPr lang="en-US"/>
              <a:pPr/>
              <a:t>27</a:t>
            </a:fld>
            <a:endParaRPr lang="en-US"/>
          </a:p>
        </p:txBody>
      </p:sp>
      <p:sp>
        <p:nvSpPr>
          <p:cNvPr id="709634" name="Rectangle 2"/>
          <p:cNvSpPr>
            <a:spLocks noGrp="1" noChangeArrowheads="1"/>
          </p:cNvSpPr>
          <p:nvPr>
            <p:ph type="title"/>
          </p:nvPr>
        </p:nvSpPr>
        <p:spPr/>
        <p:txBody>
          <a:bodyPr/>
          <a:lstStyle/>
          <a:p>
            <a:r>
              <a:rPr lang="en-US"/>
              <a:t>Dissecting problem 1 - 3</a:t>
            </a:r>
          </a:p>
        </p:txBody>
      </p:sp>
      <p:sp>
        <p:nvSpPr>
          <p:cNvPr id="709635" name="Rectangle 3"/>
          <p:cNvSpPr>
            <a:spLocks noGrp="1" noChangeArrowheads="1"/>
          </p:cNvSpPr>
          <p:nvPr>
            <p:ph type="body" idx="1"/>
          </p:nvPr>
        </p:nvSpPr>
        <p:spPr>
          <a:xfrm>
            <a:off x="1066800" y="2209800"/>
            <a:ext cx="7881938" cy="4038600"/>
          </a:xfrm>
        </p:spPr>
        <p:txBody>
          <a:bodyPr/>
          <a:lstStyle/>
          <a:p>
            <a:pPr marL="0" indent="0">
              <a:lnSpc>
                <a:spcPct val="80000"/>
              </a:lnSpc>
              <a:buFont typeface="Wingdings" pitchFamily="2" charset="2"/>
              <a:buNone/>
            </a:pPr>
            <a:r>
              <a:rPr lang="en-US" sz="1400"/>
              <a:t>11.  In the dataset GSS2000,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relationships. </a:t>
            </a:r>
          </a:p>
          <a:p>
            <a:pPr marL="0" indent="0">
              <a:lnSpc>
                <a:spcPct val="80000"/>
              </a:lnSpc>
              <a:buFont typeface="Wingdings" pitchFamily="2" charset="2"/>
              <a:buNone/>
            </a:pPr>
            <a:endParaRPr lang="en-US" sz="500"/>
          </a:p>
          <a:p>
            <a:pPr marL="0" indent="0">
              <a:lnSpc>
                <a:spcPct val="80000"/>
              </a:lnSpc>
              <a:buFont typeface="Wingdings" pitchFamily="2" charset="2"/>
              <a:buNone/>
            </a:pPr>
            <a:r>
              <a:rPr lang="en-US" sz="1400"/>
              <a:t>The variables "age" [age], "highest year of school completed" [educ] and "confidence in Congress" [conlegis] were useful predictors for distinguishing between groups based on responses to "opinion about spending on highways and bridges" [natroad]. These predictors differentiate </a:t>
            </a:r>
            <a:r>
              <a:rPr lang="en-US" sz="1400" b="1">
                <a:solidFill>
                  <a:srgbClr val="0000CC"/>
                </a:solidFill>
              </a:rPr>
              <a:t>survey respondents who thought we spend too little money on highways and bridges from survey respondents who thought we spend too much money on highways and bridges</a:t>
            </a:r>
            <a:r>
              <a:rPr lang="en-US" sz="1400" b="1"/>
              <a:t> and </a:t>
            </a:r>
            <a:r>
              <a:rPr lang="en-US" sz="1400" b="1">
                <a:solidFill>
                  <a:srgbClr val="006600"/>
                </a:solidFill>
              </a:rPr>
              <a:t>survey respondents who thought we spend about the right amount of money on highways and bridges from survey respondents who thought we spend too much money on highways and bridges</a:t>
            </a:r>
            <a:r>
              <a:rPr lang="en-US" sz="1400"/>
              <a:t>. </a:t>
            </a:r>
          </a:p>
          <a:p>
            <a:pPr marL="0" indent="0">
              <a:lnSpc>
                <a:spcPct val="80000"/>
              </a:lnSpc>
              <a:buFont typeface="Wingdings" pitchFamily="2" charset="2"/>
              <a:buNone/>
            </a:pPr>
            <a:endParaRPr lang="en-US" sz="500"/>
          </a:p>
          <a:p>
            <a:pPr marL="0" indent="0">
              <a:lnSpc>
                <a:spcPct val="80000"/>
              </a:lnSpc>
              <a:buFont typeface="Wingdings" pitchFamily="2" charset="2"/>
              <a:buNone/>
            </a:pPr>
            <a:r>
              <a:rPr lang="en-US" sz="1400"/>
              <a:t>Among this set of predictors, confidence in Congress was helpful in distinguishing among the groups defined by responses to opinion about spending on highways and bridges. Survey respondents who had less confidence in congress were less likely to be in the group of survey respondents who thought we spend too little money on highways and bridges, rather than the group of survey respondents who thought we spend too much money on highways and bridges. For each unit increase in confidence in Congress, the odds of being in the group of survey respondents who thought we spend too little money on highways and bridges decreased by 74.7%. Survey respondents who had less confidence in congress were less likely to be in the group of survey respondents who thought we spend about the right amount of money on highways and bridges, rather than the group of survey respondents who thought we spend too much money on highways and bridges. For each unit increase in confidence in Congress, the odds of being in the group of survey respondents who thought we spend about the right amount of money on highways and bridges decreased by 80.9%. </a:t>
            </a:r>
          </a:p>
        </p:txBody>
      </p:sp>
      <p:sp>
        <p:nvSpPr>
          <p:cNvPr id="709638" name="AutoShape 6"/>
          <p:cNvSpPr>
            <a:spLocks noChangeArrowheads="1"/>
          </p:cNvSpPr>
          <p:nvPr/>
        </p:nvSpPr>
        <p:spPr bwMode="auto">
          <a:xfrm>
            <a:off x="762000" y="1371600"/>
            <a:ext cx="8229600" cy="1679575"/>
          </a:xfrm>
          <a:prstGeom prst="wedgeEllipseCallout">
            <a:avLst>
              <a:gd name="adj1" fmla="val 14718"/>
              <a:gd name="adj2" fmla="val 1109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SPSS multinomial logistic regression models the relationship by comparing each of the groups defined by the dependent variable to the group with the highest code value.</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responses to opinion about spending on highways and bridges were:  </a:t>
            </a:r>
          </a:p>
          <a:p>
            <a:pPr algn="l">
              <a:lnSpc>
                <a:spcPct val="100000"/>
              </a:lnSpc>
            </a:pPr>
            <a:r>
              <a:rPr lang="en-US" sz="1200">
                <a:latin typeface="Verdana" pitchFamily="34" charset="0"/>
              </a:rPr>
              <a:t>1= Too little, 2 = About right,  and 3 = Too much.</a:t>
            </a:r>
          </a:p>
        </p:txBody>
      </p:sp>
      <p:sp>
        <p:nvSpPr>
          <p:cNvPr id="709639" name="AutoShape 7"/>
          <p:cNvSpPr>
            <a:spLocks noChangeArrowheads="1"/>
          </p:cNvSpPr>
          <p:nvPr/>
        </p:nvSpPr>
        <p:spPr bwMode="auto">
          <a:xfrm>
            <a:off x="1295400" y="4725988"/>
            <a:ext cx="7620000" cy="1938337"/>
          </a:xfrm>
          <a:prstGeom prst="wedgeEllipseCallout">
            <a:avLst>
              <a:gd name="adj1" fmla="val -23125"/>
              <a:gd name="adj2" fmla="val -7325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234950" indent="-234950" algn="l">
              <a:lnSpc>
                <a:spcPct val="100000"/>
              </a:lnSpc>
            </a:pPr>
            <a:r>
              <a:rPr lang="en-US" sz="1200">
                <a:latin typeface="Verdana" pitchFamily="34" charset="0"/>
              </a:rPr>
              <a:t>The analysis will result in two comparisons:</a:t>
            </a:r>
          </a:p>
          <a:p>
            <a:pPr marL="234950" indent="-234950" algn="l">
              <a:lnSpc>
                <a:spcPct val="100000"/>
              </a:lnSpc>
              <a:buFontTx/>
              <a:buChar char="•"/>
            </a:pPr>
            <a:r>
              <a:rPr lang="en-US" sz="1200">
                <a:latin typeface="Verdana" pitchFamily="34" charset="0"/>
              </a:rPr>
              <a:t>survey respondents who thought we spend too little money versus survey respondents who thought we spend too much money on highways and bridges</a:t>
            </a:r>
          </a:p>
          <a:p>
            <a:pPr marL="234950" indent="-234950" algn="l">
              <a:lnSpc>
                <a:spcPct val="100000"/>
              </a:lnSpc>
              <a:buFontTx/>
              <a:buChar char="•"/>
            </a:pPr>
            <a:r>
              <a:rPr lang="en-US" sz="1200">
                <a:latin typeface="Verdana" pitchFamily="34" charset="0"/>
              </a:rPr>
              <a:t>survey respondents who thought we spend about the right amount of money versus survey respondents who thought we spend too much money on highways and bridges.</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5F9D7F4-0807-467D-A102-508F008E5898}" type="slidenum">
              <a:rPr lang="en-US"/>
              <a:pPr/>
              <a:t>28</a:t>
            </a:fld>
            <a:endParaRPr lang="en-US"/>
          </a:p>
        </p:txBody>
      </p:sp>
      <p:sp>
        <p:nvSpPr>
          <p:cNvPr id="706562" name="Rectangle 2"/>
          <p:cNvSpPr>
            <a:spLocks noGrp="1" noChangeArrowheads="1"/>
          </p:cNvSpPr>
          <p:nvPr>
            <p:ph type="title"/>
          </p:nvPr>
        </p:nvSpPr>
        <p:spPr/>
        <p:txBody>
          <a:bodyPr/>
          <a:lstStyle/>
          <a:p>
            <a:r>
              <a:rPr lang="en-US"/>
              <a:t>Dissecting problem 1 - 4</a:t>
            </a:r>
          </a:p>
        </p:txBody>
      </p:sp>
      <p:sp>
        <p:nvSpPr>
          <p:cNvPr id="706563" name="Rectangle 3"/>
          <p:cNvSpPr>
            <a:spLocks noGrp="1" noChangeArrowheads="1"/>
          </p:cNvSpPr>
          <p:nvPr>
            <p:ph type="body" idx="1"/>
          </p:nvPr>
        </p:nvSpPr>
        <p:spPr>
          <a:xfrm>
            <a:off x="1066800" y="2514600"/>
            <a:ext cx="7881938" cy="4114800"/>
          </a:xfrm>
        </p:spPr>
        <p:txBody>
          <a:bodyPr/>
          <a:lstStyle/>
          <a:p>
            <a:pPr marL="0" indent="0">
              <a:lnSpc>
                <a:spcPct val="80000"/>
              </a:lnSpc>
              <a:buFont typeface="Wingdings" pitchFamily="2" charset="2"/>
              <a:buNone/>
            </a:pPr>
            <a:r>
              <a:rPr lang="en-US" sz="1400"/>
              <a:t>The variables "age" [age], "highest year of school completed" [educ] and "confidence in Congress" [conlegis] were useful predictors for distinguishing between groups based on responses to "opinion about spending on highways and bridges" [natroad]. These predictors differentiate survey respondents who thought we spend too little money on highways and bridges from survey respondents who thought we spend too much money on highways and bridges and survey respondents who thought we spend about the right amount of money on highways and bridges from survey respondents who thought we spend too much money on highways and bridges. </a:t>
            </a:r>
          </a:p>
          <a:p>
            <a:pPr marL="0" indent="0">
              <a:lnSpc>
                <a:spcPct val="80000"/>
              </a:lnSpc>
              <a:buFont typeface="Wingdings" pitchFamily="2" charset="2"/>
              <a:buNone/>
            </a:pPr>
            <a:endParaRPr lang="en-US" sz="500"/>
          </a:p>
          <a:p>
            <a:pPr marL="0" indent="0">
              <a:lnSpc>
                <a:spcPct val="80000"/>
              </a:lnSpc>
              <a:buFont typeface="Wingdings" pitchFamily="2" charset="2"/>
              <a:buNone/>
            </a:pPr>
            <a:r>
              <a:rPr lang="en-US" sz="1400"/>
              <a:t>Among this set of predictors, confidence in Congress was helpful in distinguishing among the groups defined by responses to opinion about spending on highways and bridges. </a:t>
            </a:r>
            <a:r>
              <a:rPr lang="en-US" sz="1400" b="1">
                <a:solidFill>
                  <a:srgbClr val="0000CC"/>
                </a:solidFill>
              </a:rPr>
              <a:t>Survey respondents who had less confidence in congress were less likely to be in the group of survey respondents who thought we spend too little money on highways and bridges, rather than the group of survey respondents who thought we spend too much money on highways and bridges. For each unit increase in confidence in Congress, the odds of being in the group of survey respondents who thought we spend too little money on highways and bridges decreased by 74.7%.</a:t>
            </a:r>
            <a:r>
              <a:rPr lang="en-US" sz="1400" b="1"/>
              <a:t> </a:t>
            </a:r>
            <a:r>
              <a:rPr lang="en-US" sz="1400" b="1">
                <a:solidFill>
                  <a:srgbClr val="006600"/>
                </a:solidFill>
              </a:rPr>
              <a:t>Survey respondents who had less confidence in congress were less likely to be in the group of survey respondents who thought we spend about the right amount of money on highways and bridges, rather than the group of survey respondents who thought we spend too much money on highways and bridges. For each unit increase in confidence in Congress, the odds of being in the group of survey respondents who thought we spend about the right amount of money on highways and bridges decreased by 80.9%.</a:t>
            </a:r>
            <a:r>
              <a:rPr lang="en-US" sz="1400"/>
              <a:t> </a:t>
            </a:r>
          </a:p>
        </p:txBody>
      </p:sp>
      <p:sp>
        <p:nvSpPr>
          <p:cNvPr id="706564" name="AutoShape 4"/>
          <p:cNvSpPr>
            <a:spLocks noChangeArrowheads="1"/>
          </p:cNvSpPr>
          <p:nvPr/>
        </p:nvSpPr>
        <p:spPr bwMode="auto">
          <a:xfrm>
            <a:off x="995363" y="1612900"/>
            <a:ext cx="7615237" cy="2197100"/>
          </a:xfrm>
          <a:prstGeom prst="wedgeEllipseCallout">
            <a:avLst>
              <a:gd name="adj1" fmla="val -13556"/>
              <a:gd name="adj2" fmla="val 921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Each problem includes a statement about the relationship between one independent variable and the dependent variable.  The answer to the problem is based on the stated relationship, ignoring the relationships between the other independent variables and the dependent variable.</a:t>
            </a:r>
          </a:p>
          <a:p>
            <a:pPr algn="l">
              <a:lnSpc>
                <a:spcPct val="100000"/>
              </a:lnSpc>
            </a:pPr>
            <a:endParaRPr lang="en-US" sz="1200">
              <a:latin typeface="Verdana" pitchFamily="34" charset="0"/>
            </a:endParaRPr>
          </a:p>
          <a:p>
            <a:pPr algn="l">
              <a:lnSpc>
                <a:spcPct val="100000"/>
              </a:lnSpc>
            </a:pPr>
            <a:r>
              <a:rPr lang="en-US" sz="1200">
                <a:latin typeface="Verdana" pitchFamily="34" charset="0"/>
              </a:rPr>
              <a:t>This problem identifies a difference for both of the comparisons among groups modeled by the multinomial logistic regression.</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2BCCAE3-42C8-47F0-8EED-E7C6BB58EDA0}" type="slidenum">
              <a:rPr lang="en-US"/>
              <a:pPr/>
              <a:t>29</a:t>
            </a:fld>
            <a:endParaRPr lang="en-US"/>
          </a:p>
        </p:txBody>
      </p:sp>
      <p:sp>
        <p:nvSpPr>
          <p:cNvPr id="789506" name="Rectangle 2"/>
          <p:cNvSpPr>
            <a:spLocks noGrp="1" noChangeArrowheads="1"/>
          </p:cNvSpPr>
          <p:nvPr>
            <p:ph type="title"/>
          </p:nvPr>
        </p:nvSpPr>
        <p:spPr/>
        <p:txBody>
          <a:bodyPr/>
          <a:lstStyle/>
          <a:p>
            <a:r>
              <a:rPr lang="en-US"/>
              <a:t>Dissecting problem 1 - 5</a:t>
            </a:r>
          </a:p>
        </p:txBody>
      </p:sp>
      <p:sp>
        <p:nvSpPr>
          <p:cNvPr id="789507" name="Rectangle 3"/>
          <p:cNvSpPr>
            <a:spLocks noGrp="1" noChangeArrowheads="1"/>
          </p:cNvSpPr>
          <p:nvPr>
            <p:ph type="body" idx="1"/>
          </p:nvPr>
        </p:nvSpPr>
        <p:spPr>
          <a:xfrm>
            <a:off x="1066800" y="1676400"/>
            <a:ext cx="7881938" cy="4191000"/>
          </a:xfrm>
        </p:spPr>
        <p:txBody>
          <a:bodyPr/>
          <a:lstStyle/>
          <a:p>
            <a:pPr marL="0" indent="0">
              <a:lnSpc>
                <a:spcPct val="80000"/>
              </a:lnSpc>
              <a:buFont typeface="Wingdings" pitchFamily="2" charset="2"/>
              <a:buNone/>
            </a:pPr>
            <a:r>
              <a:rPr lang="en-US" sz="1400"/>
              <a:t>11.  In the dataset GSS2000,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relationships. </a:t>
            </a:r>
          </a:p>
          <a:p>
            <a:pPr marL="0" indent="0">
              <a:lnSpc>
                <a:spcPct val="80000"/>
              </a:lnSpc>
              <a:buFont typeface="Wingdings" pitchFamily="2" charset="2"/>
              <a:buNone/>
            </a:pPr>
            <a:endParaRPr lang="en-US" sz="500"/>
          </a:p>
          <a:p>
            <a:pPr marL="0" indent="0">
              <a:lnSpc>
                <a:spcPct val="80000"/>
              </a:lnSpc>
              <a:buFont typeface="Wingdings" pitchFamily="2" charset="2"/>
              <a:buNone/>
            </a:pPr>
            <a:r>
              <a:rPr lang="en-US" sz="1400"/>
              <a:t>The variables "age" [age], "highest year of school completed" [educ] and "confidence in Congress" [conlegis] were useful predictors for distinguishing between groups based on responses to "opinion about spending on highways and bridges" [natroad]. These predictors differentiate survey respondents who thought we spend too little money on highways and bridges from survey respondents who thought we spend too much money on highways and bridges and survey respondents who thought we spend about the right amount of money on highways and bridges from survey respondents who thought we spend too much money on highways and bridges. </a:t>
            </a:r>
          </a:p>
          <a:p>
            <a:pPr marL="0" indent="0">
              <a:lnSpc>
                <a:spcPct val="80000"/>
              </a:lnSpc>
              <a:buFont typeface="Wingdings" pitchFamily="2" charset="2"/>
              <a:buNone/>
            </a:pPr>
            <a:endParaRPr lang="en-US" sz="500"/>
          </a:p>
          <a:p>
            <a:pPr marL="0" indent="0">
              <a:lnSpc>
                <a:spcPct val="80000"/>
              </a:lnSpc>
              <a:buFont typeface="Wingdings" pitchFamily="2" charset="2"/>
              <a:buNone/>
            </a:pPr>
            <a:r>
              <a:rPr lang="en-US" sz="1400"/>
              <a:t>Among this set of predictors, confidence in Congress was helpful in distinguishing among the groups defined by responses to opinion about spending on highways and bridges. Survey respondents who had less confidence in congress were less likely to be in the group of survey respondents who thought we spend too little money on highways and bridges, rather than the group of survey respondents who thought we spend too much money on highways and bridges. For each unit increase in confidence in Congress, the odds of being in the group of survey respondents who thought we spend too little money on highways and bridges decreased by 74.7%. Survey respondents who had less confidence in congress were less likely to be in the group of survey respondents who thought we spend about the right amount of money on highways and bridges, rather than the group of survey respondents who thought we spend too much money on highways and bridges. For each unit increase in confidence in Congress, the odds of being in the group of survey respondents who thought we spend about the right amount of money on highways and bridges decreased by 80.9%. </a:t>
            </a:r>
          </a:p>
          <a:p>
            <a:pPr marL="0" indent="0">
              <a:lnSpc>
                <a:spcPct val="80000"/>
              </a:lnSpc>
              <a:buFont typeface="Wingdings" pitchFamily="2" charset="2"/>
              <a:buNone/>
            </a:pPr>
            <a:endParaRPr lang="en-US" sz="500"/>
          </a:p>
          <a:p>
            <a:pPr marL="0" indent="0">
              <a:lnSpc>
                <a:spcPct val="80000"/>
              </a:lnSpc>
              <a:buFont typeface="Wingdings" pitchFamily="2" charset="2"/>
              <a:buNone/>
            </a:pPr>
            <a:r>
              <a:rPr lang="en-US" sz="1400"/>
              <a:t>  </a:t>
            </a:r>
          </a:p>
        </p:txBody>
      </p:sp>
      <p:sp>
        <p:nvSpPr>
          <p:cNvPr id="789509" name="AutoShape 5"/>
          <p:cNvSpPr>
            <a:spLocks noChangeArrowheads="1"/>
          </p:cNvSpPr>
          <p:nvPr/>
        </p:nvSpPr>
        <p:spPr bwMode="auto">
          <a:xfrm>
            <a:off x="3276600" y="4419600"/>
            <a:ext cx="5715000" cy="2197100"/>
          </a:xfrm>
          <a:prstGeom prst="wedgeEllipseCallout">
            <a:avLst>
              <a:gd name="adj1" fmla="val 2778"/>
              <a:gd name="adj2" fmla="val -3738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order for the multinomial logistic regression question to be true, the overall relationship must be statistically significant, there must be no evidence of numerical problems, the classification accuracy rate must be substantially better than could be obtained by chance alone, and the stated individual relationship must be statistically significant and interpreted correctly.</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C6481F1-8E6B-41FB-ABFF-2CC1F71E1B93}" type="slidenum">
              <a:rPr lang="en-US"/>
              <a:pPr/>
              <a:t>3</a:t>
            </a:fld>
            <a:endParaRPr lang="en-US"/>
          </a:p>
        </p:txBody>
      </p:sp>
      <p:sp>
        <p:nvSpPr>
          <p:cNvPr id="778242" name="Rectangle 2"/>
          <p:cNvSpPr>
            <a:spLocks noGrp="1" noChangeArrowheads="1"/>
          </p:cNvSpPr>
          <p:nvPr>
            <p:ph type="title"/>
          </p:nvPr>
        </p:nvSpPr>
        <p:spPr/>
        <p:txBody>
          <a:bodyPr/>
          <a:lstStyle/>
          <a:p>
            <a:r>
              <a:rPr lang="en-US"/>
              <a:t>What multinomial logistic regression predicts</a:t>
            </a:r>
          </a:p>
        </p:txBody>
      </p:sp>
      <p:sp>
        <p:nvSpPr>
          <p:cNvPr id="778243" name="Rectangle 3"/>
          <p:cNvSpPr>
            <a:spLocks noGrp="1" noChangeArrowheads="1"/>
          </p:cNvSpPr>
          <p:nvPr>
            <p:ph type="body" idx="1"/>
          </p:nvPr>
        </p:nvSpPr>
        <p:spPr/>
        <p:txBody>
          <a:bodyPr/>
          <a:lstStyle/>
          <a:p>
            <a:r>
              <a:rPr lang="en-US"/>
              <a:t>Multinomial logistic regression provides a set of coefficients for each of the two comparisons.  The coefficients for the reference group are all zeros, similar to the coefficients for the reference group for a dummy-coded variable.</a:t>
            </a:r>
          </a:p>
          <a:p>
            <a:endParaRPr lang="en-US"/>
          </a:p>
          <a:p>
            <a:r>
              <a:rPr lang="en-US"/>
              <a:t>Thus, there are three equations, one for each of the groups defined by the dependent variable.</a:t>
            </a:r>
          </a:p>
          <a:p>
            <a:endParaRPr lang="en-US"/>
          </a:p>
          <a:p>
            <a:r>
              <a:rPr lang="en-US"/>
              <a:t>The three equations can be used to compute the probability that a subject is a member of each of the three groups.  A case is predicted to belong to the group associated with the highest probability.</a:t>
            </a:r>
          </a:p>
          <a:p>
            <a:endParaRPr lang="en-US"/>
          </a:p>
          <a:p>
            <a:r>
              <a:rPr lang="en-US"/>
              <a:t>Predicted group membership can be compared to actual group membership to obtain a measure of classification accuracy.</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C3A36CA-2C21-49DF-813F-2B8CCF5013D7}" type="slidenum">
              <a:rPr lang="en-US"/>
              <a:pPr/>
              <a:t>30</a:t>
            </a:fld>
            <a:endParaRPr lang="en-US"/>
          </a:p>
        </p:txBody>
      </p:sp>
      <p:pic>
        <p:nvPicPr>
          <p:cNvPr id="358412" name="Picture 1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78650" cy="51244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358403" name="Rectangle 3"/>
          <p:cNvSpPr>
            <a:spLocks noGrp="1" noChangeArrowheads="1"/>
          </p:cNvSpPr>
          <p:nvPr>
            <p:ph type="title"/>
          </p:nvPr>
        </p:nvSpPr>
        <p:spPr>
          <a:xfrm>
            <a:off x="1143000" y="304800"/>
            <a:ext cx="7772400" cy="914400"/>
          </a:xfrm>
        </p:spPr>
        <p:txBody>
          <a:bodyPr/>
          <a:lstStyle/>
          <a:p>
            <a:r>
              <a:rPr lang="en-US"/>
              <a:t>Request multinomial logistic regression</a:t>
            </a:r>
          </a:p>
        </p:txBody>
      </p:sp>
      <p:sp>
        <p:nvSpPr>
          <p:cNvPr id="358405" name="AutoShape 5"/>
          <p:cNvSpPr>
            <a:spLocks noChangeArrowheads="1"/>
          </p:cNvSpPr>
          <p:nvPr/>
        </p:nvSpPr>
        <p:spPr bwMode="auto">
          <a:xfrm>
            <a:off x="5867400" y="4549775"/>
            <a:ext cx="3124200" cy="1165225"/>
          </a:xfrm>
          <a:prstGeom prst="wedgeEllipseCallout">
            <a:avLst>
              <a:gd name="adj1" fmla="val -27898"/>
              <a:gd name="adj2" fmla="val -839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Select the</a:t>
            </a:r>
            <a:r>
              <a:rPr lang="en-US" sz="1200" i="1">
                <a:latin typeface="Verdana" pitchFamily="34" charset="0"/>
              </a:rPr>
              <a:t> Regression | Multinomial Logistic… </a:t>
            </a:r>
            <a:r>
              <a:rPr lang="en-US" sz="1200">
                <a:latin typeface="Verdana" pitchFamily="34" charset="0"/>
              </a:rPr>
              <a:t>command from the</a:t>
            </a:r>
            <a:r>
              <a:rPr lang="en-US" sz="1200" i="1">
                <a:latin typeface="Verdana" pitchFamily="34" charset="0"/>
              </a:rPr>
              <a:t> Analyze </a:t>
            </a:r>
            <a:r>
              <a:rPr lang="en-US" sz="1200">
                <a:latin typeface="Verdana" pitchFamily="34" charset="0"/>
              </a:rPr>
              <a:t>menu</a:t>
            </a:r>
            <a:r>
              <a:rPr lang="en-US" sz="1200" i="1">
                <a:latin typeface="Verdana" pitchFamily="34" charset="0"/>
              </a:rPr>
              <a:t>.</a:t>
            </a:r>
            <a:endParaRPr lang="en-US" sz="1200">
              <a:latin typeface="Verdana" pitchFamily="34" charset="0"/>
            </a:endParaRP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14569EE-4F23-4177-B1FD-DBD930CAB5A7}" type="slidenum">
              <a:rPr lang="en-US"/>
              <a:pPr/>
              <a:t>31</a:t>
            </a:fld>
            <a:endParaRPr lang="en-US"/>
          </a:p>
        </p:txBody>
      </p:sp>
      <p:pic>
        <p:nvPicPr>
          <p:cNvPr id="479248" name="Picture 1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873375" y="1676400"/>
            <a:ext cx="4746625" cy="29384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79235" name="Rectangle 3"/>
          <p:cNvSpPr>
            <a:spLocks noGrp="1" noChangeArrowheads="1"/>
          </p:cNvSpPr>
          <p:nvPr>
            <p:ph type="title"/>
          </p:nvPr>
        </p:nvSpPr>
        <p:spPr>
          <a:xfrm>
            <a:off x="1143000" y="304800"/>
            <a:ext cx="7772400" cy="914400"/>
          </a:xfrm>
        </p:spPr>
        <p:txBody>
          <a:bodyPr/>
          <a:lstStyle/>
          <a:p>
            <a:r>
              <a:rPr lang="en-US"/>
              <a:t>Selecting the dependent variable</a:t>
            </a:r>
          </a:p>
        </p:txBody>
      </p:sp>
      <p:sp>
        <p:nvSpPr>
          <p:cNvPr id="479237" name="AutoShape 5"/>
          <p:cNvSpPr>
            <a:spLocks noChangeArrowheads="1"/>
          </p:cNvSpPr>
          <p:nvPr/>
        </p:nvSpPr>
        <p:spPr bwMode="auto">
          <a:xfrm>
            <a:off x="4267200" y="3200400"/>
            <a:ext cx="3276600" cy="1165225"/>
          </a:xfrm>
          <a:prstGeom prst="wedgeEllipseCallout">
            <a:avLst>
              <a:gd name="adj1" fmla="val -28926"/>
              <a:gd name="adj2" fmla="val -10790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click on the right arrow button to move the dependent variable to the </a:t>
            </a:r>
            <a:r>
              <a:rPr lang="en-US" sz="1200" i="1">
                <a:latin typeface="Verdana" pitchFamily="34" charset="0"/>
              </a:rPr>
              <a:t>Dependent</a:t>
            </a:r>
            <a:r>
              <a:rPr lang="en-US" sz="1200">
                <a:latin typeface="Verdana" pitchFamily="34" charset="0"/>
              </a:rPr>
              <a:t> text box.</a:t>
            </a:r>
          </a:p>
        </p:txBody>
      </p:sp>
      <p:sp>
        <p:nvSpPr>
          <p:cNvPr id="479238" name="AutoShape 6"/>
          <p:cNvSpPr>
            <a:spLocks noChangeArrowheads="1"/>
          </p:cNvSpPr>
          <p:nvPr/>
        </p:nvSpPr>
        <p:spPr bwMode="auto">
          <a:xfrm>
            <a:off x="1600200" y="2922588"/>
            <a:ext cx="2362200" cy="1165225"/>
          </a:xfrm>
          <a:prstGeom prst="wedgeEllipseCallout">
            <a:avLst>
              <a:gd name="adj1" fmla="val 20565"/>
              <a:gd name="adj2" fmla="val -8637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highlight the dependent variable </a:t>
            </a:r>
            <a:r>
              <a:rPr lang="en-US" sz="1200" i="1">
                <a:latin typeface="Verdana" pitchFamily="34" charset="0"/>
              </a:rPr>
              <a:t>natroad</a:t>
            </a:r>
            <a:r>
              <a:rPr lang="en-US" sz="1200">
                <a:latin typeface="Verdana" pitchFamily="34" charset="0"/>
              </a:rPr>
              <a:t> in the list of variables.</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8EB6F45-9134-4028-B84E-34AA7177F943}" type="slidenum">
              <a:rPr lang="en-US"/>
              <a:pPr/>
              <a:t>32</a:t>
            </a:fld>
            <a:endParaRPr lang="en-US"/>
          </a:p>
        </p:txBody>
      </p:sp>
      <p:pic>
        <p:nvPicPr>
          <p:cNvPr id="576527" name="Picture 15"/>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16175" y="2514600"/>
            <a:ext cx="4746625" cy="29384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76515" name="Rectangle 3"/>
          <p:cNvSpPr>
            <a:spLocks noGrp="1" noChangeArrowheads="1"/>
          </p:cNvSpPr>
          <p:nvPr>
            <p:ph type="title"/>
          </p:nvPr>
        </p:nvSpPr>
        <p:spPr>
          <a:xfrm>
            <a:off x="1143000" y="304800"/>
            <a:ext cx="7772400" cy="914400"/>
          </a:xfrm>
        </p:spPr>
        <p:txBody>
          <a:bodyPr/>
          <a:lstStyle/>
          <a:p>
            <a:r>
              <a:rPr lang="en-US"/>
              <a:t>Selecting metric independent variables</a:t>
            </a:r>
          </a:p>
        </p:txBody>
      </p:sp>
      <p:sp>
        <p:nvSpPr>
          <p:cNvPr id="576524" name="AutoShape 12"/>
          <p:cNvSpPr>
            <a:spLocks noChangeArrowheads="1"/>
          </p:cNvSpPr>
          <p:nvPr/>
        </p:nvSpPr>
        <p:spPr bwMode="auto">
          <a:xfrm>
            <a:off x="5486400" y="3429000"/>
            <a:ext cx="3048000" cy="1165225"/>
          </a:xfrm>
          <a:prstGeom prst="wedgeEllipseCallout">
            <a:avLst>
              <a:gd name="adj1" fmla="val -48907"/>
              <a:gd name="adj2" fmla="val 5422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Move the metric independent variables, </a:t>
            </a:r>
            <a:r>
              <a:rPr lang="en-US" sz="1200" i="1">
                <a:latin typeface="Verdana" pitchFamily="34" charset="0"/>
              </a:rPr>
              <a:t>age, educ</a:t>
            </a:r>
            <a:r>
              <a:rPr lang="en-US" sz="1200">
                <a:latin typeface="Verdana" pitchFamily="34" charset="0"/>
              </a:rPr>
              <a:t> and </a:t>
            </a:r>
            <a:r>
              <a:rPr lang="en-US" sz="1200" i="1">
                <a:latin typeface="Verdana" pitchFamily="34" charset="0"/>
              </a:rPr>
              <a:t>conlegis</a:t>
            </a:r>
            <a:r>
              <a:rPr lang="en-US" sz="1200">
                <a:latin typeface="Verdana" pitchFamily="34" charset="0"/>
              </a:rPr>
              <a:t> to the </a:t>
            </a:r>
            <a:r>
              <a:rPr lang="en-US" sz="1200" i="1">
                <a:latin typeface="Verdana" pitchFamily="34" charset="0"/>
              </a:rPr>
              <a:t>Covariate(s)</a:t>
            </a:r>
            <a:r>
              <a:rPr lang="en-US" sz="1200">
                <a:latin typeface="Verdana" pitchFamily="34" charset="0"/>
              </a:rPr>
              <a:t> list box.</a:t>
            </a:r>
          </a:p>
        </p:txBody>
      </p:sp>
      <p:sp>
        <p:nvSpPr>
          <p:cNvPr id="576525" name="AutoShape 13"/>
          <p:cNvSpPr>
            <a:spLocks noChangeArrowheads="1"/>
          </p:cNvSpPr>
          <p:nvPr/>
        </p:nvSpPr>
        <p:spPr bwMode="auto">
          <a:xfrm>
            <a:off x="1295400" y="1524000"/>
            <a:ext cx="6477000" cy="906463"/>
          </a:xfrm>
          <a:prstGeom prst="wedgeEllipseCallout">
            <a:avLst>
              <a:gd name="adj1" fmla="val -31056"/>
              <a:gd name="adj2" fmla="val -510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Metric independent variables are specified as covariates in multinomial logistic regression.  Metric variables can be either interval or, by convention, ordinal.</a:t>
            </a:r>
          </a:p>
        </p:txBody>
      </p:sp>
      <p:sp>
        <p:nvSpPr>
          <p:cNvPr id="576529" name="AutoShape 17"/>
          <p:cNvSpPr>
            <a:spLocks noChangeArrowheads="1"/>
          </p:cNvSpPr>
          <p:nvPr/>
        </p:nvSpPr>
        <p:spPr bwMode="auto">
          <a:xfrm>
            <a:off x="2514600" y="5616575"/>
            <a:ext cx="4645025" cy="1165225"/>
          </a:xfrm>
          <a:prstGeom prst="wedgeEllipseCallout">
            <a:avLst>
              <a:gd name="adj1" fmla="val -23602"/>
              <a:gd name="adj2" fmla="val -2457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this analysis, there are no non-metric independent variables.  Non-metric independent variables would be moved to the </a:t>
            </a:r>
            <a:r>
              <a:rPr lang="en-US" sz="1200" i="1">
                <a:latin typeface="Verdana" pitchFamily="34" charset="0"/>
              </a:rPr>
              <a:t>Factor(s)</a:t>
            </a:r>
            <a:r>
              <a:rPr lang="en-US" sz="1200">
                <a:latin typeface="Verdana" pitchFamily="34" charset="0"/>
              </a:rPr>
              <a:t> list box.</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1962D74-248F-434B-B1DB-B161EBC31591}" type="slidenum">
              <a:rPr lang="en-US"/>
              <a:pPr/>
              <a:t>33</a:t>
            </a:fld>
            <a:endParaRPr lang="en-US"/>
          </a:p>
        </p:txBody>
      </p:sp>
      <p:pic>
        <p:nvPicPr>
          <p:cNvPr id="792585" name="Picture 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92375" y="1676400"/>
            <a:ext cx="4746625" cy="29384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92579" name="Rectangle 3"/>
          <p:cNvSpPr>
            <a:spLocks noGrp="1" noChangeArrowheads="1"/>
          </p:cNvSpPr>
          <p:nvPr>
            <p:ph type="title"/>
          </p:nvPr>
        </p:nvSpPr>
        <p:spPr>
          <a:xfrm>
            <a:off x="1143000" y="304800"/>
            <a:ext cx="7772400" cy="914400"/>
          </a:xfrm>
        </p:spPr>
        <p:txBody>
          <a:bodyPr/>
          <a:lstStyle/>
          <a:p>
            <a:r>
              <a:rPr lang="en-US"/>
              <a:t>Specifying statistics to include in the output</a:t>
            </a:r>
          </a:p>
        </p:txBody>
      </p:sp>
      <p:sp>
        <p:nvSpPr>
          <p:cNvPr id="792581" name="AutoShape 5"/>
          <p:cNvSpPr>
            <a:spLocks noChangeArrowheads="1"/>
          </p:cNvSpPr>
          <p:nvPr/>
        </p:nvSpPr>
        <p:spPr bwMode="auto">
          <a:xfrm>
            <a:off x="4953000" y="4441825"/>
            <a:ext cx="3733800" cy="1938338"/>
          </a:xfrm>
          <a:prstGeom prst="wedgeEllipseCallout">
            <a:avLst>
              <a:gd name="adj1" fmla="val -46940"/>
              <a:gd name="adj2" fmla="val -5065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While we will accept most of the SPSS defaults for the analysis, we need to specifically request the classification table.</a:t>
            </a:r>
          </a:p>
          <a:p>
            <a:pPr algn="l">
              <a:lnSpc>
                <a:spcPct val="100000"/>
              </a:lnSpc>
            </a:pPr>
            <a:endParaRPr lang="en-US" sz="1200">
              <a:latin typeface="Verdana" pitchFamily="34" charset="0"/>
            </a:endParaRPr>
          </a:p>
          <a:p>
            <a:pPr algn="l">
              <a:lnSpc>
                <a:spcPct val="100000"/>
              </a:lnSpc>
            </a:pPr>
            <a:r>
              <a:rPr lang="en-US" sz="1200">
                <a:latin typeface="Verdana" pitchFamily="34" charset="0"/>
              </a:rPr>
              <a:t>Click on the </a:t>
            </a:r>
            <a:r>
              <a:rPr lang="en-US" sz="1200" i="1">
                <a:latin typeface="Verdana" pitchFamily="34" charset="0"/>
              </a:rPr>
              <a:t>Statistics</a:t>
            </a:r>
            <a:r>
              <a:rPr lang="en-US" sz="1200">
                <a:latin typeface="Verdana" pitchFamily="34" charset="0"/>
              </a:rPr>
              <a:t>… button to make a request.</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63C7793-25D3-4932-A251-6AF0E8CCE8E9}" type="slidenum">
              <a:rPr lang="en-US"/>
              <a:pPr/>
              <a:t>34</a:t>
            </a:fld>
            <a:endParaRPr lang="en-US"/>
          </a:p>
        </p:txBody>
      </p:sp>
      <p:pic>
        <p:nvPicPr>
          <p:cNvPr id="791565" name="Picture 1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576638" y="1371600"/>
            <a:ext cx="3967162" cy="54070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91555" name="Rectangle 3"/>
          <p:cNvSpPr>
            <a:spLocks noGrp="1" noChangeArrowheads="1"/>
          </p:cNvSpPr>
          <p:nvPr>
            <p:ph type="title"/>
          </p:nvPr>
        </p:nvSpPr>
        <p:spPr>
          <a:xfrm>
            <a:off x="1143000" y="304800"/>
            <a:ext cx="7772400" cy="914400"/>
          </a:xfrm>
        </p:spPr>
        <p:txBody>
          <a:bodyPr/>
          <a:lstStyle/>
          <a:p>
            <a:r>
              <a:rPr lang="en-US"/>
              <a:t>Requesting the classification table</a:t>
            </a:r>
          </a:p>
        </p:txBody>
      </p:sp>
      <p:sp>
        <p:nvSpPr>
          <p:cNvPr id="791556" name="AutoShape 4"/>
          <p:cNvSpPr>
            <a:spLocks noChangeArrowheads="1"/>
          </p:cNvSpPr>
          <p:nvPr/>
        </p:nvSpPr>
        <p:spPr bwMode="auto">
          <a:xfrm>
            <a:off x="609600" y="2462213"/>
            <a:ext cx="2971800" cy="1423987"/>
          </a:xfrm>
          <a:prstGeom prst="wedgeEllipseCallout">
            <a:avLst>
              <a:gd name="adj1" fmla="val 53417"/>
              <a:gd name="adj2" fmla="val -7438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keep the SPSS defaults for </a:t>
            </a:r>
            <a:r>
              <a:rPr lang="en-US" sz="1200" i="1">
                <a:latin typeface="Verdana" pitchFamily="34" charset="0"/>
              </a:rPr>
              <a:t>Summary statistics</a:t>
            </a:r>
            <a:r>
              <a:rPr lang="en-US" sz="1200">
                <a:latin typeface="Verdana" pitchFamily="34" charset="0"/>
              </a:rPr>
              <a:t>, </a:t>
            </a:r>
            <a:r>
              <a:rPr lang="en-US" sz="1200" i="1">
                <a:latin typeface="Verdana" pitchFamily="34" charset="0"/>
              </a:rPr>
              <a:t>Likelihood ratio test</a:t>
            </a:r>
            <a:r>
              <a:rPr lang="en-US" sz="1200">
                <a:latin typeface="Verdana" pitchFamily="34" charset="0"/>
              </a:rPr>
              <a:t>, and </a:t>
            </a:r>
            <a:r>
              <a:rPr lang="en-US" sz="1200" i="1">
                <a:latin typeface="Verdana" pitchFamily="34" charset="0"/>
              </a:rPr>
              <a:t>Parameter estimates</a:t>
            </a:r>
            <a:r>
              <a:rPr lang="en-US" sz="1200">
                <a:latin typeface="Verdana" pitchFamily="34" charset="0"/>
              </a:rPr>
              <a:t>.</a:t>
            </a:r>
          </a:p>
        </p:txBody>
      </p:sp>
      <p:sp>
        <p:nvSpPr>
          <p:cNvPr id="791562" name="AutoShape 10"/>
          <p:cNvSpPr>
            <a:spLocks noChangeArrowheads="1"/>
          </p:cNvSpPr>
          <p:nvPr/>
        </p:nvSpPr>
        <p:spPr bwMode="auto">
          <a:xfrm>
            <a:off x="1219200" y="4267200"/>
            <a:ext cx="2438400" cy="906463"/>
          </a:xfrm>
          <a:prstGeom prst="wedgeEllipseCallout">
            <a:avLst>
              <a:gd name="adj1" fmla="val 52278"/>
              <a:gd name="adj2" fmla="val -9781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mark the checkbox for the </a:t>
            </a:r>
            <a:r>
              <a:rPr lang="en-US" sz="1200" i="1">
                <a:latin typeface="Verdana" pitchFamily="34" charset="0"/>
              </a:rPr>
              <a:t>Classification table</a:t>
            </a:r>
            <a:r>
              <a:rPr lang="en-US" sz="1200">
                <a:latin typeface="Verdana" pitchFamily="34" charset="0"/>
              </a:rPr>
              <a:t>.</a:t>
            </a:r>
          </a:p>
        </p:txBody>
      </p:sp>
      <p:sp>
        <p:nvSpPr>
          <p:cNvPr id="791563" name="AutoShape 11"/>
          <p:cNvSpPr>
            <a:spLocks noChangeArrowheads="1"/>
          </p:cNvSpPr>
          <p:nvPr/>
        </p:nvSpPr>
        <p:spPr bwMode="auto">
          <a:xfrm>
            <a:off x="6934200" y="2362200"/>
            <a:ext cx="1828800" cy="1423988"/>
          </a:xfrm>
          <a:prstGeom prst="wedgeEllipseCallout">
            <a:avLst>
              <a:gd name="adj1" fmla="val -35241"/>
              <a:gd name="adj2" fmla="val -7352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complete the request.</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3618C1F-58D0-4AFB-B8EC-43C7F767423D}" type="slidenum">
              <a:rPr lang="en-US"/>
              <a:pPr/>
              <a:t>35</a:t>
            </a:fld>
            <a:endParaRPr lang="en-US"/>
          </a:p>
        </p:txBody>
      </p:sp>
      <p:pic>
        <p:nvPicPr>
          <p:cNvPr id="488466" name="Picture 1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035175" y="1709738"/>
            <a:ext cx="4746625" cy="29384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488450" name="Rectangle 2"/>
          <p:cNvSpPr>
            <a:spLocks noGrp="1" noChangeArrowheads="1"/>
          </p:cNvSpPr>
          <p:nvPr>
            <p:ph type="title"/>
          </p:nvPr>
        </p:nvSpPr>
        <p:spPr>
          <a:xfrm>
            <a:off x="1143000" y="304800"/>
            <a:ext cx="7772400" cy="914400"/>
          </a:xfrm>
        </p:spPr>
        <p:txBody>
          <a:bodyPr/>
          <a:lstStyle/>
          <a:p>
            <a:r>
              <a:rPr lang="en-US"/>
              <a:t>Completing the multinomial </a:t>
            </a:r>
            <a:br>
              <a:rPr lang="en-US"/>
            </a:br>
            <a:r>
              <a:rPr lang="en-US"/>
              <a:t>logistic regression request</a:t>
            </a:r>
          </a:p>
        </p:txBody>
      </p:sp>
      <p:sp>
        <p:nvSpPr>
          <p:cNvPr id="488452" name="AutoShape 4"/>
          <p:cNvSpPr>
            <a:spLocks noChangeArrowheads="1"/>
          </p:cNvSpPr>
          <p:nvPr/>
        </p:nvSpPr>
        <p:spPr bwMode="auto">
          <a:xfrm>
            <a:off x="5638800" y="2716213"/>
            <a:ext cx="2443163" cy="1423987"/>
          </a:xfrm>
          <a:prstGeom prst="wedgeEllipseCallout">
            <a:avLst>
              <a:gd name="adj1" fmla="val -16537"/>
              <a:gd name="adj2" fmla="val -7887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Click on the </a:t>
            </a:r>
            <a:r>
              <a:rPr lang="en-US" sz="1200" i="1">
                <a:latin typeface="Verdana" pitchFamily="34" charset="0"/>
              </a:rPr>
              <a:t>OK</a:t>
            </a:r>
            <a:r>
              <a:rPr lang="en-US" sz="1200">
                <a:latin typeface="Verdana" pitchFamily="34" charset="0"/>
              </a:rPr>
              <a:t> button to request the output for the multinomial logistic regression.</a:t>
            </a:r>
          </a:p>
        </p:txBody>
      </p:sp>
      <p:sp>
        <p:nvSpPr>
          <p:cNvPr id="488462" name="AutoShape 14"/>
          <p:cNvSpPr>
            <a:spLocks noChangeArrowheads="1"/>
          </p:cNvSpPr>
          <p:nvPr/>
        </p:nvSpPr>
        <p:spPr bwMode="auto">
          <a:xfrm>
            <a:off x="3124200" y="4724400"/>
            <a:ext cx="5403850" cy="1938338"/>
          </a:xfrm>
          <a:prstGeom prst="wedgeEllipseCallout">
            <a:avLst>
              <a:gd name="adj1" fmla="val -37338"/>
              <a:gd name="adj2" fmla="val -5720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multinomial logistic procedure supports additional commands to specify the model computed for the relationships (we will use the default main effects model),  additional specifications for computing the regression,  and saving classification results. We will not make use of these options.</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0621323-72F5-4BC8-8EA6-28B80A23176E}" type="slidenum">
              <a:rPr lang="en-US"/>
              <a:pPr/>
              <a:t>36</a:t>
            </a:fld>
            <a:endParaRPr lang="en-US"/>
          </a:p>
        </p:txBody>
      </p:sp>
      <p:sp>
        <p:nvSpPr>
          <p:cNvPr id="823298" name="Rectangle 2"/>
          <p:cNvSpPr>
            <a:spLocks noGrp="1" noChangeArrowheads="1"/>
          </p:cNvSpPr>
          <p:nvPr>
            <p:ph type="title"/>
          </p:nvPr>
        </p:nvSpPr>
        <p:spPr/>
        <p:txBody>
          <a:bodyPr/>
          <a:lstStyle/>
          <a:p>
            <a:r>
              <a:rPr lang="en-US"/>
              <a:t>LEVEL OF MEASUREMENT - 1</a:t>
            </a:r>
          </a:p>
        </p:txBody>
      </p:sp>
      <p:sp>
        <p:nvSpPr>
          <p:cNvPr id="823299" name="Rectangle 3"/>
          <p:cNvSpPr>
            <a:spLocks noGrp="1" noChangeArrowheads="1"/>
          </p:cNvSpPr>
          <p:nvPr>
            <p:ph type="body" idx="1"/>
          </p:nvPr>
        </p:nvSpPr>
        <p:spPr>
          <a:xfrm>
            <a:off x="1066800" y="1447800"/>
            <a:ext cx="7881938" cy="5181600"/>
          </a:xfrm>
        </p:spPr>
        <p:txBody>
          <a:bodyPr/>
          <a:lstStyle/>
          <a:p>
            <a:pPr marL="0" indent="0">
              <a:lnSpc>
                <a:spcPct val="80000"/>
              </a:lnSpc>
              <a:buFont typeface="Wingdings" pitchFamily="2" charset="2"/>
              <a:buNone/>
            </a:pPr>
            <a:r>
              <a:rPr lang="en-US" sz="1400"/>
              <a:t>11.  In the dataset GSS2000,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relationships. </a:t>
            </a:r>
          </a:p>
          <a:p>
            <a:pPr marL="0" indent="0">
              <a:lnSpc>
                <a:spcPct val="80000"/>
              </a:lnSpc>
              <a:buFont typeface="Wingdings" pitchFamily="2" charset="2"/>
              <a:buNone/>
            </a:pPr>
            <a:endParaRPr lang="en-US" sz="500"/>
          </a:p>
          <a:p>
            <a:pPr marL="0" indent="0">
              <a:lnSpc>
                <a:spcPct val="80000"/>
              </a:lnSpc>
              <a:buFont typeface="Wingdings" pitchFamily="2" charset="2"/>
              <a:buNone/>
            </a:pPr>
            <a:r>
              <a:rPr lang="en-US" sz="1400"/>
              <a:t>The variables "age" [age], "highest year of school completed" [educ] and "confidence in Congress" [conlegis] were useful predictors for distinguishing between groups based on responses to </a:t>
            </a:r>
            <a:r>
              <a:rPr lang="en-US" sz="1400" b="1"/>
              <a:t>"opinion about spending on highways and bridges" [natroad]</a:t>
            </a:r>
            <a:r>
              <a:rPr lang="en-US" sz="1400"/>
              <a:t>. These predictors differentiate survey respondents who thought we spend too little money on highways and bridges from survey respondents who thought we spend too much money on highways and bridges and survey respondents who thought we spend about the right amount of money on highways and bridges from survey respondents who thought we spend too much money on highways and bridges. </a:t>
            </a:r>
          </a:p>
          <a:p>
            <a:pPr marL="0" indent="0">
              <a:lnSpc>
                <a:spcPct val="80000"/>
              </a:lnSpc>
              <a:buFont typeface="Wingdings" pitchFamily="2" charset="2"/>
              <a:buNone/>
            </a:pPr>
            <a:endParaRPr lang="en-US" sz="500"/>
          </a:p>
          <a:p>
            <a:pPr marL="0" indent="0">
              <a:lnSpc>
                <a:spcPct val="80000"/>
              </a:lnSpc>
              <a:buFont typeface="Wingdings" pitchFamily="2" charset="2"/>
              <a:buNone/>
            </a:pPr>
            <a:r>
              <a:rPr lang="en-US" sz="1400"/>
              <a:t>Among this set of predictors, confidence in Congress was helpful in distinguishing among the groups defined by responses to opinion about spending on highways and bridges. Survey respondents who had less confidence in congress were less likely to be in the group of survey respondents who thought we spend too little money on highways and bridges, rather than the group of survey respondents who thought we spend too much money on highways and bridges. For each unit increase in confidence in Congress, the odds of being in the group of survey respondents who thought we spend too little money on highways and bridges decreased by 74.7%. Survey respondents who had less confidence in congress were less likely to be in the group of survey respondents who thought we spend about the right amount of money on highways and bridges, rather than the group of survey respondents who thought we spend too much money on highways and bridges. For each unit increase in confidence in Congress, the odds of being in the group of survey respondents who thought we spend about the right amount of money on highways and bridges decreased by 80.9%. </a:t>
            </a:r>
          </a:p>
          <a:p>
            <a:pPr marL="0" indent="0">
              <a:lnSpc>
                <a:spcPct val="80000"/>
              </a:lnSpc>
              <a:buFont typeface="Wingdings" pitchFamily="2" charset="2"/>
              <a:buNone/>
            </a:pPr>
            <a:endParaRPr lang="en-US" sz="500"/>
          </a:p>
          <a:p>
            <a:pPr marL="0" indent="0">
              <a:lnSpc>
                <a:spcPct val="80000"/>
              </a:lnSpc>
              <a:buFont typeface="Wingdings" pitchFamily="2" charset="2"/>
              <a:buNone/>
            </a:pPr>
            <a:r>
              <a:rPr lang="en-US" sz="1400"/>
              <a:t>   1.  True</a:t>
            </a:r>
          </a:p>
          <a:p>
            <a:pPr marL="0" indent="0">
              <a:lnSpc>
                <a:spcPct val="80000"/>
              </a:lnSpc>
              <a:buFont typeface="Wingdings" pitchFamily="2" charset="2"/>
              <a:buNone/>
            </a:pPr>
            <a:r>
              <a:rPr lang="en-US" sz="1400"/>
              <a:t>   2.  True with caution</a:t>
            </a:r>
          </a:p>
          <a:p>
            <a:pPr marL="0" indent="0">
              <a:lnSpc>
                <a:spcPct val="80000"/>
              </a:lnSpc>
              <a:buFont typeface="Wingdings" pitchFamily="2" charset="2"/>
              <a:buNone/>
            </a:pPr>
            <a:r>
              <a:rPr lang="en-US" sz="1400"/>
              <a:t>   </a:t>
            </a:r>
            <a:endParaRPr lang="en-US" sz="800"/>
          </a:p>
        </p:txBody>
      </p:sp>
      <p:sp>
        <p:nvSpPr>
          <p:cNvPr id="823300" name="AutoShape 4"/>
          <p:cNvSpPr>
            <a:spLocks noChangeArrowheads="1"/>
          </p:cNvSpPr>
          <p:nvPr/>
        </p:nvSpPr>
        <p:spPr bwMode="auto">
          <a:xfrm>
            <a:off x="1752600" y="3714750"/>
            <a:ext cx="5638800" cy="2990850"/>
          </a:xfrm>
          <a:prstGeom prst="wedgeEllipseCallout">
            <a:avLst>
              <a:gd name="adj1" fmla="val 21648"/>
              <a:gd name="adj2" fmla="val -3538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Multinomial logistic regression requires that the dependent variable be non-metric and the independent variables be metric or dichotomous. </a:t>
            </a:r>
          </a:p>
          <a:p>
            <a:pPr algn="l"/>
            <a:endParaRPr lang="en-US" sz="1200">
              <a:latin typeface="Verdana" pitchFamily="34" charset="0"/>
            </a:endParaRPr>
          </a:p>
          <a:p>
            <a:pPr algn="l"/>
            <a:r>
              <a:rPr lang="en-US" sz="1200">
                <a:latin typeface="Verdana" pitchFamily="34" charset="0"/>
              </a:rPr>
              <a:t>"Opinion about spending on highways and bridges" [natroad] is ordinal, satisfying the non-metric level of measurement requirement for the dependent variable.</a:t>
            </a:r>
          </a:p>
          <a:p>
            <a:pPr algn="l"/>
            <a:endParaRPr lang="en-US" sz="1200">
              <a:latin typeface="Verdana" pitchFamily="34" charset="0"/>
            </a:endParaRPr>
          </a:p>
          <a:p>
            <a:pPr algn="l"/>
            <a:r>
              <a:rPr lang="en-US" sz="1200">
                <a:latin typeface="Verdana" pitchFamily="34" charset="0"/>
              </a:rPr>
              <a:t>It contains three categories: survey respondents who thought we spend too little money, about the right amount of money, and too much money on highways and bridges.</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393ECF0-D862-4C03-AA4B-3639FD77D167}" type="slidenum">
              <a:rPr lang="en-US"/>
              <a:pPr/>
              <a:t>37</a:t>
            </a:fld>
            <a:endParaRPr lang="en-US"/>
          </a:p>
        </p:txBody>
      </p:sp>
      <p:sp>
        <p:nvSpPr>
          <p:cNvPr id="824322" name="Rectangle 2"/>
          <p:cNvSpPr>
            <a:spLocks noGrp="1" noChangeArrowheads="1"/>
          </p:cNvSpPr>
          <p:nvPr>
            <p:ph type="title"/>
          </p:nvPr>
        </p:nvSpPr>
        <p:spPr/>
        <p:txBody>
          <a:bodyPr/>
          <a:lstStyle/>
          <a:p>
            <a:r>
              <a:rPr lang="en-US"/>
              <a:t>LEVEL OF MEASUREMENT - 2</a:t>
            </a:r>
          </a:p>
        </p:txBody>
      </p:sp>
      <p:sp>
        <p:nvSpPr>
          <p:cNvPr id="824323" name="Rectangle 3"/>
          <p:cNvSpPr>
            <a:spLocks noGrp="1" noChangeArrowheads="1"/>
          </p:cNvSpPr>
          <p:nvPr>
            <p:ph type="body" idx="1"/>
          </p:nvPr>
        </p:nvSpPr>
        <p:spPr>
          <a:xfrm>
            <a:off x="1066800" y="1981200"/>
            <a:ext cx="7881938" cy="4495800"/>
          </a:xfrm>
        </p:spPr>
        <p:txBody>
          <a:bodyPr/>
          <a:lstStyle/>
          <a:p>
            <a:pPr marL="0" indent="0">
              <a:lnSpc>
                <a:spcPct val="80000"/>
              </a:lnSpc>
              <a:buFont typeface="Wingdings" pitchFamily="2" charset="2"/>
              <a:buNone/>
            </a:pPr>
            <a:r>
              <a:rPr lang="en-US" sz="1400"/>
              <a:t>11.  In the dataset GSS2000,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relationships.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The variables </a:t>
            </a:r>
            <a:r>
              <a:rPr lang="en-US" sz="1400" b="1"/>
              <a:t>"age" [age]</a:t>
            </a:r>
            <a:r>
              <a:rPr lang="en-US" sz="1400"/>
              <a:t>, </a:t>
            </a:r>
            <a:r>
              <a:rPr lang="en-US" sz="1400" b="1"/>
              <a:t>"highest year of school completed" [educ]</a:t>
            </a:r>
            <a:r>
              <a:rPr lang="en-US" sz="1400"/>
              <a:t> and </a:t>
            </a:r>
            <a:r>
              <a:rPr lang="en-US" sz="1400" b="1"/>
              <a:t>"confidence in Congress" [conlegis]</a:t>
            </a:r>
            <a:r>
              <a:rPr lang="en-US" sz="1400"/>
              <a:t> were useful predictors for distinguishing between groups based on responses to "opinion about spending on highways and bridges" [natroad]. These predictors differentiate survey respondents who thought we spend too little money on highways and bridges from survey respondents who thought we spend too much money on highways and bridges and survey respondents who thought we spend about the right amount of money on highways and bridges from survey respondents who thought we spend too much money on highways and bridges.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Among this set of predictors, confidence in Congress was helpful in distinguishing among the groups defined by responses to opinion about spending on highways and bridges. Survey respondents who had less confidence in congress were less likely to be in the group of survey respondents who thought we spend too little money on highways and bridges, rather than the group of survey respondents who thought we spend too much money on highways and bridges. For each unit increase in confidence in Congress, the odds of being in the group of survey respondents who thought we spend too little money on highways and bridges decreased by 74.7%. Survey respondents who had less confidence in congress were less likely to be in the group of survey respondents who thought we spend about the right amount of money on highways and bridges, rather than the group of survey respondents who thought we spend too much money on highways and bridges. For each unit increase in confidence in Congress, the odds of being in the group of survey respondents who thought we spend about the right amount of money on highways and bridges decreased by 80.9%. </a:t>
            </a:r>
          </a:p>
        </p:txBody>
      </p:sp>
      <p:sp>
        <p:nvSpPr>
          <p:cNvPr id="824324" name="AutoShape 4"/>
          <p:cNvSpPr>
            <a:spLocks noChangeArrowheads="1"/>
          </p:cNvSpPr>
          <p:nvPr/>
        </p:nvSpPr>
        <p:spPr bwMode="auto">
          <a:xfrm>
            <a:off x="688975" y="1511300"/>
            <a:ext cx="4492625" cy="1231900"/>
          </a:xfrm>
          <a:prstGeom prst="wedgeEllipseCallout">
            <a:avLst>
              <a:gd name="adj1" fmla="val 32806"/>
              <a:gd name="adj2" fmla="val 7045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"Age" [age] and "highest year of school completed" [educ] are interval, satisfying the metric or dichotomous level of measurement requirement for independent variables.</a:t>
            </a:r>
          </a:p>
        </p:txBody>
      </p:sp>
      <p:sp>
        <p:nvSpPr>
          <p:cNvPr id="824325" name="AutoShape 5"/>
          <p:cNvSpPr>
            <a:spLocks noChangeArrowheads="1"/>
          </p:cNvSpPr>
          <p:nvPr/>
        </p:nvSpPr>
        <p:spPr bwMode="auto">
          <a:xfrm>
            <a:off x="2057400" y="3657600"/>
            <a:ext cx="5942013" cy="2111375"/>
          </a:xfrm>
          <a:prstGeom prst="wedgeEllipseCallout">
            <a:avLst>
              <a:gd name="adj1" fmla="val -42014"/>
              <a:gd name="adj2" fmla="val -6541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"Confidence in Congress" [conlegis] is ordinal, satisfying the metric or dichotomous level of measurement requirement for independent variables.  If we follow the convention of treating ordinal level variables as metric variables, the level of measurement requirement for the analysis is satisfied. Since some data analysts do not agree with this convention, a note of caution should be included in our interpretation.</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086285C-419F-4A9E-A24E-CF759590052C}" type="slidenum">
              <a:rPr lang="en-US"/>
              <a:pPr/>
              <a:t>38</a:t>
            </a:fld>
            <a:endParaRPr lang="en-US"/>
          </a:p>
        </p:txBody>
      </p:sp>
      <p:sp>
        <p:nvSpPr>
          <p:cNvPr id="338947" name="Rectangle 3"/>
          <p:cNvSpPr>
            <a:spLocks noGrp="1" noChangeArrowheads="1"/>
          </p:cNvSpPr>
          <p:nvPr>
            <p:ph type="title"/>
          </p:nvPr>
        </p:nvSpPr>
        <p:spPr/>
        <p:txBody>
          <a:bodyPr/>
          <a:lstStyle/>
          <a:p>
            <a:r>
              <a:rPr lang="en-US"/>
              <a:t>Sample size – ratio of cases to variables</a:t>
            </a:r>
          </a:p>
        </p:txBody>
      </p:sp>
      <p:grpSp>
        <p:nvGrpSpPr>
          <p:cNvPr id="338971" name="Group 27"/>
          <p:cNvGrpSpPr>
            <a:grpSpLocks/>
          </p:cNvGrpSpPr>
          <p:nvPr/>
        </p:nvGrpSpPr>
        <p:grpSpPr bwMode="auto">
          <a:xfrm>
            <a:off x="3048000" y="1708150"/>
            <a:ext cx="4348163" cy="2787650"/>
            <a:chOff x="960" y="960"/>
            <a:chExt cx="2739" cy="1756"/>
          </a:xfrm>
        </p:grpSpPr>
        <p:pic>
          <p:nvPicPr>
            <p:cNvPr id="338969" name="Picture 2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960"/>
              <a:ext cx="2739" cy="175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8967" name="Rectangle 23"/>
            <p:cNvSpPr>
              <a:spLocks noChangeArrowheads="1"/>
            </p:cNvSpPr>
            <p:nvPr/>
          </p:nvSpPr>
          <p:spPr bwMode="auto">
            <a:xfrm>
              <a:off x="1008" y="1824"/>
              <a:ext cx="2544" cy="144"/>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38948" name="AutoShape 4"/>
          <p:cNvSpPr>
            <a:spLocks noChangeArrowheads="1"/>
          </p:cNvSpPr>
          <p:nvPr/>
        </p:nvSpPr>
        <p:spPr bwMode="auto">
          <a:xfrm>
            <a:off x="1171575" y="3559175"/>
            <a:ext cx="7210425" cy="2970213"/>
          </a:xfrm>
          <a:prstGeom prst="wedgeEllipseCallout">
            <a:avLst>
              <a:gd name="adj1" fmla="val 15523"/>
              <a:gd name="adj2" fmla="val -5924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Multinomial logistic regression requires that the minimum ratio of valid cases to independent variables be at least 10 to 1. The ratio of valid cases (167) to number of independent variables </a:t>
            </a:r>
          </a:p>
          <a:p>
            <a:pPr algn="l">
              <a:lnSpc>
                <a:spcPct val="100000"/>
              </a:lnSpc>
            </a:pPr>
            <a:r>
              <a:rPr lang="en-US" sz="1200">
                <a:latin typeface="Verdana" pitchFamily="34" charset="0"/>
              </a:rPr>
              <a:t>(3) was 55.7 to 1, which was equal to or greater than the minimum ratio. The requirement for a minimum ratio of cases to independent variables was satisfied.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preferred ratio of valid cases to independent variables is 20 to 1. The ratio of 55.7 to 1 was equal to or greater than the preferred ratio. The preferred ratio of cases to independent variables was satisfied.</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B4BE422-A8C3-4E51-A175-E254970C5A45}" type="slidenum">
              <a:rPr lang="en-US"/>
              <a:pPr/>
              <a:t>39</a:t>
            </a:fld>
            <a:endParaRPr lang="en-US"/>
          </a:p>
        </p:txBody>
      </p:sp>
      <p:sp>
        <p:nvSpPr>
          <p:cNvPr id="404483" name="Rectangle 3"/>
          <p:cNvSpPr>
            <a:spLocks noGrp="1" noChangeArrowheads="1"/>
          </p:cNvSpPr>
          <p:nvPr>
            <p:ph type="title"/>
          </p:nvPr>
        </p:nvSpPr>
        <p:spPr/>
        <p:txBody>
          <a:bodyPr/>
          <a:lstStyle/>
          <a:p>
            <a:r>
              <a:rPr lang="en-US"/>
              <a:t>OVERALL RELATIONSHIP BETWEEN INDEPENDENT AND DEPENDENT VARIABLES</a:t>
            </a:r>
          </a:p>
        </p:txBody>
      </p:sp>
      <p:grpSp>
        <p:nvGrpSpPr>
          <p:cNvPr id="404506" name="Group 26"/>
          <p:cNvGrpSpPr>
            <a:grpSpLocks/>
          </p:cNvGrpSpPr>
          <p:nvPr/>
        </p:nvGrpSpPr>
        <p:grpSpPr bwMode="auto">
          <a:xfrm>
            <a:off x="2357438" y="1731963"/>
            <a:ext cx="4805362" cy="1316037"/>
            <a:chOff x="960" y="960"/>
            <a:chExt cx="3027" cy="829"/>
          </a:xfrm>
        </p:grpSpPr>
        <p:pic>
          <p:nvPicPr>
            <p:cNvPr id="404504" name="Picture 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960"/>
              <a:ext cx="3027" cy="82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4500" name="Rectangle 20"/>
            <p:cNvSpPr>
              <a:spLocks noChangeArrowheads="1"/>
            </p:cNvSpPr>
            <p:nvPr/>
          </p:nvSpPr>
          <p:spPr bwMode="auto">
            <a:xfrm>
              <a:off x="1008" y="1564"/>
              <a:ext cx="2832" cy="144"/>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04484" name="AutoShape 4"/>
          <p:cNvSpPr>
            <a:spLocks noChangeArrowheads="1"/>
          </p:cNvSpPr>
          <p:nvPr/>
        </p:nvSpPr>
        <p:spPr bwMode="auto">
          <a:xfrm>
            <a:off x="1866900" y="3165475"/>
            <a:ext cx="6362700" cy="3213100"/>
          </a:xfrm>
          <a:prstGeom prst="wedgeEllipseCallout">
            <a:avLst>
              <a:gd name="adj1" fmla="val 24449"/>
              <a:gd name="adj2" fmla="val -5899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presence of a relationship between the dependent variable and combination of independent variables is based on the statistical significance of the final model chi-square in the SPSS table titled "Model Fitting Information".</a:t>
            </a:r>
          </a:p>
          <a:p>
            <a:pPr algn="l"/>
            <a:endParaRPr lang="en-US" sz="1200">
              <a:latin typeface="Verdana" pitchFamily="34" charset="0"/>
            </a:endParaRPr>
          </a:p>
          <a:p>
            <a:pPr algn="l"/>
            <a:r>
              <a:rPr lang="en-US" sz="1200">
                <a:latin typeface="Verdana" pitchFamily="34" charset="0"/>
              </a:rPr>
              <a:t>In this analysis, the probability of the model chi-square (18.457) was 0.005, less than or equal to the level of significance of 0.05. The null hypothesis that there was no difference between the model without independent variables and the model with independent variables was rejected. The existence of a relationship between the independent variables and the dependent variable was supported. </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97267FD-2F9C-4D17-B4D9-59DD71406472}" type="slidenum">
              <a:rPr lang="en-US"/>
              <a:pPr/>
              <a:t>4</a:t>
            </a:fld>
            <a:endParaRPr lang="en-US"/>
          </a:p>
        </p:txBody>
      </p:sp>
      <p:sp>
        <p:nvSpPr>
          <p:cNvPr id="782338" name="Rectangle 2"/>
          <p:cNvSpPr>
            <a:spLocks noGrp="1" noChangeArrowheads="1"/>
          </p:cNvSpPr>
          <p:nvPr>
            <p:ph type="title"/>
          </p:nvPr>
        </p:nvSpPr>
        <p:spPr/>
        <p:txBody>
          <a:bodyPr/>
          <a:lstStyle/>
          <a:p>
            <a:r>
              <a:rPr lang="en-US"/>
              <a:t>Level of measurement requirements</a:t>
            </a:r>
          </a:p>
        </p:txBody>
      </p:sp>
      <p:sp>
        <p:nvSpPr>
          <p:cNvPr id="782339" name="Rectangle 3"/>
          <p:cNvSpPr>
            <a:spLocks noGrp="1" noChangeArrowheads="1"/>
          </p:cNvSpPr>
          <p:nvPr>
            <p:ph type="body" idx="1"/>
          </p:nvPr>
        </p:nvSpPr>
        <p:spPr/>
        <p:txBody>
          <a:bodyPr/>
          <a:lstStyle/>
          <a:p>
            <a:r>
              <a:rPr lang="en-US"/>
              <a:t>Multinomial logistic regression analysis requires that the dependent variable be non-metric.  Dichotomous, nominal, and ordinal variables satisfy the level of measurement requirement.</a:t>
            </a:r>
          </a:p>
          <a:p>
            <a:endParaRPr lang="en-US"/>
          </a:p>
          <a:p>
            <a:r>
              <a:rPr lang="en-US"/>
              <a:t>Multinomial logistic regression analysis requires that the independent variables be metric or dichotomous. Since SPSS will automatically dummy-code nominal level variables, they can be included since they will be dichotomized in the analysis.</a:t>
            </a:r>
          </a:p>
          <a:p>
            <a:endParaRPr lang="en-US"/>
          </a:p>
          <a:p>
            <a:r>
              <a:rPr lang="en-US"/>
              <a:t>In SPSS, non-metric independent variables are included as “factors.” SPSS will dummy-code non-metric IVs.</a:t>
            </a:r>
          </a:p>
          <a:p>
            <a:endParaRPr lang="en-US"/>
          </a:p>
          <a:p>
            <a:r>
              <a:rPr lang="en-US"/>
              <a:t>In SPSS, metric independent variables are included as “covariates.”  If an independent variable is ordinal, we will attach the usual caution.</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AF85CD7-2124-480E-A252-0BB2FD5D5894}" type="slidenum">
              <a:rPr lang="en-US"/>
              <a:pPr/>
              <a:t>40</a:t>
            </a:fld>
            <a:endParaRPr lang="en-US"/>
          </a:p>
        </p:txBody>
      </p:sp>
      <p:pic>
        <p:nvPicPr>
          <p:cNvPr id="714764" name="Picture 12"/>
          <p:cNvPicPr>
            <a:picLocks noChangeAspect="1" noChangeArrowheads="1"/>
          </p:cNvPicPr>
          <p:nvPr>
            <p:ph idx="1"/>
          </p:nvPr>
        </p:nvPicPr>
        <p:blipFill>
          <a:blip r:embed="rId2">
            <a:extLst>
              <a:ext uri="{28A0092B-C50C-407E-A947-70E740481C1C}">
                <a14:useLocalDpi xmlns:a14="http://schemas.microsoft.com/office/drawing/2010/main" val="0"/>
              </a:ext>
            </a:extLst>
          </a:blip>
          <a:srcRect r="25531"/>
          <a:stretch>
            <a:fillRect/>
          </a:stretch>
        </p:blipFill>
        <p:spPr>
          <a:xfrm>
            <a:off x="762000" y="1524000"/>
            <a:ext cx="7010400" cy="30416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14755" name="Rectangle 3"/>
          <p:cNvSpPr>
            <a:spLocks noGrp="1" noChangeArrowheads="1"/>
          </p:cNvSpPr>
          <p:nvPr>
            <p:ph type="title"/>
          </p:nvPr>
        </p:nvSpPr>
        <p:spPr/>
        <p:txBody>
          <a:bodyPr/>
          <a:lstStyle/>
          <a:p>
            <a:r>
              <a:rPr lang="en-US"/>
              <a:t>NUMERICAL PROBLEMS</a:t>
            </a:r>
          </a:p>
        </p:txBody>
      </p:sp>
      <p:sp>
        <p:nvSpPr>
          <p:cNvPr id="714756" name="AutoShape 4"/>
          <p:cNvSpPr>
            <a:spLocks noChangeArrowheads="1"/>
          </p:cNvSpPr>
          <p:nvPr/>
        </p:nvSpPr>
        <p:spPr bwMode="auto">
          <a:xfrm>
            <a:off x="4724400" y="1379538"/>
            <a:ext cx="4264025" cy="5413375"/>
          </a:xfrm>
          <a:prstGeom prst="wedgeEllipseCallout">
            <a:avLst>
              <a:gd name="adj1" fmla="val -55583"/>
              <a:gd name="adj2" fmla="val -234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Multicollinearity in the multinomial logistic regression  solution is detected by examining the standard errors for the b coefficients. A standard error larger than 2.0 indicates numerical problems, such as multicollinearity among the independent variables, zero cells for a dummy-coded independent variable because all of the subjects have the same value for the variable, and 'complete separation' whereby the two groups in the dependent event variable can be perfectly separated by scores on one of the independent variables. Analyses that indicate numerical problems should not be interpreted. </a:t>
            </a:r>
          </a:p>
          <a:p>
            <a:pPr algn="l"/>
            <a:endParaRPr lang="en-US" sz="1200">
              <a:latin typeface="Verdana" pitchFamily="34" charset="0"/>
            </a:endParaRPr>
          </a:p>
          <a:p>
            <a:pPr algn="l"/>
            <a:r>
              <a:rPr lang="en-US" sz="1200">
                <a:latin typeface="Verdana" pitchFamily="34" charset="0"/>
              </a:rPr>
              <a:t>None of the independent variables in this analysis had a standard error larger than 2.0. (We are not interested in the standard errors associated with the intercept.)</a:t>
            </a:r>
          </a:p>
        </p:txBody>
      </p:sp>
      <p:sp>
        <p:nvSpPr>
          <p:cNvPr id="714762" name="Rectangle 10"/>
          <p:cNvSpPr>
            <a:spLocks noChangeArrowheads="1"/>
          </p:cNvSpPr>
          <p:nvPr/>
        </p:nvSpPr>
        <p:spPr bwMode="auto">
          <a:xfrm>
            <a:off x="3657600" y="1905000"/>
            <a:ext cx="838200" cy="2286000"/>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6C332CF-BFDC-44B7-B1FC-BB9C52F4337F}" type="slidenum">
              <a:rPr lang="en-US"/>
              <a:pPr/>
              <a:t>41</a:t>
            </a:fld>
            <a:endParaRPr lang="en-US"/>
          </a:p>
        </p:txBody>
      </p:sp>
      <p:pic>
        <p:nvPicPr>
          <p:cNvPr id="544791" name="Picture 2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90800" y="1447800"/>
            <a:ext cx="4756150" cy="28305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44771" name="Rectangle 3"/>
          <p:cNvSpPr>
            <a:spLocks noGrp="1" noChangeArrowheads="1"/>
          </p:cNvSpPr>
          <p:nvPr>
            <p:ph type="title"/>
          </p:nvPr>
        </p:nvSpPr>
        <p:spPr>
          <a:xfrm>
            <a:off x="1143000" y="304800"/>
            <a:ext cx="7848600" cy="914400"/>
          </a:xfrm>
        </p:spPr>
        <p:txBody>
          <a:bodyPr/>
          <a:lstStyle/>
          <a:p>
            <a:r>
              <a:rPr lang="en-US"/>
              <a:t>RELATIONSHIP OF INDIVIDUAL INDEPENDENT VARIABLES TO DEPENDENT VARIABLE - 1</a:t>
            </a:r>
          </a:p>
        </p:txBody>
      </p:sp>
      <p:sp>
        <p:nvSpPr>
          <p:cNvPr id="544784" name="Rectangle 16"/>
          <p:cNvSpPr>
            <a:spLocks noChangeArrowheads="1"/>
          </p:cNvSpPr>
          <p:nvPr/>
        </p:nvSpPr>
        <p:spPr bwMode="auto">
          <a:xfrm>
            <a:off x="2514600" y="4518025"/>
            <a:ext cx="4419600" cy="228600"/>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4788" name="Rectangle 20"/>
          <p:cNvSpPr>
            <a:spLocks noChangeArrowheads="1"/>
          </p:cNvSpPr>
          <p:nvPr/>
        </p:nvSpPr>
        <p:spPr bwMode="auto">
          <a:xfrm>
            <a:off x="2667000" y="3124200"/>
            <a:ext cx="4419600" cy="228600"/>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4773" name="AutoShape 5"/>
          <p:cNvSpPr>
            <a:spLocks noChangeArrowheads="1"/>
          </p:cNvSpPr>
          <p:nvPr/>
        </p:nvSpPr>
        <p:spPr bwMode="auto">
          <a:xfrm>
            <a:off x="993775" y="3671888"/>
            <a:ext cx="7159625" cy="2990850"/>
          </a:xfrm>
          <a:prstGeom prst="wedgeEllipseCallout">
            <a:avLst>
              <a:gd name="adj1" fmla="val 28093"/>
              <a:gd name="adj2" fmla="val -6167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statistical significance of the relationship between confidence in Congress and opinion about spending on highways and bridges is based on the statistical significance of the chi-square statistic in the SPSS table titled "Likelihood Ratio Tests".</a:t>
            </a:r>
          </a:p>
          <a:p>
            <a:pPr algn="l"/>
            <a:endParaRPr lang="en-US" sz="1200">
              <a:latin typeface="Verdana" pitchFamily="34" charset="0"/>
            </a:endParaRPr>
          </a:p>
          <a:p>
            <a:pPr algn="l"/>
            <a:r>
              <a:rPr lang="en-US" sz="1200">
                <a:latin typeface="Verdana" pitchFamily="34" charset="0"/>
              </a:rPr>
              <a:t>For this relationship, the probability of the chi-square statistic (9.221) was 0.010, less than or equal to the level of significance of 0.05. The null hypothesis that all of the b coefficients associated with confidence in Congress were equal to zero was rejected. The existence of a relationship between confidence in Congress and opinion about spending on highways and bridges was supported.</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7E65076-4BEB-4A7B-A7CA-234F5BFFD1D6}" type="slidenum">
              <a:rPr lang="en-US"/>
              <a:pPr/>
              <a:t>42</a:t>
            </a:fld>
            <a:endParaRPr lang="en-US"/>
          </a:p>
        </p:txBody>
      </p:sp>
      <p:pic>
        <p:nvPicPr>
          <p:cNvPr id="711691" name="Picture 11"/>
          <p:cNvPicPr>
            <a:picLocks noChangeAspect="1" noChangeArrowheads="1"/>
          </p:cNvPicPr>
          <p:nvPr>
            <p:ph idx="1"/>
          </p:nvPr>
        </p:nvPicPr>
        <p:blipFill>
          <a:blip r:embed="rId2">
            <a:extLst>
              <a:ext uri="{28A0092B-C50C-407E-A947-70E740481C1C}">
                <a14:useLocalDpi xmlns:a14="http://schemas.microsoft.com/office/drawing/2010/main" val="0"/>
              </a:ext>
            </a:extLst>
          </a:blip>
          <a:srcRect r="25531"/>
          <a:stretch>
            <a:fillRect/>
          </a:stretch>
        </p:blipFill>
        <p:spPr>
          <a:xfrm>
            <a:off x="1219200" y="1600200"/>
            <a:ext cx="7010400" cy="30416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711686" name="Rectangle 6"/>
          <p:cNvSpPr>
            <a:spLocks noChangeArrowheads="1"/>
          </p:cNvSpPr>
          <p:nvPr/>
        </p:nvSpPr>
        <p:spPr bwMode="auto">
          <a:xfrm>
            <a:off x="1295400" y="3140075"/>
            <a:ext cx="6858000" cy="228600"/>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1683" name="Rectangle 3"/>
          <p:cNvSpPr>
            <a:spLocks noGrp="1" noChangeArrowheads="1"/>
          </p:cNvSpPr>
          <p:nvPr>
            <p:ph type="title"/>
          </p:nvPr>
        </p:nvSpPr>
        <p:spPr>
          <a:xfrm>
            <a:off x="1143000" y="304800"/>
            <a:ext cx="7848600" cy="914400"/>
          </a:xfrm>
        </p:spPr>
        <p:txBody>
          <a:bodyPr/>
          <a:lstStyle/>
          <a:p>
            <a:r>
              <a:rPr lang="en-US"/>
              <a:t>RELATIONSHIP OF INDIVIDUAL INDEPENDENT VARIABLES TO DEPENDENT VARIABLE - 2</a:t>
            </a:r>
          </a:p>
        </p:txBody>
      </p:sp>
      <p:sp>
        <p:nvSpPr>
          <p:cNvPr id="711684" name="AutoShape 4"/>
          <p:cNvSpPr>
            <a:spLocks noChangeArrowheads="1"/>
          </p:cNvSpPr>
          <p:nvPr/>
        </p:nvSpPr>
        <p:spPr bwMode="auto">
          <a:xfrm>
            <a:off x="1143000" y="4343400"/>
            <a:ext cx="7312025" cy="1892300"/>
          </a:xfrm>
          <a:prstGeom prst="wedgeEllipseCallout">
            <a:avLst>
              <a:gd name="adj1" fmla="val 28681"/>
              <a:gd name="adj2" fmla="val -10344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the comparison of survey respondents who thought we spend too little money on highways and bridges to survey respondents who thought we spend too much money on highways and bridges, the probability of the Wald statistic (4.913) for the variable confidence in Congress [conlegis] was 0.027. Since the probability was less than or equal to the level of significance of 0.05, the null hypothesis that the b coefficient for confidence in Congress was equal to zero for this comparison was rejected.</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12492FE-9AA4-4A63-8425-423D85B0DA82}" type="slidenum">
              <a:rPr lang="en-US"/>
              <a:pPr/>
              <a:t>43</a:t>
            </a:fld>
            <a:endParaRPr lang="en-US"/>
          </a:p>
        </p:txBody>
      </p:sp>
      <p:pic>
        <p:nvPicPr>
          <p:cNvPr id="827395" name="Picture 3"/>
          <p:cNvPicPr>
            <a:picLocks noChangeAspect="1" noChangeArrowheads="1"/>
          </p:cNvPicPr>
          <p:nvPr>
            <p:ph idx="1"/>
          </p:nvPr>
        </p:nvPicPr>
        <p:blipFill>
          <a:blip r:embed="rId2">
            <a:extLst>
              <a:ext uri="{28A0092B-C50C-407E-A947-70E740481C1C}">
                <a14:useLocalDpi xmlns:a14="http://schemas.microsoft.com/office/drawing/2010/main" val="0"/>
              </a:ext>
            </a:extLst>
          </a:blip>
          <a:srcRect r="25531"/>
          <a:stretch>
            <a:fillRect/>
          </a:stretch>
        </p:blipFill>
        <p:spPr>
          <a:xfrm>
            <a:off x="1219200" y="1447800"/>
            <a:ext cx="7010400" cy="30416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27396" name="Rectangle 4"/>
          <p:cNvSpPr>
            <a:spLocks noChangeArrowheads="1"/>
          </p:cNvSpPr>
          <p:nvPr/>
        </p:nvSpPr>
        <p:spPr bwMode="auto">
          <a:xfrm>
            <a:off x="1295400" y="2987675"/>
            <a:ext cx="6858000" cy="228600"/>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7398" name="Rectangle 6"/>
          <p:cNvSpPr>
            <a:spLocks noGrp="1" noChangeArrowheads="1"/>
          </p:cNvSpPr>
          <p:nvPr>
            <p:ph type="title"/>
          </p:nvPr>
        </p:nvSpPr>
        <p:spPr>
          <a:xfrm>
            <a:off x="1143000" y="304800"/>
            <a:ext cx="7848600" cy="914400"/>
          </a:xfrm>
        </p:spPr>
        <p:txBody>
          <a:bodyPr/>
          <a:lstStyle/>
          <a:p>
            <a:r>
              <a:rPr lang="en-US"/>
              <a:t>RELATIONSHIP OF INDIVIDUAL INDEPENDENT VARIABLES TO DEPENDENT VARIABLE - 3</a:t>
            </a:r>
          </a:p>
        </p:txBody>
      </p:sp>
      <p:sp>
        <p:nvSpPr>
          <p:cNvPr id="827400" name="AutoShape 8"/>
          <p:cNvSpPr>
            <a:spLocks noChangeArrowheads="1"/>
          </p:cNvSpPr>
          <p:nvPr/>
        </p:nvSpPr>
        <p:spPr bwMode="auto">
          <a:xfrm>
            <a:off x="1143000" y="3657600"/>
            <a:ext cx="7615238" cy="2990850"/>
          </a:xfrm>
          <a:prstGeom prst="wedgeEllipseCallout">
            <a:avLst>
              <a:gd name="adj1" fmla="val 34866"/>
              <a:gd name="adj2" fmla="val -6688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value of Exp(B) was 0.253 which implies that for each unit increase in confidence in Congress the odds decreased by 74.7% (0.253 - 1.0 = -0.747). </a:t>
            </a:r>
          </a:p>
          <a:p>
            <a:pPr algn="l"/>
            <a:endParaRPr lang="en-US" sz="1200">
              <a:latin typeface="Verdana" pitchFamily="34" charset="0"/>
            </a:endParaRPr>
          </a:p>
          <a:p>
            <a:pPr algn="l"/>
            <a:r>
              <a:rPr lang="en-US" sz="1200">
                <a:latin typeface="Verdana" pitchFamily="34" charset="0"/>
              </a:rPr>
              <a:t>The relationship stated in the problem is supported. Survey respondents who had less confidence in congress were less likely to be in the group of survey respondents who thought we spend too little money on highways and bridges, rather than the group of survey respondents who thought we spend too much money on highways and bridges. For each unit increase in confidence in Congress, the odds of being in the group of survey respondents who thought we spend too little money on highways and bridges decreased by 74.7%.</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0B515D5-BF71-4240-AEC8-A5F8DB62A198}" type="slidenum">
              <a:rPr lang="en-US"/>
              <a:pPr/>
              <a:t>44</a:t>
            </a:fld>
            <a:endParaRPr lang="en-US"/>
          </a:p>
        </p:txBody>
      </p:sp>
      <p:pic>
        <p:nvPicPr>
          <p:cNvPr id="828419" name="Picture 3"/>
          <p:cNvPicPr>
            <a:picLocks noChangeAspect="1" noChangeArrowheads="1"/>
          </p:cNvPicPr>
          <p:nvPr>
            <p:ph idx="1"/>
          </p:nvPr>
        </p:nvPicPr>
        <p:blipFill>
          <a:blip r:embed="rId2">
            <a:extLst>
              <a:ext uri="{28A0092B-C50C-407E-A947-70E740481C1C}">
                <a14:useLocalDpi xmlns:a14="http://schemas.microsoft.com/office/drawing/2010/main" val="0"/>
              </a:ext>
            </a:extLst>
          </a:blip>
          <a:srcRect r="25531"/>
          <a:stretch>
            <a:fillRect/>
          </a:stretch>
        </p:blipFill>
        <p:spPr>
          <a:xfrm>
            <a:off x="1219200" y="1600200"/>
            <a:ext cx="7010400" cy="30416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28421" name="Rectangle 5"/>
          <p:cNvSpPr>
            <a:spLocks noChangeArrowheads="1"/>
          </p:cNvSpPr>
          <p:nvPr/>
        </p:nvSpPr>
        <p:spPr bwMode="auto">
          <a:xfrm>
            <a:off x="1295400" y="3956050"/>
            <a:ext cx="6858000" cy="228600"/>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8422" name="Rectangle 6"/>
          <p:cNvSpPr>
            <a:spLocks noGrp="1" noChangeArrowheads="1"/>
          </p:cNvSpPr>
          <p:nvPr>
            <p:ph type="title"/>
          </p:nvPr>
        </p:nvSpPr>
        <p:spPr>
          <a:xfrm>
            <a:off x="1143000" y="304800"/>
            <a:ext cx="7848600" cy="914400"/>
          </a:xfrm>
        </p:spPr>
        <p:txBody>
          <a:bodyPr/>
          <a:lstStyle/>
          <a:p>
            <a:r>
              <a:rPr lang="en-US"/>
              <a:t>RELATIONSHIP OF INDIVIDUAL INDEPENDENT VARIABLES TO DEPENDENT VARIABLE - 4</a:t>
            </a:r>
          </a:p>
        </p:txBody>
      </p:sp>
      <p:sp>
        <p:nvSpPr>
          <p:cNvPr id="828423" name="AutoShape 7"/>
          <p:cNvSpPr>
            <a:spLocks noChangeArrowheads="1"/>
          </p:cNvSpPr>
          <p:nvPr/>
        </p:nvSpPr>
        <p:spPr bwMode="auto">
          <a:xfrm>
            <a:off x="1143000" y="4518025"/>
            <a:ext cx="7312025" cy="2111375"/>
          </a:xfrm>
          <a:prstGeom prst="wedgeEllipseCallout">
            <a:avLst>
              <a:gd name="adj1" fmla="val 29287"/>
              <a:gd name="adj2" fmla="val -6856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the comparison of survey respondents who thought we spend about the right amount of money on highways and bridges to survey respondents who thought we spend too much money on highways and bridges, the probability of the Wald statistic (7.298) for the variable confidence in Congress [conlegis] was 0.007. Since the probability was less than or equal to the level of significance of 0.05, the null hypothesis that the b coefficient for confidence in Congress was equal to zero for this comparison was rejected.</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138316A-1B30-427D-BBC7-29BF66D17325}" type="slidenum">
              <a:rPr lang="en-US"/>
              <a:pPr/>
              <a:t>45</a:t>
            </a:fld>
            <a:endParaRPr lang="en-US"/>
          </a:p>
        </p:txBody>
      </p:sp>
      <p:pic>
        <p:nvPicPr>
          <p:cNvPr id="829443" name="Picture 3"/>
          <p:cNvPicPr>
            <a:picLocks noChangeAspect="1" noChangeArrowheads="1"/>
          </p:cNvPicPr>
          <p:nvPr>
            <p:ph idx="1"/>
          </p:nvPr>
        </p:nvPicPr>
        <p:blipFill>
          <a:blip r:embed="rId2">
            <a:extLst>
              <a:ext uri="{28A0092B-C50C-407E-A947-70E740481C1C}">
                <a14:useLocalDpi xmlns:a14="http://schemas.microsoft.com/office/drawing/2010/main" val="0"/>
              </a:ext>
            </a:extLst>
          </a:blip>
          <a:srcRect r="25531"/>
          <a:stretch>
            <a:fillRect/>
          </a:stretch>
        </p:blipFill>
        <p:spPr>
          <a:xfrm>
            <a:off x="1524000" y="1295400"/>
            <a:ext cx="7010400" cy="30416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29445" name="Rectangle 5"/>
          <p:cNvSpPr>
            <a:spLocks noChangeArrowheads="1"/>
          </p:cNvSpPr>
          <p:nvPr/>
        </p:nvSpPr>
        <p:spPr bwMode="auto">
          <a:xfrm>
            <a:off x="1600200" y="3651250"/>
            <a:ext cx="6858000" cy="228600"/>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446" name="Rectangle 6"/>
          <p:cNvSpPr>
            <a:spLocks noGrp="1" noChangeArrowheads="1"/>
          </p:cNvSpPr>
          <p:nvPr>
            <p:ph type="title"/>
          </p:nvPr>
        </p:nvSpPr>
        <p:spPr>
          <a:xfrm>
            <a:off x="1143000" y="304800"/>
            <a:ext cx="7848600" cy="914400"/>
          </a:xfrm>
        </p:spPr>
        <p:txBody>
          <a:bodyPr/>
          <a:lstStyle/>
          <a:p>
            <a:r>
              <a:rPr lang="en-US"/>
              <a:t>RELATIONSHIP OF INDIVIDUAL INDEPENDENT VARIABLES TO DEPENDENT VARIABLE - 5</a:t>
            </a:r>
          </a:p>
        </p:txBody>
      </p:sp>
      <p:sp>
        <p:nvSpPr>
          <p:cNvPr id="829447" name="AutoShape 7"/>
          <p:cNvSpPr>
            <a:spLocks noChangeArrowheads="1"/>
          </p:cNvSpPr>
          <p:nvPr/>
        </p:nvSpPr>
        <p:spPr bwMode="auto">
          <a:xfrm>
            <a:off x="533400" y="4152900"/>
            <a:ext cx="8458200" cy="2552700"/>
          </a:xfrm>
          <a:prstGeom prst="wedgeEllipseCallout">
            <a:avLst>
              <a:gd name="adj1" fmla="val 37949"/>
              <a:gd name="adj2" fmla="val -6262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value of Exp(B) was 0.191 which implies that for each unit increase in confidence in Congress the odds decreased by 80.9% (0.191-1.0=-0.809). </a:t>
            </a:r>
          </a:p>
          <a:p>
            <a:pPr algn="l"/>
            <a:endParaRPr lang="en-US" sz="1200">
              <a:latin typeface="Verdana" pitchFamily="34" charset="0"/>
            </a:endParaRPr>
          </a:p>
          <a:p>
            <a:pPr algn="l"/>
            <a:r>
              <a:rPr lang="en-US" sz="1200">
                <a:latin typeface="Verdana" pitchFamily="34" charset="0"/>
              </a:rPr>
              <a:t>The relationship stated in the problem is supported. Survey respondents who had less confidence in congress were less likely to be in the group of survey respondents who thought we spend about the right amount of money on highways and bridges, rather than the group of survey respondents who thought we spend too much money on highways and bridges. For each unit increase in confidence in Congress, the odds of being in the group of survey respondents who thought we spend about the right amount of money on highways and bridges decreased by 80.9%.</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C961D88-C831-4937-BA19-EC508C987E1F}" type="slidenum">
              <a:rPr lang="en-US"/>
              <a:pPr/>
              <a:t>46</a:t>
            </a:fld>
            <a:endParaRPr lang="en-US"/>
          </a:p>
        </p:txBody>
      </p:sp>
      <p:grpSp>
        <p:nvGrpSpPr>
          <p:cNvPr id="555032" name="Group 24"/>
          <p:cNvGrpSpPr>
            <a:grpSpLocks/>
          </p:cNvGrpSpPr>
          <p:nvPr/>
        </p:nvGrpSpPr>
        <p:grpSpPr bwMode="auto">
          <a:xfrm>
            <a:off x="2816225" y="3689350"/>
            <a:ext cx="4348163" cy="2787650"/>
            <a:chOff x="1392" y="2228"/>
            <a:chExt cx="2739" cy="1756"/>
          </a:xfrm>
        </p:grpSpPr>
        <p:pic>
          <p:nvPicPr>
            <p:cNvPr id="555029"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 y="2228"/>
              <a:ext cx="2739" cy="175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55031" name="Rectangle 23"/>
            <p:cNvSpPr>
              <a:spLocks noChangeArrowheads="1"/>
            </p:cNvSpPr>
            <p:nvPr/>
          </p:nvSpPr>
          <p:spPr bwMode="auto">
            <a:xfrm>
              <a:off x="1460" y="2709"/>
              <a:ext cx="2496" cy="370"/>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55011" name="Rectangle 3"/>
          <p:cNvSpPr>
            <a:spLocks noGrp="1" noChangeArrowheads="1"/>
          </p:cNvSpPr>
          <p:nvPr>
            <p:ph type="title"/>
          </p:nvPr>
        </p:nvSpPr>
        <p:spPr>
          <a:xfrm>
            <a:off x="838200" y="304800"/>
            <a:ext cx="8229600" cy="914400"/>
          </a:xfrm>
        </p:spPr>
        <p:txBody>
          <a:bodyPr/>
          <a:lstStyle/>
          <a:p>
            <a:r>
              <a:rPr lang="en-US" sz="2400"/>
              <a:t>CLASSIFICATION USING THE MULTINOMIAL LOGISTIC REGRESSION MODEL: BY CHANCE ACCURACY RATE</a:t>
            </a:r>
          </a:p>
        </p:txBody>
      </p:sp>
      <p:sp>
        <p:nvSpPr>
          <p:cNvPr id="555012" name="AutoShape 4"/>
          <p:cNvSpPr>
            <a:spLocks noChangeArrowheads="1"/>
          </p:cNvSpPr>
          <p:nvPr/>
        </p:nvSpPr>
        <p:spPr bwMode="auto">
          <a:xfrm>
            <a:off x="1377950" y="5257800"/>
            <a:ext cx="7005638" cy="1450975"/>
          </a:xfrm>
          <a:prstGeom prst="wedgeEllipseCallout">
            <a:avLst>
              <a:gd name="adj1" fmla="val 24699"/>
              <a:gd name="adj2" fmla="val -4051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proportional by chance accuracy rate was computed by calculating the proportion of cases for each group based on the number of cases in each group in the 'Case Processing Summary', and then squaring and summing the proportion of cases in each group  (0.371² + 0.557² + 0.072² = 0.453).</a:t>
            </a:r>
          </a:p>
          <a:p>
            <a:pPr algn="l"/>
            <a:endParaRPr lang="en-US" sz="1200">
              <a:latin typeface="Verdana" pitchFamily="34" charset="0"/>
            </a:endParaRPr>
          </a:p>
        </p:txBody>
      </p:sp>
      <p:sp>
        <p:nvSpPr>
          <p:cNvPr id="555023" name="AutoShape 15"/>
          <p:cNvSpPr>
            <a:spLocks noChangeArrowheads="1"/>
          </p:cNvSpPr>
          <p:nvPr/>
        </p:nvSpPr>
        <p:spPr bwMode="auto">
          <a:xfrm>
            <a:off x="1450975" y="1403350"/>
            <a:ext cx="7007225" cy="2330450"/>
          </a:xfrm>
          <a:prstGeom prst="wedgeEllipseCallout">
            <a:avLst>
              <a:gd name="adj1" fmla="val 18236"/>
              <a:gd name="adj2" fmla="val -3814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independent variables could be characterized as useful predictors distinguishing survey respondents who thought we spend too little money on highways and bridges, survey respondents who thought we spend about the right amount of money on highways and bridges and survey respondents who thought we spend too much money on highways and bridges if the classification accuracy rate was substantially higher than the accuracy attainable by chance alone. Operationally, the classification accuracy rate should be 25% or more higher than the proportional by chance accuracy rate. </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45E7E1A-EF69-427C-A1AB-DECEC8AB0E90}" type="slidenum">
              <a:rPr lang="en-US"/>
              <a:pPr/>
              <a:t>47</a:t>
            </a:fld>
            <a:endParaRPr lang="en-US"/>
          </a:p>
        </p:txBody>
      </p:sp>
      <p:pic>
        <p:nvPicPr>
          <p:cNvPr id="556048" name="Picture 1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62200" y="1752600"/>
            <a:ext cx="4943475" cy="19462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556035" name="Rectangle 3"/>
          <p:cNvSpPr>
            <a:spLocks noGrp="1" noChangeArrowheads="1"/>
          </p:cNvSpPr>
          <p:nvPr>
            <p:ph type="title"/>
          </p:nvPr>
        </p:nvSpPr>
        <p:spPr>
          <a:xfrm>
            <a:off x="838200" y="304800"/>
            <a:ext cx="8229600" cy="914400"/>
          </a:xfrm>
        </p:spPr>
        <p:txBody>
          <a:bodyPr/>
          <a:lstStyle/>
          <a:p>
            <a:r>
              <a:rPr lang="en-US" sz="2400"/>
              <a:t>CLASSIFICATION USING THE MULTINOMIAL LOGISTIC REGRESSION MODEL:  CLASSIFICATION ACCURACY</a:t>
            </a:r>
          </a:p>
        </p:txBody>
      </p:sp>
      <p:sp>
        <p:nvSpPr>
          <p:cNvPr id="556036" name="AutoShape 4"/>
          <p:cNvSpPr>
            <a:spLocks noChangeArrowheads="1"/>
          </p:cNvSpPr>
          <p:nvPr/>
        </p:nvSpPr>
        <p:spPr bwMode="auto">
          <a:xfrm>
            <a:off x="2209800" y="4191000"/>
            <a:ext cx="4953000" cy="1673225"/>
          </a:xfrm>
          <a:prstGeom prst="wedgeEllipseCallout">
            <a:avLst>
              <a:gd name="adj1" fmla="val 34903"/>
              <a:gd name="adj2" fmla="val -8956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classification accuracy rate was 60.5% which was greater than or equal to the  proportional by chance accuracy criteria of 56.6% (1.25 x 45.3% = 56.6%). </a:t>
            </a:r>
          </a:p>
          <a:p>
            <a:pPr algn="l"/>
            <a:endParaRPr lang="en-US" sz="1200">
              <a:latin typeface="Verdana" pitchFamily="34" charset="0"/>
            </a:endParaRPr>
          </a:p>
          <a:p>
            <a:pPr algn="l"/>
            <a:r>
              <a:rPr lang="en-US" sz="1200">
                <a:latin typeface="Verdana" pitchFamily="34" charset="0"/>
              </a:rPr>
              <a:t>The criteria for classification accuracy is  satisfied.</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A914F6E-38D9-456B-9ABE-8FC6E2249CC5}" type="slidenum">
              <a:rPr lang="en-US"/>
              <a:pPr/>
              <a:t>48</a:t>
            </a:fld>
            <a:endParaRPr lang="en-US"/>
          </a:p>
        </p:txBody>
      </p:sp>
      <p:sp>
        <p:nvSpPr>
          <p:cNvPr id="820226" name="Rectangle 2"/>
          <p:cNvSpPr>
            <a:spLocks noGrp="1" noChangeArrowheads="1"/>
          </p:cNvSpPr>
          <p:nvPr>
            <p:ph type="title"/>
          </p:nvPr>
        </p:nvSpPr>
        <p:spPr/>
        <p:txBody>
          <a:bodyPr/>
          <a:lstStyle/>
          <a:p>
            <a:r>
              <a:rPr lang="en-US"/>
              <a:t>Answering the question in problem 1 - 1</a:t>
            </a:r>
          </a:p>
        </p:txBody>
      </p:sp>
      <p:sp>
        <p:nvSpPr>
          <p:cNvPr id="820227" name="Rectangle 3"/>
          <p:cNvSpPr>
            <a:spLocks noGrp="1" noChangeArrowheads="1"/>
          </p:cNvSpPr>
          <p:nvPr>
            <p:ph type="body" idx="1"/>
          </p:nvPr>
        </p:nvSpPr>
        <p:spPr>
          <a:xfrm>
            <a:off x="1066800" y="1524000"/>
            <a:ext cx="7881938" cy="4953000"/>
          </a:xfrm>
        </p:spPr>
        <p:txBody>
          <a:bodyPr/>
          <a:lstStyle/>
          <a:p>
            <a:pPr marL="0" indent="0">
              <a:lnSpc>
                <a:spcPct val="80000"/>
              </a:lnSpc>
              <a:buFont typeface="Wingdings" pitchFamily="2" charset="2"/>
              <a:buNone/>
            </a:pPr>
            <a:r>
              <a:rPr lang="en-US" sz="1400"/>
              <a:t>11.  In the dataset GSS2000,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relationships. </a:t>
            </a:r>
          </a:p>
          <a:p>
            <a:pPr marL="0" indent="0">
              <a:lnSpc>
                <a:spcPct val="80000"/>
              </a:lnSpc>
              <a:buFont typeface="Wingdings" pitchFamily="2" charset="2"/>
              <a:buNone/>
            </a:pPr>
            <a:endParaRPr lang="en-US" sz="500"/>
          </a:p>
          <a:p>
            <a:pPr marL="0" indent="0">
              <a:lnSpc>
                <a:spcPct val="80000"/>
              </a:lnSpc>
              <a:buFont typeface="Wingdings" pitchFamily="2" charset="2"/>
              <a:buNone/>
            </a:pPr>
            <a:r>
              <a:rPr lang="en-US" sz="1400"/>
              <a:t>The variables "age" [age], "highest year of school completed" [educ] and "confidence in Congress" [conlegis] were useful predictors for distinguishing between groups based on responses to "opinion about spending on highways and bridges" [natroad]. These predictors differentiate survey respondents who thought we spend too little money on highways and bridges from survey respondents who thought we spend too much money on highways and bridges and survey respondents who thought we spend about the right amount of money on highways and bridges from survey respondents who thought we spend too much money on highways and bridges. </a:t>
            </a:r>
          </a:p>
          <a:p>
            <a:pPr marL="0" indent="0">
              <a:lnSpc>
                <a:spcPct val="80000"/>
              </a:lnSpc>
              <a:buFont typeface="Wingdings" pitchFamily="2" charset="2"/>
              <a:buNone/>
            </a:pPr>
            <a:endParaRPr lang="en-US" sz="500"/>
          </a:p>
          <a:p>
            <a:pPr marL="0" indent="0">
              <a:lnSpc>
                <a:spcPct val="80000"/>
              </a:lnSpc>
              <a:buFont typeface="Wingdings" pitchFamily="2" charset="2"/>
              <a:buNone/>
            </a:pPr>
            <a:r>
              <a:rPr lang="en-US" sz="1400"/>
              <a:t>Among this set of predictors, confidence in Congress was helpful in distinguishing among the groups defined by responses to opinion about spending on highways and bridges. Survey respondents who had less confidence in congress were less likely to be in the group of survey respondents who thought we spend too little money on highways and bridges, rather than the group of survey respondents who thought we spend too much money on highways and bridges. For each unit increase in confidence in Congress, the odds of being in the group of survey respondents who thought we spend too little money on highways and bridges decreased by 74.7%. Survey respondents who had less confidence in congress were less likely to be in the group of survey respondents who thought we spend about the right amount of money on highways and bridges, rather than the group of survey respondents who thought we spend too much money on highways and bridges. For each unit increase in confidence in Congress, the odds of being in the group of survey respondents who thought we spend about the right amount of money on highways and bridges decreased by 80.9%. </a:t>
            </a:r>
          </a:p>
          <a:p>
            <a:pPr marL="0" indent="0">
              <a:lnSpc>
                <a:spcPct val="80000"/>
              </a:lnSpc>
              <a:buFont typeface="Wingdings" pitchFamily="2" charset="2"/>
              <a:buNone/>
            </a:pPr>
            <a:endParaRPr lang="en-US" sz="500"/>
          </a:p>
          <a:p>
            <a:pPr marL="0" indent="0">
              <a:lnSpc>
                <a:spcPct val="80000"/>
              </a:lnSpc>
              <a:buFont typeface="Wingdings" pitchFamily="2" charset="2"/>
              <a:buNone/>
            </a:pPr>
            <a:r>
              <a:rPr lang="en-US" sz="1400"/>
              <a:t>   1.  True</a:t>
            </a:r>
          </a:p>
          <a:p>
            <a:pPr marL="0" indent="0">
              <a:lnSpc>
                <a:spcPct val="80000"/>
              </a:lnSpc>
              <a:buFont typeface="Wingdings" pitchFamily="2" charset="2"/>
              <a:buNone/>
            </a:pPr>
            <a:r>
              <a:rPr lang="en-US" sz="1400"/>
              <a:t>   2.  True with caution</a:t>
            </a:r>
          </a:p>
          <a:p>
            <a:pPr marL="0" indent="0">
              <a:lnSpc>
                <a:spcPct val="80000"/>
              </a:lnSpc>
              <a:buFont typeface="Wingdings" pitchFamily="2" charset="2"/>
              <a:buNone/>
            </a:pPr>
            <a:r>
              <a:rPr lang="en-US" sz="1400"/>
              <a:t>   3.  False</a:t>
            </a:r>
          </a:p>
          <a:p>
            <a:pPr marL="0" indent="0">
              <a:lnSpc>
                <a:spcPct val="80000"/>
              </a:lnSpc>
              <a:buFont typeface="Wingdings" pitchFamily="2" charset="2"/>
              <a:buNone/>
            </a:pPr>
            <a:r>
              <a:rPr lang="en-US" sz="1400"/>
              <a:t>   4.  Inappropriate application of a statistic</a:t>
            </a:r>
          </a:p>
          <a:p>
            <a:pPr marL="0" indent="0">
              <a:lnSpc>
                <a:spcPct val="80000"/>
              </a:lnSpc>
              <a:buFont typeface="Wingdings" pitchFamily="2" charset="2"/>
              <a:buNone/>
            </a:pPr>
            <a:endParaRPr lang="en-US" sz="700"/>
          </a:p>
        </p:txBody>
      </p:sp>
      <p:sp>
        <p:nvSpPr>
          <p:cNvPr id="820228" name="AutoShape 4"/>
          <p:cNvSpPr>
            <a:spLocks noChangeArrowheads="1"/>
          </p:cNvSpPr>
          <p:nvPr/>
        </p:nvSpPr>
        <p:spPr bwMode="auto">
          <a:xfrm>
            <a:off x="2971800" y="3657600"/>
            <a:ext cx="5638800" cy="2970213"/>
          </a:xfrm>
          <a:prstGeom prst="wedgeEllipseCallout">
            <a:avLst>
              <a:gd name="adj1" fmla="val -20944"/>
              <a:gd name="adj2" fmla="val -338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tabLst>
                <a:tab pos="234950" algn="l"/>
              </a:tabLst>
            </a:pPr>
            <a:r>
              <a:rPr lang="en-US" sz="1200">
                <a:latin typeface="Verdana" pitchFamily="34" charset="0"/>
              </a:rPr>
              <a:t>We found a statistically significant overall relationship between the combination of independent variables and the dependent variable.</a:t>
            </a:r>
          </a:p>
          <a:p>
            <a:pPr algn="l">
              <a:lnSpc>
                <a:spcPct val="100000"/>
              </a:lnSpc>
              <a:tabLst>
                <a:tab pos="234950" algn="l"/>
              </a:tabLst>
            </a:pPr>
            <a:endParaRPr lang="en-US" sz="1200">
              <a:latin typeface="Verdana" pitchFamily="34" charset="0"/>
            </a:endParaRPr>
          </a:p>
          <a:p>
            <a:pPr algn="l">
              <a:lnSpc>
                <a:spcPct val="100000"/>
              </a:lnSpc>
              <a:tabLst>
                <a:tab pos="234950" algn="l"/>
              </a:tabLst>
            </a:pPr>
            <a:r>
              <a:rPr lang="en-US" sz="1200">
                <a:latin typeface="Verdana" pitchFamily="34" charset="0"/>
              </a:rPr>
              <a:t>There was no evidence of numerical problems in the solution.</a:t>
            </a:r>
          </a:p>
          <a:p>
            <a:pPr algn="l">
              <a:lnSpc>
                <a:spcPct val="100000"/>
              </a:lnSpc>
              <a:tabLst>
                <a:tab pos="234950" algn="l"/>
              </a:tabLst>
            </a:pPr>
            <a:endParaRPr lang="en-US" sz="1200">
              <a:latin typeface="Verdana" pitchFamily="34" charset="0"/>
            </a:endParaRPr>
          </a:p>
          <a:p>
            <a:pPr algn="l">
              <a:lnSpc>
                <a:spcPct val="100000"/>
              </a:lnSpc>
              <a:tabLst>
                <a:tab pos="234950" algn="l"/>
              </a:tabLst>
            </a:pPr>
            <a:r>
              <a:rPr lang="en-US" sz="1200">
                <a:latin typeface="Verdana" pitchFamily="34" charset="0"/>
              </a:rPr>
              <a:t>Moreover, the classification accuracy surpassed the proportional by chance accuracy criteria, supporting the utility of the model.</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1E7A758-FBA9-4213-9207-783EEA09F8F2}" type="slidenum">
              <a:rPr lang="en-US"/>
              <a:pPr/>
              <a:t>49</a:t>
            </a:fld>
            <a:endParaRPr lang="en-US"/>
          </a:p>
        </p:txBody>
      </p:sp>
      <p:sp>
        <p:nvSpPr>
          <p:cNvPr id="821250" name="Rectangle 2"/>
          <p:cNvSpPr>
            <a:spLocks noGrp="1" noChangeArrowheads="1"/>
          </p:cNvSpPr>
          <p:nvPr>
            <p:ph type="title"/>
          </p:nvPr>
        </p:nvSpPr>
        <p:spPr/>
        <p:txBody>
          <a:bodyPr/>
          <a:lstStyle/>
          <a:p>
            <a:r>
              <a:rPr lang="en-US"/>
              <a:t>Answering the question in problem 1 - 2</a:t>
            </a:r>
          </a:p>
        </p:txBody>
      </p:sp>
      <p:sp>
        <p:nvSpPr>
          <p:cNvPr id="821251" name="Rectangle 3"/>
          <p:cNvSpPr>
            <a:spLocks noGrp="1" noChangeArrowheads="1"/>
          </p:cNvSpPr>
          <p:nvPr>
            <p:ph type="body" idx="1"/>
          </p:nvPr>
        </p:nvSpPr>
        <p:spPr>
          <a:xfrm>
            <a:off x="1066800" y="1676400"/>
            <a:ext cx="7881938" cy="4876800"/>
          </a:xfrm>
        </p:spPr>
        <p:txBody>
          <a:bodyPr/>
          <a:lstStyle/>
          <a:p>
            <a:pPr marL="0" indent="0">
              <a:lnSpc>
                <a:spcPct val="80000"/>
              </a:lnSpc>
              <a:buFont typeface="Wingdings" pitchFamily="2" charset="2"/>
              <a:buNone/>
            </a:pPr>
            <a:r>
              <a:rPr lang="en-US" sz="1400"/>
              <a:t>The variables "age" [age], "highest year of school completed" [educ] and "confidence in Congress" [conlegis] were useful predictors for distinguishing between groups based on responses to "opinion about spending on highways and bridges" [natroad]. These predictors differentiate survey respondents who thought we spend too little money on highways and bridges from survey respondents who thought we spend too much money on highways and bridges and survey respondents who thought we spend about the right amount of money on highways and bridges from survey respondents who thought we spend too much money on highways and bridges. </a:t>
            </a:r>
          </a:p>
          <a:p>
            <a:pPr marL="0" indent="0">
              <a:lnSpc>
                <a:spcPct val="80000"/>
              </a:lnSpc>
              <a:buFont typeface="Wingdings" pitchFamily="2" charset="2"/>
              <a:buNone/>
            </a:pPr>
            <a:endParaRPr lang="en-US" sz="500"/>
          </a:p>
          <a:p>
            <a:pPr marL="0" indent="0">
              <a:lnSpc>
                <a:spcPct val="80000"/>
              </a:lnSpc>
              <a:buFont typeface="Wingdings" pitchFamily="2" charset="2"/>
              <a:buNone/>
            </a:pPr>
            <a:r>
              <a:rPr lang="en-US" sz="1400"/>
              <a:t>Among this set of predictors, confidence in Congress was helpful in distinguishing among the groups defined by responses to opinion about spending on highways and bridges. Survey respondents who had less confidence in congress were less likely to be in the group of survey respondents who thought we spend too little money on highways and bridges, rather than the group of survey respondents who thought we spend too much money on highways and bridges. For each unit increase in confidence in Congress, the odds of being in the group of survey respondents who thought we spend too little money on highways and bridges decreased by 74.7%. Survey respondents who had less confidence in congress were less likely to be in the group of survey respondents who thought we spend about the right amount of money on highways and bridges, rather than the group of survey respondents who thought we spend too much money on highways and bridges. For each unit increase in confidence in Congress, the odds of being in the group of survey respondents who thought we spend about the right amount of money on highways and bridges decreased by 80.9%. </a:t>
            </a:r>
          </a:p>
          <a:p>
            <a:pPr marL="0" indent="0">
              <a:lnSpc>
                <a:spcPct val="80000"/>
              </a:lnSpc>
              <a:buFont typeface="Wingdings" pitchFamily="2" charset="2"/>
              <a:buNone/>
            </a:pPr>
            <a:endParaRPr lang="en-US" sz="500"/>
          </a:p>
          <a:p>
            <a:pPr marL="0" indent="0">
              <a:lnSpc>
                <a:spcPct val="80000"/>
              </a:lnSpc>
              <a:buFont typeface="Wingdings" pitchFamily="2" charset="2"/>
              <a:buNone/>
            </a:pPr>
            <a:r>
              <a:rPr lang="en-US" sz="1400"/>
              <a:t>   1.  True</a:t>
            </a:r>
          </a:p>
          <a:p>
            <a:pPr marL="0" indent="0">
              <a:lnSpc>
                <a:spcPct val="80000"/>
              </a:lnSpc>
              <a:buFont typeface="Wingdings" pitchFamily="2" charset="2"/>
              <a:buNone/>
            </a:pPr>
            <a:r>
              <a:rPr lang="en-US" sz="1400"/>
              <a:t>   2.  True with caution</a:t>
            </a:r>
          </a:p>
          <a:p>
            <a:pPr marL="0" indent="0">
              <a:lnSpc>
                <a:spcPct val="80000"/>
              </a:lnSpc>
              <a:buFont typeface="Wingdings" pitchFamily="2" charset="2"/>
              <a:buNone/>
            </a:pPr>
            <a:r>
              <a:rPr lang="en-US" sz="1400"/>
              <a:t>   3.  False</a:t>
            </a:r>
          </a:p>
          <a:p>
            <a:pPr marL="0" indent="0">
              <a:lnSpc>
                <a:spcPct val="80000"/>
              </a:lnSpc>
              <a:buFont typeface="Wingdings" pitchFamily="2" charset="2"/>
              <a:buNone/>
            </a:pPr>
            <a:r>
              <a:rPr lang="en-US" sz="1400"/>
              <a:t>   4.  Inappropriate application of a statistic</a:t>
            </a:r>
          </a:p>
        </p:txBody>
      </p:sp>
      <p:sp>
        <p:nvSpPr>
          <p:cNvPr id="821252" name="AutoShape 4"/>
          <p:cNvSpPr>
            <a:spLocks noChangeArrowheads="1"/>
          </p:cNvSpPr>
          <p:nvPr/>
        </p:nvSpPr>
        <p:spPr bwMode="auto">
          <a:xfrm>
            <a:off x="1676400" y="1371600"/>
            <a:ext cx="6553200" cy="1679575"/>
          </a:xfrm>
          <a:prstGeom prst="wedgeEllipseCallout">
            <a:avLst>
              <a:gd name="adj1" fmla="val -29287"/>
              <a:gd name="adj2" fmla="val 2723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tabLst>
                <a:tab pos="234950" algn="l"/>
              </a:tabLst>
            </a:pPr>
            <a:r>
              <a:rPr lang="en-US" sz="1200">
                <a:latin typeface="Verdana" pitchFamily="34" charset="0"/>
              </a:rPr>
              <a:t>We verified that each statement about the relationship between an independent variable and the dependent variable was correct in both direction of the relationship and the change in likelihood associated with a one-unit change of the independent variable, for both of the comparisons between groups stated in the problem.</a:t>
            </a:r>
          </a:p>
        </p:txBody>
      </p:sp>
      <p:sp>
        <p:nvSpPr>
          <p:cNvPr id="821253" name="AutoShape 5"/>
          <p:cNvSpPr>
            <a:spLocks noChangeArrowheads="1"/>
          </p:cNvSpPr>
          <p:nvPr/>
        </p:nvSpPr>
        <p:spPr bwMode="auto">
          <a:xfrm>
            <a:off x="4652963" y="5397500"/>
            <a:ext cx="4033837" cy="1231900"/>
          </a:xfrm>
          <a:prstGeom prst="wedgeEllipseCallout">
            <a:avLst>
              <a:gd name="adj1" fmla="val 5685"/>
              <a:gd name="adj2" fmla="val -4146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answer to the question is true with caution. </a:t>
            </a:r>
          </a:p>
          <a:p>
            <a:pPr algn="l"/>
            <a:endParaRPr lang="en-US" sz="1200">
              <a:latin typeface="Verdana" pitchFamily="34" charset="0"/>
            </a:endParaRPr>
          </a:p>
          <a:p>
            <a:pPr algn="l"/>
            <a:r>
              <a:rPr lang="en-US" sz="1200">
                <a:latin typeface="Verdana" pitchFamily="34" charset="0"/>
              </a:rPr>
              <a:t>A caution is added because of the inclusion of ordinal level variables.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085F6AD-1B54-4DB6-AA95-6A30245A5EE5}" type="slidenum">
              <a:rPr lang="en-US"/>
              <a:pPr/>
              <a:t>5</a:t>
            </a:fld>
            <a:endParaRPr lang="en-US"/>
          </a:p>
        </p:txBody>
      </p:sp>
      <p:sp>
        <p:nvSpPr>
          <p:cNvPr id="784386" name="Rectangle 2"/>
          <p:cNvSpPr>
            <a:spLocks noGrp="1" noChangeArrowheads="1"/>
          </p:cNvSpPr>
          <p:nvPr>
            <p:ph type="title"/>
          </p:nvPr>
        </p:nvSpPr>
        <p:spPr/>
        <p:txBody>
          <a:bodyPr/>
          <a:lstStyle/>
          <a:p>
            <a:r>
              <a:rPr lang="en-US"/>
              <a:t>Assumptions and outliers</a:t>
            </a:r>
          </a:p>
        </p:txBody>
      </p:sp>
      <p:sp>
        <p:nvSpPr>
          <p:cNvPr id="784387" name="Rectangle 3"/>
          <p:cNvSpPr>
            <a:spLocks noGrp="1" noChangeArrowheads="1"/>
          </p:cNvSpPr>
          <p:nvPr>
            <p:ph type="body" idx="1"/>
          </p:nvPr>
        </p:nvSpPr>
        <p:spPr/>
        <p:txBody>
          <a:bodyPr/>
          <a:lstStyle/>
          <a:p>
            <a:r>
              <a:rPr lang="en-US"/>
              <a:t>Multinomial logistic regression does not make any assumptions of normality, linearity, and homogeneity of variance for the independent variables.</a:t>
            </a:r>
          </a:p>
          <a:p>
            <a:endParaRPr lang="en-US"/>
          </a:p>
          <a:p>
            <a:r>
              <a:rPr lang="en-US"/>
              <a:t>Because it does not impose these requirements, it is preferred to discriminant analysis when the data does not satisfy these assumptions.</a:t>
            </a:r>
          </a:p>
          <a:p>
            <a:endParaRPr lang="en-US"/>
          </a:p>
          <a:p>
            <a:r>
              <a:rPr lang="en-US"/>
              <a:t>SPSS does not compute any diagnostic statistics for outliers.  To evaluate outliers, the advice is to run multiple binary logistic regressions and use those results to test the exclusion of outliers or influential cases.</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5119BED-452B-4553-9414-E720EB0CF082}" type="slidenum">
              <a:rPr lang="en-US"/>
              <a:pPr/>
              <a:t>50</a:t>
            </a:fld>
            <a:endParaRPr lang="en-US"/>
          </a:p>
        </p:txBody>
      </p:sp>
      <p:sp>
        <p:nvSpPr>
          <p:cNvPr id="793602" name="Rectangle 2"/>
          <p:cNvSpPr>
            <a:spLocks noGrp="1" noChangeArrowheads="1"/>
          </p:cNvSpPr>
          <p:nvPr>
            <p:ph type="title"/>
          </p:nvPr>
        </p:nvSpPr>
        <p:spPr/>
        <p:txBody>
          <a:bodyPr/>
          <a:lstStyle/>
          <a:p>
            <a:r>
              <a:rPr lang="en-US"/>
              <a:t>Problem 2</a:t>
            </a:r>
          </a:p>
        </p:txBody>
      </p:sp>
      <p:sp>
        <p:nvSpPr>
          <p:cNvPr id="793603" name="Rectangle 3"/>
          <p:cNvSpPr>
            <a:spLocks noGrp="1" noChangeArrowheads="1"/>
          </p:cNvSpPr>
          <p:nvPr>
            <p:ph type="body" idx="1"/>
          </p:nvPr>
        </p:nvSpPr>
        <p:spPr>
          <a:xfrm>
            <a:off x="1066800" y="1447800"/>
            <a:ext cx="7881938" cy="5181600"/>
          </a:xfrm>
        </p:spPr>
        <p:txBody>
          <a:bodyPr/>
          <a:lstStyle/>
          <a:p>
            <a:pPr marL="0" indent="0">
              <a:lnSpc>
                <a:spcPct val="80000"/>
              </a:lnSpc>
              <a:buFont typeface="Wingdings" pitchFamily="2" charset="2"/>
              <a:buNone/>
            </a:pPr>
            <a:r>
              <a:rPr lang="en-US" sz="1400"/>
              <a:t>1.  In the dataset GSS2000,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relationships.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The variables "highest year of school completed" [educ], "sex" [sex] and "total family income" [income98] were useful predictors for distinguishing between groups based on responses to "opinion about spending on space exploration" [natspac]. These predictors differentiate survey respondents who thought we spend too little money on space exploration from survey respondents who thought we spend too much money on space exploration and survey respondents who thought we spend about the right amount of money on space exploration from survey respondents who thought we spend too much money on space exploration.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Among this set of predictors, total family income was helpful in distinguishing among the groups defined by responses to opinion about spending on space exploration. Survey respondents who had higher total family incomes were more likely to be in the group of survey respondents who thought we spend about the right amount of money on space exploration, rather than the group of survey respondents who thought we spend too much money on space exploration. For each unit increase in total family income, the odds of being in the group of survey respondents who thought we spend about the right amount of money on space exploration increased by 6.0%.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   1.  True</a:t>
            </a:r>
          </a:p>
          <a:p>
            <a:pPr marL="0" indent="0">
              <a:lnSpc>
                <a:spcPct val="80000"/>
              </a:lnSpc>
              <a:buFont typeface="Wingdings" pitchFamily="2" charset="2"/>
              <a:buNone/>
            </a:pPr>
            <a:r>
              <a:rPr lang="en-US" sz="1400"/>
              <a:t>   2.  True with caution</a:t>
            </a:r>
          </a:p>
          <a:p>
            <a:pPr marL="0" indent="0">
              <a:lnSpc>
                <a:spcPct val="80000"/>
              </a:lnSpc>
              <a:buFont typeface="Wingdings" pitchFamily="2" charset="2"/>
              <a:buNone/>
            </a:pPr>
            <a:r>
              <a:rPr lang="en-US" sz="1400"/>
              <a:t>   3.  False</a:t>
            </a:r>
          </a:p>
          <a:p>
            <a:pPr marL="0" indent="0">
              <a:lnSpc>
                <a:spcPct val="80000"/>
              </a:lnSpc>
              <a:buFont typeface="Wingdings" pitchFamily="2" charset="2"/>
              <a:buNone/>
            </a:pPr>
            <a:r>
              <a:rPr lang="en-US" sz="1400"/>
              <a:t>   4.  Inappropriate application of a statistic</a:t>
            </a:r>
          </a:p>
          <a:p>
            <a:pPr marL="0" indent="0">
              <a:lnSpc>
                <a:spcPct val="80000"/>
              </a:lnSpc>
              <a:buFont typeface="Wingdings" pitchFamily="2" charset="2"/>
              <a:buNone/>
            </a:pPr>
            <a:endParaRPr lang="en-US" sz="1400"/>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021CCDF-51AC-410D-8064-DB7FF04EB1B1}" type="slidenum">
              <a:rPr lang="en-US"/>
              <a:pPr/>
              <a:t>51</a:t>
            </a:fld>
            <a:endParaRPr lang="en-US"/>
          </a:p>
        </p:txBody>
      </p:sp>
      <p:sp>
        <p:nvSpPr>
          <p:cNvPr id="794626" name="Rectangle 2"/>
          <p:cNvSpPr>
            <a:spLocks noGrp="1" noChangeArrowheads="1"/>
          </p:cNvSpPr>
          <p:nvPr>
            <p:ph type="title"/>
          </p:nvPr>
        </p:nvSpPr>
        <p:spPr/>
        <p:txBody>
          <a:bodyPr/>
          <a:lstStyle/>
          <a:p>
            <a:r>
              <a:rPr lang="en-US"/>
              <a:t>Dissecting problem 2 - 1</a:t>
            </a:r>
          </a:p>
        </p:txBody>
      </p:sp>
      <p:sp>
        <p:nvSpPr>
          <p:cNvPr id="794627" name="Rectangle 3"/>
          <p:cNvSpPr>
            <a:spLocks noGrp="1" noChangeArrowheads="1"/>
          </p:cNvSpPr>
          <p:nvPr>
            <p:ph type="body" idx="1"/>
          </p:nvPr>
        </p:nvSpPr>
        <p:spPr>
          <a:xfrm>
            <a:off x="1066800" y="1371600"/>
            <a:ext cx="7881938" cy="5257800"/>
          </a:xfrm>
        </p:spPr>
        <p:txBody>
          <a:bodyPr/>
          <a:lstStyle/>
          <a:p>
            <a:pPr marL="0" indent="0">
              <a:lnSpc>
                <a:spcPct val="80000"/>
              </a:lnSpc>
              <a:buFont typeface="Wingdings" pitchFamily="2" charset="2"/>
              <a:buNone/>
            </a:pPr>
            <a:r>
              <a:rPr lang="en-US" sz="1400" b="1"/>
              <a:t>1.  In the dataset GSS2000,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relationships. </a:t>
            </a:r>
          </a:p>
          <a:p>
            <a:pPr marL="0" indent="0">
              <a:lnSpc>
                <a:spcPct val="80000"/>
              </a:lnSpc>
              <a:buFont typeface="Wingdings" pitchFamily="2" charset="2"/>
              <a:buNone/>
            </a:pPr>
            <a:endParaRPr lang="en-US" sz="1400" b="1"/>
          </a:p>
          <a:p>
            <a:pPr marL="0" indent="0">
              <a:lnSpc>
                <a:spcPct val="80000"/>
              </a:lnSpc>
              <a:buFont typeface="Wingdings" pitchFamily="2" charset="2"/>
              <a:buNone/>
            </a:pPr>
            <a:r>
              <a:rPr lang="en-US" sz="1400"/>
              <a:t>The variables "highest year of school completed" [educ], "sex" [sex] and "total family income" [income98] were useful predictors for distinguishing between groups based on responses to "opinion about spending on space exploration" [natspac]. These predictors differentiate survey respondents who thought we spend too little money on space exploration from survey respondents who thought we spend too much money on space exploration and survey respondents who thought we spend about the right amount of money on space exploration from survey respondents who thought we spend too much money on space exploration.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Among this set of predictors, total family income was helpful in distinguishing among the groups defined by responses to opinion about spending on space exploration. Survey respondents who had higher total family incomes were more likely to be in the group of survey respondents who thought we spend about the right amount of money on space exploration, rather than the group of survey respondents who thought we spend too much money on space exploration. For each unit increase in total family income, the odds of being in the group of survey respondents who thought we spend about the right amount of money on space exploration increased by 6.0%.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   1.  True</a:t>
            </a:r>
          </a:p>
          <a:p>
            <a:pPr marL="0" indent="0">
              <a:lnSpc>
                <a:spcPct val="80000"/>
              </a:lnSpc>
              <a:buFont typeface="Wingdings" pitchFamily="2" charset="2"/>
              <a:buNone/>
            </a:pPr>
            <a:r>
              <a:rPr lang="en-US" sz="1400"/>
              <a:t>   2.  True with caution</a:t>
            </a:r>
          </a:p>
          <a:p>
            <a:pPr marL="0" indent="0">
              <a:lnSpc>
                <a:spcPct val="80000"/>
              </a:lnSpc>
              <a:buFont typeface="Wingdings" pitchFamily="2" charset="2"/>
              <a:buNone/>
            </a:pPr>
            <a:r>
              <a:rPr lang="en-US" sz="1400"/>
              <a:t>   3.  False</a:t>
            </a:r>
          </a:p>
          <a:p>
            <a:pPr marL="0" indent="0">
              <a:lnSpc>
                <a:spcPct val="80000"/>
              </a:lnSpc>
              <a:buFont typeface="Wingdings" pitchFamily="2" charset="2"/>
              <a:buNone/>
            </a:pPr>
            <a:r>
              <a:rPr lang="en-US" sz="1400"/>
              <a:t>   4.  Inappropriate application of a statistic</a:t>
            </a:r>
          </a:p>
          <a:p>
            <a:pPr marL="0" indent="0">
              <a:lnSpc>
                <a:spcPct val="80000"/>
              </a:lnSpc>
              <a:buFont typeface="Wingdings" pitchFamily="2" charset="2"/>
              <a:buNone/>
            </a:pPr>
            <a:endParaRPr lang="en-US" sz="1400"/>
          </a:p>
        </p:txBody>
      </p:sp>
      <p:sp>
        <p:nvSpPr>
          <p:cNvPr id="794628" name="AutoShape 4"/>
          <p:cNvSpPr>
            <a:spLocks noChangeArrowheads="1"/>
          </p:cNvSpPr>
          <p:nvPr/>
        </p:nvSpPr>
        <p:spPr bwMode="auto">
          <a:xfrm>
            <a:off x="3506788" y="2362200"/>
            <a:ext cx="3808412" cy="2714625"/>
          </a:xfrm>
          <a:prstGeom prst="wedgeEllipseCallout">
            <a:avLst>
              <a:gd name="adj1" fmla="val -68926"/>
              <a:gd name="adj2" fmla="val -578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For these problems, we will assume that there is no problem with missing data, outliers, or influential cases, and that the validation analysis will confirm the generalizability of the results</a:t>
            </a:r>
          </a:p>
          <a:p>
            <a:pPr algn="l">
              <a:lnSpc>
                <a:spcPct val="100000"/>
              </a:lnSpc>
            </a:pPr>
            <a:endParaRPr lang="en-US" sz="1200">
              <a:latin typeface="Verdana" pitchFamily="34" charset="0"/>
            </a:endParaRPr>
          </a:p>
          <a:p>
            <a:pPr algn="l">
              <a:lnSpc>
                <a:spcPct val="100000"/>
              </a:lnSpc>
            </a:pPr>
            <a:r>
              <a:rPr lang="en-US" sz="1200">
                <a:latin typeface="Verdana" pitchFamily="34" charset="0"/>
              </a:rPr>
              <a:t>In this problem, we are told to use 0.05 as alpha for the multinomial logistic regression.</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4DF8E0F-6217-48DF-8ECE-92CE2C526CC3}" type="slidenum">
              <a:rPr lang="en-US"/>
              <a:pPr/>
              <a:t>52</a:t>
            </a:fld>
            <a:endParaRPr lang="en-US"/>
          </a:p>
        </p:txBody>
      </p:sp>
      <p:sp>
        <p:nvSpPr>
          <p:cNvPr id="795650" name="Rectangle 2"/>
          <p:cNvSpPr>
            <a:spLocks noGrp="1" noChangeArrowheads="1"/>
          </p:cNvSpPr>
          <p:nvPr>
            <p:ph type="title"/>
          </p:nvPr>
        </p:nvSpPr>
        <p:spPr/>
        <p:txBody>
          <a:bodyPr/>
          <a:lstStyle/>
          <a:p>
            <a:r>
              <a:rPr lang="en-US"/>
              <a:t>Dissecting problem 2 - 2</a:t>
            </a:r>
          </a:p>
        </p:txBody>
      </p:sp>
      <p:sp>
        <p:nvSpPr>
          <p:cNvPr id="795651" name="Rectangle 3"/>
          <p:cNvSpPr>
            <a:spLocks noGrp="1" noChangeArrowheads="1"/>
          </p:cNvSpPr>
          <p:nvPr>
            <p:ph type="body" idx="1"/>
          </p:nvPr>
        </p:nvSpPr>
        <p:spPr>
          <a:xfrm>
            <a:off x="1066800" y="1981200"/>
            <a:ext cx="7881938" cy="4572000"/>
          </a:xfrm>
        </p:spPr>
        <p:txBody>
          <a:bodyPr/>
          <a:lstStyle/>
          <a:p>
            <a:pPr marL="0" indent="0">
              <a:lnSpc>
                <a:spcPct val="80000"/>
              </a:lnSpc>
              <a:buFont typeface="Wingdings" pitchFamily="2" charset="2"/>
              <a:buNone/>
            </a:pPr>
            <a:r>
              <a:rPr lang="en-US" sz="1400"/>
              <a:t>1.  In the dataset GSS2000,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relationships.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b="1"/>
              <a:t>The variables "highest year of school completed" [educ], "sex" [sex] and "total family income" [income98]</a:t>
            </a:r>
            <a:r>
              <a:rPr lang="en-US" sz="1400"/>
              <a:t> were useful predictors for distinguishing between </a:t>
            </a:r>
            <a:r>
              <a:rPr lang="en-US" sz="1400" b="1"/>
              <a:t>groups based on responses to "opinion about spending on space exploration" [natspac].</a:t>
            </a:r>
            <a:r>
              <a:rPr lang="en-US" sz="1400"/>
              <a:t> These predictors differentiate survey respondents who thought we spend too little money on space exploration from survey respondents who thought we spend too much money on space exploration and survey respondents who thought we spend about the right amount of money on space exploration from survey respondents who thought we spend too much money on space exploration.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Among this set of predictors, total family income was helpful in distinguishing among the groups defined by responses to opinion about spending on space exploration. Survey respondents who had higher total family incomes were more likely to be in the group of survey respondents who thought we spend about the right amount of money on space exploration, rather than the group of survey respondents who thought we spend too much money on space exploration. For each unit increase in total family income, the odds of being in the group of survey respondents who thought we spend about the right amount of money on space exploration increased by 6.0%.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   1.  True</a:t>
            </a:r>
          </a:p>
          <a:p>
            <a:pPr marL="0" indent="0">
              <a:lnSpc>
                <a:spcPct val="80000"/>
              </a:lnSpc>
              <a:buFont typeface="Wingdings" pitchFamily="2" charset="2"/>
              <a:buNone/>
            </a:pPr>
            <a:r>
              <a:rPr lang="en-US" sz="1400"/>
              <a:t>   2.  True with caution</a:t>
            </a:r>
          </a:p>
          <a:p>
            <a:pPr marL="0" indent="0">
              <a:lnSpc>
                <a:spcPct val="80000"/>
              </a:lnSpc>
              <a:buFont typeface="Wingdings" pitchFamily="2" charset="2"/>
              <a:buNone/>
            </a:pPr>
            <a:r>
              <a:rPr lang="en-US" sz="1400"/>
              <a:t>   3.  False</a:t>
            </a:r>
          </a:p>
          <a:p>
            <a:pPr marL="0" indent="0">
              <a:lnSpc>
                <a:spcPct val="80000"/>
              </a:lnSpc>
              <a:buFont typeface="Wingdings" pitchFamily="2" charset="2"/>
              <a:buNone/>
            </a:pPr>
            <a:r>
              <a:rPr lang="en-US" sz="1400"/>
              <a:t>   4.  Inappropriate application of a statistic</a:t>
            </a:r>
          </a:p>
        </p:txBody>
      </p:sp>
      <p:sp>
        <p:nvSpPr>
          <p:cNvPr id="795652" name="AutoShape 4"/>
          <p:cNvSpPr>
            <a:spLocks noChangeArrowheads="1"/>
          </p:cNvSpPr>
          <p:nvPr/>
        </p:nvSpPr>
        <p:spPr bwMode="auto">
          <a:xfrm>
            <a:off x="4572000" y="5129213"/>
            <a:ext cx="4341813" cy="1423987"/>
          </a:xfrm>
          <a:prstGeom prst="wedgeEllipseCallout">
            <a:avLst>
              <a:gd name="adj1" fmla="val 14315"/>
              <a:gd name="adj2" fmla="val 1900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SPSS only supports direct or simultaneous entry of independent variables in multinomial logistic regression, so we have no choice of method for entering variables.</a:t>
            </a:r>
          </a:p>
        </p:txBody>
      </p:sp>
      <p:sp>
        <p:nvSpPr>
          <p:cNvPr id="795653" name="AutoShape 5"/>
          <p:cNvSpPr>
            <a:spLocks noChangeArrowheads="1"/>
          </p:cNvSpPr>
          <p:nvPr/>
        </p:nvSpPr>
        <p:spPr bwMode="auto">
          <a:xfrm>
            <a:off x="762000" y="1395413"/>
            <a:ext cx="5029200" cy="1423987"/>
          </a:xfrm>
          <a:prstGeom prst="wedgeEllipseCallout">
            <a:avLst>
              <a:gd name="adj1" fmla="val 30241"/>
              <a:gd name="adj2" fmla="val 5813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variables listed first in the problem statement are the independent variables (IVs): "highest year of school completed" [educ], "sex" [sex] and "total family income" [income98].</a:t>
            </a:r>
          </a:p>
        </p:txBody>
      </p:sp>
      <p:sp>
        <p:nvSpPr>
          <p:cNvPr id="795654" name="AutoShape 6"/>
          <p:cNvSpPr>
            <a:spLocks noChangeArrowheads="1"/>
          </p:cNvSpPr>
          <p:nvPr/>
        </p:nvSpPr>
        <p:spPr bwMode="auto">
          <a:xfrm>
            <a:off x="685800" y="3832225"/>
            <a:ext cx="3657600" cy="1423988"/>
          </a:xfrm>
          <a:prstGeom prst="wedgeEllipseCallout">
            <a:avLst>
              <a:gd name="adj1" fmla="val 23046"/>
              <a:gd name="adj2" fmla="val -7441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variable used to define groups is the dependent variable (DV): "opinion about spending on space exploration" [natspac]. </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A4DF917-D912-49CA-854F-7AAA6A2B7A48}" type="slidenum">
              <a:rPr lang="en-US"/>
              <a:pPr/>
              <a:t>53</a:t>
            </a:fld>
            <a:endParaRPr lang="en-US"/>
          </a:p>
        </p:txBody>
      </p:sp>
      <p:sp>
        <p:nvSpPr>
          <p:cNvPr id="796674" name="Rectangle 2"/>
          <p:cNvSpPr>
            <a:spLocks noGrp="1" noChangeArrowheads="1"/>
          </p:cNvSpPr>
          <p:nvPr>
            <p:ph type="title"/>
          </p:nvPr>
        </p:nvSpPr>
        <p:spPr/>
        <p:txBody>
          <a:bodyPr/>
          <a:lstStyle/>
          <a:p>
            <a:r>
              <a:rPr lang="en-US"/>
              <a:t>Dissecting problem 2 - 3</a:t>
            </a:r>
          </a:p>
        </p:txBody>
      </p:sp>
      <p:sp>
        <p:nvSpPr>
          <p:cNvPr id="796675" name="Rectangle 3"/>
          <p:cNvSpPr>
            <a:spLocks noGrp="1" noChangeArrowheads="1"/>
          </p:cNvSpPr>
          <p:nvPr>
            <p:ph type="body" idx="1"/>
          </p:nvPr>
        </p:nvSpPr>
        <p:spPr>
          <a:xfrm>
            <a:off x="1066800" y="2362200"/>
            <a:ext cx="7881938" cy="4038600"/>
          </a:xfrm>
        </p:spPr>
        <p:txBody>
          <a:bodyPr/>
          <a:lstStyle/>
          <a:p>
            <a:pPr marL="0" indent="0">
              <a:lnSpc>
                <a:spcPct val="80000"/>
              </a:lnSpc>
              <a:buFont typeface="Wingdings" pitchFamily="2" charset="2"/>
              <a:buNone/>
            </a:pPr>
            <a:r>
              <a:rPr lang="en-US" sz="1400"/>
              <a:t>1.  In the dataset GSS2000,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relationships.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The variables "highest year of school completed" [educ], "sex" [sex] and "total family income" [income98] were useful predictors for distinguishing between groups based on responses to "opinion about spending on space exploration" [natspac]. </a:t>
            </a:r>
            <a:r>
              <a:rPr lang="en-US" sz="1400" b="1"/>
              <a:t>These predictors differentiate survey respondents who thought we spend too little money on space exploration from survey respondents who thought we spend too much money on space exploration and survey respondents who thought we spend about the right amount of money on space exploration from survey respondents who thought we spend too much money on space exploration. </a:t>
            </a:r>
          </a:p>
          <a:p>
            <a:pPr marL="0" indent="0">
              <a:lnSpc>
                <a:spcPct val="80000"/>
              </a:lnSpc>
              <a:buFont typeface="Wingdings" pitchFamily="2" charset="2"/>
              <a:buNone/>
            </a:pPr>
            <a:endParaRPr lang="en-US" sz="1400" b="1"/>
          </a:p>
          <a:p>
            <a:pPr marL="0" indent="0">
              <a:lnSpc>
                <a:spcPct val="80000"/>
              </a:lnSpc>
              <a:buFont typeface="Wingdings" pitchFamily="2" charset="2"/>
              <a:buNone/>
            </a:pPr>
            <a:r>
              <a:rPr lang="en-US" sz="1400"/>
              <a:t>Among this set of predictors, total family income was helpful in distinguishing among the groups defined by responses to opinion about spending on space exploration. Survey respondents who had higher total family incomes were more likely to be in the group of survey respondents who thought we spend about the right amount of money on space exploration, rather than the group of survey respondents who thought we spend too much money on space exploration. For each unit increase in total family income, the odds of being in the group of survey respondents who thought we spend about the right amount of money on space exploration increased by 6.0%.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   1.  True</a:t>
            </a:r>
          </a:p>
          <a:p>
            <a:pPr marL="0" indent="0">
              <a:lnSpc>
                <a:spcPct val="80000"/>
              </a:lnSpc>
              <a:buFont typeface="Wingdings" pitchFamily="2" charset="2"/>
              <a:buNone/>
            </a:pPr>
            <a:r>
              <a:rPr lang="en-US" sz="1400"/>
              <a:t>   2.  True with caution</a:t>
            </a:r>
          </a:p>
          <a:p>
            <a:pPr marL="0" indent="0">
              <a:lnSpc>
                <a:spcPct val="80000"/>
              </a:lnSpc>
              <a:buFont typeface="Wingdings" pitchFamily="2" charset="2"/>
              <a:buNone/>
            </a:pPr>
            <a:r>
              <a:rPr lang="en-US" sz="1400"/>
              <a:t>   3.  False</a:t>
            </a:r>
          </a:p>
        </p:txBody>
      </p:sp>
      <p:sp>
        <p:nvSpPr>
          <p:cNvPr id="796676" name="AutoShape 4"/>
          <p:cNvSpPr>
            <a:spLocks noChangeArrowheads="1"/>
          </p:cNvSpPr>
          <p:nvPr/>
        </p:nvSpPr>
        <p:spPr bwMode="auto">
          <a:xfrm>
            <a:off x="990600" y="1371600"/>
            <a:ext cx="7083425" cy="1938338"/>
          </a:xfrm>
          <a:prstGeom prst="wedgeEllipseCallout">
            <a:avLst>
              <a:gd name="adj1" fmla="val 20889"/>
              <a:gd name="adj2" fmla="val 1109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SPSS multinomial logistic regression models the relationship by comparing each of the groups defined by the dependent variable to the group with the highest code value.</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responses to opinion about spending on the space program were:  </a:t>
            </a:r>
          </a:p>
          <a:p>
            <a:pPr algn="l">
              <a:lnSpc>
                <a:spcPct val="100000"/>
              </a:lnSpc>
            </a:pPr>
            <a:r>
              <a:rPr lang="en-US" sz="1200">
                <a:latin typeface="Verdana" pitchFamily="34" charset="0"/>
              </a:rPr>
              <a:t>1= Too little, 2 = About right,  and 3 = Too much.</a:t>
            </a:r>
          </a:p>
        </p:txBody>
      </p:sp>
      <p:sp>
        <p:nvSpPr>
          <p:cNvPr id="796677" name="AutoShape 5"/>
          <p:cNvSpPr>
            <a:spLocks noChangeArrowheads="1"/>
          </p:cNvSpPr>
          <p:nvPr/>
        </p:nvSpPr>
        <p:spPr bwMode="auto">
          <a:xfrm>
            <a:off x="1295400" y="4724400"/>
            <a:ext cx="7620000" cy="1938338"/>
          </a:xfrm>
          <a:prstGeom prst="wedgeEllipseCallout">
            <a:avLst>
              <a:gd name="adj1" fmla="val -28542"/>
              <a:gd name="adj2" fmla="val -5712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234950" indent="-234950" algn="l">
              <a:lnSpc>
                <a:spcPct val="100000"/>
              </a:lnSpc>
            </a:pPr>
            <a:r>
              <a:rPr lang="en-US" sz="1200">
                <a:latin typeface="Verdana" pitchFamily="34" charset="0"/>
              </a:rPr>
              <a:t>The analysis will result in two comparisons:</a:t>
            </a:r>
          </a:p>
          <a:p>
            <a:pPr marL="234950" indent="-234950" algn="l">
              <a:lnSpc>
                <a:spcPct val="100000"/>
              </a:lnSpc>
              <a:buFontTx/>
              <a:buChar char="•"/>
            </a:pPr>
            <a:r>
              <a:rPr lang="en-US" sz="1200">
                <a:latin typeface="Verdana" pitchFamily="34" charset="0"/>
              </a:rPr>
              <a:t>survey respondents who thought we spend too little money versus survey respondents who thought we spend too much money on space exploration </a:t>
            </a:r>
          </a:p>
          <a:p>
            <a:pPr marL="234950" indent="-234950" algn="l">
              <a:lnSpc>
                <a:spcPct val="100000"/>
              </a:lnSpc>
              <a:buFontTx/>
              <a:buChar char="•"/>
            </a:pPr>
            <a:r>
              <a:rPr lang="en-US" sz="1200">
                <a:latin typeface="Verdana" pitchFamily="34" charset="0"/>
              </a:rPr>
              <a:t>survey respondents who thought we spend about the right amount of money versus survey respondents who thought we spend too much money on space exploration.</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C184B71-A279-497C-8F6A-F3498E86ACBE}" type="slidenum">
              <a:rPr lang="en-US"/>
              <a:pPr/>
              <a:t>54</a:t>
            </a:fld>
            <a:endParaRPr lang="en-US"/>
          </a:p>
        </p:txBody>
      </p:sp>
      <p:sp>
        <p:nvSpPr>
          <p:cNvPr id="797698" name="Rectangle 2"/>
          <p:cNvSpPr>
            <a:spLocks noGrp="1" noChangeArrowheads="1"/>
          </p:cNvSpPr>
          <p:nvPr>
            <p:ph type="title"/>
          </p:nvPr>
        </p:nvSpPr>
        <p:spPr/>
        <p:txBody>
          <a:bodyPr/>
          <a:lstStyle/>
          <a:p>
            <a:r>
              <a:rPr lang="en-US"/>
              <a:t>Dissecting problem 2 - 4</a:t>
            </a:r>
          </a:p>
        </p:txBody>
      </p:sp>
      <p:sp>
        <p:nvSpPr>
          <p:cNvPr id="797699" name="Rectangle 3"/>
          <p:cNvSpPr>
            <a:spLocks noGrp="1" noChangeArrowheads="1"/>
          </p:cNvSpPr>
          <p:nvPr>
            <p:ph type="body" idx="1"/>
          </p:nvPr>
        </p:nvSpPr>
        <p:spPr>
          <a:xfrm>
            <a:off x="1066800" y="1828800"/>
            <a:ext cx="7881938" cy="4114800"/>
          </a:xfrm>
        </p:spPr>
        <p:txBody>
          <a:bodyPr/>
          <a:lstStyle/>
          <a:p>
            <a:pPr marL="0" indent="0">
              <a:lnSpc>
                <a:spcPct val="80000"/>
              </a:lnSpc>
              <a:buFont typeface="Wingdings" pitchFamily="2" charset="2"/>
              <a:buNone/>
            </a:pPr>
            <a:r>
              <a:rPr lang="en-US" sz="1400"/>
              <a:t>The variables "highest year of school completed" [educ], "sex" [sex] and "total family income" [income98] were useful predictors for distinguishing between groups based on responses to "opinion about spending on space exploration" [natspac]. These predictors differentiate survey respondents who thought we spend too little money on space exploration from survey respondents who thought we spend too much money on space exploration and survey respondents who thought we spend about the right amount of money on space exploration from survey respondents who thought we spend too much money on space exploration.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b="1"/>
              <a:t>Among this set of predictors, total family income was helpful in distinguishing among the groups defined by responses to opinion about spending on space exploration. Survey respondents who had higher total family incomes were more likely to be in the group of survey respondents who thought we spend about the right amount of money on space exploration, rather than the group of survey respondents who thought we spend too much money on space exploration. For each unit increase in total family income, the odds of being in the group of survey respondents who thought we spend about the right amount of money on space exploration increased by 6.0%.</a:t>
            </a:r>
            <a:r>
              <a:rPr lang="en-US" sz="1400"/>
              <a:t>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   1.  True</a:t>
            </a:r>
          </a:p>
          <a:p>
            <a:pPr marL="0" indent="0">
              <a:lnSpc>
                <a:spcPct val="80000"/>
              </a:lnSpc>
              <a:buFont typeface="Wingdings" pitchFamily="2" charset="2"/>
              <a:buNone/>
            </a:pPr>
            <a:r>
              <a:rPr lang="en-US" sz="1400"/>
              <a:t>   2.  True with caution</a:t>
            </a:r>
          </a:p>
          <a:p>
            <a:pPr marL="0" indent="0">
              <a:lnSpc>
                <a:spcPct val="80000"/>
              </a:lnSpc>
              <a:buFont typeface="Wingdings" pitchFamily="2" charset="2"/>
              <a:buNone/>
            </a:pPr>
            <a:r>
              <a:rPr lang="en-US" sz="1400"/>
              <a:t>   3.  False</a:t>
            </a:r>
          </a:p>
          <a:p>
            <a:pPr marL="0" indent="0">
              <a:lnSpc>
                <a:spcPct val="80000"/>
              </a:lnSpc>
              <a:buFont typeface="Wingdings" pitchFamily="2" charset="2"/>
              <a:buNone/>
            </a:pPr>
            <a:r>
              <a:rPr lang="en-US" sz="1400"/>
              <a:t>   4.  Inappropriate application of a statistic</a:t>
            </a:r>
          </a:p>
        </p:txBody>
      </p:sp>
      <p:sp>
        <p:nvSpPr>
          <p:cNvPr id="797700" name="AutoShape 4"/>
          <p:cNvSpPr>
            <a:spLocks noChangeArrowheads="1"/>
          </p:cNvSpPr>
          <p:nvPr/>
        </p:nvSpPr>
        <p:spPr bwMode="auto">
          <a:xfrm>
            <a:off x="1066800" y="1524000"/>
            <a:ext cx="5932488" cy="1679575"/>
          </a:xfrm>
          <a:prstGeom prst="wedgeEllipseCallout">
            <a:avLst>
              <a:gd name="adj1" fmla="val -3171"/>
              <a:gd name="adj2" fmla="val 926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Each problem includes a statement about the relationship between one independent variable and the dependent variable.  The answer to the problem is based on the stated relationship, ignoring the relationships between the other independent variables and the dependent variable.</a:t>
            </a:r>
          </a:p>
        </p:txBody>
      </p:sp>
      <p:sp>
        <p:nvSpPr>
          <p:cNvPr id="797701" name="AutoShape 5"/>
          <p:cNvSpPr>
            <a:spLocks noChangeArrowheads="1"/>
          </p:cNvSpPr>
          <p:nvPr/>
        </p:nvSpPr>
        <p:spPr bwMode="auto">
          <a:xfrm>
            <a:off x="3048000" y="4876800"/>
            <a:ext cx="5715000" cy="1679575"/>
          </a:xfrm>
          <a:prstGeom prst="wedgeEllipseCallout">
            <a:avLst>
              <a:gd name="adj1" fmla="val 2778"/>
              <a:gd name="adj2" fmla="val -3738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This problem identifies a difference for only one of the two comparisons based on the three values of the dependent variable.  </a:t>
            </a:r>
          </a:p>
          <a:p>
            <a:pPr algn="l">
              <a:lnSpc>
                <a:spcPct val="100000"/>
              </a:lnSpc>
            </a:pPr>
            <a:endParaRPr lang="en-US" sz="1200">
              <a:latin typeface="Verdana" pitchFamily="34" charset="0"/>
            </a:endParaRPr>
          </a:p>
          <a:p>
            <a:pPr algn="l">
              <a:lnSpc>
                <a:spcPct val="100000"/>
              </a:lnSpc>
            </a:pPr>
            <a:r>
              <a:rPr lang="en-US" sz="1200">
                <a:latin typeface="Verdana" pitchFamily="34" charset="0"/>
              </a:rPr>
              <a:t>Other problems will specify both of the possible comparisons.</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673C7CF-178B-4DE1-AF39-A821010E1B3B}" type="slidenum">
              <a:rPr lang="en-US"/>
              <a:pPr/>
              <a:t>55</a:t>
            </a:fld>
            <a:endParaRPr lang="en-US"/>
          </a:p>
        </p:txBody>
      </p:sp>
      <p:sp>
        <p:nvSpPr>
          <p:cNvPr id="798722" name="Rectangle 2"/>
          <p:cNvSpPr>
            <a:spLocks noGrp="1" noChangeArrowheads="1"/>
          </p:cNvSpPr>
          <p:nvPr>
            <p:ph type="title"/>
          </p:nvPr>
        </p:nvSpPr>
        <p:spPr/>
        <p:txBody>
          <a:bodyPr/>
          <a:lstStyle/>
          <a:p>
            <a:r>
              <a:rPr lang="en-US"/>
              <a:t>Dissecting problem 2 - 5</a:t>
            </a:r>
          </a:p>
        </p:txBody>
      </p:sp>
      <p:sp>
        <p:nvSpPr>
          <p:cNvPr id="798723" name="Rectangle 3"/>
          <p:cNvSpPr>
            <a:spLocks noGrp="1" noChangeArrowheads="1"/>
          </p:cNvSpPr>
          <p:nvPr>
            <p:ph type="body" idx="1"/>
          </p:nvPr>
        </p:nvSpPr>
        <p:spPr>
          <a:xfrm>
            <a:off x="1066800" y="1676400"/>
            <a:ext cx="7881938" cy="4191000"/>
          </a:xfrm>
        </p:spPr>
        <p:txBody>
          <a:bodyPr/>
          <a:lstStyle/>
          <a:p>
            <a:pPr marL="0" indent="0">
              <a:lnSpc>
                <a:spcPct val="80000"/>
              </a:lnSpc>
              <a:buFont typeface="Wingdings" pitchFamily="2" charset="2"/>
              <a:buNone/>
            </a:pPr>
            <a:r>
              <a:rPr lang="en-US" sz="1400"/>
              <a:t>The variables "highest year of school completed" [educ], "sex" [sex] and "total family income" [income98] were useful predictors for distinguishing between groups based on responses to "opinion about spending on space exploration" [natspac]. These predictors differentiate survey respondents who thought we spend too little money on space exploration from survey respondents who thought we spend too much money on space exploration and survey respondents who thought we spend about the right amount of money on space exploration from survey respondents who thought we spend too much money on space exploration.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Among this set of predictors, total family income was helpful in distinguishing among the groups defined by responses to opinion about spending on space exploration. Survey respondents who had higher total family incomes were more likely to be in the group of survey respondents who thought we spend about the right amount of money on space exploration, rather than the group of survey respondents who thought we spend too much money on space exploration. For each unit increase in total family income, the odds of being in the group of survey respondents who thought we spend about the right amount of money on space exploration increased by 6.0%.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   1.  True</a:t>
            </a:r>
          </a:p>
          <a:p>
            <a:pPr marL="0" indent="0">
              <a:lnSpc>
                <a:spcPct val="80000"/>
              </a:lnSpc>
              <a:buFont typeface="Wingdings" pitchFamily="2" charset="2"/>
              <a:buNone/>
            </a:pPr>
            <a:r>
              <a:rPr lang="en-US" sz="1400"/>
              <a:t>   2.  True with caution</a:t>
            </a:r>
          </a:p>
          <a:p>
            <a:pPr marL="0" indent="0">
              <a:lnSpc>
                <a:spcPct val="80000"/>
              </a:lnSpc>
              <a:buFont typeface="Wingdings" pitchFamily="2" charset="2"/>
              <a:buNone/>
            </a:pPr>
            <a:r>
              <a:rPr lang="en-US" sz="1400"/>
              <a:t>   3.  False</a:t>
            </a:r>
          </a:p>
          <a:p>
            <a:pPr marL="0" indent="0">
              <a:lnSpc>
                <a:spcPct val="80000"/>
              </a:lnSpc>
              <a:buFont typeface="Wingdings" pitchFamily="2" charset="2"/>
              <a:buNone/>
            </a:pPr>
            <a:r>
              <a:rPr lang="en-US" sz="1400"/>
              <a:t>   4.  Inappropriate application of a statistic</a:t>
            </a:r>
          </a:p>
        </p:txBody>
      </p:sp>
      <p:sp>
        <p:nvSpPr>
          <p:cNvPr id="798724" name="AutoShape 4"/>
          <p:cNvSpPr>
            <a:spLocks noChangeArrowheads="1"/>
          </p:cNvSpPr>
          <p:nvPr/>
        </p:nvSpPr>
        <p:spPr bwMode="auto">
          <a:xfrm>
            <a:off x="3276600" y="4419600"/>
            <a:ext cx="5715000" cy="2197100"/>
          </a:xfrm>
          <a:prstGeom prst="wedgeEllipseCallout">
            <a:avLst>
              <a:gd name="adj1" fmla="val 2778"/>
              <a:gd name="adj2" fmla="val -3738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order for the multinomial logistic regression question to be true, the overall relationship must be statistically significant, there must be no evidence of numerical problems, the classification accuracy rate must be substantially better than could be obtained by chance alone, and the stated individual relationship must be statistically significant and interpreted correctly.</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152F6D0-1EB3-47E4-8C31-43EDB2F29C42}" type="slidenum">
              <a:rPr lang="en-US"/>
              <a:pPr/>
              <a:t>56</a:t>
            </a:fld>
            <a:endParaRPr lang="en-US"/>
          </a:p>
        </p:txBody>
      </p:sp>
      <p:sp>
        <p:nvSpPr>
          <p:cNvPr id="799746" name="Rectangle 2"/>
          <p:cNvSpPr>
            <a:spLocks noGrp="1" noChangeArrowheads="1"/>
          </p:cNvSpPr>
          <p:nvPr>
            <p:ph type="title"/>
          </p:nvPr>
        </p:nvSpPr>
        <p:spPr/>
        <p:txBody>
          <a:bodyPr/>
          <a:lstStyle/>
          <a:p>
            <a:r>
              <a:rPr lang="en-US"/>
              <a:t>LEVEL OF MEASUREMENT - 1</a:t>
            </a:r>
          </a:p>
        </p:txBody>
      </p:sp>
      <p:sp>
        <p:nvSpPr>
          <p:cNvPr id="799747" name="Rectangle 3"/>
          <p:cNvSpPr>
            <a:spLocks noGrp="1" noChangeArrowheads="1"/>
          </p:cNvSpPr>
          <p:nvPr>
            <p:ph type="body" idx="1"/>
          </p:nvPr>
        </p:nvSpPr>
        <p:spPr>
          <a:xfrm>
            <a:off x="1066800" y="1447800"/>
            <a:ext cx="7881938" cy="5181600"/>
          </a:xfrm>
        </p:spPr>
        <p:txBody>
          <a:bodyPr/>
          <a:lstStyle/>
          <a:p>
            <a:pPr marL="0" indent="0">
              <a:lnSpc>
                <a:spcPct val="80000"/>
              </a:lnSpc>
              <a:buFont typeface="Wingdings" pitchFamily="2" charset="2"/>
              <a:buNone/>
            </a:pPr>
            <a:r>
              <a:rPr lang="en-US" sz="1400"/>
              <a:t>1.  In the dataset GSS2000,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relationships.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The variables "highest year of school completed" [educ], "sex" [sex] and "total family income" [income98] were useful predictors for distinguishing between </a:t>
            </a:r>
            <a:r>
              <a:rPr lang="en-US" sz="1400" b="1"/>
              <a:t>groups based on responses to "opinion about spending on space exploration" [natspac]. These predictors differentiate survey respondents who thought we spend too little money on space exploration from survey respondents who thought we spend too much money on space exploration and survey respondents who thought we spend about the right amount of money on space exploration from survey respondents who thought we spend too much money on space exploration. </a:t>
            </a:r>
          </a:p>
          <a:p>
            <a:pPr marL="0" indent="0">
              <a:lnSpc>
                <a:spcPct val="80000"/>
              </a:lnSpc>
              <a:buFont typeface="Wingdings" pitchFamily="2" charset="2"/>
              <a:buNone/>
            </a:pPr>
            <a:endParaRPr lang="en-US" sz="1400" b="1"/>
          </a:p>
          <a:p>
            <a:pPr marL="0" indent="0">
              <a:lnSpc>
                <a:spcPct val="80000"/>
              </a:lnSpc>
              <a:buFont typeface="Wingdings" pitchFamily="2" charset="2"/>
              <a:buNone/>
            </a:pPr>
            <a:r>
              <a:rPr lang="en-US" sz="1400"/>
              <a:t>Among this set of predictors, total family income was helpful in distinguishing among the groups defined by responses to opinion about spending on space exploration. Survey respondents who had higher total family incomes were more likely to be in the group of survey respondents who thought we spend about the right amount of money on space exploration, rather than the group of survey respondents who thought we spend too much money on space exploration. For each unit increase in total family income, the odds of being in the group of survey respondents who thought we spend about the right amount of money on space exploration increased by 6.0%.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   1.  True</a:t>
            </a:r>
          </a:p>
          <a:p>
            <a:pPr marL="0" indent="0">
              <a:lnSpc>
                <a:spcPct val="80000"/>
              </a:lnSpc>
              <a:buFont typeface="Wingdings" pitchFamily="2" charset="2"/>
              <a:buNone/>
            </a:pPr>
            <a:r>
              <a:rPr lang="en-US" sz="1400"/>
              <a:t>   2.  True with caution</a:t>
            </a:r>
          </a:p>
          <a:p>
            <a:pPr marL="0" indent="0">
              <a:lnSpc>
                <a:spcPct val="80000"/>
              </a:lnSpc>
              <a:buFont typeface="Wingdings" pitchFamily="2" charset="2"/>
              <a:buNone/>
            </a:pPr>
            <a:r>
              <a:rPr lang="en-US" sz="1400"/>
              <a:t>   3.  False</a:t>
            </a:r>
          </a:p>
          <a:p>
            <a:pPr marL="0" indent="0">
              <a:lnSpc>
                <a:spcPct val="80000"/>
              </a:lnSpc>
              <a:buFont typeface="Wingdings" pitchFamily="2" charset="2"/>
              <a:buNone/>
            </a:pPr>
            <a:r>
              <a:rPr lang="en-US" sz="1400"/>
              <a:t>   4.  Inappropriate application of a statistic</a:t>
            </a:r>
          </a:p>
        </p:txBody>
      </p:sp>
      <p:sp>
        <p:nvSpPr>
          <p:cNvPr id="799748" name="AutoShape 4"/>
          <p:cNvSpPr>
            <a:spLocks noChangeArrowheads="1"/>
          </p:cNvSpPr>
          <p:nvPr/>
        </p:nvSpPr>
        <p:spPr bwMode="auto">
          <a:xfrm>
            <a:off x="1752600" y="3714750"/>
            <a:ext cx="5638800" cy="2990850"/>
          </a:xfrm>
          <a:prstGeom prst="wedgeEllipseCallout">
            <a:avLst>
              <a:gd name="adj1" fmla="val 21648"/>
              <a:gd name="adj2" fmla="val -3538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Multinomial logistic regression requires that the dependent variable be non-metric and the independent variables be metric or dichotomous. </a:t>
            </a:r>
          </a:p>
          <a:p>
            <a:pPr algn="l"/>
            <a:endParaRPr lang="en-US" sz="1200">
              <a:latin typeface="Verdana" pitchFamily="34" charset="0"/>
            </a:endParaRPr>
          </a:p>
          <a:p>
            <a:pPr algn="l"/>
            <a:r>
              <a:rPr lang="en-US" sz="1200">
                <a:latin typeface="Verdana" pitchFamily="34" charset="0"/>
              </a:rPr>
              <a:t>"Opinion about spending on space exploration" [natspac] is ordinal, satisfying the non-metric level of measurement requirement for the dependent variable.</a:t>
            </a:r>
          </a:p>
          <a:p>
            <a:pPr algn="l"/>
            <a:endParaRPr lang="en-US" sz="1200">
              <a:latin typeface="Verdana" pitchFamily="34" charset="0"/>
            </a:endParaRPr>
          </a:p>
          <a:p>
            <a:pPr algn="l"/>
            <a:r>
              <a:rPr lang="en-US" sz="1200">
                <a:latin typeface="Verdana" pitchFamily="34" charset="0"/>
              </a:rPr>
              <a:t>It contains three categories: survey respondents who thought we spend too little money, about the right amount of money, and too much money on space exploration.</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406705A-0852-494A-A96D-40D4F91805AF}" type="slidenum">
              <a:rPr lang="en-US"/>
              <a:pPr/>
              <a:t>57</a:t>
            </a:fld>
            <a:endParaRPr lang="en-US"/>
          </a:p>
        </p:txBody>
      </p:sp>
      <p:sp>
        <p:nvSpPr>
          <p:cNvPr id="800770" name="Rectangle 2"/>
          <p:cNvSpPr>
            <a:spLocks noGrp="1" noChangeArrowheads="1"/>
          </p:cNvSpPr>
          <p:nvPr>
            <p:ph type="title"/>
          </p:nvPr>
        </p:nvSpPr>
        <p:spPr/>
        <p:txBody>
          <a:bodyPr/>
          <a:lstStyle/>
          <a:p>
            <a:r>
              <a:rPr lang="en-US"/>
              <a:t>LEVEL OF MEASUREMENT - 2</a:t>
            </a:r>
          </a:p>
        </p:txBody>
      </p:sp>
      <p:sp>
        <p:nvSpPr>
          <p:cNvPr id="800771" name="Rectangle 3"/>
          <p:cNvSpPr>
            <a:spLocks noGrp="1" noChangeArrowheads="1"/>
          </p:cNvSpPr>
          <p:nvPr>
            <p:ph type="body" idx="1"/>
          </p:nvPr>
        </p:nvSpPr>
        <p:spPr>
          <a:xfrm>
            <a:off x="1066800" y="1981200"/>
            <a:ext cx="7881938" cy="4495800"/>
          </a:xfrm>
        </p:spPr>
        <p:txBody>
          <a:bodyPr/>
          <a:lstStyle/>
          <a:p>
            <a:pPr marL="0" indent="0">
              <a:lnSpc>
                <a:spcPct val="80000"/>
              </a:lnSpc>
              <a:buFont typeface="Wingdings" pitchFamily="2" charset="2"/>
              <a:buNone/>
            </a:pPr>
            <a:r>
              <a:rPr lang="en-US" sz="1400"/>
              <a:t>1. In the dataset GSS2000,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relationships.</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The variables </a:t>
            </a:r>
            <a:r>
              <a:rPr lang="en-US" sz="1400" b="1"/>
              <a:t>"highest year of school completed" [educ], "sex" [sex] and "total family income" [income98]</a:t>
            </a:r>
            <a:r>
              <a:rPr lang="en-US" sz="1400"/>
              <a:t> were useful predictors for distinguishing between groups based on responses to "opinion about spending on space exploration" [natspac]. These predictors differentiate survey respondents who thought we spend too little money on space exploration from survey respondents who thought we spend too much money on space exploration and survey respondents who thought we spend about the right amount of money on space exploration from survey respondents who thought we spend too much money on space exploration.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Among this set of predictors, total family income was helpful in distinguishing among the groups defined by responses to opinion about spending on space exploration. Survey respondents who had higher total family incomes were more likely to be in the group of survey respondents who thought we spend about the right amount of money on space exploration, rather than the group of survey respondents who thought we spend about the right amount of money on space exploration. For each unit increase in total family income, the odds of being in the group of survey respondents who thought we spend about the right amount of money on space exploration increased by 6.0%.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   1.  True</a:t>
            </a:r>
          </a:p>
          <a:p>
            <a:pPr marL="0" indent="0">
              <a:lnSpc>
                <a:spcPct val="80000"/>
              </a:lnSpc>
              <a:buFont typeface="Wingdings" pitchFamily="2" charset="2"/>
              <a:buNone/>
            </a:pPr>
            <a:r>
              <a:rPr lang="en-US" sz="1400"/>
              <a:t>   2.  True with caution</a:t>
            </a:r>
          </a:p>
        </p:txBody>
      </p:sp>
      <p:sp>
        <p:nvSpPr>
          <p:cNvPr id="800772" name="AutoShape 4"/>
          <p:cNvSpPr>
            <a:spLocks noChangeArrowheads="1"/>
          </p:cNvSpPr>
          <p:nvPr/>
        </p:nvSpPr>
        <p:spPr bwMode="auto">
          <a:xfrm>
            <a:off x="4572000" y="1447800"/>
            <a:ext cx="4111625" cy="1231900"/>
          </a:xfrm>
          <a:prstGeom prst="wedgeEllipseCallout">
            <a:avLst>
              <a:gd name="adj1" fmla="val -7569"/>
              <a:gd name="adj2" fmla="val 7126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"Sex" [sex] is dichotomous, satisfying the metric or dichotomous level of measurement requirement for independent variables. </a:t>
            </a:r>
          </a:p>
        </p:txBody>
      </p:sp>
      <p:sp>
        <p:nvSpPr>
          <p:cNvPr id="800773" name="AutoShape 5"/>
          <p:cNvSpPr>
            <a:spLocks noChangeArrowheads="1"/>
          </p:cNvSpPr>
          <p:nvPr/>
        </p:nvSpPr>
        <p:spPr bwMode="auto">
          <a:xfrm>
            <a:off x="304800" y="1435100"/>
            <a:ext cx="4037013" cy="1231900"/>
          </a:xfrm>
          <a:prstGeom prst="wedgeEllipseCallout">
            <a:avLst>
              <a:gd name="adj1" fmla="val 42213"/>
              <a:gd name="adj2" fmla="val 7049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"Highest year of school completed" [educ] is interval, satisfying the metric or dichotomous level of measurement requirement for independent variables. </a:t>
            </a:r>
          </a:p>
        </p:txBody>
      </p:sp>
      <p:sp>
        <p:nvSpPr>
          <p:cNvPr id="800774" name="AutoShape 6"/>
          <p:cNvSpPr>
            <a:spLocks noChangeArrowheads="1"/>
          </p:cNvSpPr>
          <p:nvPr/>
        </p:nvSpPr>
        <p:spPr bwMode="auto">
          <a:xfrm>
            <a:off x="1600200" y="3657600"/>
            <a:ext cx="5942013" cy="2111375"/>
          </a:xfrm>
          <a:prstGeom prst="wedgeEllipseCallout">
            <a:avLst>
              <a:gd name="adj1" fmla="val -42014"/>
              <a:gd name="adj2" fmla="val -6541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"Total family income" [income98] is ordinal, satisfying the metric or dichotomous level of measurement requirement for independent variables.  If we follow the convention of treating ordinal level variables as metric variables, the level of measurement requirement for the analysis is satisfied. Since some data analysts do not agree with this convention, a note of caution should be included in our interpretation. </a:t>
            </a: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2AE2561-100A-450E-B3D5-F1F312161AFC}" type="slidenum">
              <a:rPr lang="en-US"/>
              <a:pPr/>
              <a:t>58</a:t>
            </a:fld>
            <a:endParaRPr lang="en-US"/>
          </a:p>
        </p:txBody>
      </p:sp>
      <p:pic>
        <p:nvPicPr>
          <p:cNvPr id="801794"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78650" cy="51244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01795" name="Rectangle 3"/>
          <p:cNvSpPr>
            <a:spLocks noGrp="1" noChangeArrowheads="1"/>
          </p:cNvSpPr>
          <p:nvPr>
            <p:ph type="title"/>
          </p:nvPr>
        </p:nvSpPr>
        <p:spPr>
          <a:xfrm>
            <a:off x="1143000" y="304800"/>
            <a:ext cx="7772400" cy="914400"/>
          </a:xfrm>
        </p:spPr>
        <p:txBody>
          <a:bodyPr/>
          <a:lstStyle/>
          <a:p>
            <a:r>
              <a:rPr lang="en-US"/>
              <a:t>Request multinomial logistic regression</a:t>
            </a:r>
          </a:p>
        </p:txBody>
      </p:sp>
      <p:sp>
        <p:nvSpPr>
          <p:cNvPr id="801796" name="AutoShape 4"/>
          <p:cNvSpPr>
            <a:spLocks noChangeArrowheads="1"/>
          </p:cNvSpPr>
          <p:nvPr/>
        </p:nvSpPr>
        <p:spPr bwMode="auto">
          <a:xfrm>
            <a:off x="5867400" y="4549775"/>
            <a:ext cx="3124200" cy="1165225"/>
          </a:xfrm>
          <a:prstGeom prst="wedgeEllipseCallout">
            <a:avLst>
              <a:gd name="adj1" fmla="val -27898"/>
              <a:gd name="adj2" fmla="val -839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Select the</a:t>
            </a:r>
            <a:r>
              <a:rPr lang="en-US" sz="1200" i="1">
                <a:latin typeface="Verdana" pitchFamily="34" charset="0"/>
              </a:rPr>
              <a:t> Regression | Multinomial Logistic… </a:t>
            </a:r>
            <a:r>
              <a:rPr lang="en-US" sz="1200">
                <a:latin typeface="Verdana" pitchFamily="34" charset="0"/>
              </a:rPr>
              <a:t>command from the</a:t>
            </a:r>
            <a:r>
              <a:rPr lang="en-US" sz="1200" i="1">
                <a:latin typeface="Verdana" pitchFamily="34" charset="0"/>
              </a:rPr>
              <a:t> Analyze </a:t>
            </a:r>
            <a:r>
              <a:rPr lang="en-US" sz="1200">
                <a:latin typeface="Verdana" pitchFamily="34" charset="0"/>
              </a:rPr>
              <a:t>menu</a:t>
            </a:r>
            <a:r>
              <a:rPr lang="en-US" sz="1200" i="1">
                <a:latin typeface="Verdana" pitchFamily="34" charset="0"/>
              </a:rPr>
              <a:t>.</a:t>
            </a:r>
            <a:endParaRPr lang="en-US" sz="1200">
              <a:latin typeface="Verdana" pitchFamily="34" charset="0"/>
            </a:endParaRP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57D9C8A-D5D4-4F80-B74A-C459974A1FFF}" type="slidenum">
              <a:rPr lang="en-US"/>
              <a:pPr/>
              <a:t>59</a:t>
            </a:fld>
            <a:endParaRPr lang="en-US"/>
          </a:p>
        </p:txBody>
      </p:sp>
      <p:pic>
        <p:nvPicPr>
          <p:cNvPr id="802818"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873375" y="1709738"/>
            <a:ext cx="4746625" cy="29384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02819" name="Rectangle 3"/>
          <p:cNvSpPr>
            <a:spLocks noGrp="1" noChangeArrowheads="1"/>
          </p:cNvSpPr>
          <p:nvPr>
            <p:ph type="title"/>
          </p:nvPr>
        </p:nvSpPr>
        <p:spPr>
          <a:xfrm>
            <a:off x="1143000" y="304800"/>
            <a:ext cx="7772400" cy="914400"/>
          </a:xfrm>
        </p:spPr>
        <p:txBody>
          <a:bodyPr/>
          <a:lstStyle/>
          <a:p>
            <a:r>
              <a:rPr lang="en-US"/>
              <a:t>Selecting the dependent variable</a:t>
            </a:r>
          </a:p>
        </p:txBody>
      </p:sp>
      <p:sp>
        <p:nvSpPr>
          <p:cNvPr id="802820" name="AutoShape 4"/>
          <p:cNvSpPr>
            <a:spLocks noChangeArrowheads="1"/>
          </p:cNvSpPr>
          <p:nvPr/>
        </p:nvSpPr>
        <p:spPr bwMode="auto">
          <a:xfrm>
            <a:off x="4267200" y="3200400"/>
            <a:ext cx="3276600" cy="1165225"/>
          </a:xfrm>
          <a:prstGeom prst="wedgeEllipseCallout">
            <a:avLst>
              <a:gd name="adj1" fmla="val -28926"/>
              <a:gd name="adj2" fmla="val -10790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click on the right arrow button to move the dependent variable to the </a:t>
            </a:r>
            <a:r>
              <a:rPr lang="en-US" sz="1200" i="1">
                <a:latin typeface="Verdana" pitchFamily="34" charset="0"/>
              </a:rPr>
              <a:t>Dependent</a:t>
            </a:r>
            <a:r>
              <a:rPr lang="en-US" sz="1200">
                <a:latin typeface="Verdana" pitchFamily="34" charset="0"/>
              </a:rPr>
              <a:t> text box.</a:t>
            </a:r>
          </a:p>
        </p:txBody>
      </p:sp>
      <p:sp>
        <p:nvSpPr>
          <p:cNvPr id="802821" name="AutoShape 5"/>
          <p:cNvSpPr>
            <a:spLocks noChangeArrowheads="1"/>
          </p:cNvSpPr>
          <p:nvPr/>
        </p:nvSpPr>
        <p:spPr bwMode="auto">
          <a:xfrm>
            <a:off x="1600200" y="2922588"/>
            <a:ext cx="2362200" cy="1165225"/>
          </a:xfrm>
          <a:prstGeom prst="wedgeEllipseCallout">
            <a:avLst>
              <a:gd name="adj1" fmla="val 20565"/>
              <a:gd name="adj2" fmla="val -8637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highlight the dependent variable </a:t>
            </a:r>
            <a:r>
              <a:rPr lang="en-US" sz="1200" i="1">
                <a:latin typeface="Verdana" pitchFamily="34" charset="0"/>
              </a:rPr>
              <a:t>natspac</a:t>
            </a:r>
            <a:r>
              <a:rPr lang="en-US" sz="1200">
                <a:latin typeface="Verdana" pitchFamily="34" charset="0"/>
              </a:rPr>
              <a:t> in the list of variables.</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C516245-B290-4CAE-B739-A8459A347A9B}" type="slidenum">
              <a:rPr lang="en-US"/>
              <a:pPr/>
              <a:t>6</a:t>
            </a:fld>
            <a:endParaRPr lang="en-US"/>
          </a:p>
        </p:txBody>
      </p:sp>
      <p:sp>
        <p:nvSpPr>
          <p:cNvPr id="783362" name="Rectangle 2"/>
          <p:cNvSpPr>
            <a:spLocks noGrp="1" noChangeArrowheads="1"/>
          </p:cNvSpPr>
          <p:nvPr>
            <p:ph type="title"/>
          </p:nvPr>
        </p:nvSpPr>
        <p:spPr/>
        <p:txBody>
          <a:bodyPr/>
          <a:lstStyle/>
          <a:p>
            <a:r>
              <a:rPr lang="en-US"/>
              <a:t>Sample size requirements</a:t>
            </a:r>
          </a:p>
        </p:txBody>
      </p:sp>
      <p:sp>
        <p:nvSpPr>
          <p:cNvPr id="783363" name="Rectangle 3"/>
          <p:cNvSpPr>
            <a:spLocks noGrp="1" noChangeArrowheads="1"/>
          </p:cNvSpPr>
          <p:nvPr>
            <p:ph type="body" idx="1"/>
          </p:nvPr>
        </p:nvSpPr>
        <p:spPr/>
        <p:txBody>
          <a:bodyPr/>
          <a:lstStyle/>
          <a:p>
            <a:r>
              <a:rPr lang="en-US"/>
              <a:t>The minimum number of cases per independent variable is 10, using a guideline provided by Hosmer and Lemeshow, authors of </a:t>
            </a:r>
            <a:r>
              <a:rPr lang="en-US" i="1"/>
              <a:t>Applied Logistic Regression</a:t>
            </a:r>
            <a:r>
              <a:rPr lang="en-US"/>
              <a:t>, one of the main resources for Logistic Regression.</a:t>
            </a:r>
          </a:p>
          <a:p>
            <a:endParaRPr lang="en-US"/>
          </a:p>
          <a:p>
            <a:r>
              <a:rPr lang="en-US"/>
              <a:t>For preferred case-to-variable ratios, we will use 20 to 1.</a:t>
            </a: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A540251-FF1D-4232-BD7C-3B33B069D52C}" type="slidenum">
              <a:rPr lang="en-US"/>
              <a:pPr/>
              <a:t>60</a:t>
            </a:fld>
            <a:endParaRPr lang="en-US"/>
          </a:p>
        </p:txBody>
      </p:sp>
      <p:pic>
        <p:nvPicPr>
          <p:cNvPr id="803842"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644775" y="3352800"/>
            <a:ext cx="4746625" cy="29384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03843" name="Rectangle 3"/>
          <p:cNvSpPr>
            <a:spLocks noGrp="1" noChangeArrowheads="1"/>
          </p:cNvSpPr>
          <p:nvPr>
            <p:ph type="title"/>
          </p:nvPr>
        </p:nvSpPr>
        <p:spPr>
          <a:xfrm>
            <a:off x="1143000" y="304800"/>
            <a:ext cx="7772400" cy="914400"/>
          </a:xfrm>
        </p:spPr>
        <p:txBody>
          <a:bodyPr/>
          <a:lstStyle/>
          <a:p>
            <a:r>
              <a:rPr lang="en-US"/>
              <a:t>Selecting non-metric independent variables</a:t>
            </a:r>
          </a:p>
        </p:txBody>
      </p:sp>
      <p:sp>
        <p:nvSpPr>
          <p:cNvPr id="803844" name="AutoShape 4"/>
          <p:cNvSpPr>
            <a:spLocks noChangeArrowheads="1"/>
          </p:cNvSpPr>
          <p:nvPr/>
        </p:nvSpPr>
        <p:spPr bwMode="auto">
          <a:xfrm>
            <a:off x="4484688" y="5257800"/>
            <a:ext cx="2895600" cy="1165225"/>
          </a:xfrm>
          <a:prstGeom prst="wedgeEllipseCallout">
            <a:avLst>
              <a:gd name="adj1" fmla="val -40792"/>
              <a:gd name="adj2" fmla="val -9155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Move the non-metric independent variables listed in the problem to the </a:t>
            </a:r>
            <a:r>
              <a:rPr lang="en-US" sz="1200" i="1">
                <a:latin typeface="Verdana" pitchFamily="34" charset="0"/>
              </a:rPr>
              <a:t>Factor(s)</a:t>
            </a:r>
            <a:r>
              <a:rPr lang="en-US" sz="1200">
                <a:latin typeface="Verdana" pitchFamily="34" charset="0"/>
              </a:rPr>
              <a:t> list box.</a:t>
            </a:r>
          </a:p>
        </p:txBody>
      </p:sp>
      <p:sp>
        <p:nvSpPr>
          <p:cNvPr id="803845" name="AutoShape 5"/>
          <p:cNvSpPr>
            <a:spLocks noChangeArrowheads="1"/>
          </p:cNvSpPr>
          <p:nvPr/>
        </p:nvSpPr>
        <p:spPr bwMode="auto">
          <a:xfrm>
            <a:off x="1970088" y="5105400"/>
            <a:ext cx="1676400" cy="906463"/>
          </a:xfrm>
          <a:prstGeom prst="wedgeEllipseCallout">
            <a:avLst>
              <a:gd name="adj1" fmla="val 16384"/>
              <a:gd name="adj2" fmla="val -8888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Select the dichotomous variable </a:t>
            </a:r>
            <a:r>
              <a:rPr lang="en-US" sz="1200" i="1">
                <a:latin typeface="Verdana" pitchFamily="34" charset="0"/>
              </a:rPr>
              <a:t>sex</a:t>
            </a:r>
            <a:r>
              <a:rPr lang="en-US" sz="1200">
                <a:latin typeface="Verdana" pitchFamily="34" charset="0"/>
              </a:rPr>
              <a:t>.</a:t>
            </a:r>
          </a:p>
        </p:txBody>
      </p:sp>
      <p:sp>
        <p:nvSpPr>
          <p:cNvPr id="803846" name="AutoShape 6"/>
          <p:cNvSpPr>
            <a:spLocks noChangeArrowheads="1"/>
          </p:cNvSpPr>
          <p:nvPr/>
        </p:nvSpPr>
        <p:spPr bwMode="auto">
          <a:xfrm>
            <a:off x="1295400" y="1447800"/>
            <a:ext cx="6477000" cy="1679575"/>
          </a:xfrm>
          <a:prstGeom prst="wedgeEllipseCallout">
            <a:avLst>
              <a:gd name="adj1" fmla="val -31056"/>
              <a:gd name="adj2" fmla="val -510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Non-metric independent variables are specified as factors in multinomial logistic regression.  Non-metric variables can be either dichotomous, nominal, or ordinal.</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These variables will be dummy coded as needed and each value will be listed separately in the output.</a:t>
            </a: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D97A4D9-7931-4056-AC8B-077879B217CB}" type="slidenum">
              <a:rPr lang="en-US"/>
              <a:pPr/>
              <a:t>61</a:t>
            </a:fld>
            <a:endParaRPr lang="en-US"/>
          </a:p>
        </p:txBody>
      </p:sp>
      <p:pic>
        <p:nvPicPr>
          <p:cNvPr id="804866"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09800" y="2624138"/>
            <a:ext cx="4746625" cy="29384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04867" name="Rectangle 3"/>
          <p:cNvSpPr>
            <a:spLocks noGrp="1" noChangeArrowheads="1"/>
          </p:cNvSpPr>
          <p:nvPr>
            <p:ph type="title"/>
          </p:nvPr>
        </p:nvSpPr>
        <p:spPr>
          <a:xfrm>
            <a:off x="1143000" y="304800"/>
            <a:ext cx="7772400" cy="914400"/>
          </a:xfrm>
        </p:spPr>
        <p:txBody>
          <a:bodyPr/>
          <a:lstStyle/>
          <a:p>
            <a:r>
              <a:rPr lang="en-US"/>
              <a:t>Selecting metric independent variables</a:t>
            </a:r>
          </a:p>
        </p:txBody>
      </p:sp>
      <p:sp>
        <p:nvSpPr>
          <p:cNvPr id="804868" name="AutoShape 4"/>
          <p:cNvSpPr>
            <a:spLocks noChangeArrowheads="1"/>
          </p:cNvSpPr>
          <p:nvPr/>
        </p:nvSpPr>
        <p:spPr bwMode="auto">
          <a:xfrm>
            <a:off x="4953000" y="5181600"/>
            <a:ext cx="3048000" cy="1165225"/>
          </a:xfrm>
          <a:prstGeom prst="wedgeEllipseCallout">
            <a:avLst>
              <a:gd name="adj1" fmla="val -46458"/>
              <a:gd name="adj2" fmla="val -7329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Move the metric independent variables, </a:t>
            </a:r>
            <a:r>
              <a:rPr lang="en-US" sz="1200" i="1">
                <a:latin typeface="Verdana" pitchFamily="34" charset="0"/>
              </a:rPr>
              <a:t>educ</a:t>
            </a:r>
            <a:r>
              <a:rPr lang="en-US" sz="1200">
                <a:latin typeface="Verdana" pitchFamily="34" charset="0"/>
              </a:rPr>
              <a:t> and </a:t>
            </a:r>
            <a:r>
              <a:rPr lang="en-US" sz="1200" i="1">
                <a:latin typeface="Verdana" pitchFamily="34" charset="0"/>
              </a:rPr>
              <a:t>income98</a:t>
            </a:r>
            <a:r>
              <a:rPr lang="en-US" sz="1200">
                <a:latin typeface="Verdana" pitchFamily="34" charset="0"/>
              </a:rPr>
              <a:t>, to the </a:t>
            </a:r>
            <a:r>
              <a:rPr lang="en-US" sz="1200" i="1">
                <a:latin typeface="Verdana" pitchFamily="34" charset="0"/>
              </a:rPr>
              <a:t>Covariate(s)</a:t>
            </a:r>
            <a:r>
              <a:rPr lang="en-US" sz="1200">
                <a:latin typeface="Verdana" pitchFamily="34" charset="0"/>
              </a:rPr>
              <a:t> list box.</a:t>
            </a:r>
          </a:p>
        </p:txBody>
      </p:sp>
      <p:sp>
        <p:nvSpPr>
          <p:cNvPr id="804869" name="AutoShape 5"/>
          <p:cNvSpPr>
            <a:spLocks noChangeArrowheads="1"/>
          </p:cNvSpPr>
          <p:nvPr/>
        </p:nvSpPr>
        <p:spPr bwMode="auto">
          <a:xfrm>
            <a:off x="1295400" y="1524000"/>
            <a:ext cx="6477000" cy="906463"/>
          </a:xfrm>
          <a:prstGeom prst="wedgeEllipseCallout">
            <a:avLst>
              <a:gd name="adj1" fmla="val -31056"/>
              <a:gd name="adj2" fmla="val -510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Metric independent variables are specified as covariates in multinomial logistic regression.  Metric variables can be either interval or, by convention, ordinal.</a:t>
            </a: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07EC20F-0AB6-4054-96A2-50DB248C84EE}" type="slidenum">
              <a:rPr lang="en-US"/>
              <a:pPr/>
              <a:t>62</a:t>
            </a:fld>
            <a:endParaRPr lang="en-US"/>
          </a:p>
        </p:txBody>
      </p:sp>
      <p:pic>
        <p:nvPicPr>
          <p:cNvPr id="805890"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27288" y="1676400"/>
            <a:ext cx="4746625" cy="29384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05891" name="Rectangle 3"/>
          <p:cNvSpPr>
            <a:spLocks noGrp="1" noChangeArrowheads="1"/>
          </p:cNvSpPr>
          <p:nvPr>
            <p:ph type="title"/>
          </p:nvPr>
        </p:nvSpPr>
        <p:spPr>
          <a:xfrm>
            <a:off x="1143000" y="304800"/>
            <a:ext cx="7772400" cy="914400"/>
          </a:xfrm>
        </p:spPr>
        <p:txBody>
          <a:bodyPr/>
          <a:lstStyle/>
          <a:p>
            <a:r>
              <a:rPr lang="en-US"/>
              <a:t>Specifying statistics to include in the output</a:t>
            </a:r>
          </a:p>
        </p:txBody>
      </p:sp>
      <p:sp>
        <p:nvSpPr>
          <p:cNvPr id="805892" name="AutoShape 4"/>
          <p:cNvSpPr>
            <a:spLocks noChangeArrowheads="1"/>
          </p:cNvSpPr>
          <p:nvPr/>
        </p:nvSpPr>
        <p:spPr bwMode="auto">
          <a:xfrm>
            <a:off x="4953000" y="4441825"/>
            <a:ext cx="3733800" cy="1938338"/>
          </a:xfrm>
          <a:prstGeom prst="wedgeEllipseCallout">
            <a:avLst>
              <a:gd name="adj1" fmla="val -46940"/>
              <a:gd name="adj2" fmla="val -5065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While we will accept most of the SPSS defaults for the analysis, we need to specifically request the classification table.</a:t>
            </a:r>
          </a:p>
          <a:p>
            <a:pPr algn="l">
              <a:lnSpc>
                <a:spcPct val="100000"/>
              </a:lnSpc>
            </a:pPr>
            <a:endParaRPr lang="en-US" sz="1200">
              <a:latin typeface="Verdana" pitchFamily="34" charset="0"/>
            </a:endParaRPr>
          </a:p>
          <a:p>
            <a:pPr algn="l">
              <a:lnSpc>
                <a:spcPct val="100000"/>
              </a:lnSpc>
            </a:pPr>
            <a:r>
              <a:rPr lang="en-US" sz="1200">
                <a:latin typeface="Verdana" pitchFamily="34" charset="0"/>
              </a:rPr>
              <a:t>Click on the </a:t>
            </a:r>
            <a:r>
              <a:rPr lang="en-US" sz="1200" i="1">
                <a:latin typeface="Verdana" pitchFamily="34" charset="0"/>
              </a:rPr>
              <a:t>Statistics</a:t>
            </a:r>
            <a:r>
              <a:rPr lang="en-US" sz="1200">
                <a:latin typeface="Verdana" pitchFamily="34" charset="0"/>
              </a:rPr>
              <a:t>… button to make a request.</a:t>
            </a: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6424A44-D7FE-4758-AE03-5E8F52F79568}" type="slidenum">
              <a:rPr lang="en-US"/>
              <a:pPr/>
              <a:t>63</a:t>
            </a:fld>
            <a:endParaRPr lang="en-US"/>
          </a:p>
        </p:txBody>
      </p:sp>
      <p:sp>
        <p:nvSpPr>
          <p:cNvPr id="806914" name="Rectangle 2"/>
          <p:cNvSpPr>
            <a:spLocks noGrp="1" noChangeArrowheads="1"/>
          </p:cNvSpPr>
          <p:nvPr>
            <p:ph type="title"/>
          </p:nvPr>
        </p:nvSpPr>
        <p:spPr>
          <a:xfrm>
            <a:off x="1143000" y="304800"/>
            <a:ext cx="7772400" cy="914400"/>
          </a:xfrm>
        </p:spPr>
        <p:txBody>
          <a:bodyPr/>
          <a:lstStyle/>
          <a:p>
            <a:r>
              <a:rPr lang="en-US"/>
              <a:t>Requesting the classification table</a:t>
            </a:r>
          </a:p>
        </p:txBody>
      </p:sp>
      <p:pic>
        <p:nvPicPr>
          <p:cNvPr id="806915" name="Picture 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576638" y="1374775"/>
            <a:ext cx="3967162" cy="54070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06916" name="AutoShape 4"/>
          <p:cNvSpPr>
            <a:spLocks noChangeArrowheads="1"/>
          </p:cNvSpPr>
          <p:nvPr/>
        </p:nvSpPr>
        <p:spPr bwMode="auto">
          <a:xfrm>
            <a:off x="609600" y="2462213"/>
            <a:ext cx="2971800" cy="1423987"/>
          </a:xfrm>
          <a:prstGeom prst="wedgeEllipseCallout">
            <a:avLst>
              <a:gd name="adj1" fmla="val 53417"/>
              <a:gd name="adj2" fmla="val -7438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keep the SPSS defaults for </a:t>
            </a:r>
            <a:r>
              <a:rPr lang="en-US" sz="1200" i="1">
                <a:latin typeface="Verdana" pitchFamily="34" charset="0"/>
              </a:rPr>
              <a:t>Summary statistics</a:t>
            </a:r>
            <a:r>
              <a:rPr lang="en-US" sz="1200">
                <a:latin typeface="Verdana" pitchFamily="34" charset="0"/>
              </a:rPr>
              <a:t>, </a:t>
            </a:r>
            <a:r>
              <a:rPr lang="en-US" sz="1200" i="1">
                <a:latin typeface="Verdana" pitchFamily="34" charset="0"/>
              </a:rPr>
              <a:t>Likelihood ratio test</a:t>
            </a:r>
            <a:r>
              <a:rPr lang="en-US" sz="1200">
                <a:latin typeface="Verdana" pitchFamily="34" charset="0"/>
              </a:rPr>
              <a:t>, and </a:t>
            </a:r>
            <a:r>
              <a:rPr lang="en-US" sz="1200" i="1">
                <a:latin typeface="Verdana" pitchFamily="34" charset="0"/>
              </a:rPr>
              <a:t>Parameter estimates</a:t>
            </a:r>
            <a:r>
              <a:rPr lang="en-US" sz="1200">
                <a:latin typeface="Verdana" pitchFamily="34" charset="0"/>
              </a:rPr>
              <a:t>.</a:t>
            </a:r>
          </a:p>
        </p:txBody>
      </p:sp>
      <p:sp>
        <p:nvSpPr>
          <p:cNvPr id="806917" name="AutoShape 5"/>
          <p:cNvSpPr>
            <a:spLocks noChangeArrowheads="1"/>
          </p:cNvSpPr>
          <p:nvPr/>
        </p:nvSpPr>
        <p:spPr bwMode="auto">
          <a:xfrm>
            <a:off x="1219200" y="4267200"/>
            <a:ext cx="2438400" cy="906463"/>
          </a:xfrm>
          <a:prstGeom prst="wedgeEllipseCallout">
            <a:avLst>
              <a:gd name="adj1" fmla="val 52278"/>
              <a:gd name="adj2" fmla="val -9781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mark the checkbox for the </a:t>
            </a:r>
            <a:r>
              <a:rPr lang="en-US" sz="1200" i="1">
                <a:latin typeface="Verdana" pitchFamily="34" charset="0"/>
              </a:rPr>
              <a:t>Classification table</a:t>
            </a:r>
            <a:r>
              <a:rPr lang="en-US" sz="1200">
                <a:latin typeface="Verdana" pitchFamily="34" charset="0"/>
              </a:rPr>
              <a:t>.</a:t>
            </a:r>
          </a:p>
        </p:txBody>
      </p:sp>
      <p:sp>
        <p:nvSpPr>
          <p:cNvPr id="806918" name="AutoShape 6"/>
          <p:cNvSpPr>
            <a:spLocks noChangeArrowheads="1"/>
          </p:cNvSpPr>
          <p:nvPr/>
        </p:nvSpPr>
        <p:spPr bwMode="auto">
          <a:xfrm>
            <a:off x="6934200" y="2362200"/>
            <a:ext cx="1828800" cy="1423988"/>
          </a:xfrm>
          <a:prstGeom prst="wedgeEllipseCallout">
            <a:avLst>
              <a:gd name="adj1" fmla="val -35241"/>
              <a:gd name="adj2" fmla="val -7352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complete the request.</a:t>
            </a:r>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AC8D79F-44BC-470E-B343-76E2662A326E}" type="slidenum">
              <a:rPr lang="en-US"/>
              <a:pPr/>
              <a:t>64</a:t>
            </a:fld>
            <a:endParaRPr lang="en-US"/>
          </a:p>
        </p:txBody>
      </p:sp>
      <p:pic>
        <p:nvPicPr>
          <p:cNvPr id="807938"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33600" y="1709738"/>
            <a:ext cx="4746625" cy="29384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07939" name="Rectangle 3"/>
          <p:cNvSpPr>
            <a:spLocks noGrp="1" noChangeArrowheads="1"/>
          </p:cNvSpPr>
          <p:nvPr>
            <p:ph type="title"/>
          </p:nvPr>
        </p:nvSpPr>
        <p:spPr>
          <a:xfrm>
            <a:off x="1143000" y="304800"/>
            <a:ext cx="7772400" cy="914400"/>
          </a:xfrm>
        </p:spPr>
        <p:txBody>
          <a:bodyPr/>
          <a:lstStyle/>
          <a:p>
            <a:r>
              <a:rPr lang="en-US"/>
              <a:t>Completing the multinomial </a:t>
            </a:r>
            <a:br>
              <a:rPr lang="en-US"/>
            </a:br>
            <a:r>
              <a:rPr lang="en-US"/>
              <a:t>logistic regression request</a:t>
            </a:r>
          </a:p>
        </p:txBody>
      </p:sp>
      <p:sp>
        <p:nvSpPr>
          <p:cNvPr id="807940" name="AutoShape 4"/>
          <p:cNvSpPr>
            <a:spLocks noChangeArrowheads="1"/>
          </p:cNvSpPr>
          <p:nvPr/>
        </p:nvSpPr>
        <p:spPr bwMode="auto">
          <a:xfrm>
            <a:off x="5638800" y="2716213"/>
            <a:ext cx="2443163" cy="1423987"/>
          </a:xfrm>
          <a:prstGeom prst="wedgeEllipseCallout">
            <a:avLst>
              <a:gd name="adj1" fmla="val -16537"/>
              <a:gd name="adj2" fmla="val -7887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Click on the </a:t>
            </a:r>
            <a:r>
              <a:rPr lang="en-US" sz="1200" i="1">
                <a:latin typeface="Verdana" pitchFamily="34" charset="0"/>
              </a:rPr>
              <a:t>OK</a:t>
            </a:r>
            <a:r>
              <a:rPr lang="en-US" sz="1200">
                <a:latin typeface="Verdana" pitchFamily="34" charset="0"/>
              </a:rPr>
              <a:t> button to request the output for the multinomial logistic regression.</a:t>
            </a:r>
          </a:p>
        </p:txBody>
      </p:sp>
      <p:sp>
        <p:nvSpPr>
          <p:cNvPr id="807941" name="AutoShape 5"/>
          <p:cNvSpPr>
            <a:spLocks noChangeArrowheads="1"/>
          </p:cNvSpPr>
          <p:nvPr/>
        </p:nvSpPr>
        <p:spPr bwMode="auto">
          <a:xfrm>
            <a:off x="3124200" y="4724400"/>
            <a:ext cx="5403850" cy="1938338"/>
          </a:xfrm>
          <a:prstGeom prst="wedgeEllipseCallout">
            <a:avLst>
              <a:gd name="adj1" fmla="val -37338"/>
              <a:gd name="adj2" fmla="val -5720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multinomial logistic procedure supports additional commands to specify the model computed for the relationships (we will use the default main effects model),  additional specifications for computing the regression,  and saving classification results. We will not make use of these options.</a:t>
            </a: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7CF5E36-06AE-42DD-A8D1-D6DD41E791F1}" type="slidenum">
              <a:rPr lang="en-US"/>
              <a:pPr/>
              <a:t>65</a:t>
            </a:fld>
            <a:endParaRPr lang="en-US"/>
          </a:p>
        </p:txBody>
      </p:sp>
      <p:pic>
        <p:nvPicPr>
          <p:cNvPr id="808962"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00313" y="1295400"/>
            <a:ext cx="4891087" cy="32083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08963" name="Rectangle 3"/>
          <p:cNvSpPr>
            <a:spLocks noGrp="1" noChangeArrowheads="1"/>
          </p:cNvSpPr>
          <p:nvPr>
            <p:ph type="title"/>
          </p:nvPr>
        </p:nvSpPr>
        <p:spPr/>
        <p:txBody>
          <a:bodyPr/>
          <a:lstStyle/>
          <a:p>
            <a:r>
              <a:rPr lang="en-US"/>
              <a:t>Sample size – ratio of cases to variables</a:t>
            </a:r>
          </a:p>
        </p:txBody>
      </p:sp>
      <p:sp>
        <p:nvSpPr>
          <p:cNvPr id="808964" name="AutoShape 4"/>
          <p:cNvSpPr>
            <a:spLocks noChangeArrowheads="1"/>
          </p:cNvSpPr>
          <p:nvPr/>
        </p:nvSpPr>
        <p:spPr bwMode="auto">
          <a:xfrm>
            <a:off x="1171575" y="3557588"/>
            <a:ext cx="7210425" cy="2970212"/>
          </a:xfrm>
          <a:prstGeom prst="wedgeEllipseCallout">
            <a:avLst>
              <a:gd name="adj1" fmla="val 15523"/>
              <a:gd name="adj2" fmla="val -5924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Multinomial logistic regression requires that the minimum ratio of valid cases to independent variables be at least 10 to 1. The ratio of valid cases (208) to number of independent variables( 3) was 69.3 to 1, which was equal to or greater than the minimum ratio. The requirement for a minimum ratio of cases to independent variables was satisfied.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preferred ratio of valid cases to independent variables is 20 to 1. The ratio of 69.3 to 1 was equal to or greater than the preferred ratio. The preferred ratio of cases to independent variables was satisfied. </a:t>
            </a:r>
          </a:p>
        </p:txBody>
      </p:sp>
      <p:sp>
        <p:nvSpPr>
          <p:cNvPr id="808965" name="Rectangle 5"/>
          <p:cNvSpPr>
            <a:spLocks noChangeArrowheads="1"/>
          </p:cNvSpPr>
          <p:nvPr/>
        </p:nvSpPr>
        <p:spPr bwMode="auto">
          <a:xfrm>
            <a:off x="2590800" y="3038475"/>
            <a:ext cx="4495800" cy="228600"/>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180A353-1955-41B2-8374-8FFAA5AB59CD}" type="slidenum">
              <a:rPr lang="en-US"/>
              <a:pPr/>
              <a:t>66</a:t>
            </a:fld>
            <a:endParaRPr lang="en-US"/>
          </a:p>
        </p:txBody>
      </p:sp>
      <p:pic>
        <p:nvPicPr>
          <p:cNvPr id="809986"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09838" y="1731963"/>
            <a:ext cx="4805362" cy="131603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09987" name="Rectangle 3"/>
          <p:cNvSpPr>
            <a:spLocks noGrp="1" noChangeArrowheads="1"/>
          </p:cNvSpPr>
          <p:nvPr>
            <p:ph type="title"/>
          </p:nvPr>
        </p:nvSpPr>
        <p:spPr/>
        <p:txBody>
          <a:bodyPr/>
          <a:lstStyle/>
          <a:p>
            <a:r>
              <a:rPr lang="en-US"/>
              <a:t>OVERALL RELATIONSHIP BETWEEN INDEPENDENT AND DEPENDENT VARIABLES</a:t>
            </a:r>
          </a:p>
        </p:txBody>
      </p:sp>
      <p:sp>
        <p:nvSpPr>
          <p:cNvPr id="809988" name="Rectangle 4"/>
          <p:cNvSpPr>
            <a:spLocks noChangeArrowheads="1"/>
          </p:cNvSpPr>
          <p:nvPr/>
        </p:nvSpPr>
        <p:spPr bwMode="auto">
          <a:xfrm>
            <a:off x="2586038" y="2700338"/>
            <a:ext cx="4495800" cy="228600"/>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989" name="AutoShape 5"/>
          <p:cNvSpPr>
            <a:spLocks noChangeArrowheads="1"/>
          </p:cNvSpPr>
          <p:nvPr/>
        </p:nvSpPr>
        <p:spPr bwMode="auto">
          <a:xfrm>
            <a:off x="1866900" y="3165475"/>
            <a:ext cx="6362700" cy="3213100"/>
          </a:xfrm>
          <a:prstGeom prst="wedgeEllipseCallout">
            <a:avLst>
              <a:gd name="adj1" fmla="val 24449"/>
              <a:gd name="adj2" fmla="val -5899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presence of a relationship between the dependent variable and combination of independent variables is based on the statistical significance of the final model chi-square in the SPSS table titled "Model Fitting Information".</a:t>
            </a:r>
          </a:p>
          <a:p>
            <a:pPr algn="l"/>
            <a:endParaRPr lang="en-US" sz="1200">
              <a:latin typeface="Verdana" pitchFamily="34" charset="0"/>
            </a:endParaRPr>
          </a:p>
          <a:p>
            <a:pPr algn="l"/>
            <a:r>
              <a:rPr lang="en-US" sz="1200">
                <a:latin typeface="Verdana" pitchFamily="34" charset="0"/>
              </a:rPr>
              <a:t>In this analysis, the probability of the model chi-square (19.301) was 0.004, less than or equal to the level of significance of 0.05. The null hypothesis that there was no difference between the model without independent variables and the model with independent variables was rejected. The existence of a relationship between the independent variables and the dependent variable was supported.</a:t>
            </a: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BBFE142-BCDC-4CDA-A81C-062570820AC1}" type="slidenum">
              <a:rPr lang="en-US"/>
              <a:pPr/>
              <a:t>67</a:t>
            </a:fld>
            <a:endParaRPr lang="en-US"/>
          </a:p>
        </p:txBody>
      </p:sp>
      <p:pic>
        <p:nvPicPr>
          <p:cNvPr id="811010" name="Picture 2"/>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r="25000"/>
          <a:stretch>
            <a:fillRect/>
          </a:stretch>
        </p:blipFill>
        <p:spPr>
          <a:xfrm>
            <a:off x="533400" y="1295400"/>
            <a:ext cx="7467600" cy="37179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811011" name="Rectangle 3"/>
          <p:cNvSpPr>
            <a:spLocks noGrp="1" noChangeArrowheads="1"/>
          </p:cNvSpPr>
          <p:nvPr>
            <p:ph type="title"/>
          </p:nvPr>
        </p:nvSpPr>
        <p:spPr/>
        <p:txBody>
          <a:bodyPr/>
          <a:lstStyle/>
          <a:p>
            <a:r>
              <a:rPr lang="en-US"/>
              <a:t>NUMERICAL PROBLEMS</a:t>
            </a:r>
          </a:p>
        </p:txBody>
      </p:sp>
      <p:sp>
        <p:nvSpPr>
          <p:cNvPr id="811012" name="AutoShape 4"/>
          <p:cNvSpPr>
            <a:spLocks noChangeArrowheads="1"/>
          </p:cNvSpPr>
          <p:nvPr/>
        </p:nvSpPr>
        <p:spPr bwMode="auto">
          <a:xfrm>
            <a:off x="4876800" y="1490663"/>
            <a:ext cx="4111625" cy="5191125"/>
          </a:xfrm>
          <a:prstGeom prst="wedgeEllipseCallout">
            <a:avLst>
              <a:gd name="adj1" fmla="val -51620"/>
              <a:gd name="adj2" fmla="val -2857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Multicollinearity in the multinomial logistic regression  solution is detected by examining the standard errors for the b coefficients. A standard error larger than 2.0 indicates numerical problems, such as multicollinearity among the independent variables, zero cells for a dummy-coded independent variable because all of the subjects have the same value for the variable, and 'complete separation' whereby the two groups in the dependent event variable can be perfectly separated by scores on one of the independent variables. Analyses that indicate numerical problems should not be interpreted. </a:t>
            </a:r>
          </a:p>
          <a:p>
            <a:pPr algn="l"/>
            <a:endParaRPr lang="en-US" sz="1200">
              <a:latin typeface="Verdana" pitchFamily="34" charset="0"/>
            </a:endParaRPr>
          </a:p>
          <a:p>
            <a:pPr algn="l"/>
            <a:r>
              <a:rPr lang="en-US" sz="1200">
                <a:latin typeface="Verdana" pitchFamily="34" charset="0"/>
              </a:rPr>
              <a:t>None of the independent variables in this analysis had a standard error larger than 2.0. </a:t>
            </a:r>
          </a:p>
        </p:txBody>
      </p:sp>
      <p:sp>
        <p:nvSpPr>
          <p:cNvPr id="811013" name="Rectangle 5"/>
          <p:cNvSpPr>
            <a:spLocks noChangeArrowheads="1"/>
          </p:cNvSpPr>
          <p:nvPr/>
        </p:nvSpPr>
        <p:spPr bwMode="auto">
          <a:xfrm>
            <a:off x="3940175" y="1654175"/>
            <a:ext cx="838200" cy="2667000"/>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94B2B55-F611-43B0-9FD5-E60207B53A22}" type="slidenum">
              <a:rPr lang="en-US"/>
              <a:pPr/>
              <a:t>68</a:t>
            </a:fld>
            <a:endParaRPr lang="en-US"/>
          </a:p>
        </p:txBody>
      </p:sp>
      <p:sp>
        <p:nvSpPr>
          <p:cNvPr id="812034" name="Rectangle 2"/>
          <p:cNvSpPr>
            <a:spLocks noGrp="1" noChangeArrowheads="1"/>
          </p:cNvSpPr>
          <p:nvPr>
            <p:ph type="title"/>
          </p:nvPr>
        </p:nvSpPr>
        <p:spPr>
          <a:xfrm>
            <a:off x="1143000" y="304800"/>
            <a:ext cx="7848600" cy="914400"/>
          </a:xfrm>
        </p:spPr>
        <p:txBody>
          <a:bodyPr/>
          <a:lstStyle/>
          <a:p>
            <a:r>
              <a:rPr lang="en-US"/>
              <a:t>RELATIONSHIP OF INDIVIDUAL INDEPENDENT VARIABLES TO DEPENDENT VARIABLE - 1</a:t>
            </a:r>
          </a:p>
        </p:txBody>
      </p:sp>
      <p:sp>
        <p:nvSpPr>
          <p:cNvPr id="812035" name="Rectangle 3"/>
          <p:cNvSpPr>
            <a:spLocks noChangeArrowheads="1"/>
          </p:cNvSpPr>
          <p:nvPr/>
        </p:nvSpPr>
        <p:spPr bwMode="auto">
          <a:xfrm>
            <a:off x="2514600" y="4518025"/>
            <a:ext cx="4419600" cy="228600"/>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812036" name="Group 4"/>
          <p:cNvGrpSpPr>
            <a:grpSpLocks/>
          </p:cNvGrpSpPr>
          <p:nvPr/>
        </p:nvGrpSpPr>
        <p:grpSpPr bwMode="auto">
          <a:xfrm>
            <a:off x="3024188" y="1447800"/>
            <a:ext cx="4748212" cy="3432175"/>
            <a:chOff x="1536" y="1920"/>
            <a:chExt cx="2991" cy="2162"/>
          </a:xfrm>
        </p:grpSpPr>
        <p:pic>
          <p:nvPicPr>
            <p:cNvPr id="81203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6" y="1920"/>
              <a:ext cx="2991" cy="21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12038" name="Rectangle 6"/>
            <p:cNvSpPr>
              <a:spLocks noChangeArrowheads="1"/>
            </p:cNvSpPr>
            <p:nvPr/>
          </p:nvSpPr>
          <p:spPr bwMode="auto">
            <a:xfrm>
              <a:off x="1584" y="2846"/>
              <a:ext cx="2784" cy="144"/>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12039" name="AutoShape 7"/>
          <p:cNvSpPr>
            <a:spLocks noChangeArrowheads="1"/>
          </p:cNvSpPr>
          <p:nvPr/>
        </p:nvSpPr>
        <p:spPr bwMode="auto">
          <a:xfrm>
            <a:off x="838200" y="3657600"/>
            <a:ext cx="6551613" cy="2990850"/>
          </a:xfrm>
          <a:prstGeom prst="wedgeEllipseCallout">
            <a:avLst>
              <a:gd name="adj1" fmla="val 44088"/>
              <a:gd name="adj2" fmla="val -6650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statistical significance of the relationship between total family income and opinion about spending on space exploration is based on the statistical significance of the chi-square statistic in the SPSS table titled "Likelihood Ratio Tests".</a:t>
            </a:r>
          </a:p>
          <a:p>
            <a:pPr algn="l"/>
            <a:endParaRPr lang="en-US" sz="1200">
              <a:latin typeface="Verdana" pitchFamily="34" charset="0"/>
            </a:endParaRPr>
          </a:p>
          <a:p>
            <a:pPr algn="l"/>
            <a:r>
              <a:rPr lang="en-US" sz="1200">
                <a:latin typeface="Verdana" pitchFamily="34" charset="0"/>
              </a:rPr>
              <a:t>For this relationship, the probability of the chi-square statistic (5.187) was 0.075, greater than the level of significance of 0.05. The null hypothesis that all of the b coefficients associated with total family income were equal to zero was not rejected. The existence of a relationship between total family income and opinion about spending on space exploration was not supported. </a:t>
            </a: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3F13FE0-02E9-4EE1-A9FA-506681CD26F4}" type="slidenum">
              <a:rPr lang="en-US"/>
              <a:pPr/>
              <a:t>69</a:t>
            </a:fld>
            <a:endParaRPr lang="en-US"/>
          </a:p>
        </p:txBody>
      </p:sp>
      <p:sp>
        <p:nvSpPr>
          <p:cNvPr id="817154" name="Rectangle 2"/>
          <p:cNvSpPr>
            <a:spLocks noGrp="1" noChangeArrowheads="1"/>
          </p:cNvSpPr>
          <p:nvPr>
            <p:ph type="title"/>
          </p:nvPr>
        </p:nvSpPr>
        <p:spPr/>
        <p:txBody>
          <a:bodyPr/>
          <a:lstStyle/>
          <a:p>
            <a:r>
              <a:rPr lang="en-US"/>
              <a:t>Answering the question in problem 2</a:t>
            </a:r>
          </a:p>
        </p:txBody>
      </p:sp>
      <p:sp>
        <p:nvSpPr>
          <p:cNvPr id="817155" name="Rectangle 3"/>
          <p:cNvSpPr>
            <a:spLocks noGrp="1" noChangeArrowheads="1"/>
          </p:cNvSpPr>
          <p:nvPr>
            <p:ph type="body" idx="1"/>
          </p:nvPr>
        </p:nvSpPr>
        <p:spPr>
          <a:xfrm>
            <a:off x="1066800" y="1524000"/>
            <a:ext cx="7881938" cy="4953000"/>
          </a:xfrm>
        </p:spPr>
        <p:txBody>
          <a:bodyPr/>
          <a:lstStyle/>
          <a:p>
            <a:pPr marL="0" indent="0">
              <a:lnSpc>
                <a:spcPct val="80000"/>
              </a:lnSpc>
              <a:buFont typeface="Wingdings" pitchFamily="2" charset="2"/>
              <a:buNone/>
            </a:pPr>
            <a:r>
              <a:rPr lang="en-US" sz="1400"/>
              <a:t>1.  In the dataset GSS2000, is the following statement true, false, or an incorrect application of a statistic? Assume that there is no problem with missing data, outliers, or influential cases, and that the validation analysis will confirm the generalizability of the results. Use a level of significance of 0.05 for evaluating the statistical relationships.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The variables "highest year of school completed" [educ], "sex" [sex] and "total family income" [income98] were useful predictors for distinguishing between groups based on responses to "opinion about spending on space exploration" [natspac]. These predictors differentiate survey respondents who thought we spend too little money on space exploration from survey respondents who thought we spend too much money on space exploration and survey respondents who thought we spend about the right amount of money on space exploration from survey respondents who thought we spend too much money on space exploration.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Among this set of predictors, total family income was helpful in distinguishing among the groups defined by responses to opinion about spending on space exploration. Survey respondents who had higher total family incomes were more likely to be in the group of survey respondents who thought we spend about the right amount of money on space exploration, rather than the group of survey respondents who thought we spend too much money on space exploration. For each unit increase in total family income, the odds of being in the group of survey respondents who thought we spend about the right amount of money on space exploration increased by 6.0%. </a:t>
            </a:r>
          </a:p>
          <a:p>
            <a:pPr marL="0" indent="0">
              <a:lnSpc>
                <a:spcPct val="80000"/>
              </a:lnSpc>
              <a:buFont typeface="Wingdings" pitchFamily="2" charset="2"/>
              <a:buNone/>
            </a:pPr>
            <a:endParaRPr lang="en-US" sz="1400"/>
          </a:p>
          <a:p>
            <a:pPr marL="0" indent="0">
              <a:lnSpc>
                <a:spcPct val="80000"/>
              </a:lnSpc>
              <a:buFont typeface="Wingdings" pitchFamily="2" charset="2"/>
              <a:buNone/>
            </a:pPr>
            <a:r>
              <a:rPr lang="en-US" sz="1400"/>
              <a:t>   1.  True</a:t>
            </a:r>
          </a:p>
          <a:p>
            <a:pPr marL="0" indent="0">
              <a:lnSpc>
                <a:spcPct val="80000"/>
              </a:lnSpc>
              <a:buFont typeface="Wingdings" pitchFamily="2" charset="2"/>
              <a:buNone/>
            </a:pPr>
            <a:r>
              <a:rPr lang="en-US" sz="1400"/>
              <a:t>   2.  True with caution</a:t>
            </a:r>
          </a:p>
          <a:p>
            <a:pPr marL="0" indent="0">
              <a:lnSpc>
                <a:spcPct val="80000"/>
              </a:lnSpc>
              <a:buFont typeface="Wingdings" pitchFamily="2" charset="2"/>
              <a:buNone/>
            </a:pPr>
            <a:r>
              <a:rPr lang="en-US" sz="1400"/>
              <a:t>   3.  False</a:t>
            </a:r>
          </a:p>
          <a:p>
            <a:pPr marL="0" indent="0">
              <a:lnSpc>
                <a:spcPct val="80000"/>
              </a:lnSpc>
              <a:buFont typeface="Wingdings" pitchFamily="2" charset="2"/>
              <a:buNone/>
            </a:pPr>
            <a:r>
              <a:rPr lang="en-US" sz="1400"/>
              <a:t>   4.  Inappropriate application of a statistic</a:t>
            </a:r>
          </a:p>
          <a:p>
            <a:pPr marL="0" indent="0">
              <a:lnSpc>
                <a:spcPct val="80000"/>
              </a:lnSpc>
              <a:buFont typeface="Wingdings" pitchFamily="2" charset="2"/>
              <a:buNone/>
            </a:pPr>
            <a:endParaRPr lang="en-US" sz="1400"/>
          </a:p>
          <a:p>
            <a:pPr marL="0" indent="0">
              <a:lnSpc>
                <a:spcPct val="80000"/>
              </a:lnSpc>
              <a:buFont typeface="Wingdings" pitchFamily="2" charset="2"/>
              <a:buNone/>
            </a:pPr>
            <a:endParaRPr lang="en-US" sz="1200"/>
          </a:p>
        </p:txBody>
      </p:sp>
      <p:sp>
        <p:nvSpPr>
          <p:cNvPr id="817156" name="AutoShape 4"/>
          <p:cNvSpPr>
            <a:spLocks noChangeArrowheads="1"/>
          </p:cNvSpPr>
          <p:nvPr/>
        </p:nvSpPr>
        <p:spPr bwMode="auto">
          <a:xfrm>
            <a:off x="2971800" y="3048000"/>
            <a:ext cx="5638800" cy="3487738"/>
          </a:xfrm>
          <a:prstGeom prst="wedgeEllipseCallout">
            <a:avLst>
              <a:gd name="adj1" fmla="val -20944"/>
              <a:gd name="adj2" fmla="val -338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tabLst>
                <a:tab pos="234950" algn="l"/>
              </a:tabLst>
            </a:pPr>
            <a:r>
              <a:rPr lang="en-US" sz="1200">
                <a:latin typeface="Verdana" pitchFamily="34" charset="0"/>
              </a:rPr>
              <a:t>We found a statistically significant overall relationship between the combination of independent variables and the dependent variable.</a:t>
            </a:r>
          </a:p>
          <a:p>
            <a:pPr algn="l">
              <a:lnSpc>
                <a:spcPct val="100000"/>
              </a:lnSpc>
              <a:tabLst>
                <a:tab pos="234950" algn="l"/>
              </a:tabLst>
            </a:pPr>
            <a:endParaRPr lang="en-US" sz="1200">
              <a:latin typeface="Verdana" pitchFamily="34" charset="0"/>
            </a:endParaRPr>
          </a:p>
          <a:p>
            <a:pPr algn="l">
              <a:lnSpc>
                <a:spcPct val="100000"/>
              </a:lnSpc>
              <a:tabLst>
                <a:tab pos="234950" algn="l"/>
              </a:tabLst>
            </a:pPr>
            <a:r>
              <a:rPr lang="en-US" sz="1200">
                <a:latin typeface="Verdana" pitchFamily="34" charset="0"/>
              </a:rPr>
              <a:t>There was no evidence of numerical problems in the solution.</a:t>
            </a:r>
          </a:p>
          <a:p>
            <a:pPr algn="l">
              <a:lnSpc>
                <a:spcPct val="100000"/>
              </a:lnSpc>
              <a:tabLst>
                <a:tab pos="234950" algn="l"/>
              </a:tabLst>
            </a:pPr>
            <a:endParaRPr lang="en-US" sz="1200">
              <a:latin typeface="Verdana" pitchFamily="34" charset="0"/>
            </a:endParaRPr>
          </a:p>
          <a:p>
            <a:pPr algn="l">
              <a:lnSpc>
                <a:spcPct val="100000"/>
              </a:lnSpc>
              <a:tabLst>
                <a:tab pos="234950" algn="l"/>
              </a:tabLst>
            </a:pPr>
            <a:r>
              <a:rPr lang="en-US" sz="1200">
                <a:latin typeface="Verdana" pitchFamily="34" charset="0"/>
              </a:rPr>
              <a:t>However, the individual relationship between total family income and spending on space was not statistically significant.</a:t>
            </a:r>
          </a:p>
          <a:p>
            <a:pPr algn="l">
              <a:lnSpc>
                <a:spcPct val="100000"/>
              </a:lnSpc>
              <a:tabLst>
                <a:tab pos="234950" algn="l"/>
              </a:tabLst>
            </a:pPr>
            <a:endParaRPr lang="en-US" sz="1200">
              <a:latin typeface="Verdana" pitchFamily="34" charset="0"/>
            </a:endParaRPr>
          </a:p>
          <a:p>
            <a:pPr algn="l">
              <a:lnSpc>
                <a:spcPct val="100000"/>
              </a:lnSpc>
              <a:tabLst>
                <a:tab pos="234950" algn="l"/>
              </a:tabLst>
            </a:pPr>
            <a:r>
              <a:rPr lang="en-US" sz="1200">
                <a:latin typeface="Verdana" pitchFamily="34" charset="0"/>
              </a:rPr>
              <a:t>The answer to the question is false.</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4F5C0AA-1044-4E7D-9511-C1BA1C90E910}" type="slidenum">
              <a:rPr lang="en-US"/>
              <a:pPr/>
              <a:t>7</a:t>
            </a:fld>
            <a:endParaRPr lang="en-US"/>
          </a:p>
        </p:txBody>
      </p:sp>
      <p:sp>
        <p:nvSpPr>
          <p:cNvPr id="781314" name="Rectangle 2"/>
          <p:cNvSpPr>
            <a:spLocks noGrp="1" noChangeArrowheads="1"/>
          </p:cNvSpPr>
          <p:nvPr>
            <p:ph type="title"/>
          </p:nvPr>
        </p:nvSpPr>
        <p:spPr/>
        <p:txBody>
          <a:bodyPr/>
          <a:lstStyle/>
          <a:p>
            <a:r>
              <a:rPr lang="en-US"/>
              <a:t>Methods for including variables</a:t>
            </a:r>
          </a:p>
        </p:txBody>
      </p:sp>
      <p:sp>
        <p:nvSpPr>
          <p:cNvPr id="781315" name="Rectangle 3"/>
          <p:cNvSpPr>
            <a:spLocks noGrp="1" noChangeArrowheads="1"/>
          </p:cNvSpPr>
          <p:nvPr>
            <p:ph type="body" idx="1"/>
          </p:nvPr>
        </p:nvSpPr>
        <p:spPr/>
        <p:txBody>
          <a:bodyPr/>
          <a:lstStyle/>
          <a:p>
            <a:r>
              <a:rPr lang="en-US"/>
              <a:t>The only method for selecting independent variables in SPSS is simultaneous or direct entry.</a:t>
            </a:r>
          </a:p>
          <a:p>
            <a:endParaRPr lang="en-US"/>
          </a:p>
          <a:p>
            <a:pPr lvl="1"/>
            <a:endParaRPr lang="en-US"/>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374FC49-0749-41F3-B493-8736DFA83487}" type="slidenum">
              <a:rPr lang="en-US"/>
              <a:pPr/>
              <a:t>70</a:t>
            </a:fld>
            <a:endParaRPr lang="en-US"/>
          </a:p>
        </p:txBody>
      </p:sp>
      <p:sp>
        <p:nvSpPr>
          <p:cNvPr id="560130" name="Rectangle 2"/>
          <p:cNvSpPr>
            <a:spLocks noGrp="1" noChangeArrowheads="1"/>
          </p:cNvSpPr>
          <p:nvPr>
            <p:ph type="title"/>
          </p:nvPr>
        </p:nvSpPr>
        <p:spPr>
          <a:xfrm>
            <a:off x="1143000" y="304800"/>
            <a:ext cx="7772400" cy="914400"/>
          </a:xfrm>
        </p:spPr>
        <p:txBody>
          <a:bodyPr/>
          <a:lstStyle/>
          <a:p>
            <a:r>
              <a:rPr lang="en-US"/>
              <a:t>Steps in multinomial logistic regression: </a:t>
            </a:r>
            <a:br>
              <a:rPr lang="en-US"/>
            </a:br>
            <a:r>
              <a:rPr lang="en-US"/>
              <a:t>level of measurement and initial sample size</a:t>
            </a:r>
          </a:p>
        </p:txBody>
      </p:sp>
      <p:sp>
        <p:nvSpPr>
          <p:cNvPr id="560131" name="Rectangle 3"/>
          <p:cNvSpPr>
            <a:spLocks noChangeArrowheads="1"/>
          </p:cNvSpPr>
          <p:nvPr/>
        </p:nvSpPr>
        <p:spPr bwMode="auto">
          <a:xfrm>
            <a:off x="762000" y="1516063"/>
            <a:ext cx="8196263" cy="6953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0800" indent="4763" algn="l">
              <a:lnSpc>
                <a:spcPct val="100000"/>
              </a:lnSpc>
            </a:pPr>
            <a:r>
              <a:rPr lang="en-US" sz="1800">
                <a:latin typeface="Verdana" pitchFamily="34" charset="0"/>
              </a:rPr>
              <a:t>The following is a guide to the decision process for answering </a:t>
            </a:r>
          </a:p>
          <a:p>
            <a:pPr marL="50800" indent="4763" algn="l">
              <a:lnSpc>
                <a:spcPct val="100000"/>
              </a:lnSpc>
            </a:pPr>
            <a:r>
              <a:rPr lang="en-US" sz="1800">
                <a:latin typeface="Verdana" pitchFamily="34" charset="0"/>
              </a:rPr>
              <a:t>problems about the basic relationships in </a:t>
            </a:r>
            <a:r>
              <a:rPr lang="en-US" sz="2000">
                <a:solidFill>
                  <a:schemeClr val="tx2"/>
                </a:solidFill>
              </a:rPr>
              <a:t>multinomial</a:t>
            </a:r>
            <a:r>
              <a:rPr lang="en-US"/>
              <a:t> </a:t>
            </a:r>
            <a:r>
              <a:rPr lang="en-US" sz="1800">
                <a:latin typeface="Verdana" pitchFamily="34" charset="0"/>
              </a:rPr>
              <a:t>logistic regression:</a:t>
            </a:r>
            <a:r>
              <a:rPr lang="en-US" sz="2000">
                <a:latin typeface="Verdana" pitchFamily="34" charset="0"/>
              </a:rPr>
              <a:t> </a:t>
            </a:r>
          </a:p>
        </p:txBody>
      </p:sp>
      <p:sp>
        <p:nvSpPr>
          <p:cNvPr id="560132" name="Line 4"/>
          <p:cNvSpPr>
            <a:spLocks noChangeShapeType="1"/>
          </p:cNvSpPr>
          <p:nvPr/>
        </p:nvSpPr>
        <p:spPr bwMode="auto">
          <a:xfrm flipH="1">
            <a:off x="4549775" y="3733800"/>
            <a:ext cx="0" cy="423863"/>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560133" name="Line 5"/>
          <p:cNvSpPr>
            <a:spLocks noChangeShapeType="1"/>
          </p:cNvSpPr>
          <p:nvPr/>
        </p:nvSpPr>
        <p:spPr bwMode="auto">
          <a:xfrm>
            <a:off x="6383338" y="3217863"/>
            <a:ext cx="679450"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560134" name="Text Box 6"/>
          <p:cNvSpPr txBox="1">
            <a:spLocks noChangeArrowheads="1"/>
          </p:cNvSpPr>
          <p:nvPr/>
        </p:nvSpPr>
        <p:spPr bwMode="auto">
          <a:xfrm>
            <a:off x="7142163" y="2898775"/>
            <a:ext cx="1239837"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t>Inappropriate </a:t>
            </a:r>
            <a:r>
              <a:rPr lang="en-US" sz="1200">
                <a:latin typeface="Verdana" pitchFamily="34" charset="0"/>
              </a:rPr>
              <a:t>application of a statistic</a:t>
            </a:r>
          </a:p>
        </p:txBody>
      </p:sp>
      <p:sp>
        <p:nvSpPr>
          <p:cNvPr id="560135" name="Text Box 7"/>
          <p:cNvSpPr txBox="1">
            <a:spLocks noChangeArrowheads="1"/>
          </p:cNvSpPr>
          <p:nvPr/>
        </p:nvSpPr>
        <p:spPr bwMode="auto">
          <a:xfrm>
            <a:off x="4648200" y="3767138"/>
            <a:ext cx="466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sp>
        <p:nvSpPr>
          <p:cNvPr id="560136" name="Text Box 8"/>
          <p:cNvSpPr txBox="1">
            <a:spLocks noChangeArrowheads="1"/>
          </p:cNvSpPr>
          <p:nvPr/>
        </p:nvSpPr>
        <p:spPr bwMode="auto">
          <a:xfrm>
            <a:off x="6450013" y="2932113"/>
            <a:ext cx="466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sp>
        <p:nvSpPr>
          <p:cNvPr id="560137" name="AutoShape 9"/>
          <p:cNvSpPr>
            <a:spLocks noChangeArrowheads="1"/>
          </p:cNvSpPr>
          <p:nvPr/>
        </p:nvSpPr>
        <p:spPr bwMode="auto">
          <a:xfrm>
            <a:off x="2590800" y="2700338"/>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Dependent non-metric?</a:t>
            </a:r>
          </a:p>
          <a:p>
            <a:pPr algn="l">
              <a:lnSpc>
                <a:spcPct val="100000"/>
              </a:lnSpc>
            </a:pPr>
            <a:r>
              <a:rPr lang="en-US" sz="1000">
                <a:latin typeface="Verdana" pitchFamily="34" charset="0"/>
              </a:rPr>
              <a:t>Independent variables metric or dichotomous?</a:t>
            </a:r>
          </a:p>
        </p:txBody>
      </p:sp>
      <p:grpSp>
        <p:nvGrpSpPr>
          <p:cNvPr id="560140" name="Group 12"/>
          <p:cNvGrpSpPr>
            <a:grpSpLocks/>
          </p:cNvGrpSpPr>
          <p:nvPr/>
        </p:nvGrpSpPr>
        <p:grpSpPr bwMode="auto">
          <a:xfrm>
            <a:off x="4538663" y="5227638"/>
            <a:ext cx="466725" cy="423862"/>
            <a:chOff x="4464" y="3456"/>
            <a:chExt cx="294" cy="267"/>
          </a:xfrm>
        </p:grpSpPr>
        <p:sp>
          <p:nvSpPr>
            <p:cNvPr id="560141" name="Line 13"/>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60142" name="Text Box 14"/>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560143" name="AutoShape 15"/>
          <p:cNvSpPr>
            <a:spLocks noChangeArrowheads="1"/>
          </p:cNvSpPr>
          <p:nvPr/>
        </p:nvSpPr>
        <p:spPr bwMode="auto">
          <a:xfrm>
            <a:off x="2590800" y="4206875"/>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Ratio of cases to independent variables at least 10 to 1?</a:t>
            </a:r>
          </a:p>
        </p:txBody>
      </p:sp>
      <p:grpSp>
        <p:nvGrpSpPr>
          <p:cNvPr id="560144" name="Group 16"/>
          <p:cNvGrpSpPr>
            <a:grpSpLocks/>
          </p:cNvGrpSpPr>
          <p:nvPr/>
        </p:nvGrpSpPr>
        <p:grpSpPr bwMode="auto">
          <a:xfrm>
            <a:off x="4538663" y="5227638"/>
            <a:ext cx="466725" cy="423862"/>
            <a:chOff x="4464" y="3456"/>
            <a:chExt cx="294" cy="267"/>
          </a:xfrm>
        </p:grpSpPr>
        <p:sp>
          <p:nvSpPr>
            <p:cNvPr id="560145" name="Line 17"/>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60146" name="Text Box 18"/>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560147" name="Group 19"/>
          <p:cNvGrpSpPr>
            <a:grpSpLocks/>
          </p:cNvGrpSpPr>
          <p:nvPr/>
        </p:nvGrpSpPr>
        <p:grpSpPr bwMode="auto">
          <a:xfrm>
            <a:off x="6443663" y="4410075"/>
            <a:ext cx="679450" cy="304800"/>
            <a:chOff x="3792" y="2832"/>
            <a:chExt cx="428" cy="192"/>
          </a:xfrm>
        </p:grpSpPr>
        <p:sp>
          <p:nvSpPr>
            <p:cNvPr id="560148" name="Line 20"/>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60149" name="Text Box 21"/>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560150" name="Text Box 22"/>
          <p:cNvSpPr txBox="1">
            <a:spLocks noChangeArrowheads="1"/>
          </p:cNvSpPr>
          <p:nvPr/>
        </p:nvSpPr>
        <p:spPr bwMode="auto">
          <a:xfrm>
            <a:off x="7162800" y="4435475"/>
            <a:ext cx="12954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Inappropriate application of a statistic</a:t>
            </a:r>
          </a:p>
        </p:txBody>
      </p:sp>
      <p:sp>
        <p:nvSpPr>
          <p:cNvPr id="560162" name="Rectangle 34"/>
          <p:cNvSpPr>
            <a:spLocks noChangeArrowheads="1"/>
          </p:cNvSpPr>
          <p:nvPr/>
        </p:nvSpPr>
        <p:spPr bwMode="auto">
          <a:xfrm>
            <a:off x="2743200" y="5672138"/>
            <a:ext cx="3657600" cy="492125"/>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endParaRPr lang="en-US" sz="1000">
              <a:latin typeface="Verdana" pitchFamily="34" charset="0"/>
            </a:endParaRPr>
          </a:p>
          <a:p>
            <a:pPr algn="l"/>
            <a:r>
              <a:rPr lang="en-US" sz="1000">
                <a:latin typeface="Verdana" pitchFamily="34" charset="0"/>
              </a:rPr>
              <a:t>Run multinomial logistic regression</a:t>
            </a:r>
          </a:p>
          <a:p>
            <a:pPr algn="l"/>
            <a:endParaRPr lang="en-US" sz="1000">
              <a:latin typeface="Verdana" pitchFamily="34" charset="0"/>
            </a:endParaRPr>
          </a:p>
        </p:txBody>
      </p:sp>
      <p:sp>
        <p:nvSpPr>
          <p:cNvPr id="560163" name="Line 35"/>
          <p:cNvSpPr>
            <a:spLocks noChangeShapeType="1"/>
          </p:cNvSpPr>
          <p:nvPr/>
        </p:nvSpPr>
        <p:spPr bwMode="auto">
          <a:xfrm flipH="1">
            <a:off x="4572000" y="6205538"/>
            <a:ext cx="0" cy="423862"/>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9155A9C-222E-4BEA-8034-21D553F8B2C5}" type="slidenum">
              <a:rPr lang="en-US"/>
              <a:pPr/>
              <a:t>71</a:t>
            </a:fld>
            <a:endParaRPr lang="en-US"/>
          </a:p>
        </p:txBody>
      </p:sp>
      <p:sp>
        <p:nvSpPr>
          <p:cNvPr id="329730" name="Rectangle 2"/>
          <p:cNvSpPr>
            <a:spLocks noGrp="1" noChangeArrowheads="1"/>
          </p:cNvSpPr>
          <p:nvPr>
            <p:ph type="title"/>
          </p:nvPr>
        </p:nvSpPr>
        <p:spPr>
          <a:xfrm>
            <a:off x="1143000" y="304800"/>
            <a:ext cx="7772400" cy="914400"/>
          </a:xfrm>
        </p:spPr>
        <p:txBody>
          <a:bodyPr/>
          <a:lstStyle/>
          <a:p>
            <a:r>
              <a:rPr lang="en-US"/>
              <a:t>Steps in multinomial logistic regression: </a:t>
            </a:r>
            <a:br>
              <a:rPr lang="en-US"/>
            </a:br>
            <a:r>
              <a:rPr lang="en-US"/>
              <a:t>overall relationship and numerical problems</a:t>
            </a:r>
          </a:p>
        </p:txBody>
      </p:sp>
      <p:grpSp>
        <p:nvGrpSpPr>
          <p:cNvPr id="329732" name="Group 4"/>
          <p:cNvGrpSpPr>
            <a:grpSpLocks/>
          </p:cNvGrpSpPr>
          <p:nvPr/>
        </p:nvGrpSpPr>
        <p:grpSpPr bwMode="auto">
          <a:xfrm>
            <a:off x="4562475" y="2895600"/>
            <a:ext cx="466725" cy="423863"/>
            <a:chOff x="4464" y="3456"/>
            <a:chExt cx="294" cy="267"/>
          </a:xfrm>
        </p:grpSpPr>
        <p:sp>
          <p:nvSpPr>
            <p:cNvPr id="329733" name="Line 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734" name="Text Box 6"/>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329785" name="Group 57"/>
          <p:cNvGrpSpPr>
            <a:grpSpLocks/>
          </p:cNvGrpSpPr>
          <p:nvPr/>
        </p:nvGrpSpPr>
        <p:grpSpPr bwMode="auto">
          <a:xfrm>
            <a:off x="4572000" y="4710113"/>
            <a:ext cx="466725" cy="423862"/>
            <a:chOff x="4464" y="3456"/>
            <a:chExt cx="294" cy="267"/>
          </a:xfrm>
        </p:grpSpPr>
        <p:sp>
          <p:nvSpPr>
            <p:cNvPr id="329786" name="Line 58"/>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787" name="Text Box 59"/>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329788" name="AutoShape 60"/>
          <p:cNvSpPr>
            <a:spLocks noChangeArrowheads="1"/>
          </p:cNvSpPr>
          <p:nvPr/>
        </p:nvSpPr>
        <p:spPr bwMode="auto">
          <a:xfrm>
            <a:off x="2590800" y="3352800"/>
            <a:ext cx="3886200" cy="13239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Standard errors of coefficients indicate no numerical problems (s.e. &lt;= 2.0)?</a:t>
            </a:r>
          </a:p>
        </p:txBody>
      </p:sp>
      <p:grpSp>
        <p:nvGrpSpPr>
          <p:cNvPr id="329789" name="Group 61"/>
          <p:cNvGrpSpPr>
            <a:grpSpLocks/>
          </p:cNvGrpSpPr>
          <p:nvPr/>
        </p:nvGrpSpPr>
        <p:grpSpPr bwMode="auto">
          <a:xfrm>
            <a:off x="6443663" y="3708400"/>
            <a:ext cx="679450" cy="304800"/>
            <a:chOff x="3792" y="2832"/>
            <a:chExt cx="428" cy="192"/>
          </a:xfrm>
        </p:grpSpPr>
        <p:sp>
          <p:nvSpPr>
            <p:cNvPr id="329790" name="Line 62"/>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791" name="Text Box 63"/>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329792" name="Text Box 64"/>
          <p:cNvSpPr txBox="1">
            <a:spLocks noChangeArrowheads="1"/>
          </p:cNvSpPr>
          <p:nvPr/>
        </p:nvSpPr>
        <p:spPr bwMode="auto">
          <a:xfrm>
            <a:off x="7205663" y="3860800"/>
            <a:ext cx="638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grpSp>
        <p:nvGrpSpPr>
          <p:cNvPr id="329811" name="Group 83"/>
          <p:cNvGrpSpPr>
            <a:grpSpLocks/>
          </p:cNvGrpSpPr>
          <p:nvPr/>
        </p:nvGrpSpPr>
        <p:grpSpPr bwMode="auto">
          <a:xfrm>
            <a:off x="4572000" y="1447800"/>
            <a:ext cx="466725" cy="423863"/>
            <a:chOff x="4464" y="3456"/>
            <a:chExt cx="294" cy="267"/>
          </a:xfrm>
        </p:grpSpPr>
        <p:sp>
          <p:nvSpPr>
            <p:cNvPr id="329812" name="Line 84"/>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813" name="Text Box 85"/>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
        <p:nvSpPr>
          <p:cNvPr id="329821" name="AutoShape 93"/>
          <p:cNvSpPr>
            <a:spLocks noChangeArrowheads="1"/>
          </p:cNvSpPr>
          <p:nvPr/>
        </p:nvSpPr>
        <p:spPr bwMode="auto">
          <a:xfrm>
            <a:off x="2857500" y="1905000"/>
            <a:ext cx="34290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Overall relationship statistically significant?</a:t>
            </a:r>
          </a:p>
          <a:p>
            <a:pPr algn="l">
              <a:lnSpc>
                <a:spcPct val="100000"/>
              </a:lnSpc>
            </a:pPr>
            <a:r>
              <a:rPr lang="en-US" sz="1000">
                <a:latin typeface="Verdana" pitchFamily="34" charset="0"/>
              </a:rPr>
              <a:t>(model chi-square test)</a:t>
            </a:r>
          </a:p>
        </p:txBody>
      </p:sp>
      <p:grpSp>
        <p:nvGrpSpPr>
          <p:cNvPr id="329837" name="Group 109"/>
          <p:cNvGrpSpPr>
            <a:grpSpLocks/>
          </p:cNvGrpSpPr>
          <p:nvPr/>
        </p:nvGrpSpPr>
        <p:grpSpPr bwMode="auto">
          <a:xfrm>
            <a:off x="6324600" y="2133600"/>
            <a:ext cx="679450" cy="304800"/>
            <a:chOff x="3792" y="2832"/>
            <a:chExt cx="428" cy="192"/>
          </a:xfrm>
        </p:grpSpPr>
        <p:sp>
          <p:nvSpPr>
            <p:cNvPr id="329838" name="Line 110"/>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29839" name="Text Box 111"/>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329840" name="Text Box 112"/>
          <p:cNvSpPr txBox="1">
            <a:spLocks noChangeArrowheads="1"/>
          </p:cNvSpPr>
          <p:nvPr/>
        </p:nvSpPr>
        <p:spPr bwMode="auto">
          <a:xfrm>
            <a:off x="7086600" y="2286000"/>
            <a:ext cx="638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464FDD9-6E26-40A8-BBA4-3DE6F93F80C6}" type="slidenum">
              <a:rPr lang="en-US"/>
              <a:pPr/>
              <a:t>72</a:t>
            </a:fld>
            <a:endParaRPr lang="en-US"/>
          </a:p>
        </p:txBody>
      </p:sp>
      <p:sp>
        <p:nvSpPr>
          <p:cNvPr id="687106" name="Rectangle 2"/>
          <p:cNvSpPr>
            <a:spLocks noGrp="1" noChangeArrowheads="1"/>
          </p:cNvSpPr>
          <p:nvPr>
            <p:ph type="title"/>
          </p:nvPr>
        </p:nvSpPr>
        <p:spPr>
          <a:xfrm>
            <a:off x="1143000" y="304800"/>
            <a:ext cx="7772400" cy="914400"/>
          </a:xfrm>
        </p:spPr>
        <p:txBody>
          <a:bodyPr/>
          <a:lstStyle/>
          <a:p>
            <a:r>
              <a:rPr lang="en-US"/>
              <a:t>Steps in multinomial logistic regression: </a:t>
            </a:r>
            <a:br>
              <a:rPr lang="en-US"/>
            </a:br>
            <a:r>
              <a:rPr lang="en-US"/>
              <a:t>relationships between IV's and DV</a:t>
            </a:r>
          </a:p>
        </p:txBody>
      </p:sp>
      <p:grpSp>
        <p:nvGrpSpPr>
          <p:cNvPr id="687107" name="Group 3"/>
          <p:cNvGrpSpPr>
            <a:grpSpLocks/>
          </p:cNvGrpSpPr>
          <p:nvPr/>
        </p:nvGrpSpPr>
        <p:grpSpPr bwMode="auto">
          <a:xfrm>
            <a:off x="4572000" y="1447800"/>
            <a:ext cx="466725" cy="423863"/>
            <a:chOff x="4464" y="3456"/>
            <a:chExt cx="294" cy="267"/>
          </a:xfrm>
        </p:grpSpPr>
        <p:sp>
          <p:nvSpPr>
            <p:cNvPr id="687108" name="Line 4"/>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87109" name="Text Box 5"/>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
        <p:nvSpPr>
          <p:cNvPr id="687118" name="AutoShape 14"/>
          <p:cNvSpPr>
            <a:spLocks noChangeArrowheads="1"/>
          </p:cNvSpPr>
          <p:nvPr/>
        </p:nvSpPr>
        <p:spPr bwMode="auto">
          <a:xfrm>
            <a:off x="2638425" y="1843088"/>
            <a:ext cx="3886200" cy="13239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Overall relationship between specific IV and DV is statistically significant? </a:t>
            </a:r>
          </a:p>
          <a:p>
            <a:pPr algn="l">
              <a:lnSpc>
                <a:spcPct val="100000"/>
              </a:lnSpc>
            </a:pPr>
            <a:r>
              <a:rPr lang="en-US" sz="1000">
                <a:latin typeface="Verdana" pitchFamily="34" charset="0"/>
              </a:rPr>
              <a:t>(likelihood ratio test)</a:t>
            </a:r>
          </a:p>
        </p:txBody>
      </p:sp>
      <p:grpSp>
        <p:nvGrpSpPr>
          <p:cNvPr id="687135" name="Group 31"/>
          <p:cNvGrpSpPr>
            <a:grpSpLocks/>
          </p:cNvGrpSpPr>
          <p:nvPr/>
        </p:nvGrpSpPr>
        <p:grpSpPr bwMode="auto">
          <a:xfrm>
            <a:off x="4572000" y="3157538"/>
            <a:ext cx="466725" cy="423862"/>
            <a:chOff x="4464" y="3456"/>
            <a:chExt cx="294" cy="267"/>
          </a:xfrm>
        </p:grpSpPr>
        <p:sp>
          <p:nvSpPr>
            <p:cNvPr id="687136" name="Line 32"/>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87137" name="Text Box 33"/>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687142" name="AutoShape 38"/>
          <p:cNvSpPr>
            <a:spLocks noChangeArrowheads="1"/>
          </p:cNvSpPr>
          <p:nvPr/>
        </p:nvSpPr>
        <p:spPr bwMode="auto">
          <a:xfrm>
            <a:off x="2516188" y="3581400"/>
            <a:ext cx="4159250" cy="13239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Role of specific IV and DV groups statistically significant and interpreted correctly?</a:t>
            </a:r>
          </a:p>
          <a:p>
            <a:pPr algn="l">
              <a:lnSpc>
                <a:spcPct val="100000"/>
              </a:lnSpc>
            </a:pPr>
            <a:r>
              <a:rPr lang="en-US" sz="1000">
                <a:latin typeface="Verdana" pitchFamily="34" charset="0"/>
              </a:rPr>
              <a:t>(Wald test and Exp(B))</a:t>
            </a:r>
          </a:p>
        </p:txBody>
      </p:sp>
      <p:grpSp>
        <p:nvGrpSpPr>
          <p:cNvPr id="687143" name="Group 39"/>
          <p:cNvGrpSpPr>
            <a:grpSpLocks/>
          </p:cNvGrpSpPr>
          <p:nvPr/>
        </p:nvGrpSpPr>
        <p:grpSpPr bwMode="auto">
          <a:xfrm>
            <a:off x="6643688" y="3957638"/>
            <a:ext cx="679450" cy="304800"/>
            <a:chOff x="3792" y="2832"/>
            <a:chExt cx="428" cy="192"/>
          </a:xfrm>
        </p:grpSpPr>
        <p:sp>
          <p:nvSpPr>
            <p:cNvPr id="687144" name="Line 40"/>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87145" name="Text Box 41"/>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687146" name="Group 42"/>
          <p:cNvGrpSpPr>
            <a:grpSpLocks/>
          </p:cNvGrpSpPr>
          <p:nvPr/>
        </p:nvGrpSpPr>
        <p:grpSpPr bwMode="auto">
          <a:xfrm>
            <a:off x="4572000" y="4953000"/>
            <a:ext cx="466725" cy="423863"/>
            <a:chOff x="4464" y="3456"/>
            <a:chExt cx="294" cy="267"/>
          </a:xfrm>
        </p:grpSpPr>
        <p:sp>
          <p:nvSpPr>
            <p:cNvPr id="687147" name="Line 43"/>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87148" name="Text Box 44"/>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687149" name="Text Box 45"/>
          <p:cNvSpPr txBox="1">
            <a:spLocks noChangeArrowheads="1"/>
          </p:cNvSpPr>
          <p:nvPr/>
        </p:nvSpPr>
        <p:spPr bwMode="auto">
          <a:xfrm>
            <a:off x="7439025" y="4140200"/>
            <a:ext cx="638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grpSp>
        <p:nvGrpSpPr>
          <p:cNvPr id="687153" name="Group 49"/>
          <p:cNvGrpSpPr>
            <a:grpSpLocks/>
          </p:cNvGrpSpPr>
          <p:nvPr/>
        </p:nvGrpSpPr>
        <p:grpSpPr bwMode="auto">
          <a:xfrm>
            <a:off x="6567488" y="2209800"/>
            <a:ext cx="679450" cy="304800"/>
            <a:chOff x="3792" y="2832"/>
            <a:chExt cx="428" cy="192"/>
          </a:xfrm>
        </p:grpSpPr>
        <p:sp>
          <p:nvSpPr>
            <p:cNvPr id="687154" name="Line 50"/>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87155" name="Text Box 51"/>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687156" name="Text Box 52"/>
          <p:cNvSpPr txBox="1">
            <a:spLocks noChangeArrowheads="1"/>
          </p:cNvSpPr>
          <p:nvPr/>
        </p:nvSpPr>
        <p:spPr bwMode="auto">
          <a:xfrm>
            <a:off x="7362825" y="2392363"/>
            <a:ext cx="638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BCB0261-7A36-4C36-A5D4-08DD1D00225E}" type="slidenum">
              <a:rPr lang="en-US"/>
              <a:pPr/>
              <a:t>73</a:t>
            </a:fld>
            <a:endParaRPr lang="en-US"/>
          </a:p>
        </p:txBody>
      </p:sp>
      <p:sp>
        <p:nvSpPr>
          <p:cNvPr id="330754" name="Rectangle 2"/>
          <p:cNvSpPr>
            <a:spLocks noGrp="1" noChangeArrowheads="1"/>
          </p:cNvSpPr>
          <p:nvPr>
            <p:ph type="title"/>
          </p:nvPr>
        </p:nvSpPr>
        <p:spPr>
          <a:xfrm>
            <a:off x="1143000" y="304800"/>
            <a:ext cx="7772400" cy="914400"/>
          </a:xfrm>
        </p:spPr>
        <p:txBody>
          <a:bodyPr/>
          <a:lstStyle/>
          <a:p>
            <a:r>
              <a:rPr lang="en-US"/>
              <a:t>Steps in multinomial logistic regression: </a:t>
            </a:r>
            <a:br>
              <a:rPr lang="en-US"/>
            </a:br>
            <a:r>
              <a:rPr lang="en-US"/>
              <a:t>classification accuracy and adding cautions</a:t>
            </a:r>
          </a:p>
        </p:txBody>
      </p:sp>
      <p:grpSp>
        <p:nvGrpSpPr>
          <p:cNvPr id="330767" name="Group 15"/>
          <p:cNvGrpSpPr>
            <a:grpSpLocks/>
          </p:cNvGrpSpPr>
          <p:nvPr/>
        </p:nvGrpSpPr>
        <p:grpSpPr bwMode="auto">
          <a:xfrm>
            <a:off x="4538663" y="1477963"/>
            <a:ext cx="466725" cy="423862"/>
            <a:chOff x="4464" y="3456"/>
            <a:chExt cx="294" cy="267"/>
          </a:xfrm>
        </p:grpSpPr>
        <p:sp>
          <p:nvSpPr>
            <p:cNvPr id="330768" name="Line 16"/>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769" name="Text Box 17"/>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grpSp>
        <p:nvGrpSpPr>
          <p:cNvPr id="330770" name="Group 18"/>
          <p:cNvGrpSpPr>
            <a:grpSpLocks/>
          </p:cNvGrpSpPr>
          <p:nvPr/>
        </p:nvGrpSpPr>
        <p:grpSpPr bwMode="auto">
          <a:xfrm>
            <a:off x="4581525" y="2955925"/>
            <a:ext cx="466725" cy="423863"/>
            <a:chOff x="4464" y="3456"/>
            <a:chExt cx="294" cy="267"/>
          </a:xfrm>
        </p:grpSpPr>
        <p:sp>
          <p:nvSpPr>
            <p:cNvPr id="330771" name="Line 19"/>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772" name="Text Box 20"/>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330773" name="AutoShape 21"/>
          <p:cNvSpPr>
            <a:spLocks noChangeArrowheads="1"/>
          </p:cNvSpPr>
          <p:nvPr/>
        </p:nvSpPr>
        <p:spPr bwMode="auto">
          <a:xfrm>
            <a:off x="2633663" y="1935163"/>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Overall  accuracy rate  is 25% &gt; than proportional by chance accuracy rate?</a:t>
            </a:r>
          </a:p>
        </p:txBody>
      </p:sp>
      <p:grpSp>
        <p:nvGrpSpPr>
          <p:cNvPr id="330774" name="Group 22"/>
          <p:cNvGrpSpPr>
            <a:grpSpLocks/>
          </p:cNvGrpSpPr>
          <p:nvPr/>
        </p:nvGrpSpPr>
        <p:grpSpPr bwMode="auto">
          <a:xfrm>
            <a:off x="4581525" y="2955925"/>
            <a:ext cx="466725" cy="423863"/>
            <a:chOff x="4464" y="3456"/>
            <a:chExt cx="294" cy="267"/>
          </a:xfrm>
        </p:grpSpPr>
        <p:sp>
          <p:nvSpPr>
            <p:cNvPr id="330775" name="Line 23"/>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776" name="Text Box 24"/>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330777" name="Group 25"/>
          <p:cNvGrpSpPr>
            <a:grpSpLocks/>
          </p:cNvGrpSpPr>
          <p:nvPr/>
        </p:nvGrpSpPr>
        <p:grpSpPr bwMode="auto">
          <a:xfrm>
            <a:off x="6486525" y="2138363"/>
            <a:ext cx="679450" cy="304800"/>
            <a:chOff x="3792" y="2832"/>
            <a:chExt cx="428" cy="192"/>
          </a:xfrm>
        </p:grpSpPr>
        <p:sp>
          <p:nvSpPr>
            <p:cNvPr id="330778" name="Line 26"/>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779" name="Text Box 27"/>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330780" name="Text Box 28"/>
          <p:cNvSpPr txBox="1">
            <a:spLocks noChangeArrowheads="1"/>
          </p:cNvSpPr>
          <p:nvPr/>
        </p:nvSpPr>
        <p:spPr bwMode="auto">
          <a:xfrm>
            <a:off x="7205663" y="2270125"/>
            <a:ext cx="71913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
        <p:nvSpPr>
          <p:cNvPr id="330805" name="AutoShape 53"/>
          <p:cNvSpPr>
            <a:spLocks noChangeArrowheads="1"/>
          </p:cNvSpPr>
          <p:nvPr/>
        </p:nvSpPr>
        <p:spPr bwMode="auto">
          <a:xfrm>
            <a:off x="2667000" y="4941888"/>
            <a:ext cx="3886200" cy="88582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000">
                <a:latin typeface="Verdana" pitchFamily="34" charset="0"/>
              </a:rPr>
              <a:t>One or more IV's are ordinal level treated as metric?</a:t>
            </a:r>
          </a:p>
          <a:p>
            <a:pPr algn="l"/>
            <a:endParaRPr lang="en-US" sz="1000">
              <a:latin typeface="Verdana" pitchFamily="34" charset="0"/>
            </a:endParaRPr>
          </a:p>
        </p:txBody>
      </p:sp>
      <p:grpSp>
        <p:nvGrpSpPr>
          <p:cNvPr id="330806" name="Group 54"/>
          <p:cNvGrpSpPr>
            <a:grpSpLocks/>
          </p:cNvGrpSpPr>
          <p:nvPr/>
        </p:nvGrpSpPr>
        <p:grpSpPr bwMode="auto">
          <a:xfrm>
            <a:off x="4638675" y="5867400"/>
            <a:ext cx="466725" cy="423863"/>
            <a:chOff x="4464" y="3456"/>
            <a:chExt cx="294" cy="267"/>
          </a:xfrm>
        </p:grpSpPr>
        <p:sp>
          <p:nvSpPr>
            <p:cNvPr id="330807" name="Line 5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808" name="Text Box 56"/>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330809" name="Group 57"/>
          <p:cNvGrpSpPr>
            <a:grpSpLocks/>
          </p:cNvGrpSpPr>
          <p:nvPr/>
        </p:nvGrpSpPr>
        <p:grpSpPr bwMode="auto">
          <a:xfrm>
            <a:off x="6553200" y="5083175"/>
            <a:ext cx="679450" cy="304800"/>
            <a:chOff x="3792" y="2832"/>
            <a:chExt cx="428" cy="192"/>
          </a:xfrm>
        </p:grpSpPr>
        <p:sp>
          <p:nvSpPr>
            <p:cNvPr id="330810" name="Line 58"/>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811" name="Text Box 59"/>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330812" name="Text Box 60"/>
          <p:cNvSpPr txBox="1">
            <a:spLocks noChangeArrowheads="1"/>
          </p:cNvSpPr>
          <p:nvPr/>
        </p:nvSpPr>
        <p:spPr bwMode="auto">
          <a:xfrm>
            <a:off x="4343400" y="6400800"/>
            <a:ext cx="685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pPr>
            <a:r>
              <a:rPr lang="en-US" sz="1200">
                <a:latin typeface="Verdana" pitchFamily="34" charset="0"/>
              </a:rPr>
              <a:t>True</a:t>
            </a:r>
          </a:p>
        </p:txBody>
      </p:sp>
      <p:sp>
        <p:nvSpPr>
          <p:cNvPr id="330813" name="AutoShape 61"/>
          <p:cNvSpPr>
            <a:spLocks noChangeArrowheads="1"/>
          </p:cNvSpPr>
          <p:nvPr/>
        </p:nvSpPr>
        <p:spPr bwMode="auto">
          <a:xfrm>
            <a:off x="2667000" y="3429000"/>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Satisfies preferred ratio of cases to IV's of 20 to 1 </a:t>
            </a:r>
          </a:p>
          <a:p>
            <a:pPr algn="l">
              <a:lnSpc>
                <a:spcPct val="100000"/>
              </a:lnSpc>
            </a:pPr>
            <a:endParaRPr lang="en-US" sz="1000">
              <a:latin typeface="Verdana" pitchFamily="34" charset="0"/>
            </a:endParaRPr>
          </a:p>
        </p:txBody>
      </p:sp>
      <p:grpSp>
        <p:nvGrpSpPr>
          <p:cNvPr id="330814" name="Group 62"/>
          <p:cNvGrpSpPr>
            <a:grpSpLocks/>
          </p:cNvGrpSpPr>
          <p:nvPr/>
        </p:nvGrpSpPr>
        <p:grpSpPr bwMode="auto">
          <a:xfrm>
            <a:off x="6519863" y="3632200"/>
            <a:ext cx="679450" cy="304800"/>
            <a:chOff x="3792" y="2832"/>
            <a:chExt cx="428" cy="192"/>
          </a:xfrm>
        </p:grpSpPr>
        <p:sp>
          <p:nvSpPr>
            <p:cNvPr id="330815" name="Line 63"/>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816" name="Text Box 64"/>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330817" name="Group 65"/>
          <p:cNvGrpSpPr>
            <a:grpSpLocks/>
          </p:cNvGrpSpPr>
          <p:nvPr/>
        </p:nvGrpSpPr>
        <p:grpSpPr bwMode="auto">
          <a:xfrm>
            <a:off x="4614863" y="4452938"/>
            <a:ext cx="466725" cy="423862"/>
            <a:chOff x="4464" y="3456"/>
            <a:chExt cx="294" cy="267"/>
          </a:xfrm>
        </p:grpSpPr>
        <p:sp>
          <p:nvSpPr>
            <p:cNvPr id="330818" name="Line 66"/>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819" name="Text Box 67"/>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330820" name="Group 68"/>
          <p:cNvGrpSpPr>
            <a:grpSpLocks/>
          </p:cNvGrpSpPr>
          <p:nvPr/>
        </p:nvGrpSpPr>
        <p:grpSpPr bwMode="auto">
          <a:xfrm>
            <a:off x="4614863" y="4452938"/>
            <a:ext cx="466725" cy="423862"/>
            <a:chOff x="4464" y="3456"/>
            <a:chExt cx="294" cy="267"/>
          </a:xfrm>
        </p:grpSpPr>
        <p:sp>
          <p:nvSpPr>
            <p:cNvPr id="330821" name="Line 69"/>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0822" name="Text Box 70"/>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330825" name="Text Box 73"/>
          <p:cNvSpPr txBox="1">
            <a:spLocks noChangeArrowheads="1"/>
          </p:cNvSpPr>
          <p:nvPr/>
        </p:nvSpPr>
        <p:spPr bwMode="auto">
          <a:xfrm>
            <a:off x="7129463" y="3810000"/>
            <a:ext cx="1828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with caution</a:t>
            </a:r>
          </a:p>
        </p:txBody>
      </p:sp>
      <p:sp>
        <p:nvSpPr>
          <p:cNvPr id="330826" name="Text Box 74"/>
          <p:cNvSpPr txBox="1">
            <a:spLocks noChangeArrowheads="1"/>
          </p:cNvSpPr>
          <p:nvPr/>
        </p:nvSpPr>
        <p:spPr bwMode="auto">
          <a:xfrm>
            <a:off x="7162800" y="5257800"/>
            <a:ext cx="1828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with caution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3540114-95F7-4F32-A016-BF7EC7C7DC7F}" type="slidenum">
              <a:rPr lang="en-US"/>
              <a:pPr/>
              <a:t>8</a:t>
            </a:fld>
            <a:endParaRPr lang="en-US"/>
          </a:p>
        </p:txBody>
      </p:sp>
      <p:sp>
        <p:nvSpPr>
          <p:cNvPr id="785410" name="Rectangle 2"/>
          <p:cNvSpPr>
            <a:spLocks noGrp="1" noChangeArrowheads="1"/>
          </p:cNvSpPr>
          <p:nvPr>
            <p:ph type="title"/>
          </p:nvPr>
        </p:nvSpPr>
        <p:spPr/>
        <p:txBody>
          <a:bodyPr/>
          <a:lstStyle/>
          <a:p>
            <a:r>
              <a:rPr lang="en-US"/>
              <a:t>Overall test of relationship - 1</a:t>
            </a:r>
          </a:p>
        </p:txBody>
      </p:sp>
      <p:sp>
        <p:nvSpPr>
          <p:cNvPr id="785411" name="Rectangle 3"/>
          <p:cNvSpPr>
            <a:spLocks noGrp="1" noChangeArrowheads="1"/>
          </p:cNvSpPr>
          <p:nvPr>
            <p:ph type="body" idx="1"/>
          </p:nvPr>
        </p:nvSpPr>
        <p:spPr/>
        <p:txBody>
          <a:bodyPr/>
          <a:lstStyle/>
          <a:p>
            <a:r>
              <a:rPr lang="en-US"/>
              <a:t>The overall test of relationship among the independent variables and groups defined by the dependent is based on the reduction in the likelihood values for a model which does not contain any independent variables and the model that contains the independent variables.</a:t>
            </a:r>
          </a:p>
          <a:p>
            <a:endParaRPr lang="en-US"/>
          </a:p>
          <a:p>
            <a:r>
              <a:rPr lang="en-US"/>
              <a:t>This difference in likelihood follows a chi-square distribution, and is referred to as the model chi-square.  </a:t>
            </a:r>
          </a:p>
          <a:p>
            <a:endParaRPr lang="en-US"/>
          </a:p>
          <a:p>
            <a:r>
              <a:rPr lang="en-US"/>
              <a:t>The significance test for the final model chi-square (after the independent variables have been added) is our statistical evidence of the presence of a relationship between the dependent variable and the combination of the independent variables.</a:t>
            </a:r>
          </a:p>
          <a:p>
            <a:endParaRPr 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38D3708-8887-4B84-A67A-8FC943707A3A}" type="slidenum">
              <a:rPr lang="en-US"/>
              <a:pPr/>
              <a:t>9</a:t>
            </a:fld>
            <a:endParaRPr lang="en-US"/>
          </a:p>
        </p:txBody>
      </p:sp>
      <p:sp>
        <p:nvSpPr>
          <p:cNvPr id="831490" name="Rectangle 2"/>
          <p:cNvSpPr>
            <a:spLocks noGrp="1" noChangeArrowheads="1"/>
          </p:cNvSpPr>
          <p:nvPr>
            <p:ph type="title"/>
          </p:nvPr>
        </p:nvSpPr>
        <p:spPr/>
        <p:txBody>
          <a:bodyPr/>
          <a:lstStyle/>
          <a:p>
            <a:r>
              <a:rPr lang="en-US"/>
              <a:t>Overall test of relationship - 2</a:t>
            </a:r>
          </a:p>
        </p:txBody>
      </p:sp>
      <p:grpSp>
        <p:nvGrpSpPr>
          <p:cNvPr id="831492" name="Group 4"/>
          <p:cNvGrpSpPr>
            <a:grpSpLocks/>
          </p:cNvGrpSpPr>
          <p:nvPr/>
        </p:nvGrpSpPr>
        <p:grpSpPr bwMode="auto">
          <a:xfrm>
            <a:off x="2509838" y="1884363"/>
            <a:ext cx="4805362" cy="1316037"/>
            <a:chOff x="960" y="960"/>
            <a:chExt cx="3027" cy="829"/>
          </a:xfrm>
        </p:grpSpPr>
        <p:pic>
          <p:nvPicPr>
            <p:cNvPr id="83149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960"/>
              <a:ext cx="3027" cy="82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31494" name="Rectangle 6"/>
            <p:cNvSpPr>
              <a:spLocks noChangeArrowheads="1"/>
            </p:cNvSpPr>
            <p:nvPr/>
          </p:nvSpPr>
          <p:spPr bwMode="auto">
            <a:xfrm>
              <a:off x="1008" y="1564"/>
              <a:ext cx="2832" cy="144"/>
            </a:xfrm>
            <a:prstGeom prst="rect">
              <a:avLst/>
            </a:prstGeom>
            <a:noFill/>
            <a:ln w="31750">
              <a:solidFill>
                <a:srgbClr val="FF0000"/>
              </a:solidFill>
              <a:miter lim="800000"/>
              <a:headEnd/>
              <a:tailEnd/>
            </a:ln>
            <a:effectLst/>
            <a:extLst>
              <a:ext uri="{909E8E84-426E-40DD-AFC4-6F175D3DCCD1}">
                <a14:hiddenFill xmlns:a14="http://schemas.microsoft.com/office/drawing/2010/main">
                  <a:solidFill>
                    <a:schemeClr val="bg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31495" name="AutoShape 7"/>
          <p:cNvSpPr>
            <a:spLocks noChangeArrowheads="1"/>
          </p:cNvSpPr>
          <p:nvPr/>
        </p:nvSpPr>
        <p:spPr bwMode="auto">
          <a:xfrm>
            <a:off x="2019300" y="3317875"/>
            <a:ext cx="6362700" cy="3213100"/>
          </a:xfrm>
          <a:prstGeom prst="wedgeEllipseCallout">
            <a:avLst>
              <a:gd name="adj1" fmla="val 24449"/>
              <a:gd name="adj2" fmla="val -5899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presence of a relationship between the dependent variable and combination of independent variables is based on the statistical significance of the final model chi-square in the SPSS table titled "Model Fitting Information".</a:t>
            </a:r>
          </a:p>
          <a:p>
            <a:pPr algn="l"/>
            <a:endParaRPr lang="en-US" sz="1200">
              <a:latin typeface="Verdana" pitchFamily="34" charset="0"/>
            </a:endParaRPr>
          </a:p>
          <a:p>
            <a:pPr algn="l"/>
            <a:r>
              <a:rPr lang="en-US" sz="1200">
                <a:latin typeface="Verdana" pitchFamily="34" charset="0"/>
              </a:rPr>
              <a:t>In this analysis, the probability of the model chi-square (18.457) was 0.005, less than or equal to the level of significance of 0.05. The null hypothesis that there was no difference between the model without independent variables and the model with independent variables was rejected. The existence of a relationship between the independent variables and the dependent variable was supported. </a:t>
            </a:r>
          </a:p>
        </p:txBody>
      </p:sp>
    </p:spTree>
  </p:cSld>
  <p:clrMapOvr>
    <a:masterClrMapping/>
  </p:clrMapOvr>
  <p:transition/>
</p:sld>
</file>

<file path=ppt/theme/theme1.xml><?xml version="1.0" encoding="utf-8"?>
<a:theme xmlns:a="http://schemas.openxmlformats.org/drawingml/2006/main" name="_statTemplate">
  <a:themeElements>
    <a:clrScheme name="">
      <a:dk1>
        <a:srgbClr val="000000"/>
      </a:dk1>
      <a:lt1>
        <a:srgbClr val="FFFFFF"/>
      </a:lt1>
      <a:dk2>
        <a:srgbClr val="000000"/>
      </a:dk2>
      <a:lt2>
        <a:srgbClr val="E3E2C7"/>
      </a:lt2>
      <a:accent1>
        <a:srgbClr val="EAEAEA"/>
      </a:accent1>
      <a:accent2>
        <a:srgbClr val="003366"/>
      </a:accent2>
      <a:accent3>
        <a:srgbClr val="FFFFFF"/>
      </a:accent3>
      <a:accent4>
        <a:srgbClr val="000000"/>
      </a:accent4>
      <a:accent5>
        <a:srgbClr val="F3F3F3"/>
      </a:accent5>
      <a:accent6>
        <a:srgbClr val="002D5C"/>
      </a:accent6>
      <a:hlink>
        <a:srgbClr val="003366"/>
      </a:hlink>
      <a:folHlink>
        <a:srgbClr val="800000"/>
      </a:folHlink>
    </a:clrScheme>
    <a:fontScheme name="_statTemplat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_statTemplat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_statTemplat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_statTemplat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_statTemplat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Settings\js\Application Data\Microsoft\Templates\_statTemplate.pot</Template>
  <TotalTime>11780</TotalTime>
  <Words>13065</Words>
  <Application>Microsoft Office PowerPoint</Application>
  <PresentationFormat>On-screen Show (4:3)</PresentationFormat>
  <Paragraphs>807</Paragraphs>
  <Slides>73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73</vt:i4>
      </vt:variant>
    </vt:vector>
  </HeadingPairs>
  <TitlesOfParts>
    <vt:vector size="78" baseType="lpstr">
      <vt:lpstr>Times New Roman</vt:lpstr>
      <vt:lpstr>Trebuchet MS</vt:lpstr>
      <vt:lpstr>Wingdings</vt:lpstr>
      <vt:lpstr>Verdana</vt:lpstr>
      <vt:lpstr>_statTemplate</vt:lpstr>
      <vt:lpstr>Multinomial Logistic Regression Basic Relationships</vt:lpstr>
      <vt:lpstr>Multinomial logistic regression</vt:lpstr>
      <vt:lpstr>What multinomial logistic regression predicts</vt:lpstr>
      <vt:lpstr>Level of measurement requirements</vt:lpstr>
      <vt:lpstr>Assumptions and outliers</vt:lpstr>
      <vt:lpstr>Sample size requirements</vt:lpstr>
      <vt:lpstr>Methods for including variables</vt:lpstr>
      <vt:lpstr>Overall test of relationship - 1</vt:lpstr>
      <vt:lpstr>Overall test of relationship - 2</vt:lpstr>
      <vt:lpstr>Strength of multinomial logistic regression  relationship</vt:lpstr>
      <vt:lpstr>Evaluating usefulness for logistic models</vt:lpstr>
      <vt:lpstr>Computing by chance accuracy</vt:lpstr>
      <vt:lpstr>Comparing accuracy rates</vt:lpstr>
      <vt:lpstr>Numerical problems</vt:lpstr>
      <vt:lpstr>Relationship of individual independent variables and the dependent variable</vt:lpstr>
      <vt:lpstr>Relationship of individual independent variables and the dependent variable</vt:lpstr>
      <vt:lpstr>Relationship of individual independent variables and the dependent variable</vt:lpstr>
      <vt:lpstr>Relationship of individual independent variables and the dependent variable</vt:lpstr>
      <vt:lpstr>Interpreting relationship of individual independent variables to the dependent variable</vt:lpstr>
      <vt:lpstr>Interpreting relationship of individual independent variables to the dependent variable</vt:lpstr>
      <vt:lpstr>Relationship of individual independent variables and the dependent variable</vt:lpstr>
      <vt:lpstr>Interpreting relationship of individual independent variables and the dependent variable</vt:lpstr>
      <vt:lpstr>Interpreting relationships for independent variable in problems</vt:lpstr>
      <vt:lpstr>Problem 1</vt:lpstr>
      <vt:lpstr>Dissecting problem 1 - 1</vt:lpstr>
      <vt:lpstr>Dissecting problem 1 - 2</vt:lpstr>
      <vt:lpstr>Dissecting problem 1 - 3</vt:lpstr>
      <vt:lpstr>Dissecting problem 1 - 4</vt:lpstr>
      <vt:lpstr>Dissecting problem 1 - 5</vt:lpstr>
      <vt:lpstr>Request multinomial logistic regression</vt:lpstr>
      <vt:lpstr>Selecting the dependent variable</vt:lpstr>
      <vt:lpstr>Selecting metric independent variables</vt:lpstr>
      <vt:lpstr>Specifying statistics to include in the output</vt:lpstr>
      <vt:lpstr>Requesting the classification table</vt:lpstr>
      <vt:lpstr>Completing the multinomial  logistic regression request</vt:lpstr>
      <vt:lpstr>LEVEL OF MEASUREMENT - 1</vt:lpstr>
      <vt:lpstr>LEVEL OF MEASUREMENT - 2</vt:lpstr>
      <vt:lpstr>Sample size – ratio of cases to variables</vt:lpstr>
      <vt:lpstr>OVERALL RELATIONSHIP BETWEEN INDEPENDENT AND DEPENDENT VARIABLES</vt:lpstr>
      <vt:lpstr>NUMERICAL PROBLEMS</vt:lpstr>
      <vt:lpstr>RELATIONSHIP OF INDIVIDUAL INDEPENDENT VARIABLES TO DEPENDENT VARIABLE - 1</vt:lpstr>
      <vt:lpstr>RELATIONSHIP OF INDIVIDUAL INDEPENDENT VARIABLES TO DEPENDENT VARIABLE - 2</vt:lpstr>
      <vt:lpstr>RELATIONSHIP OF INDIVIDUAL INDEPENDENT VARIABLES TO DEPENDENT VARIABLE - 3</vt:lpstr>
      <vt:lpstr>RELATIONSHIP OF INDIVIDUAL INDEPENDENT VARIABLES TO DEPENDENT VARIABLE - 4</vt:lpstr>
      <vt:lpstr>RELATIONSHIP OF INDIVIDUAL INDEPENDENT VARIABLES TO DEPENDENT VARIABLE - 5</vt:lpstr>
      <vt:lpstr>CLASSIFICATION USING THE MULTINOMIAL LOGISTIC REGRESSION MODEL: BY CHANCE ACCURACY RATE</vt:lpstr>
      <vt:lpstr>CLASSIFICATION USING THE MULTINOMIAL LOGISTIC REGRESSION MODEL:  CLASSIFICATION ACCURACY</vt:lpstr>
      <vt:lpstr>Answering the question in problem 1 - 1</vt:lpstr>
      <vt:lpstr>Answering the question in problem 1 - 2</vt:lpstr>
      <vt:lpstr>Problem 2</vt:lpstr>
      <vt:lpstr>Dissecting problem 2 - 1</vt:lpstr>
      <vt:lpstr>Dissecting problem 2 - 2</vt:lpstr>
      <vt:lpstr>Dissecting problem 2 - 3</vt:lpstr>
      <vt:lpstr>Dissecting problem 2 - 4</vt:lpstr>
      <vt:lpstr>Dissecting problem 2 - 5</vt:lpstr>
      <vt:lpstr>LEVEL OF MEASUREMENT - 1</vt:lpstr>
      <vt:lpstr>LEVEL OF MEASUREMENT - 2</vt:lpstr>
      <vt:lpstr>Request multinomial logistic regression</vt:lpstr>
      <vt:lpstr>Selecting the dependent variable</vt:lpstr>
      <vt:lpstr>Selecting non-metric independent variables</vt:lpstr>
      <vt:lpstr>Selecting metric independent variables</vt:lpstr>
      <vt:lpstr>Specifying statistics to include in the output</vt:lpstr>
      <vt:lpstr>Requesting the classification table</vt:lpstr>
      <vt:lpstr>Completing the multinomial  logistic regression request</vt:lpstr>
      <vt:lpstr>Sample size – ratio of cases to variables</vt:lpstr>
      <vt:lpstr>OVERALL RELATIONSHIP BETWEEN INDEPENDENT AND DEPENDENT VARIABLES</vt:lpstr>
      <vt:lpstr>NUMERICAL PROBLEMS</vt:lpstr>
      <vt:lpstr>RELATIONSHIP OF INDIVIDUAL INDEPENDENT VARIABLES TO DEPENDENT VARIABLE - 1</vt:lpstr>
      <vt:lpstr>Answering the question in problem 2</vt:lpstr>
      <vt:lpstr>Steps in multinomial logistic regression:  level of measurement and initial sample size</vt:lpstr>
      <vt:lpstr>Steps in multinomial logistic regression:  overall relationship and numerical problems</vt:lpstr>
      <vt:lpstr>Steps in multinomial logistic regression:  relationships between IV's and DV</vt:lpstr>
      <vt:lpstr>Steps in multinomial logistic regression:  classification accuracy and adding cautions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Frequency Distributions</dc:title>
  <dc:creator>Michael</dc:creator>
  <cp:lastModifiedBy>Michael</cp:lastModifiedBy>
  <cp:revision>502</cp:revision>
  <cp:lastPrinted>2000-09-01T15:46:21Z</cp:lastPrinted>
  <dcterms:created xsi:type="dcterms:W3CDTF">2000-09-01T15:46:21Z</dcterms:created>
  <dcterms:modified xsi:type="dcterms:W3CDTF">2012-04-15T14:25:20Z</dcterms:modified>
</cp:coreProperties>
</file>