
<file path=[Content_Types].xml><?xml version="1.0" encoding="utf-8"?>
<Types xmlns="http://schemas.openxmlformats.org/package/2006/content-types">
  <Default Extension="png" ContentType="image/pn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4" r:id="rId1"/>
  </p:sldMasterIdLst>
  <p:notesMasterIdLst>
    <p:notesMasterId r:id="rId108"/>
  </p:notesMasterIdLst>
  <p:handoutMasterIdLst>
    <p:handoutMasterId r:id="rId109"/>
  </p:handoutMasterIdLst>
  <p:sldIdLst>
    <p:sldId id="256" r:id="rId2"/>
    <p:sldId id="631" r:id="rId3"/>
    <p:sldId id="885" r:id="rId4"/>
    <p:sldId id="902" r:id="rId5"/>
    <p:sldId id="904" r:id="rId6"/>
    <p:sldId id="905" r:id="rId7"/>
    <p:sldId id="906" r:id="rId8"/>
    <p:sldId id="907" r:id="rId9"/>
    <p:sldId id="908" r:id="rId10"/>
    <p:sldId id="909" r:id="rId11"/>
    <p:sldId id="910" r:id="rId12"/>
    <p:sldId id="911" r:id="rId13"/>
    <p:sldId id="912" r:id="rId14"/>
    <p:sldId id="930" r:id="rId15"/>
    <p:sldId id="913" r:id="rId16"/>
    <p:sldId id="914" r:id="rId17"/>
    <p:sldId id="915" r:id="rId18"/>
    <p:sldId id="916" r:id="rId19"/>
    <p:sldId id="917" r:id="rId20"/>
    <p:sldId id="918" r:id="rId21"/>
    <p:sldId id="931" r:id="rId22"/>
    <p:sldId id="932" r:id="rId23"/>
    <p:sldId id="933" r:id="rId24"/>
    <p:sldId id="934" r:id="rId25"/>
    <p:sldId id="935" r:id="rId26"/>
    <p:sldId id="936" r:id="rId27"/>
    <p:sldId id="937" r:id="rId28"/>
    <p:sldId id="938" r:id="rId29"/>
    <p:sldId id="939" r:id="rId30"/>
    <p:sldId id="940" r:id="rId31"/>
    <p:sldId id="941" r:id="rId32"/>
    <p:sldId id="942" r:id="rId33"/>
    <p:sldId id="943" r:id="rId34"/>
    <p:sldId id="944" r:id="rId35"/>
    <p:sldId id="945" r:id="rId36"/>
    <p:sldId id="948" r:id="rId37"/>
    <p:sldId id="949" r:id="rId38"/>
    <p:sldId id="962" r:id="rId39"/>
    <p:sldId id="951" r:id="rId40"/>
    <p:sldId id="952" r:id="rId41"/>
    <p:sldId id="955" r:id="rId42"/>
    <p:sldId id="956" r:id="rId43"/>
    <p:sldId id="957" r:id="rId44"/>
    <p:sldId id="958" r:id="rId45"/>
    <p:sldId id="959" r:id="rId46"/>
    <p:sldId id="960" r:id="rId47"/>
    <p:sldId id="961" r:id="rId48"/>
    <p:sldId id="963" r:id="rId49"/>
    <p:sldId id="964" r:id="rId50"/>
    <p:sldId id="965" r:id="rId51"/>
    <p:sldId id="966" r:id="rId52"/>
    <p:sldId id="967" r:id="rId53"/>
    <p:sldId id="968" r:id="rId54"/>
    <p:sldId id="947" r:id="rId55"/>
    <p:sldId id="969" r:id="rId56"/>
    <p:sldId id="970" r:id="rId57"/>
    <p:sldId id="972" r:id="rId58"/>
    <p:sldId id="971" r:id="rId59"/>
    <p:sldId id="973" r:id="rId60"/>
    <p:sldId id="919" r:id="rId61"/>
    <p:sldId id="920" r:id="rId62"/>
    <p:sldId id="921" r:id="rId63"/>
    <p:sldId id="922" r:id="rId64"/>
    <p:sldId id="974" r:id="rId65"/>
    <p:sldId id="926" r:id="rId66"/>
    <p:sldId id="927" r:id="rId67"/>
    <p:sldId id="975" r:id="rId68"/>
    <p:sldId id="976" r:id="rId69"/>
    <p:sldId id="977" r:id="rId70"/>
    <p:sldId id="978" r:id="rId71"/>
    <p:sldId id="980" r:id="rId72"/>
    <p:sldId id="984" r:id="rId73"/>
    <p:sldId id="985" r:id="rId74"/>
    <p:sldId id="986" r:id="rId75"/>
    <p:sldId id="982" r:id="rId76"/>
    <p:sldId id="983" r:id="rId77"/>
    <p:sldId id="987" r:id="rId78"/>
    <p:sldId id="989" r:id="rId79"/>
    <p:sldId id="990" r:id="rId80"/>
    <p:sldId id="992" r:id="rId81"/>
    <p:sldId id="999" r:id="rId82"/>
    <p:sldId id="1000" r:id="rId83"/>
    <p:sldId id="1001" r:id="rId84"/>
    <p:sldId id="1002" r:id="rId85"/>
    <p:sldId id="993" r:id="rId86"/>
    <p:sldId id="998" r:id="rId87"/>
    <p:sldId id="1003" r:id="rId88"/>
    <p:sldId id="1004" r:id="rId89"/>
    <p:sldId id="1005" r:id="rId90"/>
    <p:sldId id="1006" r:id="rId91"/>
    <p:sldId id="991" r:id="rId92"/>
    <p:sldId id="1007" r:id="rId93"/>
    <p:sldId id="1009" r:id="rId94"/>
    <p:sldId id="1012" r:id="rId95"/>
    <p:sldId id="1011" r:id="rId96"/>
    <p:sldId id="928" r:id="rId97"/>
    <p:sldId id="929" r:id="rId98"/>
    <p:sldId id="1013" r:id="rId99"/>
    <p:sldId id="1015" r:id="rId100"/>
    <p:sldId id="1019" r:id="rId101"/>
    <p:sldId id="1020" r:id="rId102"/>
    <p:sldId id="1016" r:id="rId103"/>
    <p:sldId id="1017" r:id="rId104"/>
    <p:sldId id="1021" r:id="rId105"/>
    <p:sldId id="1022" r:id="rId106"/>
    <p:sldId id="1018" r:id="rId107"/>
  </p:sldIdLst>
  <p:sldSz cx="9144000" cy="6858000" type="screen4x3"/>
  <p:notesSz cx="6858000" cy="9144000"/>
  <p:defaultTextStyle>
    <a:defPPr>
      <a:defRPr lang="en-US"/>
    </a:defPPr>
    <a:lvl1pPr algn="ctr" rtl="0" fontAlgn="base">
      <a:lnSpc>
        <a:spcPct val="85000"/>
      </a:lnSpc>
      <a:spcBef>
        <a:spcPct val="0"/>
      </a:spcBef>
      <a:spcAft>
        <a:spcPct val="0"/>
      </a:spcAft>
      <a:defRPr sz="2400" kern="1200">
        <a:solidFill>
          <a:schemeClr val="tx1"/>
        </a:solidFill>
        <a:latin typeface="Trebuchet MS" pitchFamily="34" charset="0"/>
        <a:ea typeface="+mn-ea"/>
        <a:cs typeface="+mn-cs"/>
      </a:defRPr>
    </a:lvl1pPr>
    <a:lvl2pPr marL="457200" algn="ctr" rtl="0" fontAlgn="base">
      <a:lnSpc>
        <a:spcPct val="85000"/>
      </a:lnSpc>
      <a:spcBef>
        <a:spcPct val="0"/>
      </a:spcBef>
      <a:spcAft>
        <a:spcPct val="0"/>
      </a:spcAft>
      <a:defRPr sz="2400" kern="1200">
        <a:solidFill>
          <a:schemeClr val="tx1"/>
        </a:solidFill>
        <a:latin typeface="Trebuchet MS" pitchFamily="34" charset="0"/>
        <a:ea typeface="+mn-ea"/>
        <a:cs typeface="+mn-cs"/>
      </a:defRPr>
    </a:lvl2pPr>
    <a:lvl3pPr marL="914400" algn="ctr" rtl="0" fontAlgn="base">
      <a:lnSpc>
        <a:spcPct val="85000"/>
      </a:lnSpc>
      <a:spcBef>
        <a:spcPct val="0"/>
      </a:spcBef>
      <a:spcAft>
        <a:spcPct val="0"/>
      </a:spcAft>
      <a:defRPr sz="2400" kern="1200">
        <a:solidFill>
          <a:schemeClr val="tx1"/>
        </a:solidFill>
        <a:latin typeface="Trebuchet MS" pitchFamily="34" charset="0"/>
        <a:ea typeface="+mn-ea"/>
        <a:cs typeface="+mn-cs"/>
      </a:defRPr>
    </a:lvl3pPr>
    <a:lvl4pPr marL="1371600" algn="ctr" rtl="0" fontAlgn="base">
      <a:lnSpc>
        <a:spcPct val="85000"/>
      </a:lnSpc>
      <a:spcBef>
        <a:spcPct val="0"/>
      </a:spcBef>
      <a:spcAft>
        <a:spcPct val="0"/>
      </a:spcAft>
      <a:defRPr sz="2400" kern="1200">
        <a:solidFill>
          <a:schemeClr val="tx1"/>
        </a:solidFill>
        <a:latin typeface="Trebuchet MS" pitchFamily="34" charset="0"/>
        <a:ea typeface="+mn-ea"/>
        <a:cs typeface="+mn-cs"/>
      </a:defRPr>
    </a:lvl4pPr>
    <a:lvl5pPr marL="1828800" algn="ctr" rtl="0" fontAlgn="base">
      <a:lnSpc>
        <a:spcPct val="85000"/>
      </a:lnSpc>
      <a:spcBef>
        <a:spcPct val="0"/>
      </a:spcBef>
      <a:spcAft>
        <a:spcPct val="0"/>
      </a:spcAft>
      <a:defRPr sz="2400" kern="1200">
        <a:solidFill>
          <a:schemeClr val="tx1"/>
        </a:solidFill>
        <a:latin typeface="Trebuchet MS" pitchFamily="34" charset="0"/>
        <a:ea typeface="+mn-ea"/>
        <a:cs typeface="+mn-cs"/>
      </a:defRPr>
    </a:lvl5pPr>
    <a:lvl6pPr marL="2286000" algn="l" defTabSz="914400" rtl="0" eaLnBrk="1" latinLnBrk="0" hangingPunct="1">
      <a:defRPr sz="2400" kern="1200">
        <a:solidFill>
          <a:schemeClr val="tx1"/>
        </a:solidFill>
        <a:latin typeface="Trebuchet MS" pitchFamily="34" charset="0"/>
        <a:ea typeface="+mn-ea"/>
        <a:cs typeface="+mn-cs"/>
      </a:defRPr>
    </a:lvl6pPr>
    <a:lvl7pPr marL="2743200" algn="l" defTabSz="914400" rtl="0" eaLnBrk="1" latinLnBrk="0" hangingPunct="1">
      <a:defRPr sz="2400" kern="1200">
        <a:solidFill>
          <a:schemeClr val="tx1"/>
        </a:solidFill>
        <a:latin typeface="Trebuchet MS" pitchFamily="34" charset="0"/>
        <a:ea typeface="+mn-ea"/>
        <a:cs typeface="+mn-cs"/>
      </a:defRPr>
    </a:lvl7pPr>
    <a:lvl8pPr marL="3200400" algn="l" defTabSz="914400" rtl="0" eaLnBrk="1" latinLnBrk="0" hangingPunct="1">
      <a:defRPr sz="2400" kern="1200">
        <a:solidFill>
          <a:schemeClr val="tx1"/>
        </a:solidFill>
        <a:latin typeface="Trebuchet MS" pitchFamily="34" charset="0"/>
        <a:ea typeface="+mn-ea"/>
        <a:cs typeface="+mn-cs"/>
      </a:defRPr>
    </a:lvl8pPr>
    <a:lvl9pPr marL="3657600" algn="l" defTabSz="914400" rtl="0" eaLnBrk="1" latinLnBrk="0" hangingPunct="1">
      <a:defRPr sz="2400" kern="1200">
        <a:solidFill>
          <a:schemeClr val="tx1"/>
        </a:solidFill>
        <a:latin typeface="Trebuchet MS"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CC"/>
    <a:srgbClr val="000000"/>
    <a:srgbClr val="FFFF66"/>
    <a:srgbClr val="FFCC00"/>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54" autoAdjust="0"/>
  </p:normalViewPr>
  <p:slideViewPr>
    <p:cSldViewPr>
      <p:cViewPr>
        <p:scale>
          <a:sx n="85" d="100"/>
          <a:sy n="85" d="100"/>
        </p:scale>
        <p:origin x="-1440" y="-72"/>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Lst>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handoutMaster" Target="handoutMasters/handoutMaster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_rels/viewProps.xml.rels><?xml version="1.0" encoding="UTF-8" standalone="yes"?>
<Relationships xmlns="http://schemas.openxmlformats.org/package/2006/relationships"><Relationship Id="rId8" Type="http://schemas.openxmlformats.org/officeDocument/2006/relationships/slide" Target="slides/slide10.xml"/><Relationship Id="rId13" Type="http://schemas.openxmlformats.org/officeDocument/2006/relationships/slide" Target="slides/slide98.xml"/><Relationship Id="rId3" Type="http://schemas.openxmlformats.org/officeDocument/2006/relationships/slide" Target="slides/slide5.xml"/><Relationship Id="rId7" Type="http://schemas.openxmlformats.org/officeDocument/2006/relationships/slide" Target="slides/slide9.xml"/><Relationship Id="rId12" Type="http://schemas.openxmlformats.org/officeDocument/2006/relationships/slide" Target="slides/slide97.xml"/><Relationship Id="rId2" Type="http://schemas.openxmlformats.org/officeDocument/2006/relationships/slide" Target="slides/slide2.xml"/><Relationship Id="rId1" Type="http://schemas.openxmlformats.org/officeDocument/2006/relationships/slide" Target="slides/slide1.xml"/><Relationship Id="rId6" Type="http://schemas.openxmlformats.org/officeDocument/2006/relationships/slide" Target="slides/slide8.xml"/><Relationship Id="rId11" Type="http://schemas.openxmlformats.org/officeDocument/2006/relationships/slide" Target="slides/slide96.xml"/><Relationship Id="rId5" Type="http://schemas.openxmlformats.org/officeDocument/2006/relationships/slide" Target="slides/slide7.xml"/><Relationship Id="rId10" Type="http://schemas.openxmlformats.org/officeDocument/2006/relationships/slide" Target="slides/slide19.xml"/><Relationship Id="rId4" Type="http://schemas.openxmlformats.org/officeDocument/2006/relationships/slide" Target="slides/slide6.xml"/><Relationship Id="rId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0" hangingPunct="0">
              <a:lnSpc>
                <a:spcPct val="100000"/>
              </a:lnSpc>
              <a:defRPr sz="1200">
                <a:latin typeface="Times New Roman" pitchFamily="18" charset="0"/>
              </a:defRPr>
            </a:lvl1pPr>
          </a:lstStyle>
          <a:p>
            <a:endParaRPr lang="en-US"/>
          </a:p>
        </p:txBody>
      </p:sp>
      <p:sp>
        <p:nvSpPr>
          <p:cNvPr id="15363"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lnSpc>
                <a:spcPct val="100000"/>
              </a:lnSpc>
              <a:defRPr sz="1200">
                <a:latin typeface="Times New Roman" pitchFamily="18" charset="0"/>
              </a:defRPr>
            </a:lvl1pPr>
          </a:lstStyle>
          <a:p>
            <a:endParaRPr lang="en-US"/>
          </a:p>
        </p:txBody>
      </p:sp>
      <p:sp>
        <p:nvSpPr>
          <p:cNvPr id="15364"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eaLnBrk="0" hangingPunct="0">
              <a:lnSpc>
                <a:spcPct val="100000"/>
              </a:lnSpc>
              <a:defRPr sz="1200">
                <a:latin typeface="Times New Roman" pitchFamily="18" charset="0"/>
              </a:defRPr>
            </a:lvl1pPr>
          </a:lstStyle>
          <a:p>
            <a:r>
              <a:rPr lang="en-US"/>
              <a:t>Class 2</a:t>
            </a:r>
          </a:p>
        </p:txBody>
      </p:sp>
      <p:sp>
        <p:nvSpPr>
          <p:cNvPr id="15365"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lnSpc>
                <a:spcPct val="100000"/>
              </a:lnSpc>
              <a:defRPr sz="1200">
                <a:latin typeface="Times New Roman" pitchFamily="18" charset="0"/>
              </a:defRPr>
            </a:lvl1pPr>
          </a:lstStyle>
          <a:p>
            <a:fld id="{B683E393-BF28-4A55-B366-00EB587C1110}" type="slidenum">
              <a:rPr lang="en-US"/>
              <a:pPr/>
              <a:t>‹#›</a:t>
            </a:fld>
            <a:endParaRPr lang="en-US"/>
          </a:p>
        </p:txBody>
      </p:sp>
    </p:spTree>
    <p:extLst>
      <p:ext uri="{BB962C8B-B14F-4D97-AF65-F5344CB8AC3E}">
        <p14:creationId xmlns:p14="http://schemas.microsoft.com/office/powerpoint/2010/main" val="41148632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0" hangingPunct="0">
              <a:lnSpc>
                <a:spcPct val="100000"/>
              </a:lnSpc>
              <a:defRPr sz="1200">
                <a:latin typeface="Times New Roman" pitchFamily="18" charset="0"/>
              </a:defRPr>
            </a:lvl1pPr>
          </a:lstStyle>
          <a:p>
            <a:endParaRPr lang="en-US"/>
          </a:p>
        </p:txBody>
      </p:sp>
      <p:sp>
        <p:nvSpPr>
          <p:cNvPr id="17411"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lnSpc>
                <a:spcPct val="100000"/>
              </a:lnSpc>
              <a:defRPr sz="1200">
                <a:latin typeface="Times New Roman" pitchFamily="18" charset="0"/>
              </a:defRPr>
            </a:lvl1pPr>
          </a:lstStyle>
          <a:p>
            <a:endParaRPr lang="en-US"/>
          </a:p>
        </p:txBody>
      </p:sp>
      <p:sp>
        <p:nvSpPr>
          <p:cNvPr id="17412"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7413"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7414"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eaLnBrk="0" hangingPunct="0">
              <a:lnSpc>
                <a:spcPct val="100000"/>
              </a:lnSpc>
              <a:defRPr sz="1200">
                <a:latin typeface="Times New Roman" pitchFamily="18" charset="0"/>
              </a:defRPr>
            </a:lvl1pPr>
          </a:lstStyle>
          <a:p>
            <a:endParaRPr lang="en-US"/>
          </a:p>
        </p:txBody>
      </p:sp>
      <p:sp>
        <p:nvSpPr>
          <p:cNvPr id="17415"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lnSpc>
                <a:spcPct val="100000"/>
              </a:lnSpc>
              <a:defRPr sz="1200">
                <a:latin typeface="Times New Roman" pitchFamily="18" charset="0"/>
              </a:defRPr>
            </a:lvl1pPr>
          </a:lstStyle>
          <a:p>
            <a:fld id="{1B605FB4-C736-46B0-9193-8F793BC4CAA9}" type="slidenum">
              <a:rPr lang="en-US"/>
              <a:pPr/>
              <a:t>‹#›</a:t>
            </a:fld>
            <a:endParaRPr lang="en-US"/>
          </a:p>
        </p:txBody>
      </p:sp>
    </p:spTree>
    <p:extLst>
      <p:ext uri="{BB962C8B-B14F-4D97-AF65-F5344CB8AC3E}">
        <p14:creationId xmlns:p14="http://schemas.microsoft.com/office/powerpoint/2010/main" val="41147260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26FBB5-60D4-43E9-AFBC-B65A61695B7D}" type="slidenum">
              <a:rPr lang="en-US"/>
              <a:pPr/>
              <a:t>1</a:t>
            </a:fld>
            <a:endParaRPr lang="en-US"/>
          </a:p>
        </p:txBody>
      </p:sp>
      <p:sp>
        <p:nvSpPr>
          <p:cNvPr id="43010" name="Rectangle 2"/>
          <p:cNvSpPr>
            <a:spLocks noChangeArrowheads="1" noTextEdit="1"/>
          </p:cNvSpPr>
          <p:nvPr>
            <p:ph type="sldImg"/>
          </p:nvPr>
        </p:nvSpPr>
        <p:spPr>
          <a:ln/>
        </p:spPr>
      </p:sp>
      <p:sp>
        <p:nvSpPr>
          <p:cNvPr id="43011"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08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 y="0"/>
            <a:ext cx="9029700" cy="675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0899" name="Rectangle 3"/>
          <p:cNvSpPr>
            <a:spLocks noGrp="1" noChangeArrowheads="1"/>
          </p:cNvSpPr>
          <p:nvPr>
            <p:ph type="ctrTitle"/>
          </p:nvPr>
        </p:nvSpPr>
        <p:spPr>
          <a:xfrm>
            <a:off x="1143000" y="304800"/>
            <a:ext cx="7543800" cy="1012825"/>
          </a:xfrm>
        </p:spPr>
        <p:txBody>
          <a:bodyPr/>
          <a:lstStyle>
            <a:lvl1pPr>
              <a:defRPr/>
            </a:lvl1pPr>
          </a:lstStyle>
          <a:p>
            <a:pPr lvl="0"/>
            <a:r>
              <a:rPr lang="en-US" noProof="0" smtClean="0"/>
              <a:t>Click to edit Master title</a:t>
            </a:r>
          </a:p>
        </p:txBody>
      </p:sp>
      <p:sp>
        <p:nvSpPr>
          <p:cNvPr id="80900" name="Rectangle 4"/>
          <p:cNvSpPr>
            <a:spLocks noGrp="1" noChangeArrowheads="1"/>
          </p:cNvSpPr>
          <p:nvPr>
            <p:ph type="subTitle" idx="1"/>
          </p:nvPr>
        </p:nvSpPr>
        <p:spPr>
          <a:xfrm>
            <a:off x="1219200" y="1600200"/>
            <a:ext cx="7391400" cy="5029200"/>
          </a:xfrm>
        </p:spPr>
        <p:txBody>
          <a:bodyPr/>
          <a:lstStyle>
            <a:lvl1pPr marL="0" indent="0" algn="ctr">
              <a:buFont typeface="Wingdings" pitchFamily="2" charset="2"/>
              <a:buNone/>
              <a:defRPr sz="1800"/>
            </a:lvl1pPr>
          </a:lstStyle>
          <a:p>
            <a:pPr lvl="0"/>
            <a:r>
              <a:rPr lang="en-US" noProof="0" smtClean="0"/>
              <a:t>Click to edit Master subtitle style</a:t>
            </a:r>
          </a:p>
        </p:txBody>
      </p:sp>
      <p:sp>
        <p:nvSpPr>
          <p:cNvPr id="80913" name="Rectangle 17"/>
          <p:cNvSpPr>
            <a:spLocks noGrp="1" noChangeArrowheads="1"/>
          </p:cNvSpPr>
          <p:nvPr>
            <p:ph type="sldNum" sz="quarter" idx="4"/>
          </p:nvPr>
        </p:nvSpPr>
        <p:spPr/>
        <p:txBody>
          <a:bodyPr/>
          <a:lstStyle>
            <a:lvl1pPr>
              <a:defRPr/>
            </a:lvl1pPr>
          </a:lstStyle>
          <a:p>
            <a:r>
              <a:rPr lang="en-US"/>
              <a:t>SW388R7</a:t>
            </a:r>
          </a:p>
          <a:p>
            <a:r>
              <a:rPr lang="en-US"/>
              <a:t>Data Analysis &amp; Computers II</a:t>
            </a:r>
          </a:p>
          <a:p>
            <a:endParaRPr lang="en-US"/>
          </a:p>
          <a:p>
            <a:r>
              <a:rPr lang="en-US"/>
              <a:t>Slide </a:t>
            </a:r>
            <a:fld id="{FEFFCCF8-F4FE-4B55-AF58-30DA7CEC2BFC}" type="slidenum">
              <a:rPr lang="en-US"/>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r>
              <a:rPr lang="en-US"/>
              <a:t>SW388R7</a:t>
            </a:r>
          </a:p>
          <a:p>
            <a:r>
              <a:rPr lang="en-US"/>
              <a:t>Data Analysis &amp; Computers II</a:t>
            </a:r>
          </a:p>
          <a:p>
            <a:endParaRPr lang="en-US"/>
          </a:p>
          <a:p>
            <a:r>
              <a:rPr lang="en-US"/>
              <a:t>Slide </a:t>
            </a:r>
            <a:fld id="{6A66419F-CB74-47FA-A318-E9CC3129F975}" type="slidenum">
              <a:rPr lang="en-US"/>
              <a:pPr/>
              <a:t>‹#›</a:t>
            </a:fld>
            <a:endParaRPr lang="en-US"/>
          </a:p>
        </p:txBody>
      </p:sp>
    </p:spTree>
    <p:extLst>
      <p:ext uri="{BB962C8B-B14F-4D97-AF65-F5344CB8AC3E}">
        <p14:creationId xmlns:p14="http://schemas.microsoft.com/office/powerpoint/2010/main" val="1664448429"/>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8650" y="304800"/>
            <a:ext cx="1970088" cy="6400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304800"/>
            <a:ext cx="5759450" cy="6400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r>
              <a:rPr lang="en-US"/>
              <a:t>SW388R7</a:t>
            </a:r>
          </a:p>
          <a:p>
            <a:r>
              <a:rPr lang="en-US"/>
              <a:t>Data Analysis &amp; Computers II</a:t>
            </a:r>
          </a:p>
          <a:p>
            <a:endParaRPr lang="en-US"/>
          </a:p>
          <a:p>
            <a:r>
              <a:rPr lang="en-US"/>
              <a:t>Slide </a:t>
            </a:r>
            <a:fld id="{3C258073-0CB4-4578-A267-1B98E824AC01}" type="slidenum">
              <a:rPr lang="en-US"/>
              <a:pPr/>
              <a:t>‹#›</a:t>
            </a:fld>
            <a:endParaRPr lang="en-US"/>
          </a:p>
        </p:txBody>
      </p:sp>
    </p:spTree>
    <p:extLst>
      <p:ext uri="{BB962C8B-B14F-4D97-AF65-F5344CB8AC3E}">
        <p14:creationId xmlns:p14="http://schemas.microsoft.com/office/powerpoint/2010/main" val="28412755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r>
              <a:rPr lang="en-US"/>
              <a:t>SW388R7</a:t>
            </a:r>
          </a:p>
          <a:p>
            <a:r>
              <a:rPr lang="en-US"/>
              <a:t>Data Analysis &amp; Computers II</a:t>
            </a:r>
          </a:p>
          <a:p>
            <a:endParaRPr lang="en-US"/>
          </a:p>
          <a:p>
            <a:r>
              <a:rPr lang="en-US"/>
              <a:t>Slide </a:t>
            </a:r>
            <a:fld id="{BB2A3591-F5E2-4F35-9DEC-7B50DE4D4865}" type="slidenum">
              <a:rPr lang="en-US"/>
              <a:pPr/>
              <a:t>‹#›</a:t>
            </a:fld>
            <a:endParaRPr lang="en-US"/>
          </a:p>
        </p:txBody>
      </p:sp>
    </p:spTree>
    <p:extLst>
      <p:ext uri="{BB962C8B-B14F-4D97-AF65-F5344CB8AC3E}">
        <p14:creationId xmlns:p14="http://schemas.microsoft.com/office/powerpoint/2010/main" val="108622082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r>
              <a:rPr lang="en-US"/>
              <a:t>SW388R7</a:t>
            </a:r>
          </a:p>
          <a:p>
            <a:r>
              <a:rPr lang="en-US"/>
              <a:t>Data Analysis &amp; Computers II</a:t>
            </a:r>
          </a:p>
          <a:p>
            <a:endParaRPr lang="en-US"/>
          </a:p>
          <a:p>
            <a:r>
              <a:rPr lang="en-US"/>
              <a:t>Slide </a:t>
            </a:r>
            <a:fld id="{2B07BA45-1EE9-4340-BD0D-7DCE68742671}" type="slidenum">
              <a:rPr lang="en-US"/>
              <a:pPr/>
              <a:t>‹#›</a:t>
            </a:fld>
            <a:endParaRPr lang="en-US"/>
          </a:p>
        </p:txBody>
      </p:sp>
    </p:spTree>
    <p:extLst>
      <p:ext uri="{BB962C8B-B14F-4D97-AF65-F5344CB8AC3E}">
        <p14:creationId xmlns:p14="http://schemas.microsoft.com/office/powerpoint/2010/main" val="420598645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676400"/>
            <a:ext cx="3863975"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83175" y="1676400"/>
            <a:ext cx="3865563"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r>
              <a:rPr lang="en-US"/>
              <a:t>SW388R7</a:t>
            </a:r>
          </a:p>
          <a:p>
            <a:r>
              <a:rPr lang="en-US"/>
              <a:t>Data Analysis &amp; Computers II</a:t>
            </a:r>
          </a:p>
          <a:p>
            <a:endParaRPr lang="en-US"/>
          </a:p>
          <a:p>
            <a:r>
              <a:rPr lang="en-US"/>
              <a:t>Slide </a:t>
            </a:r>
            <a:fld id="{B6757DA2-F136-4666-B2C8-1E814020CDFF}" type="slidenum">
              <a:rPr lang="en-US"/>
              <a:pPr/>
              <a:t>‹#›</a:t>
            </a:fld>
            <a:endParaRPr lang="en-US"/>
          </a:p>
        </p:txBody>
      </p:sp>
    </p:spTree>
    <p:extLst>
      <p:ext uri="{BB962C8B-B14F-4D97-AF65-F5344CB8AC3E}">
        <p14:creationId xmlns:p14="http://schemas.microsoft.com/office/powerpoint/2010/main" val="765733619"/>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r>
              <a:rPr lang="en-US"/>
              <a:t>SW388R7</a:t>
            </a:r>
          </a:p>
          <a:p>
            <a:r>
              <a:rPr lang="en-US"/>
              <a:t>Data Analysis &amp; Computers II</a:t>
            </a:r>
          </a:p>
          <a:p>
            <a:endParaRPr lang="en-US"/>
          </a:p>
          <a:p>
            <a:r>
              <a:rPr lang="en-US"/>
              <a:t>Slide </a:t>
            </a:r>
            <a:fld id="{334FE2A7-8536-46A4-ADBC-4D0666F5E1CD}" type="slidenum">
              <a:rPr lang="en-US"/>
              <a:pPr/>
              <a:t>‹#›</a:t>
            </a:fld>
            <a:endParaRPr lang="en-US"/>
          </a:p>
        </p:txBody>
      </p:sp>
    </p:spTree>
    <p:extLst>
      <p:ext uri="{BB962C8B-B14F-4D97-AF65-F5344CB8AC3E}">
        <p14:creationId xmlns:p14="http://schemas.microsoft.com/office/powerpoint/2010/main" val="186670814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r>
              <a:rPr lang="en-US"/>
              <a:t>SW388R7</a:t>
            </a:r>
          </a:p>
          <a:p>
            <a:r>
              <a:rPr lang="en-US"/>
              <a:t>Data Analysis &amp; Computers II</a:t>
            </a:r>
          </a:p>
          <a:p>
            <a:endParaRPr lang="en-US"/>
          </a:p>
          <a:p>
            <a:r>
              <a:rPr lang="en-US"/>
              <a:t>Slide </a:t>
            </a:r>
            <a:fld id="{786CC91B-E5B3-41FF-8F7E-F79D6A905847}" type="slidenum">
              <a:rPr lang="en-US"/>
              <a:pPr/>
              <a:t>‹#›</a:t>
            </a:fld>
            <a:endParaRPr lang="en-US"/>
          </a:p>
        </p:txBody>
      </p:sp>
    </p:spTree>
    <p:extLst>
      <p:ext uri="{BB962C8B-B14F-4D97-AF65-F5344CB8AC3E}">
        <p14:creationId xmlns:p14="http://schemas.microsoft.com/office/powerpoint/2010/main" val="2597878455"/>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r>
              <a:rPr lang="en-US"/>
              <a:t>SW388R7</a:t>
            </a:r>
          </a:p>
          <a:p>
            <a:r>
              <a:rPr lang="en-US"/>
              <a:t>Data Analysis &amp; Computers II</a:t>
            </a:r>
          </a:p>
          <a:p>
            <a:endParaRPr lang="en-US"/>
          </a:p>
          <a:p>
            <a:r>
              <a:rPr lang="en-US"/>
              <a:t>Slide </a:t>
            </a:r>
            <a:fld id="{4D0E9E0D-2843-4DBD-85DD-4C077E254C7F}" type="slidenum">
              <a:rPr lang="en-US"/>
              <a:pPr/>
              <a:t>‹#›</a:t>
            </a:fld>
            <a:endParaRPr lang="en-US"/>
          </a:p>
        </p:txBody>
      </p:sp>
    </p:spTree>
    <p:extLst>
      <p:ext uri="{BB962C8B-B14F-4D97-AF65-F5344CB8AC3E}">
        <p14:creationId xmlns:p14="http://schemas.microsoft.com/office/powerpoint/2010/main" val="2539353409"/>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r>
              <a:rPr lang="en-US"/>
              <a:t>SW388R7</a:t>
            </a:r>
          </a:p>
          <a:p>
            <a:r>
              <a:rPr lang="en-US"/>
              <a:t>Data Analysis &amp; Computers II</a:t>
            </a:r>
          </a:p>
          <a:p>
            <a:endParaRPr lang="en-US"/>
          </a:p>
          <a:p>
            <a:r>
              <a:rPr lang="en-US"/>
              <a:t>Slide </a:t>
            </a:r>
            <a:fld id="{084DC621-1447-4A62-ABCB-D7F3E71FC6F8}" type="slidenum">
              <a:rPr lang="en-US"/>
              <a:pPr/>
              <a:t>‹#›</a:t>
            </a:fld>
            <a:endParaRPr lang="en-US"/>
          </a:p>
        </p:txBody>
      </p:sp>
    </p:spTree>
    <p:extLst>
      <p:ext uri="{BB962C8B-B14F-4D97-AF65-F5344CB8AC3E}">
        <p14:creationId xmlns:p14="http://schemas.microsoft.com/office/powerpoint/2010/main" val="1680078507"/>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r>
              <a:rPr lang="en-US"/>
              <a:t>SW388R7</a:t>
            </a:r>
          </a:p>
          <a:p>
            <a:r>
              <a:rPr lang="en-US"/>
              <a:t>Data Analysis &amp; Computers II</a:t>
            </a:r>
          </a:p>
          <a:p>
            <a:endParaRPr lang="en-US"/>
          </a:p>
          <a:p>
            <a:r>
              <a:rPr lang="en-US"/>
              <a:t>Slide </a:t>
            </a:r>
            <a:fld id="{22BDDE44-715E-4BC0-8A6D-BB4A3FA75D46}" type="slidenum">
              <a:rPr lang="en-US"/>
              <a:pPr/>
              <a:t>‹#›</a:t>
            </a:fld>
            <a:endParaRPr lang="en-US"/>
          </a:p>
        </p:txBody>
      </p:sp>
    </p:spTree>
    <p:extLst>
      <p:ext uri="{BB962C8B-B14F-4D97-AF65-F5344CB8AC3E}">
        <p14:creationId xmlns:p14="http://schemas.microsoft.com/office/powerpoint/2010/main" val="2095375948"/>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9874"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14300" y="0"/>
            <a:ext cx="9029700" cy="675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9875" name="Rectangle 3"/>
          <p:cNvSpPr>
            <a:spLocks noGrp="1" noChangeArrowheads="1"/>
          </p:cNvSpPr>
          <p:nvPr>
            <p:ph type="body" idx="1"/>
          </p:nvPr>
        </p:nvSpPr>
        <p:spPr bwMode="auto">
          <a:xfrm>
            <a:off x="1066800" y="1676400"/>
            <a:ext cx="7881938"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9876" name="Rectangle 4"/>
          <p:cNvSpPr>
            <a:spLocks noGrp="1" noChangeArrowheads="1"/>
          </p:cNvSpPr>
          <p:nvPr>
            <p:ph type="title"/>
          </p:nvPr>
        </p:nvSpPr>
        <p:spPr bwMode="auto">
          <a:xfrm>
            <a:off x="1143000" y="304800"/>
            <a:ext cx="7543800" cy="914400"/>
          </a:xfrm>
          <a:prstGeom prst="rect">
            <a:avLst/>
          </a:prstGeom>
          <a:noFill/>
          <a:ln>
            <a:noFill/>
          </a:ln>
          <a:effectLst/>
          <a:extLst>
            <a:ext uri="{909E8E84-426E-40DD-AFC4-6F175D3DCCD1}">
              <a14:hiddenFill xmlns:a14="http://schemas.microsoft.com/office/drawing/2010/main">
                <a:solidFill>
                  <a:srgbClr val="0033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slide title</a:t>
            </a:r>
          </a:p>
        </p:txBody>
      </p:sp>
      <p:sp>
        <p:nvSpPr>
          <p:cNvPr id="79882" name="Rectangle 10"/>
          <p:cNvSpPr>
            <a:spLocks noGrp="1" noChangeArrowheads="1"/>
          </p:cNvSpPr>
          <p:nvPr>
            <p:ph type="sldNum" sz="quarter" idx="4"/>
          </p:nvPr>
        </p:nvSpPr>
        <p:spPr bwMode="auto">
          <a:xfrm>
            <a:off x="0" y="304800"/>
            <a:ext cx="1143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nSpc>
                <a:spcPct val="100000"/>
              </a:lnSpc>
              <a:defRPr sz="1000"/>
            </a:lvl1pPr>
          </a:lstStyle>
          <a:p>
            <a:r>
              <a:rPr lang="en-US"/>
              <a:t>SW388R7</a:t>
            </a:r>
          </a:p>
          <a:p>
            <a:r>
              <a:rPr lang="en-US"/>
              <a:t>Data Analysis &amp; Computers II</a:t>
            </a:r>
          </a:p>
          <a:p>
            <a:endParaRPr lang="en-US"/>
          </a:p>
          <a:p>
            <a:r>
              <a:rPr lang="en-US"/>
              <a:t>Slide </a:t>
            </a:r>
            <a:fld id="{5AEBE348-57F6-4192-96DC-1FD348ED3E70}"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Lst>
  <p:transition/>
  <p:hf hdr="0" ftr="0" dt="0"/>
  <p:txStyles>
    <p:titleStyle>
      <a:lvl1pPr algn="ctr" rtl="0" fontAlgn="base">
        <a:lnSpc>
          <a:spcPct val="85000"/>
        </a:lnSpc>
        <a:spcBef>
          <a:spcPct val="0"/>
        </a:spcBef>
        <a:spcAft>
          <a:spcPct val="0"/>
        </a:spcAft>
        <a:defRPr sz="2800">
          <a:solidFill>
            <a:schemeClr val="tx2"/>
          </a:solidFill>
          <a:latin typeface="+mj-lt"/>
          <a:ea typeface="+mj-ea"/>
          <a:cs typeface="+mj-cs"/>
        </a:defRPr>
      </a:lvl1pPr>
      <a:lvl2pPr algn="ctr" rtl="0" fontAlgn="base">
        <a:lnSpc>
          <a:spcPct val="85000"/>
        </a:lnSpc>
        <a:spcBef>
          <a:spcPct val="0"/>
        </a:spcBef>
        <a:spcAft>
          <a:spcPct val="0"/>
        </a:spcAft>
        <a:defRPr sz="2800">
          <a:solidFill>
            <a:schemeClr val="tx2"/>
          </a:solidFill>
          <a:latin typeface="Trebuchet MS" pitchFamily="34" charset="0"/>
        </a:defRPr>
      </a:lvl2pPr>
      <a:lvl3pPr algn="ctr" rtl="0" fontAlgn="base">
        <a:lnSpc>
          <a:spcPct val="85000"/>
        </a:lnSpc>
        <a:spcBef>
          <a:spcPct val="0"/>
        </a:spcBef>
        <a:spcAft>
          <a:spcPct val="0"/>
        </a:spcAft>
        <a:defRPr sz="2800">
          <a:solidFill>
            <a:schemeClr val="tx2"/>
          </a:solidFill>
          <a:latin typeface="Trebuchet MS" pitchFamily="34" charset="0"/>
        </a:defRPr>
      </a:lvl3pPr>
      <a:lvl4pPr algn="ctr" rtl="0" fontAlgn="base">
        <a:lnSpc>
          <a:spcPct val="85000"/>
        </a:lnSpc>
        <a:spcBef>
          <a:spcPct val="0"/>
        </a:spcBef>
        <a:spcAft>
          <a:spcPct val="0"/>
        </a:spcAft>
        <a:defRPr sz="2800">
          <a:solidFill>
            <a:schemeClr val="tx2"/>
          </a:solidFill>
          <a:latin typeface="Trebuchet MS" pitchFamily="34" charset="0"/>
        </a:defRPr>
      </a:lvl4pPr>
      <a:lvl5pPr algn="ctr" rtl="0" fontAlgn="base">
        <a:lnSpc>
          <a:spcPct val="85000"/>
        </a:lnSpc>
        <a:spcBef>
          <a:spcPct val="0"/>
        </a:spcBef>
        <a:spcAft>
          <a:spcPct val="0"/>
        </a:spcAft>
        <a:defRPr sz="2800">
          <a:solidFill>
            <a:schemeClr val="tx2"/>
          </a:solidFill>
          <a:latin typeface="Trebuchet MS" pitchFamily="34" charset="0"/>
        </a:defRPr>
      </a:lvl5pPr>
      <a:lvl6pPr marL="457200" algn="ctr" rtl="0" fontAlgn="base">
        <a:lnSpc>
          <a:spcPct val="85000"/>
        </a:lnSpc>
        <a:spcBef>
          <a:spcPct val="0"/>
        </a:spcBef>
        <a:spcAft>
          <a:spcPct val="0"/>
        </a:spcAft>
        <a:defRPr sz="2800">
          <a:solidFill>
            <a:schemeClr val="tx2"/>
          </a:solidFill>
          <a:latin typeface="Trebuchet MS" pitchFamily="34" charset="0"/>
        </a:defRPr>
      </a:lvl6pPr>
      <a:lvl7pPr marL="914400" algn="ctr" rtl="0" fontAlgn="base">
        <a:lnSpc>
          <a:spcPct val="85000"/>
        </a:lnSpc>
        <a:spcBef>
          <a:spcPct val="0"/>
        </a:spcBef>
        <a:spcAft>
          <a:spcPct val="0"/>
        </a:spcAft>
        <a:defRPr sz="2800">
          <a:solidFill>
            <a:schemeClr val="tx2"/>
          </a:solidFill>
          <a:latin typeface="Trebuchet MS" pitchFamily="34" charset="0"/>
        </a:defRPr>
      </a:lvl7pPr>
      <a:lvl8pPr marL="1371600" algn="ctr" rtl="0" fontAlgn="base">
        <a:lnSpc>
          <a:spcPct val="85000"/>
        </a:lnSpc>
        <a:spcBef>
          <a:spcPct val="0"/>
        </a:spcBef>
        <a:spcAft>
          <a:spcPct val="0"/>
        </a:spcAft>
        <a:defRPr sz="2800">
          <a:solidFill>
            <a:schemeClr val="tx2"/>
          </a:solidFill>
          <a:latin typeface="Trebuchet MS" pitchFamily="34" charset="0"/>
        </a:defRPr>
      </a:lvl8pPr>
      <a:lvl9pPr marL="1828800" algn="ctr" rtl="0" fontAlgn="base">
        <a:lnSpc>
          <a:spcPct val="85000"/>
        </a:lnSpc>
        <a:spcBef>
          <a:spcPct val="0"/>
        </a:spcBef>
        <a:spcAft>
          <a:spcPct val="0"/>
        </a:spcAft>
        <a:defRPr sz="2800">
          <a:solidFill>
            <a:schemeClr val="tx2"/>
          </a:solidFill>
          <a:latin typeface="Trebuchet MS" pitchFamily="34" charset="0"/>
        </a:defRPr>
      </a:lvl9pPr>
    </p:titleStyle>
    <p:bodyStyle>
      <a:lvl1pPr marL="342900" indent="-342900" algn="l" rtl="0" fontAlgn="base">
        <a:spcBef>
          <a:spcPct val="20000"/>
        </a:spcBef>
        <a:spcAft>
          <a:spcPct val="0"/>
        </a:spcAft>
        <a:buClr>
          <a:schemeClr val="tx1"/>
        </a:buClr>
        <a:buSzPct val="65000"/>
        <a:buFont typeface="Wingdings" pitchFamily="2" charset="2"/>
        <a:buChar char="Ø"/>
        <a:defRPr sz="2000">
          <a:solidFill>
            <a:schemeClr val="tx1"/>
          </a:solidFill>
          <a:latin typeface="+mn-lt"/>
          <a:ea typeface="+mn-ea"/>
          <a:cs typeface="+mn-cs"/>
        </a:defRPr>
      </a:lvl1pPr>
      <a:lvl2pPr marL="742950" indent="-285750" algn="l" rtl="0" fontAlgn="base">
        <a:spcBef>
          <a:spcPct val="20000"/>
        </a:spcBef>
        <a:spcAft>
          <a:spcPct val="0"/>
        </a:spcAft>
        <a:buClr>
          <a:schemeClr val="tx1"/>
        </a:buClr>
        <a:buSzPct val="65000"/>
        <a:buFont typeface="Wingdings" pitchFamily="2" charset="2"/>
        <a:buChar char="Ø"/>
        <a:defRPr>
          <a:solidFill>
            <a:schemeClr val="tx1"/>
          </a:solidFill>
          <a:latin typeface="+mn-lt"/>
        </a:defRPr>
      </a:lvl2pPr>
      <a:lvl3pPr marL="1085850" indent="-228600" algn="l" rtl="0" fontAlgn="base">
        <a:spcBef>
          <a:spcPct val="20000"/>
        </a:spcBef>
        <a:spcAft>
          <a:spcPct val="0"/>
        </a:spcAft>
        <a:buClr>
          <a:schemeClr val="tx1"/>
        </a:buClr>
        <a:buSzPct val="65000"/>
        <a:buFont typeface="Wingdings" pitchFamily="2" charset="2"/>
        <a:buChar char="Ø"/>
        <a:defRPr sz="1600">
          <a:solidFill>
            <a:schemeClr val="tx1"/>
          </a:solidFill>
          <a:latin typeface="+mn-lt"/>
        </a:defRPr>
      </a:lvl3pPr>
      <a:lvl4pPr marL="1428750" indent="-228600" algn="l" rtl="0" fontAlgn="base">
        <a:spcBef>
          <a:spcPct val="20000"/>
        </a:spcBef>
        <a:spcAft>
          <a:spcPct val="0"/>
        </a:spcAft>
        <a:buClr>
          <a:schemeClr val="tx1"/>
        </a:buClr>
        <a:buSzPct val="65000"/>
        <a:buFont typeface="Wingdings" pitchFamily="2" charset="2"/>
        <a:buChar char="Ø"/>
        <a:defRPr sz="1400">
          <a:solidFill>
            <a:schemeClr val="tx1"/>
          </a:solidFill>
          <a:latin typeface="+mn-lt"/>
        </a:defRPr>
      </a:lvl4pPr>
      <a:lvl5pPr marL="1771650" indent="-228600" algn="l" rtl="0" fontAlgn="base">
        <a:spcBef>
          <a:spcPct val="20000"/>
        </a:spcBef>
        <a:spcAft>
          <a:spcPct val="0"/>
        </a:spcAft>
        <a:buClr>
          <a:schemeClr val="tx1"/>
        </a:buClr>
        <a:buSzPct val="65000"/>
        <a:buFont typeface="Wingdings" pitchFamily="2" charset="2"/>
        <a:buChar char="Ø"/>
        <a:defRPr sz="1200">
          <a:solidFill>
            <a:schemeClr val="tx1"/>
          </a:solidFill>
          <a:latin typeface="+mn-lt"/>
        </a:defRPr>
      </a:lvl5pPr>
      <a:lvl6pPr marL="2228850" indent="-228600" algn="l" rtl="0" fontAlgn="base">
        <a:spcBef>
          <a:spcPct val="20000"/>
        </a:spcBef>
        <a:spcAft>
          <a:spcPct val="0"/>
        </a:spcAft>
        <a:buClr>
          <a:schemeClr val="tx1"/>
        </a:buClr>
        <a:buSzPct val="65000"/>
        <a:buFont typeface="Wingdings" pitchFamily="2" charset="2"/>
        <a:buChar char="Ø"/>
        <a:defRPr sz="1200">
          <a:solidFill>
            <a:schemeClr val="tx1"/>
          </a:solidFill>
          <a:latin typeface="+mn-lt"/>
        </a:defRPr>
      </a:lvl6pPr>
      <a:lvl7pPr marL="2686050" indent="-228600" algn="l" rtl="0" fontAlgn="base">
        <a:spcBef>
          <a:spcPct val="20000"/>
        </a:spcBef>
        <a:spcAft>
          <a:spcPct val="0"/>
        </a:spcAft>
        <a:buClr>
          <a:schemeClr val="tx1"/>
        </a:buClr>
        <a:buSzPct val="65000"/>
        <a:buFont typeface="Wingdings" pitchFamily="2" charset="2"/>
        <a:buChar char="Ø"/>
        <a:defRPr sz="1200">
          <a:solidFill>
            <a:schemeClr val="tx1"/>
          </a:solidFill>
          <a:latin typeface="+mn-lt"/>
        </a:defRPr>
      </a:lvl7pPr>
      <a:lvl8pPr marL="3143250" indent="-228600" algn="l" rtl="0" fontAlgn="base">
        <a:spcBef>
          <a:spcPct val="20000"/>
        </a:spcBef>
        <a:spcAft>
          <a:spcPct val="0"/>
        </a:spcAft>
        <a:buClr>
          <a:schemeClr val="tx1"/>
        </a:buClr>
        <a:buSzPct val="65000"/>
        <a:buFont typeface="Wingdings" pitchFamily="2" charset="2"/>
        <a:buChar char="Ø"/>
        <a:defRPr sz="1200">
          <a:solidFill>
            <a:schemeClr val="tx1"/>
          </a:solidFill>
          <a:latin typeface="+mn-lt"/>
        </a:defRPr>
      </a:lvl8pPr>
      <a:lvl9pPr marL="3600450" indent="-228600" algn="l" rtl="0" fontAlgn="base">
        <a:spcBef>
          <a:spcPct val="20000"/>
        </a:spcBef>
        <a:spcAft>
          <a:spcPct val="0"/>
        </a:spcAft>
        <a:buClr>
          <a:schemeClr val="tx1"/>
        </a:buClr>
        <a:buSzPct val="65000"/>
        <a:buFont typeface="Wingdings" pitchFamily="2" charset="2"/>
        <a:buChar char="Ø"/>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8.wm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9.wm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0.wm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1.wm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1.wmf"/><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2.wmf"/><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53.wmf"/><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61.wmf"/><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62.wmf"/><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63.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64.wmf"/><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64.wmf"/><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64.wmf"/><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64.wmf"/><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64.wmf"/><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71.wmf"/><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7"/>
          <p:cNvSpPr>
            <a:spLocks noGrp="1" noChangeArrowheads="1"/>
          </p:cNvSpPr>
          <p:nvPr>
            <p:ph type="sldNum" sz="quarter" idx="4"/>
          </p:nvPr>
        </p:nvSpPr>
        <p:spPr/>
        <p:txBody>
          <a:bodyPr/>
          <a:lstStyle/>
          <a:p>
            <a:r>
              <a:rPr lang="en-US"/>
              <a:t>SW388R7</a:t>
            </a:r>
          </a:p>
          <a:p>
            <a:r>
              <a:rPr lang="en-US"/>
              <a:t>Data Analysis &amp; Computers II</a:t>
            </a:r>
          </a:p>
          <a:p>
            <a:endParaRPr lang="en-US"/>
          </a:p>
          <a:p>
            <a:r>
              <a:rPr lang="en-US"/>
              <a:t>Slide </a:t>
            </a:r>
            <a:fld id="{CA520492-3B29-49FE-825A-102FB4838D51}" type="slidenum">
              <a:rPr lang="en-US"/>
              <a:pPr/>
              <a:t>1</a:t>
            </a:fld>
            <a:endParaRPr lang="en-US"/>
          </a:p>
        </p:txBody>
      </p:sp>
      <p:sp>
        <p:nvSpPr>
          <p:cNvPr id="4100" name="Rectangle 4"/>
          <p:cNvSpPr>
            <a:spLocks noGrp="1" noChangeArrowheads="1"/>
          </p:cNvSpPr>
          <p:nvPr>
            <p:ph type="ctrTitle"/>
          </p:nvPr>
        </p:nvSpPr>
        <p:spPr>
          <a:xfrm>
            <a:off x="1219200" y="304800"/>
            <a:ext cx="7467600" cy="914400"/>
          </a:xfrm>
        </p:spPr>
        <p:txBody>
          <a:bodyPr/>
          <a:lstStyle/>
          <a:p>
            <a:r>
              <a:rPr lang="en-US"/>
              <a:t>Multinomial Logistic Regression:</a:t>
            </a:r>
            <a:br>
              <a:rPr lang="en-US"/>
            </a:br>
            <a:r>
              <a:rPr lang="en-US"/>
              <a:t>Complete Problems</a:t>
            </a:r>
          </a:p>
        </p:txBody>
      </p:sp>
      <p:sp>
        <p:nvSpPr>
          <p:cNvPr id="4101" name="Rectangle 5"/>
          <p:cNvSpPr>
            <a:spLocks noGrp="1" noChangeArrowheads="1"/>
          </p:cNvSpPr>
          <p:nvPr>
            <p:ph type="subTitle" idx="1"/>
          </p:nvPr>
        </p:nvSpPr>
        <p:spPr/>
        <p:txBody>
          <a:bodyPr/>
          <a:lstStyle/>
          <a:p>
            <a:endParaRPr lang="en-US" sz="2000"/>
          </a:p>
          <a:p>
            <a:r>
              <a:rPr lang="en-US" sz="2400"/>
              <a:t>Outliers and Influential Cases</a:t>
            </a:r>
          </a:p>
          <a:p>
            <a:endParaRPr lang="en-US" sz="2400"/>
          </a:p>
          <a:p>
            <a:r>
              <a:rPr lang="en-US" sz="2400"/>
              <a:t>Split-sample Validation</a:t>
            </a:r>
          </a:p>
          <a:p>
            <a:endParaRPr lang="en-US" sz="2400"/>
          </a:p>
          <a:p>
            <a:r>
              <a:rPr lang="en-US" sz="2400"/>
              <a:t>Sample Problems</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r>
              <a:rPr lang="en-US"/>
              <a:t>SW388R7</a:t>
            </a:r>
          </a:p>
          <a:p>
            <a:r>
              <a:rPr lang="en-US"/>
              <a:t>Data Analysis &amp; Computers II</a:t>
            </a:r>
          </a:p>
          <a:p>
            <a:endParaRPr lang="en-US"/>
          </a:p>
          <a:p>
            <a:r>
              <a:rPr lang="en-US"/>
              <a:t>Slide </a:t>
            </a:r>
            <a:fld id="{EBB4BE66-7446-46CD-B8B6-72DBDE9A7AE3}" type="slidenum">
              <a:rPr lang="en-US"/>
              <a:pPr/>
              <a:t>10</a:t>
            </a:fld>
            <a:endParaRPr lang="en-US"/>
          </a:p>
        </p:txBody>
      </p:sp>
      <p:sp>
        <p:nvSpPr>
          <p:cNvPr id="889858" name="Rectangle 2"/>
          <p:cNvSpPr>
            <a:spLocks noGrp="1" noChangeArrowheads="1"/>
          </p:cNvSpPr>
          <p:nvPr>
            <p:ph type="title"/>
          </p:nvPr>
        </p:nvSpPr>
        <p:spPr/>
        <p:txBody>
          <a:bodyPr/>
          <a:lstStyle/>
          <a:p>
            <a:r>
              <a:rPr lang="en-US"/>
              <a:t>Dissecting problem 1 - 5</a:t>
            </a:r>
          </a:p>
        </p:txBody>
      </p:sp>
      <p:sp>
        <p:nvSpPr>
          <p:cNvPr id="889859" name="Rectangle 3"/>
          <p:cNvSpPr>
            <a:spLocks noGrp="1" noChangeArrowheads="1"/>
          </p:cNvSpPr>
          <p:nvPr>
            <p:ph type="body" idx="1"/>
          </p:nvPr>
        </p:nvSpPr>
        <p:spPr>
          <a:xfrm>
            <a:off x="1066800" y="1676400"/>
            <a:ext cx="7881938" cy="4191000"/>
          </a:xfrm>
        </p:spPr>
        <p:txBody>
          <a:bodyPr/>
          <a:lstStyle/>
          <a:p>
            <a:pPr marL="0" indent="0">
              <a:lnSpc>
                <a:spcPct val="80000"/>
              </a:lnSpc>
              <a:buFont typeface="Wingdings" pitchFamily="2" charset="2"/>
              <a:buNone/>
            </a:pPr>
            <a:r>
              <a:rPr lang="en-US" sz="1400"/>
              <a:t>10.  In the dataset GSS2000, is the following statement true, false, or an incorrect application of a statistic? Assume that there is no problem with missing data. Use a level of significance of 0.05 for evaluating the statistical relationship. Test the generalizability of the logistic regression model with a cross-validation analysis using a 80% random sample of the data set as a training sample. Use 892776 as the random number seed.</a:t>
            </a:r>
          </a:p>
          <a:p>
            <a:pPr marL="0" indent="0">
              <a:lnSpc>
                <a:spcPct val="80000"/>
              </a:lnSpc>
              <a:buFont typeface="Wingdings" pitchFamily="2" charset="2"/>
              <a:buNone/>
            </a:pPr>
            <a:endParaRPr lang="en-US" sz="1400"/>
          </a:p>
          <a:p>
            <a:pPr marL="0" indent="0">
              <a:lnSpc>
                <a:spcPct val="80000"/>
              </a:lnSpc>
              <a:buFont typeface="Wingdings" pitchFamily="2" charset="2"/>
              <a:buNone/>
            </a:pPr>
            <a:r>
              <a:rPr lang="en-US" sz="1400"/>
              <a:t>The variables "number of hours worked in the past week" [hrs1], "self-employment" [wrkslf], "highest year of school completed" [educ] and "income" [rincom98] were useful predictors for distinguishing between groups based on responses to "opinion about spending on welfare" [natfare]. These predictors differentiate survey respondents who thought we spend too little money on welfare from survey respondents who thought we spend too much money on welfare and survey respondents who thought we spend about the right amount of money on welfare from survey respondents who thought we spend too much money on welfare. </a:t>
            </a:r>
          </a:p>
          <a:p>
            <a:pPr marL="0" indent="0">
              <a:lnSpc>
                <a:spcPct val="80000"/>
              </a:lnSpc>
              <a:buFont typeface="Wingdings" pitchFamily="2" charset="2"/>
              <a:buNone/>
            </a:pPr>
            <a:endParaRPr lang="en-US" sz="800"/>
          </a:p>
          <a:p>
            <a:pPr marL="0" indent="0">
              <a:lnSpc>
                <a:spcPct val="80000"/>
              </a:lnSpc>
              <a:buFont typeface="Wingdings" pitchFamily="2" charset="2"/>
              <a:buNone/>
            </a:pPr>
            <a:r>
              <a:rPr lang="en-US" sz="1400"/>
              <a:t>Among this set of predictors, self-employment was helpful in distinguishing among the groups defined by responses to opinion about spending on welfare. Survey respondents who were self-employed were 84.3% less likely to be in the group of survey respondents who thought we spend too little money on welfare, rather than the group of survey respondents who thought we spend too much money on welfare. </a:t>
            </a:r>
          </a:p>
          <a:p>
            <a:pPr marL="0" indent="0">
              <a:lnSpc>
                <a:spcPct val="80000"/>
              </a:lnSpc>
              <a:buFont typeface="Wingdings" pitchFamily="2" charset="2"/>
              <a:buNone/>
            </a:pPr>
            <a:endParaRPr lang="en-US" sz="800"/>
          </a:p>
          <a:p>
            <a:pPr marL="0" indent="0">
              <a:lnSpc>
                <a:spcPct val="80000"/>
              </a:lnSpc>
              <a:buFont typeface="Wingdings" pitchFamily="2" charset="2"/>
              <a:buNone/>
            </a:pPr>
            <a:r>
              <a:rPr lang="en-US" sz="1400"/>
              <a:t>   1.  True</a:t>
            </a:r>
          </a:p>
          <a:p>
            <a:pPr marL="0" indent="0">
              <a:lnSpc>
                <a:spcPct val="80000"/>
              </a:lnSpc>
              <a:buFont typeface="Wingdings" pitchFamily="2" charset="2"/>
              <a:buNone/>
            </a:pPr>
            <a:r>
              <a:rPr lang="en-US" sz="1400"/>
              <a:t>   2.  True with caution</a:t>
            </a:r>
          </a:p>
          <a:p>
            <a:pPr marL="0" indent="0">
              <a:lnSpc>
                <a:spcPct val="80000"/>
              </a:lnSpc>
              <a:buFont typeface="Wingdings" pitchFamily="2" charset="2"/>
              <a:buNone/>
            </a:pPr>
            <a:r>
              <a:rPr lang="en-US" sz="1400"/>
              <a:t>   3.  False</a:t>
            </a:r>
          </a:p>
          <a:p>
            <a:pPr marL="0" indent="0">
              <a:lnSpc>
                <a:spcPct val="80000"/>
              </a:lnSpc>
              <a:buFont typeface="Wingdings" pitchFamily="2" charset="2"/>
              <a:buNone/>
            </a:pPr>
            <a:r>
              <a:rPr lang="en-US" sz="1400"/>
              <a:t>   4.  Inappropriate application of a statistic</a:t>
            </a:r>
          </a:p>
          <a:p>
            <a:pPr marL="0" indent="0">
              <a:lnSpc>
                <a:spcPct val="80000"/>
              </a:lnSpc>
              <a:buFont typeface="Wingdings" pitchFamily="2" charset="2"/>
              <a:buNone/>
            </a:pPr>
            <a:r>
              <a:rPr lang="en-US" sz="1400"/>
              <a:t>  </a:t>
            </a:r>
          </a:p>
        </p:txBody>
      </p:sp>
      <p:sp>
        <p:nvSpPr>
          <p:cNvPr id="889860" name="AutoShape 4"/>
          <p:cNvSpPr>
            <a:spLocks noChangeArrowheads="1"/>
          </p:cNvSpPr>
          <p:nvPr/>
        </p:nvSpPr>
        <p:spPr bwMode="auto">
          <a:xfrm>
            <a:off x="3276600" y="4419600"/>
            <a:ext cx="5715000" cy="2197100"/>
          </a:xfrm>
          <a:prstGeom prst="wedgeEllipseCallout">
            <a:avLst>
              <a:gd name="adj1" fmla="val 2778"/>
              <a:gd name="adj2" fmla="val -37389"/>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lnSpc>
                <a:spcPct val="100000"/>
              </a:lnSpc>
            </a:pPr>
            <a:r>
              <a:rPr lang="en-US" sz="1200">
                <a:latin typeface="Verdana" pitchFamily="34" charset="0"/>
              </a:rPr>
              <a:t>In order for the multinomial logistic regression question to be true, the overall relationship must be statistically significant, there must be no evidence of numerical problems, the classification accuracy rate must be substantially better than could be obtained by chance alone, and the stated individual relationship must be statistically significant and interpreted correctly.</a:t>
            </a:r>
          </a:p>
        </p:txBody>
      </p:sp>
    </p:spTree>
  </p:cSld>
  <p:clrMapOvr>
    <a:masterClrMapping/>
  </p:clrMapOvr>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Slide Number Placeholder 2"/>
          <p:cNvSpPr>
            <a:spLocks noGrp="1"/>
          </p:cNvSpPr>
          <p:nvPr>
            <p:ph type="sldNum" sz="quarter" idx="10"/>
          </p:nvPr>
        </p:nvSpPr>
        <p:spPr/>
        <p:txBody>
          <a:bodyPr/>
          <a:lstStyle/>
          <a:p>
            <a:r>
              <a:rPr lang="en-US"/>
              <a:t>SW388R7</a:t>
            </a:r>
          </a:p>
          <a:p>
            <a:r>
              <a:rPr lang="en-US"/>
              <a:t>Data Analysis &amp; Computers II</a:t>
            </a:r>
          </a:p>
          <a:p>
            <a:endParaRPr lang="en-US"/>
          </a:p>
          <a:p>
            <a:r>
              <a:rPr lang="en-US"/>
              <a:t>Slide </a:t>
            </a:r>
            <a:fld id="{9FA8AB38-33F4-462A-B56F-8E1F0F2EEDE7}" type="slidenum">
              <a:rPr lang="en-US"/>
              <a:pPr/>
              <a:t>100</a:t>
            </a:fld>
            <a:endParaRPr lang="en-US"/>
          </a:p>
        </p:txBody>
      </p:sp>
      <p:sp>
        <p:nvSpPr>
          <p:cNvPr id="1042434" name="Rectangle 2"/>
          <p:cNvSpPr>
            <a:spLocks noGrp="1" noChangeArrowheads="1"/>
          </p:cNvSpPr>
          <p:nvPr>
            <p:ph type="title"/>
          </p:nvPr>
        </p:nvSpPr>
        <p:spPr>
          <a:xfrm>
            <a:off x="1143000" y="304800"/>
            <a:ext cx="7772400" cy="914400"/>
          </a:xfrm>
        </p:spPr>
        <p:txBody>
          <a:bodyPr/>
          <a:lstStyle/>
          <a:p>
            <a:r>
              <a:rPr lang="en-US"/>
              <a:t>Steps in multinomial logistic regression: </a:t>
            </a:r>
            <a:br>
              <a:rPr lang="en-US"/>
            </a:br>
            <a:r>
              <a:rPr lang="en-US"/>
              <a:t>detecting outliers and influential cases</a:t>
            </a:r>
          </a:p>
        </p:txBody>
      </p:sp>
      <p:sp>
        <p:nvSpPr>
          <p:cNvPr id="1042442" name="Line 10"/>
          <p:cNvSpPr>
            <a:spLocks noChangeShapeType="1"/>
          </p:cNvSpPr>
          <p:nvPr/>
        </p:nvSpPr>
        <p:spPr bwMode="auto">
          <a:xfrm flipH="1">
            <a:off x="4572000" y="2763838"/>
            <a:ext cx="0" cy="423862"/>
          </a:xfrm>
          <a:prstGeom prst="line">
            <a:avLst/>
          </a:prstGeom>
          <a:noFill/>
          <a:ln w="12700">
            <a:solidFill>
              <a:schemeClr val="tx1"/>
            </a:solidFill>
            <a:round/>
            <a:headEnd type="none" w="sm" len="sm"/>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042443" name="AutoShape 11"/>
          <p:cNvSpPr>
            <a:spLocks noChangeArrowheads="1"/>
          </p:cNvSpPr>
          <p:nvPr/>
        </p:nvSpPr>
        <p:spPr bwMode="auto">
          <a:xfrm>
            <a:off x="2743200" y="3200400"/>
            <a:ext cx="3733800" cy="1019175"/>
          </a:xfrm>
          <a:prstGeom prst="flowChartDecision">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lnSpc>
                <a:spcPct val="100000"/>
              </a:lnSpc>
            </a:pPr>
            <a:r>
              <a:rPr lang="en-US" sz="1000">
                <a:latin typeface="Verdana" pitchFamily="34" charset="0"/>
              </a:rPr>
              <a:t>Outliers/influential cases by standardized residuals or Cook's distance?</a:t>
            </a:r>
          </a:p>
        </p:txBody>
      </p:sp>
      <p:grpSp>
        <p:nvGrpSpPr>
          <p:cNvPr id="1042444" name="Group 12"/>
          <p:cNvGrpSpPr>
            <a:grpSpLocks/>
          </p:cNvGrpSpPr>
          <p:nvPr/>
        </p:nvGrpSpPr>
        <p:grpSpPr bwMode="auto">
          <a:xfrm>
            <a:off x="4648200" y="4200525"/>
            <a:ext cx="466725" cy="533400"/>
            <a:chOff x="4464" y="3456"/>
            <a:chExt cx="294" cy="267"/>
          </a:xfrm>
        </p:grpSpPr>
        <p:sp>
          <p:nvSpPr>
            <p:cNvPr id="1042445" name="Line 13"/>
            <p:cNvSpPr>
              <a:spLocks noChangeShapeType="1"/>
            </p:cNvSpPr>
            <p:nvPr/>
          </p:nvSpPr>
          <p:spPr bwMode="auto">
            <a:xfrm flipH="1">
              <a:off x="4464" y="3456"/>
              <a:ext cx="0" cy="267"/>
            </a:xfrm>
            <a:prstGeom prst="line">
              <a:avLst/>
            </a:prstGeom>
            <a:noFill/>
            <a:ln w="12700">
              <a:solidFill>
                <a:schemeClr val="tx1"/>
              </a:solidFill>
              <a:round/>
              <a:headEnd type="none" w="sm" len="sm"/>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042446" name="Text Box 14"/>
            <p:cNvSpPr txBox="1">
              <a:spLocks noChangeArrowheads="1"/>
            </p:cNvSpPr>
            <p:nvPr/>
          </p:nvSpPr>
          <p:spPr bwMode="auto">
            <a:xfrm>
              <a:off x="4464" y="3504"/>
              <a:ext cx="294" cy="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00000"/>
                </a:lnSpc>
              </a:pPr>
              <a:r>
                <a:rPr lang="en-US" sz="1200">
                  <a:latin typeface="Verdana" pitchFamily="34" charset="0"/>
                </a:rPr>
                <a:t>No</a:t>
              </a:r>
            </a:p>
          </p:txBody>
        </p:sp>
      </p:grpSp>
      <p:grpSp>
        <p:nvGrpSpPr>
          <p:cNvPr id="1042447" name="Group 15"/>
          <p:cNvGrpSpPr>
            <a:grpSpLocks/>
          </p:cNvGrpSpPr>
          <p:nvPr/>
        </p:nvGrpSpPr>
        <p:grpSpPr bwMode="auto">
          <a:xfrm>
            <a:off x="6477000" y="3362325"/>
            <a:ext cx="679450" cy="304800"/>
            <a:chOff x="3792" y="2832"/>
            <a:chExt cx="428" cy="192"/>
          </a:xfrm>
        </p:grpSpPr>
        <p:sp>
          <p:nvSpPr>
            <p:cNvPr id="1042448" name="Line 16"/>
            <p:cNvSpPr>
              <a:spLocks noChangeShapeType="1"/>
            </p:cNvSpPr>
            <p:nvPr/>
          </p:nvSpPr>
          <p:spPr bwMode="auto">
            <a:xfrm>
              <a:off x="3792" y="3024"/>
              <a:ext cx="428" cy="0"/>
            </a:xfrm>
            <a:prstGeom prst="line">
              <a:avLst/>
            </a:prstGeom>
            <a:noFill/>
            <a:ln w="12700">
              <a:solidFill>
                <a:schemeClr val="tx1"/>
              </a:solidFill>
              <a:round/>
              <a:headEnd type="none" w="sm" len="sm"/>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042449" name="Text Box 17"/>
            <p:cNvSpPr txBox="1">
              <a:spLocks noChangeArrowheads="1"/>
            </p:cNvSpPr>
            <p:nvPr/>
          </p:nvSpPr>
          <p:spPr bwMode="auto">
            <a:xfrm>
              <a:off x="3840" y="2832"/>
              <a:ext cx="29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00000"/>
                </a:lnSpc>
              </a:pPr>
              <a:r>
                <a:rPr lang="en-US" sz="1200">
                  <a:latin typeface="Verdana" pitchFamily="34" charset="0"/>
                </a:rPr>
                <a:t>Yes</a:t>
              </a:r>
            </a:p>
          </p:txBody>
        </p:sp>
      </p:grpSp>
      <p:sp>
        <p:nvSpPr>
          <p:cNvPr id="1042450" name="Line 18"/>
          <p:cNvSpPr>
            <a:spLocks noChangeShapeType="1"/>
          </p:cNvSpPr>
          <p:nvPr/>
        </p:nvSpPr>
        <p:spPr bwMode="auto">
          <a:xfrm>
            <a:off x="4648200" y="4581525"/>
            <a:ext cx="3505200" cy="0"/>
          </a:xfrm>
          <a:prstGeom prst="line">
            <a:avLst/>
          </a:prstGeom>
          <a:noFill/>
          <a:ln w="12700">
            <a:solidFill>
              <a:schemeClr val="tx1"/>
            </a:solidFill>
            <a:round/>
            <a:headEnd type="triangle" w="lg"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1042451" name="AutoShape 19"/>
          <p:cNvSpPr>
            <a:spLocks noChangeArrowheads="1"/>
          </p:cNvSpPr>
          <p:nvPr/>
        </p:nvSpPr>
        <p:spPr bwMode="auto">
          <a:xfrm>
            <a:off x="2667000" y="4733925"/>
            <a:ext cx="3886200" cy="1019175"/>
          </a:xfrm>
          <a:prstGeom prst="flowChartDecision">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lnSpc>
                <a:spcPct val="100000"/>
              </a:lnSpc>
            </a:pPr>
            <a:r>
              <a:rPr lang="en-US" sz="1000">
                <a:latin typeface="Verdana" pitchFamily="34" charset="0"/>
              </a:rPr>
              <a:t>Ratio of cases to independent variables at least 10 to 1?</a:t>
            </a:r>
          </a:p>
        </p:txBody>
      </p:sp>
      <p:grpSp>
        <p:nvGrpSpPr>
          <p:cNvPr id="1042452" name="Group 20"/>
          <p:cNvGrpSpPr>
            <a:grpSpLocks/>
          </p:cNvGrpSpPr>
          <p:nvPr/>
        </p:nvGrpSpPr>
        <p:grpSpPr bwMode="auto">
          <a:xfrm>
            <a:off x="6553200" y="4962525"/>
            <a:ext cx="679450" cy="304800"/>
            <a:chOff x="3792" y="2832"/>
            <a:chExt cx="428" cy="192"/>
          </a:xfrm>
        </p:grpSpPr>
        <p:sp>
          <p:nvSpPr>
            <p:cNvPr id="1042453" name="Line 21"/>
            <p:cNvSpPr>
              <a:spLocks noChangeShapeType="1"/>
            </p:cNvSpPr>
            <p:nvPr/>
          </p:nvSpPr>
          <p:spPr bwMode="auto">
            <a:xfrm>
              <a:off x="3792" y="3024"/>
              <a:ext cx="428" cy="0"/>
            </a:xfrm>
            <a:prstGeom prst="line">
              <a:avLst/>
            </a:prstGeom>
            <a:noFill/>
            <a:ln w="12700">
              <a:solidFill>
                <a:schemeClr val="tx1"/>
              </a:solidFill>
              <a:round/>
              <a:headEnd type="none" w="sm" len="sm"/>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042454" name="Text Box 22"/>
            <p:cNvSpPr txBox="1">
              <a:spLocks noChangeArrowheads="1"/>
            </p:cNvSpPr>
            <p:nvPr/>
          </p:nvSpPr>
          <p:spPr bwMode="auto">
            <a:xfrm>
              <a:off x="3840" y="2832"/>
              <a:ext cx="29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00000"/>
                </a:lnSpc>
              </a:pPr>
              <a:r>
                <a:rPr lang="en-US" sz="1200">
                  <a:latin typeface="Verdana" pitchFamily="34" charset="0"/>
                </a:rPr>
                <a:t>No</a:t>
              </a:r>
            </a:p>
          </p:txBody>
        </p:sp>
      </p:grpSp>
      <p:sp>
        <p:nvSpPr>
          <p:cNvPr id="1042455" name="Line 23"/>
          <p:cNvSpPr>
            <a:spLocks noChangeShapeType="1"/>
          </p:cNvSpPr>
          <p:nvPr/>
        </p:nvSpPr>
        <p:spPr bwMode="auto">
          <a:xfrm flipH="1">
            <a:off x="4572000" y="5724525"/>
            <a:ext cx="0" cy="762000"/>
          </a:xfrm>
          <a:prstGeom prst="line">
            <a:avLst/>
          </a:prstGeom>
          <a:noFill/>
          <a:ln w="12700">
            <a:solidFill>
              <a:schemeClr val="tx1"/>
            </a:solidFill>
            <a:round/>
            <a:headEnd type="none" w="sm" len="sm"/>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042456" name="Text Box 24"/>
          <p:cNvSpPr txBox="1">
            <a:spLocks noChangeArrowheads="1"/>
          </p:cNvSpPr>
          <p:nvPr/>
        </p:nvSpPr>
        <p:spPr bwMode="auto">
          <a:xfrm>
            <a:off x="4562475" y="5754688"/>
            <a:ext cx="4667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00000"/>
              </a:lnSpc>
            </a:pPr>
            <a:r>
              <a:rPr lang="en-US" sz="1200">
                <a:latin typeface="Verdana" pitchFamily="34" charset="0"/>
              </a:rPr>
              <a:t>Yes</a:t>
            </a:r>
          </a:p>
        </p:txBody>
      </p:sp>
      <p:sp>
        <p:nvSpPr>
          <p:cNvPr id="1042457" name="Rectangle 25"/>
          <p:cNvSpPr>
            <a:spLocks noChangeArrowheads="1"/>
          </p:cNvSpPr>
          <p:nvPr/>
        </p:nvSpPr>
        <p:spPr bwMode="auto">
          <a:xfrm>
            <a:off x="7239000" y="3384550"/>
            <a:ext cx="1676400" cy="752475"/>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endParaRPr lang="en-US" sz="1000">
              <a:latin typeface="Verdana" pitchFamily="34" charset="0"/>
            </a:endParaRPr>
          </a:p>
          <a:p>
            <a:pPr algn="l"/>
            <a:r>
              <a:rPr lang="en-US" sz="1000">
                <a:latin typeface="Verdana" pitchFamily="34" charset="0"/>
              </a:rPr>
              <a:t>Remove outliers and influential cases from data set</a:t>
            </a:r>
          </a:p>
          <a:p>
            <a:pPr algn="l"/>
            <a:endParaRPr lang="en-US" sz="1000">
              <a:latin typeface="Verdana" pitchFamily="34" charset="0"/>
            </a:endParaRPr>
          </a:p>
        </p:txBody>
      </p:sp>
      <p:grpSp>
        <p:nvGrpSpPr>
          <p:cNvPr id="1042458" name="Group 26"/>
          <p:cNvGrpSpPr>
            <a:grpSpLocks/>
          </p:cNvGrpSpPr>
          <p:nvPr/>
        </p:nvGrpSpPr>
        <p:grpSpPr bwMode="auto">
          <a:xfrm>
            <a:off x="8153400" y="4124325"/>
            <a:ext cx="466725" cy="423863"/>
            <a:chOff x="4464" y="3456"/>
            <a:chExt cx="294" cy="267"/>
          </a:xfrm>
        </p:grpSpPr>
        <p:sp>
          <p:nvSpPr>
            <p:cNvPr id="1042459" name="Line 27"/>
            <p:cNvSpPr>
              <a:spLocks noChangeShapeType="1"/>
            </p:cNvSpPr>
            <p:nvPr/>
          </p:nvSpPr>
          <p:spPr bwMode="auto">
            <a:xfrm flipH="1">
              <a:off x="4464" y="3456"/>
              <a:ext cx="0" cy="267"/>
            </a:xfrm>
            <a:prstGeom prst="line">
              <a:avLst/>
            </a:prstGeom>
            <a:noFill/>
            <a:ln w="12700">
              <a:solidFill>
                <a:schemeClr val="tx1"/>
              </a:solidFill>
              <a:round/>
              <a:headEnd type="none" w="sm" len="sm"/>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042460" name="Text Box 28"/>
            <p:cNvSpPr txBox="1">
              <a:spLocks noChangeArrowheads="1"/>
            </p:cNvSpPr>
            <p:nvPr/>
          </p:nvSpPr>
          <p:spPr bwMode="auto">
            <a:xfrm>
              <a:off x="4464" y="3504"/>
              <a:ext cx="29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00000"/>
                </a:lnSpc>
              </a:pPr>
              <a:endParaRPr lang="en-US" sz="1200">
                <a:latin typeface="Verdana" pitchFamily="34" charset="0"/>
              </a:endParaRPr>
            </a:p>
          </p:txBody>
        </p:sp>
      </p:grpSp>
      <p:sp>
        <p:nvSpPr>
          <p:cNvPr id="1042461" name="Rectangle 29"/>
          <p:cNvSpPr>
            <a:spLocks noChangeArrowheads="1"/>
          </p:cNvSpPr>
          <p:nvPr/>
        </p:nvSpPr>
        <p:spPr bwMode="auto">
          <a:xfrm>
            <a:off x="7315200" y="4960938"/>
            <a:ext cx="1676400" cy="622300"/>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r>
              <a:rPr lang="en-US" sz="1000">
                <a:latin typeface="Verdana" pitchFamily="34" charset="0"/>
              </a:rPr>
              <a:t>Restore outliers and influential cases to data set, add caution to findings</a:t>
            </a:r>
          </a:p>
        </p:txBody>
      </p:sp>
      <p:sp>
        <p:nvSpPr>
          <p:cNvPr id="1042462" name="Line 30"/>
          <p:cNvSpPr>
            <a:spLocks noChangeShapeType="1"/>
          </p:cNvSpPr>
          <p:nvPr/>
        </p:nvSpPr>
        <p:spPr bwMode="auto">
          <a:xfrm>
            <a:off x="4572000" y="6029325"/>
            <a:ext cx="3581400" cy="0"/>
          </a:xfrm>
          <a:prstGeom prst="line">
            <a:avLst/>
          </a:prstGeom>
          <a:noFill/>
          <a:ln w="12700">
            <a:solidFill>
              <a:schemeClr val="tx1"/>
            </a:solidFill>
            <a:round/>
            <a:headEnd type="triangle" w="lg"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grpSp>
        <p:nvGrpSpPr>
          <p:cNvPr id="1042463" name="Group 31"/>
          <p:cNvGrpSpPr>
            <a:grpSpLocks/>
          </p:cNvGrpSpPr>
          <p:nvPr/>
        </p:nvGrpSpPr>
        <p:grpSpPr bwMode="auto">
          <a:xfrm>
            <a:off x="8153400" y="5572125"/>
            <a:ext cx="466725" cy="423863"/>
            <a:chOff x="4464" y="3456"/>
            <a:chExt cx="294" cy="267"/>
          </a:xfrm>
        </p:grpSpPr>
        <p:sp>
          <p:nvSpPr>
            <p:cNvPr id="1042464" name="Line 32"/>
            <p:cNvSpPr>
              <a:spLocks noChangeShapeType="1"/>
            </p:cNvSpPr>
            <p:nvPr/>
          </p:nvSpPr>
          <p:spPr bwMode="auto">
            <a:xfrm flipH="1">
              <a:off x="4464" y="3456"/>
              <a:ext cx="0" cy="267"/>
            </a:xfrm>
            <a:prstGeom prst="line">
              <a:avLst/>
            </a:prstGeom>
            <a:noFill/>
            <a:ln w="12700">
              <a:solidFill>
                <a:schemeClr val="tx1"/>
              </a:solidFill>
              <a:round/>
              <a:headEnd type="none" w="sm" len="sm"/>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042465" name="Text Box 33"/>
            <p:cNvSpPr txBox="1">
              <a:spLocks noChangeArrowheads="1"/>
            </p:cNvSpPr>
            <p:nvPr/>
          </p:nvSpPr>
          <p:spPr bwMode="auto">
            <a:xfrm>
              <a:off x="4464" y="3504"/>
              <a:ext cx="29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00000"/>
                </a:lnSpc>
              </a:pPr>
              <a:endParaRPr lang="en-US" sz="1200">
                <a:latin typeface="Verdana" pitchFamily="34" charset="0"/>
              </a:endParaRPr>
            </a:p>
          </p:txBody>
        </p:sp>
      </p:grpSp>
      <p:sp>
        <p:nvSpPr>
          <p:cNvPr id="1042466" name="Rectangle 34"/>
          <p:cNvSpPr>
            <a:spLocks noChangeArrowheads="1"/>
          </p:cNvSpPr>
          <p:nvPr/>
        </p:nvSpPr>
        <p:spPr bwMode="auto">
          <a:xfrm>
            <a:off x="2743200" y="1925638"/>
            <a:ext cx="3657600" cy="752475"/>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endParaRPr lang="en-US" sz="1000">
              <a:latin typeface="Verdana" pitchFamily="34" charset="0"/>
            </a:endParaRPr>
          </a:p>
          <a:p>
            <a:pPr algn="l"/>
            <a:r>
              <a:rPr lang="en-US" sz="1000">
                <a:latin typeface="Verdana" pitchFamily="34" charset="0"/>
              </a:rPr>
              <a:t>Run binary logistic regression for pairs of groups compared in multinomial logistic regression to identify outliers and influential cases.</a:t>
            </a:r>
          </a:p>
          <a:p>
            <a:pPr algn="l"/>
            <a:endParaRPr lang="en-US" sz="1000">
              <a:latin typeface="Verdana" pitchFamily="34" charset="0"/>
            </a:endParaRPr>
          </a:p>
        </p:txBody>
      </p:sp>
      <p:sp>
        <p:nvSpPr>
          <p:cNvPr id="1042467" name="Line 35"/>
          <p:cNvSpPr>
            <a:spLocks noChangeShapeType="1"/>
          </p:cNvSpPr>
          <p:nvPr/>
        </p:nvSpPr>
        <p:spPr bwMode="auto">
          <a:xfrm flipH="1">
            <a:off x="4572000" y="1481138"/>
            <a:ext cx="0" cy="423862"/>
          </a:xfrm>
          <a:prstGeom prst="line">
            <a:avLst/>
          </a:prstGeom>
          <a:noFill/>
          <a:ln w="12700">
            <a:solidFill>
              <a:schemeClr val="tx1"/>
            </a:solidFill>
            <a:round/>
            <a:headEnd type="none" w="sm" len="sm"/>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Slide Number Placeholder 2"/>
          <p:cNvSpPr>
            <a:spLocks noGrp="1"/>
          </p:cNvSpPr>
          <p:nvPr>
            <p:ph type="sldNum" sz="quarter" idx="10"/>
          </p:nvPr>
        </p:nvSpPr>
        <p:spPr/>
        <p:txBody>
          <a:bodyPr/>
          <a:lstStyle/>
          <a:p>
            <a:r>
              <a:rPr lang="en-US"/>
              <a:t>SW388R7</a:t>
            </a:r>
          </a:p>
          <a:p>
            <a:r>
              <a:rPr lang="en-US"/>
              <a:t>Data Analysis &amp; Computers II</a:t>
            </a:r>
          </a:p>
          <a:p>
            <a:endParaRPr lang="en-US"/>
          </a:p>
          <a:p>
            <a:r>
              <a:rPr lang="en-US"/>
              <a:t>Slide </a:t>
            </a:r>
            <a:fld id="{7BFA9190-0969-4B61-B686-107D7230AB59}" type="slidenum">
              <a:rPr lang="en-US"/>
              <a:pPr/>
              <a:t>101</a:t>
            </a:fld>
            <a:endParaRPr lang="en-US"/>
          </a:p>
        </p:txBody>
      </p:sp>
      <p:sp>
        <p:nvSpPr>
          <p:cNvPr id="1043458" name="Rectangle 2"/>
          <p:cNvSpPr>
            <a:spLocks noGrp="1" noChangeArrowheads="1"/>
          </p:cNvSpPr>
          <p:nvPr>
            <p:ph type="title"/>
          </p:nvPr>
        </p:nvSpPr>
        <p:spPr>
          <a:xfrm>
            <a:off x="1143000" y="304800"/>
            <a:ext cx="7772400" cy="914400"/>
          </a:xfrm>
        </p:spPr>
        <p:txBody>
          <a:bodyPr/>
          <a:lstStyle/>
          <a:p>
            <a:r>
              <a:rPr lang="en-US"/>
              <a:t>Steps in multinomial logistic regression: </a:t>
            </a:r>
            <a:br>
              <a:rPr lang="en-US"/>
            </a:br>
            <a:r>
              <a:rPr lang="en-US"/>
              <a:t>picking model for interpretation</a:t>
            </a:r>
          </a:p>
        </p:txBody>
      </p:sp>
      <p:sp>
        <p:nvSpPr>
          <p:cNvPr id="1043459" name="AutoShape 3"/>
          <p:cNvSpPr>
            <a:spLocks noChangeArrowheads="1"/>
          </p:cNvSpPr>
          <p:nvPr/>
        </p:nvSpPr>
        <p:spPr bwMode="auto">
          <a:xfrm>
            <a:off x="2581275" y="3552825"/>
            <a:ext cx="3886200" cy="1019175"/>
          </a:xfrm>
          <a:prstGeom prst="flowChartDecision">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lnSpc>
                <a:spcPct val="100000"/>
              </a:lnSpc>
            </a:pPr>
            <a:r>
              <a:rPr lang="en-US" sz="1000">
                <a:latin typeface="Verdana" pitchFamily="34" charset="0"/>
              </a:rPr>
              <a:t>Classification accuracy omitting outliers better than baseline by 2% or more?</a:t>
            </a:r>
          </a:p>
        </p:txBody>
      </p:sp>
      <p:sp>
        <p:nvSpPr>
          <p:cNvPr id="1043463" name="Rectangle 7"/>
          <p:cNvSpPr>
            <a:spLocks noChangeArrowheads="1"/>
          </p:cNvSpPr>
          <p:nvPr/>
        </p:nvSpPr>
        <p:spPr bwMode="auto">
          <a:xfrm>
            <a:off x="5486400" y="4430713"/>
            <a:ext cx="2286000" cy="882650"/>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endParaRPr lang="en-US" sz="1000">
              <a:latin typeface="Verdana" pitchFamily="34" charset="0"/>
            </a:endParaRPr>
          </a:p>
          <a:p>
            <a:pPr algn="l"/>
            <a:r>
              <a:rPr lang="en-US" sz="1000">
                <a:latin typeface="Verdana" pitchFamily="34" charset="0"/>
              </a:rPr>
              <a:t>Pick baseline multinomial logistic regression </a:t>
            </a:r>
          </a:p>
          <a:p>
            <a:pPr algn="l"/>
            <a:r>
              <a:rPr lang="en-US" sz="1000">
                <a:latin typeface="Verdana" pitchFamily="34" charset="0"/>
              </a:rPr>
              <a:t>for interpretation</a:t>
            </a:r>
          </a:p>
          <a:p>
            <a:pPr algn="l"/>
            <a:endParaRPr lang="en-US" sz="1000">
              <a:latin typeface="Verdana" pitchFamily="34" charset="0"/>
            </a:endParaRPr>
          </a:p>
          <a:p>
            <a:pPr algn="l"/>
            <a:endParaRPr lang="en-US" sz="1000">
              <a:latin typeface="Verdana" pitchFamily="34" charset="0"/>
            </a:endParaRPr>
          </a:p>
        </p:txBody>
      </p:sp>
      <p:grpSp>
        <p:nvGrpSpPr>
          <p:cNvPr id="1043464" name="Group 8"/>
          <p:cNvGrpSpPr>
            <a:grpSpLocks/>
          </p:cNvGrpSpPr>
          <p:nvPr/>
        </p:nvGrpSpPr>
        <p:grpSpPr bwMode="auto">
          <a:xfrm>
            <a:off x="7315200" y="2562225"/>
            <a:ext cx="457200" cy="1857375"/>
            <a:chOff x="4464" y="3456"/>
            <a:chExt cx="294" cy="267"/>
          </a:xfrm>
        </p:grpSpPr>
        <p:sp>
          <p:nvSpPr>
            <p:cNvPr id="1043465" name="Line 9"/>
            <p:cNvSpPr>
              <a:spLocks noChangeShapeType="1"/>
            </p:cNvSpPr>
            <p:nvPr/>
          </p:nvSpPr>
          <p:spPr bwMode="auto">
            <a:xfrm flipH="1">
              <a:off x="4464" y="3456"/>
              <a:ext cx="0" cy="267"/>
            </a:xfrm>
            <a:prstGeom prst="line">
              <a:avLst/>
            </a:prstGeom>
            <a:noFill/>
            <a:ln w="12700">
              <a:solidFill>
                <a:schemeClr val="tx1"/>
              </a:solidFill>
              <a:round/>
              <a:headEnd type="none" w="sm" len="sm"/>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043466" name="Text Box 10"/>
            <p:cNvSpPr txBox="1">
              <a:spLocks noChangeArrowheads="1"/>
            </p:cNvSpPr>
            <p:nvPr/>
          </p:nvSpPr>
          <p:spPr bwMode="auto">
            <a:xfrm>
              <a:off x="4464" y="3504"/>
              <a:ext cx="294" cy="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00000"/>
                </a:lnSpc>
              </a:pPr>
              <a:endParaRPr lang="en-US" sz="1200">
                <a:latin typeface="Verdana" pitchFamily="34" charset="0"/>
              </a:endParaRPr>
            </a:p>
          </p:txBody>
        </p:sp>
      </p:grpSp>
      <p:sp>
        <p:nvSpPr>
          <p:cNvPr id="1043467" name="AutoShape 11"/>
          <p:cNvSpPr>
            <a:spLocks noChangeArrowheads="1"/>
          </p:cNvSpPr>
          <p:nvPr/>
        </p:nvSpPr>
        <p:spPr bwMode="auto">
          <a:xfrm>
            <a:off x="2581275" y="2076450"/>
            <a:ext cx="3886200" cy="1019175"/>
          </a:xfrm>
          <a:prstGeom prst="flowChartDecision">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lnSpc>
                <a:spcPct val="100000"/>
              </a:lnSpc>
            </a:pPr>
            <a:r>
              <a:rPr lang="en-US" sz="1000">
                <a:latin typeface="Verdana" pitchFamily="34" charset="0"/>
              </a:rPr>
              <a:t>Were outliers and influential cases omitted from the analysis?</a:t>
            </a:r>
          </a:p>
        </p:txBody>
      </p:sp>
      <p:grpSp>
        <p:nvGrpSpPr>
          <p:cNvPr id="1043472" name="Group 16"/>
          <p:cNvGrpSpPr>
            <a:grpSpLocks/>
          </p:cNvGrpSpPr>
          <p:nvPr/>
        </p:nvGrpSpPr>
        <p:grpSpPr bwMode="auto">
          <a:xfrm>
            <a:off x="4552950" y="3095625"/>
            <a:ext cx="466725" cy="423863"/>
            <a:chOff x="4464" y="3456"/>
            <a:chExt cx="294" cy="267"/>
          </a:xfrm>
        </p:grpSpPr>
        <p:sp>
          <p:nvSpPr>
            <p:cNvPr id="1043473" name="Line 17"/>
            <p:cNvSpPr>
              <a:spLocks noChangeShapeType="1"/>
            </p:cNvSpPr>
            <p:nvPr/>
          </p:nvSpPr>
          <p:spPr bwMode="auto">
            <a:xfrm flipH="1">
              <a:off x="4464" y="3456"/>
              <a:ext cx="0" cy="267"/>
            </a:xfrm>
            <a:prstGeom prst="line">
              <a:avLst/>
            </a:prstGeom>
            <a:noFill/>
            <a:ln w="12700">
              <a:solidFill>
                <a:schemeClr val="tx1"/>
              </a:solidFill>
              <a:round/>
              <a:headEnd type="none" w="sm" len="sm"/>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043474" name="Text Box 18"/>
            <p:cNvSpPr txBox="1">
              <a:spLocks noChangeArrowheads="1"/>
            </p:cNvSpPr>
            <p:nvPr/>
          </p:nvSpPr>
          <p:spPr bwMode="auto">
            <a:xfrm>
              <a:off x="4464" y="3504"/>
              <a:ext cx="29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00000"/>
                </a:lnSpc>
              </a:pPr>
              <a:r>
                <a:rPr lang="en-US" sz="1200">
                  <a:latin typeface="Verdana" pitchFamily="34" charset="0"/>
                </a:rPr>
                <a:t>Yes</a:t>
              </a:r>
            </a:p>
          </p:txBody>
        </p:sp>
      </p:grpSp>
      <p:sp>
        <p:nvSpPr>
          <p:cNvPr id="1043475" name="Rectangle 19"/>
          <p:cNvSpPr>
            <a:spLocks noChangeArrowheads="1"/>
          </p:cNvSpPr>
          <p:nvPr/>
        </p:nvSpPr>
        <p:spPr bwMode="auto">
          <a:xfrm>
            <a:off x="1219200" y="4495800"/>
            <a:ext cx="2286000" cy="752475"/>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endParaRPr lang="en-US" sz="1000">
              <a:latin typeface="Verdana" pitchFamily="34" charset="0"/>
            </a:endParaRPr>
          </a:p>
          <a:p>
            <a:pPr algn="l"/>
            <a:r>
              <a:rPr lang="en-US" sz="1000">
                <a:latin typeface="Verdana" pitchFamily="34" charset="0"/>
              </a:rPr>
              <a:t>Pick multinomial logistic regression that omits outliers for interpretation</a:t>
            </a:r>
          </a:p>
          <a:p>
            <a:pPr algn="l"/>
            <a:endParaRPr lang="en-US" sz="1000">
              <a:latin typeface="Verdana" pitchFamily="34" charset="0"/>
            </a:endParaRPr>
          </a:p>
        </p:txBody>
      </p:sp>
      <p:grpSp>
        <p:nvGrpSpPr>
          <p:cNvPr id="1043476" name="Group 20"/>
          <p:cNvGrpSpPr>
            <a:grpSpLocks/>
          </p:cNvGrpSpPr>
          <p:nvPr/>
        </p:nvGrpSpPr>
        <p:grpSpPr bwMode="auto">
          <a:xfrm>
            <a:off x="2581275" y="4071938"/>
            <a:ext cx="542925" cy="423862"/>
            <a:chOff x="4464" y="3456"/>
            <a:chExt cx="294" cy="267"/>
          </a:xfrm>
        </p:grpSpPr>
        <p:sp>
          <p:nvSpPr>
            <p:cNvPr id="1043477" name="Line 21"/>
            <p:cNvSpPr>
              <a:spLocks noChangeShapeType="1"/>
            </p:cNvSpPr>
            <p:nvPr/>
          </p:nvSpPr>
          <p:spPr bwMode="auto">
            <a:xfrm flipH="1">
              <a:off x="4464" y="3456"/>
              <a:ext cx="0" cy="267"/>
            </a:xfrm>
            <a:prstGeom prst="line">
              <a:avLst/>
            </a:prstGeom>
            <a:noFill/>
            <a:ln w="12700">
              <a:solidFill>
                <a:schemeClr val="tx1"/>
              </a:solidFill>
              <a:round/>
              <a:headEnd type="none" w="sm" len="sm"/>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043478" name="Text Box 22"/>
            <p:cNvSpPr txBox="1">
              <a:spLocks noChangeArrowheads="1"/>
            </p:cNvSpPr>
            <p:nvPr/>
          </p:nvSpPr>
          <p:spPr bwMode="auto">
            <a:xfrm>
              <a:off x="4464" y="3504"/>
              <a:ext cx="29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00000"/>
                </a:lnSpc>
              </a:pPr>
              <a:r>
                <a:rPr lang="en-US" sz="1200">
                  <a:latin typeface="Verdana" pitchFamily="34" charset="0"/>
                </a:rPr>
                <a:t>Yes</a:t>
              </a:r>
            </a:p>
          </p:txBody>
        </p:sp>
      </p:grpSp>
      <p:grpSp>
        <p:nvGrpSpPr>
          <p:cNvPr id="1043479" name="Group 23"/>
          <p:cNvGrpSpPr>
            <a:grpSpLocks/>
          </p:cNvGrpSpPr>
          <p:nvPr/>
        </p:nvGrpSpPr>
        <p:grpSpPr bwMode="auto">
          <a:xfrm>
            <a:off x="6467475" y="2257425"/>
            <a:ext cx="838200" cy="304800"/>
            <a:chOff x="3792" y="2832"/>
            <a:chExt cx="428" cy="192"/>
          </a:xfrm>
        </p:grpSpPr>
        <p:sp>
          <p:nvSpPr>
            <p:cNvPr id="1043480" name="Line 24"/>
            <p:cNvSpPr>
              <a:spLocks noChangeShapeType="1"/>
            </p:cNvSpPr>
            <p:nvPr/>
          </p:nvSpPr>
          <p:spPr bwMode="auto">
            <a:xfrm>
              <a:off x="3792" y="3024"/>
              <a:ext cx="428" cy="0"/>
            </a:xfrm>
            <a:prstGeom prst="line">
              <a:avLst/>
            </a:prstGeom>
            <a:noFill/>
            <a:ln w="12700">
              <a:solidFill>
                <a:schemeClr val="tx1"/>
              </a:solidFill>
              <a:round/>
              <a:headEnd type="none" w="sm" len="sm"/>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043481" name="Text Box 25"/>
            <p:cNvSpPr txBox="1">
              <a:spLocks noChangeArrowheads="1"/>
            </p:cNvSpPr>
            <p:nvPr/>
          </p:nvSpPr>
          <p:spPr bwMode="auto">
            <a:xfrm>
              <a:off x="3840" y="2832"/>
              <a:ext cx="29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00000"/>
                </a:lnSpc>
              </a:pPr>
              <a:r>
                <a:rPr lang="en-US" sz="1200">
                  <a:latin typeface="Verdana" pitchFamily="34" charset="0"/>
                </a:rPr>
                <a:t>No</a:t>
              </a:r>
            </a:p>
          </p:txBody>
        </p:sp>
      </p:grpSp>
      <p:grpSp>
        <p:nvGrpSpPr>
          <p:cNvPr id="1043482" name="Group 26"/>
          <p:cNvGrpSpPr>
            <a:grpSpLocks/>
          </p:cNvGrpSpPr>
          <p:nvPr/>
        </p:nvGrpSpPr>
        <p:grpSpPr bwMode="auto">
          <a:xfrm>
            <a:off x="6457950" y="4071938"/>
            <a:ext cx="466725" cy="423862"/>
            <a:chOff x="4464" y="3456"/>
            <a:chExt cx="294" cy="267"/>
          </a:xfrm>
        </p:grpSpPr>
        <p:sp>
          <p:nvSpPr>
            <p:cNvPr id="1043483" name="Line 27"/>
            <p:cNvSpPr>
              <a:spLocks noChangeShapeType="1"/>
            </p:cNvSpPr>
            <p:nvPr/>
          </p:nvSpPr>
          <p:spPr bwMode="auto">
            <a:xfrm flipH="1">
              <a:off x="4464" y="3456"/>
              <a:ext cx="0" cy="267"/>
            </a:xfrm>
            <a:prstGeom prst="line">
              <a:avLst/>
            </a:prstGeom>
            <a:noFill/>
            <a:ln w="12700">
              <a:solidFill>
                <a:schemeClr val="tx1"/>
              </a:solidFill>
              <a:round/>
              <a:headEnd type="none" w="sm" len="sm"/>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043484" name="Text Box 28"/>
            <p:cNvSpPr txBox="1">
              <a:spLocks noChangeArrowheads="1"/>
            </p:cNvSpPr>
            <p:nvPr/>
          </p:nvSpPr>
          <p:spPr bwMode="auto">
            <a:xfrm>
              <a:off x="4464" y="3504"/>
              <a:ext cx="29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00000"/>
                </a:lnSpc>
              </a:pPr>
              <a:r>
                <a:rPr lang="en-US" sz="1200">
                  <a:latin typeface="Verdana" pitchFamily="34" charset="0"/>
                </a:rPr>
                <a:t>No</a:t>
              </a:r>
            </a:p>
          </p:txBody>
        </p:sp>
      </p:grpSp>
      <p:sp>
        <p:nvSpPr>
          <p:cNvPr id="1043485" name="Line 29"/>
          <p:cNvSpPr>
            <a:spLocks noChangeShapeType="1"/>
          </p:cNvSpPr>
          <p:nvPr/>
        </p:nvSpPr>
        <p:spPr bwMode="auto">
          <a:xfrm flipH="1">
            <a:off x="2438400" y="5246688"/>
            <a:ext cx="0" cy="423862"/>
          </a:xfrm>
          <a:prstGeom prst="line">
            <a:avLst/>
          </a:prstGeom>
          <a:noFill/>
          <a:ln w="12700">
            <a:solidFill>
              <a:schemeClr val="tx1"/>
            </a:solidFill>
            <a:round/>
            <a:headEnd type="none" w="sm" len="sm"/>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043486" name="Line 30"/>
          <p:cNvSpPr>
            <a:spLocks noChangeShapeType="1"/>
          </p:cNvSpPr>
          <p:nvPr/>
        </p:nvSpPr>
        <p:spPr bwMode="auto">
          <a:xfrm flipH="1">
            <a:off x="6334125" y="5246688"/>
            <a:ext cx="0" cy="423862"/>
          </a:xfrm>
          <a:prstGeom prst="line">
            <a:avLst/>
          </a:prstGeom>
          <a:noFill/>
          <a:ln w="12700">
            <a:solidFill>
              <a:schemeClr val="tx1"/>
            </a:solidFill>
            <a:round/>
            <a:headEnd type="none" w="sm" len="sm"/>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043487" name="Line 31"/>
          <p:cNvSpPr>
            <a:spLocks noChangeShapeType="1"/>
          </p:cNvSpPr>
          <p:nvPr/>
        </p:nvSpPr>
        <p:spPr bwMode="auto">
          <a:xfrm flipV="1">
            <a:off x="2447925" y="5681663"/>
            <a:ext cx="3886200" cy="0"/>
          </a:xfrm>
          <a:prstGeom prst="line">
            <a:avLst/>
          </a:prstGeom>
          <a:noFill/>
          <a:ln w="12700">
            <a:solidFill>
              <a:schemeClr val="tx1"/>
            </a:solidFill>
            <a:round/>
            <a:headEnd type="none" w="lg"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grpSp>
        <p:nvGrpSpPr>
          <p:cNvPr id="1043488" name="Group 32"/>
          <p:cNvGrpSpPr>
            <a:grpSpLocks/>
          </p:cNvGrpSpPr>
          <p:nvPr/>
        </p:nvGrpSpPr>
        <p:grpSpPr bwMode="auto">
          <a:xfrm>
            <a:off x="4572000" y="5672138"/>
            <a:ext cx="466725" cy="423862"/>
            <a:chOff x="4464" y="3456"/>
            <a:chExt cx="294" cy="267"/>
          </a:xfrm>
        </p:grpSpPr>
        <p:sp>
          <p:nvSpPr>
            <p:cNvPr id="1043489" name="Line 33"/>
            <p:cNvSpPr>
              <a:spLocks noChangeShapeType="1"/>
            </p:cNvSpPr>
            <p:nvPr/>
          </p:nvSpPr>
          <p:spPr bwMode="auto">
            <a:xfrm flipH="1">
              <a:off x="4464" y="3456"/>
              <a:ext cx="0" cy="267"/>
            </a:xfrm>
            <a:prstGeom prst="line">
              <a:avLst/>
            </a:prstGeom>
            <a:noFill/>
            <a:ln w="12700">
              <a:solidFill>
                <a:schemeClr val="tx1"/>
              </a:solidFill>
              <a:round/>
              <a:headEnd type="none" w="sm" len="sm"/>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043490" name="Text Box 34"/>
            <p:cNvSpPr txBox="1">
              <a:spLocks noChangeArrowheads="1"/>
            </p:cNvSpPr>
            <p:nvPr/>
          </p:nvSpPr>
          <p:spPr bwMode="auto">
            <a:xfrm>
              <a:off x="4464" y="3504"/>
              <a:ext cx="29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00000"/>
                </a:lnSpc>
              </a:pPr>
              <a:endParaRPr lang="en-US" sz="1200">
                <a:latin typeface="Verdana" pitchFamily="34" charset="0"/>
              </a:endParaRPr>
            </a:p>
          </p:txBody>
        </p:sp>
      </p:grpSp>
      <p:grpSp>
        <p:nvGrpSpPr>
          <p:cNvPr id="1043491" name="Group 35"/>
          <p:cNvGrpSpPr>
            <a:grpSpLocks/>
          </p:cNvGrpSpPr>
          <p:nvPr/>
        </p:nvGrpSpPr>
        <p:grpSpPr bwMode="auto">
          <a:xfrm>
            <a:off x="4572000" y="1600200"/>
            <a:ext cx="466725" cy="423863"/>
            <a:chOff x="4464" y="3456"/>
            <a:chExt cx="294" cy="267"/>
          </a:xfrm>
        </p:grpSpPr>
        <p:sp>
          <p:nvSpPr>
            <p:cNvPr id="1043492" name="Line 36"/>
            <p:cNvSpPr>
              <a:spLocks noChangeShapeType="1"/>
            </p:cNvSpPr>
            <p:nvPr/>
          </p:nvSpPr>
          <p:spPr bwMode="auto">
            <a:xfrm flipH="1">
              <a:off x="4464" y="3456"/>
              <a:ext cx="0" cy="267"/>
            </a:xfrm>
            <a:prstGeom prst="line">
              <a:avLst/>
            </a:prstGeom>
            <a:noFill/>
            <a:ln w="12700">
              <a:solidFill>
                <a:schemeClr val="tx1"/>
              </a:solidFill>
              <a:round/>
              <a:headEnd type="none" w="sm" len="sm"/>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043493" name="Text Box 37"/>
            <p:cNvSpPr txBox="1">
              <a:spLocks noChangeArrowheads="1"/>
            </p:cNvSpPr>
            <p:nvPr/>
          </p:nvSpPr>
          <p:spPr bwMode="auto">
            <a:xfrm>
              <a:off x="4464" y="3504"/>
              <a:ext cx="29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00000"/>
                </a:lnSpc>
              </a:pPr>
              <a:endParaRPr lang="en-US" sz="1200">
                <a:latin typeface="Verdana" pitchFamily="34" charset="0"/>
              </a:endParaRPr>
            </a:p>
          </p:txBody>
        </p:sp>
      </p:gr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lide Number Placeholder 2"/>
          <p:cNvSpPr>
            <a:spLocks noGrp="1"/>
          </p:cNvSpPr>
          <p:nvPr>
            <p:ph type="sldNum" sz="quarter" idx="10"/>
          </p:nvPr>
        </p:nvSpPr>
        <p:spPr/>
        <p:txBody>
          <a:bodyPr/>
          <a:lstStyle/>
          <a:p>
            <a:r>
              <a:rPr lang="en-US"/>
              <a:t>SW388R7</a:t>
            </a:r>
          </a:p>
          <a:p>
            <a:r>
              <a:rPr lang="en-US"/>
              <a:t>Data Analysis &amp; Computers II</a:t>
            </a:r>
          </a:p>
          <a:p>
            <a:endParaRPr lang="en-US"/>
          </a:p>
          <a:p>
            <a:r>
              <a:rPr lang="en-US"/>
              <a:t>Slide </a:t>
            </a:r>
            <a:fld id="{07B3DBB1-044B-4DB2-95BB-D46E37548493}" type="slidenum">
              <a:rPr lang="en-US"/>
              <a:pPr/>
              <a:t>102</a:t>
            </a:fld>
            <a:endParaRPr lang="en-US"/>
          </a:p>
        </p:txBody>
      </p:sp>
      <p:sp>
        <p:nvSpPr>
          <p:cNvPr id="1039362" name="Rectangle 2"/>
          <p:cNvSpPr>
            <a:spLocks noGrp="1" noChangeArrowheads="1"/>
          </p:cNvSpPr>
          <p:nvPr>
            <p:ph type="title"/>
          </p:nvPr>
        </p:nvSpPr>
        <p:spPr>
          <a:xfrm>
            <a:off x="1143000" y="304800"/>
            <a:ext cx="7772400" cy="914400"/>
          </a:xfrm>
        </p:spPr>
        <p:txBody>
          <a:bodyPr/>
          <a:lstStyle/>
          <a:p>
            <a:r>
              <a:rPr lang="en-US"/>
              <a:t>Steps in multinomial logistic regression: </a:t>
            </a:r>
            <a:br>
              <a:rPr lang="en-US"/>
            </a:br>
            <a:r>
              <a:rPr lang="en-US"/>
              <a:t>overall relationship and numerical problems</a:t>
            </a:r>
          </a:p>
        </p:txBody>
      </p:sp>
      <p:grpSp>
        <p:nvGrpSpPr>
          <p:cNvPr id="1039363" name="Group 3"/>
          <p:cNvGrpSpPr>
            <a:grpSpLocks/>
          </p:cNvGrpSpPr>
          <p:nvPr/>
        </p:nvGrpSpPr>
        <p:grpSpPr bwMode="auto">
          <a:xfrm>
            <a:off x="4562475" y="2895600"/>
            <a:ext cx="466725" cy="423863"/>
            <a:chOff x="4464" y="3456"/>
            <a:chExt cx="294" cy="267"/>
          </a:xfrm>
        </p:grpSpPr>
        <p:sp>
          <p:nvSpPr>
            <p:cNvPr id="1039364" name="Line 4"/>
            <p:cNvSpPr>
              <a:spLocks noChangeShapeType="1"/>
            </p:cNvSpPr>
            <p:nvPr/>
          </p:nvSpPr>
          <p:spPr bwMode="auto">
            <a:xfrm flipH="1">
              <a:off x="4464" y="3456"/>
              <a:ext cx="0" cy="267"/>
            </a:xfrm>
            <a:prstGeom prst="line">
              <a:avLst/>
            </a:prstGeom>
            <a:noFill/>
            <a:ln w="12700">
              <a:solidFill>
                <a:schemeClr val="tx1"/>
              </a:solidFill>
              <a:round/>
              <a:headEnd type="none" w="sm" len="sm"/>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039365" name="Text Box 5"/>
            <p:cNvSpPr txBox="1">
              <a:spLocks noChangeArrowheads="1"/>
            </p:cNvSpPr>
            <p:nvPr/>
          </p:nvSpPr>
          <p:spPr bwMode="auto">
            <a:xfrm>
              <a:off x="4464" y="3504"/>
              <a:ext cx="29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00000"/>
                </a:lnSpc>
              </a:pPr>
              <a:r>
                <a:rPr lang="en-US" sz="1200">
                  <a:latin typeface="Verdana" pitchFamily="34" charset="0"/>
                </a:rPr>
                <a:t>Yes</a:t>
              </a:r>
            </a:p>
          </p:txBody>
        </p:sp>
      </p:grpSp>
      <p:grpSp>
        <p:nvGrpSpPr>
          <p:cNvPr id="1039366" name="Group 6"/>
          <p:cNvGrpSpPr>
            <a:grpSpLocks/>
          </p:cNvGrpSpPr>
          <p:nvPr/>
        </p:nvGrpSpPr>
        <p:grpSpPr bwMode="auto">
          <a:xfrm>
            <a:off x="4572000" y="4710113"/>
            <a:ext cx="466725" cy="423862"/>
            <a:chOff x="4464" y="3456"/>
            <a:chExt cx="294" cy="267"/>
          </a:xfrm>
        </p:grpSpPr>
        <p:sp>
          <p:nvSpPr>
            <p:cNvPr id="1039367" name="Line 7"/>
            <p:cNvSpPr>
              <a:spLocks noChangeShapeType="1"/>
            </p:cNvSpPr>
            <p:nvPr/>
          </p:nvSpPr>
          <p:spPr bwMode="auto">
            <a:xfrm flipH="1">
              <a:off x="4464" y="3456"/>
              <a:ext cx="0" cy="267"/>
            </a:xfrm>
            <a:prstGeom prst="line">
              <a:avLst/>
            </a:prstGeom>
            <a:noFill/>
            <a:ln w="12700">
              <a:solidFill>
                <a:schemeClr val="tx1"/>
              </a:solidFill>
              <a:round/>
              <a:headEnd type="none" w="sm" len="sm"/>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039368" name="Text Box 8"/>
            <p:cNvSpPr txBox="1">
              <a:spLocks noChangeArrowheads="1"/>
            </p:cNvSpPr>
            <p:nvPr/>
          </p:nvSpPr>
          <p:spPr bwMode="auto">
            <a:xfrm>
              <a:off x="4464" y="3504"/>
              <a:ext cx="29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00000"/>
                </a:lnSpc>
              </a:pPr>
              <a:r>
                <a:rPr lang="en-US" sz="1200">
                  <a:latin typeface="Verdana" pitchFamily="34" charset="0"/>
                </a:rPr>
                <a:t>Yes</a:t>
              </a:r>
            </a:p>
          </p:txBody>
        </p:sp>
      </p:grpSp>
      <p:sp>
        <p:nvSpPr>
          <p:cNvPr id="1039369" name="AutoShape 9"/>
          <p:cNvSpPr>
            <a:spLocks noChangeArrowheads="1"/>
          </p:cNvSpPr>
          <p:nvPr/>
        </p:nvSpPr>
        <p:spPr bwMode="auto">
          <a:xfrm>
            <a:off x="2590800" y="3352800"/>
            <a:ext cx="3886200" cy="1323975"/>
          </a:xfrm>
          <a:prstGeom prst="flowChartDecision">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lnSpc>
                <a:spcPct val="100000"/>
              </a:lnSpc>
            </a:pPr>
            <a:r>
              <a:rPr lang="en-US" sz="1000">
                <a:latin typeface="Verdana" pitchFamily="34" charset="0"/>
              </a:rPr>
              <a:t>Standard errors of coefficients indicate no numerical problems (s.e. &lt;= 2.0)?</a:t>
            </a:r>
          </a:p>
        </p:txBody>
      </p:sp>
      <p:grpSp>
        <p:nvGrpSpPr>
          <p:cNvPr id="1039370" name="Group 10"/>
          <p:cNvGrpSpPr>
            <a:grpSpLocks/>
          </p:cNvGrpSpPr>
          <p:nvPr/>
        </p:nvGrpSpPr>
        <p:grpSpPr bwMode="auto">
          <a:xfrm>
            <a:off x="6443663" y="3708400"/>
            <a:ext cx="679450" cy="304800"/>
            <a:chOff x="3792" y="2832"/>
            <a:chExt cx="428" cy="192"/>
          </a:xfrm>
        </p:grpSpPr>
        <p:sp>
          <p:nvSpPr>
            <p:cNvPr id="1039371" name="Line 11"/>
            <p:cNvSpPr>
              <a:spLocks noChangeShapeType="1"/>
            </p:cNvSpPr>
            <p:nvPr/>
          </p:nvSpPr>
          <p:spPr bwMode="auto">
            <a:xfrm>
              <a:off x="3792" y="3024"/>
              <a:ext cx="428" cy="0"/>
            </a:xfrm>
            <a:prstGeom prst="line">
              <a:avLst/>
            </a:prstGeom>
            <a:noFill/>
            <a:ln w="12700">
              <a:solidFill>
                <a:schemeClr val="tx1"/>
              </a:solidFill>
              <a:round/>
              <a:headEnd type="none" w="sm" len="sm"/>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039372" name="Text Box 12"/>
            <p:cNvSpPr txBox="1">
              <a:spLocks noChangeArrowheads="1"/>
            </p:cNvSpPr>
            <p:nvPr/>
          </p:nvSpPr>
          <p:spPr bwMode="auto">
            <a:xfrm>
              <a:off x="3840" y="2832"/>
              <a:ext cx="29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00000"/>
                </a:lnSpc>
              </a:pPr>
              <a:r>
                <a:rPr lang="en-US" sz="1200">
                  <a:latin typeface="Verdana" pitchFamily="34" charset="0"/>
                </a:rPr>
                <a:t>No</a:t>
              </a:r>
            </a:p>
          </p:txBody>
        </p:sp>
      </p:grpSp>
      <p:sp>
        <p:nvSpPr>
          <p:cNvPr id="1039373" name="Text Box 13"/>
          <p:cNvSpPr txBox="1">
            <a:spLocks noChangeArrowheads="1"/>
          </p:cNvSpPr>
          <p:nvPr/>
        </p:nvSpPr>
        <p:spPr bwMode="auto">
          <a:xfrm>
            <a:off x="7205663" y="3860800"/>
            <a:ext cx="6381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00000"/>
              </a:lnSpc>
            </a:pPr>
            <a:r>
              <a:rPr lang="en-US" sz="1200">
                <a:latin typeface="Verdana" pitchFamily="34" charset="0"/>
              </a:rPr>
              <a:t>False</a:t>
            </a:r>
          </a:p>
        </p:txBody>
      </p:sp>
      <p:grpSp>
        <p:nvGrpSpPr>
          <p:cNvPr id="1039374" name="Group 14"/>
          <p:cNvGrpSpPr>
            <a:grpSpLocks/>
          </p:cNvGrpSpPr>
          <p:nvPr/>
        </p:nvGrpSpPr>
        <p:grpSpPr bwMode="auto">
          <a:xfrm>
            <a:off x="4572000" y="1447800"/>
            <a:ext cx="466725" cy="423863"/>
            <a:chOff x="4464" y="3456"/>
            <a:chExt cx="294" cy="267"/>
          </a:xfrm>
        </p:grpSpPr>
        <p:sp>
          <p:nvSpPr>
            <p:cNvPr id="1039375" name="Line 15"/>
            <p:cNvSpPr>
              <a:spLocks noChangeShapeType="1"/>
            </p:cNvSpPr>
            <p:nvPr/>
          </p:nvSpPr>
          <p:spPr bwMode="auto">
            <a:xfrm flipH="1">
              <a:off x="4464" y="3456"/>
              <a:ext cx="0" cy="267"/>
            </a:xfrm>
            <a:prstGeom prst="line">
              <a:avLst/>
            </a:prstGeom>
            <a:noFill/>
            <a:ln w="12700">
              <a:solidFill>
                <a:schemeClr val="tx1"/>
              </a:solidFill>
              <a:round/>
              <a:headEnd type="none" w="sm" len="sm"/>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039376" name="Text Box 16"/>
            <p:cNvSpPr txBox="1">
              <a:spLocks noChangeArrowheads="1"/>
            </p:cNvSpPr>
            <p:nvPr/>
          </p:nvSpPr>
          <p:spPr bwMode="auto">
            <a:xfrm>
              <a:off x="4464" y="3504"/>
              <a:ext cx="29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00000"/>
                </a:lnSpc>
              </a:pPr>
              <a:endParaRPr lang="en-US" sz="1200">
                <a:latin typeface="Verdana" pitchFamily="34" charset="0"/>
              </a:endParaRPr>
            </a:p>
          </p:txBody>
        </p:sp>
      </p:grpSp>
      <p:sp>
        <p:nvSpPr>
          <p:cNvPr id="1039377" name="AutoShape 17"/>
          <p:cNvSpPr>
            <a:spLocks noChangeArrowheads="1"/>
          </p:cNvSpPr>
          <p:nvPr/>
        </p:nvSpPr>
        <p:spPr bwMode="auto">
          <a:xfrm>
            <a:off x="2857500" y="1905000"/>
            <a:ext cx="3429000" cy="1019175"/>
          </a:xfrm>
          <a:prstGeom prst="flowChartDecision">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lnSpc>
                <a:spcPct val="100000"/>
              </a:lnSpc>
            </a:pPr>
            <a:r>
              <a:rPr lang="en-US" sz="1000">
                <a:latin typeface="Verdana" pitchFamily="34" charset="0"/>
              </a:rPr>
              <a:t>Overall relationship statistically significant?</a:t>
            </a:r>
          </a:p>
          <a:p>
            <a:pPr algn="l">
              <a:lnSpc>
                <a:spcPct val="100000"/>
              </a:lnSpc>
            </a:pPr>
            <a:r>
              <a:rPr lang="en-US" sz="1000">
                <a:latin typeface="Verdana" pitchFamily="34" charset="0"/>
              </a:rPr>
              <a:t>(model chi-square test)</a:t>
            </a:r>
          </a:p>
        </p:txBody>
      </p:sp>
      <p:grpSp>
        <p:nvGrpSpPr>
          <p:cNvPr id="1039378" name="Group 18"/>
          <p:cNvGrpSpPr>
            <a:grpSpLocks/>
          </p:cNvGrpSpPr>
          <p:nvPr/>
        </p:nvGrpSpPr>
        <p:grpSpPr bwMode="auto">
          <a:xfrm>
            <a:off x="6324600" y="2133600"/>
            <a:ext cx="679450" cy="304800"/>
            <a:chOff x="3792" y="2832"/>
            <a:chExt cx="428" cy="192"/>
          </a:xfrm>
        </p:grpSpPr>
        <p:sp>
          <p:nvSpPr>
            <p:cNvPr id="1039379" name="Line 19"/>
            <p:cNvSpPr>
              <a:spLocks noChangeShapeType="1"/>
            </p:cNvSpPr>
            <p:nvPr/>
          </p:nvSpPr>
          <p:spPr bwMode="auto">
            <a:xfrm>
              <a:off x="3792" y="3024"/>
              <a:ext cx="428" cy="0"/>
            </a:xfrm>
            <a:prstGeom prst="line">
              <a:avLst/>
            </a:prstGeom>
            <a:noFill/>
            <a:ln w="12700">
              <a:solidFill>
                <a:schemeClr val="tx1"/>
              </a:solidFill>
              <a:round/>
              <a:headEnd type="none" w="sm" len="sm"/>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039380" name="Text Box 20"/>
            <p:cNvSpPr txBox="1">
              <a:spLocks noChangeArrowheads="1"/>
            </p:cNvSpPr>
            <p:nvPr/>
          </p:nvSpPr>
          <p:spPr bwMode="auto">
            <a:xfrm>
              <a:off x="3840" y="2832"/>
              <a:ext cx="29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00000"/>
                </a:lnSpc>
              </a:pPr>
              <a:r>
                <a:rPr lang="en-US" sz="1200">
                  <a:latin typeface="Verdana" pitchFamily="34" charset="0"/>
                </a:rPr>
                <a:t>No</a:t>
              </a:r>
            </a:p>
          </p:txBody>
        </p:sp>
      </p:grpSp>
      <p:sp>
        <p:nvSpPr>
          <p:cNvPr id="1039381" name="Text Box 21"/>
          <p:cNvSpPr txBox="1">
            <a:spLocks noChangeArrowheads="1"/>
          </p:cNvSpPr>
          <p:nvPr/>
        </p:nvSpPr>
        <p:spPr bwMode="auto">
          <a:xfrm>
            <a:off x="7086600" y="2286000"/>
            <a:ext cx="6381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00000"/>
              </a:lnSpc>
            </a:pPr>
            <a:r>
              <a:rPr lang="en-US" sz="1200">
                <a:latin typeface="Verdana" pitchFamily="34" charset="0"/>
              </a:rPr>
              <a:t>False</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Slide Number Placeholder 2"/>
          <p:cNvSpPr>
            <a:spLocks noGrp="1"/>
          </p:cNvSpPr>
          <p:nvPr>
            <p:ph type="sldNum" sz="quarter" idx="10"/>
          </p:nvPr>
        </p:nvSpPr>
        <p:spPr/>
        <p:txBody>
          <a:bodyPr/>
          <a:lstStyle/>
          <a:p>
            <a:r>
              <a:rPr lang="en-US"/>
              <a:t>SW388R7</a:t>
            </a:r>
          </a:p>
          <a:p>
            <a:r>
              <a:rPr lang="en-US"/>
              <a:t>Data Analysis &amp; Computers II</a:t>
            </a:r>
          </a:p>
          <a:p>
            <a:endParaRPr lang="en-US"/>
          </a:p>
          <a:p>
            <a:r>
              <a:rPr lang="en-US"/>
              <a:t>Slide </a:t>
            </a:r>
            <a:fld id="{7DA24D92-6547-4AF5-91E1-7B1C928F4450}" type="slidenum">
              <a:rPr lang="en-US"/>
              <a:pPr/>
              <a:t>103</a:t>
            </a:fld>
            <a:endParaRPr lang="en-US"/>
          </a:p>
        </p:txBody>
      </p:sp>
      <p:sp>
        <p:nvSpPr>
          <p:cNvPr id="1040386" name="Rectangle 2"/>
          <p:cNvSpPr>
            <a:spLocks noGrp="1" noChangeArrowheads="1"/>
          </p:cNvSpPr>
          <p:nvPr>
            <p:ph type="title"/>
          </p:nvPr>
        </p:nvSpPr>
        <p:spPr>
          <a:xfrm>
            <a:off x="1143000" y="304800"/>
            <a:ext cx="7772400" cy="914400"/>
          </a:xfrm>
        </p:spPr>
        <p:txBody>
          <a:bodyPr/>
          <a:lstStyle/>
          <a:p>
            <a:r>
              <a:rPr lang="en-US"/>
              <a:t>Steps in multinomial logistic regression: </a:t>
            </a:r>
            <a:br>
              <a:rPr lang="en-US"/>
            </a:br>
            <a:r>
              <a:rPr lang="en-US"/>
              <a:t>relationships between IV's and DV</a:t>
            </a:r>
          </a:p>
        </p:txBody>
      </p:sp>
      <p:grpSp>
        <p:nvGrpSpPr>
          <p:cNvPr id="1040387" name="Group 3"/>
          <p:cNvGrpSpPr>
            <a:grpSpLocks/>
          </p:cNvGrpSpPr>
          <p:nvPr/>
        </p:nvGrpSpPr>
        <p:grpSpPr bwMode="auto">
          <a:xfrm>
            <a:off x="4572000" y="1295400"/>
            <a:ext cx="466725" cy="423863"/>
            <a:chOff x="4464" y="3456"/>
            <a:chExt cx="294" cy="267"/>
          </a:xfrm>
        </p:grpSpPr>
        <p:sp>
          <p:nvSpPr>
            <p:cNvPr id="1040388" name="Line 4"/>
            <p:cNvSpPr>
              <a:spLocks noChangeShapeType="1"/>
            </p:cNvSpPr>
            <p:nvPr/>
          </p:nvSpPr>
          <p:spPr bwMode="auto">
            <a:xfrm flipH="1">
              <a:off x="4464" y="3456"/>
              <a:ext cx="0" cy="267"/>
            </a:xfrm>
            <a:prstGeom prst="line">
              <a:avLst/>
            </a:prstGeom>
            <a:noFill/>
            <a:ln w="12700">
              <a:solidFill>
                <a:schemeClr val="tx1"/>
              </a:solidFill>
              <a:round/>
              <a:headEnd type="none" w="sm" len="sm"/>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040389" name="Text Box 5"/>
            <p:cNvSpPr txBox="1">
              <a:spLocks noChangeArrowheads="1"/>
            </p:cNvSpPr>
            <p:nvPr/>
          </p:nvSpPr>
          <p:spPr bwMode="auto">
            <a:xfrm>
              <a:off x="4464" y="3504"/>
              <a:ext cx="29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00000"/>
                </a:lnSpc>
              </a:pPr>
              <a:endParaRPr lang="en-US" sz="1200">
                <a:latin typeface="Verdana" pitchFamily="34" charset="0"/>
              </a:endParaRPr>
            </a:p>
          </p:txBody>
        </p:sp>
      </p:grpSp>
      <p:sp>
        <p:nvSpPr>
          <p:cNvPr id="1040390" name="AutoShape 6"/>
          <p:cNvSpPr>
            <a:spLocks noChangeArrowheads="1"/>
          </p:cNvSpPr>
          <p:nvPr/>
        </p:nvSpPr>
        <p:spPr bwMode="auto">
          <a:xfrm>
            <a:off x="2638425" y="1690688"/>
            <a:ext cx="3886200" cy="1323975"/>
          </a:xfrm>
          <a:prstGeom prst="flowChartDecision">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lnSpc>
                <a:spcPct val="100000"/>
              </a:lnSpc>
            </a:pPr>
            <a:r>
              <a:rPr lang="en-US" sz="1000">
                <a:latin typeface="Verdana" pitchFamily="34" charset="0"/>
              </a:rPr>
              <a:t>Overall relationship between specific IV and DV is statistically significant? </a:t>
            </a:r>
          </a:p>
          <a:p>
            <a:pPr algn="l">
              <a:lnSpc>
                <a:spcPct val="100000"/>
              </a:lnSpc>
            </a:pPr>
            <a:r>
              <a:rPr lang="en-US" sz="1000">
                <a:latin typeface="Verdana" pitchFamily="34" charset="0"/>
              </a:rPr>
              <a:t>(likelihood ratio test)</a:t>
            </a:r>
          </a:p>
        </p:txBody>
      </p:sp>
      <p:grpSp>
        <p:nvGrpSpPr>
          <p:cNvPr id="1040391" name="Group 7"/>
          <p:cNvGrpSpPr>
            <a:grpSpLocks/>
          </p:cNvGrpSpPr>
          <p:nvPr/>
        </p:nvGrpSpPr>
        <p:grpSpPr bwMode="auto">
          <a:xfrm>
            <a:off x="4572000" y="3005138"/>
            <a:ext cx="466725" cy="423862"/>
            <a:chOff x="4464" y="3456"/>
            <a:chExt cx="294" cy="267"/>
          </a:xfrm>
        </p:grpSpPr>
        <p:sp>
          <p:nvSpPr>
            <p:cNvPr id="1040392" name="Line 8"/>
            <p:cNvSpPr>
              <a:spLocks noChangeShapeType="1"/>
            </p:cNvSpPr>
            <p:nvPr/>
          </p:nvSpPr>
          <p:spPr bwMode="auto">
            <a:xfrm flipH="1">
              <a:off x="4464" y="3456"/>
              <a:ext cx="0" cy="267"/>
            </a:xfrm>
            <a:prstGeom prst="line">
              <a:avLst/>
            </a:prstGeom>
            <a:noFill/>
            <a:ln w="12700">
              <a:solidFill>
                <a:schemeClr val="tx1"/>
              </a:solidFill>
              <a:round/>
              <a:headEnd type="none" w="sm" len="sm"/>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040393" name="Text Box 9"/>
            <p:cNvSpPr txBox="1">
              <a:spLocks noChangeArrowheads="1"/>
            </p:cNvSpPr>
            <p:nvPr/>
          </p:nvSpPr>
          <p:spPr bwMode="auto">
            <a:xfrm>
              <a:off x="4464" y="3504"/>
              <a:ext cx="29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00000"/>
                </a:lnSpc>
              </a:pPr>
              <a:r>
                <a:rPr lang="en-US" sz="1200">
                  <a:latin typeface="Verdana" pitchFamily="34" charset="0"/>
                </a:rPr>
                <a:t>Yes</a:t>
              </a:r>
            </a:p>
          </p:txBody>
        </p:sp>
      </p:grpSp>
      <p:sp>
        <p:nvSpPr>
          <p:cNvPr id="1040394" name="AutoShape 10"/>
          <p:cNvSpPr>
            <a:spLocks noChangeArrowheads="1"/>
          </p:cNvSpPr>
          <p:nvPr/>
        </p:nvSpPr>
        <p:spPr bwMode="auto">
          <a:xfrm>
            <a:off x="2516188" y="3429000"/>
            <a:ext cx="4159250" cy="1323975"/>
          </a:xfrm>
          <a:prstGeom prst="flowChartDecision">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lnSpc>
                <a:spcPct val="100000"/>
              </a:lnSpc>
            </a:pPr>
            <a:r>
              <a:rPr lang="en-US" sz="1000">
                <a:latin typeface="Verdana" pitchFamily="34" charset="0"/>
              </a:rPr>
              <a:t>Role of specific IV and DV groups statistically significant and interpreted correctly?</a:t>
            </a:r>
          </a:p>
          <a:p>
            <a:pPr algn="l">
              <a:lnSpc>
                <a:spcPct val="100000"/>
              </a:lnSpc>
            </a:pPr>
            <a:r>
              <a:rPr lang="en-US" sz="1000">
                <a:latin typeface="Verdana" pitchFamily="34" charset="0"/>
              </a:rPr>
              <a:t>(Wald test and Exp(B))</a:t>
            </a:r>
          </a:p>
        </p:txBody>
      </p:sp>
      <p:grpSp>
        <p:nvGrpSpPr>
          <p:cNvPr id="1040395" name="Group 11"/>
          <p:cNvGrpSpPr>
            <a:grpSpLocks/>
          </p:cNvGrpSpPr>
          <p:nvPr/>
        </p:nvGrpSpPr>
        <p:grpSpPr bwMode="auto">
          <a:xfrm>
            <a:off x="6643688" y="3805238"/>
            <a:ext cx="679450" cy="304800"/>
            <a:chOff x="3792" y="2832"/>
            <a:chExt cx="428" cy="192"/>
          </a:xfrm>
        </p:grpSpPr>
        <p:sp>
          <p:nvSpPr>
            <p:cNvPr id="1040396" name="Line 12"/>
            <p:cNvSpPr>
              <a:spLocks noChangeShapeType="1"/>
            </p:cNvSpPr>
            <p:nvPr/>
          </p:nvSpPr>
          <p:spPr bwMode="auto">
            <a:xfrm>
              <a:off x="3792" y="3024"/>
              <a:ext cx="428" cy="0"/>
            </a:xfrm>
            <a:prstGeom prst="line">
              <a:avLst/>
            </a:prstGeom>
            <a:noFill/>
            <a:ln w="12700">
              <a:solidFill>
                <a:schemeClr val="tx1"/>
              </a:solidFill>
              <a:round/>
              <a:headEnd type="none" w="sm" len="sm"/>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040397" name="Text Box 13"/>
            <p:cNvSpPr txBox="1">
              <a:spLocks noChangeArrowheads="1"/>
            </p:cNvSpPr>
            <p:nvPr/>
          </p:nvSpPr>
          <p:spPr bwMode="auto">
            <a:xfrm>
              <a:off x="3840" y="2832"/>
              <a:ext cx="29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00000"/>
                </a:lnSpc>
              </a:pPr>
              <a:r>
                <a:rPr lang="en-US" sz="1200">
                  <a:latin typeface="Verdana" pitchFamily="34" charset="0"/>
                </a:rPr>
                <a:t>No</a:t>
              </a:r>
            </a:p>
          </p:txBody>
        </p:sp>
      </p:grpSp>
      <p:grpSp>
        <p:nvGrpSpPr>
          <p:cNvPr id="1040398" name="Group 14"/>
          <p:cNvGrpSpPr>
            <a:grpSpLocks/>
          </p:cNvGrpSpPr>
          <p:nvPr/>
        </p:nvGrpSpPr>
        <p:grpSpPr bwMode="auto">
          <a:xfrm>
            <a:off x="4572000" y="4800600"/>
            <a:ext cx="466725" cy="423863"/>
            <a:chOff x="4464" y="3456"/>
            <a:chExt cx="294" cy="267"/>
          </a:xfrm>
        </p:grpSpPr>
        <p:sp>
          <p:nvSpPr>
            <p:cNvPr id="1040399" name="Line 15"/>
            <p:cNvSpPr>
              <a:spLocks noChangeShapeType="1"/>
            </p:cNvSpPr>
            <p:nvPr/>
          </p:nvSpPr>
          <p:spPr bwMode="auto">
            <a:xfrm flipH="1">
              <a:off x="4464" y="3456"/>
              <a:ext cx="0" cy="267"/>
            </a:xfrm>
            <a:prstGeom prst="line">
              <a:avLst/>
            </a:prstGeom>
            <a:noFill/>
            <a:ln w="12700">
              <a:solidFill>
                <a:schemeClr val="tx1"/>
              </a:solidFill>
              <a:round/>
              <a:headEnd type="none" w="sm" len="sm"/>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040400" name="Text Box 16"/>
            <p:cNvSpPr txBox="1">
              <a:spLocks noChangeArrowheads="1"/>
            </p:cNvSpPr>
            <p:nvPr/>
          </p:nvSpPr>
          <p:spPr bwMode="auto">
            <a:xfrm>
              <a:off x="4464" y="3504"/>
              <a:ext cx="29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00000"/>
                </a:lnSpc>
              </a:pPr>
              <a:r>
                <a:rPr lang="en-US" sz="1200">
                  <a:latin typeface="Verdana" pitchFamily="34" charset="0"/>
                </a:rPr>
                <a:t>Yes</a:t>
              </a:r>
            </a:p>
          </p:txBody>
        </p:sp>
      </p:grpSp>
      <p:sp>
        <p:nvSpPr>
          <p:cNvPr id="1040401" name="Text Box 17"/>
          <p:cNvSpPr txBox="1">
            <a:spLocks noChangeArrowheads="1"/>
          </p:cNvSpPr>
          <p:nvPr/>
        </p:nvSpPr>
        <p:spPr bwMode="auto">
          <a:xfrm>
            <a:off x="7439025" y="3987800"/>
            <a:ext cx="6381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00000"/>
              </a:lnSpc>
            </a:pPr>
            <a:r>
              <a:rPr lang="en-US" sz="1200">
                <a:latin typeface="Verdana" pitchFamily="34" charset="0"/>
              </a:rPr>
              <a:t>False</a:t>
            </a:r>
          </a:p>
        </p:txBody>
      </p:sp>
      <p:grpSp>
        <p:nvGrpSpPr>
          <p:cNvPr id="1040402" name="Group 18"/>
          <p:cNvGrpSpPr>
            <a:grpSpLocks/>
          </p:cNvGrpSpPr>
          <p:nvPr/>
        </p:nvGrpSpPr>
        <p:grpSpPr bwMode="auto">
          <a:xfrm>
            <a:off x="6567488" y="2057400"/>
            <a:ext cx="679450" cy="304800"/>
            <a:chOff x="3792" y="2832"/>
            <a:chExt cx="428" cy="192"/>
          </a:xfrm>
        </p:grpSpPr>
        <p:sp>
          <p:nvSpPr>
            <p:cNvPr id="1040403" name="Line 19"/>
            <p:cNvSpPr>
              <a:spLocks noChangeShapeType="1"/>
            </p:cNvSpPr>
            <p:nvPr/>
          </p:nvSpPr>
          <p:spPr bwMode="auto">
            <a:xfrm>
              <a:off x="3792" y="3024"/>
              <a:ext cx="428" cy="0"/>
            </a:xfrm>
            <a:prstGeom prst="line">
              <a:avLst/>
            </a:prstGeom>
            <a:noFill/>
            <a:ln w="12700">
              <a:solidFill>
                <a:schemeClr val="tx1"/>
              </a:solidFill>
              <a:round/>
              <a:headEnd type="none" w="sm" len="sm"/>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040404" name="Text Box 20"/>
            <p:cNvSpPr txBox="1">
              <a:spLocks noChangeArrowheads="1"/>
            </p:cNvSpPr>
            <p:nvPr/>
          </p:nvSpPr>
          <p:spPr bwMode="auto">
            <a:xfrm>
              <a:off x="3840" y="2832"/>
              <a:ext cx="29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00000"/>
                </a:lnSpc>
              </a:pPr>
              <a:r>
                <a:rPr lang="en-US" sz="1200">
                  <a:latin typeface="Verdana" pitchFamily="34" charset="0"/>
                </a:rPr>
                <a:t>No</a:t>
              </a:r>
            </a:p>
          </p:txBody>
        </p:sp>
      </p:grpSp>
      <p:sp>
        <p:nvSpPr>
          <p:cNvPr id="1040405" name="Text Box 21"/>
          <p:cNvSpPr txBox="1">
            <a:spLocks noChangeArrowheads="1"/>
          </p:cNvSpPr>
          <p:nvPr/>
        </p:nvSpPr>
        <p:spPr bwMode="auto">
          <a:xfrm>
            <a:off x="7362825" y="2239963"/>
            <a:ext cx="63817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00000"/>
              </a:lnSpc>
            </a:pPr>
            <a:r>
              <a:rPr lang="en-US" sz="1200">
                <a:latin typeface="Verdana" pitchFamily="34" charset="0"/>
              </a:rPr>
              <a:t>False</a:t>
            </a:r>
          </a:p>
        </p:txBody>
      </p:sp>
      <p:grpSp>
        <p:nvGrpSpPr>
          <p:cNvPr id="1040406" name="Group 22"/>
          <p:cNvGrpSpPr>
            <a:grpSpLocks/>
          </p:cNvGrpSpPr>
          <p:nvPr/>
        </p:nvGrpSpPr>
        <p:grpSpPr bwMode="auto">
          <a:xfrm>
            <a:off x="4581525" y="6281738"/>
            <a:ext cx="466725" cy="423862"/>
            <a:chOff x="4464" y="3456"/>
            <a:chExt cx="294" cy="267"/>
          </a:xfrm>
        </p:grpSpPr>
        <p:sp>
          <p:nvSpPr>
            <p:cNvPr id="1040407" name="Line 23"/>
            <p:cNvSpPr>
              <a:spLocks noChangeShapeType="1"/>
            </p:cNvSpPr>
            <p:nvPr/>
          </p:nvSpPr>
          <p:spPr bwMode="auto">
            <a:xfrm flipH="1">
              <a:off x="4464" y="3456"/>
              <a:ext cx="0" cy="267"/>
            </a:xfrm>
            <a:prstGeom prst="line">
              <a:avLst/>
            </a:prstGeom>
            <a:noFill/>
            <a:ln w="12700">
              <a:solidFill>
                <a:schemeClr val="tx1"/>
              </a:solidFill>
              <a:round/>
              <a:headEnd type="none" w="sm" len="sm"/>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040408" name="Text Box 24"/>
            <p:cNvSpPr txBox="1">
              <a:spLocks noChangeArrowheads="1"/>
            </p:cNvSpPr>
            <p:nvPr/>
          </p:nvSpPr>
          <p:spPr bwMode="auto">
            <a:xfrm>
              <a:off x="4464" y="3504"/>
              <a:ext cx="29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00000"/>
                </a:lnSpc>
              </a:pPr>
              <a:r>
                <a:rPr lang="en-US" sz="1200">
                  <a:latin typeface="Verdana" pitchFamily="34" charset="0"/>
                </a:rPr>
                <a:t>Yes</a:t>
              </a:r>
            </a:p>
          </p:txBody>
        </p:sp>
      </p:grpSp>
      <p:sp>
        <p:nvSpPr>
          <p:cNvPr id="1040409" name="AutoShape 25"/>
          <p:cNvSpPr>
            <a:spLocks noChangeArrowheads="1"/>
          </p:cNvSpPr>
          <p:nvPr/>
        </p:nvSpPr>
        <p:spPr bwMode="auto">
          <a:xfrm>
            <a:off x="2633663" y="5260975"/>
            <a:ext cx="3886200" cy="1019175"/>
          </a:xfrm>
          <a:prstGeom prst="flowChartDecision">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lnSpc>
                <a:spcPct val="100000"/>
              </a:lnSpc>
            </a:pPr>
            <a:r>
              <a:rPr lang="en-US" sz="1000">
                <a:latin typeface="Verdana" pitchFamily="34" charset="0"/>
              </a:rPr>
              <a:t>Overall  accuracy rate  is 25% &gt; than proportional by chance accuracy rate?</a:t>
            </a:r>
          </a:p>
        </p:txBody>
      </p:sp>
      <p:grpSp>
        <p:nvGrpSpPr>
          <p:cNvPr id="1040410" name="Group 26"/>
          <p:cNvGrpSpPr>
            <a:grpSpLocks/>
          </p:cNvGrpSpPr>
          <p:nvPr/>
        </p:nvGrpSpPr>
        <p:grpSpPr bwMode="auto">
          <a:xfrm>
            <a:off x="4581525" y="6281738"/>
            <a:ext cx="466725" cy="423862"/>
            <a:chOff x="4464" y="3456"/>
            <a:chExt cx="294" cy="267"/>
          </a:xfrm>
        </p:grpSpPr>
        <p:sp>
          <p:nvSpPr>
            <p:cNvPr id="1040411" name="Line 27"/>
            <p:cNvSpPr>
              <a:spLocks noChangeShapeType="1"/>
            </p:cNvSpPr>
            <p:nvPr/>
          </p:nvSpPr>
          <p:spPr bwMode="auto">
            <a:xfrm flipH="1">
              <a:off x="4464" y="3456"/>
              <a:ext cx="0" cy="267"/>
            </a:xfrm>
            <a:prstGeom prst="line">
              <a:avLst/>
            </a:prstGeom>
            <a:noFill/>
            <a:ln w="12700">
              <a:solidFill>
                <a:schemeClr val="tx1"/>
              </a:solidFill>
              <a:round/>
              <a:headEnd type="none" w="sm" len="sm"/>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040412" name="Text Box 28"/>
            <p:cNvSpPr txBox="1">
              <a:spLocks noChangeArrowheads="1"/>
            </p:cNvSpPr>
            <p:nvPr/>
          </p:nvSpPr>
          <p:spPr bwMode="auto">
            <a:xfrm>
              <a:off x="4464" y="3504"/>
              <a:ext cx="29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00000"/>
                </a:lnSpc>
              </a:pPr>
              <a:r>
                <a:rPr lang="en-US" sz="1200">
                  <a:latin typeface="Verdana" pitchFamily="34" charset="0"/>
                </a:rPr>
                <a:t>Yes</a:t>
              </a:r>
            </a:p>
          </p:txBody>
        </p:sp>
      </p:grpSp>
      <p:grpSp>
        <p:nvGrpSpPr>
          <p:cNvPr id="1040413" name="Group 29"/>
          <p:cNvGrpSpPr>
            <a:grpSpLocks/>
          </p:cNvGrpSpPr>
          <p:nvPr/>
        </p:nvGrpSpPr>
        <p:grpSpPr bwMode="auto">
          <a:xfrm>
            <a:off x="6486525" y="5464175"/>
            <a:ext cx="679450" cy="304800"/>
            <a:chOff x="3792" y="2832"/>
            <a:chExt cx="428" cy="192"/>
          </a:xfrm>
        </p:grpSpPr>
        <p:sp>
          <p:nvSpPr>
            <p:cNvPr id="1040414" name="Line 30"/>
            <p:cNvSpPr>
              <a:spLocks noChangeShapeType="1"/>
            </p:cNvSpPr>
            <p:nvPr/>
          </p:nvSpPr>
          <p:spPr bwMode="auto">
            <a:xfrm>
              <a:off x="3792" y="3024"/>
              <a:ext cx="428" cy="0"/>
            </a:xfrm>
            <a:prstGeom prst="line">
              <a:avLst/>
            </a:prstGeom>
            <a:noFill/>
            <a:ln w="12700">
              <a:solidFill>
                <a:schemeClr val="tx1"/>
              </a:solidFill>
              <a:round/>
              <a:headEnd type="none" w="sm" len="sm"/>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040415" name="Text Box 31"/>
            <p:cNvSpPr txBox="1">
              <a:spLocks noChangeArrowheads="1"/>
            </p:cNvSpPr>
            <p:nvPr/>
          </p:nvSpPr>
          <p:spPr bwMode="auto">
            <a:xfrm>
              <a:off x="3840" y="2832"/>
              <a:ext cx="29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00000"/>
                </a:lnSpc>
              </a:pPr>
              <a:r>
                <a:rPr lang="en-US" sz="1200">
                  <a:latin typeface="Verdana" pitchFamily="34" charset="0"/>
                </a:rPr>
                <a:t>No</a:t>
              </a:r>
            </a:p>
          </p:txBody>
        </p:sp>
      </p:grpSp>
      <p:sp>
        <p:nvSpPr>
          <p:cNvPr id="1040416" name="Text Box 32"/>
          <p:cNvSpPr txBox="1">
            <a:spLocks noChangeArrowheads="1"/>
          </p:cNvSpPr>
          <p:nvPr/>
        </p:nvSpPr>
        <p:spPr bwMode="auto">
          <a:xfrm>
            <a:off x="7205663" y="5595938"/>
            <a:ext cx="71913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00000"/>
              </a:lnSpc>
            </a:pPr>
            <a:r>
              <a:rPr lang="en-US" sz="1200">
                <a:latin typeface="Verdana" pitchFamily="34" charset="0"/>
              </a:rPr>
              <a:t>False</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2"/>
          <p:cNvSpPr>
            <a:spLocks noGrp="1"/>
          </p:cNvSpPr>
          <p:nvPr>
            <p:ph type="sldNum" sz="quarter" idx="10"/>
          </p:nvPr>
        </p:nvSpPr>
        <p:spPr/>
        <p:txBody>
          <a:bodyPr/>
          <a:lstStyle/>
          <a:p>
            <a:r>
              <a:rPr lang="en-US"/>
              <a:t>SW388R7</a:t>
            </a:r>
          </a:p>
          <a:p>
            <a:r>
              <a:rPr lang="en-US"/>
              <a:t>Data Analysis &amp; Computers II</a:t>
            </a:r>
          </a:p>
          <a:p>
            <a:endParaRPr lang="en-US"/>
          </a:p>
          <a:p>
            <a:r>
              <a:rPr lang="en-US"/>
              <a:t>Slide </a:t>
            </a:r>
            <a:fld id="{A9D6745D-E10D-4CA7-8BF9-6C1E1EF4E99F}" type="slidenum">
              <a:rPr lang="en-US"/>
              <a:pPr/>
              <a:t>104</a:t>
            </a:fld>
            <a:endParaRPr lang="en-US"/>
          </a:p>
        </p:txBody>
      </p:sp>
      <p:sp>
        <p:nvSpPr>
          <p:cNvPr id="1044482" name="Rectangle 2"/>
          <p:cNvSpPr>
            <a:spLocks noGrp="1" noChangeArrowheads="1"/>
          </p:cNvSpPr>
          <p:nvPr>
            <p:ph type="title"/>
          </p:nvPr>
        </p:nvSpPr>
        <p:spPr>
          <a:xfrm>
            <a:off x="1143000" y="304800"/>
            <a:ext cx="7772400" cy="914400"/>
          </a:xfrm>
        </p:spPr>
        <p:txBody>
          <a:bodyPr/>
          <a:lstStyle/>
          <a:p>
            <a:r>
              <a:rPr lang="en-US"/>
              <a:t>Steps in logistic regression: </a:t>
            </a:r>
            <a:br>
              <a:rPr lang="en-US"/>
            </a:br>
            <a:r>
              <a:rPr lang="en-US"/>
              <a:t>split-sample validation</a:t>
            </a:r>
          </a:p>
        </p:txBody>
      </p:sp>
      <p:sp>
        <p:nvSpPr>
          <p:cNvPr id="1044497" name="Rectangle 17"/>
          <p:cNvSpPr>
            <a:spLocks noChangeArrowheads="1"/>
          </p:cNvSpPr>
          <p:nvPr/>
        </p:nvSpPr>
        <p:spPr bwMode="auto">
          <a:xfrm>
            <a:off x="2743200" y="1920875"/>
            <a:ext cx="3657600" cy="752475"/>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endParaRPr lang="en-US" sz="1000">
              <a:latin typeface="Verdana" pitchFamily="34" charset="0"/>
            </a:endParaRPr>
          </a:p>
          <a:p>
            <a:pPr algn="l"/>
            <a:r>
              <a:rPr lang="en-US" sz="1000">
                <a:latin typeface="Verdana" pitchFamily="34" charset="0"/>
              </a:rPr>
              <a:t>Compute 80-20 split variable.</a:t>
            </a:r>
          </a:p>
          <a:p>
            <a:pPr algn="l"/>
            <a:endParaRPr lang="en-US" sz="1000">
              <a:latin typeface="Verdana" pitchFamily="34" charset="0"/>
            </a:endParaRPr>
          </a:p>
          <a:p>
            <a:pPr algn="l"/>
            <a:r>
              <a:rPr lang="en-US" sz="1000">
                <a:latin typeface="Verdana" pitchFamily="34" charset="0"/>
              </a:rPr>
              <a:t>Re-run logistic regression.</a:t>
            </a:r>
          </a:p>
          <a:p>
            <a:pPr algn="l"/>
            <a:endParaRPr lang="en-US" sz="1000">
              <a:latin typeface="Verdana" pitchFamily="34" charset="0"/>
            </a:endParaRPr>
          </a:p>
        </p:txBody>
      </p:sp>
      <p:sp>
        <p:nvSpPr>
          <p:cNvPr id="1044498" name="Line 18"/>
          <p:cNvSpPr>
            <a:spLocks noChangeShapeType="1"/>
          </p:cNvSpPr>
          <p:nvPr/>
        </p:nvSpPr>
        <p:spPr bwMode="auto">
          <a:xfrm flipH="1">
            <a:off x="4572000" y="2747963"/>
            <a:ext cx="0" cy="423862"/>
          </a:xfrm>
          <a:prstGeom prst="line">
            <a:avLst/>
          </a:prstGeom>
          <a:noFill/>
          <a:ln w="12700">
            <a:solidFill>
              <a:schemeClr val="tx1"/>
            </a:solidFill>
            <a:round/>
            <a:headEnd type="none" w="sm" len="sm"/>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044499" name="AutoShape 19"/>
          <p:cNvSpPr>
            <a:spLocks noChangeArrowheads="1"/>
          </p:cNvSpPr>
          <p:nvPr/>
        </p:nvSpPr>
        <p:spPr bwMode="auto">
          <a:xfrm>
            <a:off x="2743200" y="3184525"/>
            <a:ext cx="3733800" cy="1019175"/>
          </a:xfrm>
          <a:prstGeom prst="flowChartDecision">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lnSpc>
                <a:spcPct val="100000"/>
              </a:lnSpc>
            </a:pPr>
            <a:r>
              <a:rPr lang="en-US" sz="1000">
                <a:latin typeface="Verdana" pitchFamily="34" charset="0"/>
              </a:rPr>
              <a:t>Overall relationship in teaching sample supports full model?</a:t>
            </a:r>
          </a:p>
        </p:txBody>
      </p:sp>
      <p:grpSp>
        <p:nvGrpSpPr>
          <p:cNvPr id="1044500" name="Group 20"/>
          <p:cNvGrpSpPr>
            <a:grpSpLocks/>
          </p:cNvGrpSpPr>
          <p:nvPr/>
        </p:nvGrpSpPr>
        <p:grpSpPr bwMode="auto">
          <a:xfrm>
            <a:off x="4648200" y="4184650"/>
            <a:ext cx="466725" cy="533400"/>
            <a:chOff x="4464" y="3456"/>
            <a:chExt cx="294" cy="267"/>
          </a:xfrm>
        </p:grpSpPr>
        <p:sp>
          <p:nvSpPr>
            <p:cNvPr id="1044501" name="Line 21"/>
            <p:cNvSpPr>
              <a:spLocks noChangeShapeType="1"/>
            </p:cNvSpPr>
            <p:nvPr/>
          </p:nvSpPr>
          <p:spPr bwMode="auto">
            <a:xfrm flipH="1">
              <a:off x="4464" y="3456"/>
              <a:ext cx="0" cy="267"/>
            </a:xfrm>
            <a:prstGeom prst="line">
              <a:avLst/>
            </a:prstGeom>
            <a:noFill/>
            <a:ln w="12700">
              <a:solidFill>
                <a:schemeClr val="tx1"/>
              </a:solidFill>
              <a:round/>
              <a:headEnd type="none" w="sm" len="sm"/>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044502" name="Text Box 22"/>
            <p:cNvSpPr txBox="1">
              <a:spLocks noChangeArrowheads="1"/>
            </p:cNvSpPr>
            <p:nvPr/>
          </p:nvSpPr>
          <p:spPr bwMode="auto">
            <a:xfrm>
              <a:off x="4464" y="3504"/>
              <a:ext cx="294" cy="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00000"/>
                </a:lnSpc>
              </a:pPr>
              <a:r>
                <a:rPr lang="en-US" sz="1200">
                  <a:latin typeface="Verdana" pitchFamily="34" charset="0"/>
                </a:rPr>
                <a:t>Yes</a:t>
              </a:r>
            </a:p>
          </p:txBody>
        </p:sp>
      </p:grpSp>
      <p:grpSp>
        <p:nvGrpSpPr>
          <p:cNvPr id="1044503" name="Group 23"/>
          <p:cNvGrpSpPr>
            <a:grpSpLocks/>
          </p:cNvGrpSpPr>
          <p:nvPr/>
        </p:nvGrpSpPr>
        <p:grpSpPr bwMode="auto">
          <a:xfrm>
            <a:off x="6477000" y="3368675"/>
            <a:ext cx="679450" cy="304800"/>
            <a:chOff x="3792" y="2832"/>
            <a:chExt cx="428" cy="192"/>
          </a:xfrm>
        </p:grpSpPr>
        <p:sp>
          <p:nvSpPr>
            <p:cNvPr id="1044504" name="Line 24"/>
            <p:cNvSpPr>
              <a:spLocks noChangeShapeType="1"/>
            </p:cNvSpPr>
            <p:nvPr/>
          </p:nvSpPr>
          <p:spPr bwMode="auto">
            <a:xfrm>
              <a:off x="3792" y="3024"/>
              <a:ext cx="428" cy="0"/>
            </a:xfrm>
            <a:prstGeom prst="line">
              <a:avLst/>
            </a:prstGeom>
            <a:noFill/>
            <a:ln w="12700">
              <a:solidFill>
                <a:schemeClr val="tx1"/>
              </a:solidFill>
              <a:round/>
              <a:headEnd type="none" w="sm" len="sm"/>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044505" name="Text Box 25"/>
            <p:cNvSpPr txBox="1">
              <a:spLocks noChangeArrowheads="1"/>
            </p:cNvSpPr>
            <p:nvPr/>
          </p:nvSpPr>
          <p:spPr bwMode="auto">
            <a:xfrm>
              <a:off x="3840" y="2832"/>
              <a:ext cx="29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00000"/>
                </a:lnSpc>
              </a:pPr>
              <a:r>
                <a:rPr lang="en-US" sz="1200">
                  <a:latin typeface="Verdana" pitchFamily="34" charset="0"/>
                </a:rPr>
                <a:t>No</a:t>
              </a:r>
            </a:p>
          </p:txBody>
        </p:sp>
      </p:grpSp>
      <p:sp>
        <p:nvSpPr>
          <p:cNvPr id="1044506" name="Text Box 26"/>
          <p:cNvSpPr txBox="1">
            <a:spLocks noChangeArrowheads="1"/>
          </p:cNvSpPr>
          <p:nvPr/>
        </p:nvSpPr>
        <p:spPr bwMode="auto">
          <a:xfrm>
            <a:off x="7239000" y="3475038"/>
            <a:ext cx="719138"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00000"/>
              </a:lnSpc>
            </a:pPr>
            <a:r>
              <a:rPr lang="en-US" sz="1200">
                <a:latin typeface="Verdana" pitchFamily="34" charset="0"/>
              </a:rPr>
              <a:t>False</a:t>
            </a:r>
          </a:p>
        </p:txBody>
      </p:sp>
      <p:sp>
        <p:nvSpPr>
          <p:cNvPr id="1044507" name="Line 27"/>
          <p:cNvSpPr>
            <a:spLocks noChangeShapeType="1"/>
          </p:cNvSpPr>
          <p:nvPr/>
        </p:nvSpPr>
        <p:spPr bwMode="auto">
          <a:xfrm flipH="1">
            <a:off x="4579938" y="1447800"/>
            <a:ext cx="0" cy="423863"/>
          </a:xfrm>
          <a:prstGeom prst="line">
            <a:avLst/>
          </a:prstGeom>
          <a:noFill/>
          <a:ln w="12700">
            <a:solidFill>
              <a:schemeClr val="tx1"/>
            </a:solidFill>
            <a:round/>
            <a:headEnd type="none" w="sm" len="sm"/>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lide Number Placeholder 2"/>
          <p:cNvSpPr>
            <a:spLocks noGrp="1"/>
          </p:cNvSpPr>
          <p:nvPr>
            <p:ph type="sldNum" sz="quarter" idx="10"/>
          </p:nvPr>
        </p:nvSpPr>
        <p:spPr/>
        <p:txBody>
          <a:bodyPr/>
          <a:lstStyle/>
          <a:p>
            <a:r>
              <a:rPr lang="en-US"/>
              <a:t>SW388R7</a:t>
            </a:r>
          </a:p>
          <a:p>
            <a:r>
              <a:rPr lang="en-US"/>
              <a:t>Data Analysis &amp; Computers II</a:t>
            </a:r>
          </a:p>
          <a:p>
            <a:endParaRPr lang="en-US"/>
          </a:p>
          <a:p>
            <a:r>
              <a:rPr lang="en-US"/>
              <a:t>Slide </a:t>
            </a:r>
            <a:fld id="{CADC8BD6-3DFA-49CC-BC5F-F7087A535261}" type="slidenum">
              <a:rPr lang="en-US"/>
              <a:pPr/>
              <a:t>105</a:t>
            </a:fld>
            <a:endParaRPr lang="en-US"/>
          </a:p>
        </p:txBody>
      </p:sp>
      <p:sp>
        <p:nvSpPr>
          <p:cNvPr id="1045506" name="Rectangle 2"/>
          <p:cNvSpPr>
            <a:spLocks noGrp="1" noChangeArrowheads="1"/>
          </p:cNvSpPr>
          <p:nvPr>
            <p:ph type="title"/>
          </p:nvPr>
        </p:nvSpPr>
        <p:spPr>
          <a:xfrm>
            <a:off x="1143000" y="304800"/>
            <a:ext cx="7772400" cy="914400"/>
          </a:xfrm>
        </p:spPr>
        <p:txBody>
          <a:bodyPr/>
          <a:lstStyle/>
          <a:p>
            <a:r>
              <a:rPr lang="en-US"/>
              <a:t>Steps in logistic regression: </a:t>
            </a:r>
            <a:br>
              <a:rPr lang="en-US"/>
            </a:br>
            <a:r>
              <a:rPr lang="en-US"/>
              <a:t> validation supports generalizability</a:t>
            </a:r>
          </a:p>
        </p:txBody>
      </p:sp>
      <p:sp>
        <p:nvSpPr>
          <p:cNvPr id="1045507" name="AutoShape 3"/>
          <p:cNvSpPr>
            <a:spLocks noChangeArrowheads="1"/>
          </p:cNvSpPr>
          <p:nvPr/>
        </p:nvSpPr>
        <p:spPr bwMode="auto">
          <a:xfrm>
            <a:off x="2667000" y="1981200"/>
            <a:ext cx="3733800" cy="1323975"/>
          </a:xfrm>
          <a:prstGeom prst="flowChartDecision">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lnSpc>
                <a:spcPct val="100000"/>
              </a:lnSpc>
            </a:pPr>
            <a:r>
              <a:rPr lang="en-US" sz="1000">
                <a:latin typeface="Verdana" pitchFamily="34" charset="0"/>
              </a:rPr>
              <a:t>Significance of predictors in teaching sample matches pattern for model using full data set?</a:t>
            </a:r>
          </a:p>
        </p:txBody>
      </p:sp>
      <p:grpSp>
        <p:nvGrpSpPr>
          <p:cNvPr id="1045508" name="Group 4"/>
          <p:cNvGrpSpPr>
            <a:grpSpLocks/>
          </p:cNvGrpSpPr>
          <p:nvPr/>
        </p:nvGrpSpPr>
        <p:grpSpPr bwMode="auto">
          <a:xfrm>
            <a:off x="4562475" y="3286125"/>
            <a:ext cx="466725" cy="533400"/>
            <a:chOff x="4464" y="3456"/>
            <a:chExt cx="294" cy="267"/>
          </a:xfrm>
        </p:grpSpPr>
        <p:sp>
          <p:nvSpPr>
            <p:cNvPr id="1045509" name="Line 5"/>
            <p:cNvSpPr>
              <a:spLocks noChangeShapeType="1"/>
            </p:cNvSpPr>
            <p:nvPr/>
          </p:nvSpPr>
          <p:spPr bwMode="auto">
            <a:xfrm flipH="1">
              <a:off x="4464" y="3456"/>
              <a:ext cx="0" cy="267"/>
            </a:xfrm>
            <a:prstGeom prst="line">
              <a:avLst/>
            </a:prstGeom>
            <a:noFill/>
            <a:ln w="12700">
              <a:solidFill>
                <a:schemeClr val="tx1"/>
              </a:solidFill>
              <a:round/>
              <a:headEnd type="none" w="sm" len="sm"/>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045510" name="Text Box 6"/>
            <p:cNvSpPr txBox="1">
              <a:spLocks noChangeArrowheads="1"/>
            </p:cNvSpPr>
            <p:nvPr/>
          </p:nvSpPr>
          <p:spPr bwMode="auto">
            <a:xfrm>
              <a:off x="4464" y="3504"/>
              <a:ext cx="294" cy="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00000"/>
                </a:lnSpc>
              </a:pPr>
              <a:r>
                <a:rPr lang="en-US" sz="1200">
                  <a:latin typeface="Verdana" pitchFamily="34" charset="0"/>
                </a:rPr>
                <a:t>Yes</a:t>
              </a:r>
            </a:p>
          </p:txBody>
        </p:sp>
      </p:grpSp>
      <p:grpSp>
        <p:nvGrpSpPr>
          <p:cNvPr id="1045511" name="Group 7"/>
          <p:cNvGrpSpPr>
            <a:grpSpLocks/>
          </p:cNvGrpSpPr>
          <p:nvPr/>
        </p:nvGrpSpPr>
        <p:grpSpPr bwMode="auto">
          <a:xfrm>
            <a:off x="6400800" y="2317750"/>
            <a:ext cx="679450" cy="304800"/>
            <a:chOff x="3792" y="2832"/>
            <a:chExt cx="428" cy="192"/>
          </a:xfrm>
        </p:grpSpPr>
        <p:sp>
          <p:nvSpPr>
            <p:cNvPr id="1045512" name="Line 8"/>
            <p:cNvSpPr>
              <a:spLocks noChangeShapeType="1"/>
            </p:cNvSpPr>
            <p:nvPr/>
          </p:nvSpPr>
          <p:spPr bwMode="auto">
            <a:xfrm>
              <a:off x="3792" y="3024"/>
              <a:ext cx="428" cy="0"/>
            </a:xfrm>
            <a:prstGeom prst="line">
              <a:avLst/>
            </a:prstGeom>
            <a:noFill/>
            <a:ln w="12700">
              <a:solidFill>
                <a:schemeClr val="tx1"/>
              </a:solidFill>
              <a:round/>
              <a:headEnd type="none" w="sm" len="sm"/>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045513" name="Text Box 9"/>
            <p:cNvSpPr txBox="1">
              <a:spLocks noChangeArrowheads="1"/>
            </p:cNvSpPr>
            <p:nvPr/>
          </p:nvSpPr>
          <p:spPr bwMode="auto">
            <a:xfrm>
              <a:off x="3840" y="2832"/>
              <a:ext cx="29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00000"/>
                </a:lnSpc>
              </a:pPr>
              <a:r>
                <a:rPr lang="en-US" sz="1200">
                  <a:latin typeface="Verdana" pitchFamily="34" charset="0"/>
                </a:rPr>
                <a:t>No</a:t>
              </a:r>
            </a:p>
          </p:txBody>
        </p:sp>
      </p:grpSp>
      <p:sp>
        <p:nvSpPr>
          <p:cNvPr id="1045514" name="Text Box 10"/>
          <p:cNvSpPr txBox="1">
            <a:spLocks noChangeArrowheads="1"/>
          </p:cNvSpPr>
          <p:nvPr/>
        </p:nvSpPr>
        <p:spPr bwMode="auto">
          <a:xfrm>
            <a:off x="7162800" y="2424113"/>
            <a:ext cx="719138"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00000"/>
              </a:lnSpc>
            </a:pPr>
            <a:r>
              <a:rPr lang="en-US" sz="1200">
                <a:latin typeface="Verdana" pitchFamily="34" charset="0"/>
              </a:rPr>
              <a:t>False</a:t>
            </a:r>
          </a:p>
        </p:txBody>
      </p:sp>
      <p:sp>
        <p:nvSpPr>
          <p:cNvPr id="1045516" name="AutoShape 12"/>
          <p:cNvSpPr>
            <a:spLocks noChangeArrowheads="1"/>
          </p:cNvSpPr>
          <p:nvPr/>
        </p:nvSpPr>
        <p:spPr bwMode="auto">
          <a:xfrm>
            <a:off x="2709863" y="3886200"/>
            <a:ext cx="3733800" cy="1019175"/>
          </a:xfrm>
          <a:prstGeom prst="flowChartDecision">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lnSpc>
                <a:spcPct val="100000"/>
              </a:lnSpc>
            </a:pPr>
            <a:r>
              <a:rPr lang="en-US" sz="1000">
                <a:latin typeface="Verdana" pitchFamily="34" charset="0"/>
              </a:rPr>
              <a:t>Classification accuracy for holdout sample close enough to training sample?</a:t>
            </a:r>
          </a:p>
        </p:txBody>
      </p:sp>
      <p:grpSp>
        <p:nvGrpSpPr>
          <p:cNvPr id="1045517" name="Group 13"/>
          <p:cNvGrpSpPr>
            <a:grpSpLocks/>
          </p:cNvGrpSpPr>
          <p:nvPr/>
        </p:nvGrpSpPr>
        <p:grpSpPr bwMode="auto">
          <a:xfrm>
            <a:off x="4614863" y="4886325"/>
            <a:ext cx="466725" cy="533400"/>
            <a:chOff x="4464" y="3456"/>
            <a:chExt cx="294" cy="267"/>
          </a:xfrm>
        </p:grpSpPr>
        <p:sp>
          <p:nvSpPr>
            <p:cNvPr id="1045518" name="Line 14"/>
            <p:cNvSpPr>
              <a:spLocks noChangeShapeType="1"/>
            </p:cNvSpPr>
            <p:nvPr/>
          </p:nvSpPr>
          <p:spPr bwMode="auto">
            <a:xfrm flipH="1">
              <a:off x="4464" y="3456"/>
              <a:ext cx="0" cy="267"/>
            </a:xfrm>
            <a:prstGeom prst="line">
              <a:avLst/>
            </a:prstGeom>
            <a:noFill/>
            <a:ln w="12700">
              <a:solidFill>
                <a:schemeClr val="tx1"/>
              </a:solidFill>
              <a:round/>
              <a:headEnd type="none" w="sm" len="sm"/>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045519" name="Text Box 15"/>
            <p:cNvSpPr txBox="1">
              <a:spLocks noChangeArrowheads="1"/>
            </p:cNvSpPr>
            <p:nvPr/>
          </p:nvSpPr>
          <p:spPr bwMode="auto">
            <a:xfrm>
              <a:off x="4464" y="3504"/>
              <a:ext cx="294" cy="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00000"/>
                </a:lnSpc>
              </a:pPr>
              <a:r>
                <a:rPr lang="en-US" sz="1200">
                  <a:latin typeface="Verdana" pitchFamily="34" charset="0"/>
                </a:rPr>
                <a:t>Yes</a:t>
              </a:r>
            </a:p>
          </p:txBody>
        </p:sp>
      </p:grpSp>
      <p:grpSp>
        <p:nvGrpSpPr>
          <p:cNvPr id="1045520" name="Group 16"/>
          <p:cNvGrpSpPr>
            <a:grpSpLocks/>
          </p:cNvGrpSpPr>
          <p:nvPr/>
        </p:nvGrpSpPr>
        <p:grpSpPr bwMode="auto">
          <a:xfrm>
            <a:off x="6443663" y="4070350"/>
            <a:ext cx="679450" cy="304800"/>
            <a:chOff x="3792" y="2832"/>
            <a:chExt cx="428" cy="192"/>
          </a:xfrm>
        </p:grpSpPr>
        <p:sp>
          <p:nvSpPr>
            <p:cNvPr id="1045521" name="Line 17"/>
            <p:cNvSpPr>
              <a:spLocks noChangeShapeType="1"/>
            </p:cNvSpPr>
            <p:nvPr/>
          </p:nvSpPr>
          <p:spPr bwMode="auto">
            <a:xfrm>
              <a:off x="3792" y="3024"/>
              <a:ext cx="428" cy="0"/>
            </a:xfrm>
            <a:prstGeom prst="line">
              <a:avLst/>
            </a:prstGeom>
            <a:noFill/>
            <a:ln w="12700">
              <a:solidFill>
                <a:schemeClr val="tx1"/>
              </a:solidFill>
              <a:round/>
              <a:headEnd type="none" w="sm" len="sm"/>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045522" name="Text Box 18"/>
            <p:cNvSpPr txBox="1">
              <a:spLocks noChangeArrowheads="1"/>
            </p:cNvSpPr>
            <p:nvPr/>
          </p:nvSpPr>
          <p:spPr bwMode="auto">
            <a:xfrm>
              <a:off x="3840" y="2832"/>
              <a:ext cx="29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00000"/>
                </a:lnSpc>
              </a:pPr>
              <a:r>
                <a:rPr lang="en-US" sz="1200">
                  <a:latin typeface="Verdana" pitchFamily="34" charset="0"/>
                </a:rPr>
                <a:t>No</a:t>
              </a:r>
            </a:p>
          </p:txBody>
        </p:sp>
      </p:grpSp>
      <p:sp>
        <p:nvSpPr>
          <p:cNvPr id="1045523" name="Text Box 19"/>
          <p:cNvSpPr txBox="1">
            <a:spLocks noChangeArrowheads="1"/>
          </p:cNvSpPr>
          <p:nvPr/>
        </p:nvSpPr>
        <p:spPr bwMode="auto">
          <a:xfrm>
            <a:off x="7205663" y="4176713"/>
            <a:ext cx="71913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00000"/>
              </a:lnSpc>
            </a:pPr>
            <a:r>
              <a:rPr lang="en-US" sz="1200">
                <a:latin typeface="Verdana" pitchFamily="34" charset="0"/>
              </a:rPr>
              <a:t>False</a:t>
            </a:r>
          </a:p>
        </p:txBody>
      </p:sp>
      <p:sp>
        <p:nvSpPr>
          <p:cNvPr id="1045532" name="Line 28"/>
          <p:cNvSpPr>
            <a:spLocks noChangeShapeType="1"/>
          </p:cNvSpPr>
          <p:nvPr/>
        </p:nvSpPr>
        <p:spPr bwMode="auto">
          <a:xfrm flipH="1">
            <a:off x="4579938" y="1447800"/>
            <a:ext cx="0" cy="423863"/>
          </a:xfrm>
          <a:prstGeom prst="line">
            <a:avLst/>
          </a:prstGeom>
          <a:noFill/>
          <a:ln w="12700">
            <a:solidFill>
              <a:schemeClr val="tx1"/>
            </a:solidFill>
            <a:round/>
            <a:headEnd type="none" w="sm" len="sm"/>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Slide Number Placeholder 2"/>
          <p:cNvSpPr>
            <a:spLocks noGrp="1"/>
          </p:cNvSpPr>
          <p:nvPr>
            <p:ph type="sldNum" sz="quarter" idx="10"/>
          </p:nvPr>
        </p:nvSpPr>
        <p:spPr/>
        <p:txBody>
          <a:bodyPr/>
          <a:lstStyle/>
          <a:p>
            <a:r>
              <a:rPr lang="en-US"/>
              <a:t>SW388R7</a:t>
            </a:r>
          </a:p>
          <a:p>
            <a:r>
              <a:rPr lang="en-US"/>
              <a:t>Data Analysis &amp; Computers II</a:t>
            </a:r>
          </a:p>
          <a:p>
            <a:endParaRPr lang="en-US"/>
          </a:p>
          <a:p>
            <a:r>
              <a:rPr lang="en-US"/>
              <a:t>Slide </a:t>
            </a:r>
            <a:fld id="{ECCB740B-2075-464B-B804-D693E4A26502}" type="slidenum">
              <a:rPr lang="en-US"/>
              <a:pPr/>
              <a:t>106</a:t>
            </a:fld>
            <a:endParaRPr lang="en-US"/>
          </a:p>
        </p:txBody>
      </p:sp>
      <p:sp>
        <p:nvSpPr>
          <p:cNvPr id="1041410" name="Rectangle 2"/>
          <p:cNvSpPr>
            <a:spLocks noGrp="1" noChangeArrowheads="1"/>
          </p:cNvSpPr>
          <p:nvPr>
            <p:ph type="title"/>
          </p:nvPr>
        </p:nvSpPr>
        <p:spPr>
          <a:xfrm>
            <a:off x="1143000" y="304800"/>
            <a:ext cx="7772400" cy="914400"/>
          </a:xfrm>
        </p:spPr>
        <p:txBody>
          <a:bodyPr/>
          <a:lstStyle/>
          <a:p>
            <a:r>
              <a:rPr lang="en-US"/>
              <a:t>Steps in multinomial logistic regression: </a:t>
            </a:r>
            <a:br>
              <a:rPr lang="en-US"/>
            </a:br>
            <a:r>
              <a:rPr lang="en-US"/>
              <a:t>adding cautions</a:t>
            </a:r>
          </a:p>
        </p:txBody>
      </p:sp>
      <p:grpSp>
        <p:nvGrpSpPr>
          <p:cNvPr id="1041414" name="Group 6"/>
          <p:cNvGrpSpPr>
            <a:grpSpLocks/>
          </p:cNvGrpSpPr>
          <p:nvPr/>
        </p:nvGrpSpPr>
        <p:grpSpPr bwMode="auto">
          <a:xfrm>
            <a:off x="4581525" y="1524000"/>
            <a:ext cx="466725" cy="423863"/>
            <a:chOff x="4464" y="3456"/>
            <a:chExt cx="294" cy="267"/>
          </a:xfrm>
        </p:grpSpPr>
        <p:sp>
          <p:nvSpPr>
            <p:cNvPr id="1041415" name="Line 7"/>
            <p:cNvSpPr>
              <a:spLocks noChangeShapeType="1"/>
            </p:cNvSpPr>
            <p:nvPr/>
          </p:nvSpPr>
          <p:spPr bwMode="auto">
            <a:xfrm flipH="1">
              <a:off x="4464" y="3456"/>
              <a:ext cx="0" cy="267"/>
            </a:xfrm>
            <a:prstGeom prst="line">
              <a:avLst/>
            </a:prstGeom>
            <a:noFill/>
            <a:ln w="12700">
              <a:solidFill>
                <a:schemeClr val="tx1"/>
              </a:solidFill>
              <a:round/>
              <a:headEnd type="none" w="sm" len="sm"/>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041416" name="Text Box 8"/>
            <p:cNvSpPr txBox="1">
              <a:spLocks noChangeArrowheads="1"/>
            </p:cNvSpPr>
            <p:nvPr/>
          </p:nvSpPr>
          <p:spPr bwMode="auto">
            <a:xfrm>
              <a:off x="4464" y="3504"/>
              <a:ext cx="29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00000"/>
                </a:lnSpc>
              </a:pPr>
              <a:r>
                <a:rPr lang="en-US" sz="1200">
                  <a:latin typeface="Verdana" pitchFamily="34" charset="0"/>
                </a:rPr>
                <a:t>Yes</a:t>
              </a:r>
            </a:p>
          </p:txBody>
        </p:sp>
      </p:grpSp>
      <p:grpSp>
        <p:nvGrpSpPr>
          <p:cNvPr id="1041418" name="Group 10"/>
          <p:cNvGrpSpPr>
            <a:grpSpLocks/>
          </p:cNvGrpSpPr>
          <p:nvPr/>
        </p:nvGrpSpPr>
        <p:grpSpPr bwMode="auto">
          <a:xfrm>
            <a:off x="4581525" y="1524000"/>
            <a:ext cx="466725" cy="423863"/>
            <a:chOff x="4464" y="3456"/>
            <a:chExt cx="294" cy="267"/>
          </a:xfrm>
        </p:grpSpPr>
        <p:sp>
          <p:nvSpPr>
            <p:cNvPr id="1041419" name="Line 11"/>
            <p:cNvSpPr>
              <a:spLocks noChangeShapeType="1"/>
            </p:cNvSpPr>
            <p:nvPr/>
          </p:nvSpPr>
          <p:spPr bwMode="auto">
            <a:xfrm flipH="1">
              <a:off x="4464" y="3456"/>
              <a:ext cx="0" cy="267"/>
            </a:xfrm>
            <a:prstGeom prst="line">
              <a:avLst/>
            </a:prstGeom>
            <a:noFill/>
            <a:ln w="12700">
              <a:solidFill>
                <a:schemeClr val="tx1"/>
              </a:solidFill>
              <a:round/>
              <a:headEnd type="none" w="sm" len="sm"/>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041420" name="Text Box 12"/>
            <p:cNvSpPr txBox="1">
              <a:spLocks noChangeArrowheads="1"/>
            </p:cNvSpPr>
            <p:nvPr/>
          </p:nvSpPr>
          <p:spPr bwMode="auto">
            <a:xfrm>
              <a:off x="4464" y="3504"/>
              <a:ext cx="29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00000"/>
                </a:lnSpc>
              </a:pPr>
              <a:endParaRPr lang="en-US" sz="1200">
                <a:latin typeface="Verdana" pitchFamily="34" charset="0"/>
              </a:endParaRPr>
            </a:p>
          </p:txBody>
        </p:sp>
      </p:grpSp>
      <p:sp>
        <p:nvSpPr>
          <p:cNvPr id="1041425" name="AutoShape 17"/>
          <p:cNvSpPr>
            <a:spLocks noChangeArrowheads="1"/>
          </p:cNvSpPr>
          <p:nvPr/>
        </p:nvSpPr>
        <p:spPr bwMode="auto">
          <a:xfrm>
            <a:off x="2667000" y="3509963"/>
            <a:ext cx="3886200" cy="885825"/>
          </a:xfrm>
          <a:prstGeom prst="flowChartDecision">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r>
              <a:rPr lang="en-US" sz="1000">
                <a:latin typeface="Verdana" pitchFamily="34" charset="0"/>
              </a:rPr>
              <a:t>One or more IV's are ordinal level treated as metric?</a:t>
            </a:r>
          </a:p>
          <a:p>
            <a:pPr algn="l"/>
            <a:endParaRPr lang="en-US" sz="1000">
              <a:latin typeface="Verdana" pitchFamily="34" charset="0"/>
            </a:endParaRPr>
          </a:p>
        </p:txBody>
      </p:sp>
      <p:grpSp>
        <p:nvGrpSpPr>
          <p:cNvPr id="1041426" name="Group 18"/>
          <p:cNvGrpSpPr>
            <a:grpSpLocks/>
          </p:cNvGrpSpPr>
          <p:nvPr/>
        </p:nvGrpSpPr>
        <p:grpSpPr bwMode="auto">
          <a:xfrm>
            <a:off x="4638675" y="4435475"/>
            <a:ext cx="466725" cy="423863"/>
            <a:chOff x="4464" y="3456"/>
            <a:chExt cx="294" cy="267"/>
          </a:xfrm>
        </p:grpSpPr>
        <p:sp>
          <p:nvSpPr>
            <p:cNvPr id="1041427" name="Line 19"/>
            <p:cNvSpPr>
              <a:spLocks noChangeShapeType="1"/>
            </p:cNvSpPr>
            <p:nvPr/>
          </p:nvSpPr>
          <p:spPr bwMode="auto">
            <a:xfrm flipH="1">
              <a:off x="4464" y="3456"/>
              <a:ext cx="0" cy="267"/>
            </a:xfrm>
            <a:prstGeom prst="line">
              <a:avLst/>
            </a:prstGeom>
            <a:noFill/>
            <a:ln w="12700">
              <a:solidFill>
                <a:schemeClr val="tx1"/>
              </a:solidFill>
              <a:round/>
              <a:headEnd type="none" w="sm" len="sm"/>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041428" name="Text Box 20"/>
            <p:cNvSpPr txBox="1">
              <a:spLocks noChangeArrowheads="1"/>
            </p:cNvSpPr>
            <p:nvPr/>
          </p:nvSpPr>
          <p:spPr bwMode="auto">
            <a:xfrm>
              <a:off x="4464" y="3504"/>
              <a:ext cx="29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00000"/>
                </a:lnSpc>
              </a:pPr>
              <a:r>
                <a:rPr lang="en-US" sz="1200">
                  <a:latin typeface="Verdana" pitchFamily="34" charset="0"/>
                </a:rPr>
                <a:t>No</a:t>
              </a:r>
            </a:p>
          </p:txBody>
        </p:sp>
      </p:grpSp>
      <p:grpSp>
        <p:nvGrpSpPr>
          <p:cNvPr id="1041429" name="Group 21"/>
          <p:cNvGrpSpPr>
            <a:grpSpLocks/>
          </p:cNvGrpSpPr>
          <p:nvPr/>
        </p:nvGrpSpPr>
        <p:grpSpPr bwMode="auto">
          <a:xfrm>
            <a:off x="6553200" y="3651250"/>
            <a:ext cx="679450" cy="304800"/>
            <a:chOff x="3792" y="2832"/>
            <a:chExt cx="428" cy="192"/>
          </a:xfrm>
        </p:grpSpPr>
        <p:sp>
          <p:nvSpPr>
            <p:cNvPr id="1041430" name="Line 22"/>
            <p:cNvSpPr>
              <a:spLocks noChangeShapeType="1"/>
            </p:cNvSpPr>
            <p:nvPr/>
          </p:nvSpPr>
          <p:spPr bwMode="auto">
            <a:xfrm>
              <a:off x="3792" y="3024"/>
              <a:ext cx="428" cy="0"/>
            </a:xfrm>
            <a:prstGeom prst="line">
              <a:avLst/>
            </a:prstGeom>
            <a:noFill/>
            <a:ln w="12700">
              <a:solidFill>
                <a:schemeClr val="tx1"/>
              </a:solidFill>
              <a:round/>
              <a:headEnd type="none" w="sm" len="sm"/>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041431" name="Text Box 23"/>
            <p:cNvSpPr txBox="1">
              <a:spLocks noChangeArrowheads="1"/>
            </p:cNvSpPr>
            <p:nvPr/>
          </p:nvSpPr>
          <p:spPr bwMode="auto">
            <a:xfrm>
              <a:off x="3840" y="2832"/>
              <a:ext cx="29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00000"/>
                </a:lnSpc>
              </a:pPr>
              <a:r>
                <a:rPr lang="en-US" sz="1200">
                  <a:latin typeface="Verdana" pitchFamily="34" charset="0"/>
                </a:rPr>
                <a:t>Yes</a:t>
              </a:r>
            </a:p>
          </p:txBody>
        </p:sp>
      </p:grpSp>
      <p:sp>
        <p:nvSpPr>
          <p:cNvPr id="1041432" name="Text Box 24"/>
          <p:cNvSpPr txBox="1">
            <a:spLocks noChangeArrowheads="1"/>
          </p:cNvSpPr>
          <p:nvPr/>
        </p:nvSpPr>
        <p:spPr bwMode="auto">
          <a:xfrm>
            <a:off x="4343400" y="4968875"/>
            <a:ext cx="6858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00000"/>
              </a:lnSpc>
            </a:pPr>
            <a:r>
              <a:rPr lang="en-US" sz="1200">
                <a:latin typeface="Verdana" pitchFamily="34" charset="0"/>
              </a:rPr>
              <a:t>True</a:t>
            </a:r>
          </a:p>
        </p:txBody>
      </p:sp>
      <p:sp>
        <p:nvSpPr>
          <p:cNvPr id="1041433" name="AutoShape 25"/>
          <p:cNvSpPr>
            <a:spLocks noChangeArrowheads="1"/>
          </p:cNvSpPr>
          <p:nvPr/>
        </p:nvSpPr>
        <p:spPr bwMode="auto">
          <a:xfrm>
            <a:off x="2667000" y="1997075"/>
            <a:ext cx="3886200" cy="1019175"/>
          </a:xfrm>
          <a:prstGeom prst="flowChartDecision">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lnSpc>
                <a:spcPct val="100000"/>
              </a:lnSpc>
            </a:pPr>
            <a:r>
              <a:rPr lang="en-US" sz="1000">
                <a:latin typeface="Verdana" pitchFamily="34" charset="0"/>
              </a:rPr>
              <a:t>Satisfies preferred ratio of cases to IV's of 20 to 1 </a:t>
            </a:r>
          </a:p>
          <a:p>
            <a:pPr algn="l">
              <a:lnSpc>
                <a:spcPct val="100000"/>
              </a:lnSpc>
            </a:pPr>
            <a:endParaRPr lang="en-US" sz="1000">
              <a:latin typeface="Verdana" pitchFamily="34" charset="0"/>
            </a:endParaRPr>
          </a:p>
        </p:txBody>
      </p:sp>
      <p:grpSp>
        <p:nvGrpSpPr>
          <p:cNvPr id="1041434" name="Group 26"/>
          <p:cNvGrpSpPr>
            <a:grpSpLocks/>
          </p:cNvGrpSpPr>
          <p:nvPr/>
        </p:nvGrpSpPr>
        <p:grpSpPr bwMode="auto">
          <a:xfrm>
            <a:off x="6519863" y="2200275"/>
            <a:ext cx="679450" cy="304800"/>
            <a:chOff x="3792" y="2832"/>
            <a:chExt cx="428" cy="192"/>
          </a:xfrm>
        </p:grpSpPr>
        <p:sp>
          <p:nvSpPr>
            <p:cNvPr id="1041435" name="Line 27"/>
            <p:cNvSpPr>
              <a:spLocks noChangeShapeType="1"/>
            </p:cNvSpPr>
            <p:nvPr/>
          </p:nvSpPr>
          <p:spPr bwMode="auto">
            <a:xfrm>
              <a:off x="3792" y="3024"/>
              <a:ext cx="428" cy="0"/>
            </a:xfrm>
            <a:prstGeom prst="line">
              <a:avLst/>
            </a:prstGeom>
            <a:noFill/>
            <a:ln w="12700">
              <a:solidFill>
                <a:schemeClr val="tx1"/>
              </a:solidFill>
              <a:round/>
              <a:headEnd type="none" w="sm" len="sm"/>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041436" name="Text Box 28"/>
            <p:cNvSpPr txBox="1">
              <a:spLocks noChangeArrowheads="1"/>
            </p:cNvSpPr>
            <p:nvPr/>
          </p:nvSpPr>
          <p:spPr bwMode="auto">
            <a:xfrm>
              <a:off x="3840" y="2832"/>
              <a:ext cx="29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00000"/>
                </a:lnSpc>
              </a:pPr>
              <a:r>
                <a:rPr lang="en-US" sz="1200">
                  <a:latin typeface="Verdana" pitchFamily="34" charset="0"/>
                </a:rPr>
                <a:t>No</a:t>
              </a:r>
            </a:p>
          </p:txBody>
        </p:sp>
      </p:grpSp>
      <p:grpSp>
        <p:nvGrpSpPr>
          <p:cNvPr id="1041437" name="Group 29"/>
          <p:cNvGrpSpPr>
            <a:grpSpLocks/>
          </p:cNvGrpSpPr>
          <p:nvPr/>
        </p:nvGrpSpPr>
        <p:grpSpPr bwMode="auto">
          <a:xfrm>
            <a:off x="4614863" y="3021013"/>
            <a:ext cx="466725" cy="423862"/>
            <a:chOff x="4464" y="3456"/>
            <a:chExt cx="294" cy="267"/>
          </a:xfrm>
        </p:grpSpPr>
        <p:sp>
          <p:nvSpPr>
            <p:cNvPr id="1041438" name="Line 30"/>
            <p:cNvSpPr>
              <a:spLocks noChangeShapeType="1"/>
            </p:cNvSpPr>
            <p:nvPr/>
          </p:nvSpPr>
          <p:spPr bwMode="auto">
            <a:xfrm flipH="1">
              <a:off x="4464" y="3456"/>
              <a:ext cx="0" cy="267"/>
            </a:xfrm>
            <a:prstGeom prst="line">
              <a:avLst/>
            </a:prstGeom>
            <a:noFill/>
            <a:ln w="12700">
              <a:solidFill>
                <a:schemeClr val="tx1"/>
              </a:solidFill>
              <a:round/>
              <a:headEnd type="none" w="sm" len="sm"/>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041439" name="Text Box 31"/>
            <p:cNvSpPr txBox="1">
              <a:spLocks noChangeArrowheads="1"/>
            </p:cNvSpPr>
            <p:nvPr/>
          </p:nvSpPr>
          <p:spPr bwMode="auto">
            <a:xfrm>
              <a:off x="4464" y="3504"/>
              <a:ext cx="29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00000"/>
                </a:lnSpc>
              </a:pPr>
              <a:r>
                <a:rPr lang="en-US" sz="1200">
                  <a:latin typeface="Verdana" pitchFamily="34" charset="0"/>
                </a:rPr>
                <a:t>Yes</a:t>
              </a:r>
            </a:p>
          </p:txBody>
        </p:sp>
      </p:grpSp>
      <p:grpSp>
        <p:nvGrpSpPr>
          <p:cNvPr id="1041440" name="Group 32"/>
          <p:cNvGrpSpPr>
            <a:grpSpLocks/>
          </p:cNvGrpSpPr>
          <p:nvPr/>
        </p:nvGrpSpPr>
        <p:grpSpPr bwMode="auto">
          <a:xfrm>
            <a:off x="4614863" y="3021013"/>
            <a:ext cx="466725" cy="423862"/>
            <a:chOff x="4464" y="3456"/>
            <a:chExt cx="294" cy="267"/>
          </a:xfrm>
        </p:grpSpPr>
        <p:sp>
          <p:nvSpPr>
            <p:cNvPr id="1041441" name="Line 33"/>
            <p:cNvSpPr>
              <a:spLocks noChangeShapeType="1"/>
            </p:cNvSpPr>
            <p:nvPr/>
          </p:nvSpPr>
          <p:spPr bwMode="auto">
            <a:xfrm flipH="1">
              <a:off x="4464" y="3456"/>
              <a:ext cx="0" cy="267"/>
            </a:xfrm>
            <a:prstGeom prst="line">
              <a:avLst/>
            </a:prstGeom>
            <a:noFill/>
            <a:ln w="12700">
              <a:solidFill>
                <a:schemeClr val="tx1"/>
              </a:solidFill>
              <a:round/>
              <a:headEnd type="none" w="sm" len="sm"/>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041442" name="Text Box 34"/>
            <p:cNvSpPr txBox="1">
              <a:spLocks noChangeArrowheads="1"/>
            </p:cNvSpPr>
            <p:nvPr/>
          </p:nvSpPr>
          <p:spPr bwMode="auto">
            <a:xfrm>
              <a:off x="4464" y="3504"/>
              <a:ext cx="29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00000"/>
                </a:lnSpc>
              </a:pPr>
              <a:r>
                <a:rPr lang="en-US" sz="1200">
                  <a:latin typeface="Verdana" pitchFamily="34" charset="0"/>
                </a:rPr>
                <a:t>Yes</a:t>
              </a:r>
            </a:p>
          </p:txBody>
        </p:sp>
      </p:grpSp>
      <p:sp>
        <p:nvSpPr>
          <p:cNvPr id="1041443" name="Text Box 35"/>
          <p:cNvSpPr txBox="1">
            <a:spLocks noChangeArrowheads="1"/>
          </p:cNvSpPr>
          <p:nvPr/>
        </p:nvSpPr>
        <p:spPr bwMode="auto">
          <a:xfrm>
            <a:off x="7129463" y="2378075"/>
            <a:ext cx="18288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00000"/>
              </a:lnSpc>
            </a:pPr>
            <a:r>
              <a:rPr lang="en-US" sz="1200">
                <a:latin typeface="Verdana" pitchFamily="34" charset="0"/>
              </a:rPr>
              <a:t>True with caution</a:t>
            </a:r>
          </a:p>
        </p:txBody>
      </p:sp>
      <p:sp>
        <p:nvSpPr>
          <p:cNvPr id="1041444" name="Text Box 36"/>
          <p:cNvSpPr txBox="1">
            <a:spLocks noChangeArrowheads="1"/>
          </p:cNvSpPr>
          <p:nvPr/>
        </p:nvSpPr>
        <p:spPr bwMode="auto">
          <a:xfrm>
            <a:off x="7162800" y="3825875"/>
            <a:ext cx="18288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00000"/>
              </a:lnSpc>
            </a:pPr>
            <a:r>
              <a:rPr lang="en-US" sz="1200">
                <a:latin typeface="Verdana" pitchFamily="34" charset="0"/>
              </a:rPr>
              <a:t>True with caution</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r>
              <a:rPr lang="en-US"/>
              <a:t>SW388R7</a:t>
            </a:r>
          </a:p>
          <a:p>
            <a:r>
              <a:rPr lang="en-US"/>
              <a:t>Data Analysis &amp; Computers II</a:t>
            </a:r>
          </a:p>
          <a:p>
            <a:endParaRPr lang="en-US"/>
          </a:p>
          <a:p>
            <a:r>
              <a:rPr lang="en-US"/>
              <a:t>Slide </a:t>
            </a:r>
            <a:fld id="{6679C081-1BAE-4A9B-9468-CEE00E0555BA}" type="slidenum">
              <a:rPr lang="en-US"/>
              <a:pPr/>
              <a:t>11</a:t>
            </a:fld>
            <a:endParaRPr lang="en-US"/>
          </a:p>
        </p:txBody>
      </p:sp>
      <p:pic>
        <p:nvPicPr>
          <p:cNvPr id="890882" name="Picture 2"/>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0" y="1524000"/>
            <a:ext cx="6978650" cy="5124450"/>
          </a:xfrm>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
        <p:nvSpPr>
          <p:cNvPr id="890883" name="Rectangle 3"/>
          <p:cNvSpPr>
            <a:spLocks noGrp="1" noChangeArrowheads="1"/>
          </p:cNvSpPr>
          <p:nvPr>
            <p:ph type="title"/>
          </p:nvPr>
        </p:nvSpPr>
        <p:spPr>
          <a:xfrm>
            <a:off x="1143000" y="304800"/>
            <a:ext cx="7772400" cy="914400"/>
          </a:xfrm>
        </p:spPr>
        <p:txBody>
          <a:bodyPr/>
          <a:lstStyle/>
          <a:p>
            <a:r>
              <a:rPr lang="en-US"/>
              <a:t>Request multinomial logistic regression </a:t>
            </a:r>
            <a:br>
              <a:rPr lang="en-US"/>
            </a:br>
            <a:r>
              <a:rPr lang="en-US"/>
              <a:t>for baseline model</a:t>
            </a:r>
          </a:p>
        </p:txBody>
      </p:sp>
      <p:sp>
        <p:nvSpPr>
          <p:cNvPr id="890884" name="AutoShape 4"/>
          <p:cNvSpPr>
            <a:spLocks noChangeArrowheads="1"/>
          </p:cNvSpPr>
          <p:nvPr/>
        </p:nvSpPr>
        <p:spPr bwMode="auto">
          <a:xfrm>
            <a:off x="5867400" y="4549775"/>
            <a:ext cx="3124200" cy="1165225"/>
          </a:xfrm>
          <a:prstGeom prst="wedgeEllipseCallout">
            <a:avLst>
              <a:gd name="adj1" fmla="val -27898"/>
              <a:gd name="adj2" fmla="val -83926"/>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lnSpc>
                <a:spcPct val="100000"/>
              </a:lnSpc>
            </a:pPr>
            <a:r>
              <a:rPr lang="en-US" sz="1200">
                <a:latin typeface="Verdana" pitchFamily="34" charset="0"/>
              </a:rPr>
              <a:t>Select the</a:t>
            </a:r>
            <a:r>
              <a:rPr lang="en-US" sz="1200" i="1">
                <a:latin typeface="Verdana" pitchFamily="34" charset="0"/>
              </a:rPr>
              <a:t> Regression | Multinomial Logistic… </a:t>
            </a:r>
            <a:r>
              <a:rPr lang="en-US" sz="1200">
                <a:latin typeface="Verdana" pitchFamily="34" charset="0"/>
              </a:rPr>
              <a:t>command from the</a:t>
            </a:r>
            <a:r>
              <a:rPr lang="en-US" sz="1200" i="1">
                <a:latin typeface="Verdana" pitchFamily="34" charset="0"/>
              </a:rPr>
              <a:t> Analyze </a:t>
            </a:r>
            <a:r>
              <a:rPr lang="en-US" sz="1200">
                <a:latin typeface="Verdana" pitchFamily="34" charset="0"/>
              </a:rPr>
              <a:t>menu</a:t>
            </a:r>
            <a:r>
              <a:rPr lang="en-US" sz="1200" i="1">
                <a:latin typeface="Verdana" pitchFamily="34" charset="0"/>
              </a:rPr>
              <a:t>.</a:t>
            </a:r>
            <a:endParaRPr lang="en-US" sz="1200">
              <a:latin typeface="Verdana" pitchFamily="34" charset="0"/>
            </a:endParaRP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r>
              <a:rPr lang="en-US"/>
              <a:t>SW388R7</a:t>
            </a:r>
          </a:p>
          <a:p>
            <a:r>
              <a:rPr lang="en-US"/>
              <a:t>Data Analysis &amp; Computers II</a:t>
            </a:r>
          </a:p>
          <a:p>
            <a:endParaRPr lang="en-US"/>
          </a:p>
          <a:p>
            <a:r>
              <a:rPr lang="en-US"/>
              <a:t>Slide </a:t>
            </a:r>
            <a:fld id="{7BAC68DA-BC15-4AF3-B082-AFADEA5FB41F}" type="slidenum">
              <a:rPr lang="en-US"/>
              <a:pPr/>
              <a:t>12</a:t>
            </a:fld>
            <a:endParaRPr lang="en-US"/>
          </a:p>
        </p:txBody>
      </p:sp>
      <p:pic>
        <p:nvPicPr>
          <p:cNvPr id="891911" name="Picture 7"/>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873375" y="1676400"/>
            <a:ext cx="4746625" cy="2938463"/>
          </a:xfrm>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
        <p:nvSpPr>
          <p:cNvPr id="891907" name="Rectangle 3"/>
          <p:cNvSpPr>
            <a:spLocks noGrp="1" noChangeArrowheads="1"/>
          </p:cNvSpPr>
          <p:nvPr>
            <p:ph type="title"/>
          </p:nvPr>
        </p:nvSpPr>
        <p:spPr>
          <a:xfrm>
            <a:off x="1143000" y="304800"/>
            <a:ext cx="7772400" cy="914400"/>
          </a:xfrm>
        </p:spPr>
        <p:txBody>
          <a:bodyPr/>
          <a:lstStyle/>
          <a:p>
            <a:r>
              <a:rPr lang="en-US"/>
              <a:t>Selecting the dependent variable</a:t>
            </a:r>
          </a:p>
        </p:txBody>
      </p:sp>
      <p:sp>
        <p:nvSpPr>
          <p:cNvPr id="891908" name="AutoShape 4"/>
          <p:cNvSpPr>
            <a:spLocks noChangeArrowheads="1"/>
          </p:cNvSpPr>
          <p:nvPr/>
        </p:nvSpPr>
        <p:spPr bwMode="auto">
          <a:xfrm>
            <a:off x="4267200" y="3200400"/>
            <a:ext cx="3276600" cy="1165225"/>
          </a:xfrm>
          <a:prstGeom prst="wedgeEllipseCallout">
            <a:avLst>
              <a:gd name="adj1" fmla="val -28926"/>
              <a:gd name="adj2" fmla="val -107903"/>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lnSpc>
                <a:spcPct val="100000"/>
              </a:lnSpc>
            </a:pPr>
            <a:r>
              <a:rPr lang="en-US" sz="1200" b="1">
                <a:latin typeface="Verdana" pitchFamily="34" charset="0"/>
              </a:rPr>
              <a:t>Second</a:t>
            </a:r>
            <a:r>
              <a:rPr lang="en-US" sz="1200">
                <a:latin typeface="Verdana" pitchFamily="34" charset="0"/>
              </a:rPr>
              <a:t>, click on the right arrow button to move the dependent variable to the </a:t>
            </a:r>
            <a:r>
              <a:rPr lang="en-US" sz="1200" i="1">
                <a:latin typeface="Verdana" pitchFamily="34" charset="0"/>
              </a:rPr>
              <a:t>Dependent</a:t>
            </a:r>
            <a:r>
              <a:rPr lang="en-US" sz="1200">
                <a:latin typeface="Verdana" pitchFamily="34" charset="0"/>
              </a:rPr>
              <a:t> text box.</a:t>
            </a:r>
          </a:p>
        </p:txBody>
      </p:sp>
      <p:sp>
        <p:nvSpPr>
          <p:cNvPr id="891909" name="AutoShape 5"/>
          <p:cNvSpPr>
            <a:spLocks noChangeArrowheads="1"/>
          </p:cNvSpPr>
          <p:nvPr/>
        </p:nvSpPr>
        <p:spPr bwMode="auto">
          <a:xfrm>
            <a:off x="1600200" y="2922588"/>
            <a:ext cx="2362200" cy="1165225"/>
          </a:xfrm>
          <a:prstGeom prst="wedgeEllipseCallout">
            <a:avLst>
              <a:gd name="adj1" fmla="val 20565"/>
              <a:gd name="adj2" fmla="val -86375"/>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lnSpc>
                <a:spcPct val="100000"/>
              </a:lnSpc>
            </a:pPr>
            <a:r>
              <a:rPr lang="en-US" sz="1200" b="1">
                <a:latin typeface="Verdana" pitchFamily="34" charset="0"/>
              </a:rPr>
              <a:t>First</a:t>
            </a:r>
            <a:r>
              <a:rPr lang="en-US" sz="1200">
                <a:latin typeface="Verdana" pitchFamily="34" charset="0"/>
              </a:rPr>
              <a:t>, highlight the dependent variable </a:t>
            </a:r>
            <a:r>
              <a:rPr lang="en-US" sz="1200" i="1">
                <a:latin typeface="Verdana" pitchFamily="34" charset="0"/>
              </a:rPr>
              <a:t>natfare</a:t>
            </a:r>
            <a:r>
              <a:rPr lang="en-US" sz="1200">
                <a:latin typeface="Verdana" pitchFamily="34" charset="0"/>
              </a:rPr>
              <a:t> in the list of variables.</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r>
              <a:rPr lang="en-US"/>
              <a:t>SW388R7</a:t>
            </a:r>
          </a:p>
          <a:p>
            <a:r>
              <a:rPr lang="en-US"/>
              <a:t>Data Analysis &amp; Computers II</a:t>
            </a:r>
          </a:p>
          <a:p>
            <a:endParaRPr lang="en-US"/>
          </a:p>
          <a:p>
            <a:r>
              <a:rPr lang="en-US"/>
              <a:t>Slide </a:t>
            </a:r>
            <a:fld id="{71B9B183-4016-41B3-A4C4-5C2FFCB52F28}" type="slidenum">
              <a:rPr lang="en-US"/>
              <a:pPr/>
              <a:t>13</a:t>
            </a:fld>
            <a:endParaRPr lang="en-US"/>
          </a:p>
        </p:txBody>
      </p:sp>
      <p:pic>
        <p:nvPicPr>
          <p:cNvPr id="892936" name="Picture 8"/>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263775" y="2547938"/>
            <a:ext cx="4746625" cy="2938462"/>
          </a:xfrm>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
        <p:nvSpPr>
          <p:cNvPr id="892931" name="Rectangle 3"/>
          <p:cNvSpPr>
            <a:spLocks noGrp="1" noChangeArrowheads="1"/>
          </p:cNvSpPr>
          <p:nvPr>
            <p:ph type="title"/>
          </p:nvPr>
        </p:nvSpPr>
        <p:spPr>
          <a:xfrm>
            <a:off x="1143000" y="304800"/>
            <a:ext cx="7772400" cy="914400"/>
          </a:xfrm>
        </p:spPr>
        <p:txBody>
          <a:bodyPr/>
          <a:lstStyle/>
          <a:p>
            <a:r>
              <a:rPr lang="en-US"/>
              <a:t>Selecting metric independent variables</a:t>
            </a:r>
          </a:p>
        </p:txBody>
      </p:sp>
      <p:sp>
        <p:nvSpPr>
          <p:cNvPr id="892932" name="AutoShape 4"/>
          <p:cNvSpPr>
            <a:spLocks noChangeArrowheads="1"/>
          </p:cNvSpPr>
          <p:nvPr/>
        </p:nvSpPr>
        <p:spPr bwMode="auto">
          <a:xfrm>
            <a:off x="5486400" y="3300413"/>
            <a:ext cx="3048000" cy="1423987"/>
          </a:xfrm>
          <a:prstGeom prst="wedgeEllipseCallout">
            <a:avLst>
              <a:gd name="adj1" fmla="val -48907"/>
              <a:gd name="adj2" fmla="val 54222"/>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lnSpc>
                <a:spcPct val="100000"/>
              </a:lnSpc>
            </a:pPr>
            <a:r>
              <a:rPr lang="en-US" sz="1200">
                <a:latin typeface="Verdana" pitchFamily="34" charset="0"/>
              </a:rPr>
              <a:t>Move the metric independent variables, </a:t>
            </a:r>
            <a:r>
              <a:rPr lang="en-US" sz="1200" i="1">
                <a:latin typeface="Verdana" pitchFamily="34" charset="0"/>
              </a:rPr>
              <a:t>hrs1, educ</a:t>
            </a:r>
            <a:r>
              <a:rPr lang="en-US" sz="1200">
                <a:latin typeface="Verdana" pitchFamily="34" charset="0"/>
              </a:rPr>
              <a:t> and </a:t>
            </a:r>
            <a:r>
              <a:rPr lang="en-US" sz="1200" i="1">
                <a:latin typeface="Verdana" pitchFamily="34" charset="0"/>
              </a:rPr>
              <a:t>rincom98</a:t>
            </a:r>
            <a:r>
              <a:rPr lang="en-US" sz="1200">
                <a:latin typeface="Verdana" pitchFamily="34" charset="0"/>
              </a:rPr>
              <a:t> to the </a:t>
            </a:r>
            <a:r>
              <a:rPr lang="en-US" sz="1200" i="1">
                <a:latin typeface="Verdana" pitchFamily="34" charset="0"/>
              </a:rPr>
              <a:t>Covariate(s)</a:t>
            </a:r>
            <a:r>
              <a:rPr lang="en-US" sz="1200">
                <a:latin typeface="Verdana" pitchFamily="34" charset="0"/>
              </a:rPr>
              <a:t> list box.</a:t>
            </a:r>
          </a:p>
        </p:txBody>
      </p:sp>
      <p:sp>
        <p:nvSpPr>
          <p:cNvPr id="892933" name="AutoShape 5"/>
          <p:cNvSpPr>
            <a:spLocks noChangeArrowheads="1"/>
          </p:cNvSpPr>
          <p:nvPr/>
        </p:nvSpPr>
        <p:spPr bwMode="auto">
          <a:xfrm>
            <a:off x="1295400" y="1524000"/>
            <a:ext cx="6477000" cy="906463"/>
          </a:xfrm>
          <a:prstGeom prst="wedgeEllipseCallout">
            <a:avLst>
              <a:gd name="adj1" fmla="val -31056"/>
              <a:gd name="adj2" fmla="val -5102"/>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lnSpc>
                <a:spcPct val="100000"/>
              </a:lnSpc>
            </a:pPr>
            <a:r>
              <a:rPr lang="en-US" sz="1200">
                <a:latin typeface="Verdana" pitchFamily="34" charset="0"/>
              </a:rPr>
              <a:t>Metric independent variables are specified as covariates in multinomial logistic regression.  Metric variables can be either interval or, by convention, ordinal.</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r>
              <a:rPr lang="en-US"/>
              <a:t>SW388R7</a:t>
            </a:r>
          </a:p>
          <a:p>
            <a:r>
              <a:rPr lang="en-US"/>
              <a:t>Data Analysis &amp; Computers II</a:t>
            </a:r>
          </a:p>
          <a:p>
            <a:endParaRPr lang="en-US"/>
          </a:p>
          <a:p>
            <a:r>
              <a:rPr lang="en-US"/>
              <a:t>Slide </a:t>
            </a:r>
            <a:fld id="{2B189949-ED1E-4630-9D26-23175F9D2872}" type="slidenum">
              <a:rPr lang="en-US"/>
              <a:pPr/>
              <a:t>14</a:t>
            </a:fld>
            <a:endParaRPr lang="en-US"/>
          </a:p>
        </p:txBody>
      </p:sp>
      <p:pic>
        <p:nvPicPr>
          <p:cNvPr id="913416" name="Picture 8"/>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187575" y="2547938"/>
            <a:ext cx="4746625" cy="2938462"/>
          </a:xfrm>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
        <p:nvSpPr>
          <p:cNvPr id="913411" name="Rectangle 3"/>
          <p:cNvSpPr>
            <a:spLocks noGrp="1" noChangeArrowheads="1"/>
          </p:cNvSpPr>
          <p:nvPr>
            <p:ph type="title"/>
          </p:nvPr>
        </p:nvSpPr>
        <p:spPr>
          <a:xfrm>
            <a:off x="1143000" y="304800"/>
            <a:ext cx="7772400" cy="914400"/>
          </a:xfrm>
        </p:spPr>
        <p:txBody>
          <a:bodyPr/>
          <a:lstStyle/>
          <a:p>
            <a:r>
              <a:rPr lang="en-US"/>
              <a:t>Selecting non-metric independent variables</a:t>
            </a:r>
          </a:p>
        </p:txBody>
      </p:sp>
      <p:sp>
        <p:nvSpPr>
          <p:cNvPr id="913412" name="AutoShape 4"/>
          <p:cNvSpPr>
            <a:spLocks noChangeArrowheads="1"/>
          </p:cNvSpPr>
          <p:nvPr/>
        </p:nvSpPr>
        <p:spPr bwMode="auto">
          <a:xfrm>
            <a:off x="5486400" y="2514600"/>
            <a:ext cx="3048000" cy="1165225"/>
          </a:xfrm>
          <a:prstGeom prst="wedgeEllipseCallout">
            <a:avLst>
              <a:gd name="adj1" fmla="val -48907"/>
              <a:gd name="adj2" fmla="val 54222"/>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lnSpc>
                <a:spcPct val="100000"/>
              </a:lnSpc>
            </a:pPr>
            <a:r>
              <a:rPr lang="en-US" sz="1200">
                <a:latin typeface="Verdana" pitchFamily="34" charset="0"/>
              </a:rPr>
              <a:t>Move the metric independent variables, </a:t>
            </a:r>
            <a:r>
              <a:rPr lang="en-US" sz="1200" i="1">
                <a:latin typeface="Verdana" pitchFamily="34" charset="0"/>
              </a:rPr>
              <a:t>wrkslf</a:t>
            </a:r>
            <a:r>
              <a:rPr lang="en-US" sz="1200">
                <a:latin typeface="Verdana" pitchFamily="34" charset="0"/>
              </a:rPr>
              <a:t> to the </a:t>
            </a:r>
            <a:r>
              <a:rPr lang="en-US" sz="1200" i="1">
                <a:latin typeface="Verdana" pitchFamily="34" charset="0"/>
              </a:rPr>
              <a:t>Factors(s)</a:t>
            </a:r>
            <a:r>
              <a:rPr lang="en-US" sz="1200">
                <a:latin typeface="Verdana" pitchFamily="34" charset="0"/>
              </a:rPr>
              <a:t> list box.</a:t>
            </a:r>
          </a:p>
        </p:txBody>
      </p:sp>
      <p:sp>
        <p:nvSpPr>
          <p:cNvPr id="913413" name="AutoShape 5"/>
          <p:cNvSpPr>
            <a:spLocks noChangeArrowheads="1"/>
          </p:cNvSpPr>
          <p:nvPr/>
        </p:nvSpPr>
        <p:spPr bwMode="auto">
          <a:xfrm>
            <a:off x="1295400" y="1525588"/>
            <a:ext cx="6477000" cy="906462"/>
          </a:xfrm>
          <a:prstGeom prst="wedgeEllipseCallout">
            <a:avLst>
              <a:gd name="adj1" fmla="val -31056"/>
              <a:gd name="adj2" fmla="val -5102"/>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lnSpc>
                <a:spcPct val="100000"/>
              </a:lnSpc>
            </a:pPr>
            <a:r>
              <a:rPr lang="en-US" sz="1200">
                <a:latin typeface="Verdana" pitchFamily="34" charset="0"/>
              </a:rPr>
              <a:t>Non-metric independent variables are specified as factors in multinomial logistic regression.  Non-metric variables will automatically be dummy-coded.</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r>
              <a:rPr lang="en-US"/>
              <a:t>SW388R7</a:t>
            </a:r>
          </a:p>
          <a:p>
            <a:r>
              <a:rPr lang="en-US"/>
              <a:t>Data Analysis &amp; Computers II</a:t>
            </a:r>
          </a:p>
          <a:p>
            <a:endParaRPr lang="en-US"/>
          </a:p>
          <a:p>
            <a:r>
              <a:rPr lang="en-US"/>
              <a:t>Slide </a:t>
            </a:r>
            <a:fld id="{2FB4807C-3C55-4EC7-9515-1BE90B411527}" type="slidenum">
              <a:rPr lang="en-US"/>
              <a:pPr/>
              <a:t>15</a:t>
            </a:fld>
            <a:endParaRPr lang="en-US"/>
          </a:p>
        </p:txBody>
      </p:sp>
      <p:pic>
        <p:nvPicPr>
          <p:cNvPr id="893958" name="Picture 6"/>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492375" y="1676400"/>
            <a:ext cx="4746625" cy="2938463"/>
          </a:xfrm>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
        <p:nvSpPr>
          <p:cNvPr id="893955" name="Rectangle 3"/>
          <p:cNvSpPr>
            <a:spLocks noGrp="1" noChangeArrowheads="1"/>
          </p:cNvSpPr>
          <p:nvPr>
            <p:ph type="title"/>
          </p:nvPr>
        </p:nvSpPr>
        <p:spPr>
          <a:xfrm>
            <a:off x="1143000" y="304800"/>
            <a:ext cx="7772400" cy="914400"/>
          </a:xfrm>
        </p:spPr>
        <p:txBody>
          <a:bodyPr/>
          <a:lstStyle/>
          <a:p>
            <a:r>
              <a:rPr lang="en-US"/>
              <a:t>Specifying statistics to include in the output</a:t>
            </a:r>
          </a:p>
        </p:txBody>
      </p:sp>
      <p:sp>
        <p:nvSpPr>
          <p:cNvPr id="893956" name="AutoShape 4"/>
          <p:cNvSpPr>
            <a:spLocks noChangeArrowheads="1"/>
          </p:cNvSpPr>
          <p:nvPr/>
        </p:nvSpPr>
        <p:spPr bwMode="auto">
          <a:xfrm>
            <a:off x="4953000" y="4441825"/>
            <a:ext cx="3733800" cy="1938338"/>
          </a:xfrm>
          <a:prstGeom prst="wedgeEllipseCallout">
            <a:avLst>
              <a:gd name="adj1" fmla="val -46940"/>
              <a:gd name="adj2" fmla="val -50657"/>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lnSpc>
                <a:spcPct val="100000"/>
              </a:lnSpc>
            </a:pPr>
            <a:r>
              <a:rPr lang="en-US" sz="1200">
                <a:latin typeface="Verdana" pitchFamily="34" charset="0"/>
              </a:rPr>
              <a:t>While we will accept most of the SPSS defaults for the analysis, we need to specifically request the classification table.</a:t>
            </a:r>
          </a:p>
          <a:p>
            <a:pPr algn="l">
              <a:lnSpc>
                <a:spcPct val="100000"/>
              </a:lnSpc>
            </a:pPr>
            <a:endParaRPr lang="en-US" sz="1200">
              <a:latin typeface="Verdana" pitchFamily="34" charset="0"/>
            </a:endParaRPr>
          </a:p>
          <a:p>
            <a:pPr algn="l">
              <a:lnSpc>
                <a:spcPct val="100000"/>
              </a:lnSpc>
            </a:pPr>
            <a:r>
              <a:rPr lang="en-US" sz="1200">
                <a:latin typeface="Verdana" pitchFamily="34" charset="0"/>
              </a:rPr>
              <a:t>Click on the </a:t>
            </a:r>
            <a:r>
              <a:rPr lang="en-US" sz="1200" i="1">
                <a:latin typeface="Verdana" pitchFamily="34" charset="0"/>
              </a:rPr>
              <a:t>Statistics</a:t>
            </a:r>
            <a:r>
              <a:rPr lang="en-US" sz="1200">
                <a:latin typeface="Verdana" pitchFamily="34" charset="0"/>
              </a:rPr>
              <a:t>… button to make a request.</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0"/>
          </p:nvPr>
        </p:nvSpPr>
        <p:spPr/>
        <p:txBody>
          <a:bodyPr/>
          <a:lstStyle/>
          <a:p>
            <a:r>
              <a:rPr lang="en-US"/>
              <a:t>SW388R7</a:t>
            </a:r>
          </a:p>
          <a:p>
            <a:r>
              <a:rPr lang="en-US"/>
              <a:t>Data Analysis &amp; Computers II</a:t>
            </a:r>
          </a:p>
          <a:p>
            <a:endParaRPr lang="en-US"/>
          </a:p>
          <a:p>
            <a:r>
              <a:rPr lang="en-US"/>
              <a:t>Slide </a:t>
            </a:r>
            <a:fld id="{59621406-ADC6-4D70-BD16-022E695CAA18}" type="slidenum">
              <a:rPr lang="en-US"/>
              <a:pPr/>
              <a:t>16</a:t>
            </a:fld>
            <a:endParaRPr lang="en-US"/>
          </a:p>
        </p:txBody>
      </p:sp>
      <p:pic>
        <p:nvPicPr>
          <p:cNvPr id="894984" name="Picture 8"/>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429000" y="1371600"/>
            <a:ext cx="3967163" cy="5407025"/>
          </a:xfrm>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
        <p:nvSpPr>
          <p:cNvPr id="894979" name="Rectangle 3"/>
          <p:cNvSpPr>
            <a:spLocks noGrp="1" noChangeArrowheads="1"/>
          </p:cNvSpPr>
          <p:nvPr>
            <p:ph type="title"/>
          </p:nvPr>
        </p:nvSpPr>
        <p:spPr>
          <a:xfrm>
            <a:off x="1143000" y="304800"/>
            <a:ext cx="7772400" cy="914400"/>
          </a:xfrm>
        </p:spPr>
        <p:txBody>
          <a:bodyPr/>
          <a:lstStyle/>
          <a:p>
            <a:r>
              <a:rPr lang="en-US"/>
              <a:t>Requesting the classification table</a:t>
            </a:r>
          </a:p>
        </p:txBody>
      </p:sp>
      <p:sp>
        <p:nvSpPr>
          <p:cNvPr id="894980" name="AutoShape 4"/>
          <p:cNvSpPr>
            <a:spLocks noChangeArrowheads="1"/>
          </p:cNvSpPr>
          <p:nvPr/>
        </p:nvSpPr>
        <p:spPr bwMode="auto">
          <a:xfrm>
            <a:off x="609600" y="2462213"/>
            <a:ext cx="2971800" cy="1423987"/>
          </a:xfrm>
          <a:prstGeom prst="wedgeEllipseCallout">
            <a:avLst>
              <a:gd name="adj1" fmla="val 47060"/>
              <a:gd name="adj2" fmla="val -64269"/>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lnSpc>
                <a:spcPct val="100000"/>
              </a:lnSpc>
            </a:pPr>
            <a:r>
              <a:rPr lang="en-US" sz="1200" b="1">
                <a:latin typeface="Verdana" pitchFamily="34" charset="0"/>
              </a:rPr>
              <a:t>First</a:t>
            </a:r>
            <a:r>
              <a:rPr lang="en-US" sz="1200">
                <a:latin typeface="Verdana" pitchFamily="34" charset="0"/>
              </a:rPr>
              <a:t>, keep the SPSS defaults for </a:t>
            </a:r>
            <a:r>
              <a:rPr lang="en-US" sz="1200" i="1">
                <a:latin typeface="Verdana" pitchFamily="34" charset="0"/>
              </a:rPr>
              <a:t>Summary statistics</a:t>
            </a:r>
            <a:r>
              <a:rPr lang="en-US" sz="1200">
                <a:latin typeface="Verdana" pitchFamily="34" charset="0"/>
              </a:rPr>
              <a:t>, </a:t>
            </a:r>
            <a:r>
              <a:rPr lang="en-US" sz="1200" i="1">
                <a:latin typeface="Verdana" pitchFamily="34" charset="0"/>
              </a:rPr>
              <a:t>Likelihood ratio test</a:t>
            </a:r>
            <a:r>
              <a:rPr lang="en-US" sz="1200">
                <a:latin typeface="Verdana" pitchFamily="34" charset="0"/>
              </a:rPr>
              <a:t>, and </a:t>
            </a:r>
            <a:r>
              <a:rPr lang="en-US" sz="1200" i="1">
                <a:latin typeface="Verdana" pitchFamily="34" charset="0"/>
              </a:rPr>
              <a:t>Parameter estimates</a:t>
            </a:r>
            <a:r>
              <a:rPr lang="en-US" sz="1200">
                <a:latin typeface="Verdana" pitchFamily="34" charset="0"/>
              </a:rPr>
              <a:t>.</a:t>
            </a:r>
          </a:p>
        </p:txBody>
      </p:sp>
      <p:sp>
        <p:nvSpPr>
          <p:cNvPr id="894981" name="AutoShape 5"/>
          <p:cNvSpPr>
            <a:spLocks noChangeArrowheads="1"/>
          </p:cNvSpPr>
          <p:nvPr/>
        </p:nvSpPr>
        <p:spPr bwMode="auto">
          <a:xfrm>
            <a:off x="1219200" y="4267200"/>
            <a:ext cx="2438400" cy="906463"/>
          </a:xfrm>
          <a:prstGeom prst="wedgeEllipseCallout">
            <a:avLst>
              <a:gd name="adj1" fmla="val 47722"/>
              <a:gd name="adj2" fmla="val -99037"/>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lnSpc>
                <a:spcPct val="100000"/>
              </a:lnSpc>
            </a:pPr>
            <a:r>
              <a:rPr lang="en-US" sz="1200" b="1">
                <a:latin typeface="Verdana" pitchFamily="34" charset="0"/>
              </a:rPr>
              <a:t>Second</a:t>
            </a:r>
            <a:r>
              <a:rPr lang="en-US" sz="1200">
                <a:latin typeface="Verdana" pitchFamily="34" charset="0"/>
              </a:rPr>
              <a:t>, mark the checkbox for the </a:t>
            </a:r>
            <a:r>
              <a:rPr lang="en-US" sz="1200" i="1">
                <a:latin typeface="Verdana" pitchFamily="34" charset="0"/>
              </a:rPr>
              <a:t>Classification table</a:t>
            </a:r>
            <a:r>
              <a:rPr lang="en-US" sz="1200">
                <a:latin typeface="Verdana" pitchFamily="34" charset="0"/>
              </a:rPr>
              <a:t>.</a:t>
            </a:r>
          </a:p>
        </p:txBody>
      </p:sp>
      <p:sp>
        <p:nvSpPr>
          <p:cNvPr id="894982" name="AutoShape 6"/>
          <p:cNvSpPr>
            <a:spLocks noChangeArrowheads="1"/>
          </p:cNvSpPr>
          <p:nvPr/>
        </p:nvSpPr>
        <p:spPr bwMode="auto">
          <a:xfrm>
            <a:off x="6934200" y="2362200"/>
            <a:ext cx="1828800" cy="1423988"/>
          </a:xfrm>
          <a:prstGeom prst="wedgeEllipseCallout">
            <a:avLst>
              <a:gd name="adj1" fmla="val -35241"/>
              <a:gd name="adj2" fmla="val -73523"/>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lnSpc>
                <a:spcPct val="100000"/>
              </a:lnSpc>
            </a:pPr>
            <a:r>
              <a:rPr lang="en-US" sz="1200" b="1">
                <a:latin typeface="Verdana" pitchFamily="34" charset="0"/>
              </a:rPr>
              <a:t>Third</a:t>
            </a:r>
            <a:r>
              <a:rPr lang="en-US" sz="1200">
                <a:latin typeface="Verdana" pitchFamily="34" charset="0"/>
              </a:rPr>
              <a:t>, click on the </a:t>
            </a:r>
            <a:r>
              <a:rPr lang="en-US" sz="1200" i="1">
                <a:latin typeface="Verdana" pitchFamily="34" charset="0"/>
              </a:rPr>
              <a:t>Continue</a:t>
            </a:r>
            <a:r>
              <a:rPr lang="en-US" sz="1200">
                <a:latin typeface="Verdana" pitchFamily="34" charset="0"/>
              </a:rPr>
              <a:t> button to complete the request.</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r>
              <a:rPr lang="en-US"/>
              <a:t>SW388R7</a:t>
            </a:r>
          </a:p>
          <a:p>
            <a:r>
              <a:rPr lang="en-US"/>
              <a:t>Data Analysis &amp; Computers II</a:t>
            </a:r>
          </a:p>
          <a:p>
            <a:endParaRPr lang="en-US"/>
          </a:p>
          <a:p>
            <a:r>
              <a:rPr lang="en-US"/>
              <a:t>Slide </a:t>
            </a:r>
            <a:fld id="{0902728E-634A-40C3-875A-4B2B09EF932A}" type="slidenum">
              <a:rPr lang="en-US"/>
              <a:pPr/>
              <a:t>17</a:t>
            </a:fld>
            <a:endParaRPr lang="en-US"/>
          </a:p>
        </p:txBody>
      </p:sp>
      <p:pic>
        <p:nvPicPr>
          <p:cNvPr id="896007" name="Picture 7"/>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958975" y="1709738"/>
            <a:ext cx="4746625" cy="2938462"/>
          </a:xfrm>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
        <p:nvSpPr>
          <p:cNvPr id="896003" name="Rectangle 3"/>
          <p:cNvSpPr>
            <a:spLocks noGrp="1" noChangeArrowheads="1"/>
          </p:cNvSpPr>
          <p:nvPr>
            <p:ph type="title"/>
          </p:nvPr>
        </p:nvSpPr>
        <p:spPr>
          <a:xfrm>
            <a:off x="1143000" y="304800"/>
            <a:ext cx="7772400" cy="914400"/>
          </a:xfrm>
        </p:spPr>
        <p:txBody>
          <a:bodyPr/>
          <a:lstStyle/>
          <a:p>
            <a:r>
              <a:rPr lang="en-US"/>
              <a:t>Completing the multinomial </a:t>
            </a:r>
            <a:br>
              <a:rPr lang="en-US"/>
            </a:br>
            <a:r>
              <a:rPr lang="en-US"/>
              <a:t>logistic regression request</a:t>
            </a:r>
          </a:p>
        </p:txBody>
      </p:sp>
      <p:sp>
        <p:nvSpPr>
          <p:cNvPr id="896004" name="AutoShape 4"/>
          <p:cNvSpPr>
            <a:spLocks noChangeArrowheads="1"/>
          </p:cNvSpPr>
          <p:nvPr/>
        </p:nvSpPr>
        <p:spPr bwMode="auto">
          <a:xfrm>
            <a:off x="5638800" y="2716213"/>
            <a:ext cx="2443163" cy="1423987"/>
          </a:xfrm>
          <a:prstGeom prst="wedgeEllipseCallout">
            <a:avLst>
              <a:gd name="adj1" fmla="val -16537"/>
              <a:gd name="adj2" fmla="val -78875"/>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lnSpc>
                <a:spcPct val="100000"/>
              </a:lnSpc>
            </a:pPr>
            <a:r>
              <a:rPr lang="en-US" sz="1200">
                <a:latin typeface="Verdana" pitchFamily="34" charset="0"/>
              </a:rPr>
              <a:t>Click on the </a:t>
            </a:r>
            <a:r>
              <a:rPr lang="en-US" sz="1200" i="1">
                <a:latin typeface="Verdana" pitchFamily="34" charset="0"/>
              </a:rPr>
              <a:t>OK</a:t>
            </a:r>
            <a:r>
              <a:rPr lang="en-US" sz="1200">
                <a:latin typeface="Verdana" pitchFamily="34" charset="0"/>
              </a:rPr>
              <a:t> button to request the output for the multinomial logistic regression.</a:t>
            </a:r>
          </a:p>
        </p:txBody>
      </p:sp>
      <p:sp>
        <p:nvSpPr>
          <p:cNvPr id="896005" name="AutoShape 5"/>
          <p:cNvSpPr>
            <a:spLocks noChangeArrowheads="1"/>
          </p:cNvSpPr>
          <p:nvPr/>
        </p:nvSpPr>
        <p:spPr bwMode="auto">
          <a:xfrm>
            <a:off x="3124200" y="4724400"/>
            <a:ext cx="5403850" cy="1938338"/>
          </a:xfrm>
          <a:prstGeom prst="wedgeEllipseCallout">
            <a:avLst>
              <a:gd name="adj1" fmla="val -37338"/>
              <a:gd name="adj2" fmla="val -57208"/>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lnSpc>
                <a:spcPct val="100000"/>
              </a:lnSpc>
            </a:pPr>
            <a:r>
              <a:rPr lang="en-US" sz="1200">
                <a:latin typeface="Verdana" pitchFamily="34" charset="0"/>
              </a:rPr>
              <a:t>The multinomial logistic procedure supports additional commands to specify the model computed for the relationships (we will use the default main effects model),  additional specifications for computing the regression,  and saving classification results. We will not make use of these options.</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r>
              <a:rPr lang="en-US"/>
              <a:t>SW388R7</a:t>
            </a:r>
          </a:p>
          <a:p>
            <a:r>
              <a:rPr lang="en-US"/>
              <a:t>Data Analysis &amp; Computers II</a:t>
            </a:r>
          </a:p>
          <a:p>
            <a:endParaRPr lang="en-US"/>
          </a:p>
          <a:p>
            <a:r>
              <a:rPr lang="en-US"/>
              <a:t>Slide </a:t>
            </a:r>
            <a:fld id="{244AE82A-8A25-44DA-BBBE-792CBEF9A7D1}" type="slidenum">
              <a:rPr lang="en-US"/>
              <a:pPr/>
              <a:t>18</a:t>
            </a:fld>
            <a:endParaRPr lang="en-US"/>
          </a:p>
        </p:txBody>
      </p:sp>
      <p:sp>
        <p:nvSpPr>
          <p:cNvPr id="897026" name="Rectangle 2"/>
          <p:cNvSpPr>
            <a:spLocks noGrp="1" noChangeArrowheads="1"/>
          </p:cNvSpPr>
          <p:nvPr>
            <p:ph type="title"/>
          </p:nvPr>
        </p:nvSpPr>
        <p:spPr/>
        <p:txBody>
          <a:bodyPr/>
          <a:lstStyle/>
          <a:p>
            <a:r>
              <a:rPr lang="en-US"/>
              <a:t>LEVEL OF MEASUREMENT - 1</a:t>
            </a:r>
          </a:p>
        </p:txBody>
      </p:sp>
      <p:sp>
        <p:nvSpPr>
          <p:cNvPr id="897027" name="Rectangle 3"/>
          <p:cNvSpPr>
            <a:spLocks noGrp="1" noChangeArrowheads="1"/>
          </p:cNvSpPr>
          <p:nvPr>
            <p:ph type="body" idx="1"/>
          </p:nvPr>
        </p:nvSpPr>
        <p:spPr>
          <a:xfrm>
            <a:off x="1066800" y="1447800"/>
            <a:ext cx="7881938" cy="5181600"/>
          </a:xfrm>
        </p:spPr>
        <p:txBody>
          <a:bodyPr/>
          <a:lstStyle/>
          <a:p>
            <a:pPr marL="0" indent="0">
              <a:lnSpc>
                <a:spcPct val="80000"/>
              </a:lnSpc>
              <a:buFont typeface="Wingdings" pitchFamily="2" charset="2"/>
              <a:buNone/>
            </a:pPr>
            <a:r>
              <a:rPr lang="en-US" sz="1400"/>
              <a:t>10.  In the dataset GSS2000, is the following statement true, false, or an incorrect application of a statistic? Assume that there is no problem with missing data. Use a level of significance of 0.05 for evaluating the statistical relationship. Test the generalizability of the logistic regression model with a cross-validation analysis using a 80% random sample of the data set as a training sample. Use 892776 as the random number seed.</a:t>
            </a:r>
          </a:p>
          <a:p>
            <a:pPr marL="0" indent="0">
              <a:lnSpc>
                <a:spcPct val="80000"/>
              </a:lnSpc>
              <a:buFont typeface="Wingdings" pitchFamily="2" charset="2"/>
              <a:buNone/>
            </a:pPr>
            <a:endParaRPr lang="en-US" sz="1400"/>
          </a:p>
          <a:p>
            <a:pPr marL="0" indent="0">
              <a:lnSpc>
                <a:spcPct val="80000"/>
              </a:lnSpc>
              <a:buFont typeface="Wingdings" pitchFamily="2" charset="2"/>
              <a:buNone/>
            </a:pPr>
            <a:endParaRPr lang="en-US" sz="800"/>
          </a:p>
          <a:p>
            <a:pPr marL="0" indent="0">
              <a:lnSpc>
                <a:spcPct val="80000"/>
              </a:lnSpc>
              <a:buFont typeface="Wingdings" pitchFamily="2" charset="2"/>
              <a:buNone/>
            </a:pPr>
            <a:r>
              <a:rPr lang="en-US" sz="1400"/>
              <a:t>The variables "number of hours worked in the past week" [hrs1], "self-employment" [wrkslf], "highest year of school completed" [educ] and "income" [rincom98] were useful predictors for distinguishing between groups based on responses to </a:t>
            </a:r>
            <a:r>
              <a:rPr lang="en-US" sz="1400" b="1"/>
              <a:t>"opinion about spending on welfare" [natfare].</a:t>
            </a:r>
            <a:r>
              <a:rPr lang="en-US" sz="1400"/>
              <a:t> </a:t>
            </a:r>
            <a:r>
              <a:rPr lang="en-US" sz="1400" b="1"/>
              <a:t>These predictors differentiate survey respondents who thought we spend too little money on welfare from survey respondents who thought we spend too much money on welfare and survey respondents who thought we spend about the right amount of money on welfare from survey respondents who thought we spend too much money on welfare.</a:t>
            </a:r>
            <a:r>
              <a:rPr lang="en-US" sz="1400"/>
              <a:t> </a:t>
            </a:r>
          </a:p>
          <a:p>
            <a:pPr marL="0" indent="0">
              <a:lnSpc>
                <a:spcPct val="80000"/>
              </a:lnSpc>
              <a:buFont typeface="Wingdings" pitchFamily="2" charset="2"/>
              <a:buNone/>
            </a:pPr>
            <a:endParaRPr lang="en-US" sz="800"/>
          </a:p>
          <a:p>
            <a:pPr marL="0" indent="0">
              <a:lnSpc>
                <a:spcPct val="80000"/>
              </a:lnSpc>
              <a:buFont typeface="Wingdings" pitchFamily="2" charset="2"/>
              <a:buNone/>
            </a:pPr>
            <a:r>
              <a:rPr lang="en-US" sz="1400"/>
              <a:t>Among this set of predictors, self-employment was helpful in distinguishing among the groups defined by responses to opinion about spending on welfare. Survey respondents who were self-employed were 84.3% less likely to be in the group of survey respondents who thought we spend too little money on welfare, rather than the group of survey respondents who thought we spend too much money on welfare. </a:t>
            </a:r>
          </a:p>
          <a:p>
            <a:pPr marL="0" indent="0">
              <a:lnSpc>
                <a:spcPct val="80000"/>
              </a:lnSpc>
              <a:buFont typeface="Wingdings" pitchFamily="2" charset="2"/>
              <a:buNone/>
            </a:pPr>
            <a:endParaRPr lang="en-US" sz="800"/>
          </a:p>
          <a:p>
            <a:pPr marL="0" indent="0">
              <a:lnSpc>
                <a:spcPct val="80000"/>
              </a:lnSpc>
              <a:buFont typeface="Wingdings" pitchFamily="2" charset="2"/>
              <a:buNone/>
            </a:pPr>
            <a:r>
              <a:rPr lang="en-US" sz="1400"/>
              <a:t>   1.  True</a:t>
            </a:r>
          </a:p>
          <a:p>
            <a:pPr marL="0" indent="0">
              <a:lnSpc>
                <a:spcPct val="80000"/>
              </a:lnSpc>
              <a:buFont typeface="Wingdings" pitchFamily="2" charset="2"/>
              <a:buNone/>
            </a:pPr>
            <a:r>
              <a:rPr lang="en-US" sz="1400"/>
              <a:t>   2.  True with caution</a:t>
            </a:r>
          </a:p>
          <a:p>
            <a:pPr marL="0" indent="0">
              <a:lnSpc>
                <a:spcPct val="80000"/>
              </a:lnSpc>
              <a:buFont typeface="Wingdings" pitchFamily="2" charset="2"/>
              <a:buNone/>
            </a:pPr>
            <a:r>
              <a:rPr lang="en-US" sz="1400"/>
              <a:t>   3.  False</a:t>
            </a:r>
          </a:p>
          <a:p>
            <a:pPr marL="0" indent="0">
              <a:lnSpc>
                <a:spcPct val="80000"/>
              </a:lnSpc>
              <a:buFont typeface="Wingdings" pitchFamily="2" charset="2"/>
              <a:buNone/>
            </a:pPr>
            <a:r>
              <a:rPr lang="en-US" sz="1400"/>
              <a:t>   4.  Inappropriate application of a statistic</a:t>
            </a:r>
          </a:p>
          <a:p>
            <a:pPr marL="0" indent="0">
              <a:lnSpc>
                <a:spcPct val="80000"/>
              </a:lnSpc>
              <a:buFont typeface="Wingdings" pitchFamily="2" charset="2"/>
              <a:buNone/>
            </a:pPr>
            <a:r>
              <a:rPr lang="en-US" sz="1400"/>
              <a:t>   </a:t>
            </a:r>
          </a:p>
        </p:txBody>
      </p:sp>
      <p:sp>
        <p:nvSpPr>
          <p:cNvPr id="897028" name="AutoShape 4"/>
          <p:cNvSpPr>
            <a:spLocks noChangeArrowheads="1"/>
          </p:cNvSpPr>
          <p:nvPr/>
        </p:nvSpPr>
        <p:spPr bwMode="auto">
          <a:xfrm>
            <a:off x="1447800" y="4071938"/>
            <a:ext cx="6172200" cy="2552700"/>
          </a:xfrm>
          <a:prstGeom prst="wedgeEllipseCallout">
            <a:avLst>
              <a:gd name="adj1" fmla="val 15458"/>
              <a:gd name="adj2" fmla="val -35403"/>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r>
              <a:rPr lang="en-US" sz="1200">
                <a:latin typeface="Verdana" pitchFamily="34" charset="0"/>
              </a:rPr>
              <a:t>Multinomial logistic regression requires that the dependent variable be non-metric and the independent variables be metric or dichotomous. </a:t>
            </a:r>
          </a:p>
          <a:p>
            <a:pPr algn="l"/>
            <a:endParaRPr lang="en-US" sz="1200">
              <a:latin typeface="Verdana" pitchFamily="34" charset="0"/>
            </a:endParaRPr>
          </a:p>
          <a:p>
            <a:pPr algn="l"/>
            <a:r>
              <a:rPr lang="en-US" sz="1200">
                <a:latin typeface="Verdana" pitchFamily="34" charset="0"/>
              </a:rPr>
              <a:t>"Opinion about spending on welfare" [natfare] is ordinal, satisfying the non-metric level of measurement requirement for the dependent variable. </a:t>
            </a:r>
          </a:p>
          <a:p>
            <a:pPr algn="l"/>
            <a:endParaRPr lang="en-US" sz="1200">
              <a:latin typeface="Verdana" pitchFamily="34" charset="0"/>
            </a:endParaRPr>
          </a:p>
          <a:p>
            <a:pPr algn="l"/>
            <a:r>
              <a:rPr lang="en-US" sz="1200">
                <a:latin typeface="Verdana" pitchFamily="34" charset="0"/>
              </a:rPr>
              <a:t>It contains three categories: survey respondents who thought we spend too little money, about the right amount of money, and too much money on welfare.</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0"/>
          </p:nvPr>
        </p:nvSpPr>
        <p:spPr/>
        <p:txBody>
          <a:bodyPr/>
          <a:lstStyle/>
          <a:p>
            <a:r>
              <a:rPr lang="en-US"/>
              <a:t>SW388R7</a:t>
            </a:r>
          </a:p>
          <a:p>
            <a:r>
              <a:rPr lang="en-US"/>
              <a:t>Data Analysis &amp; Computers II</a:t>
            </a:r>
          </a:p>
          <a:p>
            <a:endParaRPr lang="en-US"/>
          </a:p>
          <a:p>
            <a:r>
              <a:rPr lang="en-US"/>
              <a:t>Slide </a:t>
            </a:r>
            <a:fld id="{C5D0F3F3-5A83-486E-9176-4BD53479DB0F}" type="slidenum">
              <a:rPr lang="en-US"/>
              <a:pPr/>
              <a:t>19</a:t>
            </a:fld>
            <a:endParaRPr lang="en-US"/>
          </a:p>
        </p:txBody>
      </p:sp>
      <p:sp>
        <p:nvSpPr>
          <p:cNvPr id="898050" name="Rectangle 2"/>
          <p:cNvSpPr>
            <a:spLocks noGrp="1" noChangeArrowheads="1"/>
          </p:cNvSpPr>
          <p:nvPr>
            <p:ph type="title"/>
          </p:nvPr>
        </p:nvSpPr>
        <p:spPr/>
        <p:txBody>
          <a:bodyPr/>
          <a:lstStyle/>
          <a:p>
            <a:r>
              <a:rPr lang="en-US"/>
              <a:t>LEVEL OF MEASUREMENT - 2</a:t>
            </a:r>
          </a:p>
        </p:txBody>
      </p:sp>
      <p:sp>
        <p:nvSpPr>
          <p:cNvPr id="898051" name="Rectangle 3"/>
          <p:cNvSpPr>
            <a:spLocks noGrp="1" noChangeArrowheads="1"/>
          </p:cNvSpPr>
          <p:nvPr>
            <p:ph type="body" idx="1"/>
          </p:nvPr>
        </p:nvSpPr>
        <p:spPr>
          <a:xfrm>
            <a:off x="1066800" y="1981200"/>
            <a:ext cx="7881938" cy="4495800"/>
          </a:xfrm>
        </p:spPr>
        <p:txBody>
          <a:bodyPr/>
          <a:lstStyle/>
          <a:p>
            <a:pPr marL="0" indent="0">
              <a:lnSpc>
                <a:spcPct val="80000"/>
              </a:lnSpc>
              <a:buFont typeface="Wingdings" pitchFamily="2" charset="2"/>
              <a:buNone/>
            </a:pPr>
            <a:r>
              <a:rPr lang="en-US" sz="1400"/>
              <a:t>10.  In the dataset GSS2000, is the following statement true, false, or an incorrect application of a statistic? Assume that there is no problem with missing data. Use a level of significance of 0.05 for evaluating the statistical relationship. Test the generalizability of the logistic regression model with a cross-validation analysis using a 80% random sample of the data set as a training sample. Use 892776 as the random number seed.</a:t>
            </a:r>
          </a:p>
          <a:p>
            <a:pPr marL="0" indent="0">
              <a:lnSpc>
                <a:spcPct val="80000"/>
              </a:lnSpc>
              <a:buFont typeface="Wingdings" pitchFamily="2" charset="2"/>
              <a:buNone/>
            </a:pPr>
            <a:endParaRPr lang="en-US" sz="1400"/>
          </a:p>
          <a:p>
            <a:pPr marL="0" indent="0">
              <a:lnSpc>
                <a:spcPct val="80000"/>
              </a:lnSpc>
              <a:buFont typeface="Wingdings" pitchFamily="2" charset="2"/>
              <a:buNone/>
            </a:pPr>
            <a:r>
              <a:rPr lang="en-US" sz="1400"/>
              <a:t>The variables </a:t>
            </a:r>
            <a:r>
              <a:rPr lang="en-US" sz="1400" b="1"/>
              <a:t>"number of hours worked in the past week" [hrs1]</a:t>
            </a:r>
            <a:r>
              <a:rPr lang="en-US" sz="1400"/>
              <a:t>, </a:t>
            </a:r>
            <a:r>
              <a:rPr lang="en-US" sz="1400" b="1"/>
              <a:t>"self-employment" [wrkslf], "highest year of school completed" [educ]</a:t>
            </a:r>
            <a:r>
              <a:rPr lang="en-US" sz="1400"/>
              <a:t> and </a:t>
            </a:r>
            <a:r>
              <a:rPr lang="en-US" sz="1400" b="1"/>
              <a:t>"income" [rincom98]</a:t>
            </a:r>
            <a:r>
              <a:rPr lang="en-US" sz="1400"/>
              <a:t> were useful predictors for distinguishing between groups based on responses to "opinion about spending on welfare" [natfare]. These predictors differentiate survey respondents who thought we spend too little money on welfare from survey respondents who thought we spend too much money on welfare and survey respondents who thought we spend about the right amount of money on welfare from survey respondents who thought we spend too much money on welfare. </a:t>
            </a:r>
          </a:p>
          <a:p>
            <a:pPr marL="0" indent="0">
              <a:lnSpc>
                <a:spcPct val="80000"/>
              </a:lnSpc>
              <a:buFont typeface="Wingdings" pitchFamily="2" charset="2"/>
              <a:buNone/>
            </a:pPr>
            <a:endParaRPr lang="en-US" sz="1400"/>
          </a:p>
          <a:p>
            <a:pPr marL="0" indent="0">
              <a:lnSpc>
                <a:spcPct val="80000"/>
              </a:lnSpc>
              <a:buFont typeface="Wingdings" pitchFamily="2" charset="2"/>
              <a:buNone/>
            </a:pPr>
            <a:r>
              <a:rPr lang="en-US" sz="1400"/>
              <a:t>Among this set of predictors, self-employment was helpful in distinguishing among the groups defined by responses to opinion about spending on welfare. Survey respondents who were self-employed were 84.3% less likely to be in the group of survey respondents who thought we spend too little money on welfare, rather than the group of survey respondents who thought we spend too much money on welfare. </a:t>
            </a:r>
          </a:p>
          <a:p>
            <a:pPr marL="0" indent="0">
              <a:lnSpc>
                <a:spcPct val="80000"/>
              </a:lnSpc>
              <a:buFont typeface="Wingdings" pitchFamily="2" charset="2"/>
              <a:buNone/>
            </a:pPr>
            <a:endParaRPr lang="en-US" sz="1400"/>
          </a:p>
          <a:p>
            <a:pPr marL="0" indent="0">
              <a:lnSpc>
                <a:spcPct val="80000"/>
              </a:lnSpc>
              <a:buFont typeface="Wingdings" pitchFamily="2" charset="2"/>
              <a:buNone/>
            </a:pPr>
            <a:r>
              <a:rPr lang="en-US" sz="1400"/>
              <a:t>   1.  True</a:t>
            </a:r>
          </a:p>
          <a:p>
            <a:pPr marL="0" indent="0">
              <a:lnSpc>
                <a:spcPct val="80000"/>
              </a:lnSpc>
              <a:buFont typeface="Wingdings" pitchFamily="2" charset="2"/>
              <a:buNone/>
            </a:pPr>
            <a:r>
              <a:rPr lang="en-US" sz="1400"/>
              <a:t>   2.  True with caution</a:t>
            </a:r>
          </a:p>
          <a:p>
            <a:pPr marL="0" indent="0">
              <a:lnSpc>
                <a:spcPct val="80000"/>
              </a:lnSpc>
              <a:buFont typeface="Wingdings" pitchFamily="2" charset="2"/>
              <a:buNone/>
            </a:pPr>
            <a:r>
              <a:rPr lang="en-US" sz="1400"/>
              <a:t>   3.  False</a:t>
            </a:r>
          </a:p>
          <a:p>
            <a:pPr marL="0" indent="0">
              <a:lnSpc>
                <a:spcPct val="80000"/>
              </a:lnSpc>
              <a:buFont typeface="Wingdings" pitchFamily="2" charset="2"/>
              <a:buNone/>
            </a:pPr>
            <a:r>
              <a:rPr lang="en-US" sz="1400"/>
              <a:t>   4.  Inappropriate application of a statistic</a:t>
            </a:r>
          </a:p>
        </p:txBody>
      </p:sp>
      <p:sp>
        <p:nvSpPr>
          <p:cNvPr id="898052" name="AutoShape 4"/>
          <p:cNvSpPr>
            <a:spLocks noChangeArrowheads="1"/>
          </p:cNvSpPr>
          <p:nvPr/>
        </p:nvSpPr>
        <p:spPr bwMode="auto">
          <a:xfrm>
            <a:off x="688975" y="1401763"/>
            <a:ext cx="4492625" cy="1450975"/>
          </a:xfrm>
          <a:prstGeom prst="wedgeEllipseCallout">
            <a:avLst>
              <a:gd name="adj1" fmla="val 32051"/>
              <a:gd name="adj2" fmla="val 68162"/>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r>
              <a:rPr lang="en-US" sz="1200">
                <a:latin typeface="Verdana" pitchFamily="34" charset="0"/>
              </a:rPr>
              <a:t>"Number of hours worked in the past week" [hrs1] and "highest year of school completed" [educ] are interval, satisfying the metric or dichotomous level of measurement requirement for independent variables. </a:t>
            </a:r>
          </a:p>
        </p:txBody>
      </p:sp>
      <p:sp>
        <p:nvSpPr>
          <p:cNvPr id="898053" name="AutoShape 5"/>
          <p:cNvSpPr>
            <a:spLocks noChangeArrowheads="1"/>
          </p:cNvSpPr>
          <p:nvPr/>
        </p:nvSpPr>
        <p:spPr bwMode="auto">
          <a:xfrm>
            <a:off x="1600200" y="3756025"/>
            <a:ext cx="5942013" cy="2111375"/>
          </a:xfrm>
          <a:prstGeom prst="wedgeEllipseCallout">
            <a:avLst>
              <a:gd name="adj1" fmla="val 30417"/>
              <a:gd name="adj2" fmla="val -63310"/>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r>
              <a:rPr lang="en-US" sz="1200">
                <a:latin typeface="Verdana" pitchFamily="34" charset="0"/>
              </a:rPr>
              <a:t>"Income" [rincom98] is ordinal, satisfying the metric or dichotomous level of measurement requirement for independent variables.  If we follow the convention of treating ordinal level variables as metric variables, the level of measurement requirement for the analysis is satisfied. Since some data analysts do not agree with this convention, a note of caution should be included in our interpretation.</a:t>
            </a:r>
          </a:p>
        </p:txBody>
      </p:sp>
      <p:sp>
        <p:nvSpPr>
          <p:cNvPr id="898054" name="AutoShape 6"/>
          <p:cNvSpPr>
            <a:spLocks noChangeArrowheads="1"/>
          </p:cNvSpPr>
          <p:nvPr/>
        </p:nvSpPr>
        <p:spPr bwMode="auto">
          <a:xfrm>
            <a:off x="5486400" y="1524000"/>
            <a:ext cx="3429000" cy="1450975"/>
          </a:xfrm>
          <a:prstGeom prst="wedgeEllipseCallout">
            <a:avLst>
              <a:gd name="adj1" fmla="val -5278"/>
              <a:gd name="adj2" fmla="val 60722"/>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r>
              <a:rPr lang="en-US" sz="1200">
                <a:latin typeface="Verdana" pitchFamily="34" charset="0"/>
              </a:rPr>
              <a:t>"Self-employment" [wrkslf] is dichotomous, satisfying the metric or dichotomous level of measurement requirement for independent variables. </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t>SW388R7</a:t>
            </a:r>
          </a:p>
          <a:p>
            <a:r>
              <a:rPr lang="en-US"/>
              <a:t>Data Analysis &amp; Computers II</a:t>
            </a:r>
          </a:p>
          <a:p>
            <a:endParaRPr lang="en-US"/>
          </a:p>
          <a:p>
            <a:r>
              <a:rPr lang="en-US"/>
              <a:t>Slide </a:t>
            </a:r>
            <a:fld id="{C8D9DB04-75DC-44ED-AEFD-ED48DF342A57}" type="slidenum">
              <a:rPr lang="en-US"/>
              <a:pPr/>
              <a:t>2</a:t>
            </a:fld>
            <a:endParaRPr lang="en-US"/>
          </a:p>
        </p:txBody>
      </p:sp>
      <p:sp>
        <p:nvSpPr>
          <p:cNvPr id="569346" name="Rectangle 2"/>
          <p:cNvSpPr>
            <a:spLocks noGrp="1" noChangeArrowheads="1"/>
          </p:cNvSpPr>
          <p:nvPr>
            <p:ph type="title"/>
          </p:nvPr>
        </p:nvSpPr>
        <p:spPr/>
        <p:txBody>
          <a:bodyPr/>
          <a:lstStyle/>
          <a:p>
            <a:r>
              <a:rPr lang="en-US"/>
              <a:t>Outliers and Influential Cases</a:t>
            </a:r>
          </a:p>
        </p:txBody>
      </p:sp>
      <p:sp>
        <p:nvSpPr>
          <p:cNvPr id="569347" name="Rectangle 3"/>
          <p:cNvSpPr>
            <a:spLocks noGrp="1" noChangeArrowheads="1"/>
          </p:cNvSpPr>
          <p:nvPr>
            <p:ph type="body" idx="1"/>
          </p:nvPr>
        </p:nvSpPr>
        <p:spPr>
          <a:xfrm>
            <a:off x="1066800" y="1371600"/>
            <a:ext cx="7881938" cy="5410200"/>
          </a:xfrm>
        </p:spPr>
        <p:txBody>
          <a:bodyPr/>
          <a:lstStyle/>
          <a:p>
            <a:r>
              <a:rPr lang="en-US"/>
              <a:t>Multinomial logistic regression in SPSS does not compute any diagnostic statistics.  </a:t>
            </a:r>
          </a:p>
          <a:p>
            <a:endParaRPr lang="en-US" sz="500"/>
          </a:p>
          <a:p>
            <a:r>
              <a:rPr lang="en-US"/>
              <a:t>In the absence of diagnostic statistics, SPSS recommends using the Logistic Regression procedure to calculate and examine diagnostic measures.</a:t>
            </a:r>
          </a:p>
          <a:p>
            <a:endParaRPr lang="en-US" sz="500"/>
          </a:p>
          <a:p>
            <a:r>
              <a:rPr lang="en-US"/>
              <a:t>A multinomial logistic regression for three groups compares group 1 to group 3 and group 2 to group 3.  To test for outliers and influential cases, we will run two binary logistic regressions, using case selection to compare group 1 to group 3 and group 2 to group 3.</a:t>
            </a:r>
          </a:p>
          <a:p>
            <a:endParaRPr lang="en-US" sz="500"/>
          </a:p>
          <a:p>
            <a:r>
              <a:rPr lang="en-US"/>
              <a:t>From both of these analyses we will identify a list of cases with standardized residuals greater than 3 and Cook's distance greater than 1.0, and test the multinomial solution without these cases. If the accuracy rate of this model is less than 2% more accurate, we will interpret the model that includes all cases.</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r>
              <a:rPr lang="en-US"/>
              <a:t>SW388R7</a:t>
            </a:r>
          </a:p>
          <a:p>
            <a:r>
              <a:rPr lang="en-US"/>
              <a:t>Data Analysis &amp; Computers II</a:t>
            </a:r>
          </a:p>
          <a:p>
            <a:endParaRPr lang="en-US"/>
          </a:p>
          <a:p>
            <a:r>
              <a:rPr lang="en-US"/>
              <a:t>Slide </a:t>
            </a:r>
            <a:fld id="{00D4B778-A607-4E68-892F-D38D031952CD}" type="slidenum">
              <a:rPr lang="en-US"/>
              <a:pPr/>
              <a:t>20</a:t>
            </a:fld>
            <a:endParaRPr lang="en-US"/>
          </a:p>
        </p:txBody>
      </p:sp>
      <p:pic>
        <p:nvPicPr>
          <p:cNvPr id="899079" name="Picture 7"/>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590800" y="1295400"/>
            <a:ext cx="5043488" cy="3230563"/>
          </a:xfrm>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
        <p:nvSpPr>
          <p:cNvPr id="899074" name="Rectangle 2"/>
          <p:cNvSpPr>
            <a:spLocks noGrp="1" noChangeArrowheads="1"/>
          </p:cNvSpPr>
          <p:nvPr>
            <p:ph type="title"/>
          </p:nvPr>
        </p:nvSpPr>
        <p:spPr/>
        <p:txBody>
          <a:bodyPr/>
          <a:lstStyle/>
          <a:p>
            <a:r>
              <a:rPr lang="en-US"/>
              <a:t>Sample size – ratio of cases to variables</a:t>
            </a:r>
          </a:p>
        </p:txBody>
      </p:sp>
      <p:sp>
        <p:nvSpPr>
          <p:cNvPr id="899078" name="AutoShape 6"/>
          <p:cNvSpPr>
            <a:spLocks noChangeArrowheads="1"/>
          </p:cNvSpPr>
          <p:nvPr/>
        </p:nvSpPr>
        <p:spPr bwMode="auto">
          <a:xfrm>
            <a:off x="1171575" y="3582988"/>
            <a:ext cx="7210425" cy="2970212"/>
          </a:xfrm>
          <a:prstGeom prst="wedgeEllipseCallout">
            <a:avLst>
              <a:gd name="adj1" fmla="val 18144"/>
              <a:gd name="adj2" fmla="val -60741"/>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lnSpc>
                <a:spcPct val="100000"/>
              </a:lnSpc>
            </a:pPr>
            <a:r>
              <a:rPr lang="en-US" sz="1200">
                <a:latin typeface="Verdana" pitchFamily="34" charset="0"/>
              </a:rPr>
              <a:t>Multinomial logistic regression requires that the minimum ratio of valid cases to independent variables be at least 10 to 1. The ratio of valid cases (138) to number of independent variables( 4) was 34.5 to 1, which was equal to or greater than the minimum ratio. The requirement for a minimum ratio of cases to independent variables was satisfied. </a:t>
            </a:r>
          </a:p>
          <a:p>
            <a:pPr algn="l">
              <a:lnSpc>
                <a:spcPct val="100000"/>
              </a:lnSpc>
            </a:pPr>
            <a:endParaRPr lang="en-US" sz="1200">
              <a:latin typeface="Verdana" pitchFamily="34" charset="0"/>
            </a:endParaRPr>
          </a:p>
          <a:p>
            <a:pPr algn="l">
              <a:lnSpc>
                <a:spcPct val="100000"/>
              </a:lnSpc>
            </a:pPr>
            <a:r>
              <a:rPr lang="en-US" sz="1200">
                <a:latin typeface="Verdana" pitchFamily="34" charset="0"/>
              </a:rPr>
              <a:t>The preferred ratio of valid cases to independent variables is 20 to 1. The ratio of 34.5 to 1 was equal to or greater than the preferred ratio. The preferred ratio of cases to independent variables was satisfied. </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r>
              <a:rPr lang="en-US"/>
              <a:t>SW388R7</a:t>
            </a:r>
          </a:p>
          <a:p>
            <a:r>
              <a:rPr lang="en-US"/>
              <a:t>Data Analysis &amp; Computers II</a:t>
            </a:r>
          </a:p>
          <a:p>
            <a:endParaRPr lang="en-US"/>
          </a:p>
          <a:p>
            <a:r>
              <a:rPr lang="en-US"/>
              <a:t>Slide </a:t>
            </a:r>
            <a:fld id="{4ADAB3F9-E56C-475F-BD0D-1E3F11EDE6D0}" type="slidenum">
              <a:rPr lang="en-US"/>
              <a:pPr/>
              <a:t>21</a:t>
            </a:fld>
            <a:endParaRPr lang="en-US"/>
          </a:p>
        </p:txBody>
      </p:sp>
      <p:pic>
        <p:nvPicPr>
          <p:cNvPr id="914438" name="Picture 6"/>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362200" y="1482725"/>
            <a:ext cx="4943475" cy="1946275"/>
          </a:xfrm>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
        <p:nvSpPr>
          <p:cNvPr id="914435" name="Rectangle 3"/>
          <p:cNvSpPr>
            <a:spLocks noGrp="1" noChangeArrowheads="1"/>
          </p:cNvSpPr>
          <p:nvPr>
            <p:ph type="title"/>
          </p:nvPr>
        </p:nvSpPr>
        <p:spPr/>
        <p:txBody>
          <a:bodyPr/>
          <a:lstStyle/>
          <a:p>
            <a:r>
              <a:rPr lang="en-US"/>
              <a:t>Classification accuracy for all cases</a:t>
            </a:r>
          </a:p>
        </p:txBody>
      </p:sp>
      <p:sp>
        <p:nvSpPr>
          <p:cNvPr id="914436" name="AutoShape 4"/>
          <p:cNvSpPr>
            <a:spLocks noChangeArrowheads="1"/>
          </p:cNvSpPr>
          <p:nvPr/>
        </p:nvSpPr>
        <p:spPr bwMode="auto">
          <a:xfrm>
            <a:off x="2693988" y="3716338"/>
            <a:ext cx="3756025" cy="2455862"/>
          </a:xfrm>
          <a:prstGeom prst="wedgeEllipseCallout">
            <a:avLst>
              <a:gd name="adj1" fmla="val 48227"/>
              <a:gd name="adj2" fmla="val -71116"/>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lnSpc>
                <a:spcPct val="100000"/>
              </a:lnSpc>
            </a:pPr>
            <a:r>
              <a:rPr lang="en-US" sz="1200">
                <a:latin typeface="Verdana" pitchFamily="34" charset="0"/>
              </a:rPr>
              <a:t>With all cases, including those that might be identified as outliers or influential cases, the accuracy rate was 52.2%.</a:t>
            </a:r>
          </a:p>
          <a:p>
            <a:pPr algn="l">
              <a:lnSpc>
                <a:spcPct val="100000"/>
              </a:lnSpc>
            </a:pPr>
            <a:endParaRPr lang="en-US" sz="1200">
              <a:latin typeface="Verdana" pitchFamily="34" charset="0"/>
            </a:endParaRPr>
          </a:p>
          <a:p>
            <a:pPr algn="l">
              <a:lnSpc>
                <a:spcPct val="100000"/>
              </a:lnSpc>
            </a:pPr>
            <a:r>
              <a:rPr lang="en-US" sz="1200">
                <a:latin typeface="Verdana" pitchFamily="34" charset="0"/>
              </a:rPr>
              <a:t>We note this to compare with the classification accuracy after removing outliers and influential cases.</a:t>
            </a: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r>
              <a:rPr lang="en-US"/>
              <a:t>SW388R7</a:t>
            </a:r>
          </a:p>
          <a:p>
            <a:r>
              <a:rPr lang="en-US"/>
              <a:t>Data Analysis &amp; Computers II</a:t>
            </a:r>
          </a:p>
          <a:p>
            <a:endParaRPr lang="en-US"/>
          </a:p>
          <a:p>
            <a:r>
              <a:rPr lang="en-US"/>
              <a:t>Slide </a:t>
            </a:r>
            <a:fld id="{F3FA94E4-8C29-4497-B833-AE5A0029DF30}" type="slidenum">
              <a:rPr lang="en-US"/>
              <a:pPr/>
              <a:t>22</a:t>
            </a:fld>
            <a:endParaRPr lang="en-US"/>
          </a:p>
        </p:txBody>
      </p:sp>
      <p:pic>
        <p:nvPicPr>
          <p:cNvPr id="915463" name="Picture 7"/>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0" y="1524000"/>
            <a:ext cx="6978650" cy="5124450"/>
          </a:xfrm>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
        <p:nvSpPr>
          <p:cNvPr id="915458" name="Rectangle 2"/>
          <p:cNvSpPr>
            <a:spLocks noGrp="1" noChangeArrowheads="1"/>
          </p:cNvSpPr>
          <p:nvPr>
            <p:ph type="title"/>
          </p:nvPr>
        </p:nvSpPr>
        <p:spPr/>
        <p:txBody>
          <a:bodyPr/>
          <a:lstStyle/>
          <a:p>
            <a:r>
              <a:rPr lang="en-US"/>
              <a:t>Outliers and influential cases for the comparison of groups 1 and 3</a:t>
            </a:r>
          </a:p>
        </p:txBody>
      </p:sp>
      <p:sp>
        <p:nvSpPr>
          <p:cNvPr id="915460" name="AutoShape 4"/>
          <p:cNvSpPr>
            <a:spLocks noChangeArrowheads="1"/>
          </p:cNvSpPr>
          <p:nvPr/>
        </p:nvSpPr>
        <p:spPr bwMode="auto">
          <a:xfrm>
            <a:off x="4038600" y="2482850"/>
            <a:ext cx="4645025" cy="1892300"/>
          </a:xfrm>
          <a:prstGeom prst="wedgeEllipseCallout">
            <a:avLst>
              <a:gd name="adj1" fmla="val -47301"/>
              <a:gd name="adj2" fmla="val 68542"/>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r>
              <a:rPr lang="en-US" sz="1200">
                <a:latin typeface="Verdana" pitchFamily="34" charset="0"/>
              </a:rPr>
              <a:t>Since multinomial logistic regression does not identify outliers or influential cases, we will use binary logistic regressions to identify them.</a:t>
            </a:r>
          </a:p>
          <a:p>
            <a:pPr algn="l"/>
            <a:endParaRPr lang="en-US" sz="1200">
              <a:latin typeface="Verdana" pitchFamily="34" charset="0"/>
            </a:endParaRPr>
          </a:p>
          <a:p>
            <a:pPr algn="l"/>
            <a:r>
              <a:rPr lang="en-US" sz="1200">
                <a:latin typeface="Verdana" pitchFamily="34" charset="0"/>
              </a:rPr>
              <a:t>Choose the </a:t>
            </a:r>
            <a:r>
              <a:rPr lang="en-US" sz="1200" i="1">
                <a:latin typeface="Verdana" pitchFamily="34" charset="0"/>
              </a:rPr>
              <a:t>Select Cases…</a:t>
            </a:r>
            <a:r>
              <a:rPr lang="en-US" sz="1200">
                <a:latin typeface="Verdana" pitchFamily="34" charset="0"/>
              </a:rPr>
              <a:t> command from the </a:t>
            </a:r>
            <a:r>
              <a:rPr lang="en-US" sz="1200" i="1">
                <a:latin typeface="Verdana" pitchFamily="34" charset="0"/>
              </a:rPr>
              <a:t>Data</a:t>
            </a:r>
            <a:r>
              <a:rPr lang="en-US" sz="1200">
                <a:latin typeface="Verdana" pitchFamily="34" charset="0"/>
              </a:rPr>
              <a:t> menu to include only groups 1 and 3 in the analysis.</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r>
              <a:rPr lang="en-US"/>
              <a:t>SW388R7</a:t>
            </a:r>
          </a:p>
          <a:p>
            <a:r>
              <a:rPr lang="en-US"/>
              <a:t>Data Analysis &amp; Computers II</a:t>
            </a:r>
          </a:p>
          <a:p>
            <a:endParaRPr lang="en-US"/>
          </a:p>
          <a:p>
            <a:r>
              <a:rPr lang="en-US"/>
              <a:t>Slide </a:t>
            </a:r>
            <a:fld id="{F1DD853C-BD29-4964-A2F1-ECC32DC4D458}" type="slidenum">
              <a:rPr lang="en-US"/>
              <a:pPr/>
              <a:t>23</a:t>
            </a:fld>
            <a:endParaRPr lang="en-US"/>
          </a:p>
        </p:txBody>
      </p:sp>
      <p:pic>
        <p:nvPicPr>
          <p:cNvPr id="926727" name="Picture 7"/>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209800" y="1652588"/>
            <a:ext cx="5441950" cy="4367212"/>
          </a:xfrm>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
        <p:nvSpPr>
          <p:cNvPr id="926722" name="Rectangle 2"/>
          <p:cNvSpPr>
            <a:spLocks noGrp="1" noChangeArrowheads="1"/>
          </p:cNvSpPr>
          <p:nvPr>
            <p:ph type="title"/>
          </p:nvPr>
        </p:nvSpPr>
        <p:spPr/>
        <p:txBody>
          <a:bodyPr/>
          <a:lstStyle/>
          <a:p>
            <a:r>
              <a:rPr lang="en-US"/>
              <a:t>Selecting groups 1 and 3</a:t>
            </a:r>
          </a:p>
        </p:txBody>
      </p:sp>
      <p:sp>
        <p:nvSpPr>
          <p:cNvPr id="926725" name="AutoShape 5"/>
          <p:cNvSpPr>
            <a:spLocks noChangeArrowheads="1"/>
          </p:cNvSpPr>
          <p:nvPr/>
        </p:nvSpPr>
        <p:spPr bwMode="auto">
          <a:xfrm>
            <a:off x="4724400" y="1576388"/>
            <a:ext cx="2438400" cy="790575"/>
          </a:xfrm>
          <a:prstGeom prst="wedgeEllipseCallout">
            <a:avLst>
              <a:gd name="adj1" fmla="val -67708"/>
              <a:gd name="adj2" fmla="val 54819"/>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r>
              <a:rPr lang="en-US" sz="1200" b="1">
                <a:latin typeface="Verdana" pitchFamily="34" charset="0"/>
              </a:rPr>
              <a:t>First</a:t>
            </a:r>
            <a:r>
              <a:rPr lang="en-US" sz="1200">
                <a:latin typeface="Verdana" pitchFamily="34" charset="0"/>
              </a:rPr>
              <a:t>, mark the </a:t>
            </a:r>
            <a:r>
              <a:rPr lang="en-US" sz="1200" i="1">
                <a:latin typeface="Verdana" pitchFamily="34" charset="0"/>
              </a:rPr>
              <a:t>If condition is satisfied</a:t>
            </a:r>
            <a:r>
              <a:rPr lang="en-US" sz="1200">
                <a:latin typeface="Verdana" pitchFamily="34" charset="0"/>
              </a:rPr>
              <a:t> option button. </a:t>
            </a:r>
          </a:p>
        </p:txBody>
      </p:sp>
      <p:sp>
        <p:nvSpPr>
          <p:cNvPr id="926726" name="AutoShape 6"/>
          <p:cNvSpPr>
            <a:spLocks noChangeArrowheads="1"/>
          </p:cNvSpPr>
          <p:nvPr/>
        </p:nvSpPr>
        <p:spPr bwMode="auto">
          <a:xfrm>
            <a:off x="5257800" y="2947988"/>
            <a:ext cx="2667000" cy="790575"/>
          </a:xfrm>
          <a:prstGeom prst="wedgeEllipseCallout">
            <a:avLst>
              <a:gd name="adj1" fmla="val -62856"/>
              <a:gd name="adj2" fmla="val -64056"/>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r>
              <a:rPr lang="en-US" sz="1200">
                <a:latin typeface="Verdana" pitchFamily="34" charset="0"/>
              </a:rPr>
              <a:t>Second, click on the </a:t>
            </a:r>
            <a:r>
              <a:rPr lang="en-US" sz="1200" i="1">
                <a:latin typeface="Verdana" pitchFamily="34" charset="0"/>
              </a:rPr>
              <a:t>IF…</a:t>
            </a:r>
            <a:r>
              <a:rPr lang="en-US" sz="1200">
                <a:latin typeface="Verdana" pitchFamily="34" charset="0"/>
              </a:rPr>
              <a:t> button to specify the condition. </a:t>
            </a: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r>
              <a:rPr lang="en-US"/>
              <a:t>SW388R7</a:t>
            </a:r>
          </a:p>
          <a:p>
            <a:r>
              <a:rPr lang="en-US"/>
              <a:t>Data Analysis &amp; Computers II</a:t>
            </a:r>
          </a:p>
          <a:p>
            <a:endParaRPr lang="en-US"/>
          </a:p>
          <a:p>
            <a:r>
              <a:rPr lang="en-US"/>
              <a:t>Slide </a:t>
            </a:r>
            <a:fld id="{A7B82F8B-5247-4016-BEB7-A2C3BC506AE2}" type="slidenum">
              <a:rPr lang="en-US"/>
              <a:pPr/>
              <a:t>24</a:t>
            </a:fld>
            <a:endParaRPr lang="en-US"/>
          </a:p>
        </p:txBody>
      </p:sp>
      <p:pic>
        <p:nvPicPr>
          <p:cNvPr id="927751" name="Picture 7"/>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755775" y="1724025"/>
            <a:ext cx="6113463" cy="3079750"/>
          </a:xfrm>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
        <p:nvSpPr>
          <p:cNvPr id="927746" name="Rectangle 2"/>
          <p:cNvSpPr>
            <a:spLocks noGrp="1" noChangeArrowheads="1"/>
          </p:cNvSpPr>
          <p:nvPr>
            <p:ph type="title"/>
          </p:nvPr>
        </p:nvSpPr>
        <p:spPr/>
        <p:txBody>
          <a:bodyPr/>
          <a:lstStyle/>
          <a:p>
            <a:r>
              <a:rPr lang="en-US"/>
              <a:t>Formula for selecting groups 1 and 3</a:t>
            </a:r>
          </a:p>
        </p:txBody>
      </p:sp>
      <p:sp>
        <p:nvSpPr>
          <p:cNvPr id="927748" name="AutoShape 4"/>
          <p:cNvSpPr>
            <a:spLocks noChangeArrowheads="1"/>
          </p:cNvSpPr>
          <p:nvPr/>
        </p:nvSpPr>
        <p:spPr bwMode="auto">
          <a:xfrm>
            <a:off x="3432175" y="2590800"/>
            <a:ext cx="4645025" cy="1012825"/>
          </a:xfrm>
          <a:prstGeom prst="wedgeEllipseCallout">
            <a:avLst>
              <a:gd name="adj1" fmla="val -30727"/>
              <a:gd name="adj2" fmla="val -68810"/>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r>
              <a:rPr lang="en-US" sz="1200">
                <a:latin typeface="Verdana" pitchFamily="34" charset="0"/>
              </a:rPr>
              <a:t>To include only groups 1 and 3 in the analysis, we enter the formula to include cases that had a value of 1 for natfare or a value of 3 for natfare.</a:t>
            </a:r>
          </a:p>
        </p:txBody>
      </p:sp>
      <p:sp>
        <p:nvSpPr>
          <p:cNvPr id="927750" name="AutoShape 6"/>
          <p:cNvSpPr>
            <a:spLocks noChangeArrowheads="1"/>
          </p:cNvSpPr>
          <p:nvPr/>
        </p:nvSpPr>
        <p:spPr bwMode="auto">
          <a:xfrm>
            <a:off x="4270375" y="4772025"/>
            <a:ext cx="3578225" cy="790575"/>
          </a:xfrm>
          <a:prstGeom prst="wedgeEllipseCallout">
            <a:avLst>
              <a:gd name="adj1" fmla="val -39310"/>
              <a:gd name="adj2" fmla="val -73894"/>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r>
              <a:rPr lang="en-US" sz="1200">
                <a:latin typeface="Verdana" pitchFamily="34" charset="0"/>
              </a:rPr>
              <a:t>After completing the formula, click on the Continue button to close the dialog box. </a:t>
            </a: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r>
              <a:rPr lang="en-US"/>
              <a:t>SW388R7</a:t>
            </a:r>
          </a:p>
          <a:p>
            <a:r>
              <a:rPr lang="en-US"/>
              <a:t>Data Analysis &amp; Computers II</a:t>
            </a:r>
          </a:p>
          <a:p>
            <a:endParaRPr lang="en-US"/>
          </a:p>
          <a:p>
            <a:r>
              <a:rPr lang="en-US"/>
              <a:t>Slide </a:t>
            </a:r>
            <a:fld id="{5DAD03FF-3FA8-4922-BA78-AC61329AB070}" type="slidenum">
              <a:rPr lang="en-US"/>
              <a:pPr/>
              <a:t>25</a:t>
            </a:fld>
            <a:endParaRPr lang="en-US"/>
          </a:p>
        </p:txBody>
      </p:sp>
      <p:pic>
        <p:nvPicPr>
          <p:cNvPr id="928775" name="Picture 7"/>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873250" y="1576388"/>
            <a:ext cx="5441950" cy="4367212"/>
          </a:xfrm>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
        <p:nvSpPr>
          <p:cNvPr id="928770" name="Rectangle 2"/>
          <p:cNvSpPr>
            <a:spLocks noGrp="1" noChangeArrowheads="1"/>
          </p:cNvSpPr>
          <p:nvPr>
            <p:ph type="title"/>
          </p:nvPr>
        </p:nvSpPr>
        <p:spPr/>
        <p:txBody>
          <a:bodyPr/>
          <a:lstStyle/>
          <a:p>
            <a:r>
              <a:rPr lang="en-US"/>
              <a:t>Completing the selection of groups 1 and 3</a:t>
            </a:r>
          </a:p>
        </p:txBody>
      </p:sp>
      <p:sp>
        <p:nvSpPr>
          <p:cNvPr id="928774" name="AutoShape 6"/>
          <p:cNvSpPr>
            <a:spLocks noChangeArrowheads="1"/>
          </p:cNvSpPr>
          <p:nvPr/>
        </p:nvSpPr>
        <p:spPr bwMode="auto">
          <a:xfrm>
            <a:off x="4391025" y="4645025"/>
            <a:ext cx="2205038" cy="790575"/>
          </a:xfrm>
          <a:prstGeom prst="wedgeEllipseCallout">
            <a:avLst>
              <a:gd name="adj1" fmla="val -56407"/>
              <a:gd name="adj2" fmla="val 75301"/>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r>
              <a:rPr lang="en-US" sz="1200">
                <a:latin typeface="Verdana" pitchFamily="34" charset="0"/>
              </a:rPr>
              <a:t>To activate the selection, click on the </a:t>
            </a:r>
            <a:r>
              <a:rPr lang="en-US" sz="1200" i="1">
                <a:latin typeface="Verdana" pitchFamily="34" charset="0"/>
              </a:rPr>
              <a:t>OK</a:t>
            </a:r>
            <a:r>
              <a:rPr lang="en-US" sz="1200">
                <a:latin typeface="Verdana" pitchFamily="34" charset="0"/>
              </a:rPr>
              <a:t> button. </a:t>
            </a: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r>
              <a:rPr lang="en-US"/>
              <a:t>SW388R7</a:t>
            </a:r>
          </a:p>
          <a:p>
            <a:r>
              <a:rPr lang="en-US"/>
              <a:t>Data Analysis &amp; Computers II</a:t>
            </a:r>
          </a:p>
          <a:p>
            <a:endParaRPr lang="en-US"/>
          </a:p>
          <a:p>
            <a:r>
              <a:rPr lang="en-US"/>
              <a:t>Slide </a:t>
            </a:r>
            <a:fld id="{F9FD5830-C7A0-4D39-BB25-1A2895734D9C}" type="slidenum">
              <a:rPr lang="en-US"/>
              <a:pPr/>
              <a:t>26</a:t>
            </a:fld>
            <a:endParaRPr lang="en-US"/>
          </a:p>
        </p:txBody>
      </p:sp>
      <p:pic>
        <p:nvPicPr>
          <p:cNvPr id="929799" name="Picture 7"/>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0" y="1524000"/>
            <a:ext cx="6978650" cy="5124450"/>
          </a:xfrm>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
        <p:nvSpPr>
          <p:cNvPr id="929794" name="Rectangle 2"/>
          <p:cNvSpPr>
            <a:spLocks noGrp="1" noChangeArrowheads="1"/>
          </p:cNvSpPr>
          <p:nvPr>
            <p:ph type="title"/>
          </p:nvPr>
        </p:nvSpPr>
        <p:spPr/>
        <p:txBody>
          <a:bodyPr/>
          <a:lstStyle/>
          <a:p>
            <a:r>
              <a:rPr lang="en-US"/>
              <a:t>Binary logistic regression comparing</a:t>
            </a:r>
            <a:br>
              <a:rPr lang="en-US"/>
            </a:br>
            <a:r>
              <a:rPr lang="en-US"/>
              <a:t> groups 1 and 3</a:t>
            </a:r>
          </a:p>
        </p:txBody>
      </p:sp>
      <p:sp>
        <p:nvSpPr>
          <p:cNvPr id="929801" name="AutoShape 9"/>
          <p:cNvSpPr>
            <a:spLocks noChangeArrowheads="1"/>
          </p:cNvSpPr>
          <p:nvPr/>
        </p:nvSpPr>
        <p:spPr bwMode="auto">
          <a:xfrm>
            <a:off x="5867400" y="4267200"/>
            <a:ext cx="3124200" cy="906463"/>
          </a:xfrm>
          <a:prstGeom prst="wedgeEllipseCallout">
            <a:avLst>
              <a:gd name="adj1" fmla="val -27898"/>
              <a:gd name="adj2" fmla="val -83926"/>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lnSpc>
                <a:spcPct val="100000"/>
              </a:lnSpc>
            </a:pPr>
            <a:r>
              <a:rPr lang="en-US" sz="1200">
                <a:latin typeface="Verdana" pitchFamily="34" charset="0"/>
              </a:rPr>
              <a:t>Select the</a:t>
            </a:r>
            <a:r>
              <a:rPr lang="en-US" sz="1200" i="1">
                <a:latin typeface="Verdana" pitchFamily="34" charset="0"/>
              </a:rPr>
              <a:t> Regression | Binary Logistic… </a:t>
            </a:r>
            <a:r>
              <a:rPr lang="en-US" sz="1200">
                <a:latin typeface="Verdana" pitchFamily="34" charset="0"/>
              </a:rPr>
              <a:t>command from the</a:t>
            </a:r>
            <a:r>
              <a:rPr lang="en-US" sz="1200" i="1">
                <a:latin typeface="Verdana" pitchFamily="34" charset="0"/>
              </a:rPr>
              <a:t> Analyze </a:t>
            </a:r>
            <a:r>
              <a:rPr lang="en-US" sz="1200">
                <a:latin typeface="Verdana" pitchFamily="34" charset="0"/>
              </a:rPr>
              <a:t>menu</a:t>
            </a:r>
            <a:r>
              <a:rPr lang="en-US" sz="1200" i="1">
                <a:latin typeface="Verdana" pitchFamily="34" charset="0"/>
              </a:rPr>
              <a:t>.</a:t>
            </a:r>
            <a:endParaRPr lang="en-US" sz="1200">
              <a:latin typeface="Verdana" pitchFamily="34" charset="0"/>
            </a:endParaRP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0"/>
          </p:nvPr>
        </p:nvSpPr>
        <p:spPr/>
        <p:txBody>
          <a:bodyPr/>
          <a:lstStyle/>
          <a:p>
            <a:r>
              <a:rPr lang="en-US"/>
              <a:t>SW388R7</a:t>
            </a:r>
          </a:p>
          <a:p>
            <a:r>
              <a:rPr lang="en-US"/>
              <a:t>Data Analysis &amp; Computers II</a:t>
            </a:r>
          </a:p>
          <a:p>
            <a:endParaRPr lang="en-US"/>
          </a:p>
          <a:p>
            <a:r>
              <a:rPr lang="en-US"/>
              <a:t>Slide </a:t>
            </a:r>
            <a:fld id="{10A2563A-139D-4FB6-AFEC-D8364E4F3BAC}" type="slidenum">
              <a:rPr lang="en-US"/>
              <a:pPr/>
              <a:t>27</a:t>
            </a:fld>
            <a:endParaRPr lang="en-US"/>
          </a:p>
        </p:txBody>
      </p:sp>
      <p:pic>
        <p:nvPicPr>
          <p:cNvPr id="930823" name="Picture 7"/>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828800" y="1806575"/>
            <a:ext cx="5845175" cy="3281363"/>
          </a:xfrm>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
        <p:nvSpPr>
          <p:cNvPr id="930818" name="Rectangle 2"/>
          <p:cNvSpPr>
            <a:spLocks noGrp="1" noChangeArrowheads="1"/>
          </p:cNvSpPr>
          <p:nvPr>
            <p:ph type="title"/>
          </p:nvPr>
        </p:nvSpPr>
        <p:spPr/>
        <p:txBody>
          <a:bodyPr/>
          <a:lstStyle/>
          <a:p>
            <a:r>
              <a:rPr lang="en-US"/>
              <a:t>Dependent and independent variables for the comparison of groups 1 and 3</a:t>
            </a:r>
          </a:p>
        </p:txBody>
      </p:sp>
      <p:sp>
        <p:nvSpPr>
          <p:cNvPr id="930820" name="AutoShape 4"/>
          <p:cNvSpPr>
            <a:spLocks noChangeArrowheads="1"/>
          </p:cNvSpPr>
          <p:nvPr/>
        </p:nvSpPr>
        <p:spPr bwMode="auto">
          <a:xfrm>
            <a:off x="6019800" y="3711575"/>
            <a:ext cx="2895600" cy="1231900"/>
          </a:xfrm>
          <a:prstGeom prst="wedgeEllipseCallout">
            <a:avLst>
              <a:gd name="adj1" fmla="val -66120"/>
              <a:gd name="adj2" fmla="val -42912"/>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r>
              <a:rPr lang="en-US" sz="1200" b="1">
                <a:latin typeface="Verdana" pitchFamily="34" charset="0"/>
              </a:rPr>
              <a:t>Second</a:t>
            </a:r>
            <a:r>
              <a:rPr lang="en-US" sz="1200">
                <a:latin typeface="Verdana" pitchFamily="34" charset="0"/>
              </a:rPr>
              <a:t>, move the independent variables, </a:t>
            </a:r>
            <a:r>
              <a:rPr lang="en-US" sz="1200" i="1">
                <a:latin typeface="Verdana" pitchFamily="34" charset="0"/>
              </a:rPr>
              <a:t>hrs1, wrkslf, educ</a:t>
            </a:r>
            <a:r>
              <a:rPr lang="en-US" sz="1200">
                <a:latin typeface="Verdana" pitchFamily="34" charset="0"/>
              </a:rPr>
              <a:t>, and </a:t>
            </a:r>
            <a:r>
              <a:rPr lang="en-US" sz="1200" i="1">
                <a:latin typeface="Verdana" pitchFamily="34" charset="0"/>
              </a:rPr>
              <a:t>incom98</a:t>
            </a:r>
            <a:r>
              <a:rPr lang="en-US" sz="1200">
                <a:latin typeface="Verdana" pitchFamily="34" charset="0"/>
              </a:rPr>
              <a:t> to the </a:t>
            </a:r>
            <a:r>
              <a:rPr lang="en-US" sz="1200" i="1">
                <a:latin typeface="Verdana" pitchFamily="34" charset="0"/>
              </a:rPr>
              <a:t>Covariates</a:t>
            </a:r>
            <a:r>
              <a:rPr lang="en-US" sz="1200">
                <a:latin typeface="Verdana" pitchFamily="34" charset="0"/>
              </a:rPr>
              <a:t> list box.</a:t>
            </a:r>
          </a:p>
        </p:txBody>
      </p:sp>
      <p:sp>
        <p:nvSpPr>
          <p:cNvPr id="930821" name="AutoShape 5"/>
          <p:cNvSpPr>
            <a:spLocks noChangeArrowheads="1"/>
          </p:cNvSpPr>
          <p:nvPr/>
        </p:nvSpPr>
        <p:spPr bwMode="auto">
          <a:xfrm>
            <a:off x="3200400" y="5235575"/>
            <a:ext cx="4037013" cy="1012825"/>
          </a:xfrm>
          <a:prstGeom prst="wedgeEllipseCallout">
            <a:avLst>
              <a:gd name="adj1" fmla="val 491"/>
              <a:gd name="adj2" fmla="val -80565"/>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r>
              <a:rPr lang="en-US" sz="1200" b="1">
                <a:latin typeface="Verdana" pitchFamily="34" charset="0"/>
              </a:rPr>
              <a:t>Third</a:t>
            </a:r>
            <a:r>
              <a:rPr lang="en-US" sz="1200">
                <a:latin typeface="Verdana" pitchFamily="34" charset="0"/>
              </a:rPr>
              <a:t>, click on the Save… button to request the inclusion of standardized residuals and Cook's distance scores in the data set. </a:t>
            </a:r>
          </a:p>
        </p:txBody>
      </p:sp>
      <p:sp>
        <p:nvSpPr>
          <p:cNvPr id="930822" name="AutoShape 6"/>
          <p:cNvSpPr>
            <a:spLocks noChangeArrowheads="1"/>
          </p:cNvSpPr>
          <p:nvPr/>
        </p:nvSpPr>
        <p:spPr bwMode="auto">
          <a:xfrm>
            <a:off x="5334000" y="1524000"/>
            <a:ext cx="3048000" cy="1012825"/>
          </a:xfrm>
          <a:prstGeom prst="wedgeEllipseCallout">
            <a:avLst>
              <a:gd name="adj1" fmla="val -58648"/>
              <a:gd name="adj2" fmla="val 47648"/>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r>
              <a:rPr lang="en-US" sz="1200" b="1">
                <a:latin typeface="Verdana" pitchFamily="34" charset="0"/>
              </a:rPr>
              <a:t>First</a:t>
            </a:r>
            <a:r>
              <a:rPr lang="en-US" sz="1200">
                <a:latin typeface="Verdana" pitchFamily="34" charset="0"/>
              </a:rPr>
              <a:t>, move the dependent variable </a:t>
            </a:r>
            <a:r>
              <a:rPr lang="en-US" sz="1200" i="1">
                <a:latin typeface="Verdana" pitchFamily="34" charset="0"/>
              </a:rPr>
              <a:t>natfare</a:t>
            </a:r>
            <a:r>
              <a:rPr lang="en-US" sz="1200">
                <a:latin typeface="Verdana" pitchFamily="34" charset="0"/>
              </a:rPr>
              <a:t> to the </a:t>
            </a:r>
            <a:r>
              <a:rPr lang="en-US" sz="1200" i="1">
                <a:latin typeface="Verdana" pitchFamily="34" charset="0"/>
              </a:rPr>
              <a:t>Dependent</a:t>
            </a:r>
            <a:r>
              <a:rPr lang="en-US" sz="1200">
                <a:latin typeface="Verdana" pitchFamily="34" charset="0"/>
              </a:rPr>
              <a:t> variable text box. </a:t>
            </a: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0"/>
          </p:nvPr>
        </p:nvSpPr>
        <p:spPr/>
        <p:txBody>
          <a:bodyPr/>
          <a:lstStyle/>
          <a:p>
            <a:r>
              <a:rPr lang="en-US"/>
              <a:t>SW388R7</a:t>
            </a:r>
          </a:p>
          <a:p>
            <a:r>
              <a:rPr lang="en-US"/>
              <a:t>Data Analysis &amp; Computers II</a:t>
            </a:r>
          </a:p>
          <a:p>
            <a:endParaRPr lang="en-US"/>
          </a:p>
          <a:p>
            <a:r>
              <a:rPr lang="en-US"/>
              <a:t>Slide </a:t>
            </a:r>
            <a:fld id="{378F19AD-E335-4485-B5E4-415017CD91FD}" type="slidenum">
              <a:rPr lang="en-US"/>
              <a:pPr/>
              <a:t>28</a:t>
            </a:fld>
            <a:endParaRPr lang="en-US"/>
          </a:p>
        </p:txBody>
      </p:sp>
      <p:pic>
        <p:nvPicPr>
          <p:cNvPr id="931847" name="Picture 7"/>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428875" y="2533650"/>
            <a:ext cx="4429125" cy="2266950"/>
          </a:xfrm>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
        <p:nvSpPr>
          <p:cNvPr id="931842" name="Rectangle 2"/>
          <p:cNvSpPr>
            <a:spLocks noGrp="1" noChangeArrowheads="1"/>
          </p:cNvSpPr>
          <p:nvPr>
            <p:ph type="title"/>
          </p:nvPr>
        </p:nvSpPr>
        <p:spPr/>
        <p:txBody>
          <a:bodyPr/>
          <a:lstStyle/>
          <a:p>
            <a:r>
              <a:rPr lang="en-US"/>
              <a:t>Including Cook's distance and standardized residuals in the comparison of groups 1 and 3</a:t>
            </a:r>
          </a:p>
        </p:txBody>
      </p:sp>
      <p:sp>
        <p:nvSpPr>
          <p:cNvPr id="931849" name="AutoShape 9"/>
          <p:cNvSpPr>
            <a:spLocks noChangeArrowheads="1"/>
          </p:cNvSpPr>
          <p:nvPr/>
        </p:nvSpPr>
        <p:spPr bwMode="auto">
          <a:xfrm>
            <a:off x="5715000" y="3581400"/>
            <a:ext cx="2362200" cy="1165225"/>
          </a:xfrm>
          <a:prstGeom prst="wedgeEllipseCallout">
            <a:avLst>
              <a:gd name="adj1" fmla="val -24125"/>
              <a:gd name="adj2" fmla="val -91361"/>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lnSpc>
                <a:spcPct val="100000"/>
              </a:lnSpc>
            </a:pPr>
            <a:r>
              <a:rPr lang="en-US" sz="1200" b="1">
                <a:latin typeface="Verdana" pitchFamily="34" charset="0"/>
              </a:rPr>
              <a:t>Third</a:t>
            </a:r>
            <a:r>
              <a:rPr lang="en-US" sz="1200">
                <a:latin typeface="Verdana" pitchFamily="34" charset="0"/>
              </a:rPr>
              <a:t>, click on the </a:t>
            </a:r>
            <a:r>
              <a:rPr lang="en-US" sz="1200" i="1">
                <a:latin typeface="Verdana" pitchFamily="34" charset="0"/>
              </a:rPr>
              <a:t>Continue</a:t>
            </a:r>
            <a:r>
              <a:rPr lang="en-US" sz="1200">
                <a:latin typeface="Verdana" pitchFamily="34" charset="0"/>
              </a:rPr>
              <a:t> button to complete the specifications.</a:t>
            </a:r>
          </a:p>
        </p:txBody>
      </p:sp>
      <p:sp>
        <p:nvSpPr>
          <p:cNvPr id="931850" name="AutoShape 10"/>
          <p:cNvSpPr>
            <a:spLocks noChangeArrowheads="1"/>
          </p:cNvSpPr>
          <p:nvPr/>
        </p:nvSpPr>
        <p:spPr bwMode="auto">
          <a:xfrm>
            <a:off x="4343400" y="1676400"/>
            <a:ext cx="3124200" cy="906463"/>
          </a:xfrm>
          <a:prstGeom prst="wedgeEllipseCallout">
            <a:avLst>
              <a:gd name="adj1" fmla="val -41667"/>
              <a:gd name="adj2" fmla="val 182750"/>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lnSpc>
                <a:spcPct val="100000"/>
              </a:lnSpc>
            </a:pPr>
            <a:r>
              <a:rPr lang="en-US" sz="1200" b="1">
                <a:latin typeface="Verdana" pitchFamily="34" charset="0"/>
              </a:rPr>
              <a:t>First</a:t>
            </a:r>
            <a:r>
              <a:rPr lang="en-US" sz="1200">
                <a:latin typeface="Verdana" pitchFamily="34" charset="0"/>
              </a:rPr>
              <a:t>, mark the checkbox for </a:t>
            </a:r>
            <a:r>
              <a:rPr lang="en-US" sz="1200" i="1">
                <a:latin typeface="Verdana" pitchFamily="34" charset="0"/>
              </a:rPr>
              <a:t>Standardized</a:t>
            </a:r>
            <a:r>
              <a:rPr lang="en-US" sz="1200">
                <a:latin typeface="Verdana" pitchFamily="34" charset="0"/>
              </a:rPr>
              <a:t> residuals in the </a:t>
            </a:r>
            <a:r>
              <a:rPr lang="en-US" sz="1200" i="1">
                <a:latin typeface="Verdana" pitchFamily="34" charset="0"/>
              </a:rPr>
              <a:t>Residuals</a:t>
            </a:r>
            <a:r>
              <a:rPr lang="en-US" sz="1200">
                <a:latin typeface="Verdana" pitchFamily="34" charset="0"/>
              </a:rPr>
              <a:t> panel.  </a:t>
            </a:r>
          </a:p>
        </p:txBody>
      </p:sp>
      <p:sp>
        <p:nvSpPr>
          <p:cNvPr id="931851" name="AutoShape 11"/>
          <p:cNvSpPr>
            <a:spLocks noChangeArrowheads="1"/>
          </p:cNvSpPr>
          <p:nvPr/>
        </p:nvSpPr>
        <p:spPr bwMode="auto">
          <a:xfrm>
            <a:off x="3124200" y="4343400"/>
            <a:ext cx="2971800" cy="1679575"/>
          </a:xfrm>
          <a:prstGeom prst="wedgeEllipseCallout">
            <a:avLst>
              <a:gd name="adj1" fmla="val -60097"/>
              <a:gd name="adj2" fmla="val -66259"/>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lnSpc>
                <a:spcPct val="100000"/>
              </a:lnSpc>
            </a:pPr>
            <a:r>
              <a:rPr lang="en-US" sz="1200" b="1">
                <a:latin typeface="Verdana" pitchFamily="34" charset="0"/>
              </a:rPr>
              <a:t>Second</a:t>
            </a:r>
            <a:r>
              <a:rPr lang="en-US" sz="1200">
                <a:latin typeface="Verdana" pitchFamily="34" charset="0"/>
              </a:rPr>
              <a:t>, mark the checkbox for </a:t>
            </a:r>
            <a:r>
              <a:rPr lang="en-US" sz="1200" i="1">
                <a:latin typeface="Verdana" pitchFamily="34" charset="0"/>
              </a:rPr>
              <a:t>Cook’s</a:t>
            </a:r>
            <a:r>
              <a:rPr lang="en-US" sz="1200">
                <a:latin typeface="Verdana" pitchFamily="34" charset="0"/>
              </a:rPr>
              <a:t> in the </a:t>
            </a:r>
            <a:r>
              <a:rPr lang="en-US" sz="1200" i="1">
                <a:latin typeface="Verdana" pitchFamily="34" charset="0"/>
              </a:rPr>
              <a:t>Influence</a:t>
            </a:r>
            <a:r>
              <a:rPr lang="en-US" sz="1200">
                <a:latin typeface="Verdana" pitchFamily="34" charset="0"/>
              </a:rPr>
              <a:t> panel.  This will compute Cook’s distances to identify influential cases.</a:t>
            </a: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r>
              <a:rPr lang="en-US"/>
              <a:t>SW388R7</a:t>
            </a:r>
          </a:p>
          <a:p>
            <a:r>
              <a:rPr lang="en-US"/>
              <a:t>Data Analysis &amp; Computers II</a:t>
            </a:r>
          </a:p>
          <a:p>
            <a:endParaRPr lang="en-US"/>
          </a:p>
          <a:p>
            <a:r>
              <a:rPr lang="en-US"/>
              <a:t>Slide </a:t>
            </a:r>
            <a:fld id="{CF6F0E06-E8CE-4A0E-A708-7581E2722CC5}" type="slidenum">
              <a:rPr lang="en-US"/>
              <a:pPr/>
              <a:t>29</a:t>
            </a:fld>
            <a:endParaRPr lang="en-US"/>
          </a:p>
        </p:txBody>
      </p:sp>
      <p:pic>
        <p:nvPicPr>
          <p:cNvPr id="932871" name="Picture 7"/>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905000" y="1595438"/>
            <a:ext cx="5845175" cy="3281362"/>
          </a:xfrm>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
        <p:nvSpPr>
          <p:cNvPr id="932866" name="Rectangle 2"/>
          <p:cNvSpPr>
            <a:spLocks noGrp="1" noChangeArrowheads="1"/>
          </p:cNvSpPr>
          <p:nvPr>
            <p:ph type="title"/>
          </p:nvPr>
        </p:nvSpPr>
        <p:spPr/>
        <p:txBody>
          <a:bodyPr/>
          <a:lstStyle/>
          <a:p>
            <a:r>
              <a:rPr lang="en-US"/>
              <a:t>Outliers and influential cases for the comparison of groups 1 and 3</a:t>
            </a:r>
          </a:p>
        </p:txBody>
      </p:sp>
      <p:sp>
        <p:nvSpPr>
          <p:cNvPr id="932873" name="AutoShape 9"/>
          <p:cNvSpPr>
            <a:spLocks noChangeArrowheads="1"/>
          </p:cNvSpPr>
          <p:nvPr/>
        </p:nvSpPr>
        <p:spPr bwMode="auto">
          <a:xfrm>
            <a:off x="6324600" y="2667000"/>
            <a:ext cx="2443163" cy="1165225"/>
          </a:xfrm>
          <a:prstGeom prst="wedgeEllipseCallout">
            <a:avLst>
              <a:gd name="adj1" fmla="val -1333"/>
              <a:gd name="adj2" fmla="val -93731"/>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lnSpc>
                <a:spcPct val="100000"/>
              </a:lnSpc>
            </a:pPr>
            <a:r>
              <a:rPr lang="en-US" sz="1200">
                <a:latin typeface="Verdana" pitchFamily="34" charset="0"/>
              </a:rPr>
              <a:t>Click on the </a:t>
            </a:r>
            <a:r>
              <a:rPr lang="en-US" sz="1200" i="1">
                <a:latin typeface="Verdana" pitchFamily="34" charset="0"/>
              </a:rPr>
              <a:t>OK</a:t>
            </a:r>
            <a:r>
              <a:rPr lang="en-US" sz="1200">
                <a:latin typeface="Verdana" pitchFamily="34" charset="0"/>
              </a:rPr>
              <a:t> button to request the output for the logistic regression.</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t>SW388R7</a:t>
            </a:r>
          </a:p>
          <a:p>
            <a:r>
              <a:rPr lang="en-US"/>
              <a:t>Data Analysis &amp; Computers II</a:t>
            </a:r>
          </a:p>
          <a:p>
            <a:endParaRPr lang="en-US"/>
          </a:p>
          <a:p>
            <a:r>
              <a:rPr lang="en-US"/>
              <a:t>Slide </a:t>
            </a:r>
            <a:fld id="{5D9340AC-3D5A-4800-A6AE-F122AE77C94A}" type="slidenum">
              <a:rPr lang="en-US"/>
              <a:pPr/>
              <a:t>3</a:t>
            </a:fld>
            <a:endParaRPr lang="en-US"/>
          </a:p>
        </p:txBody>
      </p:sp>
      <p:sp>
        <p:nvSpPr>
          <p:cNvPr id="857090" name="Rectangle 2"/>
          <p:cNvSpPr>
            <a:spLocks noGrp="1" noChangeArrowheads="1"/>
          </p:cNvSpPr>
          <p:nvPr>
            <p:ph type="title"/>
          </p:nvPr>
        </p:nvSpPr>
        <p:spPr/>
        <p:txBody>
          <a:bodyPr/>
          <a:lstStyle/>
          <a:p>
            <a:r>
              <a:rPr lang="en-US"/>
              <a:t>80-20 Cross-validation Strategy</a:t>
            </a:r>
          </a:p>
        </p:txBody>
      </p:sp>
      <p:sp>
        <p:nvSpPr>
          <p:cNvPr id="857091" name="Rectangle 3"/>
          <p:cNvSpPr>
            <a:spLocks noGrp="1" noChangeArrowheads="1"/>
          </p:cNvSpPr>
          <p:nvPr>
            <p:ph type="body" idx="1"/>
          </p:nvPr>
        </p:nvSpPr>
        <p:spPr>
          <a:xfrm>
            <a:off x="1066800" y="1371600"/>
            <a:ext cx="7881938" cy="5334000"/>
          </a:xfrm>
        </p:spPr>
        <p:txBody>
          <a:bodyPr/>
          <a:lstStyle/>
          <a:p>
            <a:r>
              <a:rPr lang="en-US" sz="1800"/>
              <a:t>In this validation strategy, the cases are randomly divided into two subsets:  a training sample containing 80% of the cases and a holdout sample containing the remaining 20% of the cases.</a:t>
            </a:r>
          </a:p>
          <a:p>
            <a:pPr lvl="1"/>
            <a:endParaRPr lang="en-US" sz="500"/>
          </a:p>
          <a:p>
            <a:r>
              <a:rPr lang="en-US" sz="1800"/>
              <a:t>The training sample is used to derive the multinomial logistic regression model.  The holdout sample is classified using the coefficients for the training model.  The classification accuracy for the holdout sample is used to estimate how well the model based on the training sample will perform for the population represented by the data set. </a:t>
            </a:r>
          </a:p>
          <a:p>
            <a:endParaRPr lang="en-US" sz="500"/>
          </a:p>
          <a:p>
            <a:r>
              <a:rPr lang="en-US" sz="1800"/>
              <a:t>If the classification accuracy rate of the holdout sample that is no less than 10% lower than the accuracy rate for the training sample (greater than 0.90 * training accuracy rate), it is deemed sufficient evidence of the utility of the logistic regression model.</a:t>
            </a:r>
          </a:p>
          <a:p>
            <a:endParaRPr lang="en-US" sz="500"/>
          </a:p>
          <a:p>
            <a:r>
              <a:rPr lang="en-US" sz="1800"/>
              <a:t>In addition to satisfying the classification accuracy, we will require that the significance of the overall relationship and the relationships with individual predictors for the training sample match the significance results for the model using the full data set.  </a:t>
            </a: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r>
              <a:rPr lang="en-US"/>
              <a:t>SW388R7</a:t>
            </a:r>
          </a:p>
          <a:p>
            <a:r>
              <a:rPr lang="en-US"/>
              <a:t>Data Analysis &amp; Computers II</a:t>
            </a:r>
          </a:p>
          <a:p>
            <a:endParaRPr lang="en-US"/>
          </a:p>
          <a:p>
            <a:r>
              <a:rPr lang="en-US"/>
              <a:t>Slide </a:t>
            </a:r>
            <a:fld id="{EACA073D-2F70-4730-A218-9D98FE5F6037}" type="slidenum">
              <a:rPr lang="en-US"/>
              <a:pPr/>
              <a:t>30</a:t>
            </a:fld>
            <a:endParaRPr lang="en-US"/>
          </a:p>
        </p:txBody>
      </p:sp>
      <p:pic>
        <p:nvPicPr>
          <p:cNvPr id="933895" name="Picture 7"/>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0" y="1524000"/>
            <a:ext cx="6978650" cy="5124450"/>
          </a:xfrm>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
        <p:nvSpPr>
          <p:cNvPr id="933890" name="Rectangle 2"/>
          <p:cNvSpPr>
            <a:spLocks noGrp="1" noChangeArrowheads="1"/>
          </p:cNvSpPr>
          <p:nvPr>
            <p:ph type="title"/>
          </p:nvPr>
        </p:nvSpPr>
        <p:spPr/>
        <p:txBody>
          <a:bodyPr/>
          <a:lstStyle/>
          <a:p>
            <a:r>
              <a:rPr lang="en-US"/>
              <a:t>Locating the case ids for outliers and influential cases for groups 1 and 3</a:t>
            </a:r>
          </a:p>
        </p:txBody>
      </p:sp>
      <p:sp>
        <p:nvSpPr>
          <p:cNvPr id="933897" name="AutoShape 9"/>
          <p:cNvSpPr>
            <a:spLocks noChangeArrowheads="1"/>
          </p:cNvSpPr>
          <p:nvPr/>
        </p:nvSpPr>
        <p:spPr bwMode="auto">
          <a:xfrm>
            <a:off x="4038600" y="2482850"/>
            <a:ext cx="4645025" cy="1892300"/>
          </a:xfrm>
          <a:prstGeom prst="wedgeEllipseCallout">
            <a:avLst>
              <a:gd name="adj1" fmla="val -47301"/>
              <a:gd name="adj2" fmla="val 68542"/>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r>
              <a:rPr lang="en-US" sz="1200">
                <a:latin typeface="Verdana" pitchFamily="34" charset="0"/>
              </a:rPr>
              <a:t>In order to exclude outliers and influential cases from the multinomial logistic regression, we must identify their case ids.</a:t>
            </a:r>
          </a:p>
          <a:p>
            <a:pPr algn="l"/>
            <a:endParaRPr lang="en-US" sz="1200">
              <a:latin typeface="Verdana" pitchFamily="34" charset="0"/>
            </a:endParaRPr>
          </a:p>
          <a:p>
            <a:pPr algn="l"/>
            <a:r>
              <a:rPr lang="en-US" sz="1200">
                <a:latin typeface="Verdana" pitchFamily="34" charset="0"/>
              </a:rPr>
              <a:t>Choose the </a:t>
            </a:r>
            <a:r>
              <a:rPr lang="en-US" sz="1200" i="1">
                <a:latin typeface="Verdana" pitchFamily="34" charset="0"/>
              </a:rPr>
              <a:t>Select Cases…</a:t>
            </a:r>
            <a:r>
              <a:rPr lang="en-US" sz="1200">
                <a:latin typeface="Verdana" pitchFamily="34" charset="0"/>
              </a:rPr>
              <a:t> command from the </a:t>
            </a:r>
            <a:r>
              <a:rPr lang="en-US" sz="1200" i="1">
                <a:latin typeface="Verdana" pitchFamily="34" charset="0"/>
              </a:rPr>
              <a:t>Data</a:t>
            </a:r>
            <a:r>
              <a:rPr lang="en-US" sz="1200">
                <a:latin typeface="Verdana" pitchFamily="34" charset="0"/>
              </a:rPr>
              <a:t> menu to identify cases that are outliers or influential cases.</a:t>
            </a: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r>
              <a:rPr lang="en-US"/>
              <a:t>SW388R7</a:t>
            </a:r>
          </a:p>
          <a:p>
            <a:r>
              <a:rPr lang="en-US"/>
              <a:t>Data Analysis &amp; Computers II</a:t>
            </a:r>
          </a:p>
          <a:p>
            <a:endParaRPr lang="en-US"/>
          </a:p>
          <a:p>
            <a:r>
              <a:rPr lang="en-US"/>
              <a:t>Slide </a:t>
            </a:r>
            <a:fld id="{D9F9445B-6B42-4CF1-BA36-5096CF3654B6}" type="slidenum">
              <a:rPr lang="en-US"/>
              <a:pPr/>
              <a:t>31</a:t>
            </a:fld>
            <a:endParaRPr lang="en-US"/>
          </a:p>
        </p:txBody>
      </p:sp>
      <p:pic>
        <p:nvPicPr>
          <p:cNvPr id="934919" name="Picture 7"/>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212975" y="1652588"/>
            <a:ext cx="5441950" cy="4367212"/>
          </a:xfrm>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
        <p:nvSpPr>
          <p:cNvPr id="934914" name="Rectangle 2"/>
          <p:cNvSpPr>
            <a:spLocks noGrp="1" noChangeArrowheads="1"/>
          </p:cNvSpPr>
          <p:nvPr>
            <p:ph type="title"/>
          </p:nvPr>
        </p:nvSpPr>
        <p:spPr/>
        <p:txBody>
          <a:bodyPr/>
          <a:lstStyle/>
          <a:p>
            <a:r>
              <a:rPr lang="en-US"/>
              <a:t>Replace the selection criteria</a:t>
            </a:r>
          </a:p>
        </p:txBody>
      </p:sp>
      <p:sp>
        <p:nvSpPr>
          <p:cNvPr id="934918" name="AutoShape 6"/>
          <p:cNvSpPr>
            <a:spLocks noChangeArrowheads="1"/>
          </p:cNvSpPr>
          <p:nvPr/>
        </p:nvSpPr>
        <p:spPr bwMode="auto">
          <a:xfrm>
            <a:off x="4651375" y="3051175"/>
            <a:ext cx="3578225" cy="1012825"/>
          </a:xfrm>
          <a:prstGeom prst="wedgeEllipseCallout">
            <a:avLst>
              <a:gd name="adj1" fmla="val -44278"/>
              <a:gd name="adj2" fmla="val -67083"/>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r>
              <a:rPr lang="en-US" sz="1200">
                <a:latin typeface="Verdana" pitchFamily="34" charset="0"/>
              </a:rPr>
              <a:t>To replace the formula that selected cases in group 1 and 3 for the dependent variable, click on the IF… button.</a:t>
            </a: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r>
              <a:rPr lang="en-US"/>
              <a:t>SW388R7</a:t>
            </a:r>
          </a:p>
          <a:p>
            <a:r>
              <a:rPr lang="en-US"/>
              <a:t>Data Analysis &amp; Computers II</a:t>
            </a:r>
          </a:p>
          <a:p>
            <a:endParaRPr lang="en-US"/>
          </a:p>
          <a:p>
            <a:r>
              <a:rPr lang="en-US"/>
              <a:t>Slide </a:t>
            </a:r>
            <a:fld id="{E8BB9D41-A793-4031-876E-2D5AEC425BB0}" type="slidenum">
              <a:rPr lang="en-US"/>
              <a:pPr/>
              <a:t>32</a:t>
            </a:fld>
            <a:endParaRPr lang="en-US"/>
          </a:p>
        </p:txBody>
      </p:sp>
      <p:pic>
        <p:nvPicPr>
          <p:cNvPr id="935943" name="Picture 7"/>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679575" y="1800225"/>
            <a:ext cx="6113463" cy="3079750"/>
          </a:xfrm>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
        <p:nvSpPr>
          <p:cNvPr id="935938" name="Rectangle 2"/>
          <p:cNvSpPr>
            <a:spLocks noGrp="1" noChangeArrowheads="1"/>
          </p:cNvSpPr>
          <p:nvPr>
            <p:ph type="title"/>
          </p:nvPr>
        </p:nvSpPr>
        <p:spPr/>
        <p:txBody>
          <a:bodyPr/>
          <a:lstStyle/>
          <a:p>
            <a:r>
              <a:rPr lang="en-US"/>
              <a:t>Formula for identifying outliers and influential cases</a:t>
            </a:r>
          </a:p>
        </p:txBody>
      </p:sp>
      <p:sp>
        <p:nvSpPr>
          <p:cNvPr id="935940" name="AutoShape 4"/>
          <p:cNvSpPr>
            <a:spLocks noChangeArrowheads="1"/>
          </p:cNvSpPr>
          <p:nvPr/>
        </p:nvSpPr>
        <p:spPr bwMode="auto">
          <a:xfrm>
            <a:off x="4270375" y="2409825"/>
            <a:ext cx="4645025" cy="2111375"/>
          </a:xfrm>
          <a:prstGeom prst="wedgeEllipseCallout">
            <a:avLst>
              <a:gd name="adj1" fmla="val -40088"/>
              <a:gd name="adj2" fmla="val -48421"/>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r>
              <a:rPr lang="en-US" sz="1200">
                <a:latin typeface="Verdana" pitchFamily="34" charset="0"/>
              </a:rPr>
              <a:t>Type in the formula for including outliers and influential cases.</a:t>
            </a:r>
          </a:p>
          <a:p>
            <a:pPr algn="l"/>
            <a:endParaRPr lang="en-US" sz="1200">
              <a:latin typeface="Verdana" pitchFamily="34" charset="0"/>
            </a:endParaRPr>
          </a:p>
          <a:p>
            <a:pPr algn="l"/>
            <a:r>
              <a:rPr lang="en-US" sz="1200">
                <a:latin typeface="Verdana" pitchFamily="34" charset="0"/>
              </a:rPr>
              <a:t>Note that we are including outliers and influential cases because we want to identify them.  This is different that previous procedures where we included cases that were not outliers and not influential cases in the analysis.</a:t>
            </a:r>
          </a:p>
        </p:txBody>
      </p:sp>
      <p:sp>
        <p:nvSpPr>
          <p:cNvPr id="935942" name="AutoShape 6"/>
          <p:cNvSpPr>
            <a:spLocks noChangeArrowheads="1"/>
          </p:cNvSpPr>
          <p:nvPr/>
        </p:nvSpPr>
        <p:spPr bwMode="auto">
          <a:xfrm>
            <a:off x="3889375" y="4924425"/>
            <a:ext cx="2590800" cy="790575"/>
          </a:xfrm>
          <a:prstGeom prst="wedgeEllipseCallout">
            <a:avLst>
              <a:gd name="adj1" fmla="val -25736"/>
              <a:gd name="adj2" fmla="val -81324"/>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r>
              <a:rPr lang="en-US" sz="1200">
                <a:latin typeface="Verdana" pitchFamily="34" charset="0"/>
              </a:rPr>
              <a:t>Click on the </a:t>
            </a:r>
            <a:r>
              <a:rPr lang="en-US" sz="1200" i="1">
                <a:latin typeface="Verdana" pitchFamily="34" charset="0"/>
              </a:rPr>
              <a:t>Continue</a:t>
            </a:r>
            <a:r>
              <a:rPr lang="en-US" sz="1200">
                <a:latin typeface="Verdana" pitchFamily="34" charset="0"/>
              </a:rPr>
              <a:t> button to close the dialog box. </a:t>
            </a: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r>
              <a:rPr lang="en-US"/>
              <a:t>SW388R7</a:t>
            </a:r>
          </a:p>
          <a:p>
            <a:r>
              <a:rPr lang="en-US"/>
              <a:t>Data Analysis &amp; Computers II</a:t>
            </a:r>
          </a:p>
          <a:p>
            <a:endParaRPr lang="en-US"/>
          </a:p>
          <a:p>
            <a:r>
              <a:rPr lang="en-US"/>
              <a:t>Slide </a:t>
            </a:r>
            <a:fld id="{005C6885-33B1-4F04-894B-952202E8D6FA}" type="slidenum">
              <a:rPr lang="en-US"/>
              <a:pPr/>
              <a:t>33</a:t>
            </a:fld>
            <a:endParaRPr lang="en-US"/>
          </a:p>
        </p:txBody>
      </p:sp>
      <p:pic>
        <p:nvPicPr>
          <p:cNvPr id="948232" name="Picture 8"/>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905000" y="1576388"/>
            <a:ext cx="5441950" cy="4367212"/>
          </a:xfrm>
          <a:ln/>
          <a:extLst>
            <a:ext uri="{909E8E84-426E-40DD-AFC4-6F175D3DCCD1}">
              <a14:hiddenFill xmlns:a14="http://schemas.microsoft.com/office/drawing/2010/main">
                <a:solidFill>
                  <a:schemeClr val="bg1"/>
                </a:solidFill>
              </a14:hiddenFill>
            </a:ext>
          </a:extLst>
        </p:spPr>
      </p:pic>
      <p:sp>
        <p:nvSpPr>
          <p:cNvPr id="948227" name="Rectangle 3"/>
          <p:cNvSpPr>
            <a:spLocks noGrp="1" noChangeArrowheads="1"/>
          </p:cNvSpPr>
          <p:nvPr>
            <p:ph type="title"/>
          </p:nvPr>
        </p:nvSpPr>
        <p:spPr/>
        <p:txBody>
          <a:bodyPr/>
          <a:lstStyle/>
          <a:p>
            <a:r>
              <a:rPr lang="en-US"/>
              <a:t>Completing the selection of outliers and influential cases</a:t>
            </a:r>
          </a:p>
        </p:txBody>
      </p:sp>
      <p:sp>
        <p:nvSpPr>
          <p:cNvPr id="948233" name="AutoShape 9"/>
          <p:cNvSpPr>
            <a:spLocks noChangeArrowheads="1"/>
          </p:cNvSpPr>
          <p:nvPr/>
        </p:nvSpPr>
        <p:spPr bwMode="auto">
          <a:xfrm>
            <a:off x="4419600" y="4624388"/>
            <a:ext cx="2205038" cy="790575"/>
          </a:xfrm>
          <a:prstGeom prst="wedgeEllipseCallout">
            <a:avLst>
              <a:gd name="adj1" fmla="val -56407"/>
              <a:gd name="adj2" fmla="val 75301"/>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r>
              <a:rPr lang="en-US" sz="1200">
                <a:latin typeface="Verdana" pitchFamily="34" charset="0"/>
              </a:rPr>
              <a:t>To activate the selection, click on the </a:t>
            </a:r>
            <a:r>
              <a:rPr lang="en-US" sz="1200" i="1">
                <a:latin typeface="Verdana" pitchFamily="34" charset="0"/>
              </a:rPr>
              <a:t>OK</a:t>
            </a:r>
            <a:r>
              <a:rPr lang="en-US" sz="1200">
                <a:latin typeface="Verdana" pitchFamily="34" charset="0"/>
              </a:rPr>
              <a:t> button. </a:t>
            </a: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r>
              <a:rPr lang="en-US"/>
              <a:t>SW388R7</a:t>
            </a:r>
          </a:p>
          <a:p>
            <a:r>
              <a:rPr lang="en-US"/>
              <a:t>Data Analysis &amp; Computers II</a:t>
            </a:r>
          </a:p>
          <a:p>
            <a:endParaRPr lang="en-US"/>
          </a:p>
          <a:p>
            <a:r>
              <a:rPr lang="en-US"/>
              <a:t>Slide </a:t>
            </a:r>
            <a:fld id="{E1C85093-B83B-4B1E-9C74-A0ACDEDCA0F5}" type="slidenum">
              <a:rPr lang="en-US"/>
              <a:pPr/>
              <a:t>34</a:t>
            </a:fld>
            <a:endParaRPr lang="en-US"/>
          </a:p>
        </p:txBody>
      </p:sp>
      <p:pic>
        <p:nvPicPr>
          <p:cNvPr id="949255" name="Picture 7"/>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0" y="1657350"/>
            <a:ext cx="6978650" cy="5124450"/>
          </a:xfrm>
          <a:ln/>
          <a:extLst>
            <a:ext uri="{909E8E84-426E-40DD-AFC4-6F175D3DCCD1}">
              <a14:hiddenFill xmlns:a14="http://schemas.microsoft.com/office/drawing/2010/main">
                <a:solidFill>
                  <a:schemeClr val="bg1"/>
                </a:solidFill>
              </a14:hiddenFill>
            </a:ext>
          </a:extLst>
        </p:spPr>
      </p:pic>
      <p:sp>
        <p:nvSpPr>
          <p:cNvPr id="949250" name="Rectangle 2"/>
          <p:cNvSpPr>
            <a:spLocks noGrp="1" noChangeArrowheads="1"/>
          </p:cNvSpPr>
          <p:nvPr>
            <p:ph type="title"/>
          </p:nvPr>
        </p:nvSpPr>
        <p:spPr/>
        <p:txBody>
          <a:bodyPr/>
          <a:lstStyle/>
          <a:p>
            <a:r>
              <a:rPr lang="en-US"/>
              <a:t>Locating the outliers and influential cases </a:t>
            </a:r>
            <a:br>
              <a:rPr lang="en-US"/>
            </a:br>
            <a:r>
              <a:rPr lang="en-US"/>
              <a:t>in the data editor</a:t>
            </a:r>
          </a:p>
        </p:txBody>
      </p:sp>
      <p:sp>
        <p:nvSpPr>
          <p:cNvPr id="949252" name="AutoShape 4"/>
          <p:cNvSpPr>
            <a:spLocks noChangeArrowheads="1"/>
          </p:cNvSpPr>
          <p:nvPr/>
        </p:nvSpPr>
        <p:spPr bwMode="auto">
          <a:xfrm>
            <a:off x="1295400" y="1371600"/>
            <a:ext cx="7391400" cy="1231900"/>
          </a:xfrm>
          <a:prstGeom prst="wedgeEllipseCallout">
            <a:avLst>
              <a:gd name="adj1" fmla="val -12778"/>
              <a:gd name="adj2" fmla="val 20898"/>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r>
              <a:rPr lang="en-US" sz="1200">
                <a:latin typeface="Verdana" pitchFamily="34" charset="0"/>
              </a:rPr>
              <a:t>We used Select cases to specify a criteria for including cases that were outliers or influential cases.  Select cases will assign a 1 (true) to the filter_$ variable if a cases satisfies the criteria. To locate the cases that have a filter_$ value of 1, we can sort the data set in descending order of the values for the filter variable.</a:t>
            </a:r>
          </a:p>
        </p:txBody>
      </p:sp>
      <p:sp>
        <p:nvSpPr>
          <p:cNvPr id="949253" name="AutoShape 5"/>
          <p:cNvSpPr>
            <a:spLocks noChangeArrowheads="1"/>
          </p:cNvSpPr>
          <p:nvPr/>
        </p:nvSpPr>
        <p:spPr bwMode="auto">
          <a:xfrm>
            <a:off x="5715000" y="5334000"/>
            <a:ext cx="3276600" cy="1012825"/>
          </a:xfrm>
          <a:prstGeom prst="wedgeEllipseCallout">
            <a:avLst>
              <a:gd name="adj1" fmla="val -14824"/>
              <a:gd name="adj2" fmla="val -73824"/>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r>
              <a:rPr lang="en-US" sz="1200">
                <a:latin typeface="Verdana" pitchFamily="34" charset="0"/>
              </a:rPr>
              <a:t>Click on the column header for filter_$ and select </a:t>
            </a:r>
            <a:r>
              <a:rPr lang="en-US" sz="1200" i="1">
                <a:latin typeface="Verdana" pitchFamily="34" charset="0"/>
              </a:rPr>
              <a:t>Sort</a:t>
            </a:r>
            <a:r>
              <a:rPr lang="en-US" sz="1200">
                <a:latin typeface="Verdana" pitchFamily="34" charset="0"/>
              </a:rPr>
              <a:t> </a:t>
            </a:r>
            <a:r>
              <a:rPr lang="en-US" sz="1200" i="1">
                <a:latin typeface="Verdana" pitchFamily="34" charset="0"/>
              </a:rPr>
              <a:t>Descending</a:t>
            </a:r>
            <a:r>
              <a:rPr lang="en-US" sz="1200">
                <a:latin typeface="Verdana" pitchFamily="34" charset="0"/>
              </a:rPr>
              <a:t> from the drop down menu.</a:t>
            </a: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r>
              <a:rPr lang="en-US"/>
              <a:t>SW388R7</a:t>
            </a:r>
          </a:p>
          <a:p>
            <a:r>
              <a:rPr lang="en-US"/>
              <a:t>Data Analysis &amp; Computers II</a:t>
            </a:r>
          </a:p>
          <a:p>
            <a:endParaRPr lang="en-US"/>
          </a:p>
          <a:p>
            <a:r>
              <a:rPr lang="en-US"/>
              <a:t>Slide </a:t>
            </a:r>
            <a:fld id="{3EF8EC8D-14A5-4878-82C9-83A2E357680C}" type="slidenum">
              <a:rPr lang="en-US"/>
              <a:pPr/>
              <a:t>35</a:t>
            </a:fld>
            <a:endParaRPr lang="en-US"/>
          </a:p>
        </p:txBody>
      </p:sp>
      <p:pic>
        <p:nvPicPr>
          <p:cNvPr id="950279" name="Picture 7"/>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0" y="1524000"/>
            <a:ext cx="6978650" cy="5124450"/>
          </a:xfrm>
          <a:ln/>
          <a:extLst>
            <a:ext uri="{909E8E84-426E-40DD-AFC4-6F175D3DCCD1}">
              <a14:hiddenFill xmlns:a14="http://schemas.microsoft.com/office/drawing/2010/main">
                <a:solidFill>
                  <a:schemeClr val="bg1"/>
                </a:solidFill>
              </a14:hiddenFill>
            </a:ext>
          </a:extLst>
        </p:spPr>
      </p:pic>
      <p:sp>
        <p:nvSpPr>
          <p:cNvPr id="950274" name="Rectangle 2"/>
          <p:cNvSpPr>
            <a:spLocks noGrp="1" noChangeArrowheads="1"/>
          </p:cNvSpPr>
          <p:nvPr>
            <p:ph type="title"/>
          </p:nvPr>
        </p:nvSpPr>
        <p:spPr/>
        <p:txBody>
          <a:bodyPr/>
          <a:lstStyle/>
          <a:p>
            <a:r>
              <a:rPr lang="en-US"/>
              <a:t>The outliers and influential cases </a:t>
            </a:r>
            <a:br>
              <a:rPr lang="en-US"/>
            </a:br>
            <a:r>
              <a:rPr lang="en-US"/>
              <a:t>in the data editor</a:t>
            </a:r>
          </a:p>
        </p:txBody>
      </p:sp>
      <p:sp>
        <p:nvSpPr>
          <p:cNvPr id="950277" name="AutoShape 5"/>
          <p:cNvSpPr>
            <a:spLocks noChangeArrowheads="1"/>
          </p:cNvSpPr>
          <p:nvPr/>
        </p:nvSpPr>
        <p:spPr bwMode="auto">
          <a:xfrm>
            <a:off x="5257800" y="3429000"/>
            <a:ext cx="3578225" cy="1450975"/>
          </a:xfrm>
          <a:prstGeom prst="wedgeEllipseCallout">
            <a:avLst>
              <a:gd name="adj1" fmla="val -38685"/>
              <a:gd name="adj2" fmla="val -67176"/>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r>
              <a:rPr lang="en-US" sz="1200">
                <a:latin typeface="Verdana" pitchFamily="34" charset="0"/>
              </a:rPr>
              <a:t>At the top of the sorted column for filter_$, we see only 0's indicating that no cases met the criteria for being considered an outlier or influential case. </a:t>
            </a: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r>
              <a:rPr lang="en-US"/>
              <a:t>SW388R7</a:t>
            </a:r>
          </a:p>
          <a:p>
            <a:r>
              <a:rPr lang="en-US"/>
              <a:t>Data Analysis &amp; Computers II</a:t>
            </a:r>
          </a:p>
          <a:p>
            <a:endParaRPr lang="en-US"/>
          </a:p>
          <a:p>
            <a:r>
              <a:rPr lang="en-US"/>
              <a:t>Slide </a:t>
            </a:r>
            <a:fld id="{3C4833C3-C930-4331-9FBD-6D15AFA120E4}" type="slidenum">
              <a:rPr lang="en-US"/>
              <a:pPr/>
              <a:t>36</a:t>
            </a:fld>
            <a:endParaRPr lang="en-US"/>
          </a:p>
        </p:txBody>
      </p:sp>
      <p:pic>
        <p:nvPicPr>
          <p:cNvPr id="953346" name="Picture 2"/>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0" y="1524000"/>
            <a:ext cx="6978650" cy="5124450"/>
          </a:xfrm>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
        <p:nvSpPr>
          <p:cNvPr id="953347" name="Rectangle 3"/>
          <p:cNvSpPr>
            <a:spLocks noGrp="1" noChangeArrowheads="1"/>
          </p:cNvSpPr>
          <p:nvPr>
            <p:ph type="title"/>
          </p:nvPr>
        </p:nvSpPr>
        <p:spPr/>
        <p:txBody>
          <a:bodyPr/>
          <a:lstStyle/>
          <a:p>
            <a:r>
              <a:rPr lang="en-US"/>
              <a:t>Outliers and influential cases for the comparison of groups 2 and 3</a:t>
            </a:r>
          </a:p>
        </p:txBody>
      </p:sp>
      <p:sp>
        <p:nvSpPr>
          <p:cNvPr id="953348" name="AutoShape 4"/>
          <p:cNvSpPr>
            <a:spLocks noChangeArrowheads="1"/>
          </p:cNvSpPr>
          <p:nvPr/>
        </p:nvSpPr>
        <p:spPr bwMode="auto">
          <a:xfrm>
            <a:off x="4191000" y="3048000"/>
            <a:ext cx="4645025" cy="1892300"/>
          </a:xfrm>
          <a:prstGeom prst="wedgeEllipseCallout">
            <a:avLst>
              <a:gd name="adj1" fmla="val -50579"/>
              <a:gd name="adj2" fmla="val 38676"/>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r>
              <a:rPr lang="en-US" sz="1200">
                <a:latin typeface="Verdana" pitchFamily="34" charset="0"/>
              </a:rPr>
              <a:t>Since multinomial logistic regression does not identify outliers or influential cases, we will use binary logistic regressions to identify them.</a:t>
            </a:r>
          </a:p>
          <a:p>
            <a:pPr algn="l"/>
            <a:endParaRPr lang="en-US" sz="1200">
              <a:latin typeface="Verdana" pitchFamily="34" charset="0"/>
            </a:endParaRPr>
          </a:p>
          <a:p>
            <a:pPr algn="l"/>
            <a:r>
              <a:rPr lang="en-US" sz="1200">
                <a:latin typeface="Verdana" pitchFamily="34" charset="0"/>
              </a:rPr>
              <a:t>Choose the </a:t>
            </a:r>
            <a:r>
              <a:rPr lang="en-US" sz="1200" i="1">
                <a:latin typeface="Verdana" pitchFamily="34" charset="0"/>
              </a:rPr>
              <a:t>Select Cases…</a:t>
            </a:r>
            <a:r>
              <a:rPr lang="en-US" sz="1200">
                <a:latin typeface="Verdana" pitchFamily="34" charset="0"/>
              </a:rPr>
              <a:t> command from the </a:t>
            </a:r>
            <a:r>
              <a:rPr lang="en-US" sz="1200" i="1">
                <a:latin typeface="Verdana" pitchFamily="34" charset="0"/>
              </a:rPr>
              <a:t>Data</a:t>
            </a:r>
            <a:r>
              <a:rPr lang="en-US" sz="1200">
                <a:latin typeface="Verdana" pitchFamily="34" charset="0"/>
              </a:rPr>
              <a:t> menu to include only groups 2 and 3 in the analysis.</a:t>
            </a:r>
          </a:p>
        </p:txBody>
      </p:sp>
      <p:sp>
        <p:nvSpPr>
          <p:cNvPr id="953349" name="AutoShape 5"/>
          <p:cNvSpPr>
            <a:spLocks noChangeArrowheads="1"/>
          </p:cNvSpPr>
          <p:nvPr/>
        </p:nvSpPr>
        <p:spPr bwMode="auto">
          <a:xfrm>
            <a:off x="4572000" y="1600200"/>
            <a:ext cx="4267200" cy="1231900"/>
          </a:xfrm>
          <a:prstGeom prst="wedgeEllipseCallout">
            <a:avLst>
              <a:gd name="adj1" fmla="val 1375"/>
              <a:gd name="adj2" fmla="val -15079"/>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r>
              <a:rPr lang="en-US" sz="1200">
                <a:latin typeface="Verdana" pitchFamily="34" charset="0"/>
              </a:rPr>
              <a:t>The process for identifying outliers and influential cases is repeated for the other comparison done by the multinomial logistic regression, group 2 versus group 3.</a:t>
            </a: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r>
              <a:rPr lang="en-US"/>
              <a:t>SW388R7</a:t>
            </a:r>
          </a:p>
          <a:p>
            <a:r>
              <a:rPr lang="en-US"/>
              <a:t>Data Analysis &amp; Computers II</a:t>
            </a:r>
          </a:p>
          <a:p>
            <a:endParaRPr lang="en-US"/>
          </a:p>
          <a:p>
            <a:r>
              <a:rPr lang="en-US"/>
              <a:t>Slide </a:t>
            </a:r>
            <a:fld id="{66931257-FC2E-4502-A7F7-792D5C826F0B}" type="slidenum">
              <a:rPr lang="en-US"/>
              <a:pPr/>
              <a:t>37</a:t>
            </a:fld>
            <a:endParaRPr lang="en-US"/>
          </a:p>
        </p:txBody>
      </p:sp>
      <p:pic>
        <p:nvPicPr>
          <p:cNvPr id="954370" name="Picture 2"/>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209800" y="1652588"/>
            <a:ext cx="5441950" cy="4367212"/>
          </a:xfrm>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
        <p:nvSpPr>
          <p:cNvPr id="954371" name="Rectangle 3"/>
          <p:cNvSpPr>
            <a:spLocks noGrp="1" noChangeArrowheads="1"/>
          </p:cNvSpPr>
          <p:nvPr>
            <p:ph type="title"/>
          </p:nvPr>
        </p:nvSpPr>
        <p:spPr/>
        <p:txBody>
          <a:bodyPr/>
          <a:lstStyle/>
          <a:p>
            <a:r>
              <a:rPr lang="en-US"/>
              <a:t>Selecting groups 2 and 3</a:t>
            </a:r>
          </a:p>
        </p:txBody>
      </p:sp>
      <p:sp>
        <p:nvSpPr>
          <p:cNvPr id="954372" name="AutoShape 4"/>
          <p:cNvSpPr>
            <a:spLocks noChangeArrowheads="1"/>
          </p:cNvSpPr>
          <p:nvPr/>
        </p:nvSpPr>
        <p:spPr bwMode="auto">
          <a:xfrm>
            <a:off x="4724400" y="1576388"/>
            <a:ext cx="2438400" cy="790575"/>
          </a:xfrm>
          <a:prstGeom prst="wedgeEllipseCallout">
            <a:avLst>
              <a:gd name="adj1" fmla="val -67708"/>
              <a:gd name="adj2" fmla="val 54819"/>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r>
              <a:rPr lang="en-US" sz="1200" b="1">
                <a:latin typeface="Verdana" pitchFamily="34" charset="0"/>
              </a:rPr>
              <a:t>First</a:t>
            </a:r>
            <a:r>
              <a:rPr lang="en-US" sz="1200">
                <a:latin typeface="Verdana" pitchFamily="34" charset="0"/>
              </a:rPr>
              <a:t>, mark the </a:t>
            </a:r>
            <a:r>
              <a:rPr lang="en-US" sz="1200" i="1">
                <a:latin typeface="Verdana" pitchFamily="34" charset="0"/>
              </a:rPr>
              <a:t>If condition is satisfied</a:t>
            </a:r>
            <a:r>
              <a:rPr lang="en-US" sz="1200">
                <a:latin typeface="Verdana" pitchFamily="34" charset="0"/>
              </a:rPr>
              <a:t> option button. </a:t>
            </a:r>
          </a:p>
        </p:txBody>
      </p:sp>
      <p:sp>
        <p:nvSpPr>
          <p:cNvPr id="954373" name="AutoShape 5"/>
          <p:cNvSpPr>
            <a:spLocks noChangeArrowheads="1"/>
          </p:cNvSpPr>
          <p:nvPr/>
        </p:nvSpPr>
        <p:spPr bwMode="auto">
          <a:xfrm>
            <a:off x="5257800" y="2947988"/>
            <a:ext cx="2667000" cy="790575"/>
          </a:xfrm>
          <a:prstGeom prst="wedgeEllipseCallout">
            <a:avLst>
              <a:gd name="adj1" fmla="val -62856"/>
              <a:gd name="adj2" fmla="val -64056"/>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r>
              <a:rPr lang="en-US" sz="1200">
                <a:latin typeface="Verdana" pitchFamily="34" charset="0"/>
              </a:rPr>
              <a:t>Second, click on the </a:t>
            </a:r>
            <a:r>
              <a:rPr lang="en-US" sz="1200" i="1">
                <a:latin typeface="Verdana" pitchFamily="34" charset="0"/>
              </a:rPr>
              <a:t>IF…</a:t>
            </a:r>
            <a:r>
              <a:rPr lang="en-US" sz="1200">
                <a:latin typeface="Verdana" pitchFamily="34" charset="0"/>
              </a:rPr>
              <a:t> button to specify the condition. </a:t>
            </a: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r>
              <a:rPr lang="en-US"/>
              <a:t>SW388R7</a:t>
            </a:r>
          </a:p>
          <a:p>
            <a:r>
              <a:rPr lang="en-US"/>
              <a:t>Data Analysis &amp; Computers II</a:t>
            </a:r>
          </a:p>
          <a:p>
            <a:endParaRPr lang="en-US"/>
          </a:p>
          <a:p>
            <a:r>
              <a:rPr lang="en-US"/>
              <a:t>Slide </a:t>
            </a:r>
            <a:fld id="{AF229D57-9C6E-455D-B20E-331153224263}" type="slidenum">
              <a:rPr lang="en-US"/>
              <a:pPr/>
              <a:t>38</a:t>
            </a:fld>
            <a:endParaRPr lang="en-US"/>
          </a:p>
        </p:txBody>
      </p:sp>
      <p:pic>
        <p:nvPicPr>
          <p:cNvPr id="967687" name="Picture 7"/>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676400" y="1720850"/>
            <a:ext cx="6113463" cy="3079750"/>
          </a:xfrm>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
        <p:nvSpPr>
          <p:cNvPr id="967683" name="Rectangle 3"/>
          <p:cNvSpPr>
            <a:spLocks noGrp="1" noChangeArrowheads="1"/>
          </p:cNvSpPr>
          <p:nvPr>
            <p:ph type="title"/>
          </p:nvPr>
        </p:nvSpPr>
        <p:spPr/>
        <p:txBody>
          <a:bodyPr/>
          <a:lstStyle/>
          <a:p>
            <a:r>
              <a:rPr lang="en-US"/>
              <a:t>Formula for selecting groups 2 and 3</a:t>
            </a:r>
          </a:p>
        </p:txBody>
      </p:sp>
      <p:sp>
        <p:nvSpPr>
          <p:cNvPr id="967684" name="AutoShape 4"/>
          <p:cNvSpPr>
            <a:spLocks noChangeArrowheads="1"/>
          </p:cNvSpPr>
          <p:nvPr/>
        </p:nvSpPr>
        <p:spPr bwMode="auto">
          <a:xfrm>
            <a:off x="3432175" y="2616200"/>
            <a:ext cx="4645025" cy="1012825"/>
          </a:xfrm>
          <a:prstGeom prst="wedgeEllipseCallout">
            <a:avLst>
              <a:gd name="adj1" fmla="val -30727"/>
              <a:gd name="adj2" fmla="val -68810"/>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r>
              <a:rPr lang="en-US" sz="1200">
                <a:latin typeface="Verdana" pitchFamily="34" charset="0"/>
              </a:rPr>
              <a:t>To include only groups 2 and 3 in the analysis, we enter the formula to include cases that had a value of 2 for natfare or a value of 3 for natfare.</a:t>
            </a:r>
          </a:p>
        </p:txBody>
      </p:sp>
      <p:sp>
        <p:nvSpPr>
          <p:cNvPr id="967685" name="AutoShape 5"/>
          <p:cNvSpPr>
            <a:spLocks noChangeArrowheads="1"/>
          </p:cNvSpPr>
          <p:nvPr/>
        </p:nvSpPr>
        <p:spPr bwMode="auto">
          <a:xfrm>
            <a:off x="4270375" y="4772025"/>
            <a:ext cx="3578225" cy="790575"/>
          </a:xfrm>
          <a:prstGeom prst="wedgeEllipseCallout">
            <a:avLst>
              <a:gd name="adj1" fmla="val -39310"/>
              <a:gd name="adj2" fmla="val -73894"/>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r>
              <a:rPr lang="en-US" sz="1200">
                <a:latin typeface="Verdana" pitchFamily="34" charset="0"/>
              </a:rPr>
              <a:t>After completing the formula, click on the Continue button to close the dialog box. </a:t>
            </a: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r>
              <a:rPr lang="en-US"/>
              <a:t>SW388R7</a:t>
            </a:r>
          </a:p>
          <a:p>
            <a:r>
              <a:rPr lang="en-US"/>
              <a:t>Data Analysis &amp; Computers II</a:t>
            </a:r>
          </a:p>
          <a:p>
            <a:endParaRPr lang="en-US"/>
          </a:p>
          <a:p>
            <a:r>
              <a:rPr lang="en-US"/>
              <a:t>Slide </a:t>
            </a:r>
            <a:fld id="{77A4B1FB-D930-4D31-89B1-5B16D4766077}" type="slidenum">
              <a:rPr lang="en-US"/>
              <a:pPr/>
              <a:t>39</a:t>
            </a:fld>
            <a:endParaRPr lang="en-US"/>
          </a:p>
        </p:txBody>
      </p:sp>
      <p:pic>
        <p:nvPicPr>
          <p:cNvPr id="956422" name="Picture 6"/>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873250" y="1576388"/>
            <a:ext cx="5441950" cy="4367212"/>
          </a:xfrm>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
        <p:nvSpPr>
          <p:cNvPr id="956419" name="Rectangle 3"/>
          <p:cNvSpPr>
            <a:spLocks noGrp="1" noChangeArrowheads="1"/>
          </p:cNvSpPr>
          <p:nvPr>
            <p:ph type="title"/>
          </p:nvPr>
        </p:nvSpPr>
        <p:spPr/>
        <p:txBody>
          <a:bodyPr/>
          <a:lstStyle/>
          <a:p>
            <a:r>
              <a:rPr lang="en-US"/>
              <a:t>Completing the selection of groups 2 and 3</a:t>
            </a:r>
          </a:p>
        </p:txBody>
      </p:sp>
      <p:sp>
        <p:nvSpPr>
          <p:cNvPr id="956420" name="AutoShape 4"/>
          <p:cNvSpPr>
            <a:spLocks noChangeArrowheads="1"/>
          </p:cNvSpPr>
          <p:nvPr/>
        </p:nvSpPr>
        <p:spPr bwMode="auto">
          <a:xfrm>
            <a:off x="4391025" y="4645025"/>
            <a:ext cx="2205038" cy="790575"/>
          </a:xfrm>
          <a:prstGeom prst="wedgeEllipseCallout">
            <a:avLst>
              <a:gd name="adj1" fmla="val -56407"/>
              <a:gd name="adj2" fmla="val 75301"/>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r>
              <a:rPr lang="en-US" sz="1200">
                <a:latin typeface="Verdana" pitchFamily="34" charset="0"/>
              </a:rPr>
              <a:t>To activate the selection, click on the </a:t>
            </a:r>
            <a:r>
              <a:rPr lang="en-US" sz="1200" i="1">
                <a:latin typeface="Verdana" pitchFamily="34" charset="0"/>
              </a:rPr>
              <a:t>OK</a:t>
            </a:r>
            <a:r>
              <a:rPr lang="en-US" sz="1200">
                <a:latin typeface="Verdana" pitchFamily="34" charset="0"/>
              </a:rPr>
              <a:t> button. </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t>SW388R7</a:t>
            </a:r>
          </a:p>
          <a:p>
            <a:r>
              <a:rPr lang="en-US"/>
              <a:t>Data Analysis &amp; Computers II</a:t>
            </a:r>
          </a:p>
          <a:p>
            <a:endParaRPr lang="en-US"/>
          </a:p>
          <a:p>
            <a:r>
              <a:rPr lang="en-US"/>
              <a:t>Slide </a:t>
            </a:r>
            <a:fld id="{856D06AA-EF3A-43CC-B9E3-5EF231876BD5}" type="slidenum">
              <a:rPr lang="en-US"/>
              <a:pPr/>
              <a:t>4</a:t>
            </a:fld>
            <a:endParaRPr lang="en-US"/>
          </a:p>
        </p:txBody>
      </p:sp>
      <p:sp>
        <p:nvSpPr>
          <p:cNvPr id="882690" name="Rectangle 2"/>
          <p:cNvSpPr>
            <a:spLocks noGrp="1" noChangeArrowheads="1"/>
          </p:cNvSpPr>
          <p:nvPr>
            <p:ph type="title"/>
          </p:nvPr>
        </p:nvSpPr>
        <p:spPr/>
        <p:txBody>
          <a:bodyPr/>
          <a:lstStyle/>
          <a:p>
            <a:r>
              <a:rPr lang="en-US"/>
              <a:t>80-20 Cross-validation Strategy</a:t>
            </a:r>
          </a:p>
        </p:txBody>
      </p:sp>
      <p:sp>
        <p:nvSpPr>
          <p:cNvPr id="882691" name="Rectangle 3"/>
          <p:cNvSpPr>
            <a:spLocks noGrp="1" noChangeArrowheads="1"/>
          </p:cNvSpPr>
          <p:nvPr>
            <p:ph type="body" idx="1"/>
          </p:nvPr>
        </p:nvSpPr>
        <p:spPr>
          <a:xfrm>
            <a:off x="1066800" y="1371600"/>
            <a:ext cx="7881938" cy="5334000"/>
          </a:xfrm>
        </p:spPr>
        <p:txBody>
          <a:bodyPr/>
          <a:lstStyle/>
          <a:p>
            <a:r>
              <a:rPr lang="en-US"/>
              <a:t>SPSS does not classify cases that are not included in the training sample, so we will have to manually compute the classifications for the holdout sample if we want to use this strategy.</a:t>
            </a:r>
          </a:p>
          <a:p>
            <a:endParaRPr lang="en-US"/>
          </a:p>
          <a:p>
            <a:r>
              <a:rPr lang="en-US"/>
              <a:t>We will run the analysis for the training sample, use the coefficients from the training sample analysis to compute classification scores (log of the odds) for each group, compute the probabilities that correspond to each group defined by the dependent variable, and classify the case in the group with the highest probability.</a:t>
            </a:r>
          </a:p>
          <a:p>
            <a:endParaRPr lang="en-US"/>
          </a:p>
          <a:p>
            <a:endParaRPr lang="en-US"/>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r>
              <a:rPr lang="en-US"/>
              <a:t>SW388R7</a:t>
            </a:r>
          </a:p>
          <a:p>
            <a:r>
              <a:rPr lang="en-US"/>
              <a:t>Data Analysis &amp; Computers II</a:t>
            </a:r>
          </a:p>
          <a:p>
            <a:endParaRPr lang="en-US"/>
          </a:p>
          <a:p>
            <a:r>
              <a:rPr lang="en-US"/>
              <a:t>Slide </a:t>
            </a:r>
            <a:fld id="{9CD3D3E6-AA1A-4C23-8733-E1744232BEA6}" type="slidenum">
              <a:rPr lang="en-US"/>
              <a:pPr/>
              <a:t>40</a:t>
            </a:fld>
            <a:endParaRPr lang="en-US"/>
          </a:p>
        </p:txBody>
      </p:sp>
      <p:pic>
        <p:nvPicPr>
          <p:cNvPr id="957446" name="Picture 6"/>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0" y="1524000"/>
            <a:ext cx="6978650" cy="5124450"/>
          </a:xfrm>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
        <p:nvSpPr>
          <p:cNvPr id="957443" name="Rectangle 3"/>
          <p:cNvSpPr>
            <a:spLocks noGrp="1" noChangeArrowheads="1"/>
          </p:cNvSpPr>
          <p:nvPr>
            <p:ph type="title"/>
          </p:nvPr>
        </p:nvSpPr>
        <p:spPr/>
        <p:txBody>
          <a:bodyPr/>
          <a:lstStyle/>
          <a:p>
            <a:r>
              <a:rPr lang="en-US"/>
              <a:t>Binary logistic regression comparing</a:t>
            </a:r>
            <a:br>
              <a:rPr lang="en-US"/>
            </a:br>
            <a:r>
              <a:rPr lang="en-US"/>
              <a:t> groups 2 and 3</a:t>
            </a:r>
          </a:p>
        </p:txBody>
      </p:sp>
      <p:sp>
        <p:nvSpPr>
          <p:cNvPr id="957444" name="AutoShape 4"/>
          <p:cNvSpPr>
            <a:spLocks noChangeArrowheads="1"/>
          </p:cNvSpPr>
          <p:nvPr/>
        </p:nvSpPr>
        <p:spPr bwMode="auto">
          <a:xfrm>
            <a:off x="5867400" y="4267200"/>
            <a:ext cx="3124200" cy="906463"/>
          </a:xfrm>
          <a:prstGeom prst="wedgeEllipseCallout">
            <a:avLst>
              <a:gd name="adj1" fmla="val -27898"/>
              <a:gd name="adj2" fmla="val -83926"/>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lnSpc>
                <a:spcPct val="100000"/>
              </a:lnSpc>
            </a:pPr>
            <a:r>
              <a:rPr lang="en-US" sz="1200">
                <a:latin typeface="Verdana" pitchFamily="34" charset="0"/>
              </a:rPr>
              <a:t>Select the</a:t>
            </a:r>
            <a:r>
              <a:rPr lang="en-US" sz="1200" i="1">
                <a:latin typeface="Verdana" pitchFamily="34" charset="0"/>
              </a:rPr>
              <a:t> Regression | Binary Logistic… </a:t>
            </a:r>
            <a:r>
              <a:rPr lang="en-US" sz="1200">
                <a:latin typeface="Verdana" pitchFamily="34" charset="0"/>
              </a:rPr>
              <a:t>command from the</a:t>
            </a:r>
            <a:r>
              <a:rPr lang="en-US" sz="1200" i="1">
                <a:latin typeface="Verdana" pitchFamily="34" charset="0"/>
              </a:rPr>
              <a:t> Analyze </a:t>
            </a:r>
            <a:r>
              <a:rPr lang="en-US" sz="1200">
                <a:latin typeface="Verdana" pitchFamily="34" charset="0"/>
              </a:rPr>
              <a:t>menu</a:t>
            </a:r>
            <a:r>
              <a:rPr lang="en-US" sz="1200" i="1">
                <a:latin typeface="Verdana" pitchFamily="34" charset="0"/>
              </a:rPr>
              <a:t>.</a:t>
            </a:r>
            <a:endParaRPr lang="en-US" sz="1200">
              <a:latin typeface="Verdana" pitchFamily="34" charset="0"/>
            </a:endParaRP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r>
              <a:rPr lang="en-US"/>
              <a:t>SW388R7</a:t>
            </a:r>
          </a:p>
          <a:p>
            <a:r>
              <a:rPr lang="en-US"/>
              <a:t>Data Analysis &amp; Computers II</a:t>
            </a:r>
          </a:p>
          <a:p>
            <a:endParaRPr lang="en-US"/>
          </a:p>
          <a:p>
            <a:r>
              <a:rPr lang="en-US"/>
              <a:t>Slide </a:t>
            </a:r>
            <a:fld id="{C47533A6-D70D-4294-97AB-CEB554293220}" type="slidenum">
              <a:rPr lang="en-US"/>
              <a:pPr/>
              <a:t>41</a:t>
            </a:fld>
            <a:endParaRPr lang="en-US"/>
          </a:p>
        </p:txBody>
      </p:sp>
      <p:pic>
        <p:nvPicPr>
          <p:cNvPr id="960519" name="Picture 7"/>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057400" y="3043238"/>
            <a:ext cx="5845175" cy="3281362"/>
          </a:xfrm>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
        <p:nvSpPr>
          <p:cNvPr id="960515" name="Rectangle 3"/>
          <p:cNvSpPr>
            <a:spLocks noGrp="1" noChangeArrowheads="1"/>
          </p:cNvSpPr>
          <p:nvPr>
            <p:ph type="title"/>
          </p:nvPr>
        </p:nvSpPr>
        <p:spPr/>
        <p:txBody>
          <a:bodyPr/>
          <a:lstStyle/>
          <a:p>
            <a:r>
              <a:rPr lang="en-US"/>
              <a:t>Outliers and influential cases for the comparison of groups 2 and 3</a:t>
            </a:r>
          </a:p>
        </p:txBody>
      </p:sp>
      <p:sp>
        <p:nvSpPr>
          <p:cNvPr id="960516" name="AutoShape 4"/>
          <p:cNvSpPr>
            <a:spLocks noChangeArrowheads="1"/>
          </p:cNvSpPr>
          <p:nvPr/>
        </p:nvSpPr>
        <p:spPr bwMode="auto">
          <a:xfrm>
            <a:off x="6324600" y="4168775"/>
            <a:ext cx="2443163" cy="1165225"/>
          </a:xfrm>
          <a:prstGeom prst="wedgeEllipseCallout">
            <a:avLst>
              <a:gd name="adj1" fmla="val -1333"/>
              <a:gd name="adj2" fmla="val -93731"/>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lnSpc>
                <a:spcPct val="100000"/>
              </a:lnSpc>
            </a:pPr>
            <a:r>
              <a:rPr lang="en-US" sz="1200">
                <a:latin typeface="Verdana" pitchFamily="34" charset="0"/>
              </a:rPr>
              <a:t>Click on the </a:t>
            </a:r>
            <a:r>
              <a:rPr lang="en-US" sz="1200" i="1">
                <a:latin typeface="Verdana" pitchFamily="34" charset="0"/>
              </a:rPr>
              <a:t>OK</a:t>
            </a:r>
            <a:r>
              <a:rPr lang="en-US" sz="1200">
                <a:latin typeface="Verdana" pitchFamily="34" charset="0"/>
              </a:rPr>
              <a:t> button to request the output for the logistic regression.</a:t>
            </a:r>
          </a:p>
        </p:txBody>
      </p:sp>
      <p:sp>
        <p:nvSpPr>
          <p:cNvPr id="960520" name="AutoShape 8"/>
          <p:cNvSpPr>
            <a:spLocks noChangeArrowheads="1"/>
          </p:cNvSpPr>
          <p:nvPr/>
        </p:nvSpPr>
        <p:spPr bwMode="auto">
          <a:xfrm>
            <a:off x="2971800" y="1471613"/>
            <a:ext cx="3733800" cy="1423987"/>
          </a:xfrm>
          <a:prstGeom prst="wedgeEllipseCallout">
            <a:avLst>
              <a:gd name="adj1" fmla="val -17560"/>
              <a:gd name="adj2" fmla="val -27926"/>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lnSpc>
                <a:spcPct val="100000"/>
              </a:lnSpc>
            </a:pPr>
            <a:r>
              <a:rPr lang="en-US" sz="1200">
                <a:latin typeface="Verdana" pitchFamily="34" charset="0"/>
              </a:rPr>
              <a:t>The specifications for the analysis are the same as the ones we used for detecting outliers and influential cases for groups 1 and 3.</a:t>
            </a: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r>
              <a:rPr lang="en-US"/>
              <a:t>SW388R7</a:t>
            </a:r>
          </a:p>
          <a:p>
            <a:r>
              <a:rPr lang="en-US"/>
              <a:t>Data Analysis &amp; Computers II</a:t>
            </a:r>
          </a:p>
          <a:p>
            <a:endParaRPr lang="en-US"/>
          </a:p>
          <a:p>
            <a:r>
              <a:rPr lang="en-US"/>
              <a:t>Slide </a:t>
            </a:r>
            <a:fld id="{90DAB3FD-6C65-4187-AA5F-D377BDFBD895}" type="slidenum">
              <a:rPr lang="en-US"/>
              <a:pPr/>
              <a:t>42</a:t>
            </a:fld>
            <a:endParaRPr lang="en-US"/>
          </a:p>
        </p:txBody>
      </p:sp>
      <p:pic>
        <p:nvPicPr>
          <p:cNvPr id="961542" name="Picture 6"/>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0" y="1524000"/>
            <a:ext cx="6978650" cy="5124450"/>
          </a:xfrm>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
        <p:nvSpPr>
          <p:cNvPr id="961539" name="Rectangle 3"/>
          <p:cNvSpPr>
            <a:spLocks noGrp="1" noChangeArrowheads="1"/>
          </p:cNvSpPr>
          <p:nvPr>
            <p:ph type="title"/>
          </p:nvPr>
        </p:nvSpPr>
        <p:spPr/>
        <p:txBody>
          <a:bodyPr/>
          <a:lstStyle/>
          <a:p>
            <a:r>
              <a:rPr lang="en-US"/>
              <a:t>Locating the case ids for outliers and influential cases for groups 2 and 3</a:t>
            </a:r>
          </a:p>
        </p:txBody>
      </p:sp>
      <p:sp>
        <p:nvSpPr>
          <p:cNvPr id="961540" name="AutoShape 4"/>
          <p:cNvSpPr>
            <a:spLocks noChangeArrowheads="1"/>
          </p:cNvSpPr>
          <p:nvPr/>
        </p:nvSpPr>
        <p:spPr bwMode="auto">
          <a:xfrm>
            <a:off x="4038600" y="2482850"/>
            <a:ext cx="4645025" cy="1892300"/>
          </a:xfrm>
          <a:prstGeom prst="wedgeEllipseCallout">
            <a:avLst>
              <a:gd name="adj1" fmla="val -47301"/>
              <a:gd name="adj2" fmla="val 68542"/>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r>
              <a:rPr lang="en-US" sz="1200">
                <a:latin typeface="Verdana" pitchFamily="34" charset="0"/>
              </a:rPr>
              <a:t>In order to exclude outliers and influential cases from the multinomial logistic regression, we must identify their case ids.</a:t>
            </a:r>
          </a:p>
          <a:p>
            <a:pPr algn="l"/>
            <a:endParaRPr lang="en-US" sz="1200">
              <a:latin typeface="Verdana" pitchFamily="34" charset="0"/>
            </a:endParaRPr>
          </a:p>
          <a:p>
            <a:pPr algn="l"/>
            <a:r>
              <a:rPr lang="en-US" sz="1200">
                <a:latin typeface="Verdana" pitchFamily="34" charset="0"/>
              </a:rPr>
              <a:t>Choose the </a:t>
            </a:r>
            <a:r>
              <a:rPr lang="en-US" sz="1200" i="1">
                <a:latin typeface="Verdana" pitchFamily="34" charset="0"/>
              </a:rPr>
              <a:t>Select Cases…</a:t>
            </a:r>
            <a:r>
              <a:rPr lang="en-US" sz="1200">
                <a:latin typeface="Verdana" pitchFamily="34" charset="0"/>
              </a:rPr>
              <a:t> command from the </a:t>
            </a:r>
            <a:r>
              <a:rPr lang="en-US" sz="1200" i="1">
                <a:latin typeface="Verdana" pitchFamily="34" charset="0"/>
              </a:rPr>
              <a:t>Data</a:t>
            </a:r>
            <a:r>
              <a:rPr lang="en-US" sz="1200">
                <a:latin typeface="Verdana" pitchFamily="34" charset="0"/>
              </a:rPr>
              <a:t> menu to identify cases that are outliers or influential cases.</a:t>
            </a:r>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r>
              <a:rPr lang="en-US"/>
              <a:t>SW388R7</a:t>
            </a:r>
          </a:p>
          <a:p>
            <a:r>
              <a:rPr lang="en-US"/>
              <a:t>Data Analysis &amp; Computers II</a:t>
            </a:r>
          </a:p>
          <a:p>
            <a:endParaRPr lang="en-US"/>
          </a:p>
          <a:p>
            <a:r>
              <a:rPr lang="en-US"/>
              <a:t>Slide </a:t>
            </a:r>
            <a:fld id="{5E37E605-8D3F-4889-9435-AA337CDDBAFA}" type="slidenum">
              <a:rPr lang="en-US"/>
              <a:pPr/>
              <a:t>43</a:t>
            </a:fld>
            <a:endParaRPr lang="en-US"/>
          </a:p>
        </p:txBody>
      </p:sp>
      <p:pic>
        <p:nvPicPr>
          <p:cNvPr id="962566" name="Picture 6"/>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178050" y="1652588"/>
            <a:ext cx="5441950" cy="4367212"/>
          </a:xfrm>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
        <p:nvSpPr>
          <p:cNvPr id="962563" name="Rectangle 3"/>
          <p:cNvSpPr>
            <a:spLocks noGrp="1" noChangeArrowheads="1"/>
          </p:cNvSpPr>
          <p:nvPr>
            <p:ph type="title"/>
          </p:nvPr>
        </p:nvSpPr>
        <p:spPr/>
        <p:txBody>
          <a:bodyPr/>
          <a:lstStyle/>
          <a:p>
            <a:r>
              <a:rPr lang="en-US"/>
              <a:t>Replace the selection criteria</a:t>
            </a:r>
          </a:p>
        </p:txBody>
      </p:sp>
      <p:sp>
        <p:nvSpPr>
          <p:cNvPr id="962564" name="AutoShape 4"/>
          <p:cNvSpPr>
            <a:spLocks noChangeArrowheads="1"/>
          </p:cNvSpPr>
          <p:nvPr/>
        </p:nvSpPr>
        <p:spPr bwMode="auto">
          <a:xfrm>
            <a:off x="4651375" y="3051175"/>
            <a:ext cx="3578225" cy="1012825"/>
          </a:xfrm>
          <a:prstGeom prst="wedgeEllipseCallout">
            <a:avLst>
              <a:gd name="adj1" fmla="val -44278"/>
              <a:gd name="adj2" fmla="val -67083"/>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r>
              <a:rPr lang="en-US" sz="1200">
                <a:latin typeface="Verdana" pitchFamily="34" charset="0"/>
              </a:rPr>
              <a:t>To replace the formula that selected cases in group 2 and 3 for the dependent variable, click on the IF… button.</a:t>
            </a:r>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r>
              <a:rPr lang="en-US"/>
              <a:t>SW388R7</a:t>
            </a:r>
          </a:p>
          <a:p>
            <a:r>
              <a:rPr lang="en-US"/>
              <a:t>Data Analysis &amp; Computers II</a:t>
            </a:r>
          </a:p>
          <a:p>
            <a:endParaRPr lang="en-US"/>
          </a:p>
          <a:p>
            <a:r>
              <a:rPr lang="en-US"/>
              <a:t>Slide </a:t>
            </a:r>
            <a:fld id="{CF03E760-C5D6-4EB5-9755-F906D1F5E170}" type="slidenum">
              <a:rPr lang="en-US"/>
              <a:pPr/>
              <a:t>44</a:t>
            </a:fld>
            <a:endParaRPr lang="en-US"/>
          </a:p>
        </p:txBody>
      </p:sp>
      <p:pic>
        <p:nvPicPr>
          <p:cNvPr id="963591" name="Picture 7"/>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82738" y="1828800"/>
            <a:ext cx="6113462" cy="3079750"/>
          </a:xfrm>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
        <p:nvSpPr>
          <p:cNvPr id="963587" name="Rectangle 3"/>
          <p:cNvSpPr>
            <a:spLocks noGrp="1" noChangeArrowheads="1"/>
          </p:cNvSpPr>
          <p:nvPr>
            <p:ph type="title"/>
          </p:nvPr>
        </p:nvSpPr>
        <p:spPr/>
        <p:txBody>
          <a:bodyPr/>
          <a:lstStyle/>
          <a:p>
            <a:r>
              <a:rPr lang="en-US"/>
              <a:t>Formula for identifying outliers and influential cases</a:t>
            </a:r>
          </a:p>
        </p:txBody>
      </p:sp>
      <p:sp>
        <p:nvSpPr>
          <p:cNvPr id="963588" name="AutoShape 4"/>
          <p:cNvSpPr>
            <a:spLocks noChangeArrowheads="1"/>
          </p:cNvSpPr>
          <p:nvPr/>
        </p:nvSpPr>
        <p:spPr bwMode="auto">
          <a:xfrm>
            <a:off x="4270375" y="2438400"/>
            <a:ext cx="4035425" cy="1673225"/>
          </a:xfrm>
          <a:prstGeom prst="wedgeEllipseCallout">
            <a:avLst>
              <a:gd name="adj1" fmla="val -38593"/>
              <a:gd name="adj2" fmla="val -48389"/>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r>
              <a:rPr lang="en-US" sz="1200">
                <a:latin typeface="Verdana" pitchFamily="34" charset="0"/>
              </a:rPr>
              <a:t>Type in the formula for including outliers and influential cases.</a:t>
            </a:r>
          </a:p>
          <a:p>
            <a:pPr algn="l"/>
            <a:endParaRPr lang="en-US" sz="1200">
              <a:latin typeface="Verdana" pitchFamily="34" charset="0"/>
            </a:endParaRPr>
          </a:p>
          <a:p>
            <a:pPr algn="l"/>
            <a:r>
              <a:rPr lang="en-US" sz="1200">
                <a:latin typeface="Verdana" pitchFamily="34" charset="0"/>
              </a:rPr>
              <a:t>Note that we use the second version of cook's distance, coo_2, and the second version of the standardized residual, zre_2.</a:t>
            </a:r>
          </a:p>
        </p:txBody>
      </p:sp>
      <p:sp>
        <p:nvSpPr>
          <p:cNvPr id="963589" name="AutoShape 5"/>
          <p:cNvSpPr>
            <a:spLocks noChangeArrowheads="1"/>
          </p:cNvSpPr>
          <p:nvPr/>
        </p:nvSpPr>
        <p:spPr bwMode="auto">
          <a:xfrm>
            <a:off x="3889375" y="4924425"/>
            <a:ext cx="2590800" cy="790575"/>
          </a:xfrm>
          <a:prstGeom prst="wedgeEllipseCallout">
            <a:avLst>
              <a:gd name="adj1" fmla="val -25736"/>
              <a:gd name="adj2" fmla="val -81324"/>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r>
              <a:rPr lang="en-US" sz="1200">
                <a:latin typeface="Verdana" pitchFamily="34" charset="0"/>
              </a:rPr>
              <a:t>Click on the </a:t>
            </a:r>
            <a:r>
              <a:rPr lang="en-US" sz="1200" i="1">
                <a:latin typeface="Verdana" pitchFamily="34" charset="0"/>
              </a:rPr>
              <a:t>Continue</a:t>
            </a:r>
            <a:r>
              <a:rPr lang="en-US" sz="1200">
                <a:latin typeface="Verdana" pitchFamily="34" charset="0"/>
              </a:rPr>
              <a:t> button to close the dialog box. </a:t>
            </a:r>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r>
              <a:rPr lang="en-US"/>
              <a:t>SW388R7</a:t>
            </a:r>
          </a:p>
          <a:p>
            <a:r>
              <a:rPr lang="en-US"/>
              <a:t>Data Analysis &amp; Computers II</a:t>
            </a:r>
          </a:p>
          <a:p>
            <a:endParaRPr lang="en-US"/>
          </a:p>
          <a:p>
            <a:r>
              <a:rPr lang="en-US"/>
              <a:t>Slide </a:t>
            </a:r>
            <a:fld id="{2482A3F9-6648-41ED-9271-189132375F34}" type="slidenum">
              <a:rPr lang="en-US"/>
              <a:pPr/>
              <a:t>45</a:t>
            </a:fld>
            <a:endParaRPr lang="en-US"/>
          </a:p>
        </p:txBody>
      </p:sp>
      <p:pic>
        <p:nvPicPr>
          <p:cNvPr id="964614" name="Picture 6"/>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873250" y="1524000"/>
            <a:ext cx="5441950" cy="4367213"/>
          </a:xfrm>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
        <p:nvSpPr>
          <p:cNvPr id="964611" name="Rectangle 3"/>
          <p:cNvSpPr>
            <a:spLocks noGrp="1" noChangeArrowheads="1"/>
          </p:cNvSpPr>
          <p:nvPr>
            <p:ph type="title"/>
          </p:nvPr>
        </p:nvSpPr>
        <p:spPr/>
        <p:txBody>
          <a:bodyPr/>
          <a:lstStyle/>
          <a:p>
            <a:r>
              <a:rPr lang="en-US"/>
              <a:t>Completing the selection of outliers and influential cases</a:t>
            </a:r>
          </a:p>
        </p:txBody>
      </p:sp>
      <p:sp>
        <p:nvSpPr>
          <p:cNvPr id="964612" name="AutoShape 4"/>
          <p:cNvSpPr>
            <a:spLocks noChangeArrowheads="1"/>
          </p:cNvSpPr>
          <p:nvPr/>
        </p:nvSpPr>
        <p:spPr bwMode="auto">
          <a:xfrm>
            <a:off x="4419600" y="4624388"/>
            <a:ext cx="2205038" cy="790575"/>
          </a:xfrm>
          <a:prstGeom prst="wedgeEllipseCallout">
            <a:avLst>
              <a:gd name="adj1" fmla="val -56407"/>
              <a:gd name="adj2" fmla="val 75301"/>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r>
              <a:rPr lang="en-US" sz="1200">
                <a:latin typeface="Verdana" pitchFamily="34" charset="0"/>
              </a:rPr>
              <a:t>To activate the selection, click on the </a:t>
            </a:r>
            <a:r>
              <a:rPr lang="en-US" sz="1200" i="1">
                <a:latin typeface="Verdana" pitchFamily="34" charset="0"/>
              </a:rPr>
              <a:t>OK</a:t>
            </a:r>
            <a:r>
              <a:rPr lang="en-US" sz="1200">
                <a:latin typeface="Verdana" pitchFamily="34" charset="0"/>
              </a:rPr>
              <a:t> button. </a:t>
            </a: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r>
              <a:rPr lang="en-US"/>
              <a:t>SW388R7</a:t>
            </a:r>
          </a:p>
          <a:p>
            <a:r>
              <a:rPr lang="en-US"/>
              <a:t>Data Analysis &amp; Computers II</a:t>
            </a:r>
          </a:p>
          <a:p>
            <a:endParaRPr lang="en-US"/>
          </a:p>
          <a:p>
            <a:r>
              <a:rPr lang="en-US"/>
              <a:t>Slide </a:t>
            </a:r>
            <a:fld id="{E89528BC-2DFF-4199-88CC-F334DF03ED9E}" type="slidenum">
              <a:rPr lang="en-US"/>
              <a:pPr/>
              <a:t>46</a:t>
            </a:fld>
            <a:endParaRPr lang="en-US"/>
          </a:p>
        </p:txBody>
      </p:sp>
      <p:pic>
        <p:nvPicPr>
          <p:cNvPr id="965639" name="Picture 7"/>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0" y="1524000"/>
            <a:ext cx="6978650" cy="5124450"/>
          </a:xfrm>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
        <p:nvSpPr>
          <p:cNvPr id="965635" name="Rectangle 3"/>
          <p:cNvSpPr>
            <a:spLocks noGrp="1" noChangeArrowheads="1"/>
          </p:cNvSpPr>
          <p:nvPr>
            <p:ph type="title"/>
          </p:nvPr>
        </p:nvSpPr>
        <p:spPr/>
        <p:txBody>
          <a:bodyPr/>
          <a:lstStyle/>
          <a:p>
            <a:r>
              <a:rPr lang="en-US"/>
              <a:t>Locating the outliers and influential cases </a:t>
            </a:r>
            <a:br>
              <a:rPr lang="en-US"/>
            </a:br>
            <a:r>
              <a:rPr lang="en-US"/>
              <a:t>in the data editor</a:t>
            </a:r>
          </a:p>
        </p:txBody>
      </p:sp>
      <p:sp>
        <p:nvSpPr>
          <p:cNvPr id="965636" name="AutoShape 4"/>
          <p:cNvSpPr>
            <a:spLocks noChangeArrowheads="1"/>
          </p:cNvSpPr>
          <p:nvPr/>
        </p:nvSpPr>
        <p:spPr bwMode="auto">
          <a:xfrm>
            <a:off x="1295400" y="1371600"/>
            <a:ext cx="7391400" cy="1231900"/>
          </a:xfrm>
          <a:prstGeom prst="wedgeEllipseCallout">
            <a:avLst>
              <a:gd name="adj1" fmla="val -12778"/>
              <a:gd name="adj2" fmla="val 20898"/>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r>
              <a:rPr lang="en-US" sz="1200">
                <a:latin typeface="Verdana" pitchFamily="34" charset="0"/>
              </a:rPr>
              <a:t>We used Select cases to specify a criteria for including cases that were outliers or influential cases.  Select cases will assign a 1 (true) to the filter_$ variable if a cases satisfies the criteria. To locate the cases that have a filter_$ value of 1, we can sort the data set in descending order of the values for the filter variable.</a:t>
            </a:r>
          </a:p>
        </p:txBody>
      </p:sp>
      <p:sp>
        <p:nvSpPr>
          <p:cNvPr id="965637" name="AutoShape 5"/>
          <p:cNvSpPr>
            <a:spLocks noChangeArrowheads="1"/>
          </p:cNvSpPr>
          <p:nvPr/>
        </p:nvSpPr>
        <p:spPr bwMode="auto">
          <a:xfrm>
            <a:off x="3200400" y="5181600"/>
            <a:ext cx="3276600" cy="1012825"/>
          </a:xfrm>
          <a:prstGeom prst="wedgeEllipseCallout">
            <a:avLst>
              <a:gd name="adj1" fmla="val -14824"/>
              <a:gd name="adj2" fmla="val -73824"/>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r>
              <a:rPr lang="en-US" sz="1200">
                <a:latin typeface="Verdana" pitchFamily="34" charset="0"/>
              </a:rPr>
              <a:t>Click on the column header for filter_$ and select </a:t>
            </a:r>
            <a:r>
              <a:rPr lang="en-US" sz="1200" i="1">
                <a:latin typeface="Verdana" pitchFamily="34" charset="0"/>
              </a:rPr>
              <a:t>Sort</a:t>
            </a:r>
            <a:r>
              <a:rPr lang="en-US" sz="1200">
                <a:latin typeface="Verdana" pitchFamily="34" charset="0"/>
              </a:rPr>
              <a:t> </a:t>
            </a:r>
            <a:r>
              <a:rPr lang="en-US" sz="1200" i="1">
                <a:latin typeface="Verdana" pitchFamily="34" charset="0"/>
              </a:rPr>
              <a:t>Descending</a:t>
            </a:r>
            <a:r>
              <a:rPr lang="en-US" sz="1200">
                <a:latin typeface="Verdana" pitchFamily="34" charset="0"/>
              </a:rPr>
              <a:t> from the drop down menu.</a:t>
            </a:r>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r>
              <a:rPr lang="en-US"/>
              <a:t>SW388R7</a:t>
            </a:r>
          </a:p>
          <a:p>
            <a:r>
              <a:rPr lang="en-US"/>
              <a:t>Data Analysis &amp; Computers II</a:t>
            </a:r>
          </a:p>
          <a:p>
            <a:endParaRPr lang="en-US"/>
          </a:p>
          <a:p>
            <a:r>
              <a:rPr lang="en-US"/>
              <a:t>Slide </a:t>
            </a:r>
            <a:fld id="{29D65DD4-633C-4644-9FEF-83D88023B19A}" type="slidenum">
              <a:rPr lang="en-US"/>
              <a:pPr/>
              <a:t>47</a:t>
            </a:fld>
            <a:endParaRPr lang="en-US"/>
          </a:p>
        </p:txBody>
      </p:sp>
      <p:pic>
        <p:nvPicPr>
          <p:cNvPr id="966662" name="Picture 6"/>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0" y="1524000"/>
            <a:ext cx="6978650" cy="5124450"/>
          </a:xfrm>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
        <p:nvSpPr>
          <p:cNvPr id="966659" name="Rectangle 3"/>
          <p:cNvSpPr>
            <a:spLocks noGrp="1" noChangeArrowheads="1"/>
          </p:cNvSpPr>
          <p:nvPr>
            <p:ph type="title"/>
          </p:nvPr>
        </p:nvSpPr>
        <p:spPr/>
        <p:txBody>
          <a:bodyPr/>
          <a:lstStyle/>
          <a:p>
            <a:r>
              <a:rPr lang="en-US"/>
              <a:t>The outliers and influential cases </a:t>
            </a:r>
            <a:br>
              <a:rPr lang="en-US"/>
            </a:br>
            <a:r>
              <a:rPr lang="en-US"/>
              <a:t>in the data editor</a:t>
            </a:r>
          </a:p>
        </p:txBody>
      </p:sp>
      <p:sp>
        <p:nvSpPr>
          <p:cNvPr id="966660" name="AutoShape 4"/>
          <p:cNvSpPr>
            <a:spLocks noChangeArrowheads="1"/>
          </p:cNvSpPr>
          <p:nvPr/>
        </p:nvSpPr>
        <p:spPr bwMode="auto">
          <a:xfrm>
            <a:off x="2670175" y="3352800"/>
            <a:ext cx="3578225" cy="1012825"/>
          </a:xfrm>
          <a:prstGeom prst="wedgeEllipseCallout">
            <a:avLst>
              <a:gd name="adj1" fmla="val -38685"/>
              <a:gd name="adj2" fmla="val -67176"/>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r>
              <a:rPr lang="en-US" sz="1200">
                <a:latin typeface="Verdana" pitchFamily="34" charset="0"/>
              </a:rPr>
              <a:t>At the top of the sorted column for filter_$, we see that we have one outlier or influential case. </a:t>
            </a:r>
          </a:p>
        </p:txBody>
      </p:sp>
      <p:sp>
        <p:nvSpPr>
          <p:cNvPr id="966663" name="AutoShape 7"/>
          <p:cNvSpPr>
            <a:spLocks noChangeArrowheads="1"/>
          </p:cNvSpPr>
          <p:nvPr/>
        </p:nvSpPr>
        <p:spPr bwMode="auto">
          <a:xfrm>
            <a:off x="6786563" y="3425825"/>
            <a:ext cx="2128837" cy="1450975"/>
          </a:xfrm>
          <a:prstGeom prst="wedgeEllipseCallout">
            <a:avLst>
              <a:gd name="adj1" fmla="val -26065"/>
              <a:gd name="adj2" fmla="val -64222"/>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r>
              <a:rPr lang="en-US" sz="1200">
                <a:latin typeface="Verdana" pitchFamily="34" charset="0"/>
              </a:rPr>
              <a:t>In the column zre_2, we see that this case was an outlier on the standardized residual.</a:t>
            </a:r>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r>
              <a:rPr lang="en-US"/>
              <a:t>SW388R7</a:t>
            </a:r>
          </a:p>
          <a:p>
            <a:r>
              <a:rPr lang="en-US"/>
              <a:t>Data Analysis &amp; Computers II</a:t>
            </a:r>
          </a:p>
          <a:p>
            <a:endParaRPr lang="en-US"/>
          </a:p>
          <a:p>
            <a:r>
              <a:rPr lang="en-US"/>
              <a:t>Slide </a:t>
            </a:r>
            <a:fld id="{6D75BDC3-73DE-4FA6-8D8B-AA95BD2F9ADC}" type="slidenum">
              <a:rPr lang="en-US"/>
              <a:pPr/>
              <a:t>48</a:t>
            </a:fld>
            <a:endParaRPr lang="en-US"/>
          </a:p>
        </p:txBody>
      </p:sp>
      <p:pic>
        <p:nvPicPr>
          <p:cNvPr id="968712" name="Picture 8"/>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0" y="1524000"/>
            <a:ext cx="6978650" cy="5124450"/>
          </a:xfrm>
          <a:ln/>
          <a:extLst>
            <a:ext uri="{909E8E84-426E-40DD-AFC4-6F175D3DCCD1}">
              <a14:hiddenFill xmlns:a14="http://schemas.microsoft.com/office/drawing/2010/main">
                <a:solidFill>
                  <a:schemeClr val="bg1"/>
                </a:solidFill>
              </a14:hiddenFill>
            </a:ext>
          </a:extLst>
        </p:spPr>
      </p:pic>
      <p:sp>
        <p:nvSpPr>
          <p:cNvPr id="968709" name="Rectangle 5"/>
          <p:cNvSpPr>
            <a:spLocks noGrp="1" noChangeArrowheads="1"/>
          </p:cNvSpPr>
          <p:nvPr>
            <p:ph type="title"/>
          </p:nvPr>
        </p:nvSpPr>
        <p:spPr/>
        <p:txBody>
          <a:bodyPr/>
          <a:lstStyle/>
          <a:p>
            <a:r>
              <a:rPr lang="en-US"/>
              <a:t>The case id of the outlier</a:t>
            </a:r>
          </a:p>
        </p:txBody>
      </p:sp>
      <p:sp>
        <p:nvSpPr>
          <p:cNvPr id="968713" name="AutoShape 9"/>
          <p:cNvSpPr>
            <a:spLocks noChangeArrowheads="1"/>
          </p:cNvSpPr>
          <p:nvPr/>
        </p:nvSpPr>
        <p:spPr bwMode="auto">
          <a:xfrm>
            <a:off x="2670175" y="3340100"/>
            <a:ext cx="3578225" cy="1231900"/>
          </a:xfrm>
          <a:prstGeom prst="wedgeEllipseCallout">
            <a:avLst>
              <a:gd name="adj1" fmla="val -38685"/>
              <a:gd name="adj2" fmla="val -67176"/>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r>
              <a:rPr lang="en-US" sz="1200">
                <a:latin typeface="Verdana" pitchFamily="34" charset="0"/>
              </a:rPr>
              <a:t>The case id for the outlier is "20000620."  This is the case that we will omit from the multinomial logistic regression. </a:t>
            </a:r>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r>
              <a:rPr lang="en-US"/>
              <a:t>SW388R7</a:t>
            </a:r>
          </a:p>
          <a:p>
            <a:r>
              <a:rPr lang="en-US"/>
              <a:t>Data Analysis &amp; Computers II</a:t>
            </a:r>
          </a:p>
          <a:p>
            <a:endParaRPr lang="en-US"/>
          </a:p>
          <a:p>
            <a:r>
              <a:rPr lang="en-US"/>
              <a:t>Slide </a:t>
            </a:r>
            <a:fld id="{50C09C7C-B793-47E3-A7CF-121976786BD2}" type="slidenum">
              <a:rPr lang="en-US"/>
              <a:pPr/>
              <a:t>49</a:t>
            </a:fld>
            <a:endParaRPr lang="en-US"/>
          </a:p>
        </p:txBody>
      </p:sp>
      <p:pic>
        <p:nvPicPr>
          <p:cNvPr id="971783" name="Picture 7"/>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0" y="1524000"/>
            <a:ext cx="6978650" cy="5124450"/>
          </a:xfrm>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
        <p:nvSpPr>
          <p:cNvPr id="971779" name="Rectangle 3"/>
          <p:cNvSpPr>
            <a:spLocks noGrp="1" noChangeArrowheads="1"/>
          </p:cNvSpPr>
          <p:nvPr>
            <p:ph type="title"/>
          </p:nvPr>
        </p:nvSpPr>
        <p:spPr/>
        <p:txBody>
          <a:bodyPr/>
          <a:lstStyle/>
          <a:p>
            <a:r>
              <a:rPr lang="en-US"/>
              <a:t>Excluding the outlier from the analysis</a:t>
            </a:r>
          </a:p>
        </p:txBody>
      </p:sp>
      <p:sp>
        <p:nvSpPr>
          <p:cNvPr id="971780" name="AutoShape 4"/>
          <p:cNvSpPr>
            <a:spLocks noChangeArrowheads="1"/>
          </p:cNvSpPr>
          <p:nvPr/>
        </p:nvSpPr>
        <p:spPr bwMode="auto">
          <a:xfrm>
            <a:off x="4038600" y="3581400"/>
            <a:ext cx="2971800" cy="1012825"/>
          </a:xfrm>
          <a:prstGeom prst="wedgeEllipseCallout">
            <a:avLst>
              <a:gd name="adj1" fmla="val -50532"/>
              <a:gd name="adj2" fmla="val 68338"/>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r>
              <a:rPr lang="en-US" sz="1200">
                <a:latin typeface="Verdana" pitchFamily="34" charset="0"/>
              </a:rPr>
              <a:t>To exclude the outlier from the analysis, we will use the </a:t>
            </a:r>
            <a:r>
              <a:rPr lang="en-US" sz="1200" i="1">
                <a:latin typeface="Verdana" pitchFamily="34" charset="0"/>
              </a:rPr>
              <a:t>Select Cases…</a:t>
            </a:r>
            <a:r>
              <a:rPr lang="en-US" sz="1200">
                <a:latin typeface="Verdana" pitchFamily="34" charset="0"/>
              </a:rPr>
              <a:t> command again.</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t>SW388R7</a:t>
            </a:r>
          </a:p>
          <a:p>
            <a:r>
              <a:rPr lang="en-US"/>
              <a:t>Data Analysis &amp; Computers II</a:t>
            </a:r>
          </a:p>
          <a:p>
            <a:endParaRPr lang="en-US"/>
          </a:p>
          <a:p>
            <a:r>
              <a:rPr lang="en-US"/>
              <a:t>Slide </a:t>
            </a:r>
            <a:fld id="{4EB43FDB-2560-4FE9-B941-635F753E8E5B}" type="slidenum">
              <a:rPr lang="en-US"/>
              <a:pPr/>
              <a:t>5</a:t>
            </a:fld>
            <a:endParaRPr lang="en-US"/>
          </a:p>
        </p:txBody>
      </p:sp>
      <p:sp>
        <p:nvSpPr>
          <p:cNvPr id="884738" name="Rectangle 2"/>
          <p:cNvSpPr>
            <a:spLocks noGrp="1" noChangeArrowheads="1"/>
          </p:cNvSpPr>
          <p:nvPr>
            <p:ph type="title"/>
          </p:nvPr>
        </p:nvSpPr>
        <p:spPr/>
        <p:txBody>
          <a:bodyPr/>
          <a:lstStyle/>
          <a:p>
            <a:r>
              <a:rPr lang="en-US"/>
              <a:t>Problem 1</a:t>
            </a:r>
          </a:p>
        </p:txBody>
      </p:sp>
      <p:sp>
        <p:nvSpPr>
          <p:cNvPr id="884739" name="Rectangle 3"/>
          <p:cNvSpPr>
            <a:spLocks noGrp="1" noChangeArrowheads="1"/>
          </p:cNvSpPr>
          <p:nvPr>
            <p:ph type="body" idx="1"/>
          </p:nvPr>
        </p:nvSpPr>
        <p:spPr>
          <a:xfrm>
            <a:off x="1066800" y="1371600"/>
            <a:ext cx="7881938" cy="5410200"/>
          </a:xfrm>
        </p:spPr>
        <p:txBody>
          <a:bodyPr/>
          <a:lstStyle/>
          <a:p>
            <a:pPr marL="0" indent="0">
              <a:lnSpc>
                <a:spcPct val="80000"/>
              </a:lnSpc>
              <a:buFont typeface="Wingdings" pitchFamily="2" charset="2"/>
              <a:buNone/>
            </a:pPr>
            <a:r>
              <a:rPr lang="en-US" sz="1400"/>
              <a:t>10.  In the dataset GSS2000, is the following statement true, false, or an incorrect application of a statistic? Assume that there is no problem with missing data. Use a level of significance of 0.05 for evaluating the statistical relationship. Test the generalizability of the logistic regression model with a cross-validation analysis using a 80% random sample of the data set as a training sample. Use 892776 as the random number seed.</a:t>
            </a:r>
          </a:p>
          <a:p>
            <a:pPr marL="0" indent="0">
              <a:lnSpc>
                <a:spcPct val="80000"/>
              </a:lnSpc>
              <a:buFont typeface="Wingdings" pitchFamily="2" charset="2"/>
              <a:buNone/>
            </a:pPr>
            <a:endParaRPr lang="en-US" sz="800"/>
          </a:p>
          <a:p>
            <a:pPr marL="0" indent="0">
              <a:lnSpc>
                <a:spcPct val="80000"/>
              </a:lnSpc>
              <a:buFont typeface="Wingdings" pitchFamily="2" charset="2"/>
              <a:buNone/>
            </a:pPr>
            <a:r>
              <a:rPr lang="en-US" sz="1400"/>
              <a:t>The variables "number of hours worked in the past week" [hrs1], "self-employment" [wrkslf], "highest year of school completed" [educ] and "income" [rincom98] were useful predictors for distinguishing between groups based on responses to "opinion about spending on welfare" [natfare]. These predictors differentiate survey respondents who thought we spend too little money on welfare from survey respondents who thought we spend too much money on welfare and survey respondents who thought we spend about the right amount of money on welfare from survey respondents who thought we spend too much money on welfare. </a:t>
            </a:r>
          </a:p>
          <a:p>
            <a:pPr marL="0" indent="0">
              <a:lnSpc>
                <a:spcPct val="80000"/>
              </a:lnSpc>
              <a:buFont typeface="Wingdings" pitchFamily="2" charset="2"/>
              <a:buNone/>
            </a:pPr>
            <a:endParaRPr lang="en-US" sz="800"/>
          </a:p>
          <a:p>
            <a:pPr marL="0" indent="0">
              <a:lnSpc>
                <a:spcPct val="80000"/>
              </a:lnSpc>
              <a:buFont typeface="Wingdings" pitchFamily="2" charset="2"/>
              <a:buNone/>
            </a:pPr>
            <a:r>
              <a:rPr lang="en-US" sz="1400"/>
              <a:t>Among this set of predictors, self-employment was helpful in distinguishing among the groups defined by responses to opinion about spending on welfare. Survey respondents who were self-employed were 84.3% less likely to be in the group of survey respondents who thought we spend too little money on welfare, rather than the group of survey respondents who thought we spend too much money on welfare. </a:t>
            </a:r>
          </a:p>
          <a:p>
            <a:pPr marL="0" indent="0">
              <a:lnSpc>
                <a:spcPct val="80000"/>
              </a:lnSpc>
              <a:buFont typeface="Wingdings" pitchFamily="2" charset="2"/>
              <a:buNone/>
            </a:pPr>
            <a:endParaRPr lang="en-US" sz="800"/>
          </a:p>
          <a:p>
            <a:pPr marL="0" indent="0">
              <a:lnSpc>
                <a:spcPct val="80000"/>
              </a:lnSpc>
              <a:buFont typeface="Wingdings" pitchFamily="2" charset="2"/>
              <a:buNone/>
            </a:pPr>
            <a:r>
              <a:rPr lang="en-US" sz="1400"/>
              <a:t>   1.  True</a:t>
            </a:r>
          </a:p>
          <a:p>
            <a:pPr marL="0" indent="0">
              <a:lnSpc>
                <a:spcPct val="80000"/>
              </a:lnSpc>
              <a:buFont typeface="Wingdings" pitchFamily="2" charset="2"/>
              <a:buNone/>
            </a:pPr>
            <a:r>
              <a:rPr lang="en-US" sz="1400"/>
              <a:t>   2.  True with caution</a:t>
            </a:r>
          </a:p>
          <a:p>
            <a:pPr marL="0" indent="0">
              <a:lnSpc>
                <a:spcPct val="80000"/>
              </a:lnSpc>
              <a:buFont typeface="Wingdings" pitchFamily="2" charset="2"/>
              <a:buNone/>
            </a:pPr>
            <a:r>
              <a:rPr lang="en-US" sz="1400"/>
              <a:t>   3.  False</a:t>
            </a:r>
          </a:p>
          <a:p>
            <a:pPr marL="0" indent="0">
              <a:lnSpc>
                <a:spcPct val="80000"/>
              </a:lnSpc>
              <a:buFont typeface="Wingdings" pitchFamily="2" charset="2"/>
              <a:buNone/>
            </a:pPr>
            <a:r>
              <a:rPr lang="en-US" sz="1400"/>
              <a:t>   4.  Inappropriate application of a statistic</a:t>
            </a:r>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r>
              <a:rPr lang="en-US"/>
              <a:t>SW388R7</a:t>
            </a:r>
          </a:p>
          <a:p>
            <a:r>
              <a:rPr lang="en-US"/>
              <a:t>Data Analysis &amp; Computers II</a:t>
            </a:r>
          </a:p>
          <a:p>
            <a:endParaRPr lang="en-US"/>
          </a:p>
          <a:p>
            <a:r>
              <a:rPr lang="en-US"/>
              <a:t>Slide </a:t>
            </a:r>
            <a:fld id="{CD71C754-4678-436D-A15D-5DFB135471B8}" type="slidenum">
              <a:rPr lang="en-US"/>
              <a:pPr/>
              <a:t>50</a:t>
            </a:fld>
            <a:endParaRPr lang="en-US"/>
          </a:p>
        </p:txBody>
      </p:sp>
      <p:pic>
        <p:nvPicPr>
          <p:cNvPr id="972807" name="Picture 7"/>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873250" y="1652588"/>
            <a:ext cx="5441950" cy="4367212"/>
          </a:xfrm>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
        <p:nvSpPr>
          <p:cNvPr id="972803" name="Rectangle 3"/>
          <p:cNvSpPr>
            <a:spLocks noGrp="1" noChangeArrowheads="1"/>
          </p:cNvSpPr>
          <p:nvPr>
            <p:ph type="title"/>
          </p:nvPr>
        </p:nvSpPr>
        <p:spPr/>
        <p:txBody>
          <a:bodyPr/>
          <a:lstStyle/>
          <a:p>
            <a:r>
              <a:rPr lang="en-US"/>
              <a:t>Changing the condition for the selection</a:t>
            </a:r>
          </a:p>
        </p:txBody>
      </p:sp>
      <p:sp>
        <p:nvSpPr>
          <p:cNvPr id="972805" name="AutoShape 5"/>
          <p:cNvSpPr>
            <a:spLocks noChangeArrowheads="1"/>
          </p:cNvSpPr>
          <p:nvPr/>
        </p:nvSpPr>
        <p:spPr bwMode="auto">
          <a:xfrm>
            <a:off x="4876800" y="3033713"/>
            <a:ext cx="2133600" cy="790575"/>
          </a:xfrm>
          <a:prstGeom prst="wedgeEllipseCallout">
            <a:avLst>
              <a:gd name="adj1" fmla="val -67111"/>
              <a:gd name="adj2" fmla="val -78111"/>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r>
              <a:rPr lang="en-US" sz="1200">
                <a:latin typeface="Verdana" pitchFamily="34" charset="0"/>
              </a:rPr>
              <a:t>Click on the </a:t>
            </a:r>
            <a:r>
              <a:rPr lang="en-US" sz="1200" i="1">
                <a:latin typeface="Verdana" pitchFamily="34" charset="0"/>
              </a:rPr>
              <a:t>IF…</a:t>
            </a:r>
            <a:r>
              <a:rPr lang="en-US" sz="1200">
                <a:latin typeface="Verdana" pitchFamily="34" charset="0"/>
              </a:rPr>
              <a:t> button to change the condition. </a:t>
            </a:r>
          </a:p>
        </p:txBody>
      </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r>
              <a:rPr lang="en-US"/>
              <a:t>SW388R7</a:t>
            </a:r>
          </a:p>
          <a:p>
            <a:r>
              <a:rPr lang="en-US"/>
              <a:t>Data Analysis &amp; Computers II</a:t>
            </a:r>
          </a:p>
          <a:p>
            <a:endParaRPr lang="en-US"/>
          </a:p>
          <a:p>
            <a:r>
              <a:rPr lang="en-US"/>
              <a:t>Slide </a:t>
            </a:r>
            <a:fld id="{71596F53-FDA1-4959-8B22-DEB1872AEED1}" type="slidenum">
              <a:rPr lang="en-US"/>
              <a:pPr/>
              <a:t>51</a:t>
            </a:fld>
            <a:endParaRPr lang="en-US"/>
          </a:p>
        </p:txBody>
      </p:sp>
      <p:pic>
        <p:nvPicPr>
          <p:cNvPr id="973831" name="Picture 7"/>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895475" y="1949450"/>
            <a:ext cx="6113463" cy="3079750"/>
          </a:xfrm>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
        <p:nvSpPr>
          <p:cNvPr id="973827" name="Rectangle 3"/>
          <p:cNvSpPr>
            <a:spLocks noGrp="1" noChangeArrowheads="1"/>
          </p:cNvSpPr>
          <p:nvPr>
            <p:ph type="title"/>
          </p:nvPr>
        </p:nvSpPr>
        <p:spPr/>
        <p:txBody>
          <a:bodyPr/>
          <a:lstStyle/>
          <a:p>
            <a:r>
              <a:rPr lang="en-US"/>
              <a:t>Excluding case 20000620</a:t>
            </a:r>
          </a:p>
        </p:txBody>
      </p:sp>
      <p:sp>
        <p:nvSpPr>
          <p:cNvPr id="973828" name="AutoShape 4"/>
          <p:cNvSpPr>
            <a:spLocks noChangeArrowheads="1"/>
          </p:cNvSpPr>
          <p:nvPr/>
        </p:nvSpPr>
        <p:spPr bwMode="auto">
          <a:xfrm>
            <a:off x="4117975" y="2806700"/>
            <a:ext cx="4645025" cy="1231900"/>
          </a:xfrm>
          <a:prstGeom prst="wedgeEllipseCallout">
            <a:avLst>
              <a:gd name="adj1" fmla="val -30727"/>
              <a:gd name="adj2" fmla="val -68810"/>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r>
              <a:rPr lang="en-US" sz="1200">
                <a:latin typeface="Verdana" pitchFamily="34" charset="0"/>
              </a:rPr>
              <a:t>To include all of the cases except the outlier, we set caseid not equal to the subject's id.  Note that the subject's id is put in quotation marks because it is string data in this data set.</a:t>
            </a:r>
          </a:p>
        </p:txBody>
      </p:sp>
      <p:sp>
        <p:nvSpPr>
          <p:cNvPr id="973829" name="AutoShape 5"/>
          <p:cNvSpPr>
            <a:spLocks noChangeArrowheads="1"/>
          </p:cNvSpPr>
          <p:nvPr/>
        </p:nvSpPr>
        <p:spPr bwMode="auto">
          <a:xfrm>
            <a:off x="4419600" y="5000625"/>
            <a:ext cx="3578225" cy="790575"/>
          </a:xfrm>
          <a:prstGeom prst="wedgeEllipseCallout">
            <a:avLst>
              <a:gd name="adj1" fmla="val -39310"/>
              <a:gd name="adj2" fmla="val -73894"/>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r>
              <a:rPr lang="en-US" sz="1200">
                <a:latin typeface="Verdana" pitchFamily="34" charset="0"/>
              </a:rPr>
              <a:t>After completing the formula, click on the Continue button to close the dialog box. </a:t>
            </a:r>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r>
              <a:rPr lang="en-US"/>
              <a:t>SW388R7</a:t>
            </a:r>
          </a:p>
          <a:p>
            <a:r>
              <a:rPr lang="en-US"/>
              <a:t>Data Analysis &amp; Computers II</a:t>
            </a:r>
          </a:p>
          <a:p>
            <a:endParaRPr lang="en-US"/>
          </a:p>
          <a:p>
            <a:r>
              <a:rPr lang="en-US"/>
              <a:t>Slide </a:t>
            </a:r>
            <a:fld id="{EBA77D11-B70F-40D5-9C0C-680584F3C2CE}" type="slidenum">
              <a:rPr lang="en-US"/>
              <a:pPr/>
              <a:t>52</a:t>
            </a:fld>
            <a:endParaRPr lang="en-US"/>
          </a:p>
        </p:txBody>
      </p:sp>
      <p:pic>
        <p:nvPicPr>
          <p:cNvPr id="974854" name="Picture 6"/>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873250" y="1524000"/>
            <a:ext cx="5441950" cy="4367213"/>
          </a:xfrm>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
        <p:nvSpPr>
          <p:cNvPr id="974851" name="Rectangle 3"/>
          <p:cNvSpPr>
            <a:spLocks noGrp="1" noChangeArrowheads="1"/>
          </p:cNvSpPr>
          <p:nvPr>
            <p:ph type="title"/>
          </p:nvPr>
        </p:nvSpPr>
        <p:spPr/>
        <p:txBody>
          <a:bodyPr/>
          <a:lstStyle/>
          <a:p>
            <a:r>
              <a:rPr lang="en-US"/>
              <a:t>Completing the exclusion of the outlier</a:t>
            </a:r>
          </a:p>
        </p:txBody>
      </p:sp>
      <p:sp>
        <p:nvSpPr>
          <p:cNvPr id="974852" name="AutoShape 4"/>
          <p:cNvSpPr>
            <a:spLocks noChangeArrowheads="1"/>
          </p:cNvSpPr>
          <p:nvPr/>
        </p:nvSpPr>
        <p:spPr bwMode="auto">
          <a:xfrm>
            <a:off x="4391025" y="4645025"/>
            <a:ext cx="2205038" cy="790575"/>
          </a:xfrm>
          <a:prstGeom prst="wedgeEllipseCallout">
            <a:avLst>
              <a:gd name="adj1" fmla="val -56407"/>
              <a:gd name="adj2" fmla="val 75301"/>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r>
              <a:rPr lang="en-US" sz="1200">
                <a:latin typeface="Verdana" pitchFamily="34" charset="0"/>
              </a:rPr>
              <a:t>To activate the exclusion, click on the </a:t>
            </a:r>
            <a:r>
              <a:rPr lang="en-US" sz="1200" i="1">
                <a:latin typeface="Verdana" pitchFamily="34" charset="0"/>
              </a:rPr>
              <a:t>OK</a:t>
            </a:r>
            <a:r>
              <a:rPr lang="en-US" sz="1200">
                <a:latin typeface="Verdana" pitchFamily="34" charset="0"/>
              </a:rPr>
              <a:t> button. </a:t>
            </a:r>
          </a:p>
        </p:txBody>
      </p:sp>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r>
              <a:rPr lang="en-US"/>
              <a:t>SW388R7</a:t>
            </a:r>
          </a:p>
          <a:p>
            <a:r>
              <a:rPr lang="en-US"/>
              <a:t>Data Analysis &amp; Computers II</a:t>
            </a:r>
          </a:p>
          <a:p>
            <a:endParaRPr lang="en-US"/>
          </a:p>
          <a:p>
            <a:r>
              <a:rPr lang="en-US"/>
              <a:t>Slide </a:t>
            </a:r>
            <a:fld id="{A831F25E-4C89-410C-83EB-48D92E905685}" type="slidenum">
              <a:rPr lang="en-US"/>
              <a:pPr/>
              <a:t>53</a:t>
            </a:fld>
            <a:endParaRPr lang="en-US"/>
          </a:p>
        </p:txBody>
      </p:sp>
      <p:pic>
        <p:nvPicPr>
          <p:cNvPr id="975878" name="Picture 6"/>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0" y="1524000"/>
            <a:ext cx="6978650" cy="5124450"/>
          </a:xfrm>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
        <p:nvSpPr>
          <p:cNvPr id="975875" name="Rectangle 3"/>
          <p:cNvSpPr>
            <a:spLocks noGrp="1" noChangeArrowheads="1"/>
          </p:cNvSpPr>
          <p:nvPr>
            <p:ph type="title"/>
          </p:nvPr>
        </p:nvSpPr>
        <p:spPr/>
        <p:txBody>
          <a:bodyPr/>
          <a:lstStyle/>
          <a:p>
            <a:r>
              <a:rPr lang="en-US"/>
              <a:t>Multinomial logistic regression</a:t>
            </a:r>
            <a:br>
              <a:rPr lang="en-US"/>
            </a:br>
            <a:r>
              <a:rPr lang="en-US"/>
              <a:t>excluding the outlier</a:t>
            </a:r>
          </a:p>
        </p:txBody>
      </p:sp>
      <p:sp>
        <p:nvSpPr>
          <p:cNvPr id="975876" name="AutoShape 4"/>
          <p:cNvSpPr>
            <a:spLocks noChangeArrowheads="1"/>
          </p:cNvSpPr>
          <p:nvPr/>
        </p:nvSpPr>
        <p:spPr bwMode="auto">
          <a:xfrm>
            <a:off x="5867400" y="4549775"/>
            <a:ext cx="3124200" cy="1165225"/>
          </a:xfrm>
          <a:prstGeom prst="wedgeEllipseCallout">
            <a:avLst>
              <a:gd name="adj1" fmla="val -27898"/>
              <a:gd name="adj2" fmla="val -83926"/>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lnSpc>
                <a:spcPct val="100000"/>
              </a:lnSpc>
            </a:pPr>
            <a:r>
              <a:rPr lang="en-US" sz="1200">
                <a:latin typeface="Verdana" pitchFamily="34" charset="0"/>
              </a:rPr>
              <a:t>Select the</a:t>
            </a:r>
            <a:r>
              <a:rPr lang="en-US" sz="1200" i="1">
                <a:latin typeface="Verdana" pitchFamily="34" charset="0"/>
              </a:rPr>
              <a:t> Regression | Multinomial Logistic… </a:t>
            </a:r>
            <a:r>
              <a:rPr lang="en-US" sz="1200">
                <a:latin typeface="Verdana" pitchFamily="34" charset="0"/>
              </a:rPr>
              <a:t>command from the</a:t>
            </a:r>
            <a:r>
              <a:rPr lang="en-US" sz="1200" i="1">
                <a:latin typeface="Verdana" pitchFamily="34" charset="0"/>
              </a:rPr>
              <a:t> Analyze </a:t>
            </a:r>
            <a:r>
              <a:rPr lang="en-US" sz="1200">
                <a:latin typeface="Verdana" pitchFamily="34" charset="0"/>
              </a:rPr>
              <a:t>menu</a:t>
            </a:r>
            <a:r>
              <a:rPr lang="en-US" sz="1200" i="1">
                <a:latin typeface="Verdana" pitchFamily="34" charset="0"/>
              </a:rPr>
              <a:t>.</a:t>
            </a:r>
            <a:endParaRPr lang="en-US" sz="1200">
              <a:latin typeface="Verdana" pitchFamily="34" charset="0"/>
            </a:endParaRPr>
          </a:p>
        </p:txBody>
      </p:sp>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r>
              <a:rPr lang="en-US"/>
              <a:t>SW388R7</a:t>
            </a:r>
          </a:p>
          <a:p>
            <a:r>
              <a:rPr lang="en-US"/>
              <a:t>Data Analysis &amp; Computers II</a:t>
            </a:r>
          </a:p>
          <a:p>
            <a:endParaRPr lang="en-US"/>
          </a:p>
          <a:p>
            <a:r>
              <a:rPr lang="en-US"/>
              <a:t>Slide </a:t>
            </a:r>
            <a:fld id="{020163D9-9E8B-41A5-B7E4-936FC8456831}" type="slidenum">
              <a:rPr lang="en-US"/>
              <a:pPr/>
              <a:t>54</a:t>
            </a:fld>
            <a:endParaRPr lang="en-US"/>
          </a:p>
        </p:txBody>
      </p:sp>
      <p:pic>
        <p:nvPicPr>
          <p:cNvPr id="952324" name="Picture 4"/>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492375" y="2971800"/>
            <a:ext cx="4746625" cy="2938463"/>
          </a:xfrm>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
        <p:nvSpPr>
          <p:cNvPr id="952325" name="Rectangle 5"/>
          <p:cNvSpPr>
            <a:spLocks noGrp="1" noChangeArrowheads="1"/>
          </p:cNvSpPr>
          <p:nvPr>
            <p:ph type="title"/>
          </p:nvPr>
        </p:nvSpPr>
        <p:spPr/>
        <p:txBody>
          <a:bodyPr/>
          <a:lstStyle/>
          <a:p>
            <a:r>
              <a:rPr lang="en-US"/>
              <a:t>Running the multinomial logistic regression without the outlier</a:t>
            </a:r>
          </a:p>
        </p:txBody>
      </p:sp>
      <p:sp>
        <p:nvSpPr>
          <p:cNvPr id="952327" name="AutoShape 7"/>
          <p:cNvSpPr>
            <a:spLocks noChangeArrowheads="1"/>
          </p:cNvSpPr>
          <p:nvPr/>
        </p:nvSpPr>
        <p:spPr bwMode="auto">
          <a:xfrm>
            <a:off x="5791200" y="4038600"/>
            <a:ext cx="2443163" cy="1165225"/>
          </a:xfrm>
          <a:prstGeom prst="wedgeEllipseCallout">
            <a:avLst>
              <a:gd name="adj1" fmla="val -1333"/>
              <a:gd name="adj2" fmla="val -93731"/>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lnSpc>
                <a:spcPct val="100000"/>
              </a:lnSpc>
            </a:pPr>
            <a:r>
              <a:rPr lang="en-US" sz="1200">
                <a:latin typeface="Verdana" pitchFamily="34" charset="0"/>
              </a:rPr>
              <a:t>Click on the </a:t>
            </a:r>
            <a:r>
              <a:rPr lang="en-US" sz="1200" i="1">
                <a:latin typeface="Verdana" pitchFamily="34" charset="0"/>
              </a:rPr>
              <a:t>OK</a:t>
            </a:r>
            <a:r>
              <a:rPr lang="en-US" sz="1200">
                <a:latin typeface="Verdana" pitchFamily="34" charset="0"/>
              </a:rPr>
              <a:t> button to request the output for the logistic regression.</a:t>
            </a:r>
          </a:p>
        </p:txBody>
      </p:sp>
      <p:sp>
        <p:nvSpPr>
          <p:cNvPr id="952328" name="AutoShape 8"/>
          <p:cNvSpPr>
            <a:spLocks noChangeArrowheads="1"/>
          </p:cNvSpPr>
          <p:nvPr/>
        </p:nvSpPr>
        <p:spPr bwMode="auto">
          <a:xfrm>
            <a:off x="2971800" y="1601788"/>
            <a:ext cx="3886200" cy="1165225"/>
          </a:xfrm>
          <a:prstGeom prst="wedgeEllipseCallout">
            <a:avLst>
              <a:gd name="adj1" fmla="val -18833"/>
              <a:gd name="adj2" fmla="val -27926"/>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lnSpc>
                <a:spcPct val="100000"/>
              </a:lnSpc>
            </a:pPr>
            <a:r>
              <a:rPr lang="en-US" sz="1200">
                <a:latin typeface="Verdana" pitchFamily="34" charset="0"/>
              </a:rPr>
              <a:t>The specifications for the analysis are the same as the ones we used the multinomial logistic regression with all cases.</a:t>
            </a:r>
          </a:p>
        </p:txBody>
      </p:sp>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r>
              <a:rPr lang="en-US"/>
              <a:t>SW388R7</a:t>
            </a:r>
          </a:p>
          <a:p>
            <a:r>
              <a:rPr lang="en-US"/>
              <a:t>Data Analysis &amp; Computers II</a:t>
            </a:r>
          </a:p>
          <a:p>
            <a:endParaRPr lang="en-US"/>
          </a:p>
          <a:p>
            <a:r>
              <a:rPr lang="en-US"/>
              <a:t>Slide </a:t>
            </a:r>
            <a:fld id="{0C121D05-6352-46FA-805A-A67A8A10AF3B}" type="slidenum">
              <a:rPr lang="en-US"/>
              <a:pPr/>
              <a:t>55</a:t>
            </a:fld>
            <a:endParaRPr lang="en-US"/>
          </a:p>
        </p:txBody>
      </p:sp>
      <p:pic>
        <p:nvPicPr>
          <p:cNvPr id="977924" name="Picture 4"/>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100263" y="2133600"/>
            <a:ext cx="4943475" cy="1946275"/>
          </a:xfrm>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
        <p:nvSpPr>
          <p:cNvPr id="977925" name="Rectangle 5"/>
          <p:cNvSpPr>
            <a:spLocks noGrp="1" noChangeArrowheads="1"/>
          </p:cNvSpPr>
          <p:nvPr>
            <p:ph type="title"/>
          </p:nvPr>
        </p:nvSpPr>
        <p:spPr/>
        <p:txBody>
          <a:bodyPr/>
          <a:lstStyle/>
          <a:p>
            <a:r>
              <a:rPr lang="en-US"/>
              <a:t>Classification accuracy after omitting outliers</a:t>
            </a:r>
          </a:p>
        </p:txBody>
      </p:sp>
      <p:sp>
        <p:nvSpPr>
          <p:cNvPr id="977927" name="AutoShape 7"/>
          <p:cNvSpPr>
            <a:spLocks noChangeArrowheads="1"/>
          </p:cNvSpPr>
          <p:nvPr/>
        </p:nvSpPr>
        <p:spPr bwMode="auto">
          <a:xfrm>
            <a:off x="2413000" y="4267200"/>
            <a:ext cx="4316413" cy="1938338"/>
          </a:xfrm>
          <a:prstGeom prst="wedgeEllipseCallout">
            <a:avLst>
              <a:gd name="adj1" fmla="val 35472"/>
              <a:gd name="adj2" fmla="val -71139"/>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lnSpc>
                <a:spcPct val="100000"/>
              </a:lnSpc>
            </a:pPr>
            <a:r>
              <a:rPr lang="en-US" sz="1200">
                <a:latin typeface="Verdana" pitchFamily="34" charset="0"/>
              </a:rPr>
              <a:t>With all cases the classification accuracy rate was 52.2%.After omitting the outlier, the accuracy rate improved to 52.6%.  However, since the amount of the increase was not greater than 2%, the model with all cases will be interpreted.</a:t>
            </a:r>
          </a:p>
        </p:txBody>
      </p:sp>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r>
              <a:rPr lang="en-US"/>
              <a:t>SW388R7</a:t>
            </a:r>
          </a:p>
          <a:p>
            <a:r>
              <a:rPr lang="en-US"/>
              <a:t>Data Analysis &amp; Computers II</a:t>
            </a:r>
          </a:p>
          <a:p>
            <a:endParaRPr lang="en-US"/>
          </a:p>
          <a:p>
            <a:r>
              <a:rPr lang="en-US"/>
              <a:t>Slide </a:t>
            </a:r>
            <a:fld id="{CFD0184C-8AF1-4B9F-92C1-689F9166F1CB}" type="slidenum">
              <a:rPr lang="en-US"/>
              <a:pPr/>
              <a:t>56</a:t>
            </a:fld>
            <a:endParaRPr lang="en-US"/>
          </a:p>
        </p:txBody>
      </p:sp>
      <p:pic>
        <p:nvPicPr>
          <p:cNvPr id="979972" name="Picture 4"/>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0" y="1524000"/>
            <a:ext cx="6978650" cy="5124450"/>
          </a:xfrm>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
        <p:nvSpPr>
          <p:cNvPr id="979970" name="Rectangle 2"/>
          <p:cNvSpPr>
            <a:spLocks noGrp="1" noChangeArrowheads="1"/>
          </p:cNvSpPr>
          <p:nvPr>
            <p:ph type="title"/>
          </p:nvPr>
        </p:nvSpPr>
        <p:spPr/>
        <p:txBody>
          <a:bodyPr/>
          <a:lstStyle/>
          <a:p>
            <a:r>
              <a:rPr lang="en-US"/>
              <a:t>Restoring the outlier to the data set</a:t>
            </a:r>
          </a:p>
        </p:txBody>
      </p:sp>
      <p:sp>
        <p:nvSpPr>
          <p:cNvPr id="979974" name="AutoShape 6"/>
          <p:cNvSpPr>
            <a:spLocks noChangeArrowheads="1"/>
          </p:cNvSpPr>
          <p:nvPr/>
        </p:nvSpPr>
        <p:spPr bwMode="auto">
          <a:xfrm>
            <a:off x="4267200" y="3581400"/>
            <a:ext cx="2971800" cy="1012825"/>
          </a:xfrm>
          <a:prstGeom prst="wedgeEllipseCallout">
            <a:avLst>
              <a:gd name="adj1" fmla="val -50532"/>
              <a:gd name="adj2" fmla="val 68338"/>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r>
              <a:rPr lang="en-US" sz="1200">
                <a:latin typeface="Verdana" pitchFamily="34" charset="0"/>
              </a:rPr>
              <a:t>To include the outlier back into the analysis, we will use the </a:t>
            </a:r>
            <a:r>
              <a:rPr lang="en-US" sz="1200" i="1">
                <a:latin typeface="Verdana" pitchFamily="34" charset="0"/>
              </a:rPr>
              <a:t>Select Cases…</a:t>
            </a:r>
            <a:r>
              <a:rPr lang="en-US" sz="1200">
                <a:latin typeface="Verdana" pitchFamily="34" charset="0"/>
              </a:rPr>
              <a:t> command again.</a:t>
            </a:r>
          </a:p>
        </p:txBody>
      </p:sp>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r>
              <a:rPr lang="en-US"/>
              <a:t>SW388R7</a:t>
            </a:r>
          </a:p>
          <a:p>
            <a:r>
              <a:rPr lang="en-US"/>
              <a:t>Data Analysis &amp; Computers II</a:t>
            </a:r>
          </a:p>
          <a:p>
            <a:endParaRPr lang="en-US"/>
          </a:p>
          <a:p>
            <a:r>
              <a:rPr lang="en-US"/>
              <a:t>Slide </a:t>
            </a:r>
            <a:fld id="{6920D727-B8C9-416F-BC5A-8CA6A238C3E3}" type="slidenum">
              <a:rPr lang="en-US"/>
              <a:pPr/>
              <a:t>57</a:t>
            </a:fld>
            <a:endParaRPr lang="en-US"/>
          </a:p>
        </p:txBody>
      </p:sp>
      <p:pic>
        <p:nvPicPr>
          <p:cNvPr id="983044" name="Picture 4"/>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406650" y="2185988"/>
            <a:ext cx="5441950" cy="4367212"/>
          </a:xfrm>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
        <p:nvSpPr>
          <p:cNvPr id="983045" name="Rectangle 5"/>
          <p:cNvSpPr>
            <a:spLocks noGrp="1" noChangeArrowheads="1"/>
          </p:cNvSpPr>
          <p:nvPr>
            <p:ph type="title"/>
          </p:nvPr>
        </p:nvSpPr>
        <p:spPr/>
        <p:txBody>
          <a:bodyPr/>
          <a:lstStyle/>
          <a:p>
            <a:r>
              <a:rPr lang="en-US"/>
              <a:t>Restoring the outlier to the data set</a:t>
            </a:r>
          </a:p>
        </p:txBody>
      </p:sp>
      <p:sp>
        <p:nvSpPr>
          <p:cNvPr id="983047" name="AutoShape 7"/>
          <p:cNvSpPr>
            <a:spLocks noChangeArrowheads="1"/>
          </p:cNvSpPr>
          <p:nvPr/>
        </p:nvSpPr>
        <p:spPr bwMode="auto">
          <a:xfrm>
            <a:off x="4845050" y="5233988"/>
            <a:ext cx="2205038" cy="790575"/>
          </a:xfrm>
          <a:prstGeom prst="wedgeEllipseCallout">
            <a:avLst>
              <a:gd name="adj1" fmla="val -56407"/>
              <a:gd name="adj2" fmla="val 75301"/>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r>
              <a:rPr lang="en-US" sz="1200">
                <a:latin typeface="Verdana" pitchFamily="34" charset="0"/>
              </a:rPr>
              <a:t>To activate the exclusion, click on the </a:t>
            </a:r>
            <a:r>
              <a:rPr lang="en-US" sz="1200" i="1">
                <a:latin typeface="Verdana" pitchFamily="34" charset="0"/>
              </a:rPr>
              <a:t>OK</a:t>
            </a:r>
            <a:r>
              <a:rPr lang="en-US" sz="1200">
                <a:latin typeface="Verdana" pitchFamily="34" charset="0"/>
              </a:rPr>
              <a:t> button. </a:t>
            </a:r>
          </a:p>
        </p:txBody>
      </p:sp>
      <p:sp>
        <p:nvSpPr>
          <p:cNvPr id="983048" name="AutoShape 8"/>
          <p:cNvSpPr>
            <a:spLocks noChangeArrowheads="1"/>
          </p:cNvSpPr>
          <p:nvPr/>
        </p:nvSpPr>
        <p:spPr bwMode="auto">
          <a:xfrm>
            <a:off x="4616450" y="1609725"/>
            <a:ext cx="2743200" cy="1012825"/>
          </a:xfrm>
          <a:prstGeom prst="wedgeEllipseCallout">
            <a:avLst>
              <a:gd name="adj1" fmla="val -54630"/>
              <a:gd name="adj2" fmla="val 63634"/>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r>
              <a:rPr lang="en-US" sz="1200">
                <a:latin typeface="Verdana" pitchFamily="34" charset="0"/>
              </a:rPr>
              <a:t>Mark the </a:t>
            </a:r>
            <a:r>
              <a:rPr lang="en-US" sz="1200" i="1">
                <a:latin typeface="Verdana" pitchFamily="34" charset="0"/>
              </a:rPr>
              <a:t>All cases</a:t>
            </a:r>
            <a:r>
              <a:rPr lang="en-US" sz="1200">
                <a:latin typeface="Verdana" pitchFamily="34" charset="0"/>
              </a:rPr>
              <a:t> option button to include the outlier back into the data set. </a:t>
            </a:r>
          </a:p>
        </p:txBody>
      </p:sp>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r>
              <a:rPr lang="en-US"/>
              <a:t>SW388R7</a:t>
            </a:r>
          </a:p>
          <a:p>
            <a:r>
              <a:rPr lang="en-US"/>
              <a:t>Data Analysis &amp; Computers II</a:t>
            </a:r>
          </a:p>
          <a:p>
            <a:endParaRPr lang="en-US"/>
          </a:p>
          <a:p>
            <a:r>
              <a:rPr lang="en-US"/>
              <a:t>Slide </a:t>
            </a:r>
            <a:fld id="{6C832C38-3CF6-41C0-86F5-D7DC7F748067}" type="slidenum">
              <a:rPr lang="en-US"/>
              <a:pPr/>
              <a:t>58</a:t>
            </a:fld>
            <a:endParaRPr lang="en-US"/>
          </a:p>
        </p:txBody>
      </p:sp>
      <p:pic>
        <p:nvPicPr>
          <p:cNvPr id="980996" name="Picture 4"/>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0" y="1524000"/>
            <a:ext cx="6978650" cy="5124450"/>
          </a:xfrm>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
        <p:nvSpPr>
          <p:cNvPr id="980994" name="Rectangle 2"/>
          <p:cNvSpPr>
            <a:spLocks noGrp="1" noChangeArrowheads="1"/>
          </p:cNvSpPr>
          <p:nvPr>
            <p:ph type="title"/>
          </p:nvPr>
        </p:nvSpPr>
        <p:spPr/>
        <p:txBody>
          <a:bodyPr/>
          <a:lstStyle/>
          <a:p>
            <a:r>
              <a:rPr lang="en-US"/>
              <a:t>Re-running the multinomial logistic regression with all cases</a:t>
            </a:r>
          </a:p>
        </p:txBody>
      </p:sp>
      <p:sp>
        <p:nvSpPr>
          <p:cNvPr id="980998" name="AutoShape 6"/>
          <p:cNvSpPr>
            <a:spLocks noChangeArrowheads="1"/>
          </p:cNvSpPr>
          <p:nvPr/>
        </p:nvSpPr>
        <p:spPr bwMode="auto">
          <a:xfrm>
            <a:off x="5867400" y="4549775"/>
            <a:ext cx="3124200" cy="1165225"/>
          </a:xfrm>
          <a:prstGeom prst="wedgeEllipseCallout">
            <a:avLst>
              <a:gd name="adj1" fmla="val -27898"/>
              <a:gd name="adj2" fmla="val -83926"/>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lnSpc>
                <a:spcPct val="100000"/>
              </a:lnSpc>
            </a:pPr>
            <a:r>
              <a:rPr lang="en-US" sz="1200">
                <a:latin typeface="Verdana" pitchFamily="34" charset="0"/>
              </a:rPr>
              <a:t>Select the</a:t>
            </a:r>
            <a:r>
              <a:rPr lang="en-US" sz="1200" i="1">
                <a:latin typeface="Verdana" pitchFamily="34" charset="0"/>
              </a:rPr>
              <a:t> Regression | Multinomial Logistic… </a:t>
            </a:r>
            <a:r>
              <a:rPr lang="en-US" sz="1200">
                <a:latin typeface="Verdana" pitchFamily="34" charset="0"/>
              </a:rPr>
              <a:t>command from the</a:t>
            </a:r>
            <a:r>
              <a:rPr lang="en-US" sz="1200" i="1">
                <a:latin typeface="Verdana" pitchFamily="34" charset="0"/>
              </a:rPr>
              <a:t> Analyze </a:t>
            </a:r>
            <a:r>
              <a:rPr lang="en-US" sz="1200">
                <a:latin typeface="Verdana" pitchFamily="34" charset="0"/>
              </a:rPr>
              <a:t>menu</a:t>
            </a:r>
            <a:r>
              <a:rPr lang="en-US" sz="1200" i="1">
                <a:latin typeface="Verdana" pitchFamily="34" charset="0"/>
              </a:rPr>
              <a:t>.</a:t>
            </a:r>
            <a:endParaRPr lang="en-US" sz="1200">
              <a:latin typeface="Verdana" pitchFamily="34" charset="0"/>
            </a:endParaRPr>
          </a:p>
        </p:txBody>
      </p:sp>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r>
              <a:rPr lang="en-US"/>
              <a:t>SW388R7</a:t>
            </a:r>
          </a:p>
          <a:p>
            <a:r>
              <a:rPr lang="en-US"/>
              <a:t>Data Analysis &amp; Computers II</a:t>
            </a:r>
          </a:p>
          <a:p>
            <a:endParaRPr lang="en-US"/>
          </a:p>
          <a:p>
            <a:r>
              <a:rPr lang="en-US"/>
              <a:t>Slide </a:t>
            </a:r>
            <a:fld id="{35F8115A-0C82-4FF3-BF65-1201970C4062}" type="slidenum">
              <a:rPr lang="en-US"/>
              <a:pPr/>
              <a:t>59</a:t>
            </a:fld>
            <a:endParaRPr lang="en-US"/>
          </a:p>
        </p:txBody>
      </p:sp>
      <p:pic>
        <p:nvPicPr>
          <p:cNvPr id="986116" name="Picture 4"/>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351088" y="2547938"/>
            <a:ext cx="4746625" cy="2938462"/>
          </a:xfrm>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
        <p:nvSpPr>
          <p:cNvPr id="986117" name="Rectangle 5"/>
          <p:cNvSpPr>
            <a:spLocks noGrp="1" noChangeArrowheads="1"/>
          </p:cNvSpPr>
          <p:nvPr>
            <p:ph type="title"/>
          </p:nvPr>
        </p:nvSpPr>
        <p:spPr/>
        <p:txBody>
          <a:bodyPr/>
          <a:lstStyle/>
          <a:p>
            <a:r>
              <a:rPr lang="en-US"/>
              <a:t>Requesting the multinomial logistic regression again</a:t>
            </a:r>
          </a:p>
        </p:txBody>
      </p:sp>
      <p:sp>
        <p:nvSpPr>
          <p:cNvPr id="986119" name="AutoShape 7"/>
          <p:cNvSpPr>
            <a:spLocks noChangeArrowheads="1"/>
          </p:cNvSpPr>
          <p:nvPr/>
        </p:nvSpPr>
        <p:spPr bwMode="auto">
          <a:xfrm>
            <a:off x="6096000" y="3429000"/>
            <a:ext cx="2443163" cy="1423988"/>
          </a:xfrm>
          <a:prstGeom prst="wedgeEllipseCallout">
            <a:avLst>
              <a:gd name="adj1" fmla="val -20176"/>
              <a:gd name="adj2" fmla="val -72407"/>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lnSpc>
                <a:spcPct val="100000"/>
              </a:lnSpc>
            </a:pPr>
            <a:r>
              <a:rPr lang="en-US" sz="1200">
                <a:latin typeface="Verdana" pitchFamily="34" charset="0"/>
              </a:rPr>
              <a:t>Click on the </a:t>
            </a:r>
            <a:r>
              <a:rPr lang="en-US" sz="1200" i="1">
                <a:latin typeface="Verdana" pitchFamily="34" charset="0"/>
              </a:rPr>
              <a:t>OK</a:t>
            </a:r>
            <a:r>
              <a:rPr lang="en-US" sz="1200">
                <a:latin typeface="Verdana" pitchFamily="34" charset="0"/>
              </a:rPr>
              <a:t> button to request the output for the multinomial logistic regression.</a:t>
            </a:r>
          </a:p>
        </p:txBody>
      </p:sp>
      <p:sp>
        <p:nvSpPr>
          <p:cNvPr id="986120" name="AutoShape 8"/>
          <p:cNvSpPr>
            <a:spLocks noChangeArrowheads="1"/>
          </p:cNvSpPr>
          <p:nvPr/>
        </p:nvSpPr>
        <p:spPr bwMode="auto">
          <a:xfrm>
            <a:off x="2971800" y="1447800"/>
            <a:ext cx="3886200" cy="906463"/>
          </a:xfrm>
          <a:prstGeom prst="wedgeEllipseCallout">
            <a:avLst>
              <a:gd name="adj1" fmla="val -18833"/>
              <a:gd name="adj2" fmla="val -27926"/>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lnSpc>
                <a:spcPct val="100000"/>
              </a:lnSpc>
            </a:pPr>
            <a:r>
              <a:rPr lang="en-US" sz="1200">
                <a:latin typeface="Verdana" pitchFamily="34" charset="0"/>
              </a:rPr>
              <a:t>The specifications for the analysis are the same as the ones we have been using all along.</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r>
              <a:rPr lang="en-US"/>
              <a:t>SW388R7</a:t>
            </a:r>
          </a:p>
          <a:p>
            <a:r>
              <a:rPr lang="en-US"/>
              <a:t>Data Analysis &amp; Computers II</a:t>
            </a:r>
          </a:p>
          <a:p>
            <a:endParaRPr lang="en-US"/>
          </a:p>
          <a:p>
            <a:r>
              <a:rPr lang="en-US"/>
              <a:t>Slide </a:t>
            </a:r>
            <a:fld id="{8F485EE7-0155-466B-B436-4158EC5928F3}" type="slidenum">
              <a:rPr lang="en-US"/>
              <a:pPr/>
              <a:t>6</a:t>
            </a:fld>
            <a:endParaRPr lang="en-US"/>
          </a:p>
        </p:txBody>
      </p:sp>
      <p:sp>
        <p:nvSpPr>
          <p:cNvPr id="885762" name="Rectangle 2"/>
          <p:cNvSpPr>
            <a:spLocks noGrp="1" noChangeArrowheads="1"/>
          </p:cNvSpPr>
          <p:nvPr>
            <p:ph type="title"/>
          </p:nvPr>
        </p:nvSpPr>
        <p:spPr/>
        <p:txBody>
          <a:bodyPr/>
          <a:lstStyle/>
          <a:p>
            <a:r>
              <a:rPr lang="en-US"/>
              <a:t>Dissecting problem 1 - 1</a:t>
            </a:r>
          </a:p>
        </p:txBody>
      </p:sp>
      <p:sp>
        <p:nvSpPr>
          <p:cNvPr id="885763" name="Rectangle 3"/>
          <p:cNvSpPr>
            <a:spLocks noGrp="1" noChangeArrowheads="1"/>
          </p:cNvSpPr>
          <p:nvPr>
            <p:ph type="body" idx="1"/>
          </p:nvPr>
        </p:nvSpPr>
        <p:spPr>
          <a:xfrm>
            <a:off x="1066800" y="1371600"/>
            <a:ext cx="7881938" cy="5257800"/>
          </a:xfrm>
        </p:spPr>
        <p:txBody>
          <a:bodyPr/>
          <a:lstStyle/>
          <a:p>
            <a:pPr marL="0" indent="0">
              <a:lnSpc>
                <a:spcPct val="80000"/>
              </a:lnSpc>
              <a:buFont typeface="Wingdings" pitchFamily="2" charset="2"/>
              <a:buNone/>
            </a:pPr>
            <a:r>
              <a:rPr lang="en-US" sz="1400"/>
              <a:t>10.  In the dataset GSS2000, is the following statement true, false, or an incorrect application of a statistic? Assume that there is no problem with missing data. </a:t>
            </a:r>
            <a:r>
              <a:rPr lang="en-US" sz="1400" b="1"/>
              <a:t>Use a level of significance of 0.05 for evaluating the statistical relationship. Test the generalizability of the logistic regression model with a cross-validation analysis using a 80% random sample of the data set as a training sample. Use 892776 as the random number seed.</a:t>
            </a:r>
          </a:p>
          <a:p>
            <a:pPr marL="0" indent="0">
              <a:lnSpc>
                <a:spcPct val="80000"/>
              </a:lnSpc>
              <a:buFont typeface="Wingdings" pitchFamily="2" charset="2"/>
              <a:buNone/>
            </a:pPr>
            <a:endParaRPr lang="en-US" sz="800" b="1"/>
          </a:p>
          <a:p>
            <a:pPr marL="0" indent="0">
              <a:lnSpc>
                <a:spcPct val="80000"/>
              </a:lnSpc>
              <a:buFont typeface="Wingdings" pitchFamily="2" charset="2"/>
              <a:buNone/>
            </a:pPr>
            <a:r>
              <a:rPr lang="en-US" sz="1400"/>
              <a:t>The variables "number of hours worked in the past week" [hrs1], "self-employment" [wrkslf], "highest year of school completed" [educ] and "income" [rincom98] were useful predictors for distinguishing between groups based on responses to "opinion about spending on welfare" [natfare]. These predictors differentiate survey respondents who thought we spend too little money on welfare from survey respondents who thought we spend too much money on welfare and survey respondents who thought we spend about the right amount of money on welfare from survey respondents who thought we spend too much money on welfare. </a:t>
            </a:r>
          </a:p>
          <a:p>
            <a:pPr marL="0" indent="0">
              <a:lnSpc>
                <a:spcPct val="80000"/>
              </a:lnSpc>
              <a:buFont typeface="Wingdings" pitchFamily="2" charset="2"/>
              <a:buNone/>
            </a:pPr>
            <a:endParaRPr lang="en-US" sz="800"/>
          </a:p>
          <a:p>
            <a:pPr marL="0" indent="0">
              <a:lnSpc>
                <a:spcPct val="80000"/>
              </a:lnSpc>
              <a:buFont typeface="Wingdings" pitchFamily="2" charset="2"/>
              <a:buNone/>
            </a:pPr>
            <a:r>
              <a:rPr lang="en-US" sz="1400"/>
              <a:t>Among this set of predictors, self-employment was helpful in distinguishing among the groups defined by responses to opinion about spending on welfare. Survey respondents who were self-employed were 84.3% less likely to be in the group of survey respondents who thought we spend too little money on welfare, rather than the group of survey respondents who thought we spend too much money on welfare. </a:t>
            </a:r>
          </a:p>
          <a:p>
            <a:pPr marL="0" indent="0">
              <a:lnSpc>
                <a:spcPct val="80000"/>
              </a:lnSpc>
              <a:buFont typeface="Wingdings" pitchFamily="2" charset="2"/>
              <a:buNone/>
            </a:pPr>
            <a:endParaRPr lang="en-US" sz="800"/>
          </a:p>
          <a:p>
            <a:pPr marL="0" indent="0">
              <a:lnSpc>
                <a:spcPct val="80000"/>
              </a:lnSpc>
              <a:buFont typeface="Wingdings" pitchFamily="2" charset="2"/>
              <a:buNone/>
            </a:pPr>
            <a:r>
              <a:rPr lang="en-US" sz="1400"/>
              <a:t>   1.  True</a:t>
            </a:r>
          </a:p>
          <a:p>
            <a:pPr marL="0" indent="0">
              <a:lnSpc>
                <a:spcPct val="80000"/>
              </a:lnSpc>
              <a:buFont typeface="Wingdings" pitchFamily="2" charset="2"/>
              <a:buNone/>
            </a:pPr>
            <a:r>
              <a:rPr lang="en-US" sz="1400"/>
              <a:t>   2.  True with caution</a:t>
            </a:r>
          </a:p>
          <a:p>
            <a:pPr marL="0" indent="0">
              <a:lnSpc>
                <a:spcPct val="80000"/>
              </a:lnSpc>
              <a:buFont typeface="Wingdings" pitchFamily="2" charset="2"/>
              <a:buNone/>
            </a:pPr>
            <a:r>
              <a:rPr lang="en-US" sz="1400"/>
              <a:t>   3.  False</a:t>
            </a:r>
          </a:p>
          <a:p>
            <a:pPr marL="0" indent="0">
              <a:lnSpc>
                <a:spcPct val="80000"/>
              </a:lnSpc>
              <a:buFont typeface="Wingdings" pitchFamily="2" charset="2"/>
              <a:buNone/>
            </a:pPr>
            <a:r>
              <a:rPr lang="en-US" sz="1400"/>
              <a:t>   4.  Inappropriate application of a statistic</a:t>
            </a:r>
          </a:p>
        </p:txBody>
      </p:sp>
      <p:sp>
        <p:nvSpPr>
          <p:cNvPr id="885765" name="AutoShape 5"/>
          <p:cNvSpPr>
            <a:spLocks noChangeArrowheads="1"/>
          </p:cNvSpPr>
          <p:nvPr/>
        </p:nvSpPr>
        <p:spPr bwMode="auto">
          <a:xfrm>
            <a:off x="2286000" y="2362200"/>
            <a:ext cx="3808413" cy="2970213"/>
          </a:xfrm>
          <a:prstGeom prst="wedgeEllipseCallout">
            <a:avLst>
              <a:gd name="adj1" fmla="val 27532"/>
              <a:gd name="adj2" fmla="val -53421"/>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lnSpc>
                <a:spcPct val="100000"/>
              </a:lnSpc>
            </a:pPr>
            <a:r>
              <a:rPr lang="en-US" sz="1200">
                <a:latin typeface="Verdana" pitchFamily="34" charset="0"/>
              </a:rPr>
              <a:t>For these problems, we will assume that there is no problem with missing data.</a:t>
            </a:r>
          </a:p>
          <a:p>
            <a:pPr algn="l">
              <a:lnSpc>
                <a:spcPct val="100000"/>
              </a:lnSpc>
            </a:pPr>
            <a:endParaRPr lang="en-US" sz="1200">
              <a:latin typeface="Verdana" pitchFamily="34" charset="0"/>
            </a:endParaRPr>
          </a:p>
          <a:p>
            <a:pPr algn="l">
              <a:lnSpc>
                <a:spcPct val="100000"/>
              </a:lnSpc>
            </a:pPr>
            <a:r>
              <a:rPr lang="en-US" sz="1200">
                <a:latin typeface="Verdana" pitchFamily="34" charset="0"/>
              </a:rPr>
              <a:t>In this problem, we are told to use 0.05 as alpha for the logistic regression.</a:t>
            </a:r>
          </a:p>
          <a:p>
            <a:pPr algn="l">
              <a:lnSpc>
                <a:spcPct val="100000"/>
              </a:lnSpc>
            </a:pPr>
            <a:endParaRPr lang="en-US" sz="1200">
              <a:latin typeface="Verdana" pitchFamily="34" charset="0"/>
            </a:endParaRPr>
          </a:p>
          <a:p>
            <a:pPr algn="l">
              <a:lnSpc>
                <a:spcPct val="100000"/>
              </a:lnSpc>
            </a:pPr>
            <a:r>
              <a:rPr lang="en-US" sz="1200">
                <a:latin typeface="Verdana" pitchFamily="34" charset="0"/>
              </a:rPr>
              <a:t>We are also told to do an 80-20 cross-validation, using 892776 as the random number seed.</a:t>
            </a:r>
          </a:p>
        </p:txBody>
      </p:sp>
    </p:spTree>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r>
              <a:rPr lang="en-US"/>
              <a:t>SW388R7</a:t>
            </a:r>
          </a:p>
          <a:p>
            <a:r>
              <a:rPr lang="en-US"/>
              <a:t>Data Analysis &amp; Computers II</a:t>
            </a:r>
          </a:p>
          <a:p>
            <a:endParaRPr lang="en-US"/>
          </a:p>
          <a:p>
            <a:r>
              <a:rPr lang="en-US"/>
              <a:t>Slide </a:t>
            </a:r>
            <a:fld id="{8C3681AF-8FA6-4F0A-B436-DF410A5D5A8A}" type="slidenum">
              <a:rPr lang="en-US"/>
              <a:pPr/>
              <a:t>60</a:t>
            </a:fld>
            <a:endParaRPr lang="en-US"/>
          </a:p>
        </p:txBody>
      </p:sp>
      <p:pic>
        <p:nvPicPr>
          <p:cNvPr id="900104" name="Picture 8"/>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357438" y="1731963"/>
            <a:ext cx="4805362" cy="1316037"/>
          </a:xfrm>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
        <p:nvSpPr>
          <p:cNvPr id="900098" name="Rectangle 2"/>
          <p:cNvSpPr>
            <a:spLocks noGrp="1" noChangeArrowheads="1"/>
          </p:cNvSpPr>
          <p:nvPr>
            <p:ph type="title"/>
          </p:nvPr>
        </p:nvSpPr>
        <p:spPr/>
        <p:txBody>
          <a:bodyPr/>
          <a:lstStyle/>
          <a:p>
            <a:r>
              <a:rPr lang="en-US"/>
              <a:t>OVERALL RELATIONSHIP BETWEEN INDEPENDENT AND DEPENDENT VARIABLES</a:t>
            </a:r>
          </a:p>
        </p:txBody>
      </p:sp>
      <p:sp>
        <p:nvSpPr>
          <p:cNvPr id="900101" name="Rectangle 5"/>
          <p:cNvSpPr>
            <a:spLocks noChangeArrowheads="1"/>
          </p:cNvSpPr>
          <p:nvPr/>
        </p:nvSpPr>
        <p:spPr bwMode="auto">
          <a:xfrm>
            <a:off x="2433638" y="2690813"/>
            <a:ext cx="4495800" cy="228600"/>
          </a:xfrm>
          <a:prstGeom prst="rect">
            <a:avLst/>
          </a:prstGeom>
          <a:noFill/>
          <a:ln w="31750">
            <a:solidFill>
              <a:srgbClr val="FF0000"/>
            </a:solidFill>
            <a:miter lim="800000"/>
            <a:headEnd/>
            <a:tailEnd/>
          </a:ln>
          <a:effectLst/>
          <a:extLst>
            <a:ext uri="{909E8E84-426E-40DD-AFC4-6F175D3DCCD1}">
              <a14:hiddenFill xmlns:a14="http://schemas.microsoft.com/office/drawing/2010/main">
                <a:solidFill>
                  <a:schemeClr val="bg1">
                    <a:alpha val="0"/>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0102" name="AutoShape 6"/>
          <p:cNvSpPr>
            <a:spLocks noChangeArrowheads="1"/>
          </p:cNvSpPr>
          <p:nvPr/>
        </p:nvSpPr>
        <p:spPr bwMode="auto">
          <a:xfrm>
            <a:off x="1866900" y="3165475"/>
            <a:ext cx="6362700" cy="3213100"/>
          </a:xfrm>
          <a:prstGeom prst="wedgeEllipseCallout">
            <a:avLst>
              <a:gd name="adj1" fmla="val 24449"/>
              <a:gd name="adj2" fmla="val -58991"/>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r>
              <a:rPr lang="en-US" sz="1200">
                <a:latin typeface="Verdana" pitchFamily="34" charset="0"/>
              </a:rPr>
              <a:t>The presence of a relationship between the dependent variable and combination of independent variables is based on the statistical significance of the final model chi-square in the SPSS table titled "Model Fitting Information".</a:t>
            </a:r>
          </a:p>
          <a:p>
            <a:pPr algn="l"/>
            <a:endParaRPr lang="en-US" sz="1200">
              <a:latin typeface="Verdana" pitchFamily="34" charset="0"/>
            </a:endParaRPr>
          </a:p>
          <a:p>
            <a:pPr algn="l"/>
            <a:r>
              <a:rPr lang="en-US" sz="1200">
                <a:latin typeface="Verdana" pitchFamily="34" charset="0"/>
              </a:rPr>
              <a:t>In this analysis, the probability of the model chi-square (25.882) was 0.001, less than or equal to the level of significance of 0.05. The null hypothesis that there was no difference between the model without independent variables and the model with independent variables was rejected. The existence of a relationship between the independent variables and the dependent variable was supported. </a:t>
            </a:r>
          </a:p>
        </p:txBody>
      </p:sp>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r>
              <a:rPr lang="en-US"/>
              <a:t>SW388R7</a:t>
            </a:r>
          </a:p>
          <a:p>
            <a:r>
              <a:rPr lang="en-US"/>
              <a:t>Data Analysis &amp; Computers II</a:t>
            </a:r>
          </a:p>
          <a:p>
            <a:endParaRPr lang="en-US"/>
          </a:p>
          <a:p>
            <a:r>
              <a:rPr lang="en-US"/>
              <a:t>Slide </a:t>
            </a:r>
            <a:fld id="{433F7B97-88A4-411D-91CE-3DCDC4F5D151}" type="slidenum">
              <a:rPr lang="en-US"/>
              <a:pPr/>
              <a:t>61</a:t>
            </a:fld>
            <a:endParaRPr lang="en-US"/>
          </a:p>
        </p:txBody>
      </p:sp>
      <p:pic>
        <p:nvPicPr>
          <p:cNvPr id="901128" name="Picture 8"/>
          <p:cNvPicPr>
            <a:picLocks noChangeAspect="1" noChangeArrowheads="1"/>
          </p:cNvPicPr>
          <p:nvPr>
            <p:ph idx="1"/>
          </p:nvPr>
        </p:nvPicPr>
        <p:blipFill>
          <a:blip r:embed="rId2">
            <a:extLst>
              <a:ext uri="{28A0092B-C50C-407E-A947-70E740481C1C}">
                <a14:useLocalDpi xmlns:a14="http://schemas.microsoft.com/office/drawing/2010/main" val="0"/>
              </a:ext>
            </a:extLst>
          </a:blip>
          <a:srcRect r="28630"/>
          <a:stretch>
            <a:fillRect/>
          </a:stretch>
        </p:blipFill>
        <p:spPr>
          <a:xfrm>
            <a:off x="1066800" y="1524000"/>
            <a:ext cx="6553200" cy="4116388"/>
          </a:xfrm>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
        <p:nvSpPr>
          <p:cNvPr id="901123" name="Rectangle 3"/>
          <p:cNvSpPr>
            <a:spLocks noGrp="1" noChangeArrowheads="1"/>
          </p:cNvSpPr>
          <p:nvPr>
            <p:ph type="title"/>
          </p:nvPr>
        </p:nvSpPr>
        <p:spPr/>
        <p:txBody>
          <a:bodyPr/>
          <a:lstStyle/>
          <a:p>
            <a:r>
              <a:rPr lang="en-US"/>
              <a:t>NUMERICAL PROBLEMS</a:t>
            </a:r>
          </a:p>
        </p:txBody>
      </p:sp>
      <p:sp>
        <p:nvSpPr>
          <p:cNvPr id="901125" name="Rectangle 5"/>
          <p:cNvSpPr>
            <a:spLocks noChangeArrowheads="1"/>
          </p:cNvSpPr>
          <p:nvPr/>
        </p:nvSpPr>
        <p:spPr bwMode="auto">
          <a:xfrm>
            <a:off x="3733800" y="1905000"/>
            <a:ext cx="838200" cy="3048000"/>
          </a:xfrm>
          <a:prstGeom prst="rect">
            <a:avLst/>
          </a:prstGeom>
          <a:noFill/>
          <a:ln w="31750">
            <a:solidFill>
              <a:srgbClr val="FF0000"/>
            </a:solidFill>
            <a:miter lim="800000"/>
            <a:headEnd/>
            <a:tailEnd/>
          </a:ln>
          <a:effectLst/>
          <a:extLst>
            <a:ext uri="{909E8E84-426E-40DD-AFC4-6F175D3DCCD1}">
              <a14:hiddenFill xmlns:a14="http://schemas.microsoft.com/office/drawing/2010/main">
                <a:solidFill>
                  <a:schemeClr val="bg1">
                    <a:alpha val="0"/>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1124" name="AutoShape 4"/>
          <p:cNvSpPr>
            <a:spLocks noChangeArrowheads="1"/>
          </p:cNvSpPr>
          <p:nvPr/>
        </p:nvSpPr>
        <p:spPr bwMode="auto">
          <a:xfrm>
            <a:off x="4724400" y="1600200"/>
            <a:ext cx="4264025" cy="4972050"/>
          </a:xfrm>
          <a:prstGeom prst="wedgeEllipseCallout">
            <a:avLst>
              <a:gd name="adj1" fmla="val -55583"/>
              <a:gd name="adj2" fmla="val -23426"/>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r>
              <a:rPr lang="en-US" sz="1200">
                <a:latin typeface="Verdana" pitchFamily="34" charset="0"/>
              </a:rPr>
              <a:t>Multicollinearity in the multinomial logistic regression  solution is detected by examining the standard errors for the b coefficients. A standard error larger than 2.0 indicates numerical problems, such as multicollinearity among the independent variables, zero cells for a dummy-coded independent variable because all of the subjects have the same value for the variable, and 'complete separation' whereby the two groups in the dependent event variable can be perfectly separated by scores on one of the independent variables. Analyses that indicate numerical problems should not be interpreted. </a:t>
            </a:r>
          </a:p>
          <a:p>
            <a:pPr algn="l"/>
            <a:endParaRPr lang="en-US" sz="1200">
              <a:latin typeface="Verdana" pitchFamily="34" charset="0"/>
            </a:endParaRPr>
          </a:p>
          <a:p>
            <a:pPr algn="l"/>
            <a:r>
              <a:rPr lang="en-US" sz="1200">
                <a:latin typeface="Verdana" pitchFamily="34" charset="0"/>
              </a:rPr>
              <a:t>None of the independent variables in this analysis had a standard error larger than 2.0. </a:t>
            </a:r>
          </a:p>
        </p:txBody>
      </p:sp>
    </p:spTree>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0"/>
          </p:nvPr>
        </p:nvSpPr>
        <p:spPr/>
        <p:txBody>
          <a:bodyPr/>
          <a:lstStyle/>
          <a:p>
            <a:r>
              <a:rPr lang="en-US"/>
              <a:t>SW388R7</a:t>
            </a:r>
          </a:p>
          <a:p>
            <a:r>
              <a:rPr lang="en-US"/>
              <a:t>Data Analysis &amp; Computers II</a:t>
            </a:r>
          </a:p>
          <a:p>
            <a:endParaRPr lang="en-US"/>
          </a:p>
          <a:p>
            <a:r>
              <a:rPr lang="en-US"/>
              <a:t>Slide </a:t>
            </a:r>
            <a:fld id="{397B1D88-DFDC-4F00-809F-3B5953609F3E}" type="slidenum">
              <a:rPr lang="en-US"/>
              <a:pPr/>
              <a:t>62</a:t>
            </a:fld>
            <a:endParaRPr lang="en-US"/>
          </a:p>
        </p:txBody>
      </p:sp>
      <p:sp>
        <p:nvSpPr>
          <p:cNvPr id="902147" name="Rectangle 3"/>
          <p:cNvSpPr>
            <a:spLocks noGrp="1" noChangeArrowheads="1"/>
          </p:cNvSpPr>
          <p:nvPr>
            <p:ph type="title"/>
          </p:nvPr>
        </p:nvSpPr>
        <p:spPr>
          <a:xfrm>
            <a:off x="1143000" y="304800"/>
            <a:ext cx="7848600" cy="914400"/>
          </a:xfrm>
        </p:spPr>
        <p:txBody>
          <a:bodyPr/>
          <a:lstStyle/>
          <a:p>
            <a:r>
              <a:rPr lang="en-US"/>
              <a:t>RELATIONSHIP OF INDIVIDUAL INDEPENDENT VARIABLES TO DEPENDENT VARIABLE - 1</a:t>
            </a:r>
          </a:p>
        </p:txBody>
      </p:sp>
      <p:sp>
        <p:nvSpPr>
          <p:cNvPr id="902148" name="Rectangle 4"/>
          <p:cNvSpPr>
            <a:spLocks noChangeArrowheads="1"/>
          </p:cNvSpPr>
          <p:nvPr/>
        </p:nvSpPr>
        <p:spPr bwMode="auto">
          <a:xfrm>
            <a:off x="2514600" y="4518025"/>
            <a:ext cx="4419600" cy="228600"/>
          </a:xfrm>
          <a:prstGeom prst="rect">
            <a:avLst/>
          </a:prstGeom>
          <a:noFill/>
          <a:ln w="31750">
            <a:solidFill>
              <a:srgbClr val="FF0000"/>
            </a:solidFill>
            <a:miter lim="800000"/>
            <a:headEnd/>
            <a:tailEnd/>
          </a:ln>
          <a:effectLst/>
          <a:extLst>
            <a:ext uri="{909E8E84-426E-40DD-AFC4-6F175D3DCCD1}">
              <a14:hiddenFill xmlns:a14="http://schemas.microsoft.com/office/drawing/2010/main">
                <a:solidFill>
                  <a:schemeClr val="bg1">
                    <a:alpha val="0"/>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902154" name="Group 10"/>
          <p:cNvGrpSpPr>
            <a:grpSpLocks/>
          </p:cNvGrpSpPr>
          <p:nvPr/>
        </p:nvGrpSpPr>
        <p:grpSpPr bwMode="auto">
          <a:xfrm>
            <a:off x="2590800" y="1566863"/>
            <a:ext cx="4756150" cy="3462337"/>
            <a:chOff x="1632" y="768"/>
            <a:chExt cx="2996" cy="2181"/>
          </a:xfrm>
        </p:grpSpPr>
        <p:pic>
          <p:nvPicPr>
            <p:cNvPr id="902152"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 y="768"/>
              <a:ext cx="2996" cy="218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02149" name="Rectangle 5"/>
            <p:cNvSpPr>
              <a:spLocks noChangeArrowheads="1"/>
            </p:cNvSpPr>
            <p:nvPr/>
          </p:nvSpPr>
          <p:spPr bwMode="auto">
            <a:xfrm>
              <a:off x="1680" y="1968"/>
              <a:ext cx="2784" cy="144"/>
            </a:xfrm>
            <a:prstGeom prst="rect">
              <a:avLst/>
            </a:prstGeom>
            <a:noFill/>
            <a:ln w="31750">
              <a:solidFill>
                <a:srgbClr val="FF0000"/>
              </a:solidFill>
              <a:miter lim="800000"/>
              <a:headEnd/>
              <a:tailEnd/>
            </a:ln>
            <a:effectLst/>
            <a:extLst>
              <a:ext uri="{909E8E84-426E-40DD-AFC4-6F175D3DCCD1}">
                <a14:hiddenFill xmlns:a14="http://schemas.microsoft.com/office/drawing/2010/main">
                  <a:solidFill>
                    <a:schemeClr val="bg1">
                      <a:alpha val="0"/>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902150" name="AutoShape 6"/>
          <p:cNvSpPr>
            <a:spLocks noChangeArrowheads="1"/>
          </p:cNvSpPr>
          <p:nvPr/>
        </p:nvSpPr>
        <p:spPr bwMode="auto">
          <a:xfrm>
            <a:off x="993775" y="3933825"/>
            <a:ext cx="7159625" cy="2771775"/>
          </a:xfrm>
          <a:prstGeom prst="wedgeEllipseCallout">
            <a:avLst>
              <a:gd name="adj1" fmla="val 28093"/>
              <a:gd name="adj2" fmla="val -61676"/>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r>
              <a:rPr lang="en-US" sz="1200">
                <a:latin typeface="Verdana" pitchFamily="34" charset="0"/>
              </a:rPr>
              <a:t>The statistical significance of the relationship between self-employment and opinion about spending on welfare is based on the statistical significance of the chi-square statistic in the SPSS table titled "Likelihood Ratio Tests".</a:t>
            </a:r>
          </a:p>
          <a:p>
            <a:endParaRPr lang="en-US" sz="1200">
              <a:latin typeface="Verdana" pitchFamily="34" charset="0"/>
            </a:endParaRPr>
          </a:p>
          <a:p>
            <a:pPr algn="l"/>
            <a:r>
              <a:rPr lang="en-US" sz="1200">
                <a:latin typeface="Verdana" pitchFamily="34" charset="0"/>
              </a:rPr>
              <a:t>For this relationship, the probability of the chi-square statistic (7.525) was 0.023, less than or equal to the level of significance of 0.05. The null hypothesis that all of the b coefficients associated with self-employment were equal to zero was rejected. The existence of a relationship between self-employment and opinion about spending on welfare was supported. </a:t>
            </a:r>
          </a:p>
        </p:txBody>
      </p:sp>
    </p:spTree>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r>
              <a:rPr lang="en-US"/>
              <a:t>SW388R7</a:t>
            </a:r>
          </a:p>
          <a:p>
            <a:r>
              <a:rPr lang="en-US"/>
              <a:t>Data Analysis &amp; Computers II</a:t>
            </a:r>
          </a:p>
          <a:p>
            <a:endParaRPr lang="en-US"/>
          </a:p>
          <a:p>
            <a:r>
              <a:rPr lang="en-US"/>
              <a:t>Slide </a:t>
            </a:r>
            <a:fld id="{04F32198-1CCE-4784-9277-A5B016E6C31C}" type="slidenum">
              <a:rPr lang="en-US"/>
              <a:pPr/>
              <a:t>63</a:t>
            </a:fld>
            <a:endParaRPr lang="en-US"/>
          </a:p>
        </p:txBody>
      </p:sp>
      <p:pic>
        <p:nvPicPr>
          <p:cNvPr id="903175" name="Picture 7"/>
          <p:cNvPicPr>
            <a:picLocks noChangeAspect="1" noChangeArrowheads="1"/>
          </p:cNvPicPr>
          <p:nvPr>
            <p:ph idx="1"/>
          </p:nvPr>
        </p:nvPicPr>
        <p:blipFill>
          <a:blip r:embed="rId2">
            <a:extLst>
              <a:ext uri="{28A0092B-C50C-407E-A947-70E740481C1C}">
                <a14:useLocalDpi xmlns:a14="http://schemas.microsoft.com/office/drawing/2010/main" val="0"/>
              </a:ext>
            </a:extLst>
          </a:blip>
          <a:srcRect r="26141"/>
          <a:stretch>
            <a:fillRect/>
          </a:stretch>
        </p:blipFill>
        <p:spPr>
          <a:xfrm>
            <a:off x="1143000" y="1370013"/>
            <a:ext cx="6781800" cy="4116387"/>
          </a:xfrm>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
        <p:nvSpPr>
          <p:cNvPr id="903171" name="Rectangle 3"/>
          <p:cNvSpPr>
            <a:spLocks noChangeArrowheads="1"/>
          </p:cNvSpPr>
          <p:nvPr/>
        </p:nvSpPr>
        <p:spPr bwMode="auto">
          <a:xfrm>
            <a:off x="1219200" y="3095625"/>
            <a:ext cx="6629400" cy="288925"/>
          </a:xfrm>
          <a:prstGeom prst="rect">
            <a:avLst/>
          </a:prstGeom>
          <a:noFill/>
          <a:ln w="31750">
            <a:solidFill>
              <a:srgbClr val="FF0000"/>
            </a:solidFill>
            <a:miter lim="800000"/>
            <a:headEnd/>
            <a:tailEnd/>
          </a:ln>
          <a:effectLst/>
          <a:extLst>
            <a:ext uri="{909E8E84-426E-40DD-AFC4-6F175D3DCCD1}">
              <a14:hiddenFill xmlns:a14="http://schemas.microsoft.com/office/drawing/2010/main">
                <a:solidFill>
                  <a:schemeClr val="bg1">
                    <a:alpha val="0"/>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3172" name="Rectangle 4"/>
          <p:cNvSpPr>
            <a:spLocks noGrp="1" noChangeArrowheads="1"/>
          </p:cNvSpPr>
          <p:nvPr>
            <p:ph type="title"/>
          </p:nvPr>
        </p:nvSpPr>
        <p:spPr>
          <a:xfrm>
            <a:off x="1143000" y="304800"/>
            <a:ext cx="7848600" cy="914400"/>
          </a:xfrm>
        </p:spPr>
        <p:txBody>
          <a:bodyPr/>
          <a:lstStyle/>
          <a:p>
            <a:r>
              <a:rPr lang="en-US"/>
              <a:t>RELATIONSHIP OF INDIVIDUAL INDEPENDENT VARIABLES TO DEPENDENT VARIABLE - 2</a:t>
            </a:r>
          </a:p>
        </p:txBody>
      </p:sp>
      <p:sp>
        <p:nvSpPr>
          <p:cNvPr id="903173" name="AutoShape 5"/>
          <p:cNvSpPr>
            <a:spLocks noChangeArrowheads="1"/>
          </p:cNvSpPr>
          <p:nvPr/>
        </p:nvSpPr>
        <p:spPr bwMode="auto">
          <a:xfrm>
            <a:off x="1143000" y="4233863"/>
            <a:ext cx="7312025" cy="2111375"/>
          </a:xfrm>
          <a:prstGeom prst="wedgeEllipseCallout">
            <a:avLst>
              <a:gd name="adj1" fmla="val 24861"/>
              <a:gd name="adj2" fmla="val -69644"/>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r>
              <a:rPr lang="en-US" sz="1200">
                <a:latin typeface="Verdana" pitchFamily="34" charset="0"/>
              </a:rPr>
              <a:t>In the comparison of survey respondents who thought we spend too little money on welfare to survey respondents who thought we spend too much money on welfare, the probability of the Wald statistic (6.612) for the variable category survey respondents who were self-employed  [wrkslf=1] was 0.010. Since the probability was less than or equal to the level of significance of 0.05, the null hypothesis that the b coefficient for self-employment was equal to zero for this comparison was rejected. </a:t>
            </a:r>
          </a:p>
        </p:txBody>
      </p:sp>
    </p:spTree>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r>
              <a:rPr lang="en-US"/>
              <a:t>SW388R7</a:t>
            </a:r>
          </a:p>
          <a:p>
            <a:r>
              <a:rPr lang="en-US"/>
              <a:t>Data Analysis &amp; Computers II</a:t>
            </a:r>
          </a:p>
          <a:p>
            <a:endParaRPr lang="en-US"/>
          </a:p>
          <a:p>
            <a:r>
              <a:rPr lang="en-US"/>
              <a:t>Slide </a:t>
            </a:r>
            <a:fld id="{8AA5180A-232F-4E7D-880D-3D132449D678}" type="slidenum">
              <a:rPr lang="en-US"/>
              <a:pPr/>
              <a:t>64</a:t>
            </a:fld>
            <a:endParaRPr lang="en-US"/>
          </a:p>
        </p:txBody>
      </p:sp>
      <p:pic>
        <p:nvPicPr>
          <p:cNvPr id="988162" name="Picture 2"/>
          <p:cNvPicPr>
            <a:picLocks noChangeAspect="1" noChangeArrowheads="1"/>
          </p:cNvPicPr>
          <p:nvPr>
            <p:ph idx="1"/>
          </p:nvPr>
        </p:nvPicPr>
        <p:blipFill>
          <a:blip r:embed="rId2">
            <a:extLst>
              <a:ext uri="{28A0092B-C50C-407E-A947-70E740481C1C}">
                <a14:useLocalDpi xmlns:a14="http://schemas.microsoft.com/office/drawing/2010/main" val="0"/>
              </a:ext>
            </a:extLst>
          </a:blip>
          <a:srcRect r="26141"/>
          <a:stretch>
            <a:fillRect/>
          </a:stretch>
        </p:blipFill>
        <p:spPr>
          <a:xfrm>
            <a:off x="1143000" y="1370013"/>
            <a:ext cx="6781800" cy="4116387"/>
          </a:xfrm>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
        <p:nvSpPr>
          <p:cNvPr id="988163" name="Rectangle 3"/>
          <p:cNvSpPr>
            <a:spLocks noChangeArrowheads="1"/>
          </p:cNvSpPr>
          <p:nvPr/>
        </p:nvSpPr>
        <p:spPr bwMode="auto">
          <a:xfrm>
            <a:off x="1219200" y="3095625"/>
            <a:ext cx="6629400" cy="288925"/>
          </a:xfrm>
          <a:prstGeom prst="rect">
            <a:avLst/>
          </a:prstGeom>
          <a:noFill/>
          <a:ln w="31750">
            <a:solidFill>
              <a:srgbClr val="FF0000"/>
            </a:solidFill>
            <a:miter lim="800000"/>
            <a:headEnd/>
            <a:tailEnd/>
          </a:ln>
          <a:effectLst/>
          <a:extLst>
            <a:ext uri="{909E8E84-426E-40DD-AFC4-6F175D3DCCD1}">
              <a14:hiddenFill xmlns:a14="http://schemas.microsoft.com/office/drawing/2010/main">
                <a:solidFill>
                  <a:schemeClr val="bg1">
                    <a:alpha val="0"/>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88164" name="Rectangle 4"/>
          <p:cNvSpPr>
            <a:spLocks noGrp="1" noChangeArrowheads="1"/>
          </p:cNvSpPr>
          <p:nvPr>
            <p:ph type="title"/>
          </p:nvPr>
        </p:nvSpPr>
        <p:spPr>
          <a:xfrm>
            <a:off x="1143000" y="304800"/>
            <a:ext cx="7848600" cy="914400"/>
          </a:xfrm>
        </p:spPr>
        <p:txBody>
          <a:bodyPr/>
          <a:lstStyle/>
          <a:p>
            <a:r>
              <a:rPr lang="en-US"/>
              <a:t>RELATIONSHIP OF INDIVIDUAL INDEPENDENT VARIABLES TO DEPENDENT VARIABLE - 3</a:t>
            </a:r>
          </a:p>
        </p:txBody>
      </p:sp>
      <p:sp>
        <p:nvSpPr>
          <p:cNvPr id="988165" name="AutoShape 5"/>
          <p:cNvSpPr>
            <a:spLocks noChangeArrowheads="1"/>
          </p:cNvSpPr>
          <p:nvPr/>
        </p:nvSpPr>
        <p:spPr bwMode="auto">
          <a:xfrm>
            <a:off x="1447800" y="3810000"/>
            <a:ext cx="7312025" cy="1892300"/>
          </a:xfrm>
          <a:prstGeom prst="wedgeEllipseCallout">
            <a:avLst>
              <a:gd name="adj1" fmla="val 30806"/>
              <a:gd name="adj2" fmla="val -76176"/>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r>
              <a:rPr lang="en-US" sz="1200">
                <a:latin typeface="Verdana" pitchFamily="34" charset="0"/>
              </a:rPr>
              <a:t>The value of Exp(B) was 0.157 which implies that the odds decreased by 84.3% (0.157 - 1.0 = -0.843). </a:t>
            </a:r>
          </a:p>
          <a:p>
            <a:pPr algn="l"/>
            <a:endParaRPr lang="en-US" sz="1200">
              <a:latin typeface="Verdana" pitchFamily="34" charset="0"/>
            </a:endParaRPr>
          </a:p>
          <a:p>
            <a:pPr algn="l"/>
            <a:r>
              <a:rPr lang="en-US" sz="1200">
                <a:latin typeface="Verdana" pitchFamily="34" charset="0"/>
              </a:rPr>
              <a:t>The relationship stated in the problem is supported. Survey respondents who were self-employed were 84.3% less likely to be in the group of survey respondents who thought we spend too little money on welfare, rather than the group of survey respondents who thought we spend too much money on welfare.</a:t>
            </a:r>
          </a:p>
        </p:txBody>
      </p:sp>
    </p:spTree>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0"/>
          </p:nvPr>
        </p:nvSpPr>
        <p:spPr/>
        <p:txBody>
          <a:bodyPr/>
          <a:lstStyle/>
          <a:p>
            <a:r>
              <a:rPr lang="en-US"/>
              <a:t>SW388R7</a:t>
            </a:r>
          </a:p>
          <a:p>
            <a:r>
              <a:rPr lang="en-US"/>
              <a:t>Data Analysis &amp; Computers II</a:t>
            </a:r>
          </a:p>
          <a:p>
            <a:endParaRPr lang="en-US"/>
          </a:p>
          <a:p>
            <a:r>
              <a:rPr lang="en-US"/>
              <a:t>Slide </a:t>
            </a:r>
            <a:fld id="{40F5ADF6-060E-4E69-857A-1796B4E72503}" type="slidenum">
              <a:rPr lang="en-US"/>
              <a:pPr/>
              <a:t>65</a:t>
            </a:fld>
            <a:endParaRPr lang="en-US"/>
          </a:p>
        </p:txBody>
      </p:sp>
      <p:pic>
        <p:nvPicPr>
          <p:cNvPr id="907273" name="Picture 9"/>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209800" y="3429000"/>
            <a:ext cx="5043488" cy="3230563"/>
          </a:xfrm>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
        <p:nvSpPr>
          <p:cNvPr id="907268" name="Rectangle 4"/>
          <p:cNvSpPr>
            <a:spLocks noChangeArrowheads="1"/>
          </p:cNvSpPr>
          <p:nvPr/>
        </p:nvSpPr>
        <p:spPr bwMode="auto">
          <a:xfrm>
            <a:off x="2286000" y="4191000"/>
            <a:ext cx="4724400" cy="587375"/>
          </a:xfrm>
          <a:prstGeom prst="rect">
            <a:avLst/>
          </a:prstGeom>
          <a:noFill/>
          <a:ln w="31750">
            <a:solidFill>
              <a:srgbClr val="FF0000"/>
            </a:solidFill>
            <a:miter lim="800000"/>
            <a:headEnd/>
            <a:tailEnd/>
          </a:ln>
          <a:effectLst/>
          <a:extLst>
            <a:ext uri="{909E8E84-426E-40DD-AFC4-6F175D3DCCD1}">
              <a14:hiddenFill xmlns:a14="http://schemas.microsoft.com/office/drawing/2010/main">
                <a:solidFill>
                  <a:schemeClr val="bg1">
                    <a:alpha val="0"/>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7269" name="Rectangle 5"/>
          <p:cNvSpPr>
            <a:spLocks noGrp="1" noChangeArrowheads="1"/>
          </p:cNvSpPr>
          <p:nvPr>
            <p:ph type="title"/>
          </p:nvPr>
        </p:nvSpPr>
        <p:spPr>
          <a:xfrm>
            <a:off x="838200" y="304800"/>
            <a:ext cx="8229600" cy="914400"/>
          </a:xfrm>
        </p:spPr>
        <p:txBody>
          <a:bodyPr/>
          <a:lstStyle/>
          <a:p>
            <a:r>
              <a:rPr lang="en-US" sz="2400"/>
              <a:t>CLASSIFICATION USING THE MULTINOMIAL LOGISTIC REGRESSION MODEL: BY CHANCE ACCURACY RATE</a:t>
            </a:r>
          </a:p>
        </p:txBody>
      </p:sp>
      <p:sp>
        <p:nvSpPr>
          <p:cNvPr id="907270" name="AutoShape 6"/>
          <p:cNvSpPr>
            <a:spLocks noChangeArrowheads="1"/>
          </p:cNvSpPr>
          <p:nvPr/>
        </p:nvSpPr>
        <p:spPr bwMode="auto">
          <a:xfrm>
            <a:off x="1377950" y="5257800"/>
            <a:ext cx="7005638" cy="1450975"/>
          </a:xfrm>
          <a:prstGeom prst="wedgeEllipseCallout">
            <a:avLst>
              <a:gd name="adj1" fmla="val 24699"/>
              <a:gd name="adj2" fmla="val -40514"/>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r>
              <a:rPr lang="en-US" sz="1200">
                <a:latin typeface="Verdana" pitchFamily="34" charset="0"/>
              </a:rPr>
              <a:t>The proportional by chance accuracy rate was computed by calculating the proportion of cases for each group based on the number of cases in each group in the 'Case Processing Summary', and then squaring and summing the proportion of cases in each group  (0.406² + 0.362² + 0.232² = 0.350).</a:t>
            </a:r>
          </a:p>
          <a:p>
            <a:pPr algn="l"/>
            <a:endParaRPr lang="en-US" sz="1200">
              <a:latin typeface="Verdana" pitchFamily="34" charset="0"/>
            </a:endParaRPr>
          </a:p>
        </p:txBody>
      </p:sp>
      <p:sp>
        <p:nvSpPr>
          <p:cNvPr id="907271" name="AutoShape 7"/>
          <p:cNvSpPr>
            <a:spLocks noChangeArrowheads="1"/>
          </p:cNvSpPr>
          <p:nvPr/>
        </p:nvSpPr>
        <p:spPr bwMode="auto">
          <a:xfrm>
            <a:off x="1450975" y="1403350"/>
            <a:ext cx="7007225" cy="2330450"/>
          </a:xfrm>
          <a:prstGeom prst="wedgeEllipseCallout">
            <a:avLst>
              <a:gd name="adj1" fmla="val 18236"/>
              <a:gd name="adj2" fmla="val -38148"/>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r>
              <a:rPr lang="en-US" sz="1200">
                <a:latin typeface="Verdana" pitchFamily="34" charset="0"/>
              </a:rPr>
              <a:t>The independent variables could be characterized as useful predictors distinguishing survey respondents who thought we spend too little money on welfare, survey respondents who thought we spend about the right amount of money on welfare and survey respondents who thought we spend too much money on welfare if the classification accuracy rate was substantially higher than the accuracy attainable by chance alone. Operationally, the classification accuracy rate should be 25% or more higher than the proportional by chance accuracy rate. </a:t>
            </a:r>
          </a:p>
        </p:txBody>
      </p:sp>
    </p:spTree>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r>
              <a:rPr lang="en-US"/>
              <a:t>SW388R7</a:t>
            </a:r>
          </a:p>
          <a:p>
            <a:r>
              <a:rPr lang="en-US"/>
              <a:t>Data Analysis &amp; Computers II</a:t>
            </a:r>
          </a:p>
          <a:p>
            <a:endParaRPr lang="en-US"/>
          </a:p>
          <a:p>
            <a:r>
              <a:rPr lang="en-US"/>
              <a:t>Slide </a:t>
            </a:r>
            <a:fld id="{BADF8C90-B611-4191-92B6-EED1CDF530DE}" type="slidenum">
              <a:rPr lang="en-US"/>
              <a:pPr/>
              <a:t>66</a:t>
            </a:fld>
            <a:endParaRPr lang="en-US"/>
          </a:p>
        </p:txBody>
      </p:sp>
      <p:pic>
        <p:nvPicPr>
          <p:cNvPr id="908294" name="Picture 6"/>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143125" y="1635125"/>
            <a:ext cx="4943475" cy="1946275"/>
          </a:xfrm>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
        <p:nvSpPr>
          <p:cNvPr id="908291" name="Rectangle 3"/>
          <p:cNvSpPr>
            <a:spLocks noGrp="1" noChangeArrowheads="1"/>
          </p:cNvSpPr>
          <p:nvPr>
            <p:ph type="title"/>
          </p:nvPr>
        </p:nvSpPr>
        <p:spPr>
          <a:xfrm>
            <a:off x="838200" y="304800"/>
            <a:ext cx="8229600" cy="914400"/>
          </a:xfrm>
        </p:spPr>
        <p:txBody>
          <a:bodyPr/>
          <a:lstStyle/>
          <a:p>
            <a:r>
              <a:rPr lang="en-US" sz="2400"/>
              <a:t>CLASSIFICATION USING THE MULTINOMIAL LOGISTIC REGRESSION MODEL:  CLASSIFICATION ACCURACY</a:t>
            </a:r>
          </a:p>
        </p:txBody>
      </p:sp>
      <p:sp>
        <p:nvSpPr>
          <p:cNvPr id="908292" name="AutoShape 4"/>
          <p:cNvSpPr>
            <a:spLocks noChangeArrowheads="1"/>
          </p:cNvSpPr>
          <p:nvPr/>
        </p:nvSpPr>
        <p:spPr bwMode="auto">
          <a:xfrm>
            <a:off x="1981200" y="4041775"/>
            <a:ext cx="4953000" cy="1673225"/>
          </a:xfrm>
          <a:prstGeom prst="wedgeEllipseCallout">
            <a:avLst>
              <a:gd name="adj1" fmla="val 34903"/>
              <a:gd name="adj2" fmla="val -89565"/>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r>
              <a:rPr lang="en-US" sz="1200">
                <a:latin typeface="Verdana" pitchFamily="34" charset="0"/>
              </a:rPr>
              <a:t>The classification accuracy rate was 52.2% which was greater than or equal to the  proportional by chance accuracy criteria of 43.7% (1.25 x 35.0% = 43.7%). </a:t>
            </a:r>
          </a:p>
          <a:p>
            <a:pPr algn="l"/>
            <a:endParaRPr lang="en-US" sz="1200">
              <a:latin typeface="Verdana" pitchFamily="34" charset="0"/>
            </a:endParaRPr>
          </a:p>
          <a:p>
            <a:pPr algn="l"/>
            <a:r>
              <a:rPr lang="en-US" sz="1200">
                <a:latin typeface="Verdana" pitchFamily="34" charset="0"/>
              </a:rPr>
              <a:t>The criteria for classification accuracy is  satisfied.</a:t>
            </a:r>
          </a:p>
        </p:txBody>
      </p:sp>
    </p:spTree>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r>
              <a:rPr lang="en-US"/>
              <a:t>SW388R7</a:t>
            </a:r>
          </a:p>
          <a:p>
            <a:r>
              <a:rPr lang="en-US"/>
              <a:t>Data Analysis &amp; Computers II</a:t>
            </a:r>
          </a:p>
          <a:p>
            <a:endParaRPr lang="en-US"/>
          </a:p>
          <a:p>
            <a:r>
              <a:rPr lang="en-US"/>
              <a:t>Slide </a:t>
            </a:r>
            <a:fld id="{9D155899-982D-4832-8447-3753ABD99DD1}" type="slidenum">
              <a:rPr lang="en-US"/>
              <a:pPr/>
              <a:t>67</a:t>
            </a:fld>
            <a:endParaRPr lang="en-US"/>
          </a:p>
        </p:txBody>
      </p:sp>
      <p:pic>
        <p:nvPicPr>
          <p:cNvPr id="989186" name="Picture 2"/>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0" y="1524000"/>
            <a:ext cx="7024688" cy="5122863"/>
          </a:xfrm>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
        <p:nvSpPr>
          <p:cNvPr id="989187" name="Rectangle 3"/>
          <p:cNvSpPr>
            <a:spLocks noGrp="1" noChangeArrowheads="1"/>
          </p:cNvSpPr>
          <p:nvPr>
            <p:ph type="title"/>
          </p:nvPr>
        </p:nvSpPr>
        <p:spPr/>
        <p:txBody>
          <a:bodyPr/>
          <a:lstStyle/>
          <a:p>
            <a:r>
              <a:rPr lang="en-US"/>
              <a:t>Validation analysis:</a:t>
            </a:r>
            <a:br>
              <a:rPr lang="en-US"/>
            </a:br>
            <a:r>
              <a:rPr lang="en-US"/>
              <a:t>set the random number seed</a:t>
            </a:r>
          </a:p>
        </p:txBody>
      </p:sp>
      <p:sp>
        <p:nvSpPr>
          <p:cNvPr id="989188" name="AutoShape 4"/>
          <p:cNvSpPr>
            <a:spLocks noChangeArrowheads="1"/>
          </p:cNvSpPr>
          <p:nvPr/>
        </p:nvSpPr>
        <p:spPr bwMode="auto">
          <a:xfrm>
            <a:off x="4114800" y="2971800"/>
            <a:ext cx="3352800" cy="1165225"/>
          </a:xfrm>
          <a:prstGeom prst="wedgeEllipseCallout">
            <a:avLst>
              <a:gd name="adj1" fmla="val -28597"/>
              <a:gd name="adj2" fmla="val -99454"/>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lnSpc>
                <a:spcPct val="100000"/>
              </a:lnSpc>
            </a:pPr>
            <a:r>
              <a:rPr lang="en-US" sz="1200">
                <a:latin typeface="Verdana" pitchFamily="34" charset="0"/>
              </a:rPr>
              <a:t>To set the random number seed, select the </a:t>
            </a:r>
            <a:r>
              <a:rPr lang="en-US" sz="1200" i="1">
                <a:latin typeface="Verdana" pitchFamily="34" charset="0"/>
              </a:rPr>
              <a:t>Random Number Seed…</a:t>
            </a:r>
            <a:r>
              <a:rPr lang="en-US" sz="1200">
                <a:latin typeface="Verdana" pitchFamily="34" charset="0"/>
              </a:rPr>
              <a:t> command from the </a:t>
            </a:r>
            <a:r>
              <a:rPr lang="en-US" sz="1200" i="1">
                <a:latin typeface="Verdana" pitchFamily="34" charset="0"/>
              </a:rPr>
              <a:t>Transform</a:t>
            </a:r>
            <a:r>
              <a:rPr lang="en-US" sz="1200">
                <a:latin typeface="Verdana" pitchFamily="34" charset="0"/>
              </a:rPr>
              <a:t> menu.</a:t>
            </a:r>
          </a:p>
        </p:txBody>
      </p:sp>
    </p:spTree>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a:spLocks noGrp="1"/>
          </p:cNvSpPr>
          <p:nvPr>
            <p:ph type="sldNum" sz="quarter" idx="10"/>
          </p:nvPr>
        </p:nvSpPr>
        <p:spPr/>
        <p:txBody>
          <a:bodyPr/>
          <a:lstStyle/>
          <a:p>
            <a:r>
              <a:rPr lang="en-US"/>
              <a:t>SW388R7</a:t>
            </a:r>
          </a:p>
          <a:p>
            <a:r>
              <a:rPr lang="en-US"/>
              <a:t>Data Analysis &amp; Computers II</a:t>
            </a:r>
          </a:p>
          <a:p>
            <a:endParaRPr lang="en-US"/>
          </a:p>
          <a:p>
            <a:r>
              <a:rPr lang="en-US"/>
              <a:t>Slide </a:t>
            </a:r>
            <a:fld id="{75E7B2AC-ED6B-4A91-AA2D-D5589B0B7FA6}" type="slidenum">
              <a:rPr lang="en-US"/>
              <a:pPr/>
              <a:t>68</a:t>
            </a:fld>
            <a:endParaRPr lang="en-US"/>
          </a:p>
        </p:txBody>
      </p:sp>
      <p:pic>
        <p:nvPicPr>
          <p:cNvPr id="990216" name="Picture 8"/>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3635375" y="2738438"/>
            <a:ext cx="2613025" cy="1452562"/>
          </a:xfrm>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
        <p:nvSpPr>
          <p:cNvPr id="990211" name="Rectangle 3"/>
          <p:cNvSpPr>
            <a:spLocks noGrp="1" noChangeArrowheads="1"/>
          </p:cNvSpPr>
          <p:nvPr>
            <p:ph type="title"/>
          </p:nvPr>
        </p:nvSpPr>
        <p:spPr/>
        <p:txBody>
          <a:bodyPr/>
          <a:lstStyle/>
          <a:p>
            <a:r>
              <a:rPr lang="en-US"/>
              <a:t>Set the random number seed</a:t>
            </a:r>
          </a:p>
        </p:txBody>
      </p:sp>
      <p:sp>
        <p:nvSpPr>
          <p:cNvPr id="990212" name="AutoShape 4"/>
          <p:cNvSpPr>
            <a:spLocks noChangeArrowheads="1"/>
          </p:cNvSpPr>
          <p:nvPr/>
        </p:nvSpPr>
        <p:spPr bwMode="auto">
          <a:xfrm>
            <a:off x="1066800" y="1958975"/>
            <a:ext cx="2514600" cy="1165225"/>
          </a:xfrm>
          <a:prstGeom prst="wedgeEllipseCallout">
            <a:avLst>
              <a:gd name="adj1" fmla="val 61931"/>
              <a:gd name="adj2" fmla="val 55755"/>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lnSpc>
                <a:spcPct val="100000"/>
              </a:lnSpc>
            </a:pPr>
            <a:r>
              <a:rPr lang="en-US" sz="1200" b="1">
                <a:latin typeface="Verdana" pitchFamily="34" charset="0"/>
              </a:rPr>
              <a:t>First</a:t>
            </a:r>
            <a:r>
              <a:rPr lang="en-US" sz="1200">
                <a:latin typeface="Verdana" pitchFamily="34" charset="0"/>
              </a:rPr>
              <a:t>, click on the </a:t>
            </a:r>
            <a:r>
              <a:rPr lang="en-US" sz="1200" i="1">
                <a:latin typeface="Verdana" pitchFamily="34" charset="0"/>
              </a:rPr>
              <a:t>Set seed to</a:t>
            </a:r>
            <a:r>
              <a:rPr lang="en-US" sz="1200">
                <a:latin typeface="Verdana" pitchFamily="34" charset="0"/>
              </a:rPr>
              <a:t> option button to activate the text box.</a:t>
            </a:r>
          </a:p>
        </p:txBody>
      </p:sp>
      <p:sp>
        <p:nvSpPr>
          <p:cNvPr id="990213" name="AutoShape 5"/>
          <p:cNvSpPr>
            <a:spLocks noChangeArrowheads="1"/>
          </p:cNvSpPr>
          <p:nvPr/>
        </p:nvSpPr>
        <p:spPr bwMode="auto">
          <a:xfrm>
            <a:off x="5638800" y="3429000"/>
            <a:ext cx="2895600" cy="906463"/>
          </a:xfrm>
          <a:prstGeom prst="wedgeEllipseCallout">
            <a:avLst>
              <a:gd name="adj1" fmla="val -57676"/>
              <a:gd name="adj2" fmla="val -56861"/>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lnSpc>
                <a:spcPct val="100000"/>
              </a:lnSpc>
            </a:pPr>
            <a:r>
              <a:rPr lang="en-US" sz="1200" b="1">
                <a:latin typeface="Verdana" pitchFamily="34" charset="0"/>
              </a:rPr>
              <a:t>Second</a:t>
            </a:r>
            <a:r>
              <a:rPr lang="en-US" sz="1200">
                <a:latin typeface="Verdana" pitchFamily="34" charset="0"/>
              </a:rPr>
              <a:t>, type in the random seed stated in the problem.</a:t>
            </a:r>
          </a:p>
        </p:txBody>
      </p:sp>
      <p:sp>
        <p:nvSpPr>
          <p:cNvPr id="990214" name="AutoShape 6"/>
          <p:cNvSpPr>
            <a:spLocks noChangeArrowheads="1"/>
          </p:cNvSpPr>
          <p:nvPr/>
        </p:nvSpPr>
        <p:spPr bwMode="auto">
          <a:xfrm>
            <a:off x="2209800" y="4386263"/>
            <a:ext cx="3352800" cy="1938337"/>
          </a:xfrm>
          <a:prstGeom prst="wedgeEllipseCallout">
            <a:avLst>
              <a:gd name="adj1" fmla="val 4593"/>
              <a:gd name="adj2" fmla="val -70292"/>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lnSpc>
                <a:spcPct val="100000"/>
              </a:lnSpc>
            </a:pPr>
            <a:r>
              <a:rPr lang="en-US" sz="1200" b="1">
                <a:latin typeface="Verdana" pitchFamily="34" charset="0"/>
              </a:rPr>
              <a:t>Third</a:t>
            </a:r>
            <a:r>
              <a:rPr lang="en-US" sz="1200">
                <a:latin typeface="Verdana" pitchFamily="34" charset="0"/>
              </a:rPr>
              <a:t>, click on the OK button to complete the dialog box.  </a:t>
            </a:r>
          </a:p>
          <a:p>
            <a:pPr algn="l">
              <a:lnSpc>
                <a:spcPct val="100000"/>
              </a:lnSpc>
            </a:pPr>
            <a:endParaRPr lang="en-US" sz="1200">
              <a:latin typeface="Verdana" pitchFamily="34" charset="0"/>
            </a:endParaRPr>
          </a:p>
          <a:p>
            <a:pPr algn="l">
              <a:lnSpc>
                <a:spcPct val="100000"/>
              </a:lnSpc>
            </a:pPr>
            <a:r>
              <a:rPr lang="en-US" sz="1200">
                <a:latin typeface="Verdana" pitchFamily="34" charset="0"/>
              </a:rPr>
              <a:t>Note that SPSS does not provide you with any feedback about the change.</a:t>
            </a:r>
          </a:p>
        </p:txBody>
      </p:sp>
    </p:spTree>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r>
              <a:rPr lang="en-US"/>
              <a:t>SW388R7</a:t>
            </a:r>
          </a:p>
          <a:p>
            <a:r>
              <a:rPr lang="en-US"/>
              <a:t>Data Analysis &amp; Computers II</a:t>
            </a:r>
          </a:p>
          <a:p>
            <a:endParaRPr lang="en-US"/>
          </a:p>
          <a:p>
            <a:r>
              <a:rPr lang="en-US"/>
              <a:t>Slide </a:t>
            </a:r>
            <a:fld id="{780CD797-9471-43DD-B229-ED189F427922}" type="slidenum">
              <a:rPr lang="en-US"/>
              <a:pPr/>
              <a:t>69</a:t>
            </a:fld>
            <a:endParaRPr lang="en-US"/>
          </a:p>
        </p:txBody>
      </p:sp>
      <p:pic>
        <p:nvPicPr>
          <p:cNvPr id="991234" name="Picture 2"/>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0" y="1524000"/>
            <a:ext cx="7024688" cy="5122863"/>
          </a:xfrm>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
        <p:nvSpPr>
          <p:cNvPr id="991235" name="Rectangle 3"/>
          <p:cNvSpPr>
            <a:spLocks noGrp="1" noChangeArrowheads="1"/>
          </p:cNvSpPr>
          <p:nvPr>
            <p:ph type="title"/>
          </p:nvPr>
        </p:nvSpPr>
        <p:spPr/>
        <p:txBody>
          <a:bodyPr/>
          <a:lstStyle/>
          <a:p>
            <a:r>
              <a:rPr lang="en-US"/>
              <a:t>Validation analysis:</a:t>
            </a:r>
            <a:br>
              <a:rPr lang="en-US"/>
            </a:br>
            <a:r>
              <a:rPr lang="en-US"/>
              <a:t>compute the split variable</a:t>
            </a:r>
          </a:p>
        </p:txBody>
      </p:sp>
      <p:sp>
        <p:nvSpPr>
          <p:cNvPr id="991236" name="AutoShape 4"/>
          <p:cNvSpPr>
            <a:spLocks noChangeArrowheads="1"/>
          </p:cNvSpPr>
          <p:nvPr/>
        </p:nvSpPr>
        <p:spPr bwMode="auto">
          <a:xfrm>
            <a:off x="4267200" y="2667000"/>
            <a:ext cx="3352800" cy="1165225"/>
          </a:xfrm>
          <a:prstGeom prst="wedgeEllipseCallout">
            <a:avLst>
              <a:gd name="adj1" fmla="val -51375"/>
              <a:gd name="adj2" fmla="val -86241"/>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lnSpc>
                <a:spcPct val="100000"/>
              </a:lnSpc>
            </a:pPr>
            <a:r>
              <a:rPr lang="en-US" sz="1200">
                <a:latin typeface="Verdana" pitchFamily="34" charset="0"/>
              </a:rPr>
              <a:t>To enter the formula for the variable that will split the sample in two parts, click on the </a:t>
            </a:r>
            <a:r>
              <a:rPr lang="en-US" sz="1200" i="1">
                <a:latin typeface="Verdana" pitchFamily="34" charset="0"/>
              </a:rPr>
              <a:t>Compute…</a:t>
            </a:r>
            <a:r>
              <a:rPr lang="en-US" sz="1200">
                <a:latin typeface="Verdana" pitchFamily="34" charset="0"/>
              </a:rPr>
              <a:t> command.</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0"/>
          </p:nvPr>
        </p:nvSpPr>
        <p:spPr/>
        <p:txBody>
          <a:bodyPr/>
          <a:lstStyle/>
          <a:p>
            <a:r>
              <a:rPr lang="en-US"/>
              <a:t>SW388R7</a:t>
            </a:r>
          </a:p>
          <a:p>
            <a:r>
              <a:rPr lang="en-US"/>
              <a:t>Data Analysis &amp; Computers II</a:t>
            </a:r>
          </a:p>
          <a:p>
            <a:endParaRPr lang="en-US"/>
          </a:p>
          <a:p>
            <a:r>
              <a:rPr lang="en-US"/>
              <a:t>Slide </a:t>
            </a:r>
            <a:fld id="{140BBEDB-1D87-4EAC-922F-CE74C346FCDE}" type="slidenum">
              <a:rPr lang="en-US"/>
              <a:pPr/>
              <a:t>7</a:t>
            </a:fld>
            <a:endParaRPr lang="en-US"/>
          </a:p>
        </p:txBody>
      </p:sp>
      <p:sp>
        <p:nvSpPr>
          <p:cNvPr id="886786" name="Rectangle 2"/>
          <p:cNvSpPr>
            <a:spLocks noGrp="1" noChangeArrowheads="1"/>
          </p:cNvSpPr>
          <p:nvPr>
            <p:ph type="title"/>
          </p:nvPr>
        </p:nvSpPr>
        <p:spPr/>
        <p:txBody>
          <a:bodyPr/>
          <a:lstStyle/>
          <a:p>
            <a:r>
              <a:rPr lang="en-US"/>
              <a:t>Dissecting problem 1 - 2</a:t>
            </a:r>
          </a:p>
        </p:txBody>
      </p:sp>
      <p:sp>
        <p:nvSpPr>
          <p:cNvPr id="886787" name="Rectangle 3"/>
          <p:cNvSpPr>
            <a:spLocks noGrp="1" noChangeArrowheads="1"/>
          </p:cNvSpPr>
          <p:nvPr>
            <p:ph type="body" idx="1"/>
          </p:nvPr>
        </p:nvSpPr>
        <p:spPr>
          <a:xfrm>
            <a:off x="1066800" y="2133600"/>
            <a:ext cx="7881938" cy="4572000"/>
          </a:xfrm>
        </p:spPr>
        <p:txBody>
          <a:bodyPr/>
          <a:lstStyle/>
          <a:p>
            <a:pPr marL="0" indent="0">
              <a:lnSpc>
                <a:spcPct val="80000"/>
              </a:lnSpc>
              <a:buFont typeface="Wingdings" pitchFamily="2" charset="2"/>
              <a:buNone/>
            </a:pPr>
            <a:r>
              <a:rPr lang="en-US" sz="1400"/>
              <a:t>10.  In the dataset GSS2000, is the following statement true, false, or an incorrect application of a statistic? Assume that there is no problem with missing data. Use a level of significance of 0.05 for evaluating the statistical relationship. Test the generalizability of the logistic regression model with a cross-validation analysis using a 80% random sample of the data set as a training sample. Use 892776 as the random number seed.</a:t>
            </a:r>
          </a:p>
          <a:p>
            <a:pPr marL="0" indent="0">
              <a:lnSpc>
                <a:spcPct val="80000"/>
              </a:lnSpc>
              <a:buFont typeface="Wingdings" pitchFamily="2" charset="2"/>
              <a:buNone/>
            </a:pPr>
            <a:endParaRPr lang="en-US" sz="800"/>
          </a:p>
          <a:p>
            <a:pPr marL="0" indent="0">
              <a:lnSpc>
                <a:spcPct val="80000"/>
              </a:lnSpc>
              <a:buFont typeface="Wingdings" pitchFamily="2" charset="2"/>
              <a:buNone/>
            </a:pPr>
            <a:r>
              <a:rPr lang="en-US" sz="1400"/>
              <a:t>The variables </a:t>
            </a:r>
            <a:r>
              <a:rPr lang="en-US" sz="1400" b="1"/>
              <a:t>"number of hours worked in the past week" [hrs1], "self-employment" [wrkslf], "highest year of school completed" [educ] and "income" [rincom98]</a:t>
            </a:r>
            <a:r>
              <a:rPr lang="en-US" sz="1400"/>
              <a:t> were useful predictors for distinguishing between groups based on responses to </a:t>
            </a:r>
            <a:r>
              <a:rPr lang="en-US" sz="1400" b="1"/>
              <a:t>"opinion about spending on welfare" [natfare</a:t>
            </a:r>
            <a:r>
              <a:rPr lang="en-US" sz="1400"/>
              <a:t>]. These predictors differentiate survey respondents who thought we spend too little money on welfare from survey respondents who thought we spend too much money on welfare and survey respondents who thought we spend about the right amount of money on welfare from survey respondents who thought we spend too much money on welfare. </a:t>
            </a:r>
          </a:p>
          <a:p>
            <a:pPr marL="0" indent="0">
              <a:lnSpc>
                <a:spcPct val="80000"/>
              </a:lnSpc>
              <a:buFont typeface="Wingdings" pitchFamily="2" charset="2"/>
              <a:buNone/>
            </a:pPr>
            <a:endParaRPr lang="en-US" sz="800"/>
          </a:p>
          <a:p>
            <a:pPr marL="0" indent="0">
              <a:lnSpc>
                <a:spcPct val="80000"/>
              </a:lnSpc>
              <a:buFont typeface="Wingdings" pitchFamily="2" charset="2"/>
              <a:buNone/>
            </a:pPr>
            <a:r>
              <a:rPr lang="en-US" sz="1400"/>
              <a:t>Among this set of predictors, self-employment was helpful in distinguishing among the groups defined by responses to opinion about spending on welfare. Survey respondents who were self-employed were 84.3% less likely to be in the group of survey respondents who thought we spend too little money on welfare, rather than the group of survey respondents who thought we spend too much money on welfare. </a:t>
            </a:r>
          </a:p>
          <a:p>
            <a:pPr marL="0" indent="0">
              <a:lnSpc>
                <a:spcPct val="80000"/>
              </a:lnSpc>
              <a:buFont typeface="Wingdings" pitchFamily="2" charset="2"/>
              <a:buNone/>
            </a:pPr>
            <a:endParaRPr lang="en-US" sz="800"/>
          </a:p>
          <a:p>
            <a:pPr marL="0" indent="0">
              <a:lnSpc>
                <a:spcPct val="80000"/>
              </a:lnSpc>
              <a:buFont typeface="Wingdings" pitchFamily="2" charset="2"/>
              <a:buNone/>
            </a:pPr>
            <a:r>
              <a:rPr lang="en-US" sz="1400"/>
              <a:t>   1.  True</a:t>
            </a:r>
          </a:p>
          <a:p>
            <a:pPr marL="0" indent="0">
              <a:lnSpc>
                <a:spcPct val="80000"/>
              </a:lnSpc>
              <a:buFont typeface="Wingdings" pitchFamily="2" charset="2"/>
              <a:buNone/>
            </a:pPr>
            <a:r>
              <a:rPr lang="en-US" sz="1400"/>
              <a:t>   2.  True with caution</a:t>
            </a:r>
          </a:p>
          <a:p>
            <a:pPr marL="0" indent="0">
              <a:lnSpc>
                <a:spcPct val="80000"/>
              </a:lnSpc>
              <a:buFont typeface="Wingdings" pitchFamily="2" charset="2"/>
              <a:buNone/>
            </a:pPr>
            <a:r>
              <a:rPr lang="en-US" sz="1400"/>
              <a:t>   3.  False</a:t>
            </a:r>
          </a:p>
          <a:p>
            <a:pPr marL="0" indent="0">
              <a:lnSpc>
                <a:spcPct val="80000"/>
              </a:lnSpc>
              <a:buFont typeface="Wingdings" pitchFamily="2" charset="2"/>
              <a:buNone/>
            </a:pPr>
            <a:r>
              <a:rPr lang="en-US" sz="1400"/>
              <a:t>   4.  Inappropriate application of a statistic</a:t>
            </a:r>
          </a:p>
        </p:txBody>
      </p:sp>
      <p:sp>
        <p:nvSpPr>
          <p:cNvPr id="886788" name="AutoShape 4"/>
          <p:cNvSpPr>
            <a:spLocks noChangeArrowheads="1"/>
          </p:cNvSpPr>
          <p:nvPr/>
        </p:nvSpPr>
        <p:spPr bwMode="auto">
          <a:xfrm>
            <a:off x="4572000" y="5129213"/>
            <a:ext cx="4341813" cy="1423987"/>
          </a:xfrm>
          <a:prstGeom prst="wedgeEllipseCallout">
            <a:avLst>
              <a:gd name="adj1" fmla="val 14315"/>
              <a:gd name="adj2" fmla="val 19005"/>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lnSpc>
                <a:spcPct val="100000"/>
              </a:lnSpc>
            </a:pPr>
            <a:r>
              <a:rPr lang="en-US" sz="1200">
                <a:latin typeface="Verdana" pitchFamily="34" charset="0"/>
              </a:rPr>
              <a:t>SPSS only supports direct or simultaneous entry of independent variables in multinomial logistic regression, so we have no choice of method for entering variables.</a:t>
            </a:r>
          </a:p>
        </p:txBody>
      </p:sp>
      <p:sp>
        <p:nvSpPr>
          <p:cNvPr id="886789" name="AutoShape 5"/>
          <p:cNvSpPr>
            <a:spLocks noChangeArrowheads="1"/>
          </p:cNvSpPr>
          <p:nvPr/>
        </p:nvSpPr>
        <p:spPr bwMode="auto">
          <a:xfrm>
            <a:off x="762000" y="1368425"/>
            <a:ext cx="5029200" cy="1679575"/>
          </a:xfrm>
          <a:prstGeom prst="wedgeEllipseCallout">
            <a:avLst>
              <a:gd name="adj1" fmla="val 30241"/>
              <a:gd name="adj2" fmla="val 58139"/>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lnSpc>
                <a:spcPct val="100000"/>
              </a:lnSpc>
            </a:pPr>
            <a:r>
              <a:rPr lang="en-US" sz="1200">
                <a:latin typeface="Verdana" pitchFamily="34" charset="0"/>
              </a:rPr>
              <a:t>The variables listed first in the problem statement are the independent variables (IVs): "number of hours worked in the past week" [hrs1], "self-employment" [wrkslf], "highest year of school completed" [educ] and "income" [rincom98].</a:t>
            </a:r>
          </a:p>
        </p:txBody>
      </p:sp>
      <p:sp>
        <p:nvSpPr>
          <p:cNvPr id="886790" name="AutoShape 6"/>
          <p:cNvSpPr>
            <a:spLocks noChangeArrowheads="1"/>
          </p:cNvSpPr>
          <p:nvPr/>
        </p:nvSpPr>
        <p:spPr bwMode="auto">
          <a:xfrm>
            <a:off x="914400" y="4397375"/>
            <a:ext cx="3657600" cy="1165225"/>
          </a:xfrm>
          <a:prstGeom prst="wedgeEllipseCallout">
            <a:avLst>
              <a:gd name="adj1" fmla="val -26736"/>
              <a:gd name="adj2" fmla="val -94412"/>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lnSpc>
                <a:spcPct val="100000"/>
              </a:lnSpc>
            </a:pPr>
            <a:r>
              <a:rPr lang="en-US" sz="1200">
                <a:latin typeface="Verdana" pitchFamily="34" charset="0"/>
              </a:rPr>
              <a:t>The variable used to define groups is the dependent variable (DV): "opinion about spending on welfare" [natfare].</a:t>
            </a:r>
          </a:p>
        </p:txBody>
      </p:sp>
    </p:spTree>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0"/>
          </p:nvPr>
        </p:nvSpPr>
        <p:spPr/>
        <p:txBody>
          <a:bodyPr/>
          <a:lstStyle/>
          <a:p>
            <a:r>
              <a:rPr lang="en-US"/>
              <a:t>SW388R7</a:t>
            </a:r>
          </a:p>
          <a:p>
            <a:r>
              <a:rPr lang="en-US"/>
              <a:t>Data Analysis &amp; Computers II</a:t>
            </a:r>
          </a:p>
          <a:p>
            <a:endParaRPr lang="en-US"/>
          </a:p>
          <a:p>
            <a:r>
              <a:rPr lang="en-US"/>
              <a:t>Slide </a:t>
            </a:r>
            <a:fld id="{A734A1F6-EEBD-41BD-964A-77A0A7DABAA8}" type="slidenum">
              <a:rPr lang="en-US"/>
              <a:pPr/>
              <a:t>70</a:t>
            </a:fld>
            <a:endParaRPr lang="en-US"/>
          </a:p>
        </p:txBody>
      </p:sp>
      <p:pic>
        <p:nvPicPr>
          <p:cNvPr id="992258" name="Picture 2"/>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689100" y="2233613"/>
            <a:ext cx="6007100" cy="3481387"/>
          </a:xfrm>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
        <p:nvSpPr>
          <p:cNvPr id="992259" name="Rectangle 3"/>
          <p:cNvSpPr>
            <a:spLocks noGrp="1" noChangeArrowheads="1"/>
          </p:cNvSpPr>
          <p:nvPr>
            <p:ph type="title"/>
          </p:nvPr>
        </p:nvSpPr>
        <p:spPr/>
        <p:txBody>
          <a:bodyPr/>
          <a:lstStyle/>
          <a:p>
            <a:r>
              <a:rPr lang="en-US"/>
              <a:t>The formula for the split variable</a:t>
            </a:r>
          </a:p>
        </p:txBody>
      </p:sp>
      <p:sp>
        <p:nvSpPr>
          <p:cNvPr id="992260" name="AutoShape 4"/>
          <p:cNvSpPr>
            <a:spLocks noChangeArrowheads="1"/>
          </p:cNvSpPr>
          <p:nvPr/>
        </p:nvSpPr>
        <p:spPr bwMode="auto">
          <a:xfrm>
            <a:off x="2501900" y="1363663"/>
            <a:ext cx="3351213" cy="906462"/>
          </a:xfrm>
          <a:prstGeom prst="wedgeEllipseCallout">
            <a:avLst>
              <a:gd name="adj1" fmla="val -47347"/>
              <a:gd name="adj2" fmla="val 101491"/>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lnSpc>
                <a:spcPct val="100000"/>
              </a:lnSpc>
            </a:pPr>
            <a:r>
              <a:rPr lang="en-US" sz="1200" b="1">
                <a:latin typeface="Verdana" pitchFamily="34" charset="0"/>
              </a:rPr>
              <a:t>First</a:t>
            </a:r>
            <a:r>
              <a:rPr lang="en-US" sz="1200">
                <a:latin typeface="Verdana" pitchFamily="34" charset="0"/>
              </a:rPr>
              <a:t>, type the name for the new variable, split, into the </a:t>
            </a:r>
            <a:r>
              <a:rPr lang="en-US" sz="1200" i="1">
                <a:latin typeface="Verdana" pitchFamily="34" charset="0"/>
              </a:rPr>
              <a:t>Target Variable</a:t>
            </a:r>
            <a:r>
              <a:rPr lang="en-US" sz="1200">
                <a:latin typeface="Verdana" pitchFamily="34" charset="0"/>
              </a:rPr>
              <a:t> text box.</a:t>
            </a:r>
          </a:p>
        </p:txBody>
      </p:sp>
      <p:sp>
        <p:nvSpPr>
          <p:cNvPr id="992261" name="AutoShape 5"/>
          <p:cNvSpPr>
            <a:spLocks noChangeArrowheads="1"/>
          </p:cNvSpPr>
          <p:nvPr/>
        </p:nvSpPr>
        <p:spPr bwMode="auto">
          <a:xfrm>
            <a:off x="5321300" y="1668463"/>
            <a:ext cx="3581400" cy="5037137"/>
          </a:xfrm>
          <a:prstGeom prst="wedgeEllipseCallout">
            <a:avLst>
              <a:gd name="adj1" fmla="val -59310"/>
              <a:gd name="adj2" fmla="val -28505"/>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lnSpc>
                <a:spcPct val="100000"/>
              </a:lnSpc>
            </a:pPr>
            <a:r>
              <a:rPr lang="en-US" sz="1200" b="1">
                <a:latin typeface="Verdana" pitchFamily="34" charset="0"/>
              </a:rPr>
              <a:t>Second</a:t>
            </a:r>
            <a:r>
              <a:rPr lang="en-US" sz="1200">
                <a:latin typeface="Verdana" pitchFamily="34" charset="0"/>
              </a:rPr>
              <a:t>, the formula for the value of split is shown in the text box. </a:t>
            </a:r>
          </a:p>
          <a:p>
            <a:pPr algn="l">
              <a:lnSpc>
                <a:spcPct val="100000"/>
              </a:lnSpc>
            </a:pPr>
            <a:endParaRPr lang="en-US" sz="1200">
              <a:latin typeface="Verdana" pitchFamily="34" charset="0"/>
            </a:endParaRPr>
          </a:p>
          <a:p>
            <a:pPr algn="l">
              <a:lnSpc>
                <a:spcPct val="100000"/>
              </a:lnSpc>
            </a:pPr>
            <a:r>
              <a:rPr lang="en-US" sz="1200">
                <a:latin typeface="Verdana" pitchFamily="34" charset="0"/>
              </a:rPr>
              <a:t>The uniform(1) function generates a random decimal number between 0 and 1.  The random number is compared to the value 0.80. </a:t>
            </a:r>
          </a:p>
          <a:p>
            <a:pPr algn="l">
              <a:lnSpc>
                <a:spcPct val="100000"/>
              </a:lnSpc>
            </a:pPr>
            <a:endParaRPr lang="en-US" sz="1200">
              <a:latin typeface="Verdana" pitchFamily="34" charset="0"/>
            </a:endParaRPr>
          </a:p>
          <a:p>
            <a:pPr algn="l">
              <a:lnSpc>
                <a:spcPct val="100000"/>
              </a:lnSpc>
            </a:pPr>
            <a:r>
              <a:rPr lang="en-US" sz="1200">
                <a:latin typeface="Verdana" pitchFamily="34" charset="0"/>
              </a:rPr>
              <a:t>If the random number is less than or equal to 0.80, the value of the formula will be 1, the SPSS numeric equivalent to true.  If the random number is larger than 0.80, the formula will return a 0, the SPSS numeric equivalent to false.</a:t>
            </a:r>
          </a:p>
        </p:txBody>
      </p:sp>
      <p:sp>
        <p:nvSpPr>
          <p:cNvPr id="992262" name="AutoShape 6"/>
          <p:cNvSpPr>
            <a:spLocks noChangeArrowheads="1"/>
          </p:cNvSpPr>
          <p:nvPr/>
        </p:nvSpPr>
        <p:spPr bwMode="auto">
          <a:xfrm>
            <a:off x="2057400" y="5630863"/>
            <a:ext cx="2667000" cy="906462"/>
          </a:xfrm>
          <a:prstGeom prst="wedgeEllipseCallout">
            <a:avLst>
              <a:gd name="adj1" fmla="val 31606"/>
              <a:gd name="adj2" fmla="val -70315"/>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lnSpc>
                <a:spcPct val="100000"/>
              </a:lnSpc>
            </a:pPr>
            <a:r>
              <a:rPr lang="en-US" sz="1200" b="1">
                <a:latin typeface="Verdana" pitchFamily="34" charset="0"/>
              </a:rPr>
              <a:t>Third</a:t>
            </a:r>
            <a:r>
              <a:rPr lang="en-US" sz="1200">
                <a:latin typeface="Verdana" pitchFamily="34" charset="0"/>
              </a:rPr>
              <a:t>, click on the OK button to complete the dialog box.  </a:t>
            </a:r>
          </a:p>
        </p:txBody>
      </p:sp>
    </p:spTree>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r>
              <a:rPr lang="en-US"/>
              <a:t>SW388R7</a:t>
            </a:r>
          </a:p>
          <a:p>
            <a:r>
              <a:rPr lang="en-US"/>
              <a:t>Data Analysis &amp; Computers II</a:t>
            </a:r>
          </a:p>
          <a:p>
            <a:endParaRPr lang="en-US"/>
          </a:p>
          <a:p>
            <a:r>
              <a:rPr lang="en-US"/>
              <a:t>Slide </a:t>
            </a:r>
            <a:fld id="{6CF9C024-6D62-4EEC-BB85-C24F8DB75358}" type="slidenum">
              <a:rPr lang="en-US"/>
              <a:pPr/>
              <a:t>71</a:t>
            </a:fld>
            <a:endParaRPr lang="en-US"/>
          </a:p>
        </p:txBody>
      </p:sp>
      <p:pic>
        <p:nvPicPr>
          <p:cNvPr id="994310" name="Picture 6"/>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0" y="1524000"/>
            <a:ext cx="6977063" cy="5111750"/>
          </a:xfrm>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
        <p:nvSpPr>
          <p:cNvPr id="994307" name="Rectangle 3"/>
          <p:cNvSpPr>
            <a:spLocks noGrp="1" noChangeArrowheads="1"/>
          </p:cNvSpPr>
          <p:nvPr>
            <p:ph type="title"/>
          </p:nvPr>
        </p:nvSpPr>
        <p:spPr/>
        <p:txBody>
          <a:bodyPr/>
          <a:lstStyle/>
          <a:p>
            <a:r>
              <a:rPr lang="en-US"/>
              <a:t>Selecting the teaching sample</a:t>
            </a:r>
          </a:p>
        </p:txBody>
      </p:sp>
      <p:sp>
        <p:nvSpPr>
          <p:cNvPr id="994308" name="AutoShape 4"/>
          <p:cNvSpPr>
            <a:spLocks noChangeArrowheads="1"/>
          </p:cNvSpPr>
          <p:nvPr/>
        </p:nvSpPr>
        <p:spPr bwMode="auto">
          <a:xfrm>
            <a:off x="4267200" y="3581400"/>
            <a:ext cx="2971800" cy="1012825"/>
          </a:xfrm>
          <a:prstGeom prst="wedgeEllipseCallout">
            <a:avLst>
              <a:gd name="adj1" fmla="val -50532"/>
              <a:gd name="adj2" fmla="val 68338"/>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r>
              <a:rPr lang="en-US" sz="1200">
                <a:latin typeface="Verdana" pitchFamily="34" charset="0"/>
              </a:rPr>
              <a:t>To select the cases that we will use to , we will use the </a:t>
            </a:r>
            <a:r>
              <a:rPr lang="en-US" sz="1200" i="1">
                <a:latin typeface="Verdana" pitchFamily="34" charset="0"/>
              </a:rPr>
              <a:t>Select Cases…</a:t>
            </a:r>
            <a:r>
              <a:rPr lang="en-US" sz="1200">
                <a:latin typeface="Verdana" pitchFamily="34" charset="0"/>
              </a:rPr>
              <a:t> command again.</a:t>
            </a:r>
          </a:p>
        </p:txBody>
      </p:sp>
    </p:spTree>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r>
              <a:rPr lang="en-US"/>
              <a:t>SW388R7</a:t>
            </a:r>
          </a:p>
          <a:p>
            <a:r>
              <a:rPr lang="en-US"/>
              <a:t>Data Analysis &amp; Computers II</a:t>
            </a:r>
          </a:p>
          <a:p>
            <a:endParaRPr lang="en-US"/>
          </a:p>
          <a:p>
            <a:r>
              <a:rPr lang="en-US"/>
              <a:t>Slide </a:t>
            </a:r>
            <a:fld id="{C0CFF15A-A955-47D7-A97A-C08B8527C224}" type="slidenum">
              <a:rPr lang="en-US"/>
              <a:pPr/>
              <a:t>72</a:t>
            </a:fld>
            <a:endParaRPr lang="en-US"/>
          </a:p>
        </p:txBody>
      </p:sp>
      <p:pic>
        <p:nvPicPr>
          <p:cNvPr id="998402" name="Picture 2"/>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209800" y="1652588"/>
            <a:ext cx="5441950" cy="4367212"/>
          </a:xfrm>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
        <p:nvSpPr>
          <p:cNvPr id="998403" name="Rectangle 3"/>
          <p:cNvSpPr>
            <a:spLocks noGrp="1" noChangeArrowheads="1"/>
          </p:cNvSpPr>
          <p:nvPr>
            <p:ph type="title"/>
          </p:nvPr>
        </p:nvSpPr>
        <p:spPr/>
        <p:txBody>
          <a:bodyPr/>
          <a:lstStyle/>
          <a:p>
            <a:r>
              <a:rPr lang="en-US"/>
              <a:t>Selecting the teaching sample</a:t>
            </a:r>
          </a:p>
        </p:txBody>
      </p:sp>
      <p:sp>
        <p:nvSpPr>
          <p:cNvPr id="998404" name="AutoShape 4"/>
          <p:cNvSpPr>
            <a:spLocks noChangeArrowheads="1"/>
          </p:cNvSpPr>
          <p:nvPr/>
        </p:nvSpPr>
        <p:spPr bwMode="auto">
          <a:xfrm>
            <a:off x="4724400" y="1576388"/>
            <a:ext cx="2438400" cy="790575"/>
          </a:xfrm>
          <a:prstGeom prst="wedgeEllipseCallout">
            <a:avLst>
              <a:gd name="adj1" fmla="val -67708"/>
              <a:gd name="adj2" fmla="val 54819"/>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r>
              <a:rPr lang="en-US" sz="1200" b="1">
                <a:latin typeface="Verdana" pitchFamily="34" charset="0"/>
              </a:rPr>
              <a:t>First</a:t>
            </a:r>
            <a:r>
              <a:rPr lang="en-US" sz="1200">
                <a:latin typeface="Verdana" pitchFamily="34" charset="0"/>
              </a:rPr>
              <a:t>, mark the </a:t>
            </a:r>
            <a:r>
              <a:rPr lang="en-US" sz="1200" i="1">
                <a:latin typeface="Verdana" pitchFamily="34" charset="0"/>
              </a:rPr>
              <a:t>If condition is satisfied</a:t>
            </a:r>
            <a:r>
              <a:rPr lang="en-US" sz="1200">
                <a:latin typeface="Verdana" pitchFamily="34" charset="0"/>
              </a:rPr>
              <a:t> option button. </a:t>
            </a:r>
          </a:p>
        </p:txBody>
      </p:sp>
      <p:sp>
        <p:nvSpPr>
          <p:cNvPr id="998405" name="AutoShape 5"/>
          <p:cNvSpPr>
            <a:spLocks noChangeArrowheads="1"/>
          </p:cNvSpPr>
          <p:nvPr/>
        </p:nvSpPr>
        <p:spPr bwMode="auto">
          <a:xfrm>
            <a:off x="5257800" y="2947988"/>
            <a:ext cx="2667000" cy="790575"/>
          </a:xfrm>
          <a:prstGeom prst="wedgeEllipseCallout">
            <a:avLst>
              <a:gd name="adj1" fmla="val -62856"/>
              <a:gd name="adj2" fmla="val -64056"/>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r>
              <a:rPr lang="en-US" sz="1200">
                <a:latin typeface="Verdana" pitchFamily="34" charset="0"/>
              </a:rPr>
              <a:t>Second, click on the </a:t>
            </a:r>
            <a:r>
              <a:rPr lang="en-US" sz="1200" i="1">
                <a:latin typeface="Verdana" pitchFamily="34" charset="0"/>
              </a:rPr>
              <a:t>IF…</a:t>
            </a:r>
            <a:r>
              <a:rPr lang="en-US" sz="1200">
                <a:latin typeface="Verdana" pitchFamily="34" charset="0"/>
              </a:rPr>
              <a:t> button to specify the condition. </a:t>
            </a:r>
          </a:p>
        </p:txBody>
      </p:sp>
    </p:spTree>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r>
              <a:rPr lang="en-US"/>
              <a:t>SW388R7</a:t>
            </a:r>
          </a:p>
          <a:p>
            <a:r>
              <a:rPr lang="en-US"/>
              <a:t>Data Analysis &amp; Computers II</a:t>
            </a:r>
          </a:p>
          <a:p>
            <a:endParaRPr lang="en-US"/>
          </a:p>
          <a:p>
            <a:r>
              <a:rPr lang="en-US"/>
              <a:t>Slide </a:t>
            </a:r>
            <a:fld id="{D2EE76BC-4232-47C4-8485-AD00C21FDC73}" type="slidenum">
              <a:rPr lang="en-US"/>
              <a:pPr/>
              <a:t>73</a:t>
            </a:fld>
            <a:endParaRPr lang="en-US"/>
          </a:p>
        </p:txBody>
      </p:sp>
      <p:pic>
        <p:nvPicPr>
          <p:cNvPr id="999431" name="Picture 7"/>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735138" y="1797050"/>
            <a:ext cx="6113462" cy="3079750"/>
          </a:xfrm>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
        <p:nvSpPr>
          <p:cNvPr id="999427" name="Rectangle 3"/>
          <p:cNvSpPr>
            <a:spLocks noGrp="1" noChangeArrowheads="1"/>
          </p:cNvSpPr>
          <p:nvPr>
            <p:ph type="title"/>
          </p:nvPr>
        </p:nvSpPr>
        <p:spPr/>
        <p:txBody>
          <a:bodyPr/>
          <a:lstStyle/>
          <a:p>
            <a:r>
              <a:rPr lang="en-US"/>
              <a:t>Selecting the teaching sample</a:t>
            </a:r>
          </a:p>
        </p:txBody>
      </p:sp>
      <p:sp>
        <p:nvSpPr>
          <p:cNvPr id="999428" name="AutoShape 4"/>
          <p:cNvSpPr>
            <a:spLocks noChangeArrowheads="1"/>
          </p:cNvSpPr>
          <p:nvPr/>
        </p:nvSpPr>
        <p:spPr bwMode="auto">
          <a:xfrm>
            <a:off x="3432175" y="2697163"/>
            <a:ext cx="3578225" cy="790575"/>
          </a:xfrm>
          <a:prstGeom prst="wedgeEllipseCallout">
            <a:avLst>
              <a:gd name="adj1" fmla="val -27773"/>
              <a:gd name="adj2" fmla="val -81727"/>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r>
              <a:rPr lang="en-US" sz="1200">
                <a:latin typeface="Verdana" pitchFamily="34" charset="0"/>
              </a:rPr>
              <a:t>To include the cases for the teaching sample, we enter the selection criteria: "split = 1".</a:t>
            </a:r>
          </a:p>
        </p:txBody>
      </p:sp>
      <p:sp>
        <p:nvSpPr>
          <p:cNvPr id="999429" name="AutoShape 5"/>
          <p:cNvSpPr>
            <a:spLocks noChangeArrowheads="1"/>
          </p:cNvSpPr>
          <p:nvPr/>
        </p:nvSpPr>
        <p:spPr bwMode="auto">
          <a:xfrm>
            <a:off x="4270375" y="4772025"/>
            <a:ext cx="3578225" cy="790575"/>
          </a:xfrm>
          <a:prstGeom prst="wedgeEllipseCallout">
            <a:avLst>
              <a:gd name="adj1" fmla="val -39310"/>
              <a:gd name="adj2" fmla="val -73894"/>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r>
              <a:rPr lang="en-US" sz="1200">
                <a:latin typeface="Verdana" pitchFamily="34" charset="0"/>
              </a:rPr>
              <a:t>After completing the formula, click on the Continue button to close the dialog box. </a:t>
            </a:r>
          </a:p>
        </p:txBody>
      </p:sp>
    </p:spTree>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r>
              <a:rPr lang="en-US"/>
              <a:t>SW388R7</a:t>
            </a:r>
          </a:p>
          <a:p>
            <a:r>
              <a:rPr lang="en-US"/>
              <a:t>Data Analysis &amp; Computers II</a:t>
            </a:r>
          </a:p>
          <a:p>
            <a:endParaRPr lang="en-US"/>
          </a:p>
          <a:p>
            <a:r>
              <a:rPr lang="en-US"/>
              <a:t>Slide </a:t>
            </a:r>
            <a:fld id="{929915D7-26DA-4582-8150-0E79996E8387}" type="slidenum">
              <a:rPr lang="en-US"/>
              <a:pPr/>
              <a:t>74</a:t>
            </a:fld>
            <a:endParaRPr lang="en-US"/>
          </a:p>
        </p:txBody>
      </p:sp>
      <p:pic>
        <p:nvPicPr>
          <p:cNvPr id="1000454" name="Picture 6"/>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0" y="1524000"/>
            <a:ext cx="5441950" cy="4367213"/>
          </a:xfrm>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
        <p:nvSpPr>
          <p:cNvPr id="1000451" name="Rectangle 3"/>
          <p:cNvSpPr>
            <a:spLocks noGrp="1" noChangeArrowheads="1"/>
          </p:cNvSpPr>
          <p:nvPr>
            <p:ph type="title"/>
          </p:nvPr>
        </p:nvSpPr>
        <p:spPr/>
        <p:txBody>
          <a:bodyPr/>
          <a:lstStyle/>
          <a:p>
            <a:r>
              <a:rPr lang="en-US"/>
              <a:t>Selecting the teaching sample</a:t>
            </a:r>
          </a:p>
        </p:txBody>
      </p:sp>
      <p:sp>
        <p:nvSpPr>
          <p:cNvPr id="1000452" name="AutoShape 4"/>
          <p:cNvSpPr>
            <a:spLocks noChangeArrowheads="1"/>
          </p:cNvSpPr>
          <p:nvPr/>
        </p:nvSpPr>
        <p:spPr bwMode="auto">
          <a:xfrm>
            <a:off x="4391025" y="4645025"/>
            <a:ext cx="2205038" cy="790575"/>
          </a:xfrm>
          <a:prstGeom prst="wedgeEllipseCallout">
            <a:avLst>
              <a:gd name="adj1" fmla="val -56407"/>
              <a:gd name="adj2" fmla="val 75301"/>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r>
              <a:rPr lang="en-US" sz="1200">
                <a:latin typeface="Verdana" pitchFamily="34" charset="0"/>
              </a:rPr>
              <a:t>To activate the selection, click on the </a:t>
            </a:r>
            <a:r>
              <a:rPr lang="en-US" sz="1200" i="1">
                <a:latin typeface="Verdana" pitchFamily="34" charset="0"/>
              </a:rPr>
              <a:t>OK</a:t>
            </a:r>
            <a:r>
              <a:rPr lang="en-US" sz="1200">
                <a:latin typeface="Verdana" pitchFamily="34" charset="0"/>
              </a:rPr>
              <a:t> button. </a:t>
            </a:r>
          </a:p>
        </p:txBody>
      </p:sp>
    </p:spTree>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r>
              <a:rPr lang="en-US"/>
              <a:t>SW388R7</a:t>
            </a:r>
          </a:p>
          <a:p>
            <a:r>
              <a:rPr lang="en-US"/>
              <a:t>Data Analysis &amp; Computers II</a:t>
            </a:r>
          </a:p>
          <a:p>
            <a:endParaRPr lang="en-US"/>
          </a:p>
          <a:p>
            <a:r>
              <a:rPr lang="en-US"/>
              <a:t>Slide </a:t>
            </a:r>
            <a:fld id="{CE4DB125-10FC-495D-9D66-263B34394E6E}" type="slidenum">
              <a:rPr lang="en-US"/>
              <a:pPr/>
              <a:t>75</a:t>
            </a:fld>
            <a:endParaRPr lang="en-US"/>
          </a:p>
        </p:txBody>
      </p:sp>
      <p:pic>
        <p:nvPicPr>
          <p:cNvPr id="996354" name="Picture 2"/>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0" y="1524000"/>
            <a:ext cx="6978650" cy="5124450"/>
          </a:xfrm>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
        <p:nvSpPr>
          <p:cNvPr id="996355" name="Rectangle 3"/>
          <p:cNvSpPr>
            <a:spLocks noGrp="1" noChangeArrowheads="1"/>
          </p:cNvSpPr>
          <p:nvPr>
            <p:ph type="title"/>
          </p:nvPr>
        </p:nvSpPr>
        <p:spPr/>
        <p:txBody>
          <a:bodyPr/>
          <a:lstStyle/>
          <a:p>
            <a:r>
              <a:rPr lang="en-US"/>
              <a:t>Re-running the multinomial logistic regression with the teaching sample</a:t>
            </a:r>
          </a:p>
        </p:txBody>
      </p:sp>
      <p:sp>
        <p:nvSpPr>
          <p:cNvPr id="996356" name="AutoShape 4"/>
          <p:cNvSpPr>
            <a:spLocks noChangeArrowheads="1"/>
          </p:cNvSpPr>
          <p:nvPr/>
        </p:nvSpPr>
        <p:spPr bwMode="auto">
          <a:xfrm>
            <a:off x="5867400" y="4549775"/>
            <a:ext cx="3124200" cy="1165225"/>
          </a:xfrm>
          <a:prstGeom prst="wedgeEllipseCallout">
            <a:avLst>
              <a:gd name="adj1" fmla="val -27898"/>
              <a:gd name="adj2" fmla="val -83926"/>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lnSpc>
                <a:spcPct val="100000"/>
              </a:lnSpc>
            </a:pPr>
            <a:r>
              <a:rPr lang="en-US" sz="1200">
                <a:latin typeface="Verdana" pitchFamily="34" charset="0"/>
              </a:rPr>
              <a:t>Select the</a:t>
            </a:r>
            <a:r>
              <a:rPr lang="en-US" sz="1200" i="1">
                <a:latin typeface="Verdana" pitchFamily="34" charset="0"/>
              </a:rPr>
              <a:t> Regression | Multinomial Logistic… </a:t>
            </a:r>
            <a:r>
              <a:rPr lang="en-US" sz="1200">
                <a:latin typeface="Verdana" pitchFamily="34" charset="0"/>
              </a:rPr>
              <a:t>command from the</a:t>
            </a:r>
            <a:r>
              <a:rPr lang="en-US" sz="1200" i="1">
                <a:latin typeface="Verdana" pitchFamily="34" charset="0"/>
              </a:rPr>
              <a:t> Analyze </a:t>
            </a:r>
            <a:r>
              <a:rPr lang="en-US" sz="1200">
                <a:latin typeface="Verdana" pitchFamily="34" charset="0"/>
              </a:rPr>
              <a:t>menu</a:t>
            </a:r>
            <a:r>
              <a:rPr lang="en-US" sz="1200" i="1">
                <a:latin typeface="Verdana" pitchFamily="34" charset="0"/>
              </a:rPr>
              <a:t>.</a:t>
            </a:r>
            <a:endParaRPr lang="en-US" sz="1200">
              <a:latin typeface="Verdana" pitchFamily="34" charset="0"/>
            </a:endParaRPr>
          </a:p>
        </p:txBody>
      </p:sp>
    </p:spTree>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r>
              <a:rPr lang="en-US"/>
              <a:t>SW388R7</a:t>
            </a:r>
          </a:p>
          <a:p>
            <a:r>
              <a:rPr lang="en-US"/>
              <a:t>Data Analysis &amp; Computers II</a:t>
            </a:r>
          </a:p>
          <a:p>
            <a:endParaRPr lang="en-US"/>
          </a:p>
          <a:p>
            <a:r>
              <a:rPr lang="en-US"/>
              <a:t>Slide </a:t>
            </a:r>
            <a:fld id="{2987C635-CEC6-448B-8825-2DDC4D3A2A47}" type="slidenum">
              <a:rPr lang="en-US"/>
              <a:pPr/>
              <a:t>76</a:t>
            </a:fld>
            <a:endParaRPr lang="en-US"/>
          </a:p>
        </p:txBody>
      </p:sp>
      <p:pic>
        <p:nvPicPr>
          <p:cNvPr id="997378" name="Picture 2"/>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351088" y="2547938"/>
            <a:ext cx="4746625" cy="2938462"/>
          </a:xfrm>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
        <p:nvSpPr>
          <p:cNvPr id="997379" name="Rectangle 3"/>
          <p:cNvSpPr>
            <a:spLocks noGrp="1" noChangeArrowheads="1"/>
          </p:cNvSpPr>
          <p:nvPr>
            <p:ph type="title"/>
          </p:nvPr>
        </p:nvSpPr>
        <p:spPr/>
        <p:txBody>
          <a:bodyPr/>
          <a:lstStyle/>
          <a:p>
            <a:r>
              <a:rPr lang="en-US"/>
              <a:t>Requesting the multinomial logistic regression again</a:t>
            </a:r>
          </a:p>
        </p:txBody>
      </p:sp>
      <p:sp>
        <p:nvSpPr>
          <p:cNvPr id="997380" name="AutoShape 4"/>
          <p:cNvSpPr>
            <a:spLocks noChangeArrowheads="1"/>
          </p:cNvSpPr>
          <p:nvPr/>
        </p:nvSpPr>
        <p:spPr bwMode="auto">
          <a:xfrm>
            <a:off x="6096000" y="3429000"/>
            <a:ext cx="2443163" cy="1423988"/>
          </a:xfrm>
          <a:prstGeom prst="wedgeEllipseCallout">
            <a:avLst>
              <a:gd name="adj1" fmla="val -20176"/>
              <a:gd name="adj2" fmla="val -72407"/>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lnSpc>
                <a:spcPct val="100000"/>
              </a:lnSpc>
            </a:pPr>
            <a:r>
              <a:rPr lang="en-US" sz="1200">
                <a:latin typeface="Verdana" pitchFamily="34" charset="0"/>
              </a:rPr>
              <a:t>Click on the </a:t>
            </a:r>
            <a:r>
              <a:rPr lang="en-US" sz="1200" i="1">
                <a:latin typeface="Verdana" pitchFamily="34" charset="0"/>
              </a:rPr>
              <a:t>OK</a:t>
            </a:r>
            <a:r>
              <a:rPr lang="en-US" sz="1200">
                <a:latin typeface="Verdana" pitchFamily="34" charset="0"/>
              </a:rPr>
              <a:t> button to request the output for the multinomial logistic regression.</a:t>
            </a:r>
          </a:p>
        </p:txBody>
      </p:sp>
      <p:sp>
        <p:nvSpPr>
          <p:cNvPr id="997381" name="AutoShape 5"/>
          <p:cNvSpPr>
            <a:spLocks noChangeArrowheads="1"/>
          </p:cNvSpPr>
          <p:nvPr/>
        </p:nvSpPr>
        <p:spPr bwMode="auto">
          <a:xfrm>
            <a:off x="2971800" y="1447800"/>
            <a:ext cx="3886200" cy="906463"/>
          </a:xfrm>
          <a:prstGeom prst="wedgeEllipseCallout">
            <a:avLst>
              <a:gd name="adj1" fmla="val -18833"/>
              <a:gd name="adj2" fmla="val -27926"/>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lnSpc>
                <a:spcPct val="100000"/>
              </a:lnSpc>
            </a:pPr>
            <a:r>
              <a:rPr lang="en-US" sz="1200">
                <a:latin typeface="Verdana" pitchFamily="34" charset="0"/>
              </a:rPr>
              <a:t>The specifications for the analysis are the same as the ones we have been using all along.</a:t>
            </a:r>
          </a:p>
        </p:txBody>
      </p:sp>
    </p:spTree>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0"/>
          </p:nvPr>
        </p:nvSpPr>
        <p:spPr/>
        <p:txBody>
          <a:bodyPr/>
          <a:lstStyle/>
          <a:p>
            <a:r>
              <a:rPr lang="en-US"/>
              <a:t>SW388R7</a:t>
            </a:r>
          </a:p>
          <a:p>
            <a:r>
              <a:rPr lang="en-US"/>
              <a:t>Data Analysis &amp; Computers II</a:t>
            </a:r>
          </a:p>
          <a:p>
            <a:endParaRPr lang="en-US"/>
          </a:p>
          <a:p>
            <a:r>
              <a:rPr lang="en-US"/>
              <a:t>Slide </a:t>
            </a:r>
            <a:fld id="{E9917960-9985-47B4-8F97-ED43A6F605CD}" type="slidenum">
              <a:rPr lang="en-US"/>
              <a:pPr/>
              <a:t>77</a:t>
            </a:fld>
            <a:endParaRPr lang="en-US"/>
          </a:p>
        </p:txBody>
      </p:sp>
      <p:pic>
        <p:nvPicPr>
          <p:cNvPr id="1001479" name="Picture 7"/>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357438" y="1731963"/>
            <a:ext cx="4805362" cy="1316037"/>
          </a:xfrm>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
        <p:nvSpPr>
          <p:cNvPr id="1001475" name="Rectangle 3"/>
          <p:cNvSpPr>
            <a:spLocks noGrp="1" noChangeArrowheads="1"/>
          </p:cNvSpPr>
          <p:nvPr>
            <p:ph type="title"/>
          </p:nvPr>
        </p:nvSpPr>
        <p:spPr>
          <a:xfrm>
            <a:off x="1143000" y="304800"/>
            <a:ext cx="7772400" cy="914400"/>
          </a:xfrm>
        </p:spPr>
        <p:txBody>
          <a:bodyPr/>
          <a:lstStyle/>
          <a:p>
            <a:r>
              <a:rPr lang="en-US"/>
              <a:t>Comparing the teaching model to full model - 1</a:t>
            </a:r>
          </a:p>
        </p:txBody>
      </p:sp>
      <p:sp>
        <p:nvSpPr>
          <p:cNvPr id="1001476" name="Rectangle 4"/>
          <p:cNvSpPr>
            <a:spLocks noChangeArrowheads="1"/>
          </p:cNvSpPr>
          <p:nvPr/>
        </p:nvSpPr>
        <p:spPr bwMode="auto">
          <a:xfrm>
            <a:off x="2433638" y="2690813"/>
            <a:ext cx="4495800" cy="228600"/>
          </a:xfrm>
          <a:prstGeom prst="rect">
            <a:avLst/>
          </a:prstGeom>
          <a:noFill/>
          <a:ln w="31750">
            <a:solidFill>
              <a:srgbClr val="FF0000"/>
            </a:solidFill>
            <a:miter lim="800000"/>
            <a:headEnd/>
            <a:tailEnd/>
          </a:ln>
          <a:effectLst/>
          <a:extLst>
            <a:ext uri="{909E8E84-426E-40DD-AFC4-6F175D3DCCD1}">
              <a14:hiddenFill xmlns:a14="http://schemas.microsoft.com/office/drawing/2010/main">
                <a:solidFill>
                  <a:schemeClr val="bg1">
                    <a:alpha val="0"/>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01480" name="AutoShape 8"/>
          <p:cNvSpPr>
            <a:spLocks noChangeArrowheads="1"/>
          </p:cNvSpPr>
          <p:nvPr/>
        </p:nvSpPr>
        <p:spPr bwMode="auto">
          <a:xfrm>
            <a:off x="2590800" y="3048000"/>
            <a:ext cx="4187825" cy="2111375"/>
          </a:xfrm>
          <a:prstGeom prst="wedgeEllipseCallout">
            <a:avLst>
              <a:gd name="adj1" fmla="val 40940"/>
              <a:gd name="adj2" fmla="val -59250"/>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r>
              <a:rPr lang="en-US" sz="1200">
                <a:latin typeface="Verdana" pitchFamily="34" charset="0"/>
              </a:rPr>
              <a:t>In the cross-validation analysis, the relationship between the independent variables and the dependent variable was statistically significant. </a:t>
            </a:r>
          </a:p>
          <a:p>
            <a:pPr algn="l"/>
            <a:endParaRPr lang="en-US" sz="1200">
              <a:latin typeface="Verdana" pitchFamily="34" charset="0"/>
            </a:endParaRPr>
          </a:p>
          <a:p>
            <a:pPr algn="l"/>
            <a:r>
              <a:rPr lang="en-US" sz="1200">
                <a:latin typeface="Verdana" pitchFamily="34" charset="0"/>
              </a:rPr>
              <a:t>The probability for the model chi-square (25.513) testing overall relationship was = 0.003.</a:t>
            </a:r>
          </a:p>
        </p:txBody>
      </p:sp>
      <p:sp>
        <p:nvSpPr>
          <p:cNvPr id="1001481" name="AutoShape 9"/>
          <p:cNvSpPr>
            <a:spLocks noChangeArrowheads="1"/>
          </p:cNvSpPr>
          <p:nvPr/>
        </p:nvSpPr>
        <p:spPr bwMode="auto">
          <a:xfrm>
            <a:off x="4038600" y="5410200"/>
            <a:ext cx="4800600" cy="1231900"/>
          </a:xfrm>
          <a:prstGeom prst="wedgeEllipseCallout">
            <a:avLst>
              <a:gd name="adj1" fmla="val 20699"/>
              <a:gd name="adj2" fmla="val -26676"/>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r>
              <a:rPr lang="en-US" sz="1200">
                <a:latin typeface="Verdana" pitchFamily="34" charset="0"/>
              </a:rPr>
              <a:t>The significance of the overall relationship between the individual independent variables and the dependent variable supports the interpretation of the model using the full data set. </a:t>
            </a:r>
          </a:p>
        </p:txBody>
      </p:sp>
    </p:spTree>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r>
              <a:rPr lang="en-US"/>
              <a:t>SW388R7</a:t>
            </a:r>
          </a:p>
          <a:p>
            <a:r>
              <a:rPr lang="en-US"/>
              <a:t>Data Analysis &amp; Computers II</a:t>
            </a:r>
          </a:p>
          <a:p>
            <a:endParaRPr lang="en-US"/>
          </a:p>
          <a:p>
            <a:r>
              <a:rPr lang="en-US"/>
              <a:t>Slide </a:t>
            </a:r>
            <a:fld id="{42567331-4A27-4638-ACB3-60366693AAEE}" type="slidenum">
              <a:rPr lang="en-US"/>
              <a:pPr/>
              <a:t>78</a:t>
            </a:fld>
            <a:endParaRPr lang="en-US"/>
          </a:p>
        </p:txBody>
      </p:sp>
      <p:pic>
        <p:nvPicPr>
          <p:cNvPr id="1003528" name="Picture 8"/>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590800" y="1524000"/>
            <a:ext cx="4756150" cy="3482975"/>
          </a:xfrm>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
        <p:nvSpPr>
          <p:cNvPr id="1003522" name="Rectangle 2"/>
          <p:cNvSpPr>
            <a:spLocks noGrp="1" noChangeArrowheads="1"/>
          </p:cNvSpPr>
          <p:nvPr>
            <p:ph type="title"/>
          </p:nvPr>
        </p:nvSpPr>
        <p:spPr>
          <a:xfrm>
            <a:off x="1143000" y="304800"/>
            <a:ext cx="7848600" cy="914400"/>
          </a:xfrm>
        </p:spPr>
        <p:txBody>
          <a:bodyPr/>
          <a:lstStyle/>
          <a:p>
            <a:r>
              <a:rPr lang="en-US"/>
              <a:t>Comparing the teaching model to full model - 2</a:t>
            </a:r>
          </a:p>
        </p:txBody>
      </p:sp>
      <p:sp>
        <p:nvSpPr>
          <p:cNvPr id="1003527" name="AutoShape 7"/>
          <p:cNvSpPr>
            <a:spLocks noChangeArrowheads="1"/>
          </p:cNvSpPr>
          <p:nvPr/>
        </p:nvSpPr>
        <p:spPr bwMode="auto">
          <a:xfrm>
            <a:off x="2209800" y="5029200"/>
            <a:ext cx="5257800" cy="1231900"/>
          </a:xfrm>
          <a:prstGeom prst="wedgeEllipseCallout">
            <a:avLst>
              <a:gd name="adj1" fmla="val 16125"/>
              <a:gd name="adj2" fmla="val -27190"/>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r>
              <a:rPr lang="en-US" sz="1200">
                <a:latin typeface="Verdana" pitchFamily="34" charset="0"/>
              </a:rPr>
              <a:t>The pattern of significance of individual predictors for the teaching model matches the pattern for the full data set: hrs1, educ, and wrkslf have statistically significant relationships to the dependent variable. </a:t>
            </a:r>
          </a:p>
        </p:txBody>
      </p:sp>
    </p:spTree>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r>
              <a:rPr lang="en-US"/>
              <a:t>SW388R7</a:t>
            </a:r>
          </a:p>
          <a:p>
            <a:r>
              <a:rPr lang="en-US"/>
              <a:t>Data Analysis &amp; Computers II</a:t>
            </a:r>
          </a:p>
          <a:p>
            <a:endParaRPr lang="en-US"/>
          </a:p>
          <a:p>
            <a:r>
              <a:rPr lang="en-US"/>
              <a:t>Slide </a:t>
            </a:r>
            <a:fld id="{A590D0A3-9556-4A55-8193-4D17F1E6D802}" type="slidenum">
              <a:rPr lang="en-US"/>
              <a:pPr/>
              <a:t>79</a:t>
            </a:fld>
            <a:endParaRPr lang="en-US"/>
          </a:p>
        </p:txBody>
      </p:sp>
      <p:pic>
        <p:nvPicPr>
          <p:cNvPr id="1004551" name="Picture 7"/>
          <p:cNvPicPr>
            <a:picLocks noChangeAspect="1" noChangeArrowheads="1"/>
          </p:cNvPicPr>
          <p:nvPr>
            <p:ph idx="1"/>
          </p:nvPr>
        </p:nvPicPr>
        <p:blipFill>
          <a:blip r:embed="rId2">
            <a:extLst>
              <a:ext uri="{28A0092B-C50C-407E-A947-70E740481C1C}">
                <a14:useLocalDpi xmlns:a14="http://schemas.microsoft.com/office/drawing/2010/main" val="0"/>
              </a:ext>
            </a:extLst>
          </a:blip>
          <a:srcRect r="25542"/>
          <a:stretch>
            <a:fillRect/>
          </a:stretch>
        </p:blipFill>
        <p:spPr>
          <a:xfrm>
            <a:off x="1177925" y="1600200"/>
            <a:ext cx="6786563" cy="4084638"/>
          </a:xfrm>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
        <p:nvSpPr>
          <p:cNvPr id="1004547" name="Rectangle 3"/>
          <p:cNvSpPr>
            <a:spLocks noChangeArrowheads="1"/>
          </p:cNvSpPr>
          <p:nvPr/>
        </p:nvSpPr>
        <p:spPr bwMode="auto">
          <a:xfrm>
            <a:off x="1219200" y="3292475"/>
            <a:ext cx="6629400" cy="288925"/>
          </a:xfrm>
          <a:prstGeom prst="rect">
            <a:avLst/>
          </a:prstGeom>
          <a:noFill/>
          <a:ln w="31750">
            <a:solidFill>
              <a:srgbClr val="FF0000"/>
            </a:solidFill>
            <a:miter lim="800000"/>
            <a:headEnd/>
            <a:tailEnd/>
          </a:ln>
          <a:effectLst/>
          <a:extLst>
            <a:ext uri="{909E8E84-426E-40DD-AFC4-6F175D3DCCD1}">
              <a14:hiddenFill xmlns:a14="http://schemas.microsoft.com/office/drawing/2010/main">
                <a:solidFill>
                  <a:schemeClr val="bg1">
                    <a:alpha val="0"/>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04548" name="Rectangle 4"/>
          <p:cNvSpPr>
            <a:spLocks noGrp="1" noChangeArrowheads="1"/>
          </p:cNvSpPr>
          <p:nvPr>
            <p:ph type="title"/>
          </p:nvPr>
        </p:nvSpPr>
        <p:spPr>
          <a:xfrm>
            <a:off x="1143000" y="304800"/>
            <a:ext cx="7848600" cy="914400"/>
          </a:xfrm>
        </p:spPr>
        <p:txBody>
          <a:bodyPr/>
          <a:lstStyle/>
          <a:p>
            <a:r>
              <a:rPr lang="en-US"/>
              <a:t>Comparing the teaching model to full model - 3</a:t>
            </a:r>
          </a:p>
        </p:txBody>
      </p:sp>
      <p:sp>
        <p:nvSpPr>
          <p:cNvPr id="1004549" name="AutoShape 5"/>
          <p:cNvSpPr>
            <a:spLocks noChangeArrowheads="1"/>
          </p:cNvSpPr>
          <p:nvPr/>
        </p:nvSpPr>
        <p:spPr bwMode="auto">
          <a:xfrm>
            <a:off x="1219200" y="4953000"/>
            <a:ext cx="6705600" cy="1012825"/>
          </a:xfrm>
          <a:prstGeom prst="wedgeEllipseCallout">
            <a:avLst>
              <a:gd name="adj1" fmla="val 17991"/>
              <a:gd name="adj2" fmla="val -27741"/>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r>
              <a:rPr lang="en-US" sz="1200">
                <a:latin typeface="Verdana" pitchFamily="34" charset="0"/>
              </a:rPr>
              <a:t>The statistical significance and direction of the relationship between WKRSLF=1 and group 1 versus group 3 of the dependent variable for the teaching model agrees with the findings for the model using the full data set. </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r>
              <a:rPr lang="en-US"/>
              <a:t>SW388R7</a:t>
            </a:r>
          </a:p>
          <a:p>
            <a:r>
              <a:rPr lang="en-US"/>
              <a:t>Data Analysis &amp; Computers II</a:t>
            </a:r>
          </a:p>
          <a:p>
            <a:endParaRPr lang="en-US"/>
          </a:p>
          <a:p>
            <a:r>
              <a:rPr lang="en-US"/>
              <a:t>Slide </a:t>
            </a:r>
            <a:fld id="{7BE39006-ABD8-4B4F-9CD9-00967073D2EE}" type="slidenum">
              <a:rPr lang="en-US"/>
              <a:pPr/>
              <a:t>8</a:t>
            </a:fld>
            <a:endParaRPr lang="en-US"/>
          </a:p>
        </p:txBody>
      </p:sp>
      <p:sp>
        <p:nvSpPr>
          <p:cNvPr id="887810" name="Rectangle 2"/>
          <p:cNvSpPr>
            <a:spLocks noGrp="1" noChangeArrowheads="1"/>
          </p:cNvSpPr>
          <p:nvPr>
            <p:ph type="title"/>
          </p:nvPr>
        </p:nvSpPr>
        <p:spPr/>
        <p:txBody>
          <a:bodyPr/>
          <a:lstStyle/>
          <a:p>
            <a:r>
              <a:rPr lang="en-US"/>
              <a:t>Dissecting problem 1 - 3</a:t>
            </a:r>
          </a:p>
        </p:txBody>
      </p:sp>
      <p:sp>
        <p:nvSpPr>
          <p:cNvPr id="887811" name="Rectangle 3"/>
          <p:cNvSpPr>
            <a:spLocks noGrp="1" noChangeArrowheads="1"/>
          </p:cNvSpPr>
          <p:nvPr>
            <p:ph type="body" idx="1"/>
          </p:nvPr>
        </p:nvSpPr>
        <p:spPr>
          <a:xfrm>
            <a:off x="1066800" y="2209800"/>
            <a:ext cx="7881938" cy="4038600"/>
          </a:xfrm>
        </p:spPr>
        <p:txBody>
          <a:bodyPr/>
          <a:lstStyle/>
          <a:p>
            <a:pPr marL="0" indent="0">
              <a:lnSpc>
                <a:spcPct val="85000"/>
              </a:lnSpc>
              <a:spcBef>
                <a:spcPct val="0"/>
              </a:spcBef>
              <a:buClrTx/>
              <a:buSzTx/>
              <a:buFontTx/>
              <a:buNone/>
            </a:pPr>
            <a:r>
              <a:rPr lang="en-US" sz="1400"/>
              <a:t>Assume that there is no problem with missing data. Use a level of significance of 0.05 for evaluating the statistical relationship. Test the generalizability of the logistic regression model with a cross-validation analysis using a 80% random sample of the data set as a training sample. Use 892776 as the random number seed.</a:t>
            </a:r>
          </a:p>
          <a:p>
            <a:pPr marL="0" indent="0">
              <a:lnSpc>
                <a:spcPct val="85000"/>
              </a:lnSpc>
              <a:spcBef>
                <a:spcPct val="0"/>
              </a:spcBef>
              <a:buClrTx/>
              <a:buSzTx/>
              <a:buFontTx/>
              <a:buNone/>
            </a:pPr>
            <a:endParaRPr lang="en-US" sz="1400"/>
          </a:p>
          <a:p>
            <a:pPr marL="0" indent="0">
              <a:lnSpc>
                <a:spcPct val="80000"/>
              </a:lnSpc>
              <a:buFont typeface="Wingdings" pitchFamily="2" charset="2"/>
              <a:buNone/>
            </a:pPr>
            <a:r>
              <a:rPr lang="en-US" sz="1400"/>
              <a:t>The variables "number of hours worked in the past week" [hrs1], "self-employment" [wrkslf], "highest year of school completed" [educ] and "income" [rincom98] were useful predictors for distinguishing between groups based on responses to "opinion about spending on welfare" [natfare]. </a:t>
            </a:r>
            <a:r>
              <a:rPr lang="en-US" sz="1400" b="1"/>
              <a:t>These predictors differentiate survey respondents who thought we spend too little money on welfare from survey respondents who thought we spend too much money on welfare and survey respondents who thought we spend about the right amount of money on welfare from survey respondents who thought we spend too much money on welfare.</a:t>
            </a:r>
            <a:r>
              <a:rPr lang="en-US" sz="1400"/>
              <a:t> </a:t>
            </a:r>
          </a:p>
          <a:p>
            <a:pPr marL="0" indent="0">
              <a:lnSpc>
                <a:spcPct val="80000"/>
              </a:lnSpc>
              <a:buFont typeface="Wingdings" pitchFamily="2" charset="2"/>
              <a:buNone/>
            </a:pPr>
            <a:endParaRPr lang="en-US" sz="800"/>
          </a:p>
          <a:p>
            <a:pPr marL="0" indent="0">
              <a:lnSpc>
                <a:spcPct val="80000"/>
              </a:lnSpc>
              <a:buFont typeface="Wingdings" pitchFamily="2" charset="2"/>
              <a:buNone/>
            </a:pPr>
            <a:r>
              <a:rPr lang="en-US" sz="1400"/>
              <a:t>Among this set of predictors, self-employment was helpful in distinguishing among the groups defined by responses to opinion about spending on welfare. Survey respondents who were self-employed were 84.3% less likely to be in the group of survey respondents who thought we spend too little money on welfare, rather than the group of survey respondents who thought we spend too much money on welfare. </a:t>
            </a:r>
          </a:p>
          <a:p>
            <a:pPr marL="0" indent="0">
              <a:lnSpc>
                <a:spcPct val="80000"/>
              </a:lnSpc>
              <a:buFont typeface="Wingdings" pitchFamily="2" charset="2"/>
              <a:buNone/>
            </a:pPr>
            <a:endParaRPr lang="en-US" sz="800"/>
          </a:p>
          <a:p>
            <a:pPr marL="0" indent="0">
              <a:lnSpc>
                <a:spcPct val="80000"/>
              </a:lnSpc>
              <a:buFont typeface="Wingdings" pitchFamily="2" charset="2"/>
              <a:buNone/>
            </a:pPr>
            <a:r>
              <a:rPr lang="en-US" sz="1400"/>
              <a:t>   1.  True</a:t>
            </a:r>
          </a:p>
          <a:p>
            <a:pPr marL="0" indent="0">
              <a:lnSpc>
                <a:spcPct val="80000"/>
              </a:lnSpc>
              <a:buFont typeface="Wingdings" pitchFamily="2" charset="2"/>
              <a:buNone/>
            </a:pPr>
            <a:r>
              <a:rPr lang="en-US" sz="1400"/>
              <a:t>   2.  True with caution</a:t>
            </a:r>
          </a:p>
          <a:p>
            <a:pPr marL="0" indent="0">
              <a:lnSpc>
                <a:spcPct val="80000"/>
              </a:lnSpc>
              <a:buFont typeface="Wingdings" pitchFamily="2" charset="2"/>
              <a:buNone/>
            </a:pPr>
            <a:r>
              <a:rPr lang="en-US" sz="1400"/>
              <a:t>   3.  False</a:t>
            </a:r>
          </a:p>
          <a:p>
            <a:pPr marL="0" indent="0">
              <a:lnSpc>
                <a:spcPct val="80000"/>
              </a:lnSpc>
              <a:buFont typeface="Wingdings" pitchFamily="2" charset="2"/>
              <a:buNone/>
            </a:pPr>
            <a:r>
              <a:rPr lang="en-US" sz="1400"/>
              <a:t>   4.  Inappropriate application of a statistic</a:t>
            </a:r>
          </a:p>
        </p:txBody>
      </p:sp>
      <p:sp>
        <p:nvSpPr>
          <p:cNvPr id="887812" name="AutoShape 4"/>
          <p:cNvSpPr>
            <a:spLocks noChangeArrowheads="1"/>
          </p:cNvSpPr>
          <p:nvPr/>
        </p:nvSpPr>
        <p:spPr bwMode="auto">
          <a:xfrm>
            <a:off x="762000" y="1371600"/>
            <a:ext cx="8229600" cy="1679575"/>
          </a:xfrm>
          <a:prstGeom prst="wedgeEllipseCallout">
            <a:avLst>
              <a:gd name="adj1" fmla="val 14718"/>
              <a:gd name="adj2" fmla="val 11097"/>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lnSpc>
                <a:spcPct val="100000"/>
              </a:lnSpc>
            </a:pPr>
            <a:r>
              <a:rPr lang="en-US" sz="1200">
                <a:latin typeface="Verdana" pitchFamily="34" charset="0"/>
              </a:rPr>
              <a:t>SPSS multinomial logistic regression models the relationship by comparing each of the groups defined by the dependent variable to the group with the highest code value.</a:t>
            </a:r>
          </a:p>
          <a:p>
            <a:pPr algn="l">
              <a:lnSpc>
                <a:spcPct val="100000"/>
              </a:lnSpc>
            </a:pPr>
            <a:endParaRPr lang="en-US" sz="1200">
              <a:latin typeface="Verdana" pitchFamily="34" charset="0"/>
            </a:endParaRPr>
          </a:p>
          <a:p>
            <a:pPr algn="l">
              <a:lnSpc>
                <a:spcPct val="100000"/>
              </a:lnSpc>
            </a:pPr>
            <a:r>
              <a:rPr lang="en-US" sz="1200">
                <a:latin typeface="Verdana" pitchFamily="34" charset="0"/>
              </a:rPr>
              <a:t>The responses to opinion about spending on welfare were:  </a:t>
            </a:r>
          </a:p>
          <a:p>
            <a:pPr algn="l">
              <a:lnSpc>
                <a:spcPct val="100000"/>
              </a:lnSpc>
            </a:pPr>
            <a:r>
              <a:rPr lang="en-US" sz="1200">
                <a:latin typeface="Verdana" pitchFamily="34" charset="0"/>
              </a:rPr>
              <a:t>1= Too little, 2 = About right,  and 3 = Too much.</a:t>
            </a:r>
          </a:p>
        </p:txBody>
      </p:sp>
      <p:sp>
        <p:nvSpPr>
          <p:cNvPr id="887813" name="AutoShape 5"/>
          <p:cNvSpPr>
            <a:spLocks noChangeArrowheads="1"/>
          </p:cNvSpPr>
          <p:nvPr/>
        </p:nvSpPr>
        <p:spPr bwMode="auto">
          <a:xfrm>
            <a:off x="1295400" y="4725988"/>
            <a:ext cx="7620000" cy="1938337"/>
          </a:xfrm>
          <a:prstGeom prst="wedgeEllipseCallout">
            <a:avLst>
              <a:gd name="adj1" fmla="val -22977"/>
              <a:gd name="adj2" fmla="val -64579"/>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234950" indent="-234950" algn="l">
              <a:lnSpc>
                <a:spcPct val="100000"/>
              </a:lnSpc>
            </a:pPr>
            <a:r>
              <a:rPr lang="en-US" sz="1200">
                <a:latin typeface="Verdana" pitchFamily="34" charset="0"/>
              </a:rPr>
              <a:t>The analysis will result in two comparisons:</a:t>
            </a:r>
          </a:p>
          <a:p>
            <a:pPr marL="234950" indent="-234950" algn="l">
              <a:lnSpc>
                <a:spcPct val="100000"/>
              </a:lnSpc>
              <a:buFontTx/>
              <a:buChar char="•"/>
            </a:pPr>
            <a:r>
              <a:rPr lang="en-US" sz="1200">
                <a:latin typeface="Verdana" pitchFamily="34" charset="0"/>
              </a:rPr>
              <a:t>survey respondents who thought we spend too little money versus survey respondents who thought we spend too much money on welfare</a:t>
            </a:r>
          </a:p>
          <a:p>
            <a:pPr marL="234950" indent="-234950" algn="l">
              <a:lnSpc>
                <a:spcPct val="100000"/>
              </a:lnSpc>
              <a:buFontTx/>
              <a:buChar char="•"/>
            </a:pPr>
            <a:r>
              <a:rPr lang="en-US" sz="1200">
                <a:latin typeface="Verdana" pitchFamily="34" charset="0"/>
              </a:rPr>
              <a:t>survey respondents who thought we spend about the right amount of money versus survey respondents who thought we spend too much money on welfare.</a:t>
            </a:r>
          </a:p>
        </p:txBody>
      </p:sp>
    </p:spTree>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r>
              <a:rPr lang="en-US"/>
              <a:t>SW388R7</a:t>
            </a:r>
          </a:p>
          <a:p>
            <a:r>
              <a:rPr lang="en-US"/>
              <a:t>Data Analysis &amp; Computers II</a:t>
            </a:r>
          </a:p>
          <a:p>
            <a:endParaRPr lang="en-US"/>
          </a:p>
          <a:p>
            <a:r>
              <a:rPr lang="en-US"/>
              <a:t>Slide </a:t>
            </a:r>
            <a:fld id="{89100787-9648-4BAB-91DC-C5BEA6217796}" type="slidenum">
              <a:rPr lang="en-US"/>
              <a:pPr/>
              <a:t>80</a:t>
            </a:fld>
            <a:endParaRPr lang="en-US"/>
          </a:p>
        </p:txBody>
      </p:sp>
      <p:pic>
        <p:nvPicPr>
          <p:cNvPr id="1011717" name="Picture 5"/>
          <p:cNvPicPr>
            <a:picLocks noChangeAspect="1" noChangeArrowheads="1"/>
          </p:cNvPicPr>
          <p:nvPr>
            <p:ph idx="1"/>
          </p:nvPr>
        </p:nvPicPr>
        <p:blipFill>
          <a:blip r:embed="rId2">
            <a:extLst>
              <a:ext uri="{28A0092B-C50C-407E-A947-70E740481C1C}">
                <a14:useLocalDpi xmlns:a14="http://schemas.microsoft.com/office/drawing/2010/main" val="0"/>
              </a:ext>
            </a:extLst>
          </a:blip>
          <a:srcRect r="26141"/>
          <a:stretch>
            <a:fillRect/>
          </a:stretch>
        </p:blipFill>
        <p:spPr>
          <a:xfrm>
            <a:off x="1524000" y="1524000"/>
            <a:ext cx="6781800" cy="4116388"/>
          </a:xfrm>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
        <p:nvSpPr>
          <p:cNvPr id="1011714" name="Rectangle 2"/>
          <p:cNvSpPr>
            <a:spLocks noGrp="1" noChangeArrowheads="1"/>
          </p:cNvSpPr>
          <p:nvPr>
            <p:ph type="title"/>
          </p:nvPr>
        </p:nvSpPr>
        <p:spPr/>
        <p:txBody>
          <a:bodyPr/>
          <a:lstStyle/>
          <a:p>
            <a:r>
              <a:rPr lang="en-US"/>
              <a:t>Classification accuracy of the holdout sample</a:t>
            </a:r>
          </a:p>
        </p:txBody>
      </p:sp>
      <p:sp>
        <p:nvSpPr>
          <p:cNvPr id="1011719" name="AutoShape 7"/>
          <p:cNvSpPr>
            <a:spLocks noChangeArrowheads="1"/>
          </p:cNvSpPr>
          <p:nvPr/>
        </p:nvSpPr>
        <p:spPr bwMode="auto">
          <a:xfrm>
            <a:off x="2209800" y="3810000"/>
            <a:ext cx="5257800" cy="1892300"/>
          </a:xfrm>
          <a:prstGeom prst="wedgeEllipseCallout">
            <a:avLst>
              <a:gd name="adj1" fmla="val 16125"/>
              <a:gd name="adj2" fmla="val -27190"/>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r>
              <a:rPr lang="en-US" sz="1200">
                <a:latin typeface="Verdana" pitchFamily="34" charset="0"/>
              </a:rPr>
              <a:t>To compute the accuracy rate of the holdout sample, our first task is to explicitly dummy code any independent variables which SPSS dummy coded in the multinomial logistic regression.  </a:t>
            </a:r>
          </a:p>
          <a:p>
            <a:pPr algn="l"/>
            <a:endParaRPr lang="en-US" sz="1200">
              <a:latin typeface="Verdana" pitchFamily="34" charset="0"/>
            </a:endParaRPr>
          </a:p>
          <a:p>
            <a:pPr algn="l"/>
            <a:r>
              <a:rPr lang="en-US" sz="1200">
                <a:latin typeface="Verdana" pitchFamily="34" charset="0"/>
              </a:rPr>
              <a:t>In this example, we must explicitly dummy code WRKSLF=1.</a:t>
            </a:r>
          </a:p>
        </p:txBody>
      </p:sp>
    </p:spTree>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r>
              <a:rPr lang="en-US"/>
              <a:t>SW388R7</a:t>
            </a:r>
          </a:p>
          <a:p>
            <a:r>
              <a:rPr lang="en-US"/>
              <a:t>Data Analysis &amp; Computers II</a:t>
            </a:r>
          </a:p>
          <a:p>
            <a:endParaRPr lang="en-US"/>
          </a:p>
          <a:p>
            <a:r>
              <a:rPr lang="en-US"/>
              <a:t>Slide </a:t>
            </a:r>
            <a:fld id="{B9A8E08A-B32A-4C85-A6FE-85ACE9977CAA}" type="slidenum">
              <a:rPr lang="en-US"/>
              <a:pPr/>
              <a:t>81</a:t>
            </a:fld>
            <a:endParaRPr lang="en-US"/>
          </a:p>
        </p:txBody>
      </p:sp>
      <p:pic>
        <p:nvPicPr>
          <p:cNvPr id="1019906" name="Picture 2"/>
          <p:cNvPicPr>
            <a:picLocks noChangeAspect="1" noChangeArrowheads="1"/>
          </p:cNvPicPr>
          <p:nvPr>
            <p:ph idx="1"/>
          </p:nvPr>
        </p:nvPicPr>
        <p:blipFill>
          <a:blip r:embed="rId2">
            <a:extLst>
              <a:ext uri="{28A0092B-C50C-407E-A947-70E740481C1C}">
                <a14:useLocalDpi xmlns:a14="http://schemas.microsoft.com/office/drawing/2010/main" val="0"/>
              </a:ext>
            </a:extLst>
          </a:blip>
          <a:srcRect r="26141"/>
          <a:stretch>
            <a:fillRect/>
          </a:stretch>
        </p:blipFill>
        <p:spPr>
          <a:xfrm>
            <a:off x="1524000" y="1524000"/>
            <a:ext cx="6781800" cy="4116388"/>
          </a:xfrm>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
        <p:nvSpPr>
          <p:cNvPr id="1019907" name="Rectangle 3"/>
          <p:cNvSpPr>
            <a:spLocks noGrp="1" noChangeArrowheads="1"/>
          </p:cNvSpPr>
          <p:nvPr>
            <p:ph type="title"/>
          </p:nvPr>
        </p:nvSpPr>
        <p:spPr/>
        <p:txBody>
          <a:bodyPr/>
          <a:lstStyle/>
          <a:p>
            <a:r>
              <a:rPr lang="en-US"/>
              <a:t>Dummy-coding WRKSLF</a:t>
            </a:r>
          </a:p>
        </p:txBody>
      </p:sp>
      <p:sp>
        <p:nvSpPr>
          <p:cNvPr id="1019908" name="AutoShape 4"/>
          <p:cNvSpPr>
            <a:spLocks noChangeArrowheads="1"/>
          </p:cNvSpPr>
          <p:nvPr/>
        </p:nvSpPr>
        <p:spPr bwMode="auto">
          <a:xfrm>
            <a:off x="2209800" y="4343400"/>
            <a:ext cx="5257800" cy="1450975"/>
          </a:xfrm>
          <a:prstGeom prst="wedgeEllipseCallout">
            <a:avLst>
              <a:gd name="adj1" fmla="val 16125"/>
              <a:gd name="adj2" fmla="val -27190"/>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r>
              <a:rPr lang="en-US" sz="1200">
                <a:latin typeface="Verdana" pitchFamily="34" charset="0"/>
              </a:rPr>
              <a:t>WRKSFL=2 is the excluded category for WRKSLF in the table of parameter estimates.  Using this category as our reference category, the syntax for dummy-coding WRKSLF is:</a:t>
            </a:r>
          </a:p>
          <a:p>
            <a:pPr algn="l"/>
            <a:endParaRPr lang="en-US" sz="1200">
              <a:latin typeface="Verdana" pitchFamily="34" charset="0"/>
            </a:endParaRPr>
          </a:p>
          <a:p>
            <a:pPr algn="l"/>
            <a:r>
              <a:rPr lang="en-US" sz="1200">
                <a:latin typeface="Verdana" pitchFamily="34" charset="0"/>
              </a:rPr>
              <a:t>RECODE WRKSLF(1=1)(2=0) INTO WRKSLF1.</a:t>
            </a:r>
          </a:p>
        </p:txBody>
      </p:sp>
    </p:spTree>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r>
              <a:rPr lang="en-US"/>
              <a:t>SW388R7</a:t>
            </a:r>
          </a:p>
          <a:p>
            <a:r>
              <a:rPr lang="en-US"/>
              <a:t>Data Analysis &amp; Computers II</a:t>
            </a:r>
          </a:p>
          <a:p>
            <a:endParaRPr lang="en-US"/>
          </a:p>
          <a:p>
            <a:r>
              <a:rPr lang="en-US"/>
              <a:t>Slide </a:t>
            </a:r>
            <a:fld id="{B58B1DF7-4B14-46BA-B692-C8273B278A8D}" type="slidenum">
              <a:rPr lang="en-US"/>
              <a:pPr/>
              <a:t>82</a:t>
            </a:fld>
            <a:endParaRPr lang="en-US"/>
          </a:p>
        </p:txBody>
      </p:sp>
      <p:pic>
        <p:nvPicPr>
          <p:cNvPr id="1020930" name="Picture 2"/>
          <p:cNvPicPr>
            <a:picLocks noChangeAspect="1" noChangeArrowheads="1"/>
          </p:cNvPicPr>
          <p:nvPr>
            <p:ph idx="1"/>
          </p:nvPr>
        </p:nvPicPr>
        <p:blipFill>
          <a:blip r:embed="rId2">
            <a:extLst>
              <a:ext uri="{28A0092B-C50C-407E-A947-70E740481C1C}">
                <a14:useLocalDpi xmlns:a14="http://schemas.microsoft.com/office/drawing/2010/main" val="0"/>
              </a:ext>
            </a:extLst>
          </a:blip>
          <a:srcRect r="26141"/>
          <a:stretch>
            <a:fillRect/>
          </a:stretch>
        </p:blipFill>
        <p:spPr>
          <a:xfrm>
            <a:off x="1524000" y="1524000"/>
            <a:ext cx="6781800" cy="4116388"/>
          </a:xfrm>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
        <p:nvSpPr>
          <p:cNvPr id="1020931" name="Rectangle 3"/>
          <p:cNvSpPr>
            <a:spLocks noGrp="1" noChangeArrowheads="1"/>
          </p:cNvSpPr>
          <p:nvPr>
            <p:ph type="title"/>
          </p:nvPr>
        </p:nvSpPr>
        <p:spPr/>
        <p:txBody>
          <a:bodyPr/>
          <a:lstStyle/>
          <a:p>
            <a:r>
              <a:rPr lang="en-US"/>
              <a:t>The log of the odds for the first group</a:t>
            </a:r>
          </a:p>
        </p:txBody>
      </p:sp>
      <p:sp>
        <p:nvSpPr>
          <p:cNvPr id="1020932" name="AutoShape 4"/>
          <p:cNvSpPr>
            <a:spLocks noChangeArrowheads="1"/>
          </p:cNvSpPr>
          <p:nvPr/>
        </p:nvSpPr>
        <p:spPr bwMode="auto">
          <a:xfrm>
            <a:off x="3200400" y="3657600"/>
            <a:ext cx="5257800" cy="2330450"/>
          </a:xfrm>
          <a:prstGeom prst="wedgeEllipseCallout">
            <a:avLst>
              <a:gd name="adj1" fmla="val -31190"/>
              <a:gd name="adj2" fmla="val -78338"/>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r>
              <a:rPr lang="en-US" sz="1200">
                <a:latin typeface="Verdana" pitchFamily="34" charset="0"/>
              </a:rPr>
              <a:t>To calculate the log of the odds for the first group (G1), we multiple the coefficients for the first group from the table of parameter estimates times the variables:</a:t>
            </a:r>
          </a:p>
          <a:p>
            <a:pPr algn="l"/>
            <a:endParaRPr lang="en-US" sz="1200">
              <a:latin typeface="Verdana" pitchFamily="34" charset="0"/>
            </a:endParaRPr>
          </a:p>
          <a:p>
            <a:pPr algn="l"/>
            <a:r>
              <a:rPr lang="en-US" sz="1200">
                <a:latin typeface="Verdana" pitchFamily="34" charset="0"/>
              </a:rPr>
              <a:t>COMPUTE G1 = -1.30238345543984 </a:t>
            </a:r>
          </a:p>
          <a:p>
            <a:pPr algn="l"/>
            <a:r>
              <a:rPr lang="en-US" sz="1200">
                <a:latin typeface="Verdana" pitchFamily="34" charset="0"/>
              </a:rPr>
              <a:t>   + 0.0261986923704887 * HRS1 </a:t>
            </a:r>
          </a:p>
          <a:p>
            <a:pPr algn="l"/>
            <a:r>
              <a:rPr lang="en-US" sz="1200">
                <a:latin typeface="Verdana" pitchFamily="34" charset="0"/>
              </a:rPr>
              <a:t>   + 0.174611208588235 * EDUC</a:t>
            </a:r>
          </a:p>
          <a:p>
            <a:pPr algn="l"/>
            <a:r>
              <a:rPr lang="en-US" sz="1200">
                <a:latin typeface="Verdana" pitchFamily="34" charset="0"/>
              </a:rPr>
              <a:t>   -  0.0867944152322106 * RINCOM98</a:t>
            </a:r>
          </a:p>
          <a:p>
            <a:pPr algn="l"/>
            <a:r>
              <a:rPr lang="en-US" sz="1200">
                <a:latin typeface="Verdana" pitchFamily="34" charset="0"/>
              </a:rPr>
              <a:t>   -  2.51888052878127 * WRKSLF1.</a:t>
            </a:r>
          </a:p>
        </p:txBody>
      </p:sp>
      <p:sp>
        <p:nvSpPr>
          <p:cNvPr id="1020933" name="AutoShape 5"/>
          <p:cNvSpPr>
            <a:spLocks noChangeArrowheads="1"/>
          </p:cNvSpPr>
          <p:nvPr/>
        </p:nvSpPr>
        <p:spPr bwMode="auto">
          <a:xfrm>
            <a:off x="762000" y="5410200"/>
            <a:ext cx="3198813" cy="1231900"/>
          </a:xfrm>
          <a:prstGeom prst="wedgeEllipseCallout">
            <a:avLst>
              <a:gd name="adj1" fmla="val -2704"/>
              <a:gd name="adj2" fmla="val -27190"/>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r>
              <a:rPr lang="en-US" sz="1200">
                <a:latin typeface="Verdana" pitchFamily="34" charset="0"/>
              </a:rPr>
              <a:t>To get all of the decimal places for a number, double click on a cell to highlight it and the full number will appear.</a:t>
            </a:r>
          </a:p>
        </p:txBody>
      </p:sp>
    </p:spTree>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r>
              <a:rPr lang="en-US"/>
              <a:t>SW388R7</a:t>
            </a:r>
          </a:p>
          <a:p>
            <a:r>
              <a:rPr lang="en-US"/>
              <a:t>Data Analysis &amp; Computers II</a:t>
            </a:r>
          </a:p>
          <a:p>
            <a:endParaRPr lang="en-US"/>
          </a:p>
          <a:p>
            <a:r>
              <a:rPr lang="en-US"/>
              <a:t>Slide </a:t>
            </a:r>
            <a:fld id="{65966682-CB8E-4455-AF11-C1E500038234}" type="slidenum">
              <a:rPr lang="en-US"/>
              <a:pPr/>
              <a:t>83</a:t>
            </a:fld>
            <a:endParaRPr lang="en-US"/>
          </a:p>
        </p:txBody>
      </p:sp>
      <p:pic>
        <p:nvPicPr>
          <p:cNvPr id="1021954" name="Picture 2"/>
          <p:cNvPicPr>
            <a:picLocks noChangeAspect="1" noChangeArrowheads="1"/>
          </p:cNvPicPr>
          <p:nvPr>
            <p:ph idx="1"/>
          </p:nvPr>
        </p:nvPicPr>
        <p:blipFill>
          <a:blip r:embed="rId2">
            <a:extLst>
              <a:ext uri="{28A0092B-C50C-407E-A947-70E740481C1C}">
                <a14:useLocalDpi xmlns:a14="http://schemas.microsoft.com/office/drawing/2010/main" val="0"/>
              </a:ext>
            </a:extLst>
          </a:blip>
          <a:srcRect r="26141"/>
          <a:stretch>
            <a:fillRect/>
          </a:stretch>
        </p:blipFill>
        <p:spPr>
          <a:xfrm>
            <a:off x="1181100" y="2133600"/>
            <a:ext cx="6781800" cy="4116388"/>
          </a:xfrm>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
        <p:nvSpPr>
          <p:cNvPr id="1021955" name="Rectangle 3"/>
          <p:cNvSpPr>
            <a:spLocks noGrp="1" noChangeArrowheads="1"/>
          </p:cNvSpPr>
          <p:nvPr>
            <p:ph type="title"/>
          </p:nvPr>
        </p:nvSpPr>
        <p:spPr/>
        <p:txBody>
          <a:bodyPr/>
          <a:lstStyle/>
          <a:p>
            <a:r>
              <a:rPr lang="en-US"/>
              <a:t>The log of the odds for the second group</a:t>
            </a:r>
          </a:p>
        </p:txBody>
      </p:sp>
      <p:sp>
        <p:nvSpPr>
          <p:cNvPr id="1021956" name="AutoShape 4"/>
          <p:cNvSpPr>
            <a:spLocks noChangeArrowheads="1"/>
          </p:cNvSpPr>
          <p:nvPr/>
        </p:nvSpPr>
        <p:spPr bwMode="auto">
          <a:xfrm>
            <a:off x="3886200" y="2514600"/>
            <a:ext cx="4724400" cy="2552700"/>
          </a:xfrm>
          <a:prstGeom prst="wedgeEllipseCallout">
            <a:avLst>
              <a:gd name="adj1" fmla="val -50069"/>
              <a:gd name="adj2" fmla="val 40981"/>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r>
              <a:rPr lang="en-US" sz="1200">
                <a:latin typeface="Verdana" pitchFamily="34" charset="0"/>
              </a:rPr>
              <a:t>To calculate the log of the odds for the second group (G2), we multiple the coefficients for the second group from the table of parameter estimates times the variables:</a:t>
            </a:r>
          </a:p>
          <a:p>
            <a:pPr algn="l"/>
            <a:endParaRPr lang="en-US" sz="1200">
              <a:latin typeface="Verdana" pitchFamily="34" charset="0"/>
            </a:endParaRPr>
          </a:p>
          <a:p>
            <a:pPr algn="l"/>
            <a:r>
              <a:rPr lang="en-US" sz="1200">
                <a:latin typeface="Verdana" pitchFamily="34" charset="0"/>
              </a:rPr>
              <a:t>COMPUTE G2 = -1.79765485734901 </a:t>
            </a:r>
          </a:p>
          <a:p>
            <a:pPr algn="l"/>
            <a:r>
              <a:rPr lang="en-US" sz="1200">
                <a:latin typeface="Verdana" pitchFamily="34" charset="0"/>
              </a:rPr>
              <a:t>   -  0.0252840253968005 * HRS1 </a:t>
            </a:r>
          </a:p>
          <a:p>
            <a:pPr algn="l"/>
            <a:r>
              <a:rPr lang="en-US" sz="1200">
                <a:latin typeface="Verdana" pitchFamily="34" charset="0"/>
              </a:rPr>
              <a:t>   + 0.327632806335678 * EDUC </a:t>
            </a:r>
          </a:p>
          <a:p>
            <a:pPr algn="l"/>
            <a:r>
              <a:rPr lang="en-US" sz="1200">
                <a:latin typeface="Verdana" pitchFamily="34" charset="0"/>
              </a:rPr>
              <a:t>   - 0.0744568011819021 * RINCOM98</a:t>
            </a:r>
          </a:p>
          <a:p>
            <a:pPr algn="l"/>
            <a:r>
              <a:rPr lang="en-US" sz="1200">
                <a:latin typeface="Verdana" pitchFamily="34" charset="0"/>
              </a:rPr>
              <a:t>   - 1.34937062997864 * WRKSLF1.</a:t>
            </a:r>
          </a:p>
        </p:txBody>
      </p:sp>
    </p:spTree>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r>
              <a:rPr lang="en-US"/>
              <a:t>SW388R7</a:t>
            </a:r>
          </a:p>
          <a:p>
            <a:r>
              <a:rPr lang="en-US"/>
              <a:t>Data Analysis &amp; Computers II</a:t>
            </a:r>
          </a:p>
          <a:p>
            <a:endParaRPr lang="en-US"/>
          </a:p>
          <a:p>
            <a:r>
              <a:rPr lang="en-US"/>
              <a:t>Slide </a:t>
            </a:r>
            <a:fld id="{14D061C9-568A-4A8F-9CE3-7183D99F1016}" type="slidenum">
              <a:rPr lang="en-US"/>
              <a:pPr/>
              <a:t>84</a:t>
            </a:fld>
            <a:endParaRPr lang="en-US"/>
          </a:p>
        </p:txBody>
      </p:sp>
      <p:pic>
        <p:nvPicPr>
          <p:cNvPr id="1022978" name="Picture 2"/>
          <p:cNvPicPr>
            <a:picLocks noChangeAspect="1" noChangeArrowheads="1"/>
          </p:cNvPicPr>
          <p:nvPr>
            <p:ph idx="1"/>
          </p:nvPr>
        </p:nvPicPr>
        <p:blipFill>
          <a:blip r:embed="rId2">
            <a:extLst>
              <a:ext uri="{28A0092B-C50C-407E-A947-70E740481C1C}">
                <a14:useLocalDpi xmlns:a14="http://schemas.microsoft.com/office/drawing/2010/main" val="0"/>
              </a:ext>
            </a:extLst>
          </a:blip>
          <a:srcRect r="26141"/>
          <a:stretch>
            <a:fillRect/>
          </a:stretch>
        </p:blipFill>
        <p:spPr>
          <a:xfrm>
            <a:off x="1181100" y="2133600"/>
            <a:ext cx="6781800" cy="4116388"/>
          </a:xfrm>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
        <p:nvSpPr>
          <p:cNvPr id="1022979" name="Rectangle 3"/>
          <p:cNvSpPr>
            <a:spLocks noGrp="1" noChangeArrowheads="1"/>
          </p:cNvSpPr>
          <p:nvPr>
            <p:ph type="title"/>
          </p:nvPr>
        </p:nvSpPr>
        <p:spPr/>
        <p:txBody>
          <a:bodyPr/>
          <a:lstStyle/>
          <a:p>
            <a:r>
              <a:rPr lang="en-US"/>
              <a:t>The log of the odds for the third group</a:t>
            </a:r>
          </a:p>
        </p:txBody>
      </p:sp>
      <p:sp>
        <p:nvSpPr>
          <p:cNvPr id="1022980" name="AutoShape 4"/>
          <p:cNvSpPr>
            <a:spLocks noChangeArrowheads="1"/>
          </p:cNvSpPr>
          <p:nvPr/>
        </p:nvSpPr>
        <p:spPr bwMode="auto">
          <a:xfrm>
            <a:off x="3887788" y="2625725"/>
            <a:ext cx="4721225" cy="2330450"/>
          </a:xfrm>
          <a:prstGeom prst="wedgeEllipseCallout">
            <a:avLst>
              <a:gd name="adj1" fmla="val -40148"/>
              <a:gd name="adj2" fmla="val 5801"/>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r>
              <a:rPr lang="en-US" sz="1200">
                <a:latin typeface="Verdana" pitchFamily="34" charset="0"/>
              </a:rPr>
              <a:t>The third group (G3) is the reference group and does not appear in the table of parameter estimates.  </a:t>
            </a:r>
          </a:p>
          <a:p>
            <a:pPr algn="l"/>
            <a:endParaRPr lang="en-US" sz="1200">
              <a:latin typeface="Verdana" pitchFamily="34" charset="0"/>
            </a:endParaRPr>
          </a:p>
          <a:p>
            <a:pPr algn="l"/>
            <a:r>
              <a:rPr lang="en-US" sz="1200">
                <a:latin typeface="Verdana" pitchFamily="34" charset="0"/>
              </a:rPr>
              <a:t>By definition, the log of the odds for the reference group is equal to zero (0).  We create the variable for G3 with the command:</a:t>
            </a:r>
          </a:p>
          <a:p>
            <a:pPr algn="l"/>
            <a:endParaRPr lang="en-US" sz="1200">
              <a:latin typeface="Verdana" pitchFamily="34" charset="0"/>
            </a:endParaRPr>
          </a:p>
          <a:p>
            <a:pPr algn="l"/>
            <a:r>
              <a:rPr lang="en-US" sz="1200">
                <a:latin typeface="Verdana" pitchFamily="34" charset="0"/>
              </a:rPr>
              <a:t>COMPUTE G3 = 0.</a:t>
            </a:r>
          </a:p>
        </p:txBody>
      </p:sp>
    </p:spTree>
  </p:cSld>
  <p:clrMapOvr>
    <a:masterClrMapping/>
  </p:clrMapOv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t>SW388R7</a:t>
            </a:r>
          </a:p>
          <a:p>
            <a:r>
              <a:rPr lang="en-US"/>
              <a:t>Data Analysis &amp; Computers II</a:t>
            </a:r>
          </a:p>
          <a:p>
            <a:endParaRPr lang="en-US"/>
          </a:p>
          <a:p>
            <a:r>
              <a:rPr lang="en-US"/>
              <a:t>Slide </a:t>
            </a:r>
            <a:fld id="{937BB308-5516-4BC4-8E91-1BB02FA5AFA6}" type="slidenum">
              <a:rPr lang="en-US"/>
              <a:pPr/>
              <a:t>85</a:t>
            </a:fld>
            <a:endParaRPr lang="en-US"/>
          </a:p>
        </p:txBody>
      </p:sp>
      <p:sp>
        <p:nvSpPr>
          <p:cNvPr id="1012738" name="Rectangle 2"/>
          <p:cNvSpPr>
            <a:spLocks noGrp="1" noChangeArrowheads="1"/>
          </p:cNvSpPr>
          <p:nvPr>
            <p:ph type="title"/>
          </p:nvPr>
        </p:nvSpPr>
        <p:spPr/>
        <p:txBody>
          <a:bodyPr/>
          <a:lstStyle/>
          <a:p>
            <a:r>
              <a:rPr lang="en-US"/>
              <a:t>The probabilities for each group</a:t>
            </a:r>
          </a:p>
        </p:txBody>
      </p:sp>
      <p:sp>
        <p:nvSpPr>
          <p:cNvPr id="1012739" name="Rectangle 3"/>
          <p:cNvSpPr>
            <a:spLocks noGrp="1" noChangeArrowheads="1"/>
          </p:cNvSpPr>
          <p:nvPr>
            <p:ph type="body" idx="1"/>
          </p:nvPr>
        </p:nvSpPr>
        <p:spPr/>
        <p:txBody>
          <a:bodyPr/>
          <a:lstStyle/>
          <a:p>
            <a:r>
              <a:rPr lang="en-US" sz="2400"/>
              <a:t>Having computed the log of the odds for each group, we convert the log of the odds back to a probability number with the following formulas:</a:t>
            </a:r>
          </a:p>
          <a:p>
            <a:endParaRPr lang="en-US" sz="2400"/>
          </a:p>
          <a:p>
            <a:pPr lvl="1"/>
            <a:r>
              <a:rPr lang="en-US"/>
              <a:t>COMPUTE P1 = EXP(G1) / (EXP(G1) + EXP(G2) + EXP(G3)).</a:t>
            </a:r>
          </a:p>
          <a:p>
            <a:pPr lvl="1"/>
            <a:r>
              <a:rPr lang="en-US"/>
              <a:t>COMPUTE P2 = EXP(G2) / (EXP(G1) + EXP(G2) + EXP(G3)).</a:t>
            </a:r>
          </a:p>
          <a:p>
            <a:pPr lvl="1"/>
            <a:r>
              <a:rPr lang="en-US"/>
              <a:t>COMPUTE P3 = EXP(G3) / (EXP(G1) + EXP(G2) + EXP(G3)).</a:t>
            </a:r>
          </a:p>
          <a:p>
            <a:pPr lvl="1"/>
            <a:r>
              <a:rPr lang="en-US"/>
              <a:t>EXECUTE.</a:t>
            </a:r>
          </a:p>
          <a:p>
            <a:pPr>
              <a:buFont typeface="Wingdings" pitchFamily="2" charset="2"/>
              <a:buNone/>
            </a:pPr>
            <a:endParaRPr lang="en-US"/>
          </a:p>
          <a:p>
            <a:endParaRPr lang="en-US"/>
          </a:p>
        </p:txBody>
      </p:sp>
    </p:spTree>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t>SW388R7</a:t>
            </a:r>
          </a:p>
          <a:p>
            <a:r>
              <a:rPr lang="en-US"/>
              <a:t>Data Analysis &amp; Computers II</a:t>
            </a:r>
          </a:p>
          <a:p>
            <a:endParaRPr lang="en-US"/>
          </a:p>
          <a:p>
            <a:r>
              <a:rPr lang="en-US"/>
              <a:t>Slide </a:t>
            </a:r>
            <a:fld id="{9ED173F5-E3DA-4A55-A244-F1F681481A87}" type="slidenum">
              <a:rPr lang="en-US"/>
              <a:pPr/>
              <a:t>86</a:t>
            </a:fld>
            <a:endParaRPr lang="en-US"/>
          </a:p>
        </p:txBody>
      </p:sp>
      <p:sp>
        <p:nvSpPr>
          <p:cNvPr id="1018882" name="Rectangle 2"/>
          <p:cNvSpPr>
            <a:spLocks noGrp="1" noChangeArrowheads="1"/>
          </p:cNvSpPr>
          <p:nvPr>
            <p:ph type="title"/>
          </p:nvPr>
        </p:nvSpPr>
        <p:spPr/>
        <p:txBody>
          <a:bodyPr/>
          <a:lstStyle/>
          <a:p>
            <a:r>
              <a:rPr lang="en-US"/>
              <a:t>Group classification</a:t>
            </a:r>
          </a:p>
        </p:txBody>
      </p:sp>
      <p:sp>
        <p:nvSpPr>
          <p:cNvPr id="1018883" name="Rectangle 3"/>
          <p:cNvSpPr>
            <a:spLocks noGrp="1" noChangeArrowheads="1"/>
          </p:cNvSpPr>
          <p:nvPr>
            <p:ph type="body" idx="1"/>
          </p:nvPr>
        </p:nvSpPr>
        <p:spPr/>
        <p:txBody>
          <a:bodyPr/>
          <a:lstStyle/>
          <a:p>
            <a:r>
              <a:rPr lang="en-US" sz="2400"/>
              <a:t>Each case is predicted to be a member of the group to which it has the highest probability of belonging. We can accomplish this using "IF" statements in SPSS:</a:t>
            </a:r>
          </a:p>
          <a:p>
            <a:endParaRPr lang="en-US" sz="2400"/>
          </a:p>
          <a:p>
            <a:pPr lvl="1"/>
            <a:r>
              <a:rPr lang="en-US"/>
              <a:t>IF (P1 &gt; P2 AND P1 &gt; P3) PREDGRP = 1.</a:t>
            </a:r>
          </a:p>
          <a:p>
            <a:pPr lvl="1"/>
            <a:r>
              <a:rPr lang="en-US"/>
              <a:t>IF (P2 &gt; P1 AND P2 &gt; P3) PREDGRP = 2.</a:t>
            </a:r>
          </a:p>
          <a:p>
            <a:pPr lvl="1"/>
            <a:r>
              <a:rPr lang="en-US"/>
              <a:t>IF (P3 &gt; P1 AND P3 &gt; P2) PREDGRP = 3.</a:t>
            </a:r>
          </a:p>
          <a:p>
            <a:pPr lvl="1"/>
            <a:r>
              <a:rPr lang="en-US"/>
              <a:t>EXECUTE.</a:t>
            </a:r>
          </a:p>
          <a:p>
            <a:endParaRPr lang="en-US"/>
          </a:p>
          <a:p>
            <a:endParaRPr lang="en-US"/>
          </a:p>
          <a:p>
            <a:endParaRPr lang="en-US"/>
          </a:p>
        </p:txBody>
      </p:sp>
    </p:spTree>
  </p:cSld>
  <p:clrMapOvr>
    <a:masterClrMapping/>
  </p:clrMapOvr>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r>
              <a:rPr lang="en-US"/>
              <a:t>SW388R7</a:t>
            </a:r>
          </a:p>
          <a:p>
            <a:r>
              <a:rPr lang="en-US"/>
              <a:t>Data Analysis &amp; Computers II</a:t>
            </a:r>
          </a:p>
          <a:p>
            <a:endParaRPr lang="en-US"/>
          </a:p>
          <a:p>
            <a:r>
              <a:rPr lang="en-US"/>
              <a:t>Slide </a:t>
            </a:r>
            <a:fld id="{4B26E1A6-3BAE-41D6-A096-5646AE5075A0}" type="slidenum">
              <a:rPr lang="en-US"/>
              <a:pPr/>
              <a:t>87</a:t>
            </a:fld>
            <a:endParaRPr lang="en-US"/>
          </a:p>
        </p:txBody>
      </p:sp>
      <p:pic>
        <p:nvPicPr>
          <p:cNvPr id="1024002" name="Picture 2"/>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0" y="1524000"/>
            <a:ext cx="6977063" cy="5111750"/>
          </a:xfrm>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
        <p:nvSpPr>
          <p:cNvPr id="1024003" name="Rectangle 3"/>
          <p:cNvSpPr>
            <a:spLocks noGrp="1" noChangeArrowheads="1"/>
          </p:cNvSpPr>
          <p:nvPr>
            <p:ph type="title"/>
          </p:nvPr>
        </p:nvSpPr>
        <p:spPr/>
        <p:txBody>
          <a:bodyPr/>
          <a:lstStyle/>
          <a:p>
            <a:r>
              <a:rPr lang="en-US"/>
              <a:t>Selecting the holdout sample</a:t>
            </a:r>
          </a:p>
        </p:txBody>
      </p:sp>
      <p:sp>
        <p:nvSpPr>
          <p:cNvPr id="1024004" name="AutoShape 4"/>
          <p:cNvSpPr>
            <a:spLocks noChangeArrowheads="1"/>
          </p:cNvSpPr>
          <p:nvPr/>
        </p:nvSpPr>
        <p:spPr bwMode="auto">
          <a:xfrm>
            <a:off x="4267200" y="3581400"/>
            <a:ext cx="2971800" cy="1012825"/>
          </a:xfrm>
          <a:prstGeom prst="wedgeEllipseCallout">
            <a:avLst>
              <a:gd name="adj1" fmla="val -50532"/>
              <a:gd name="adj2" fmla="val 68338"/>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r>
              <a:rPr lang="en-US" sz="1200">
                <a:latin typeface="Verdana" pitchFamily="34" charset="0"/>
              </a:rPr>
              <a:t>To select the cases that we will use to , we will use the </a:t>
            </a:r>
            <a:r>
              <a:rPr lang="en-US" sz="1200" i="1">
                <a:latin typeface="Verdana" pitchFamily="34" charset="0"/>
              </a:rPr>
              <a:t>Select Cases…</a:t>
            </a:r>
            <a:r>
              <a:rPr lang="en-US" sz="1200">
                <a:latin typeface="Verdana" pitchFamily="34" charset="0"/>
              </a:rPr>
              <a:t> command again.</a:t>
            </a:r>
          </a:p>
        </p:txBody>
      </p:sp>
    </p:spTree>
  </p:cSld>
  <p:clrMapOvr>
    <a:masterClrMapping/>
  </p:clrMapOvr>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r>
              <a:rPr lang="en-US"/>
              <a:t>SW388R7</a:t>
            </a:r>
          </a:p>
          <a:p>
            <a:r>
              <a:rPr lang="en-US"/>
              <a:t>Data Analysis &amp; Computers II</a:t>
            </a:r>
          </a:p>
          <a:p>
            <a:endParaRPr lang="en-US"/>
          </a:p>
          <a:p>
            <a:r>
              <a:rPr lang="en-US"/>
              <a:t>Slide </a:t>
            </a:r>
            <a:fld id="{D4780067-6D45-43AC-B37E-D185CABCB52F}" type="slidenum">
              <a:rPr lang="en-US"/>
              <a:pPr/>
              <a:t>88</a:t>
            </a:fld>
            <a:endParaRPr lang="en-US"/>
          </a:p>
        </p:txBody>
      </p:sp>
      <p:pic>
        <p:nvPicPr>
          <p:cNvPr id="1025026" name="Picture 2"/>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209800" y="1652588"/>
            <a:ext cx="5441950" cy="4367212"/>
          </a:xfrm>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
        <p:nvSpPr>
          <p:cNvPr id="1025027" name="Rectangle 3"/>
          <p:cNvSpPr>
            <a:spLocks noGrp="1" noChangeArrowheads="1"/>
          </p:cNvSpPr>
          <p:nvPr>
            <p:ph type="title"/>
          </p:nvPr>
        </p:nvSpPr>
        <p:spPr/>
        <p:txBody>
          <a:bodyPr/>
          <a:lstStyle/>
          <a:p>
            <a:r>
              <a:rPr lang="en-US"/>
              <a:t>Selecting the holdout sample</a:t>
            </a:r>
          </a:p>
        </p:txBody>
      </p:sp>
      <p:sp>
        <p:nvSpPr>
          <p:cNvPr id="1025028" name="AutoShape 4"/>
          <p:cNvSpPr>
            <a:spLocks noChangeArrowheads="1"/>
          </p:cNvSpPr>
          <p:nvPr/>
        </p:nvSpPr>
        <p:spPr bwMode="auto">
          <a:xfrm>
            <a:off x="4724400" y="1576388"/>
            <a:ext cx="2438400" cy="790575"/>
          </a:xfrm>
          <a:prstGeom prst="wedgeEllipseCallout">
            <a:avLst>
              <a:gd name="adj1" fmla="val -67708"/>
              <a:gd name="adj2" fmla="val 54819"/>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r>
              <a:rPr lang="en-US" sz="1200" b="1">
                <a:latin typeface="Verdana" pitchFamily="34" charset="0"/>
              </a:rPr>
              <a:t>First</a:t>
            </a:r>
            <a:r>
              <a:rPr lang="en-US" sz="1200">
                <a:latin typeface="Verdana" pitchFamily="34" charset="0"/>
              </a:rPr>
              <a:t>, mark the </a:t>
            </a:r>
            <a:r>
              <a:rPr lang="en-US" sz="1200" i="1">
                <a:latin typeface="Verdana" pitchFamily="34" charset="0"/>
              </a:rPr>
              <a:t>If condition is satisfied</a:t>
            </a:r>
            <a:r>
              <a:rPr lang="en-US" sz="1200">
                <a:latin typeface="Verdana" pitchFamily="34" charset="0"/>
              </a:rPr>
              <a:t> option button. </a:t>
            </a:r>
          </a:p>
        </p:txBody>
      </p:sp>
      <p:sp>
        <p:nvSpPr>
          <p:cNvPr id="1025029" name="AutoShape 5"/>
          <p:cNvSpPr>
            <a:spLocks noChangeArrowheads="1"/>
          </p:cNvSpPr>
          <p:nvPr/>
        </p:nvSpPr>
        <p:spPr bwMode="auto">
          <a:xfrm>
            <a:off x="5257800" y="2947988"/>
            <a:ext cx="2667000" cy="790575"/>
          </a:xfrm>
          <a:prstGeom prst="wedgeEllipseCallout">
            <a:avLst>
              <a:gd name="adj1" fmla="val -62856"/>
              <a:gd name="adj2" fmla="val -64056"/>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r>
              <a:rPr lang="en-US" sz="1200">
                <a:latin typeface="Verdana" pitchFamily="34" charset="0"/>
              </a:rPr>
              <a:t>Second, click on the </a:t>
            </a:r>
            <a:r>
              <a:rPr lang="en-US" sz="1200" i="1">
                <a:latin typeface="Verdana" pitchFamily="34" charset="0"/>
              </a:rPr>
              <a:t>IF…</a:t>
            </a:r>
            <a:r>
              <a:rPr lang="en-US" sz="1200">
                <a:latin typeface="Verdana" pitchFamily="34" charset="0"/>
              </a:rPr>
              <a:t> button to specify the condition. </a:t>
            </a:r>
          </a:p>
        </p:txBody>
      </p:sp>
    </p:spTree>
  </p:cSld>
  <p:clrMapOvr>
    <a:masterClrMapping/>
  </p:clrMapOvr>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r>
              <a:rPr lang="en-US"/>
              <a:t>SW388R7</a:t>
            </a:r>
          </a:p>
          <a:p>
            <a:r>
              <a:rPr lang="en-US"/>
              <a:t>Data Analysis &amp; Computers II</a:t>
            </a:r>
          </a:p>
          <a:p>
            <a:endParaRPr lang="en-US"/>
          </a:p>
          <a:p>
            <a:r>
              <a:rPr lang="en-US"/>
              <a:t>Slide </a:t>
            </a:r>
            <a:fld id="{4D21CD1D-0A0F-4441-A7C2-A27FE10E31F4}" type="slidenum">
              <a:rPr lang="en-US"/>
              <a:pPr/>
              <a:t>89</a:t>
            </a:fld>
            <a:endParaRPr lang="en-US"/>
          </a:p>
        </p:txBody>
      </p:sp>
      <p:pic>
        <p:nvPicPr>
          <p:cNvPr id="1026055" name="Picture 7"/>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811338" y="1752600"/>
            <a:ext cx="6113462" cy="3079750"/>
          </a:xfrm>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
        <p:nvSpPr>
          <p:cNvPr id="1026051" name="Rectangle 3"/>
          <p:cNvSpPr>
            <a:spLocks noGrp="1" noChangeArrowheads="1"/>
          </p:cNvSpPr>
          <p:nvPr>
            <p:ph type="title"/>
          </p:nvPr>
        </p:nvSpPr>
        <p:spPr/>
        <p:txBody>
          <a:bodyPr/>
          <a:lstStyle/>
          <a:p>
            <a:r>
              <a:rPr lang="en-US"/>
              <a:t>Selecting the holdout sample</a:t>
            </a:r>
          </a:p>
        </p:txBody>
      </p:sp>
      <p:sp>
        <p:nvSpPr>
          <p:cNvPr id="1026052" name="AutoShape 4"/>
          <p:cNvSpPr>
            <a:spLocks noChangeArrowheads="1"/>
          </p:cNvSpPr>
          <p:nvPr/>
        </p:nvSpPr>
        <p:spPr bwMode="auto">
          <a:xfrm>
            <a:off x="3657600" y="2638425"/>
            <a:ext cx="3581400" cy="790575"/>
          </a:xfrm>
          <a:prstGeom prst="wedgeEllipseCallout">
            <a:avLst>
              <a:gd name="adj1" fmla="val -30366"/>
              <a:gd name="adj2" fmla="val -78917"/>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r>
              <a:rPr lang="en-US" sz="1200">
                <a:latin typeface="Verdana" pitchFamily="34" charset="0"/>
              </a:rPr>
              <a:t>To include the cases in the 20% holdout sample, we enter the criterion: "split = 0".</a:t>
            </a:r>
          </a:p>
        </p:txBody>
      </p:sp>
      <p:sp>
        <p:nvSpPr>
          <p:cNvPr id="1026053" name="AutoShape 5"/>
          <p:cNvSpPr>
            <a:spLocks noChangeArrowheads="1"/>
          </p:cNvSpPr>
          <p:nvPr/>
        </p:nvSpPr>
        <p:spPr bwMode="auto">
          <a:xfrm>
            <a:off x="4270375" y="4772025"/>
            <a:ext cx="3578225" cy="790575"/>
          </a:xfrm>
          <a:prstGeom prst="wedgeEllipseCallout">
            <a:avLst>
              <a:gd name="adj1" fmla="val -39310"/>
              <a:gd name="adj2" fmla="val -73894"/>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r>
              <a:rPr lang="en-US" sz="1200">
                <a:latin typeface="Verdana" pitchFamily="34" charset="0"/>
              </a:rPr>
              <a:t>After completing the formula, click on the Continue button to close the dialog box. </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r>
              <a:rPr lang="en-US"/>
              <a:t>SW388R7</a:t>
            </a:r>
          </a:p>
          <a:p>
            <a:r>
              <a:rPr lang="en-US"/>
              <a:t>Data Analysis &amp; Computers II</a:t>
            </a:r>
          </a:p>
          <a:p>
            <a:endParaRPr lang="en-US"/>
          </a:p>
          <a:p>
            <a:r>
              <a:rPr lang="en-US"/>
              <a:t>Slide </a:t>
            </a:r>
            <a:fld id="{00F21D73-4178-4CA1-A038-51C6A0DE9D72}" type="slidenum">
              <a:rPr lang="en-US"/>
              <a:pPr/>
              <a:t>9</a:t>
            </a:fld>
            <a:endParaRPr lang="en-US"/>
          </a:p>
        </p:txBody>
      </p:sp>
      <p:sp>
        <p:nvSpPr>
          <p:cNvPr id="888834" name="Rectangle 2"/>
          <p:cNvSpPr>
            <a:spLocks noGrp="1" noChangeArrowheads="1"/>
          </p:cNvSpPr>
          <p:nvPr>
            <p:ph type="title"/>
          </p:nvPr>
        </p:nvSpPr>
        <p:spPr/>
        <p:txBody>
          <a:bodyPr/>
          <a:lstStyle/>
          <a:p>
            <a:r>
              <a:rPr lang="en-US"/>
              <a:t>Dissecting problem 1 - 4</a:t>
            </a:r>
          </a:p>
        </p:txBody>
      </p:sp>
      <p:sp>
        <p:nvSpPr>
          <p:cNvPr id="888835" name="Rectangle 3"/>
          <p:cNvSpPr>
            <a:spLocks noGrp="1" noChangeArrowheads="1"/>
          </p:cNvSpPr>
          <p:nvPr>
            <p:ph type="body" idx="1"/>
          </p:nvPr>
        </p:nvSpPr>
        <p:spPr>
          <a:xfrm>
            <a:off x="1066800" y="1676400"/>
            <a:ext cx="7881938" cy="4114800"/>
          </a:xfrm>
        </p:spPr>
        <p:txBody>
          <a:bodyPr/>
          <a:lstStyle/>
          <a:p>
            <a:pPr marL="0" indent="0">
              <a:lnSpc>
                <a:spcPct val="80000"/>
              </a:lnSpc>
              <a:buFont typeface="Wingdings" pitchFamily="2" charset="2"/>
              <a:buNone/>
            </a:pPr>
            <a:r>
              <a:rPr lang="en-US" sz="1400"/>
              <a:t>10.  In the dataset GSS2000, is the following statement true, false, or an incorrect application of a statistic? Assume that there is no problem with missing data. Use a level of significance of 0.05 for evaluating the statistical relationship. Test the generalizability of the logistic regression model with a cross-validation analysis using a 80% random sample of the data set as a training sample. Use 892776 as the random number seed.</a:t>
            </a:r>
          </a:p>
          <a:p>
            <a:pPr marL="0" indent="0">
              <a:lnSpc>
                <a:spcPct val="80000"/>
              </a:lnSpc>
              <a:buFont typeface="Wingdings" pitchFamily="2" charset="2"/>
              <a:buNone/>
            </a:pPr>
            <a:endParaRPr lang="en-US" sz="800"/>
          </a:p>
          <a:p>
            <a:pPr marL="0" indent="0">
              <a:lnSpc>
                <a:spcPct val="80000"/>
              </a:lnSpc>
              <a:buFont typeface="Wingdings" pitchFamily="2" charset="2"/>
              <a:buNone/>
            </a:pPr>
            <a:r>
              <a:rPr lang="en-US" sz="1400"/>
              <a:t>The variables "number of hours worked in the past week" [hrs1], "self-employment" [wrkslf], "highest year of school completed" [educ] and "income" [rincom98] were useful predictors for distinguishing between groups based on responses to "opinion about spending on welfare" [natfare]. These predictors differentiate survey respondents who thought we spend too little money on welfare from survey respondents who thought we spend too much money on welfare and survey respondents who thought we spend about the right amount of money on welfare from survey respondents who thought we spend too much money on welfare. </a:t>
            </a:r>
          </a:p>
          <a:p>
            <a:pPr marL="0" indent="0">
              <a:lnSpc>
                <a:spcPct val="80000"/>
              </a:lnSpc>
              <a:buFont typeface="Wingdings" pitchFamily="2" charset="2"/>
              <a:buNone/>
            </a:pPr>
            <a:endParaRPr lang="en-US" sz="800"/>
          </a:p>
          <a:p>
            <a:pPr marL="0" indent="0">
              <a:lnSpc>
                <a:spcPct val="80000"/>
              </a:lnSpc>
              <a:buFont typeface="Wingdings" pitchFamily="2" charset="2"/>
              <a:buNone/>
            </a:pPr>
            <a:r>
              <a:rPr lang="en-US" sz="1400" b="1"/>
              <a:t>Among this set of predictors, self-employment was helpful in distinguishing among the groups defined by responses to opinion about spending on welfare. Survey respondents who were self-employed were 84.3% less likely to be in the group of survey respondents who thought we spend too little money on welfare, rather than the group of survey respondents who thought we spend too much money on welfare. </a:t>
            </a:r>
          </a:p>
          <a:p>
            <a:pPr marL="0" indent="0">
              <a:lnSpc>
                <a:spcPct val="80000"/>
              </a:lnSpc>
              <a:buFont typeface="Wingdings" pitchFamily="2" charset="2"/>
              <a:buNone/>
            </a:pPr>
            <a:endParaRPr lang="en-US" sz="800" b="1"/>
          </a:p>
          <a:p>
            <a:pPr marL="0" indent="0">
              <a:lnSpc>
                <a:spcPct val="80000"/>
              </a:lnSpc>
              <a:buFont typeface="Wingdings" pitchFamily="2" charset="2"/>
              <a:buNone/>
            </a:pPr>
            <a:r>
              <a:rPr lang="en-US" sz="1400"/>
              <a:t>   1.  True</a:t>
            </a:r>
          </a:p>
          <a:p>
            <a:pPr marL="0" indent="0">
              <a:lnSpc>
                <a:spcPct val="80000"/>
              </a:lnSpc>
              <a:buFont typeface="Wingdings" pitchFamily="2" charset="2"/>
              <a:buNone/>
            </a:pPr>
            <a:r>
              <a:rPr lang="en-US" sz="1400"/>
              <a:t>   2.  True with caution</a:t>
            </a:r>
          </a:p>
          <a:p>
            <a:pPr marL="0" indent="0">
              <a:lnSpc>
                <a:spcPct val="80000"/>
              </a:lnSpc>
              <a:buFont typeface="Wingdings" pitchFamily="2" charset="2"/>
              <a:buNone/>
            </a:pPr>
            <a:r>
              <a:rPr lang="en-US" sz="1400"/>
              <a:t>   3.  False</a:t>
            </a:r>
          </a:p>
          <a:p>
            <a:pPr marL="0" indent="0">
              <a:lnSpc>
                <a:spcPct val="80000"/>
              </a:lnSpc>
              <a:buFont typeface="Wingdings" pitchFamily="2" charset="2"/>
              <a:buNone/>
            </a:pPr>
            <a:r>
              <a:rPr lang="en-US" sz="1400"/>
              <a:t>   4.  Inappropriate application of a statistic</a:t>
            </a:r>
          </a:p>
          <a:p>
            <a:pPr marL="0" indent="0">
              <a:lnSpc>
                <a:spcPct val="80000"/>
              </a:lnSpc>
              <a:buFont typeface="Wingdings" pitchFamily="2" charset="2"/>
              <a:buNone/>
            </a:pPr>
            <a:endParaRPr lang="en-US" sz="1400"/>
          </a:p>
        </p:txBody>
      </p:sp>
      <p:sp>
        <p:nvSpPr>
          <p:cNvPr id="888836" name="AutoShape 4"/>
          <p:cNvSpPr>
            <a:spLocks noChangeArrowheads="1"/>
          </p:cNvSpPr>
          <p:nvPr/>
        </p:nvSpPr>
        <p:spPr bwMode="auto">
          <a:xfrm>
            <a:off x="995363" y="1484313"/>
            <a:ext cx="7615237" cy="2455862"/>
          </a:xfrm>
          <a:prstGeom prst="wedgeEllipseCallout">
            <a:avLst>
              <a:gd name="adj1" fmla="val -13556"/>
              <a:gd name="adj2" fmla="val 9213"/>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lnSpc>
                <a:spcPct val="100000"/>
              </a:lnSpc>
            </a:pPr>
            <a:r>
              <a:rPr lang="en-US" sz="1200">
                <a:latin typeface="Verdana" pitchFamily="34" charset="0"/>
              </a:rPr>
              <a:t>Each problem includes a statement about the relationship between one independent variable and the dependent variable.  The answer to the problem is based on the stated relationship, ignoring the relationships between the other independent variables and the dependent variable.</a:t>
            </a:r>
          </a:p>
          <a:p>
            <a:pPr algn="l">
              <a:lnSpc>
                <a:spcPct val="100000"/>
              </a:lnSpc>
            </a:pPr>
            <a:endParaRPr lang="en-US" sz="1200">
              <a:latin typeface="Verdana" pitchFamily="34" charset="0"/>
            </a:endParaRPr>
          </a:p>
          <a:p>
            <a:pPr algn="l">
              <a:lnSpc>
                <a:spcPct val="100000"/>
              </a:lnSpc>
            </a:pPr>
            <a:r>
              <a:rPr lang="en-US" sz="1200">
                <a:latin typeface="Verdana" pitchFamily="34" charset="0"/>
              </a:rPr>
              <a:t>This problem identifies a difference for between the group who thought we spend too little versus the group that thought we spend too much .</a:t>
            </a:r>
          </a:p>
        </p:txBody>
      </p:sp>
    </p:spTree>
  </p:cSld>
  <p:clrMapOvr>
    <a:masterClrMapping/>
  </p:clrMapOvr>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r>
              <a:rPr lang="en-US"/>
              <a:t>SW388R7</a:t>
            </a:r>
          </a:p>
          <a:p>
            <a:r>
              <a:rPr lang="en-US"/>
              <a:t>Data Analysis &amp; Computers II</a:t>
            </a:r>
          </a:p>
          <a:p>
            <a:endParaRPr lang="en-US"/>
          </a:p>
          <a:p>
            <a:r>
              <a:rPr lang="en-US"/>
              <a:t>Slide </a:t>
            </a:r>
            <a:fld id="{7D2EFF63-553A-4EE7-96EF-A7ACA44F9A2D}" type="slidenum">
              <a:rPr lang="en-US"/>
              <a:pPr/>
              <a:t>90</a:t>
            </a:fld>
            <a:endParaRPr lang="en-US"/>
          </a:p>
        </p:txBody>
      </p:sp>
      <p:pic>
        <p:nvPicPr>
          <p:cNvPr id="1027078" name="Picture 6"/>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873250" y="1576388"/>
            <a:ext cx="5441950" cy="4367212"/>
          </a:xfrm>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
        <p:nvSpPr>
          <p:cNvPr id="1027075" name="Rectangle 3"/>
          <p:cNvSpPr>
            <a:spLocks noGrp="1" noChangeArrowheads="1"/>
          </p:cNvSpPr>
          <p:nvPr>
            <p:ph type="title"/>
          </p:nvPr>
        </p:nvSpPr>
        <p:spPr/>
        <p:txBody>
          <a:bodyPr/>
          <a:lstStyle/>
          <a:p>
            <a:r>
              <a:rPr lang="en-US"/>
              <a:t>Selecting the holdout sample</a:t>
            </a:r>
          </a:p>
        </p:txBody>
      </p:sp>
      <p:sp>
        <p:nvSpPr>
          <p:cNvPr id="1027076" name="AutoShape 4"/>
          <p:cNvSpPr>
            <a:spLocks noChangeArrowheads="1"/>
          </p:cNvSpPr>
          <p:nvPr/>
        </p:nvSpPr>
        <p:spPr bwMode="auto">
          <a:xfrm>
            <a:off x="4391025" y="4645025"/>
            <a:ext cx="2205038" cy="790575"/>
          </a:xfrm>
          <a:prstGeom prst="wedgeEllipseCallout">
            <a:avLst>
              <a:gd name="adj1" fmla="val -56407"/>
              <a:gd name="adj2" fmla="val 75301"/>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r>
              <a:rPr lang="en-US" sz="1200">
                <a:latin typeface="Verdana" pitchFamily="34" charset="0"/>
              </a:rPr>
              <a:t>To activate the selection, click on the </a:t>
            </a:r>
            <a:r>
              <a:rPr lang="en-US" sz="1200" i="1">
                <a:latin typeface="Verdana" pitchFamily="34" charset="0"/>
              </a:rPr>
              <a:t>OK</a:t>
            </a:r>
            <a:r>
              <a:rPr lang="en-US" sz="1200">
                <a:latin typeface="Verdana" pitchFamily="34" charset="0"/>
              </a:rPr>
              <a:t> button. </a:t>
            </a:r>
          </a:p>
        </p:txBody>
      </p:sp>
    </p:spTree>
  </p:cSld>
  <p:clrMapOvr>
    <a:masterClrMapping/>
  </p:clrMapOvr>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r>
              <a:rPr lang="en-US"/>
              <a:t>SW388R7</a:t>
            </a:r>
          </a:p>
          <a:p>
            <a:r>
              <a:rPr lang="en-US"/>
              <a:t>Data Analysis &amp; Computers II</a:t>
            </a:r>
          </a:p>
          <a:p>
            <a:endParaRPr lang="en-US"/>
          </a:p>
          <a:p>
            <a:r>
              <a:rPr lang="en-US"/>
              <a:t>Slide </a:t>
            </a:r>
            <a:fld id="{E6241AA0-F8C0-4E9C-BE62-EE5218FDDBB3}" type="slidenum">
              <a:rPr lang="en-US"/>
              <a:pPr/>
              <a:t>91</a:t>
            </a:fld>
            <a:endParaRPr lang="en-US"/>
          </a:p>
        </p:txBody>
      </p:sp>
      <p:pic>
        <p:nvPicPr>
          <p:cNvPr id="1005575" name="Picture 7"/>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0" y="1524000"/>
            <a:ext cx="6977063" cy="5089525"/>
          </a:xfrm>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
        <p:nvSpPr>
          <p:cNvPr id="1005572" name="Rectangle 4"/>
          <p:cNvSpPr>
            <a:spLocks noGrp="1" noChangeArrowheads="1"/>
          </p:cNvSpPr>
          <p:nvPr>
            <p:ph type="title"/>
          </p:nvPr>
        </p:nvSpPr>
        <p:spPr>
          <a:xfrm>
            <a:off x="1143000" y="304800"/>
            <a:ext cx="7848600" cy="914400"/>
          </a:xfrm>
        </p:spPr>
        <p:txBody>
          <a:bodyPr/>
          <a:lstStyle/>
          <a:p>
            <a:r>
              <a:rPr lang="en-US"/>
              <a:t>The classification accuracy table </a:t>
            </a:r>
          </a:p>
        </p:txBody>
      </p:sp>
      <p:sp>
        <p:nvSpPr>
          <p:cNvPr id="1005573" name="AutoShape 5"/>
          <p:cNvSpPr>
            <a:spLocks noChangeArrowheads="1"/>
          </p:cNvSpPr>
          <p:nvPr/>
        </p:nvSpPr>
        <p:spPr bwMode="auto">
          <a:xfrm>
            <a:off x="3352800" y="3810000"/>
            <a:ext cx="4643438" cy="1892300"/>
          </a:xfrm>
          <a:prstGeom prst="wedgeEllipseCallout">
            <a:avLst>
              <a:gd name="adj1" fmla="val 7028"/>
              <a:gd name="adj2" fmla="val -92116"/>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r>
              <a:rPr lang="en-US" sz="1200">
                <a:latin typeface="Verdana" pitchFamily="34" charset="0"/>
              </a:rPr>
              <a:t>The classification accuracy table is a table of predicted group membership versus actual group membership.  SPSS can create it as a cross-tabulated table.</a:t>
            </a:r>
          </a:p>
          <a:p>
            <a:pPr algn="l"/>
            <a:endParaRPr lang="en-US" sz="1200">
              <a:latin typeface="Verdana" pitchFamily="34" charset="0"/>
            </a:endParaRPr>
          </a:p>
          <a:p>
            <a:pPr algn="l"/>
            <a:r>
              <a:rPr lang="en-US" sz="1200">
                <a:latin typeface="Verdana" pitchFamily="34" charset="0"/>
              </a:rPr>
              <a:t>Select the </a:t>
            </a:r>
            <a:r>
              <a:rPr lang="en-US" sz="1200" i="1">
                <a:latin typeface="Verdana" pitchFamily="34" charset="0"/>
              </a:rPr>
              <a:t>Crosstabs… | Descriptive Statistics</a:t>
            </a:r>
            <a:r>
              <a:rPr lang="en-US" sz="1200">
                <a:latin typeface="Verdana" pitchFamily="34" charset="0"/>
              </a:rPr>
              <a:t> command from the </a:t>
            </a:r>
            <a:r>
              <a:rPr lang="en-US" sz="1200" i="1">
                <a:latin typeface="Verdana" pitchFamily="34" charset="0"/>
              </a:rPr>
              <a:t>Analyze</a:t>
            </a:r>
            <a:r>
              <a:rPr lang="en-US" sz="1200">
                <a:latin typeface="Verdana" pitchFamily="34" charset="0"/>
              </a:rPr>
              <a:t> menu. </a:t>
            </a:r>
          </a:p>
        </p:txBody>
      </p:sp>
    </p:spTree>
  </p:cSld>
  <p:clrMapOvr>
    <a:masterClrMapping/>
  </p:clrMapOvr>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r>
              <a:rPr lang="en-US"/>
              <a:t>SW388R7</a:t>
            </a:r>
          </a:p>
          <a:p>
            <a:r>
              <a:rPr lang="en-US"/>
              <a:t>Data Analysis &amp; Computers II</a:t>
            </a:r>
          </a:p>
          <a:p>
            <a:endParaRPr lang="en-US"/>
          </a:p>
          <a:p>
            <a:r>
              <a:rPr lang="en-US"/>
              <a:t>Slide </a:t>
            </a:r>
            <a:fld id="{755B9DB2-79E0-4670-A516-5D4F06B32A64}" type="slidenum">
              <a:rPr lang="en-US"/>
              <a:pPr/>
              <a:t>92</a:t>
            </a:fld>
            <a:endParaRPr lang="en-US"/>
          </a:p>
        </p:txBody>
      </p:sp>
      <p:pic>
        <p:nvPicPr>
          <p:cNvPr id="1028109" name="Picture 13"/>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057400" y="1452563"/>
            <a:ext cx="4911725" cy="4262437"/>
          </a:xfrm>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
        <p:nvSpPr>
          <p:cNvPr id="1028099" name="Rectangle 3"/>
          <p:cNvSpPr>
            <a:spLocks noGrp="1" noChangeArrowheads="1"/>
          </p:cNvSpPr>
          <p:nvPr>
            <p:ph type="title"/>
          </p:nvPr>
        </p:nvSpPr>
        <p:spPr>
          <a:xfrm>
            <a:off x="1143000" y="304800"/>
            <a:ext cx="7848600" cy="914400"/>
          </a:xfrm>
        </p:spPr>
        <p:txBody>
          <a:bodyPr/>
          <a:lstStyle/>
          <a:p>
            <a:r>
              <a:rPr lang="en-US"/>
              <a:t>The classification accuracy table </a:t>
            </a:r>
          </a:p>
        </p:txBody>
      </p:sp>
      <p:sp>
        <p:nvSpPr>
          <p:cNvPr id="1028100" name="AutoShape 4"/>
          <p:cNvSpPr>
            <a:spLocks noChangeArrowheads="1"/>
          </p:cNvSpPr>
          <p:nvPr/>
        </p:nvSpPr>
        <p:spPr bwMode="auto">
          <a:xfrm>
            <a:off x="4572000" y="3429000"/>
            <a:ext cx="3959225" cy="1450975"/>
          </a:xfrm>
          <a:prstGeom prst="wedgeEllipseCallout">
            <a:avLst>
              <a:gd name="adj1" fmla="val -32440"/>
              <a:gd name="adj2" fmla="val -19037"/>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r>
              <a:rPr lang="en-US" sz="1200">
                <a:latin typeface="Verdana" pitchFamily="34" charset="0"/>
              </a:rPr>
              <a:t>To mimic the appearance of classification tables in SPSS, we will put the original variable, natfare, in the rows of the table and the predicted group variable, predgrp, in the columns.</a:t>
            </a:r>
          </a:p>
        </p:txBody>
      </p:sp>
      <p:sp>
        <p:nvSpPr>
          <p:cNvPr id="1028105" name="AutoShape 9"/>
          <p:cNvSpPr>
            <a:spLocks noChangeArrowheads="1"/>
          </p:cNvSpPr>
          <p:nvPr/>
        </p:nvSpPr>
        <p:spPr bwMode="auto">
          <a:xfrm>
            <a:off x="5334000" y="5638800"/>
            <a:ext cx="3273425" cy="1012825"/>
          </a:xfrm>
          <a:prstGeom prst="wedgeEllipseCallout">
            <a:avLst>
              <a:gd name="adj1" fmla="val -47282"/>
              <a:gd name="adj2" fmla="val -63792"/>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r>
              <a:rPr lang="en-US" sz="1200">
                <a:latin typeface="Verdana" pitchFamily="34" charset="0"/>
              </a:rPr>
              <a:t>After specifying the row and column variables, we click on the </a:t>
            </a:r>
            <a:r>
              <a:rPr lang="en-US" sz="1200" i="1">
                <a:latin typeface="Verdana" pitchFamily="34" charset="0"/>
              </a:rPr>
              <a:t>Cells…</a:t>
            </a:r>
            <a:r>
              <a:rPr lang="en-US" sz="1200">
                <a:latin typeface="Verdana" pitchFamily="34" charset="0"/>
              </a:rPr>
              <a:t> button to request percentages.</a:t>
            </a:r>
          </a:p>
        </p:txBody>
      </p:sp>
    </p:spTree>
  </p:cSld>
  <p:clrMapOvr>
    <a:masterClrMapping/>
  </p:clrMapOvr>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0"/>
          </p:nvPr>
        </p:nvSpPr>
        <p:spPr/>
        <p:txBody>
          <a:bodyPr/>
          <a:lstStyle/>
          <a:p>
            <a:r>
              <a:rPr lang="en-US"/>
              <a:t>SW388R7</a:t>
            </a:r>
          </a:p>
          <a:p>
            <a:r>
              <a:rPr lang="en-US"/>
              <a:t>Data Analysis &amp; Computers II</a:t>
            </a:r>
          </a:p>
          <a:p>
            <a:endParaRPr lang="en-US"/>
          </a:p>
          <a:p>
            <a:r>
              <a:rPr lang="en-US"/>
              <a:t>Slide </a:t>
            </a:r>
            <a:fld id="{58FE9468-1C0E-4582-89B1-DDA8A9D3C7C8}" type="slidenum">
              <a:rPr lang="en-US"/>
              <a:pPr/>
              <a:t>93</a:t>
            </a:fld>
            <a:endParaRPr lang="en-US"/>
          </a:p>
        </p:txBody>
      </p:sp>
      <p:pic>
        <p:nvPicPr>
          <p:cNvPr id="1030149" name="Picture 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014663" y="2819400"/>
            <a:ext cx="3114675" cy="2501900"/>
          </a:xfrm>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
        <p:nvSpPr>
          <p:cNvPr id="1030146" name="Rectangle 2"/>
          <p:cNvSpPr>
            <a:spLocks noGrp="1" noChangeArrowheads="1"/>
          </p:cNvSpPr>
          <p:nvPr>
            <p:ph type="title"/>
          </p:nvPr>
        </p:nvSpPr>
        <p:spPr>
          <a:xfrm>
            <a:off x="1143000" y="304800"/>
            <a:ext cx="7848600" cy="914400"/>
          </a:xfrm>
        </p:spPr>
        <p:txBody>
          <a:bodyPr/>
          <a:lstStyle/>
          <a:p>
            <a:r>
              <a:rPr lang="en-US"/>
              <a:t>The classification accuracy table </a:t>
            </a:r>
          </a:p>
        </p:txBody>
      </p:sp>
      <p:sp>
        <p:nvSpPr>
          <p:cNvPr id="1030147" name="AutoShape 3"/>
          <p:cNvSpPr>
            <a:spLocks noChangeArrowheads="1"/>
          </p:cNvSpPr>
          <p:nvPr/>
        </p:nvSpPr>
        <p:spPr bwMode="auto">
          <a:xfrm>
            <a:off x="5486400" y="3657600"/>
            <a:ext cx="2590800" cy="790575"/>
          </a:xfrm>
          <a:prstGeom prst="wedgeEllipseCallout">
            <a:avLst>
              <a:gd name="adj1" fmla="val -34926"/>
              <a:gd name="adj2" fmla="val -83384"/>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r>
              <a:rPr lang="en-US" sz="1200" b="1">
                <a:latin typeface="Verdana" pitchFamily="34" charset="0"/>
              </a:rPr>
              <a:t>Second</a:t>
            </a:r>
            <a:r>
              <a:rPr lang="en-US" sz="1200">
                <a:latin typeface="Verdana" pitchFamily="34" charset="0"/>
              </a:rPr>
              <a:t>, click on the Continue button to close the dialog box.</a:t>
            </a:r>
          </a:p>
        </p:txBody>
      </p:sp>
      <p:sp>
        <p:nvSpPr>
          <p:cNvPr id="1030152" name="AutoShape 8"/>
          <p:cNvSpPr>
            <a:spLocks noChangeArrowheads="1"/>
          </p:cNvSpPr>
          <p:nvPr/>
        </p:nvSpPr>
        <p:spPr bwMode="auto">
          <a:xfrm>
            <a:off x="2781300" y="1447800"/>
            <a:ext cx="3581400" cy="1012825"/>
          </a:xfrm>
          <a:prstGeom prst="wedgeEllipseCallout">
            <a:avLst>
              <a:gd name="adj1" fmla="val -10773"/>
              <a:gd name="adj2" fmla="val -10181"/>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r>
              <a:rPr lang="en-US" sz="1200">
                <a:latin typeface="Verdana" pitchFamily="34" charset="0"/>
              </a:rPr>
              <a:t>The classification accuracy rate will be the sum of the total percentages on the main diagonal.  </a:t>
            </a:r>
          </a:p>
        </p:txBody>
      </p:sp>
      <p:sp>
        <p:nvSpPr>
          <p:cNvPr id="1030153" name="AutoShape 9"/>
          <p:cNvSpPr>
            <a:spLocks noChangeArrowheads="1"/>
          </p:cNvSpPr>
          <p:nvPr/>
        </p:nvSpPr>
        <p:spPr bwMode="auto">
          <a:xfrm>
            <a:off x="1066800" y="5181600"/>
            <a:ext cx="3048000" cy="1012825"/>
          </a:xfrm>
          <a:prstGeom prst="wedgeEllipseCallout">
            <a:avLst>
              <a:gd name="adj1" fmla="val 21718"/>
              <a:gd name="adj2" fmla="val -64421"/>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r>
              <a:rPr lang="en-US" sz="1200" b="1">
                <a:latin typeface="Verdana" pitchFamily="34" charset="0"/>
              </a:rPr>
              <a:t>First</a:t>
            </a:r>
            <a:r>
              <a:rPr lang="en-US" sz="1200">
                <a:latin typeface="Verdana" pitchFamily="34" charset="0"/>
              </a:rPr>
              <a:t>, to obtain these percentage, mark the check box for </a:t>
            </a:r>
            <a:r>
              <a:rPr lang="en-US" sz="1200" i="1">
                <a:latin typeface="Verdana" pitchFamily="34" charset="0"/>
              </a:rPr>
              <a:t>Total</a:t>
            </a:r>
            <a:r>
              <a:rPr lang="en-US" sz="1200">
                <a:latin typeface="Verdana" pitchFamily="34" charset="0"/>
              </a:rPr>
              <a:t> on the </a:t>
            </a:r>
            <a:r>
              <a:rPr lang="en-US" sz="1200" i="1">
                <a:latin typeface="Verdana" pitchFamily="34" charset="0"/>
              </a:rPr>
              <a:t>Percentages</a:t>
            </a:r>
            <a:r>
              <a:rPr lang="en-US" sz="1200">
                <a:latin typeface="Verdana" pitchFamily="34" charset="0"/>
              </a:rPr>
              <a:t> panel.</a:t>
            </a:r>
          </a:p>
        </p:txBody>
      </p:sp>
    </p:spTree>
  </p:cSld>
  <p:clrMapOvr>
    <a:masterClrMapping/>
  </p:clrMapOvr>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r>
              <a:rPr lang="en-US"/>
              <a:t>SW388R7</a:t>
            </a:r>
          </a:p>
          <a:p>
            <a:r>
              <a:rPr lang="en-US"/>
              <a:t>Data Analysis &amp; Computers II</a:t>
            </a:r>
          </a:p>
          <a:p>
            <a:endParaRPr lang="en-US"/>
          </a:p>
          <a:p>
            <a:r>
              <a:rPr lang="en-US"/>
              <a:t>Slide </a:t>
            </a:r>
            <a:fld id="{15169785-3476-489C-96EF-2998428EBC58}" type="slidenum">
              <a:rPr lang="en-US"/>
              <a:pPr/>
              <a:t>94</a:t>
            </a:fld>
            <a:endParaRPr lang="en-US"/>
          </a:p>
        </p:txBody>
      </p:sp>
      <p:pic>
        <p:nvPicPr>
          <p:cNvPr id="1035276" name="Picture 12"/>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403475" y="1524000"/>
            <a:ext cx="4911725" cy="4262438"/>
          </a:xfrm>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
        <p:nvSpPr>
          <p:cNvPr id="1035267" name="Rectangle 3"/>
          <p:cNvSpPr>
            <a:spLocks noGrp="1" noChangeArrowheads="1"/>
          </p:cNvSpPr>
          <p:nvPr>
            <p:ph type="title"/>
          </p:nvPr>
        </p:nvSpPr>
        <p:spPr>
          <a:xfrm>
            <a:off x="1143000" y="304800"/>
            <a:ext cx="7848600" cy="914400"/>
          </a:xfrm>
        </p:spPr>
        <p:txBody>
          <a:bodyPr/>
          <a:lstStyle/>
          <a:p>
            <a:r>
              <a:rPr lang="en-US"/>
              <a:t>The classification accuracy table </a:t>
            </a:r>
          </a:p>
        </p:txBody>
      </p:sp>
      <p:sp>
        <p:nvSpPr>
          <p:cNvPr id="1035268" name="AutoShape 4"/>
          <p:cNvSpPr>
            <a:spLocks noChangeArrowheads="1"/>
          </p:cNvSpPr>
          <p:nvPr/>
        </p:nvSpPr>
        <p:spPr bwMode="auto">
          <a:xfrm>
            <a:off x="6705600" y="2519363"/>
            <a:ext cx="2133600" cy="1231900"/>
          </a:xfrm>
          <a:prstGeom prst="wedgeEllipseCallout">
            <a:avLst>
              <a:gd name="adj1" fmla="val -31694"/>
              <a:gd name="adj2" fmla="val -83375"/>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r>
              <a:rPr lang="en-US" sz="1200">
                <a:latin typeface="Verdana" pitchFamily="34" charset="0"/>
              </a:rPr>
              <a:t>To complete the request for the cross-tabulated table, click on the OK button.</a:t>
            </a:r>
          </a:p>
        </p:txBody>
      </p:sp>
    </p:spTree>
  </p:cSld>
  <p:clrMapOvr>
    <a:masterClrMapping/>
  </p:clrMapOvr>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r>
              <a:rPr lang="en-US"/>
              <a:t>SW388R7</a:t>
            </a:r>
          </a:p>
          <a:p>
            <a:r>
              <a:rPr lang="en-US"/>
              <a:t>Data Analysis &amp; Computers II</a:t>
            </a:r>
          </a:p>
          <a:p>
            <a:endParaRPr lang="en-US"/>
          </a:p>
          <a:p>
            <a:r>
              <a:rPr lang="en-US"/>
              <a:t>Slide </a:t>
            </a:r>
            <a:fld id="{B67B631C-A884-4932-A632-C232F6E6A439}" type="slidenum">
              <a:rPr lang="en-US"/>
              <a:pPr/>
              <a:t>95</a:t>
            </a:fld>
            <a:endParaRPr lang="en-US"/>
          </a:p>
        </p:txBody>
      </p:sp>
      <p:pic>
        <p:nvPicPr>
          <p:cNvPr id="1033220" name="Picture 4"/>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976563" y="2362200"/>
            <a:ext cx="5786437" cy="2589213"/>
          </a:xfrm>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
        <p:nvSpPr>
          <p:cNvPr id="1033221" name="Rectangle 5"/>
          <p:cNvSpPr>
            <a:spLocks noGrp="1" noChangeArrowheads="1"/>
          </p:cNvSpPr>
          <p:nvPr>
            <p:ph type="title"/>
          </p:nvPr>
        </p:nvSpPr>
        <p:spPr/>
        <p:txBody>
          <a:bodyPr/>
          <a:lstStyle/>
          <a:p>
            <a:r>
              <a:rPr lang="en-US"/>
              <a:t>The classification accuracy table</a:t>
            </a:r>
          </a:p>
        </p:txBody>
      </p:sp>
      <p:sp>
        <p:nvSpPr>
          <p:cNvPr id="1033223" name="AutoShape 7"/>
          <p:cNvSpPr>
            <a:spLocks noChangeArrowheads="1"/>
          </p:cNvSpPr>
          <p:nvPr/>
        </p:nvSpPr>
        <p:spPr bwMode="auto">
          <a:xfrm>
            <a:off x="841375" y="1435100"/>
            <a:ext cx="4187825" cy="1231900"/>
          </a:xfrm>
          <a:prstGeom prst="wedgeEllipseCallout">
            <a:avLst>
              <a:gd name="adj1" fmla="val -16477"/>
              <a:gd name="adj2" fmla="val -10176"/>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r>
              <a:rPr lang="en-US" sz="1200">
                <a:latin typeface="Verdana" pitchFamily="34" charset="0"/>
              </a:rPr>
              <a:t>The classification accuracy rate will be the sum of the total percentages on the main diagonal:</a:t>
            </a:r>
          </a:p>
          <a:p>
            <a:pPr algn="l"/>
            <a:endParaRPr lang="en-US" sz="1200">
              <a:latin typeface="Verdana" pitchFamily="34" charset="0"/>
            </a:endParaRPr>
          </a:p>
          <a:p>
            <a:pPr algn="l"/>
            <a:r>
              <a:rPr lang="en-US" sz="1200">
                <a:latin typeface="Verdana" pitchFamily="34" charset="0"/>
              </a:rPr>
              <a:t>13.0% + 34.8% + 4.3% = 52.1%.  </a:t>
            </a:r>
          </a:p>
        </p:txBody>
      </p:sp>
      <p:sp>
        <p:nvSpPr>
          <p:cNvPr id="1033224" name="AutoShape 8"/>
          <p:cNvSpPr>
            <a:spLocks noChangeArrowheads="1"/>
          </p:cNvSpPr>
          <p:nvPr/>
        </p:nvSpPr>
        <p:spPr bwMode="auto">
          <a:xfrm>
            <a:off x="1219200" y="4813300"/>
            <a:ext cx="7620000" cy="1892300"/>
          </a:xfrm>
          <a:prstGeom prst="wedgeEllipseCallout">
            <a:avLst>
              <a:gd name="adj1" fmla="val -8602"/>
              <a:gd name="adj2" fmla="val -10227"/>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r>
              <a:rPr lang="en-US" sz="1200">
                <a:latin typeface="Verdana" pitchFamily="34" charset="0"/>
              </a:rPr>
              <a:t>The criteria to support the classification accuracy of the model is an accuracy rate for the holdout sample that is no less than 10% lower than the accuracy rate for the training sample. The accuracy rate for the training sample was 51.3%, making the minimum requirement for the holdout sample equal to 46.2% (0.90 x 51.3%). The accuracy rate for the holdout sample was 52.1%,  which satisfied the minimum requirement. The classification accuracy for the analysis of the full data set was  supported. </a:t>
            </a:r>
          </a:p>
        </p:txBody>
      </p:sp>
    </p:spTree>
  </p:cSld>
  <p:clrMapOvr>
    <a:masterClrMapping/>
  </p:clrMapOvr>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r>
              <a:rPr lang="en-US"/>
              <a:t>SW388R7</a:t>
            </a:r>
          </a:p>
          <a:p>
            <a:r>
              <a:rPr lang="en-US"/>
              <a:t>Data Analysis &amp; Computers II</a:t>
            </a:r>
          </a:p>
          <a:p>
            <a:endParaRPr lang="en-US"/>
          </a:p>
          <a:p>
            <a:r>
              <a:rPr lang="en-US"/>
              <a:t>Slide </a:t>
            </a:r>
            <a:fld id="{1D5E5DAD-7799-4154-81DD-120F20F78B3B}" type="slidenum">
              <a:rPr lang="en-US"/>
              <a:pPr/>
              <a:t>96</a:t>
            </a:fld>
            <a:endParaRPr lang="en-US"/>
          </a:p>
        </p:txBody>
      </p:sp>
      <p:sp>
        <p:nvSpPr>
          <p:cNvPr id="909314" name="Rectangle 2"/>
          <p:cNvSpPr>
            <a:spLocks noGrp="1" noChangeArrowheads="1"/>
          </p:cNvSpPr>
          <p:nvPr>
            <p:ph type="title"/>
          </p:nvPr>
        </p:nvSpPr>
        <p:spPr/>
        <p:txBody>
          <a:bodyPr/>
          <a:lstStyle/>
          <a:p>
            <a:r>
              <a:rPr lang="en-US"/>
              <a:t>Answering the question in problem 1 - 1</a:t>
            </a:r>
          </a:p>
        </p:txBody>
      </p:sp>
      <p:sp>
        <p:nvSpPr>
          <p:cNvPr id="909315" name="Rectangle 3"/>
          <p:cNvSpPr>
            <a:spLocks noGrp="1" noChangeArrowheads="1"/>
          </p:cNvSpPr>
          <p:nvPr>
            <p:ph type="body" idx="1"/>
          </p:nvPr>
        </p:nvSpPr>
        <p:spPr>
          <a:xfrm>
            <a:off x="1066800" y="1524000"/>
            <a:ext cx="7881938" cy="4953000"/>
          </a:xfrm>
        </p:spPr>
        <p:txBody>
          <a:bodyPr/>
          <a:lstStyle/>
          <a:p>
            <a:pPr marL="0" indent="0">
              <a:lnSpc>
                <a:spcPct val="80000"/>
              </a:lnSpc>
              <a:buFont typeface="Wingdings" pitchFamily="2" charset="2"/>
              <a:buNone/>
            </a:pPr>
            <a:r>
              <a:rPr lang="en-US" sz="1400"/>
              <a:t>10.  In the dataset GSS2000, is the following statement true, false, or an incorrect application of a statistic? Assume that there is no problem with missing data. Use a level of significance of 0.05 for evaluating the statistical relationship. Test the generalizability of the logistic regression model with a cross-validation analysis using a 80% random sample of the data set as a training sample. Use 892776 as the random number seed.</a:t>
            </a:r>
          </a:p>
          <a:p>
            <a:pPr marL="0" indent="0">
              <a:lnSpc>
                <a:spcPct val="80000"/>
              </a:lnSpc>
              <a:buFont typeface="Wingdings" pitchFamily="2" charset="2"/>
              <a:buNone/>
            </a:pPr>
            <a:endParaRPr lang="en-US" sz="1400"/>
          </a:p>
          <a:p>
            <a:pPr marL="0" indent="0">
              <a:lnSpc>
                <a:spcPct val="80000"/>
              </a:lnSpc>
              <a:buFont typeface="Wingdings" pitchFamily="2" charset="2"/>
              <a:buNone/>
            </a:pPr>
            <a:endParaRPr lang="en-US" sz="800"/>
          </a:p>
          <a:p>
            <a:pPr marL="0" indent="0">
              <a:lnSpc>
                <a:spcPct val="80000"/>
              </a:lnSpc>
              <a:buFont typeface="Wingdings" pitchFamily="2" charset="2"/>
              <a:buNone/>
            </a:pPr>
            <a:r>
              <a:rPr lang="en-US" sz="1400"/>
              <a:t>The variables "number of hours worked in the past week" [hrs1], "self-employment" [wrkslf], "highest year of school completed" [educ] and "income" [rincom98] were useful predictors for distinguishing between groups based on responses to "opinion about spending on welfare" [natfare]. These predictors differentiate survey respondents who thought we spend too little money on welfare from survey respondents who thought we spend too much money on welfare and survey respondents who thought we spend about the right amount of money on welfare from survey respondents who thought we spend too much money on welfare. </a:t>
            </a:r>
          </a:p>
          <a:p>
            <a:pPr marL="0" indent="0">
              <a:lnSpc>
                <a:spcPct val="80000"/>
              </a:lnSpc>
              <a:buFont typeface="Wingdings" pitchFamily="2" charset="2"/>
              <a:buNone/>
            </a:pPr>
            <a:endParaRPr lang="en-US" sz="800"/>
          </a:p>
          <a:p>
            <a:pPr marL="0" indent="0">
              <a:lnSpc>
                <a:spcPct val="80000"/>
              </a:lnSpc>
              <a:buFont typeface="Wingdings" pitchFamily="2" charset="2"/>
              <a:buNone/>
            </a:pPr>
            <a:r>
              <a:rPr lang="en-US" sz="1400"/>
              <a:t>Among this set of predictors, self-employment was helpful in distinguishing among the groups defined by responses to opinion about spending on welfare. Survey respondents who were self-employed were 84.3% less likely to be in the group of survey respondents who thought we spend too little money on welfare, rather than the group of survey respondents who thought we spend too much money on welfare. </a:t>
            </a:r>
          </a:p>
          <a:p>
            <a:pPr marL="0" indent="0">
              <a:lnSpc>
                <a:spcPct val="80000"/>
              </a:lnSpc>
              <a:buFont typeface="Wingdings" pitchFamily="2" charset="2"/>
              <a:buNone/>
            </a:pPr>
            <a:endParaRPr lang="en-US" sz="800"/>
          </a:p>
          <a:p>
            <a:pPr marL="0" indent="0">
              <a:lnSpc>
                <a:spcPct val="80000"/>
              </a:lnSpc>
              <a:buFont typeface="Wingdings" pitchFamily="2" charset="2"/>
              <a:buNone/>
            </a:pPr>
            <a:r>
              <a:rPr lang="en-US" sz="1400"/>
              <a:t>   1.  True</a:t>
            </a:r>
          </a:p>
          <a:p>
            <a:pPr marL="0" indent="0">
              <a:lnSpc>
                <a:spcPct val="80000"/>
              </a:lnSpc>
              <a:buFont typeface="Wingdings" pitchFamily="2" charset="2"/>
              <a:buNone/>
            </a:pPr>
            <a:r>
              <a:rPr lang="en-US" sz="1400"/>
              <a:t>   2.  True with caution</a:t>
            </a:r>
          </a:p>
          <a:p>
            <a:pPr marL="0" indent="0">
              <a:lnSpc>
                <a:spcPct val="80000"/>
              </a:lnSpc>
              <a:buFont typeface="Wingdings" pitchFamily="2" charset="2"/>
              <a:buNone/>
            </a:pPr>
            <a:r>
              <a:rPr lang="en-US" sz="1400"/>
              <a:t>   3.  False</a:t>
            </a:r>
          </a:p>
          <a:p>
            <a:pPr marL="0" indent="0">
              <a:lnSpc>
                <a:spcPct val="80000"/>
              </a:lnSpc>
              <a:buFont typeface="Wingdings" pitchFamily="2" charset="2"/>
              <a:buNone/>
            </a:pPr>
            <a:r>
              <a:rPr lang="en-US" sz="1400"/>
              <a:t>   4.  Inappropriate application of a statistic</a:t>
            </a:r>
          </a:p>
        </p:txBody>
      </p:sp>
      <p:sp>
        <p:nvSpPr>
          <p:cNvPr id="909316" name="AutoShape 4"/>
          <p:cNvSpPr>
            <a:spLocks noChangeArrowheads="1"/>
          </p:cNvSpPr>
          <p:nvPr/>
        </p:nvSpPr>
        <p:spPr bwMode="auto">
          <a:xfrm>
            <a:off x="2971800" y="3200400"/>
            <a:ext cx="5867400" cy="3487738"/>
          </a:xfrm>
          <a:prstGeom prst="wedgeEllipseCallout">
            <a:avLst>
              <a:gd name="adj1" fmla="val -22079"/>
              <a:gd name="adj2" fmla="val -33787"/>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lnSpc>
                <a:spcPct val="100000"/>
              </a:lnSpc>
              <a:tabLst>
                <a:tab pos="234950" algn="l"/>
              </a:tabLst>
            </a:pPr>
            <a:r>
              <a:rPr lang="en-US" sz="1200">
                <a:latin typeface="Verdana" pitchFamily="34" charset="0"/>
              </a:rPr>
              <a:t>We found a statistically significant overall relationship between the combination of independent variables and the dependent variable.</a:t>
            </a:r>
          </a:p>
          <a:p>
            <a:pPr algn="l">
              <a:lnSpc>
                <a:spcPct val="100000"/>
              </a:lnSpc>
              <a:tabLst>
                <a:tab pos="234950" algn="l"/>
              </a:tabLst>
            </a:pPr>
            <a:endParaRPr lang="en-US" sz="1200">
              <a:latin typeface="Verdana" pitchFamily="34" charset="0"/>
            </a:endParaRPr>
          </a:p>
          <a:p>
            <a:pPr algn="l">
              <a:lnSpc>
                <a:spcPct val="100000"/>
              </a:lnSpc>
              <a:tabLst>
                <a:tab pos="234950" algn="l"/>
              </a:tabLst>
            </a:pPr>
            <a:r>
              <a:rPr lang="en-US" sz="1200">
                <a:latin typeface="Verdana" pitchFamily="34" charset="0"/>
              </a:rPr>
              <a:t>Removal of outliers did not improve the model substantially, so they were included in the solution.</a:t>
            </a:r>
          </a:p>
          <a:p>
            <a:pPr algn="l">
              <a:lnSpc>
                <a:spcPct val="100000"/>
              </a:lnSpc>
              <a:tabLst>
                <a:tab pos="234950" algn="l"/>
              </a:tabLst>
            </a:pPr>
            <a:endParaRPr lang="en-US" sz="1200">
              <a:latin typeface="Verdana" pitchFamily="34" charset="0"/>
            </a:endParaRPr>
          </a:p>
          <a:p>
            <a:pPr algn="l">
              <a:lnSpc>
                <a:spcPct val="100000"/>
              </a:lnSpc>
              <a:tabLst>
                <a:tab pos="234950" algn="l"/>
              </a:tabLst>
            </a:pPr>
            <a:r>
              <a:rPr lang="en-US" sz="1200">
                <a:latin typeface="Verdana" pitchFamily="34" charset="0"/>
              </a:rPr>
              <a:t>There was no evidence of numerical problems in the solution.</a:t>
            </a:r>
          </a:p>
          <a:p>
            <a:pPr algn="l">
              <a:lnSpc>
                <a:spcPct val="100000"/>
              </a:lnSpc>
              <a:tabLst>
                <a:tab pos="234950" algn="l"/>
              </a:tabLst>
            </a:pPr>
            <a:endParaRPr lang="en-US" sz="1200">
              <a:latin typeface="Verdana" pitchFamily="34" charset="0"/>
            </a:endParaRPr>
          </a:p>
          <a:p>
            <a:pPr algn="l">
              <a:lnSpc>
                <a:spcPct val="100000"/>
              </a:lnSpc>
              <a:tabLst>
                <a:tab pos="234950" algn="l"/>
              </a:tabLst>
            </a:pPr>
            <a:r>
              <a:rPr lang="en-US" sz="1200">
                <a:latin typeface="Verdana" pitchFamily="34" charset="0"/>
              </a:rPr>
              <a:t>Moreover, the classification accuracy surpassed the proportional by chance accuracy criteria, supporting the utility of the model.</a:t>
            </a:r>
          </a:p>
        </p:txBody>
      </p:sp>
    </p:spTree>
  </p:cSld>
  <p:clrMapOvr>
    <a:masterClrMapping/>
  </p:clrMapOvr>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r>
              <a:rPr lang="en-US"/>
              <a:t>SW388R7</a:t>
            </a:r>
          </a:p>
          <a:p>
            <a:r>
              <a:rPr lang="en-US"/>
              <a:t>Data Analysis &amp; Computers II</a:t>
            </a:r>
          </a:p>
          <a:p>
            <a:endParaRPr lang="en-US"/>
          </a:p>
          <a:p>
            <a:r>
              <a:rPr lang="en-US"/>
              <a:t>Slide </a:t>
            </a:r>
            <a:fld id="{1059209D-BCFC-494E-A41D-608F01961B2E}" type="slidenum">
              <a:rPr lang="en-US"/>
              <a:pPr/>
              <a:t>97</a:t>
            </a:fld>
            <a:endParaRPr lang="en-US"/>
          </a:p>
        </p:txBody>
      </p:sp>
      <p:sp>
        <p:nvSpPr>
          <p:cNvPr id="910338" name="Rectangle 2"/>
          <p:cNvSpPr>
            <a:spLocks noGrp="1" noChangeArrowheads="1"/>
          </p:cNvSpPr>
          <p:nvPr>
            <p:ph type="title"/>
          </p:nvPr>
        </p:nvSpPr>
        <p:spPr/>
        <p:txBody>
          <a:bodyPr/>
          <a:lstStyle/>
          <a:p>
            <a:r>
              <a:rPr lang="en-US"/>
              <a:t>Answering the question in problem 1 - 2</a:t>
            </a:r>
          </a:p>
        </p:txBody>
      </p:sp>
      <p:sp>
        <p:nvSpPr>
          <p:cNvPr id="910339" name="Rectangle 3"/>
          <p:cNvSpPr>
            <a:spLocks noGrp="1" noChangeArrowheads="1"/>
          </p:cNvSpPr>
          <p:nvPr>
            <p:ph type="body" idx="1"/>
          </p:nvPr>
        </p:nvSpPr>
        <p:spPr>
          <a:xfrm>
            <a:off x="1066800" y="1676400"/>
            <a:ext cx="7881938" cy="4876800"/>
          </a:xfrm>
        </p:spPr>
        <p:txBody>
          <a:bodyPr/>
          <a:lstStyle/>
          <a:p>
            <a:pPr marL="0" indent="0">
              <a:lnSpc>
                <a:spcPct val="80000"/>
              </a:lnSpc>
              <a:buFont typeface="Wingdings" pitchFamily="2" charset="2"/>
              <a:buNone/>
            </a:pPr>
            <a:r>
              <a:rPr lang="en-US" sz="1400"/>
              <a:t>10.  In the dataset GSS2000, is the following statement true, false, or an incorrect application of a statistic? Assume that there is no problem with missing data. Use a level of significance of 0.05 for evaluating the statistical relationship. Test the generalizability of the logistic regression model with a cross-validation analysis using a 80% random sample of the data set as a training sample. Use 892776 as the random number seed.</a:t>
            </a:r>
          </a:p>
          <a:p>
            <a:pPr marL="0" indent="0">
              <a:lnSpc>
                <a:spcPct val="80000"/>
              </a:lnSpc>
              <a:buFont typeface="Wingdings" pitchFamily="2" charset="2"/>
              <a:buNone/>
            </a:pPr>
            <a:endParaRPr lang="en-US" sz="1400"/>
          </a:p>
          <a:p>
            <a:pPr marL="0" indent="0">
              <a:lnSpc>
                <a:spcPct val="80000"/>
              </a:lnSpc>
              <a:buFont typeface="Wingdings" pitchFamily="2" charset="2"/>
              <a:buNone/>
            </a:pPr>
            <a:r>
              <a:rPr lang="en-US" sz="1400"/>
              <a:t>The variables "number of hours worked in the past week" [hrs1], "self-employment" [wrkslf], "highest year of school completed" [educ] and "income" [rincom98] were useful predictors for distinguishing between groups based on responses to "opinion about spending on welfare" [natfare]. These predictors differentiate survey respondents who thought we spend too little money on welfare from survey respondents who thought we spend too much money on welfare and survey respondents who thought we spend about the right amount of money on welfare from survey respondents who thought we spend too much money on welfare. </a:t>
            </a:r>
          </a:p>
          <a:p>
            <a:pPr marL="0" indent="0">
              <a:lnSpc>
                <a:spcPct val="80000"/>
              </a:lnSpc>
              <a:buFont typeface="Wingdings" pitchFamily="2" charset="2"/>
              <a:buNone/>
            </a:pPr>
            <a:endParaRPr lang="en-US" sz="800"/>
          </a:p>
          <a:p>
            <a:pPr marL="0" indent="0">
              <a:lnSpc>
                <a:spcPct val="80000"/>
              </a:lnSpc>
              <a:buFont typeface="Wingdings" pitchFamily="2" charset="2"/>
              <a:buNone/>
            </a:pPr>
            <a:r>
              <a:rPr lang="en-US" sz="1400"/>
              <a:t>Among this set of predictors, self-employment was helpful in distinguishing among the groups defined by responses to opinion about spending on welfare. Survey respondents who were self-employed were 84.3% less likely to be in the group of survey respondents who thought we spend too little money on welfare, rather than the group of survey respondents who thought we spend too much money on welfare. </a:t>
            </a:r>
          </a:p>
          <a:p>
            <a:pPr marL="0" indent="0">
              <a:lnSpc>
                <a:spcPct val="80000"/>
              </a:lnSpc>
              <a:buFont typeface="Wingdings" pitchFamily="2" charset="2"/>
              <a:buNone/>
            </a:pPr>
            <a:endParaRPr lang="en-US" sz="800"/>
          </a:p>
          <a:p>
            <a:pPr marL="0" indent="0">
              <a:lnSpc>
                <a:spcPct val="80000"/>
              </a:lnSpc>
              <a:buFont typeface="Wingdings" pitchFamily="2" charset="2"/>
              <a:buNone/>
            </a:pPr>
            <a:r>
              <a:rPr lang="en-US" sz="1400"/>
              <a:t>   1.  True</a:t>
            </a:r>
          </a:p>
          <a:p>
            <a:pPr marL="0" indent="0">
              <a:lnSpc>
                <a:spcPct val="80000"/>
              </a:lnSpc>
              <a:buFont typeface="Wingdings" pitchFamily="2" charset="2"/>
              <a:buNone/>
            </a:pPr>
            <a:r>
              <a:rPr lang="en-US" sz="1400"/>
              <a:t>   2.  True with caution</a:t>
            </a:r>
          </a:p>
          <a:p>
            <a:pPr marL="0" indent="0">
              <a:lnSpc>
                <a:spcPct val="80000"/>
              </a:lnSpc>
              <a:buFont typeface="Wingdings" pitchFamily="2" charset="2"/>
              <a:buNone/>
            </a:pPr>
            <a:r>
              <a:rPr lang="en-US" sz="1400"/>
              <a:t>   3.  False</a:t>
            </a:r>
          </a:p>
          <a:p>
            <a:pPr marL="0" indent="0">
              <a:lnSpc>
                <a:spcPct val="80000"/>
              </a:lnSpc>
              <a:buFont typeface="Wingdings" pitchFamily="2" charset="2"/>
              <a:buNone/>
            </a:pPr>
            <a:r>
              <a:rPr lang="en-US" sz="1400"/>
              <a:t>   4.  Inappropriate application of a statistic</a:t>
            </a:r>
          </a:p>
        </p:txBody>
      </p:sp>
      <p:sp>
        <p:nvSpPr>
          <p:cNvPr id="910340" name="AutoShape 4"/>
          <p:cNvSpPr>
            <a:spLocks noChangeArrowheads="1"/>
          </p:cNvSpPr>
          <p:nvPr/>
        </p:nvSpPr>
        <p:spPr bwMode="auto">
          <a:xfrm>
            <a:off x="1676400" y="1371600"/>
            <a:ext cx="6553200" cy="1679575"/>
          </a:xfrm>
          <a:prstGeom prst="wedgeEllipseCallout">
            <a:avLst>
              <a:gd name="adj1" fmla="val -29287"/>
              <a:gd name="adj2" fmla="val 27231"/>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lnSpc>
                <a:spcPct val="100000"/>
              </a:lnSpc>
              <a:tabLst>
                <a:tab pos="234950" algn="l"/>
              </a:tabLst>
            </a:pPr>
            <a:r>
              <a:rPr lang="en-US" sz="1200">
                <a:latin typeface="Verdana" pitchFamily="34" charset="0"/>
              </a:rPr>
              <a:t>We verified that each statement about the relationship between an independent variable and the dependent variable was correct in both direction of the relationship and the change in likelihood associated with a one-unit change of the independent variable, for the comparison between groups stated in the problem.</a:t>
            </a:r>
          </a:p>
        </p:txBody>
      </p:sp>
    </p:spTree>
  </p:cSld>
  <p:clrMapOvr>
    <a:masterClrMapping/>
  </p:clrMapOvr>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r>
              <a:rPr lang="en-US"/>
              <a:t>SW388R7</a:t>
            </a:r>
          </a:p>
          <a:p>
            <a:r>
              <a:rPr lang="en-US"/>
              <a:t>Data Analysis &amp; Computers II</a:t>
            </a:r>
          </a:p>
          <a:p>
            <a:endParaRPr lang="en-US"/>
          </a:p>
          <a:p>
            <a:r>
              <a:rPr lang="en-US"/>
              <a:t>Slide </a:t>
            </a:r>
            <a:fld id="{335D23AB-07F5-43D7-B076-5F220C07F872}" type="slidenum">
              <a:rPr lang="en-US"/>
              <a:pPr/>
              <a:t>98</a:t>
            </a:fld>
            <a:endParaRPr lang="en-US"/>
          </a:p>
        </p:txBody>
      </p:sp>
      <p:sp>
        <p:nvSpPr>
          <p:cNvPr id="1036290" name="Rectangle 2"/>
          <p:cNvSpPr>
            <a:spLocks noGrp="1" noChangeArrowheads="1"/>
          </p:cNvSpPr>
          <p:nvPr>
            <p:ph type="title"/>
          </p:nvPr>
        </p:nvSpPr>
        <p:spPr/>
        <p:txBody>
          <a:bodyPr/>
          <a:lstStyle/>
          <a:p>
            <a:r>
              <a:rPr lang="en-US"/>
              <a:t>Answering the question in problem 1 - 3</a:t>
            </a:r>
          </a:p>
        </p:txBody>
      </p:sp>
      <p:sp>
        <p:nvSpPr>
          <p:cNvPr id="1036291" name="Rectangle 3"/>
          <p:cNvSpPr>
            <a:spLocks noGrp="1" noChangeArrowheads="1"/>
          </p:cNvSpPr>
          <p:nvPr>
            <p:ph type="body" idx="1"/>
          </p:nvPr>
        </p:nvSpPr>
        <p:spPr>
          <a:xfrm>
            <a:off x="1066800" y="1676400"/>
            <a:ext cx="7881938" cy="4876800"/>
          </a:xfrm>
        </p:spPr>
        <p:txBody>
          <a:bodyPr/>
          <a:lstStyle/>
          <a:p>
            <a:pPr marL="0" indent="0">
              <a:lnSpc>
                <a:spcPct val="80000"/>
              </a:lnSpc>
              <a:buFont typeface="Wingdings" pitchFamily="2" charset="2"/>
              <a:buNone/>
            </a:pPr>
            <a:r>
              <a:rPr lang="en-US" sz="1400"/>
              <a:t>10.  In the dataset GSS2000, is the following statement true, false, or an incorrect application of a statistic? Assume that there is no problem with missing data. Use a level of significance of 0.05 for evaluating the statistical relationship. Test the generalizability of the logistic regression model with a cross-validation analysis using a 80% random sample of the data set as a training sample. Use 892776 as the random number seed.</a:t>
            </a:r>
          </a:p>
          <a:p>
            <a:pPr marL="0" indent="0">
              <a:lnSpc>
                <a:spcPct val="80000"/>
              </a:lnSpc>
              <a:buFont typeface="Wingdings" pitchFamily="2" charset="2"/>
              <a:buNone/>
            </a:pPr>
            <a:endParaRPr lang="en-US" sz="1400"/>
          </a:p>
          <a:p>
            <a:pPr marL="0" indent="0">
              <a:lnSpc>
                <a:spcPct val="80000"/>
              </a:lnSpc>
              <a:buFont typeface="Wingdings" pitchFamily="2" charset="2"/>
              <a:buNone/>
            </a:pPr>
            <a:r>
              <a:rPr lang="en-US" sz="1400"/>
              <a:t>The variables "number of hours worked in the past week" [hrs1], "self-employment" [wrkslf], "highest year of school completed" [educ] and "income" [rincom98] were useful predictors for distinguishing between groups based on responses to "opinion about spending on welfare" [natfare]. These predictors differentiate survey respondents who thought we spend too little money on welfare from survey respondents who thought we spend too much money on welfare and survey respondents who thought we spend about the right amount of money on welfare from survey respondents who thought we spend too much money on welfare. </a:t>
            </a:r>
          </a:p>
          <a:p>
            <a:pPr marL="0" indent="0">
              <a:lnSpc>
                <a:spcPct val="80000"/>
              </a:lnSpc>
              <a:buFont typeface="Wingdings" pitchFamily="2" charset="2"/>
              <a:buNone/>
            </a:pPr>
            <a:endParaRPr lang="en-US" sz="800"/>
          </a:p>
          <a:p>
            <a:pPr marL="0" indent="0">
              <a:lnSpc>
                <a:spcPct val="80000"/>
              </a:lnSpc>
              <a:buFont typeface="Wingdings" pitchFamily="2" charset="2"/>
              <a:buNone/>
            </a:pPr>
            <a:r>
              <a:rPr lang="en-US" sz="1400"/>
              <a:t>Among this set of predictors, self-employment was helpful in distinguishing among the groups defined by responses to opinion about spending on welfare. Survey respondents who were self-employed were 84.3% less likely to be in the group of survey respondents who thought we spend too little money on welfare, rather than the group of survey respondents who thought we spend too much money on welfare. </a:t>
            </a:r>
          </a:p>
          <a:p>
            <a:pPr marL="0" indent="0">
              <a:lnSpc>
                <a:spcPct val="80000"/>
              </a:lnSpc>
              <a:buFont typeface="Wingdings" pitchFamily="2" charset="2"/>
              <a:buNone/>
            </a:pPr>
            <a:endParaRPr lang="en-US" sz="800"/>
          </a:p>
          <a:p>
            <a:pPr marL="0" indent="0">
              <a:lnSpc>
                <a:spcPct val="80000"/>
              </a:lnSpc>
              <a:buFont typeface="Wingdings" pitchFamily="2" charset="2"/>
              <a:buNone/>
            </a:pPr>
            <a:r>
              <a:rPr lang="en-US" sz="1400"/>
              <a:t>   1.  True</a:t>
            </a:r>
          </a:p>
          <a:p>
            <a:pPr marL="0" indent="0">
              <a:lnSpc>
                <a:spcPct val="80000"/>
              </a:lnSpc>
              <a:buFont typeface="Wingdings" pitchFamily="2" charset="2"/>
              <a:buNone/>
            </a:pPr>
            <a:r>
              <a:rPr lang="en-US" sz="1400"/>
              <a:t>   2.  True with caution</a:t>
            </a:r>
          </a:p>
          <a:p>
            <a:pPr marL="0" indent="0">
              <a:lnSpc>
                <a:spcPct val="80000"/>
              </a:lnSpc>
              <a:buFont typeface="Wingdings" pitchFamily="2" charset="2"/>
              <a:buNone/>
            </a:pPr>
            <a:r>
              <a:rPr lang="en-US" sz="1400"/>
              <a:t>   3.  False</a:t>
            </a:r>
          </a:p>
          <a:p>
            <a:pPr marL="0" indent="0">
              <a:lnSpc>
                <a:spcPct val="80000"/>
              </a:lnSpc>
              <a:buFont typeface="Wingdings" pitchFamily="2" charset="2"/>
              <a:buNone/>
            </a:pPr>
            <a:r>
              <a:rPr lang="en-US" sz="1400"/>
              <a:t>   4.  Inappropriate application of a statistic</a:t>
            </a:r>
          </a:p>
        </p:txBody>
      </p:sp>
      <p:sp>
        <p:nvSpPr>
          <p:cNvPr id="1036292" name="AutoShape 4"/>
          <p:cNvSpPr>
            <a:spLocks noChangeArrowheads="1"/>
          </p:cNvSpPr>
          <p:nvPr/>
        </p:nvSpPr>
        <p:spPr bwMode="auto">
          <a:xfrm>
            <a:off x="2133600" y="2971800"/>
            <a:ext cx="6553200" cy="1679575"/>
          </a:xfrm>
          <a:prstGeom prst="wedgeEllipseCallout">
            <a:avLst>
              <a:gd name="adj1" fmla="val -29287"/>
              <a:gd name="adj2" fmla="val 27231"/>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lnSpc>
                <a:spcPct val="100000"/>
              </a:lnSpc>
              <a:tabLst>
                <a:tab pos="234950" algn="l"/>
              </a:tabLst>
            </a:pPr>
            <a:r>
              <a:rPr lang="en-US" sz="1200">
                <a:latin typeface="Verdana" pitchFamily="34" charset="0"/>
              </a:rPr>
              <a:t>The 80-20 split validation supported the interpretation of the model using the full data set.  The overall relationship for the teaching sample was statistically significant, as were the pattern of relationships for individual predictors.  Finally, the accuracy rate for the holdout sample was sufficient to support the accuracy of the full model.</a:t>
            </a:r>
          </a:p>
        </p:txBody>
      </p:sp>
      <p:sp>
        <p:nvSpPr>
          <p:cNvPr id="1036293" name="AutoShape 5"/>
          <p:cNvSpPr>
            <a:spLocks noChangeArrowheads="1"/>
          </p:cNvSpPr>
          <p:nvPr/>
        </p:nvSpPr>
        <p:spPr bwMode="auto">
          <a:xfrm>
            <a:off x="4652963" y="5397500"/>
            <a:ext cx="4033837" cy="1231900"/>
          </a:xfrm>
          <a:prstGeom prst="wedgeEllipseCallout">
            <a:avLst>
              <a:gd name="adj1" fmla="val 5685"/>
              <a:gd name="adj2" fmla="val -41468"/>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r>
              <a:rPr lang="en-US" sz="1200">
                <a:latin typeface="Verdana" pitchFamily="34" charset="0"/>
              </a:rPr>
              <a:t>The answer to the question is true with caution. </a:t>
            </a:r>
          </a:p>
          <a:p>
            <a:pPr algn="l"/>
            <a:endParaRPr lang="en-US" sz="1200">
              <a:latin typeface="Verdana" pitchFamily="34" charset="0"/>
            </a:endParaRPr>
          </a:p>
          <a:p>
            <a:pPr algn="l"/>
            <a:r>
              <a:rPr lang="en-US" sz="1200">
                <a:latin typeface="Verdana" pitchFamily="34" charset="0"/>
              </a:rPr>
              <a:t>A caution is added because of the inclusion of ordinal level variables.</a:t>
            </a:r>
          </a:p>
        </p:txBody>
      </p:sp>
    </p:spTree>
  </p:cSld>
  <p:clrMapOvr>
    <a:masterClrMapping/>
  </p:clrMapOvr>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ide Number Placeholder 2"/>
          <p:cNvSpPr>
            <a:spLocks noGrp="1"/>
          </p:cNvSpPr>
          <p:nvPr>
            <p:ph type="sldNum" sz="quarter" idx="10"/>
          </p:nvPr>
        </p:nvSpPr>
        <p:spPr/>
        <p:txBody>
          <a:bodyPr/>
          <a:lstStyle/>
          <a:p>
            <a:r>
              <a:rPr lang="en-US"/>
              <a:t>SW388R7</a:t>
            </a:r>
          </a:p>
          <a:p>
            <a:r>
              <a:rPr lang="en-US"/>
              <a:t>Data Analysis &amp; Computers II</a:t>
            </a:r>
          </a:p>
          <a:p>
            <a:endParaRPr lang="en-US"/>
          </a:p>
          <a:p>
            <a:r>
              <a:rPr lang="en-US"/>
              <a:t>Slide </a:t>
            </a:r>
            <a:fld id="{C9D386E5-90FB-4E7C-8917-0A60E1C40801}" type="slidenum">
              <a:rPr lang="en-US"/>
              <a:pPr/>
              <a:t>99</a:t>
            </a:fld>
            <a:endParaRPr lang="en-US"/>
          </a:p>
        </p:txBody>
      </p:sp>
      <p:sp>
        <p:nvSpPr>
          <p:cNvPr id="1038338" name="Rectangle 2"/>
          <p:cNvSpPr>
            <a:spLocks noGrp="1" noChangeArrowheads="1"/>
          </p:cNvSpPr>
          <p:nvPr>
            <p:ph type="title"/>
          </p:nvPr>
        </p:nvSpPr>
        <p:spPr>
          <a:xfrm>
            <a:off x="1143000" y="304800"/>
            <a:ext cx="7772400" cy="914400"/>
          </a:xfrm>
        </p:spPr>
        <p:txBody>
          <a:bodyPr/>
          <a:lstStyle/>
          <a:p>
            <a:r>
              <a:rPr lang="en-US"/>
              <a:t>Steps in multinomial logistic regression: </a:t>
            </a:r>
            <a:br>
              <a:rPr lang="en-US"/>
            </a:br>
            <a:r>
              <a:rPr lang="en-US"/>
              <a:t>level of measurement and initial sample size</a:t>
            </a:r>
          </a:p>
        </p:txBody>
      </p:sp>
      <p:sp>
        <p:nvSpPr>
          <p:cNvPr id="1038339" name="Rectangle 3"/>
          <p:cNvSpPr>
            <a:spLocks noChangeArrowheads="1"/>
          </p:cNvSpPr>
          <p:nvPr/>
        </p:nvSpPr>
        <p:spPr bwMode="auto">
          <a:xfrm>
            <a:off x="762000" y="1516063"/>
            <a:ext cx="8196263" cy="6953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50800" indent="4763" algn="l">
              <a:lnSpc>
                <a:spcPct val="100000"/>
              </a:lnSpc>
            </a:pPr>
            <a:r>
              <a:rPr lang="en-US" sz="1800">
                <a:latin typeface="Verdana" pitchFamily="34" charset="0"/>
              </a:rPr>
              <a:t>The following is a guide to the decision process for answering </a:t>
            </a:r>
          </a:p>
          <a:p>
            <a:pPr marL="50800" indent="4763" algn="l">
              <a:lnSpc>
                <a:spcPct val="100000"/>
              </a:lnSpc>
            </a:pPr>
            <a:r>
              <a:rPr lang="en-US" sz="1800">
                <a:latin typeface="Verdana" pitchFamily="34" charset="0"/>
              </a:rPr>
              <a:t>problems about the basic relationships in </a:t>
            </a:r>
            <a:r>
              <a:rPr lang="en-US" sz="2000">
                <a:solidFill>
                  <a:schemeClr val="tx2"/>
                </a:solidFill>
              </a:rPr>
              <a:t>multinomial</a:t>
            </a:r>
            <a:r>
              <a:rPr lang="en-US"/>
              <a:t> </a:t>
            </a:r>
            <a:r>
              <a:rPr lang="en-US" sz="1800">
                <a:latin typeface="Verdana" pitchFamily="34" charset="0"/>
              </a:rPr>
              <a:t>logistic regression:</a:t>
            </a:r>
            <a:r>
              <a:rPr lang="en-US" sz="2000">
                <a:latin typeface="Verdana" pitchFamily="34" charset="0"/>
              </a:rPr>
              <a:t> </a:t>
            </a:r>
          </a:p>
        </p:txBody>
      </p:sp>
      <p:sp>
        <p:nvSpPr>
          <p:cNvPr id="1038340" name="Line 4"/>
          <p:cNvSpPr>
            <a:spLocks noChangeShapeType="1"/>
          </p:cNvSpPr>
          <p:nvPr/>
        </p:nvSpPr>
        <p:spPr bwMode="auto">
          <a:xfrm flipH="1">
            <a:off x="4549775" y="3471863"/>
            <a:ext cx="0" cy="423862"/>
          </a:xfrm>
          <a:prstGeom prst="line">
            <a:avLst/>
          </a:prstGeom>
          <a:noFill/>
          <a:ln w="12700">
            <a:solidFill>
              <a:schemeClr val="tx1"/>
            </a:solidFill>
            <a:round/>
            <a:headEnd type="none" w="sm" len="sm"/>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038341" name="Line 5"/>
          <p:cNvSpPr>
            <a:spLocks noChangeShapeType="1"/>
          </p:cNvSpPr>
          <p:nvPr/>
        </p:nvSpPr>
        <p:spPr bwMode="auto">
          <a:xfrm>
            <a:off x="6383338" y="2955925"/>
            <a:ext cx="679450" cy="0"/>
          </a:xfrm>
          <a:prstGeom prst="line">
            <a:avLst/>
          </a:prstGeom>
          <a:noFill/>
          <a:ln w="12700">
            <a:solidFill>
              <a:schemeClr val="tx1"/>
            </a:solidFill>
            <a:round/>
            <a:headEnd type="none" w="sm" len="sm"/>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038342" name="Text Box 6"/>
          <p:cNvSpPr txBox="1">
            <a:spLocks noChangeArrowheads="1"/>
          </p:cNvSpPr>
          <p:nvPr/>
        </p:nvSpPr>
        <p:spPr bwMode="auto">
          <a:xfrm>
            <a:off x="7142163" y="2636838"/>
            <a:ext cx="1239837" cy="639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00000"/>
              </a:lnSpc>
            </a:pPr>
            <a:r>
              <a:rPr lang="en-US" sz="1200"/>
              <a:t>Inappropriate </a:t>
            </a:r>
            <a:r>
              <a:rPr lang="en-US" sz="1200">
                <a:latin typeface="Verdana" pitchFamily="34" charset="0"/>
              </a:rPr>
              <a:t>application of a statistic</a:t>
            </a:r>
          </a:p>
        </p:txBody>
      </p:sp>
      <p:sp>
        <p:nvSpPr>
          <p:cNvPr id="1038343" name="Text Box 7"/>
          <p:cNvSpPr txBox="1">
            <a:spLocks noChangeArrowheads="1"/>
          </p:cNvSpPr>
          <p:nvPr/>
        </p:nvSpPr>
        <p:spPr bwMode="auto">
          <a:xfrm>
            <a:off x="4648200" y="3505200"/>
            <a:ext cx="4667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00000"/>
              </a:lnSpc>
            </a:pPr>
            <a:r>
              <a:rPr lang="en-US" sz="1200">
                <a:latin typeface="Verdana" pitchFamily="34" charset="0"/>
              </a:rPr>
              <a:t>Yes</a:t>
            </a:r>
          </a:p>
        </p:txBody>
      </p:sp>
      <p:sp>
        <p:nvSpPr>
          <p:cNvPr id="1038344" name="Text Box 8"/>
          <p:cNvSpPr txBox="1">
            <a:spLocks noChangeArrowheads="1"/>
          </p:cNvSpPr>
          <p:nvPr/>
        </p:nvSpPr>
        <p:spPr bwMode="auto">
          <a:xfrm>
            <a:off x="6450013" y="2670175"/>
            <a:ext cx="4667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00000"/>
              </a:lnSpc>
            </a:pPr>
            <a:r>
              <a:rPr lang="en-US" sz="1200">
                <a:latin typeface="Verdana" pitchFamily="34" charset="0"/>
              </a:rPr>
              <a:t>No</a:t>
            </a:r>
          </a:p>
        </p:txBody>
      </p:sp>
      <p:sp>
        <p:nvSpPr>
          <p:cNvPr id="1038345" name="AutoShape 9"/>
          <p:cNvSpPr>
            <a:spLocks noChangeArrowheads="1"/>
          </p:cNvSpPr>
          <p:nvPr/>
        </p:nvSpPr>
        <p:spPr bwMode="auto">
          <a:xfrm>
            <a:off x="2590800" y="2438400"/>
            <a:ext cx="3886200" cy="1019175"/>
          </a:xfrm>
          <a:prstGeom prst="flowChartDecision">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lnSpc>
                <a:spcPct val="100000"/>
              </a:lnSpc>
            </a:pPr>
            <a:r>
              <a:rPr lang="en-US" sz="1000">
                <a:latin typeface="Verdana" pitchFamily="34" charset="0"/>
              </a:rPr>
              <a:t>Dependent non-metric?</a:t>
            </a:r>
          </a:p>
          <a:p>
            <a:pPr algn="l">
              <a:lnSpc>
                <a:spcPct val="100000"/>
              </a:lnSpc>
            </a:pPr>
            <a:r>
              <a:rPr lang="en-US" sz="1000">
                <a:latin typeface="Verdana" pitchFamily="34" charset="0"/>
              </a:rPr>
              <a:t>Independent variables metric or dichotomous?</a:t>
            </a:r>
          </a:p>
        </p:txBody>
      </p:sp>
      <p:grpSp>
        <p:nvGrpSpPr>
          <p:cNvPr id="1038346" name="Group 10"/>
          <p:cNvGrpSpPr>
            <a:grpSpLocks/>
          </p:cNvGrpSpPr>
          <p:nvPr/>
        </p:nvGrpSpPr>
        <p:grpSpPr bwMode="auto">
          <a:xfrm>
            <a:off x="4538663" y="4965700"/>
            <a:ext cx="466725" cy="423863"/>
            <a:chOff x="4464" y="3456"/>
            <a:chExt cx="294" cy="267"/>
          </a:xfrm>
        </p:grpSpPr>
        <p:sp>
          <p:nvSpPr>
            <p:cNvPr id="1038347" name="Line 11"/>
            <p:cNvSpPr>
              <a:spLocks noChangeShapeType="1"/>
            </p:cNvSpPr>
            <p:nvPr/>
          </p:nvSpPr>
          <p:spPr bwMode="auto">
            <a:xfrm flipH="1">
              <a:off x="4464" y="3456"/>
              <a:ext cx="0" cy="267"/>
            </a:xfrm>
            <a:prstGeom prst="line">
              <a:avLst/>
            </a:prstGeom>
            <a:noFill/>
            <a:ln w="12700">
              <a:solidFill>
                <a:schemeClr val="tx1"/>
              </a:solidFill>
              <a:round/>
              <a:headEnd type="none" w="sm" len="sm"/>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038348" name="Text Box 12"/>
            <p:cNvSpPr txBox="1">
              <a:spLocks noChangeArrowheads="1"/>
            </p:cNvSpPr>
            <p:nvPr/>
          </p:nvSpPr>
          <p:spPr bwMode="auto">
            <a:xfrm>
              <a:off x="4464" y="3504"/>
              <a:ext cx="29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00000"/>
                </a:lnSpc>
              </a:pPr>
              <a:r>
                <a:rPr lang="en-US" sz="1200">
                  <a:latin typeface="Verdana" pitchFamily="34" charset="0"/>
                </a:rPr>
                <a:t>Yes</a:t>
              </a:r>
            </a:p>
          </p:txBody>
        </p:sp>
      </p:grpSp>
      <p:sp>
        <p:nvSpPr>
          <p:cNvPr id="1038349" name="AutoShape 13"/>
          <p:cNvSpPr>
            <a:spLocks noChangeArrowheads="1"/>
          </p:cNvSpPr>
          <p:nvPr/>
        </p:nvSpPr>
        <p:spPr bwMode="auto">
          <a:xfrm>
            <a:off x="2590800" y="3944938"/>
            <a:ext cx="3886200" cy="1019175"/>
          </a:xfrm>
          <a:prstGeom prst="flowChartDecision">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lnSpc>
                <a:spcPct val="100000"/>
              </a:lnSpc>
            </a:pPr>
            <a:r>
              <a:rPr lang="en-US" sz="1000">
                <a:latin typeface="Verdana" pitchFamily="34" charset="0"/>
              </a:rPr>
              <a:t>Ratio of cases to independent variables at least 10 to 1?</a:t>
            </a:r>
          </a:p>
        </p:txBody>
      </p:sp>
      <p:grpSp>
        <p:nvGrpSpPr>
          <p:cNvPr id="1038350" name="Group 14"/>
          <p:cNvGrpSpPr>
            <a:grpSpLocks/>
          </p:cNvGrpSpPr>
          <p:nvPr/>
        </p:nvGrpSpPr>
        <p:grpSpPr bwMode="auto">
          <a:xfrm>
            <a:off x="4538663" y="4965700"/>
            <a:ext cx="466725" cy="423863"/>
            <a:chOff x="4464" y="3456"/>
            <a:chExt cx="294" cy="267"/>
          </a:xfrm>
        </p:grpSpPr>
        <p:sp>
          <p:nvSpPr>
            <p:cNvPr id="1038351" name="Line 15"/>
            <p:cNvSpPr>
              <a:spLocks noChangeShapeType="1"/>
            </p:cNvSpPr>
            <p:nvPr/>
          </p:nvSpPr>
          <p:spPr bwMode="auto">
            <a:xfrm flipH="1">
              <a:off x="4464" y="3456"/>
              <a:ext cx="0" cy="267"/>
            </a:xfrm>
            <a:prstGeom prst="line">
              <a:avLst/>
            </a:prstGeom>
            <a:noFill/>
            <a:ln w="12700">
              <a:solidFill>
                <a:schemeClr val="tx1"/>
              </a:solidFill>
              <a:round/>
              <a:headEnd type="none" w="sm" len="sm"/>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038352" name="Text Box 16"/>
            <p:cNvSpPr txBox="1">
              <a:spLocks noChangeArrowheads="1"/>
            </p:cNvSpPr>
            <p:nvPr/>
          </p:nvSpPr>
          <p:spPr bwMode="auto">
            <a:xfrm>
              <a:off x="4464" y="3504"/>
              <a:ext cx="29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00000"/>
                </a:lnSpc>
              </a:pPr>
              <a:r>
                <a:rPr lang="en-US" sz="1200">
                  <a:latin typeface="Verdana" pitchFamily="34" charset="0"/>
                </a:rPr>
                <a:t>Yes</a:t>
              </a:r>
            </a:p>
          </p:txBody>
        </p:sp>
      </p:grpSp>
      <p:grpSp>
        <p:nvGrpSpPr>
          <p:cNvPr id="1038353" name="Group 17"/>
          <p:cNvGrpSpPr>
            <a:grpSpLocks/>
          </p:cNvGrpSpPr>
          <p:nvPr/>
        </p:nvGrpSpPr>
        <p:grpSpPr bwMode="auto">
          <a:xfrm>
            <a:off x="6443663" y="4148138"/>
            <a:ext cx="679450" cy="304800"/>
            <a:chOff x="3792" y="2832"/>
            <a:chExt cx="428" cy="192"/>
          </a:xfrm>
        </p:grpSpPr>
        <p:sp>
          <p:nvSpPr>
            <p:cNvPr id="1038354" name="Line 18"/>
            <p:cNvSpPr>
              <a:spLocks noChangeShapeType="1"/>
            </p:cNvSpPr>
            <p:nvPr/>
          </p:nvSpPr>
          <p:spPr bwMode="auto">
            <a:xfrm>
              <a:off x="3792" y="3024"/>
              <a:ext cx="428" cy="0"/>
            </a:xfrm>
            <a:prstGeom prst="line">
              <a:avLst/>
            </a:prstGeom>
            <a:noFill/>
            <a:ln w="12700">
              <a:solidFill>
                <a:schemeClr val="tx1"/>
              </a:solidFill>
              <a:round/>
              <a:headEnd type="none" w="sm" len="sm"/>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038355" name="Text Box 19"/>
            <p:cNvSpPr txBox="1">
              <a:spLocks noChangeArrowheads="1"/>
            </p:cNvSpPr>
            <p:nvPr/>
          </p:nvSpPr>
          <p:spPr bwMode="auto">
            <a:xfrm>
              <a:off x="3840" y="2832"/>
              <a:ext cx="29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00000"/>
                </a:lnSpc>
              </a:pPr>
              <a:r>
                <a:rPr lang="en-US" sz="1200">
                  <a:latin typeface="Verdana" pitchFamily="34" charset="0"/>
                </a:rPr>
                <a:t>No</a:t>
              </a:r>
            </a:p>
          </p:txBody>
        </p:sp>
      </p:grpSp>
      <p:sp>
        <p:nvSpPr>
          <p:cNvPr id="1038356" name="Text Box 20"/>
          <p:cNvSpPr txBox="1">
            <a:spLocks noChangeArrowheads="1"/>
          </p:cNvSpPr>
          <p:nvPr/>
        </p:nvSpPr>
        <p:spPr bwMode="auto">
          <a:xfrm>
            <a:off x="7162800" y="4173538"/>
            <a:ext cx="1295400" cy="639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00000"/>
              </a:lnSpc>
            </a:pPr>
            <a:r>
              <a:rPr lang="en-US" sz="1200">
                <a:latin typeface="Verdana" pitchFamily="34" charset="0"/>
              </a:rPr>
              <a:t>Inappropriate application of a statistic</a:t>
            </a:r>
          </a:p>
        </p:txBody>
      </p:sp>
      <p:sp>
        <p:nvSpPr>
          <p:cNvPr id="1038357" name="Rectangle 21"/>
          <p:cNvSpPr>
            <a:spLocks noChangeArrowheads="1"/>
          </p:cNvSpPr>
          <p:nvPr/>
        </p:nvSpPr>
        <p:spPr bwMode="auto">
          <a:xfrm>
            <a:off x="2743200" y="5410200"/>
            <a:ext cx="3657600" cy="882650"/>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endParaRPr lang="en-US" sz="1000">
              <a:latin typeface="Verdana" pitchFamily="34" charset="0"/>
            </a:endParaRPr>
          </a:p>
          <a:p>
            <a:pPr algn="l"/>
            <a:r>
              <a:rPr lang="en-US" sz="1000">
                <a:latin typeface="Verdana" pitchFamily="34" charset="0"/>
              </a:rPr>
              <a:t>Run multinomial logistic regression</a:t>
            </a:r>
          </a:p>
          <a:p>
            <a:pPr algn="l"/>
            <a:endParaRPr lang="en-US" sz="1000">
              <a:latin typeface="Verdana" pitchFamily="34" charset="0"/>
            </a:endParaRPr>
          </a:p>
          <a:p>
            <a:pPr algn="l"/>
            <a:r>
              <a:rPr lang="en-US" sz="1000">
                <a:latin typeface="Verdana" pitchFamily="34" charset="0"/>
              </a:rPr>
              <a:t>Record classification accuracy for evaluation of the effect of removing outliers and influential cases.</a:t>
            </a:r>
          </a:p>
          <a:p>
            <a:pPr algn="l"/>
            <a:endParaRPr lang="en-US" sz="1000">
              <a:latin typeface="Verdana" pitchFamily="34" charset="0"/>
            </a:endParaRPr>
          </a:p>
        </p:txBody>
      </p:sp>
      <p:sp>
        <p:nvSpPr>
          <p:cNvPr id="1038358" name="Line 22"/>
          <p:cNvSpPr>
            <a:spLocks noChangeShapeType="1"/>
          </p:cNvSpPr>
          <p:nvPr/>
        </p:nvSpPr>
        <p:spPr bwMode="auto">
          <a:xfrm flipH="1">
            <a:off x="4572000" y="6281738"/>
            <a:ext cx="0" cy="423862"/>
          </a:xfrm>
          <a:prstGeom prst="line">
            <a:avLst/>
          </a:prstGeom>
          <a:noFill/>
          <a:ln w="12700">
            <a:solidFill>
              <a:schemeClr val="tx1"/>
            </a:solidFill>
            <a:round/>
            <a:headEnd type="none" w="sm" len="sm"/>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Tree>
  </p:cSld>
  <p:clrMapOvr>
    <a:masterClrMapping/>
  </p:clrMapOvr>
</p:sld>
</file>

<file path=ppt/theme/theme1.xml><?xml version="1.0" encoding="utf-8"?>
<a:theme xmlns:a="http://schemas.openxmlformats.org/drawingml/2006/main" name="_statTemplate">
  <a:themeElements>
    <a:clrScheme name="">
      <a:dk1>
        <a:srgbClr val="000000"/>
      </a:dk1>
      <a:lt1>
        <a:srgbClr val="FFFFFF"/>
      </a:lt1>
      <a:dk2>
        <a:srgbClr val="000000"/>
      </a:dk2>
      <a:lt2>
        <a:srgbClr val="E3E2C7"/>
      </a:lt2>
      <a:accent1>
        <a:srgbClr val="EAEAEA"/>
      </a:accent1>
      <a:accent2>
        <a:srgbClr val="003366"/>
      </a:accent2>
      <a:accent3>
        <a:srgbClr val="FFFFFF"/>
      </a:accent3>
      <a:accent4>
        <a:srgbClr val="000000"/>
      </a:accent4>
      <a:accent5>
        <a:srgbClr val="F3F3F3"/>
      </a:accent5>
      <a:accent6>
        <a:srgbClr val="002D5C"/>
      </a:accent6>
      <a:hlink>
        <a:srgbClr val="003366"/>
      </a:hlink>
      <a:folHlink>
        <a:srgbClr val="800000"/>
      </a:folHlink>
    </a:clrScheme>
    <a:fontScheme name="_statTemplate">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85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rebuchet MS" pitchFamily="34" charset="0"/>
          </a:defRPr>
        </a:defPPr>
      </a:lstStyle>
    </a:spDef>
    <a:lnDef>
      <a:spPr bwMode="auto">
        <a:xfrm>
          <a:off x="0" y="0"/>
          <a:ext cx="1" cy="1"/>
        </a:xfrm>
        <a:custGeom>
          <a:avLst/>
          <a:gdLst/>
          <a:ahLst/>
          <a:cxnLst/>
          <a:rect l="0" t="0" r="0" b="0"/>
          <a:pathLst/>
        </a:custGeom>
        <a:solidFill>
          <a:schemeClr val="bg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85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rebuchet MS" pitchFamily="34" charset="0"/>
          </a:defRPr>
        </a:defPPr>
      </a:lstStyle>
    </a:lnDef>
  </a:objectDefaults>
  <a:extraClrSchemeLst>
    <a:extraClrScheme>
      <a:clrScheme name="_statTemplate 1">
        <a:dk1>
          <a:srgbClr val="008080"/>
        </a:dk1>
        <a:lt1>
          <a:srgbClr val="FFFFCC"/>
        </a:lt1>
        <a:dk2>
          <a:srgbClr val="009999"/>
        </a:dk2>
        <a:lt2>
          <a:srgbClr val="FFFF99"/>
        </a:lt2>
        <a:accent1>
          <a:srgbClr val="336699"/>
        </a:accent1>
        <a:accent2>
          <a:srgbClr val="FFFF99"/>
        </a:accent2>
        <a:accent3>
          <a:srgbClr val="AACACA"/>
        </a:accent3>
        <a:accent4>
          <a:srgbClr val="DADAAE"/>
        </a:accent4>
        <a:accent5>
          <a:srgbClr val="ADB8CA"/>
        </a:accent5>
        <a:accent6>
          <a:srgbClr val="E7E78A"/>
        </a:accent6>
        <a:hlink>
          <a:srgbClr val="FFFFCC"/>
        </a:hlink>
        <a:folHlink>
          <a:srgbClr val="DDDDDD"/>
        </a:folHlink>
      </a:clrScheme>
      <a:clrMap bg1="dk2" tx1="lt1" bg2="dk1" tx2="lt2" accent1="accent1" accent2="accent2" accent3="accent3" accent4="accent4" accent5="accent5" accent6="accent6" hlink="hlink" folHlink="folHlink"/>
    </a:extraClrScheme>
    <a:extraClrScheme>
      <a:clrScheme name="_statTemplate 2">
        <a:dk1>
          <a:srgbClr val="003366"/>
        </a:dk1>
        <a:lt1>
          <a:srgbClr val="FFFFFF"/>
        </a:lt1>
        <a:dk2>
          <a:srgbClr val="003366"/>
        </a:dk2>
        <a:lt2>
          <a:srgbClr val="E3E2C7"/>
        </a:lt2>
        <a:accent1>
          <a:srgbClr val="CCCC99"/>
        </a:accent1>
        <a:accent2>
          <a:srgbClr val="003366"/>
        </a:accent2>
        <a:accent3>
          <a:srgbClr val="FFFFFF"/>
        </a:accent3>
        <a:accent4>
          <a:srgbClr val="002A56"/>
        </a:accent4>
        <a:accent5>
          <a:srgbClr val="E2E2CA"/>
        </a:accent5>
        <a:accent6>
          <a:srgbClr val="002D5C"/>
        </a:accent6>
        <a:hlink>
          <a:srgbClr val="003366"/>
        </a:hlink>
        <a:folHlink>
          <a:srgbClr val="800000"/>
        </a:folHlink>
      </a:clrScheme>
      <a:clrMap bg1="lt1" tx1="dk1" bg2="lt2" tx2="dk2" accent1="accent1" accent2="accent2" accent3="accent3" accent4="accent4" accent5="accent5" accent6="accent6" hlink="hlink" folHlink="folHlink"/>
    </a:extraClrScheme>
    <a:extraClrScheme>
      <a:clrScheme name="_statTemplate 3">
        <a:dk1>
          <a:srgbClr val="000000"/>
        </a:dk1>
        <a:lt1>
          <a:srgbClr val="FFFFFF"/>
        </a:lt1>
        <a:dk2>
          <a:srgbClr val="000000"/>
        </a:dk2>
        <a:lt2>
          <a:srgbClr val="DDDDDD"/>
        </a:lt2>
        <a:accent1>
          <a:srgbClr val="DDDDDD"/>
        </a:accent1>
        <a:accent2>
          <a:srgbClr val="333333"/>
        </a:accent2>
        <a:accent3>
          <a:srgbClr val="FFFFFF"/>
        </a:accent3>
        <a:accent4>
          <a:srgbClr val="000000"/>
        </a:accent4>
        <a:accent5>
          <a:srgbClr val="EBEBEB"/>
        </a:accent5>
        <a:accent6>
          <a:srgbClr val="2D2D2D"/>
        </a:accent6>
        <a:hlink>
          <a:srgbClr val="808080"/>
        </a:hlink>
        <a:folHlink>
          <a:srgbClr val="808080"/>
        </a:folHlink>
      </a:clrScheme>
      <a:clrMap bg1="lt1" tx1="dk1" bg2="lt2" tx2="dk2" accent1="accent1" accent2="accent2" accent3="accent3" accent4="accent4" accent5="accent5" accent6="accent6" hlink="hlink" folHlink="folHlink"/>
    </a:extraClrScheme>
    <a:extraClrScheme>
      <a:clrScheme name="_statTemplate 4">
        <a:dk1>
          <a:srgbClr val="5F5F5F"/>
        </a:dk1>
        <a:lt1>
          <a:srgbClr val="FFFFFF"/>
        </a:lt1>
        <a:dk2>
          <a:srgbClr val="003366"/>
        </a:dk2>
        <a:lt2>
          <a:srgbClr val="FFFFFF"/>
        </a:lt2>
        <a:accent1>
          <a:srgbClr val="7E003F"/>
        </a:accent1>
        <a:accent2>
          <a:srgbClr val="DDDDDD"/>
        </a:accent2>
        <a:accent3>
          <a:srgbClr val="AAADB8"/>
        </a:accent3>
        <a:accent4>
          <a:srgbClr val="DADADA"/>
        </a:accent4>
        <a:accent5>
          <a:srgbClr val="C0AAAF"/>
        </a:accent5>
        <a:accent6>
          <a:srgbClr val="C8C8C8"/>
        </a:accent6>
        <a:hlink>
          <a:srgbClr val="969696"/>
        </a:hlink>
        <a:folHlink>
          <a:srgbClr val="DDDDDD"/>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Settings\js\Application Data\Microsoft\Templates\_statTemplate.pot</Template>
  <TotalTime>11768</TotalTime>
  <Words>9808</Words>
  <Application>Microsoft Office PowerPoint</Application>
  <PresentationFormat>On-screen Show (4:3)</PresentationFormat>
  <Paragraphs>991</Paragraphs>
  <Slides>106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106</vt:i4>
      </vt:variant>
    </vt:vector>
  </HeadingPairs>
  <TitlesOfParts>
    <vt:vector size="111" baseType="lpstr">
      <vt:lpstr>Times New Roman</vt:lpstr>
      <vt:lpstr>Trebuchet MS</vt:lpstr>
      <vt:lpstr>Wingdings</vt:lpstr>
      <vt:lpstr>Verdana</vt:lpstr>
      <vt:lpstr>_statTemplate</vt:lpstr>
      <vt:lpstr>Multinomial Logistic Regression: Complete Problems</vt:lpstr>
      <vt:lpstr>Outliers and Influential Cases</vt:lpstr>
      <vt:lpstr>80-20 Cross-validation Strategy</vt:lpstr>
      <vt:lpstr>80-20 Cross-validation Strategy</vt:lpstr>
      <vt:lpstr>Problem 1</vt:lpstr>
      <vt:lpstr>Dissecting problem 1 - 1</vt:lpstr>
      <vt:lpstr>Dissecting problem 1 - 2</vt:lpstr>
      <vt:lpstr>Dissecting problem 1 - 3</vt:lpstr>
      <vt:lpstr>Dissecting problem 1 - 4</vt:lpstr>
      <vt:lpstr>Dissecting problem 1 - 5</vt:lpstr>
      <vt:lpstr>Request multinomial logistic regression  for baseline model</vt:lpstr>
      <vt:lpstr>Selecting the dependent variable</vt:lpstr>
      <vt:lpstr>Selecting metric independent variables</vt:lpstr>
      <vt:lpstr>Selecting non-metric independent variables</vt:lpstr>
      <vt:lpstr>Specifying statistics to include in the output</vt:lpstr>
      <vt:lpstr>Requesting the classification table</vt:lpstr>
      <vt:lpstr>Completing the multinomial  logistic regression request</vt:lpstr>
      <vt:lpstr>LEVEL OF MEASUREMENT - 1</vt:lpstr>
      <vt:lpstr>LEVEL OF MEASUREMENT - 2</vt:lpstr>
      <vt:lpstr>Sample size – ratio of cases to variables</vt:lpstr>
      <vt:lpstr>Classification accuracy for all cases</vt:lpstr>
      <vt:lpstr>Outliers and influential cases for the comparison of groups 1 and 3</vt:lpstr>
      <vt:lpstr>Selecting groups 1 and 3</vt:lpstr>
      <vt:lpstr>Formula for selecting groups 1 and 3</vt:lpstr>
      <vt:lpstr>Completing the selection of groups 1 and 3</vt:lpstr>
      <vt:lpstr>Binary logistic regression comparing  groups 1 and 3</vt:lpstr>
      <vt:lpstr>Dependent and independent variables for the comparison of groups 1 and 3</vt:lpstr>
      <vt:lpstr>Including Cook's distance and standardized residuals in the comparison of groups 1 and 3</vt:lpstr>
      <vt:lpstr>Outliers and influential cases for the comparison of groups 1 and 3</vt:lpstr>
      <vt:lpstr>Locating the case ids for outliers and influential cases for groups 1 and 3</vt:lpstr>
      <vt:lpstr>Replace the selection criteria</vt:lpstr>
      <vt:lpstr>Formula for identifying outliers and influential cases</vt:lpstr>
      <vt:lpstr>Completing the selection of outliers and influential cases</vt:lpstr>
      <vt:lpstr>Locating the outliers and influential cases  in the data editor</vt:lpstr>
      <vt:lpstr>The outliers and influential cases  in the data editor</vt:lpstr>
      <vt:lpstr>Outliers and influential cases for the comparison of groups 2 and 3</vt:lpstr>
      <vt:lpstr>Selecting groups 2 and 3</vt:lpstr>
      <vt:lpstr>Formula for selecting groups 2 and 3</vt:lpstr>
      <vt:lpstr>Completing the selection of groups 2 and 3</vt:lpstr>
      <vt:lpstr>Binary logistic regression comparing  groups 2 and 3</vt:lpstr>
      <vt:lpstr>Outliers and influential cases for the comparison of groups 2 and 3</vt:lpstr>
      <vt:lpstr>Locating the case ids for outliers and influential cases for groups 2 and 3</vt:lpstr>
      <vt:lpstr>Replace the selection criteria</vt:lpstr>
      <vt:lpstr>Formula for identifying outliers and influential cases</vt:lpstr>
      <vt:lpstr>Completing the selection of outliers and influential cases</vt:lpstr>
      <vt:lpstr>Locating the outliers and influential cases  in the data editor</vt:lpstr>
      <vt:lpstr>The outliers and influential cases  in the data editor</vt:lpstr>
      <vt:lpstr>The case id of the outlier</vt:lpstr>
      <vt:lpstr>Excluding the outlier from the analysis</vt:lpstr>
      <vt:lpstr>Changing the condition for the selection</vt:lpstr>
      <vt:lpstr>Excluding case 20000620</vt:lpstr>
      <vt:lpstr>Completing the exclusion of the outlier</vt:lpstr>
      <vt:lpstr>Multinomial logistic regression excluding the outlier</vt:lpstr>
      <vt:lpstr>Running the multinomial logistic regression without the outlier</vt:lpstr>
      <vt:lpstr>Classification accuracy after omitting outliers</vt:lpstr>
      <vt:lpstr>Restoring the outlier to the data set</vt:lpstr>
      <vt:lpstr>Restoring the outlier to the data set</vt:lpstr>
      <vt:lpstr>Re-running the multinomial logistic regression with all cases</vt:lpstr>
      <vt:lpstr>Requesting the multinomial logistic regression again</vt:lpstr>
      <vt:lpstr>OVERALL RELATIONSHIP BETWEEN INDEPENDENT AND DEPENDENT VARIABLES</vt:lpstr>
      <vt:lpstr>NUMERICAL PROBLEMS</vt:lpstr>
      <vt:lpstr>RELATIONSHIP OF INDIVIDUAL INDEPENDENT VARIABLES TO DEPENDENT VARIABLE - 1</vt:lpstr>
      <vt:lpstr>RELATIONSHIP OF INDIVIDUAL INDEPENDENT VARIABLES TO DEPENDENT VARIABLE - 2</vt:lpstr>
      <vt:lpstr>RELATIONSHIP OF INDIVIDUAL INDEPENDENT VARIABLES TO DEPENDENT VARIABLE - 3</vt:lpstr>
      <vt:lpstr>CLASSIFICATION USING THE MULTINOMIAL LOGISTIC REGRESSION MODEL: BY CHANCE ACCURACY RATE</vt:lpstr>
      <vt:lpstr>CLASSIFICATION USING THE MULTINOMIAL LOGISTIC REGRESSION MODEL:  CLASSIFICATION ACCURACY</vt:lpstr>
      <vt:lpstr>Validation analysis: set the random number seed</vt:lpstr>
      <vt:lpstr>Set the random number seed</vt:lpstr>
      <vt:lpstr>Validation analysis: compute the split variable</vt:lpstr>
      <vt:lpstr>The formula for the split variable</vt:lpstr>
      <vt:lpstr>Selecting the teaching sample</vt:lpstr>
      <vt:lpstr>Selecting the teaching sample</vt:lpstr>
      <vt:lpstr>Selecting the teaching sample</vt:lpstr>
      <vt:lpstr>Selecting the teaching sample</vt:lpstr>
      <vt:lpstr>Re-running the multinomial logistic regression with the teaching sample</vt:lpstr>
      <vt:lpstr>Requesting the multinomial logistic regression again</vt:lpstr>
      <vt:lpstr>Comparing the teaching model to full model - 1</vt:lpstr>
      <vt:lpstr>Comparing the teaching model to full model - 2</vt:lpstr>
      <vt:lpstr>Comparing the teaching model to full model - 3</vt:lpstr>
      <vt:lpstr>Classification accuracy of the holdout sample</vt:lpstr>
      <vt:lpstr>Dummy-coding WRKSLF</vt:lpstr>
      <vt:lpstr>The log of the odds for the first group</vt:lpstr>
      <vt:lpstr>The log of the odds for the second group</vt:lpstr>
      <vt:lpstr>The log of the odds for the third group</vt:lpstr>
      <vt:lpstr>The probabilities for each group</vt:lpstr>
      <vt:lpstr>Group classification</vt:lpstr>
      <vt:lpstr>Selecting the holdout sample</vt:lpstr>
      <vt:lpstr>Selecting the holdout sample</vt:lpstr>
      <vt:lpstr>Selecting the holdout sample</vt:lpstr>
      <vt:lpstr>Selecting the holdout sample</vt:lpstr>
      <vt:lpstr>The classification accuracy table </vt:lpstr>
      <vt:lpstr>The classification accuracy table </vt:lpstr>
      <vt:lpstr>The classification accuracy table </vt:lpstr>
      <vt:lpstr>The classification accuracy table </vt:lpstr>
      <vt:lpstr>The classification accuracy table</vt:lpstr>
      <vt:lpstr>Answering the question in problem 1 - 1</vt:lpstr>
      <vt:lpstr>Answering the question in problem 1 - 2</vt:lpstr>
      <vt:lpstr>Answering the question in problem 1 - 3</vt:lpstr>
      <vt:lpstr>Steps in multinomial logistic regression:  level of measurement and initial sample size</vt:lpstr>
      <vt:lpstr>Steps in multinomial logistic regression:  detecting outliers and influential cases</vt:lpstr>
      <vt:lpstr>Steps in multinomial logistic regression:  picking model for interpretation</vt:lpstr>
      <vt:lpstr>Steps in multinomial logistic regression:  overall relationship and numerical problems</vt:lpstr>
      <vt:lpstr>Steps in multinomial logistic regression:  relationships between IV's and DV</vt:lpstr>
      <vt:lpstr>Steps in logistic regression:  split-sample validation</vt:lpstr>
      <vt:lpstr>Steps in logistic regression:   validation supports generalizability</vt:lpstr>
      <vt:lpstr>Steps in multinomial logistic regression:  adding cautions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Frequency Distributions</dc:title>
  <dc:creator>Michael</dc:creator>
  <cp:lastModifiedBy>Michael</cp:lastModifiedBy>
  <cp:revision>550</cp:revision>
  <cp:lastPrinted>2000-09-01T15:46:21Z</cp:lastPrinted>
  <dcterms:created xsi:type="dcterms:W3CDTF">2000-09-01T15:46:21Z</dcterms:created>
  <dcterms:modified xsi:type="dcterms:W3CDTF">2012-04-15T14:24:57Z</dcterms:modified>
</cp:coreProperties>
</file>