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0000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4" autoAdjust="0"/>
  </p:normalViewPr>
  <p:slideViewPr>
    <p:cSldViewPr snapToGrid="0">
      <p:cViewPr>
        <p:scale>
          <a:sx n="90" d="100"/>
          <a:sy n="90" d="100"/>
        </p:scale>
        <p:origin x="-132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Class 2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011740-5259-4A3C-AF1D-989066801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7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A85E3D4-D0F1-40B0-82F9-203289A12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7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8CFC4-3242-4FE8-90EB-7E1C27B0DAFA}" type="slidenum">
              <a:rPr lang="en-US"/>
              <a:pPr/>
              <a:t>1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29700" cy="675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600200"/>
            <a:ext cx="7391400" cy="5029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301625"/>
            <a:ext cx="914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B705EBCD-A599-45C7-BFEF-341D6B9CD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529D8ABE-B859-4011-BB82-FE0F53D13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0857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04800"/>
            <a:ext cx="1970088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7594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B3261935-7877-4B11-85B8-F52CDA04F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8143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C8310E53-7354-4CE0-ACBF-69FE0476D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7088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E43CF60A-1F94-4958-8CC7-0111B6C19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3577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639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676400"/>
            <a:ext cx="38655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6BFDD6A0-6033-4AA9-8DF0-1FAECDBD41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633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17E3F45C-443E-4399-9827-28C723AEA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2016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1AF0863C-A919-40E4-BF37-796A936BE1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9011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7291329B-87DC-4647-B949-836819D94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896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C80392D8-8BD7-41D5-BEAA-6BE51D745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3502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02E8CC58-D1D0-4FF3-9803-4F9497821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048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29700" cy="675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88193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slide title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3048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F42F0E18-5F76-4D44-B109-93ABE79585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2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Ø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D11180C7-D56D-472D-B9D5-F914D5B04525}" type="slidenum">
              <a:rPr lang="en-US"/>
              <a:pPr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Logistic Regression and Odds Ratios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Example of Odds Ratio </a:t>
            </a:r>
          </a:p>
          <a:p>
            <a:r>
              <a:rPr lang="en-US"/>
              <a:t>Using Relationship between </a:t>
            </a:r>
          </a:p>
          <a:p>
            <a:r>
              <a:rPr lang="en-US"/>
              <a:t>Death Penalty and Race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3AD21FED-FD93-465C-92D4-4537DBE9BE6A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and Odds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7913" y="1676400"/>
            <a:ext cx="7881937" cy="1135063"/>
          </a:xfrm>
        </p:spPr>
        <p:txBody>
          <a:bodyPr/>
          <a:lstStyle/>
          <a:p>
            <a:r>
              <a:rPr lang="en-US" sz="2000"/>
              <a:t>We begin with a frequency distribution for the variable “Death Penalty for Crime”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066800" y="4316413"/>
            <a:ext cx="7504113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</a:pPr>
            <a:r>
              <a:rPr lang="en-US" sz="2000">
                <a:latin typeface="Trebuchet MS" pitchFamily="34" charset="0"/>
              </a:rPr>
              <a:t>The probability of receiving a death sentence is 0.34 or 34% (50/147)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</a:pPr>
            <a:endParaRPr lang="en-US" sz="2000">
              <a:latin typeface="Trebuchet MS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Ø"/>
            </a:pPr>
            <a:r>
              <a:rPr lang="en-US" sz="2000">
                <a:latin typeface="Trebuchet MS" pitchFamily="34" charset="0"/>
              </a:rPr>
              <a:t>The odds of receiving a death sentence = death sentence/not death sentence = 50/97 = 0.5155</a:t>
            </a:r>
          </a:p>
        </p:txBody>
      </p:sp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3095625"/>
            <a:ext cx="4735512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C797CFF6-5215-4E49-BBA3-934ECDE34C03}" type="slidenum">
              <a:rPr lang="en-US"/>
              <a:pPr/>
              <a:t>3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Interpreting Odds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670050"/>
            <a:ext cx="8188325" cy="4310063"/>
          </a:xfrm>
        </p:spPr>
        <p:txBody>
          <a:bodyPr/>
          <a:lstStyle/>
          <a:p>
            <a:r>
              <a:rPr lang="en-US" sz="2000"/>
              <a:t>The odds of 0.5155 can be stated in different ways:</a:t>
            </a:r>
          </a:p>
          <a:p>
            <a:pPr lvl="1"/>
            <a:r>
              <a:rPr lang="en-US"/>
              <a:t>Defendants can expect to receive a death sentence instead of life imprisonment in about half of their trials</a:t>
            </a:r>
          </a:p>
          <a:p>
            <a:pPr lvl="1"/>
            <a:r>
              <a:rPr lang="en-US"/>
              <a:t>Receiving a death sentence is half as likely as receiving a sentence of life imprisonment</a:t>
            </a:r>
          </a:p>
          <a:p>
            <a:pPr lvl="1"/>
            <a:endParaRPr lang="en-US"/>
          </a:p>
          <a:p>
            <a:r>
              <a:rPr lang="en-US" sz="2000"/>
              <a:t>Or, inverting the odds,</a:t>
            </a:r>
          </a:p>
          <a:p>
            <a:pPr lvl="1"/>
            <a:r>
              <a:rPr lang="en-US"/>
              <a:t>Receiving a life imprisonment sentence is twice as likely as receiving the death penalty.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3BB55C51-EC36-4B8A-9333-A2A32BA9C907}" type="slidenum">
              <a:rPr lang="en-US"/>
              <a:pPr/>
              <a:t>4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an Independent Variable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If an independent variable impacts or has a relationship to a dependent variable, it will change the odds of being in the key dependent variable group, e.g. death sentence.</a:t>
            </a:r>
          </a:p>
          <a:p>
            <a:endParaRPr lang="en-US" sz="2000"/>
          </a:p>
          <a:p>
            <a:r>
              <a:rPr lang="en-US" sz="2000"/>
              <a:t>The following table shows the relationship between race and sentence:</a:t>
            </a: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4351338"/>
            <a:ext cx="67643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0157A93A-DE0A-4891-A53A-EB5F8ACAB7F4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Odds for Independent Variable Groups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784350"/>
            <a:ext cx="7947025" cy="4195763"/>
          </a:xfrm>
        </p:spPr>
        <p:txBody>
          <a:bodyPr/>
          <a:lstStyle/>
          <a:p>
            <a:r>
              <a:rPr lang="en-US" sz="2000"/>
              <a:t>We can compute the odds of receiving a death penalty for each of the groups: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The odds of receiving a death sentence if the defendant was Black = 28/45 = 0.6222</a:t>
            </a:r>
          </a:p>
          <a:p>
            <a:pPr fontAlgn="b"/>
            <a:r>
              <a:rPr lang="en-US" sz="2000"/>
              <a:t>The odds of receiving a death sentence if the defendant was not Black = 22/52 = 0.4231</a:t>
            </a:r>
          </a:p>
          <a:p>
            <a:endParaRPr lang="en-US" sz="2000"/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747963"/>
            <a:ext cx="6764337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DA7B22DE-9BB5-4721-B4D4-A877D1C0C4E6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Odds Ratio Measures the Effect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409700"/>
            <a:ext cx="7958138" cy="5268913"/>
          </a:xfrm>
        </p:spPr>
        <p:txBody>
          <a:bodyPr/>
          <a:lstStyle/>
          <a:p>
            <a:pPr fontAlgn="b">
              <a:lnSpc>
                <a:spcPct val="90000"/>
              </a:lnSpc>
            </a:pPr>
            <a:r>
              <a:rPr lang="en-US" sz="1800"/>
              <a:t>The impact of being black on receiving a death penalty is measured by the odds ratio which equals:</a:t>
            </a:r>
          </a:p>
          <a:p>
            <a:pPr lvl="2" fontAlgn="b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= the odds if black ÷ the odds if not black  </a:t>
            </a:r>
          </a:p>
          <a:p>
            <a:pPr lvl="2" fontAlgn="b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= 0.6222 ÷ 0.4231  = 1.47 </a:t>
            </a:r>
          </a:p>
          <a:p>
            <a:pPr lvl="2" fontAlgn="b"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 fontAlgn="b">
              <a:lnSpc>
                <a:spcPct val="90000"/>
              </a:lnSpc>
            </a:pPr>
            <a:r>
              <a:rPr lang="en-US" sz="2000"/>
              <a:t>Which we interpret as:</a:t>
            </a:r>
          </a:p>
          <a:p>
            <a:pPr lvl="2" fontAlgn="b">
              <a:lnSpc>
                <a:spcPct val="90000"/>
              </a:lnSpc>
            </a:pPr>
            <a:r>
              <a:rPr lang="en-US" sz="1800"/>
              <a:t>Blacks are 1.47 times more likely to receive a death sentence as non blacks</a:t>
            </a:r>
          </a:p>
          <a:p>
            <a:pPr lvl="2" fontAlgn="b">
              <a:lnSpc>
                <a:spcPct val="90000"/>
              </a:lnSpc>
            </a:pPr>
            <a:r>
              <a:rPr lang="en-US" sz="1800"/>
              <a:t>The risk of receiving a death sentence are 1.47 times greater for blacks than non blacks</a:t>
            </a:r>
          </a:p>
          <a:p>
            <a:pPr lvl="2" fontAlgn="b">
              <a:lnSpc>
                <a:spcPct val="90000"/>
              </a:lnSpc>
            </a:pPr>
            <a:r>
              <a:rPr lang="en-US" sz="1800"/>
              <a:t>The odds of a death sentence for blacks are 47%  higher than the odds of a death sentence for non blacks. (1.47 - 1.00)</a:t>
            </a:r>
          </a:p>
          <a:p>
            <a:pPr lvl="2" fontAlgn="b">
              <a:lnSpc>
                <a:spcPct val="90000"/>
              </a:lnSpc>
            </a:pPr>
            <a:r>
              <a:rPr lang="en-US" sz="1800"/>
              <a:t>The predicted odds for black defendants are 1.47 times the odds for non black defendants.</a:t>
            </a:r>
          </a:p>
          <a:p>
            <a:pPr lvl="2" fontAlgn="b">
              <a:lnSpc>
                <a:spcPct val="90000"/>
              </a:lnSpc>
            </a:pPr>
            <a:r>
              <a:rPr lang="en-US" sz="1800"/>
              <a:t>A one unit change in the independent variable race (nonblack to black) increases the odds of receiving a death penalty by a factor of 1.47.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SW318</a:t>
            </a:r>
          </a:p>
          <a:p>
            <a:r>
              <a:rPr lang="en-US"/>
              <a:t>Social Work Statistics</a:t>
            </a:r>
          </a:p>
          <a:p>
            <a:r>
              <a:rPr lang="en-US"/>
              <a:t>Slide </a:t>
            </a:r>
            <a:fld id="{8F08E60F-1F08-4D8C-ADE9-6A2B6C3166EF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SPSS Output for this Relationship</a:t>
            </a:r>
            <a:r>
              <a:rPr lang="en-US" b="1">
                <a:latin typeface="System" charset="0"/>
              </a:rPr>
              <a:t/>
            </a:r>
            <a:br>
              <a:rPr lang="en-US" b="1">
                <a:latin typeface="System" charset="0"/>
              </a:rPr>
            </a:br>
            <a:endParaRPr lang="en-US" b="1">
              <a:latin typeface="System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12925"/>
            <a:ext cx="7881938" cy="4892675"/>
          </a:xfrm>
        </p:spPr>
        <p:txBody>
          <a:bodyPr/>
          <a:lstStyle/>
          <a:p>
            <a:endParaRPr lang="en-US" b="1">
              <a:latin typeface="System" charset="0"/>
            </a:endParaRPr>
          </a:p>
          <a:p>
            <a:endParaRPr lang="en-US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3436938"/>
            <a:ext cx="7158037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3165475" y="1644650"/>
            <a:ext cx="4849813" cy="1562100"/>
          </a:xfrm>
          <a:prstGeom prst="wedgeEllipseCallout">
            <a:avLst>
              <a:gd name="adj1" fmla="val 49051"/>
              <a:gd name="adj2" fmla="val 108843"/>
            </a:avLst>
          </a:prstGeom>
          <a:solidFill>
            <a:srgbClr val="FFFFCC"/>
          </a:solidFill>
          <a:ln w="3175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The Exp(B) output using SPSS is the change in the odds ratio.</a:t>
            </a:r>
          </a:p>
          <a:p>
            <a:endParaRPr lang="en-US" sz="140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ahoma" pitchFamily="34" charset="0"/>
              </a:rPr>
              <a:t>The odds ratio is output in SPSS in the column labeled Exp(B).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tat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3E2C7"/>
      </a:lt2>
      <a:accent1>
        <a:srgbClr val="EAEAEA"/>
      </a:accent1>
      <a:accent2>
        <a:srgbClr val="003366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2D5C"/>
      </a:accent6>
      <a:hlink>
        <a:srgbClr val="003366"/>
      </a:hlink>
      <a:folHlink>
        <a:srgbClr val="800000"/>
      </a:folHlink>
    </a:clrScheme>
    <a:fontScheme name="_stat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_statTemplat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statTemplat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t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tTemplat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_statTemplate</Template>
  <TotalTime>1467</TotalTime>
  <Words>459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Trebuchet MS</vt:lpstr>
      <vt:lpstr>Wingdings</vt:lpstr>
      <vt:lpstr>System</vt:lpstr>
      <vt:lpstr>Tahoma</vt:lpstr>
      <vt:lpstr>_statTemplate</vt:lpstr>
      <vt:lpstr>Logistic Regression and Odds Ratios</vt:lpstr>
      <vt:lpstr>Probability and Odds</vt:lpstr>
      <vt:lpstr>Interpreting Odds</vt:lpstr>
      <vt:lpstr>Impact of an Independent Variable</vt:lpstr>
      <vt:lpstr>Odds for Independent Variable Groups</vt:lpstr>
      <vt:lpstr>The Odds Ratio Measures the Effect</vt:lpstr>
      <vt:lpstr>SPSS Output for this Relationship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Tendency and Dispersion</dc:title>
  <dc:creator>Michael</dc:creator>
  <cp:lastModifiedBy>Michael</cp:lastModifiedBy>
  <cp:revision>89</cp:revision>
  <cp:lastPrinted>2000-09-01T15:46:21Z</cp:lastPrinted>
  <dcterms:created xsi:type="dcterms:W3CDTF">2000-09-01T15:46:21Z</dcterms:created>
  <dcterms:modified xsi:type="dcterms:W3CDTF">2012-04-15T14:23:41Z</dcterms:modified>
</cp:coreProperties>
</file>