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33"/>
  </p:notesMasterIdLst>
  <p:handoutMasterIdLst>
    <p:handoutMasterId r:id="rId34"/>
  </p:handoutMasterIdLst>
  <p:sldIdLst>
    <p:sldId id="256" r:id="rId2"/>
    <p:sldId id="326" r:id="rId3"/>
    <p:sldId id="345" r:id="rId4"/>
    <p:sldId id="349" r:id="rId5"/>
    <p:sldId id="350" r:id="rId6"/>
    <p:sldId id="347" r:id="rId7"/>
    <p:sldId id="351" r:id="rId8"/>
    <p:sldId id="346" r:id="rId9"/>
    <p:sldId id="352" r:id="rId10"/>
    <p:sldId id="353" r:id="rId11"/>
    <p:sldId id="354" r:id="rId12"/>
    <p:sldId id="325" r:id="rId13"/>
    <p:sldId id="323" r:id="rId14"/>
    <p:sldId id="328" r:id="rId15"/>
    <p:sldId id="329" r:id="rId16"/>
    <p:sldId id="330" r:id="rId17"/>
    <p:sldId id="331" r:id="rId18"/>
    <p:sldId id="332" r:id="rId19"/>
    <p:sldId id="333" r:id="rId20"/>
    <p:sldId id="334" r:id="rId21"/>
    <p:sldId id="337" r:id="rId22"/>
    <p:sldId id="338" r:id="rId23"/>
    <p:sldId id="339" r:id="rId24"/>
    <p:sldId id="340" r:id="rId25"/>
    <p:sldId id="341" r:id="rId26"/>
    <p:sldId id="342" r:id="rId27"/>
    <p:sldId id="343" r:id="rId28"/>
    <p:sldId id="363" r:id="rId29"/>
    <p:sldId id="364" r:id="rId30"/>
    <p:sldId id="369" r:id="rId31"/>
    <p:sldId id="368" r:id="rId32"/>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129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7405EA10-739D-4164-870D-450A54B8826F}" type="slidenum">
              <a:rPr lang="en-US"/>
              <a:pPr/>
              <a:t>‹#›</a:t>
            </a:fld>
            <a:endParaRPr lang="en-US"/>
          </a:p>
        </p:txBody>
      </p:sp>
    </p:spTree>
    <p:extLst>
      <p:ext uri="{BB962C8B-B14F-4D97-AF65-F5344CB8AC3E}">
        <p14:creationId xmlns:p14="http://schemas.microsoft.com/office/powerpoint/2010/main" val="2207754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66D65A7A-72ED-45A3-8B2E-74227CF2B0F1}" type="slidenum">
              <a:rPr lang="en-US"/>
              <a:pPr/>
              <a:t>‹#›</a:t>
            </a:fld>
            <a:endParaRPr lang="en-US"/>
          </a:p>
        </p:txBody>
      </p:sp>
    </p:spTree>
    <p:extLst>
      <p:ext uri="{BB962C8B-B14F-4D97-AF65-F5344CB8AC3E}">
        <p14:creationId xmlns:p14="http://schemas.microsoft.com/office/powerpoint/2010/main" val="1517740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025685-0786-42E5-9A0B-BC3559E775CC}"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4AD73E39-52B8-4574-93B9-A6A95CF9C06C}"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44F18F94-848A-4C0F-A649-ABF79E228F9A}" type="slidenum">
              <a:rPr lang="en-US"/>
              <a:pPr/>
              <a:t>‹#›</a:t>
            </a:fld>
            <a:endParaRPr lang="en-US"/>
          </a:p>
        </p:txBody>
      </p:sp>
    </p:spTree>
    <p:extLst>
      <p:ext uri="{BB962C8B-B14F-4D97-AF65-F5344CB8AC3E}">
        <p14:creationId xmlns:p14="http://schemas.microsoft.com/office/powerpoint/2010/main" val="253429618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BA47A542-6401-416B-9F37-68EA39BB16B7}" type="slidenum">
              <a:rPr lang="en-US"/>
              <a:pPr/>
              <a:t>‹#›</a:t>
            </a:fld>
            <a:endParaRPr lang="en-US"/>
          </a:p>
        </p:txBody>
      </p:sp>
    </p:spTree>
    <p:extLst>
      <p:ext uri="{BB962C8B-B14F-4D97-AF65-F5344CB8AC3E}">
        <p14:creationId xmlns:p14="http://schemas.microsoft.com/office/powerpoint/2010/main" val="33934730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3F1E632D-0709-4532-A74E-5813CA153E9C}" type="slidenum">
              <a:rPr lang="en-US"/>
              <a:pPr/>
              <a:t>‹#›</a:t>
            </a:fld>
            <a:endParaRPr lang="en-US"/>
          </a:p>
        </p:txBody>
      </p:sp>
    </p:spTree>
    <p:extLst>
      <p:ext uri="{BB962C8B-B14F-4D97-AF65-F5344CB8AC3E}">
        <p14:creationId xmlns:p14="http://schemas.microsoft.com/office/powerpoint/2010/main" val="36701943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0D3EBFF-3675-46C9-B695-634C398CAE24}" type="slidenum">
              <a:rPr lang="en-US"/>
              <a:pPr/>
              <a:t>‹#›</a:t>
            </a:fld>
            <a:endParaRPr lang="en-US"/>
          </a:p>
        </p:txBody>
      </p:sp>
    </p:spTree>
    <p:extLst>
      <p:ext uri="{BB962C8B-B14F-4D97-AF65-F5344CB8AC3E}">
        <p14:creationId xmlns:p14="http://schemas.microsoft.com/office/powerpoint/2010/main" val="286019327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3D64D67-639F-4290-B344-4A5DE56AC061}" type="slidenum">
              <a:rPr lang="en-US"/>
              <a:pPr/>
              <a:t>‹#›</a:t>
            </a:fld>
            <a:endParaRPr lang="en-US"/>
          </a:p>
        </p:txBody>
      </p:sp>
    </p:spTree>
    <p:extLst>
      <p:ext uri="{BB962C8B-B14F-4D97-AF65-F5344CB8AC3E}">
        <p14:creationId xmlns:p14="http://schemas.microsoft.com/office/powerpoint/2010/main" val="255040766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12398DC-33EF-42A4-9296-A16A649DD8DD}" type="slidenum">
              <a:rPr lang="en-US"/>
              <a:pPr/>
              <a:t>‹#›</a:t>
            </a:fld>
            <a:endParaRPr lang="en-US"/>
          </a:p>
        </p:txBody>
      </p:sp>
    </p:spTree>
    <p:extLst>
      <p:ext uri="{BB962C8B-B14F-4D97-AF65-F5344CB8AC3E}">
        <p14:creationId xmlns:p14="http://schemas.microsoft.com/office/powerpoint/2010/main" val="379126163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17D6374-677D-495F-9AA5-E802B668DCB9}" type="slidenum">
              <a:rPr lang="en-US"/>
              <a:pPr/>
              <a:t>‹#›</a:t>
            </a:fld>
            <a:endParaRPr lang="en-US"/>
          </a:p>
        </p:txBody>
      </p:sp>
    </p:spTree>
    <p:extLst>
      <p:ext uri="{BB962C8B-B14F-4D97-AF65-F5344CB8AC3E}">
        <p14:creationId xmlns:p14="http://schemas.microsoft.com/office/powerpoint/2010/main" val="12847253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540EFD0F-AC86-4CCF-AFC4-62A441FA7D12}" type="slidenum">
              <a:rPr lang="en-US"/>
              <a:pPr/>
              <a:t>‹#›</a:t>
            </a:fld>
            <a:endParaRPr lang="en-US"/>
          </a:p>
        </p:txBody>
      </p:sp>
    </p:spTree>
    <p:extLst>
      <p:ext uri="{BB962C8B-B14F-4D97-AF65-F5344CB8AC3E}">
        <p14:creationId xmlns:p14="http://schemas.microsoft.com/office/powerpoint/2010/main" val="171741900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A37C121-7F10-41E3-8116-DD0FAF337ACD}" type="slidenum">
              <a:rPr lang="en-US"/>
              <a:pPr/>
              <a:t>‹#›</a:t>
            </a:fld>
            <a:endParaRPr lang="en-US"/>
          </a:p>
        </p:txBody>
      </p:sp>
    </p:spTree>
    <p:extLst>
      <p:ext uri="{BB962C8B-B14F-4D97-AF65-F5344CB8AC3E}">
        <p14:creationId xmlns:p14="http://schemas.microsoft.com/office/powerpoint/2010/main" val="47442822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22B15E5-D8D4-49BD-A413-2515C4D930B4}" type="slidenum">
              <a:rPr lang="en-US"/>
              <a:pPr/>
              <a:t>‹#›</a:t>
            </a:fld>
            <a:endParaRPr lang="en-US"/>
          </a:p>
        </p:txBody>
      </p:sp>
    </p:spTree>
    <p:extLst>
      <p:ext uri="{BB962C8B-B14F-4D97-AF65-F5344CB8AC3E}">
        <p14:creationId xmlns:p14="http://schemas.microsoft.com/office/powerpoint/2010/main" val="382273308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A4334EE7-3C42-4DF4-AA18-BCC02AC67C5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6C5BDAD7-BCED-4E6E-9515-23975642056C}"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sz="3200"/>
              <a:t>Computing Transformations</a:t>
            </a:r>
          </a:p>
        </p:txBody>
      </p:sp>
      <p:sp>
        <p:nvSpPr>
          <p:cNvPr id="4101" name="Rectangle 5"/>
          <p:cNvSpPr>
            <a:spLocks noGrp="1" noChangeArrowheads="1"/>
          </p:cNvSpPr>
          <p:nvPr>
            <p:ph type="subTitle" idx="1"/>
          </p:nvPr>
        </p:nvSpPr>
        <p:spPr/>
        <p:txBody>
          <a:bodyPr/>
          <a:lstStyle/>
          <a:p>
            <a:endParaRPr lang="en-US" sz="2400"/>
          </a:p>
          <a:p>
            <a:r>
              <a:rPr lang="en-US" sz="2400"/>
              <a:t>Transforming variables</a:t>
            </a:r>
          </a:p>
          <a:p>
            <a:endParaRPr lang="en-US" sz="2400"/>
          </a:p>
          <a:p>
            <a:r>
              <a:rPr lang="en-US" sz="2400"/>
              <a:t>Transformations for normality</a:t>
            </a:r>
          </a:p>
          <a:p>
            <a:endParaRPr lang="en-US" sz="2400"/>
          </a:p>
          <a:p>
            <a:r>
              <a:rPr lang="en-US" sz="2400"/>
              <a:t>Transformations for linearity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FC092DC-DB9B-45BC-AB9A-63869A075CE2}" type="slidenum">
              <a:rPr lang="en-US"/>
              <a:pPr/>
              <a:t>10</a:t>
            </a:fld>
            <a:endParaRPr lang="en-US"/>
          </a:p>
        </p:txBody>
      </p:sp>
      <p:sp>
        <p:nvSpPr>
          <p:cNvPr id="181250" name="Rectangle 2"/>
          <p:cNvSpPr>
            <a:spLocks noGrp="1" noChangeArrowheads="1"/>
          </p:cNvSpPr>
          <p:nvPr>
            <p:ph type="title"/>
          </p:nvPr>
        </p:nvSpPr>
        <p:spPr/>
        <p:txBody>
          <a:bodyPr/>
          <a:lstStyle/>
          <a:p>
            <a:r>
              <a:rPr lang="en-US"/>
              <a:t>The Square Transformation for Linearity</a:t>
            </a:r>
          </a:p>
        </p:txBody>
      </p:sp>
      <p:sp>
        <p:nvSpPr>
          <p:cNvPr id="181251" name="Rectangle 3"/>
          <p:cNvSpPr>
            <a:spLocks noGrp="1" noChangeArrowheads="1"/>
          </p:cNvSpPr>
          <p:nvPr>
            <p:ph type="body" idx="1"/>
          </p:nvPr>
        </p:nvSpPr>
        <p:spPr/>
        <p:txBody>
          <a:bodyPr/>
          <a:lstStyle/>
          <a:p>
            <a:pPr>
              <a:lnSpc>
                <a:spcPct val="90000"/>
              </a:lnSpc>
            </a:pPr>
            <a:r>
              <a:rPr lang="en-US"/>
              <a:t>The square transformation is computed by multiplying the value for the variable by itself.  </a:t>
            </a:r>
          </a:p>
          <a:p>
            <a:pPr>
              <a:lnSpc>
                <a:spcPct val="90000"/>
              </a:lnSpc>
            </a:pPr>
            <a:endParaRPr lang="en-US"/>
          </a:p>
          <a:p>
            <a:pPr>
              <a:lnSpc>
                <a:spcPct val="90000"/>
              </a:lnSpc>
            </a:pPr>
            <a:r>
              <a:rPr lang="en-US"/>
              <a:t>It does not matter whether the distribution is positively or negatively skewed.</a:t>
            </a:r>
          </a:p>
          <a:p>
            <a:pPr>
              <a:lnSpc>
                <a:spcPct val="90000"/>
              </a:lnSpc>
            </a:pPr>
            <a:endParaRPr lang="en-US"/>
          </a:p>
          <a:p>
            <a:pPr>
              <a:lnSpc>
                <a:spcPct val="90000"/>
              </a:lnSpc>
            </a:pPr>
            <a:r>
              <a:rPr lang="en-US"/>
              <a:t>It does matter if the variable has negative values, since we would not be able to distinguish their squares from the square of a comparable positive value (e.g. the square of -4 is equal to the square of +4).  If the variable has negative values, we add the absolute value of the minimum value to each score before squaring it.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119BEC1-AA3B-47E7-80C4-BEA5DA062502}" type="slidenum">
              <a:rPr lang="en-US"/>
              <a:pPr/>
              <a:t>11</a:t>
            </a:fld>
            <a:endParaRPr lang="en-US"/>
          </a:p>
        </p:txBody>
      </p:sp>
      <p:sp>
        <p:nvSpPr>
          <p:cNvPr id="182274" name="Rectangle 2"/>
          <p:cNvSpPr>
            <a:spLocks noGrp="1" noChangeArrowheads="1"/>
          </p:cNvSpPr>
          <p:nvPr>
            <p:ph type="title"/>
          </p:nvPr>
        </p:nvSpPr>
        <p:spPr/>
        <p:txBody>
          <a:bodyPr/>
          <a:lstStyle/>
          <a:p>
            <a:r>
              <a:rPr lang="en-US"/>
              <a:t>Example of the square transformation</a:t>
            </a:r>
          </a:p>
        </p:txBody>
      </p:sp>
      <p:sp>
        <p:nvSpPr>
          <p:cNvPr id="182275" name="Rectangle 3"/>
          <p:cNvSpPr>
            <a:spLocks noGrp="1" noChangeArrowheads="1"/>
          </p:cNvSpPr>
          <p:nvPr>
            <p:ph type="body" idx="1"/>
          </p:nvPr>
        </p:nvSpPr>
        <p:spPr/>
        <p:txBody>
          <a:bodyPr/>
          <a:lstStyle/>
          <a:p>
            <a:r>
              <a:rPr lang="en-US"/>
              <a:t>Suppose our dataset contains change scores (chg) for 5 subjects that indicate the difference between test scores at the end of a semester and test scores at mid-term: -10, 0, 10, 20, and 30.</a:t>
            </a:r>
          </a:p>
          <a:p>
            <a:endParaRPr lang="en-US"/>
          </a:p>
          <a:p>
            <a:r>
              <a:rPr lang="en-US"/>
              <a:t>The minimum score is -10.  The absolute value of the minimum score is 10.</a:t>
            </a:r>
          </a:p>
          <a:p>
            <a:endParaRPr lang="en-US"/>
          </a:p>
          <a:p>
            <a:r>
              <a:rPr lang="en-US"/>
              <a:t>The transformation would be calculated as follows:</a:t>
            </a:r>
          </a:p>
          <a:p>
            <a:pPr lvl="1"/>
            <a:r>
              <a:rPr lang="en-US" sz="2400"/>
              <a:t>Compute squarChg = (chg + 10) * (chg + 10)</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E61A64F-D9DC-4D60-BCE3-6F6FC82610D6}" type="slidenum">
              <a:rPr lang="en-US"/>
              <a:pPr/>
              <a:t>12</a:t>
            </a:fld>
            <a:endParaRPr lang="en-US"/>
          </a:p>
        </p:txBody>
      </p:sp>
      <p:graphicFrame>
        <p:nvGraphicFramePr>
          <p:cNvPr id="151560" name="Object 8"/>
          <p:cNvGraphicFramePr>
            <a:graphicFrameLocks noChangeAspect="1"/>
          </p:cNvGraphicFramePr>
          <p:nvPr>
            <p:ph sz="half" idx="1"/>
          </p:nvPr>
        </p:nvGraphicFramePr>
        <p:xfrm>
          <a:off x="5105400" y="3048000"/>
          <a:ext cx="3863975" cy="3094038"/>
        </p:xfrm>
        <a:graphic>
          <a:graphicData uri="http://schemas.openxmlformats.org/presentationml/2006/ole">
            <mc:AlternateContent xmlns:mc="http://schemas.openxmlformats.org/markup-compatibility/2006">
              <mc:Choice xmlns:v="urn:schemas-microsoft-com:vml" Requires="v">
                <p:oleObj spid="_x0000_s206848" name="Picture" r:id="rId3" imgW="4572381" imgH="3661258" progId="StaticEnhancedMetafile">
                  <p:embed/>
                </p:oleObj>
              </mc:Choice>
              <mc:Fallback>
                <p:oleObj name="Picture" r:id="rId3" imgW="4572381" imgH="3661258" progId="StaticEnhancedMetafile">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048000"/>
                        <a:ext cx="3863975" cy="30940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1554" name="Rectangle 2"/>
          <p:cNvSpPr>
            <a:spLocks noGrp="1" noChangeArrowheads="1"/>
          </p:cNvSpPr>
          <p:nvPr>
            <p:ph type="title"/>
          </p:nvPr>
        </p:nvSpPr>
        <p:spPr/>
        <p:txBody>
          <a:bodyPr/>
          <a:lstStyle/>
          <a:p>
            <a:r>
              <a:rPr lang="en-US"/>
              <a:t>Transformations for normality</a:t>
            </a:r>
          </a:p>
        </p:txBody>
      </p:sp>
      <p:graphicFrame>
        <p:nvGraphicFramePr>
          <p:cNvPr id="151556" name="Object 4"/>
          <p:cNvGraphicFramePr>
            <a:graphicFrameLocks noChangeAspect="1"/>
          </p:cNvGraphicFramePr>
          <p:nvPr>
            <p:ph sz="half" idx="2"/>
          </p:nvPr>
        </p:nvGraphicFramePr>
        <p:xfrm>
          <a:off x="838200" y="2819400"/>
          <a:ext cx="4543425" cy="3638550"/>
        </p:xfrm>
        <a:graphic>
          <a:graphicData uri="http://schemas.openxmlformats.org/presentationml/2006/ole">
            <mc:AlternateContent xmlns:mc="http://schemas.openxmlformats.org/markup-compatibility/2006">
              <mc:Choice xmlns:v="urn:schemas-microsoft-com:vml" Requires="v">
                <p:oleObj spid="_x0000_s206849" name="Picture" r:id="rId5" imgW="4572381" imgH="3661258" progId="StaticEnhancedMetafile">
                  <p:embed/>
                </p:oleObj>
              </mc:Choice>
              <mc:Fallback>
                <p:oleObj name="Picture" r:id="rId5" imgW="4572381" imgH="3661258" progId="StaticEnhancedMetafile">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2819400"/>
                        <a:ext cx="4543425" cy="3638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1559" name="AutoShape 7"/>
          <p:cNvSpPr>
            <a:spLocks noChangeArrowheads="1"/>
          </p:cNvSpPr>
          <p:nvPr/>
        </p:nvSpPr>
        <p:spPr bwMode="auto">
          <a:xfrm>
            <a:off x="1905000" y="1371600"/>
            <a:ext cx="6400800" cy="1447800"/>
          </a:xfrm>
          <a:prstGeom prst="wedgeEllipseCallout">
            <a:avLst>
              <a:gd name="adj1" fmla="val 5111"/>
              <a:gd name="adj2" fmla="val 1853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Both the histogram and the normality plot for </a:t>
            </a:r>
            <a:r>
              <a:rPr lang="en-US" sz="1200" i="1">
                <a:latin typeface="Verdana" pitchFamily="34" charset="0"/>
              </a:rPr>
              <a:t>Total Time Spent on the Internet</a:t>
            </a:r>
            <a:r>
              <a:rPr lang="en-US" sz="1200">
                <a:latin typeface="Verdana" pitchFamily="34" charset="0"/>
              </a:rPr>
              <a:t> (netime) indicate that the variable is not normally distributed.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21D373A-3036-4C0A-A4B9-F06D351D563C}" type="slidenum">
              <a:rPr lang="en-US"/>
              <a:pPr/>
              <a:t>13</a:t>
            </a:fld>
            <a:endParaRPr lang="en-US"/>
          </a:p>
        </p:txBody>
      </p:sp>
      <p:pic>
        <p:nvPicPr>
          <p:cNvPr id="106510"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311275"/>
            <a:ext cx="6208713" cy="3641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498" name="Rectangle 2"/>
          <p:cNvSpPr>
            <a:spLocks noGrp="1" noChangeArrowheads="1"/>
          </p:cNvSpPr>
          <p:nvPr>
            <p:ph type="title"/>
          </p:nvPr>
        </p:nvSpPr>
        <p:spPr/>
        <p:txBody>
          <a:bodyPr/>
          <a:lstStyle/>
          <a:p>
            <a:r>
              <a:rPr lang="en-US"/>
              <a:t>Determine whether reflection is required</a:t>
            </a:r>
          </a:p>
        </p:txBody>
      </p:sp>
      <p:sp>
        <p:nvSpPr>
          <p:cNvPr id="106508" name="AutoShape 12"/>
          <p:cNvSpPr>
            <a:spLocks noChangeArrowheads="1"/>
          </p:cNvSpPr>
          <p:nvPr/>
        </p:nvSpPr>
        <p:spPr bwMode="auto">
          <a:xfrm>
            <a:off x="1524000" y="4572000"/>
            <a:ext cx="6400800" cy="2133600"/>
          </a:xfrm>
          <a:prstGeom prst="wedgeEllipseCallout">
            <a:avLst>
              <a:gd name="adj1" fmla="val 26787"/>
              <a:gd name="adj2" fmla="val -531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Skewness, in the table of Descriptive Statistics, indicates whether or not reflection (reversing the values) is required in the transformation.</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Skewness is positive, as it is in this problem, reflection is not required.  If Skewness is negative, reflection is required.</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629838A-5D56-4F7C-AAAA-7403AE58AF37}" type="slidenum">
              <a:rPr lang="en-US"/>
              <a:pPr/>
              <a:t>14</a:t>
            </a:fld>
            <a:endParaRPr lang="en-US"/>
          </a:p>
        </p:txBody>
      </p:sp>
      <p:pic>
        <p:nvPicPr>
          <p:cNvPr id="154626" name="Picture 10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295400"/>
            <a:ext cx="6208713" cy="3641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4627" name="Rectangle 1027"/>
          <p:cNvSpPr>
            <a:spLocks noGrp="1" noChangeArrowheads="1"/>
          </p:cNvSpPr>
          <p:nvPr>
            <p:ph type="title"/>
          </p:nvPr>
        </p:nvSpPr>
        <p:spPr/>
        <p:txBody>
          <a:bodyPr/>
          <a:lstStyle/>
          <a:p>
            <a:r>
              <a:rPr lang="en-US"/>
              <a:t>Compute the adjustment to the argument</a:t>
            </a:r>
          </a:p>
        </p:txBody>
      </p:sp>
      <p:sp>
        <p:nvSpPr>
          <p:cNvPr id="154630" name="AutoShape 1030"/>
          <p:cNvSpPr>
            <a:spLocks noChangeArrowheads="1"/>
          </p:cNvSpPr>
          <p:nvPr/>
        </p:nvSpPr>
        <p:spPr bwMode="auto">
          <a:xfrm>
            <a:off x="1828800" y="4800600"/>
            <a:ext cx="6400800" cy="1447800"/>
          </a:xfrm>
          <a:prstGeom prst="wedgeEllipseCallout">
            <a:avLst>
              <a:gd name="adj1" fmla="val 28648"/>
              <a:gd name="adj2" fmla="val -12949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In this problem, the minimum value is 0, so 1 will be added to each value in the formula, i.e. the argument to the SPSS functions and formula for the inverse will be: </a:t>
            </a:r>
          </a:p>
          <a:p>
            <a:pPr algn="l">
              <a:lnSpc>
                <a:spcPct val="100000"/>
              </a:lnSpc>
            </a:pPr>
            <a:endParaRPr lang="en-US" sz="1200">
              <a:latin typeface="Verdana" pitchFamily="34" charset="0"/>
            </a:endParaRPr>
          </a:p>
          <a:p>
            <a:pPr>
              <a:lnSpc>
                <a:spcPct val="100000"/>
              </a:lnSpc>
            </a:pPr>
            <a:r>
              <a:rPr lang="en-US" sz="1200" i="1">
                <a:latin typeface="Verdana" pitchFamily="34" charset="0"/>
              </a:rPr>
              <a:t>netime + 1.</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356CE33-A5F8-463C-A660-D4D42D002550}" type="slidenum">
              <a:rPr lang="en-US"/>
              <a:pPr/>
              <a:t>15</a:t>
            </a:fld>
            <a:endParaRPr lang="en-US"/>
          </a:p>
        </p:txBody>
      </p:sp>
      <p:pic>
        <p:nvPicPr>
          <p:cNvPr id="15565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788150" cy="4943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5651" name="Rectangle 3"/>
          <p:cNvSpPr>
            <a:spLocks noGrp="1" noChangeArrowheads="1"/>
          </p:cNvSpPr>
          <p:nvPr>
            <p:ph type="title"/>
          </p:nvPr>
        </p:nvSpPr>
        <p:spPr/>
        <p:txBody>
          <a:bodyPr/>
          <a:lstStyle/>
          <a:p>
            <a:r>
              <a:rPr lang="en-US"/>
              <a:t>Computing the logarithmic transformation</a:t>
            </a:r>
          </a:p>
        </p:txBody>
      </p:sp>
      <p:sp>
        <p:nvSpPr>
          <p:cNvPr id="155655" name="AutoShape 7"/>
          <p:cNvSpPr>
            <a:spLocks noChangeArrowheads="1"/>
          </p:cNvSpPr>
          <p:nvPr/>
        </p:nvSpPr>
        <p:spPr bwMode="auto">
          <a:xfrm>
            <a:off x="4495800" y="2438400"/>
            <a:ext cx="3733800" cy="1752600"/>
          </a:xfrm>
          <a:prstGeom prst="wedgeEllipseCallout">
            <a:avLst>
              <a:gd name="adj1" fmla="val -52935"/>
              <a:gd name="adj2" fmla="val -6539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the transformation, select the </a:t>
            </a:r>
            <a:r>
              <a:rPr lang="en-US" sz="1200" i="1">
                <a:latin typeface="Verdana" pitchFamily="34" charset="0"/>
              </a:rPr>
              <a:t>Compute</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0F9CFEC-632B-4ED3-9DB6-6CE8846761CA}" type="slidenum">
              <a:rPr lang="en-US"/>
              <a:pPr/>
              <a:t>16</a:t>
            </a:fld>
            <a:endParaRPr lang="en-US"/>
          </a:p>
        </p:txBody>
      </p:sp>
      <p:pic>
        <p:nvPicPr>
          <p:cNvPr id="156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667000"/>
            <a:ext cx="5865813" cy="340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6674" name="Rectangle 2"/>
          <p:cNvSpPr>
            <a:spLocks noGrp="1" noChangeArrowheads="1"/>
          </p:cNvSpPr>
          <p:nvPr>
            <p:ph type="title"/>
          </p:nvPr>
        </p:nvSpPr>
        <p:spPr/>
        <p:txBody>
          <a:bodyPr/>
          <a:lstStyle/>
          <a:p>
            <a:r>
              <a:rPr lang="en-US"/>
              <a:t>Specifying the transform variable name and function</a:t>
            </a:r>
          </a:p>
        </p:txBody>
      </p:sp>
      <p:sp>
        <p:nvSpPr>
          <p:cNvPr id="156679" name="AutoShape 7"/>
          <p:cNvSpPr>
            <a:spLocks noChangeArrowheads="1"/>
          </p:cNvSpPr>
          <p:nvPr/>
        </p:nvSpPr>
        <p:spPr bwMode="auto">
          <a:xfrm>
            <a:off x="2362200" y="1524000"/>
            <a:ext cx="5257800" cy="1219200"/>
          </a:xfrm>
          <a:prstGeom prst="wedgeEllipseCallout">
            <a:avLst>
              <a:gd name="adj1" fmla="val -44537"/>
              <a:gd name="adj2" fmla="val 861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in the </a:t>
            </a:r>
            <a:r>
              <a:rPr lang="en-US" sz="1200" i="1">
                <a:latin typeface="Verdana" pitchFamily="34" charset="0"/>
              </a:rPr>
              <a:t>Target Variable</a:t>
            </a:r>
            <a:r>
              <a:rPr lang="en-US" sz="1200">
                <a:latin typeface="Verdana" pitchFamily="34" charset="0"/>
              </a:rPr>
              <a:t> text box, type a name for the log transformation variable, e.g.  “lgnetime“. </a:t>
            </a:r>
          </a:p>
        </p:txBody>
      </p:sp>
      <p:sp>
        <p:nvSpPr>
          <p:cNvPr id="156680" name="AutoShape 8"/>
          <p:cNvSpPr>
            <a:spLocks noChangeArrowheads="1"/>
          </p:cNvSpPr>
          <p:nvPr/>
        </p:nvSpPr>
        <p:spPr bwMode="auto">
          <a:xfrm>
            <a:off x="1371600" y="5029200"/>
            <a:ext cx="5105400" cy="1600200"/>
          </a:xfrm>
          <a:prstGeom prst="wedgeEllipseCallout">
            <a:avLst>
              <a:gd name="adj1" fmla="val 28454"/>
              <a:gd name="adj2" fmla="val -74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scroll down the list of functions to find LG10, which calculates logarithmic values use a base of 10.  (The logarithmic values are the power to which 10 is raised to produce the original number.)</a:t>
            </a:r>
          </a:p>
        </p:txBody>
      </p:sp>
      <p:sp>
        <p:nvSpPr>
          <p:cNvPr id="156681" name="AutoShape 9"/>
          <p:cNvSpPr>
            <a:spLocks noChangeArrowheads="1"/>
          </p:cNvSpPr>
          <p:nvPr/>
        </p:nvSpPr>
        <p:spPr bwMode="auto">
          <a:xfrm>
            <a:off x="7010400" y="3886200"/>
            <a:ext cx="1752600" cy="2514600"/>
          </a:xfrm>
          <a:prstGeom prst="wedgeEllipseCallout">
            <a:avLst>
              <a:gd name="adj1" fmla="val -87593"/>
              <a:gd name="adj2" fmla="val -435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up arrow button to move the highlighted function to the Numeric Expression text box.</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780D10B-151B-4742-B971-DB2DADA742CF}" type="slidenum">
              <a:rPr lang="en-US"/>
              <a:pPr/>
              <a:t>17</a:t>
            </a:fld>
            <a:endParaRPr lang="en-US"/>
          </a:p>
        </p:txBody>
      </p:sp>
      <p:pic>
        <p:nvPicPr>
          <p:cNvPr id="1577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388" y="1552575"/>
            <a:ext cx="5865812" cy="340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7698" name="Rectangle 2"/>
          <p:cNvSpPr>
            <a:spLocks noGrp="1" noChangeArrowheads="1"/>
          </p:cNvSpPr>
          <p:nvPr>
            <p:ph type="title"/>
          </p:nvPr>
        </p:nvSpPr>
        <p:spPr/>
        <p:txBody>
          <a:bodyPr/>
          <a:lstStyle/>
          <a:p>
            <a:r>
              <a:rPr lang="en-US"/>
              <a:t>Adding the variable name to the function</a:t>
            </a:r>
          </a:p>
        </p:txBody>
      </p:sp>
      <p:sp>
        <p:nvSpPr>
          <p:cNvPr id="157701" name="AutoShape 5"/>
          <p:cNvSpPr>
            <a:spLocks noChangeArrowheads="1"/>
          </p:cNvSpPr>
          <p:nvPr/>
        </p:nvSpPr>
        <p:spPr bwMode="auto">
          <a:xfrm>
            <a:off x="838200" y="4724400"/>
            <a:ext cx="3581400" cy="1752600"/>
          </a:xfrm>
          <a:prstGeom prst="wedgeEllipseCallout">
            <a:avLst>
              <a:gd name="adj1" fmla="val 15912"/>
              <a:gd name="adj2" fmla="val -666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scroll down the list of variables to locate the variable we want to transform.  Click on its name so that it is highlighted.</a:t>
            </a:r>
          </a:p>
        </p:txBody>
      </p:sp>
      <p:sp>
        <p:nvSpPr>
          <p:cNvPr id="157702" name="AutoShape 6"/>
          <p:cNvSpPr>
            <a:spLocks noChangeArrowheads="1"/>
          </p:cNvSpPr>
          <p:nvPr/>
        </p:nvSpPr>
        <p:spPr bwMode="auto">
          <a:xfrm>
            <a:off x="4876800" y="3733800"/>
            <a:ext cx="3962400" cy="1752600"/>
          </a:xfrm>
          <a:prstGeom prst="wedgeEllipseCallout">
            <a:avLst>
              <a:gd name="adj1" fmla="val -57731"/>
              <a:gd name="adj2" fmla="val -104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SPSS will replace the highlighted text in the function (?) with the name of the variable.</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22E12B0-5015-4401-9A3D-9D915C3F3518}" type="slidenum">
              <a:rPr lang="en-US"/>
              <a:pPr/>
              <a:t>18</a:t>
            </a:fld>
            <a:endParaRPr lang="en-US"/>
          </a:p>
        </p:txBody>
      </p:sp>
      <p:pic>
        <p:nvPicPr>
          <p:cNvPr id="1587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3388" y="3124200"/>
            <a:ext cx="5865812" cy="340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8722" name="Rectangle 2"/>
          <p:cNvSpPr>
            <a:spLocks noGrp="1" noChangeArrowheads="1"/>
          </p:cNvSpPr>
          <p:nvPr>
            <p:ph type="title"/>
          </p:nvPr>
        </p:nvSpPr>
        <p:spPr/>
        <p:txBody>
          <a:bodyPr/>
          <a:lstStyle/>
          <a:p>
            <a:r>
              <a:rPr lang="en-US"/>
              <a:t>Adding the constant to the function</a:t>
            </a:r>
          </a:p>
        </p:txBody>
      </p:sp>
      <p:sp>
        <p:nvSpPr>
          <p:cNvPr id="158725" name="AutoShape 5"/>
          <p:cNvSpPr>
            <a:spLocks noChangeArrowheads="1"/>
          </p:cNvSpPr>
          <p:nvPr/>
        </p:nvSpPr>
        <p:spPr bwMode="auto">
          <a:xfrm>
            <a:off x="762000" y="1447800"/>
            <a:ext cx="6248400" cy="1676400"/>
          </a:xfrm>
          <a:prstGeom prst="wedgeEllipseCallout">
            <a:avLst>
              <a:gd name="adj1" fmla="val 17505"/>
              <a:gd name="adj2" fmla="val 819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Following the rules stated for determining the constant that needs to be included in the function either to prevent mathematical errors, or to do reflection, we include the constant in the function argument.  In this case, we add 1 to the netime variable.</a:t>
            </a:r>
          </a:p>
          <a:p>
            <a:pPr algn="l">
              <a:lnSpc>
                <a:spcPct val="100000"/>
              </a:lnSpc>
            </a:pPr>
            <a:endParaRPr lang="en-US" sz="1200">
              <a:latin typeface="Verdana" pitchFamily="34" charset="0"/>
            </a:endParaRPr>
          </a:p>
        </p:txBody>
      </p:sp>
      <p:sp>
        <p:nvSpPr>
          <p:cNvPr id="158726" name="AutoShape 6"/>
          <p:cNvSpPr>
            <a:spLocks noChangeArrowheads="1"/>
          </p:cNvSpPr>
          <p:nvPr/>
        </p:nvSpPr>
        <p:spPr bwMode="auto">
          <a:xfrm>
            <a:off x="5486400" y="5029200"/>
            <a:ext cx="2590800" cy="1066800"/>
          </a:xfrm>
          <a:prstGeom prst="wedgeEllipseCallout">
            <a:avLst>
              <a:gd name="adj1" fmla="val -51102"/>
              <a:gd name="adj2" fmla="val 55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complete the compute request.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8A49328-9332-4809-A751-A8874350FBF3}" type="slidenum">
              <a:rPr lang="en-US"/>
              <a:pPr/>
              <a:t>19</a:t>
            </a:fld>
            <a:endParaRPr lang="en-US"/>
          </a:p>
        </p:txBody>
      </p:sp>
      <p:pic>
        <p:nvPicPr>
          <p:cNvPr id="15975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9746" name="Rectangle 2"/>
          <p:cNvSpPr>
            <a:spLocks noGrp="1" noChangeArrowheads="1"/>
          </p:cNvSpPr>
          <p:nvPr>
            <p:ph type="title"/>
          </p:nvPr>
        </p:nvSpPr>
        <p:spPr/>
        <p:txBody>
          <a:bodyPr/>
          <a:lstStyle/>
          <a:p>
            <a:r>
              <a:rPr lang="en-US"/>
              <a:t>The transformed variable</a:t>
            </a:r>
          </a:p>
        </p:txBody>
      </p:sp>
      <p:sp>
        <p:nvSpPr>
          <p:cNvPr id="159749" name="AutoShape 5"/>
          <p:cNvSpPr>
            <a:spLocks noChangeArrowheads="1"/>
          </p:cNvSpPr>
          <p:nvPr/>
        </p:nvSpPr>
        <p:spPr bwMode="auto">
          <a:xfrm>
            <a:off x="1600200" y="4191000"/>
            <a:ext cx="4876800" cy="1524000"/>
          </a:xfrm>
          <a:prstGeom prst="wedgeEllipseCallout">
            <a:avLst>
              <a:gd name="adj1" fmla="val 9731"/>
              <a:gd name="adj2" fmla="val -9770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transformed variable which we requested SPSS compute is shown in the data editor in a column to the right of the other variables in the dataset.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39B69A7-933C-4FD3-9E66-AF56168956AD}" type="slidenum">
              <a:rPr lang="en-US"/>
              <a:pPr/>
              <a:t>2</a:t>
            </a:fld>
            <a:endParaRPr lang="en-US"/>
          </a:p>
        </p:txBody>
      </p:sp>
      <p:sp>
        <p:nvSpPr>
          <p:cNvPr id="152578" name="Rectangle 2"/>
          <p:cNvSpPr>
            <a:spLocks noGrp="1" noChangeArrowheads="1"/>
          </p:cNvSpPr>
          <p:nvPr>
            <p:ph type="title"/>
          </p:nvPr>
        </p:nvSpPr>
        <p:spPr/>
        <p:txBody>
          <a:bodyPr/>
          <a:lstStyle/>
          <a:p>
            <a:r>
              <a:rPr lang="en-US"/>
              <a:t>Transforming variables to satisfy assumptions</a:t>
            </a:r>
          </a:p>
        </p:txBody>
      </p:sp>
      <p:sp>
        <p:nvSpPr>
          <p:cNvPr id="152579" name="Rectangle 3"/>
          <p:cNvSpPr>
            <a:spLocks noGrp="1" noChangeArrowheads="1"/>
          </p:cNvSpPr>
          <p:nvPr>
            <p:ph type="body" idx="1"/>
          </p:nvPr>
        </p:nvSpPr>
        <p:spPr>
          <a:xfrm>
            <a:off x="1066800" y="1447800"/>
            <a:ext cx="7881938" cy="5257800"/>
          </a:xfrm>
        </p:spPr>
        <p:txBody>
          <a:bodyPr/>
          <a:lstStyle/>
          <a:p>
            <a:r>
              <a:rPr lang="en-US"/>
              <a:t>When a metric variable fails to satisfy the assumption of normality, homogeneity of variance, or linearity, we may be able to correct the deficiency by using a transformation.</a:t>
            </a:r>
          </a:p>
          <a:p>
            <a:endParaRPr lang="en-US"/>
          </a:p>
          <a:p>
            <a:r>
              <a:rPr lang="en-US"/>
              <a:t>We will consider three transformations for normality, homogeneity of variance, and linearity:</a:t>
            </a:r>
          </a:p>
          <a:p>
            <a:pPr lvl="1"/>
            <a:r>
              <a:rPr lang="en-US"/>
              <a:t>the logarithmic transformation</a:t>
            </a:r>
          </a:p>
          <a:p>
            <a:pPr lvl="1"/>
            <a:r>
              <a:rPr lang="en-US"/>
              <a:t>the square root transformation, and </a:t>
            </a:r>
          </a:p>
          <a:p>
            <a:pPr lvl="1"/>
            <a:r>
              <a:rPr lang="en-US"/>
              <a:t>the inverse transformation</a:t>
            </a:r>
          </a:p>
          <a:p>
            <a:pPr lvl="1"/>
            <a:endParaRPr lang="en-US"/>
          </a:p>
          <a:p>
            <a:r>
              <a:rPr lang="en-US"/>
              <a:t>plus a fourth that is useful for problems of linearity:</a:t>
            </a:r>
          </a:p>
          <a:p>
            <a:pPr lvl="1"/>
            <a:r>
              <a:rPr lang="en-US"/>
              <a:t>the square transformation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526B0FB-C1FB-4CDA-8DC2-EE70540C3ACF}" type="slidenum">
              <a:rPr lang="en-US"/>
              <a:pPr/>
              <a:t>20</a:t>
            </a:fld>
            <a:endParaRPr lang="en-US"/>
          </a:p>
        </p:txBody>
      </p:sp>
      <p:pic>
        <p:nvPicPr>
          <p:cNvPr id="1607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788150" cy="4943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0770" name="Rectangle 2"/>
          <p:cNvSpPr>
            <a:spLocks noGrp="1" noChangeArrowheads="1"/>
          </p:cNvSpPr>
          <p:nvPr>
            <p:ph type="title"/>
          </p:nvPr>
        </p:nvSpPr>
        <p:spPr/>
        <p:txBody>
          <a:bodyPr/>
          <a:lstStyle/>
          <a:p>
            <a:r>
              <a:rPr lang="en-US"/>
              <a:t>Computing the square root transformation</a:t>
            </a:r>
          </a:p>
        </p:txBody>
      </p:sp>
      <p:sp>
        <p:nvSpPr>
          <p:cNvPr id="160773" name="AutoShape 5"/>
          <p:cNvSpPr>
            <a:spLocks noChangeArrowheads="1"/>
          </p:cNvSpPr>
          <p:nvPr/>
        </p:nvSpPr>
        <p:spPr bwMode="auto">
          <a:xfrm>
            <a:off x="4495800" y="2438400"/>
            <a:ext cx="3733800" cy="1752600"/>
          </a:xfrm>
          <a:prstGeom prst="wedgeEllipseCallout">
            <a:avLst>
              <a:gd name="adj1" fmla="val -52935"/>
              <a:gd name="adj2" fmla="val -6539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the transformation, select the </a:t>
            </a:r>
            <a:r>
              <a:rPr lang="en-US" sz="1200" i="1">
                <a:latin typeface="Verdana" pitchFamily="34" charset="0"/>
              </a:rPr>
              <a:t>Compute</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5492B37-D625-4E95-99D1-3F28CD8980DC}" type="slidenum">
              <a:rPr lang="en-US"/>
              <a:pPr/>
              <a:t>21</a:t>
            </a:fld>
            <a:endParaRPr lang="en-US"/>
          </a:p>
        </p:txBody>
      </p:sp>
      <p:pic>
        <p:nvPicPr>
          <p:cNvPr id="1638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7988" y="2619375"/>
            <a:ext cx="5865812" cy="340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42" name="Rectangle 2"/>
          <p:cNvSpPr>
            <a:spLocks noGrp="1" noChangeArrowheads="1"/>
          </p:cNvSpPr>
          <p:nvPr>
            <p:ph type="title"/>
          </p:nvPr>
        </p:nvSpPr>
        <p:spPr/>
        <p:txBody>
          <a:bodyPr/>
          <a:lstStyle/>
          <a:p>
            <a:r>
              <a:rPr lang="en-US"/>
              <a:t>Specifying the transform variable name and function</a:t>
            </a:r>
          </a:p>
        </p:txBody>
      </p:sp>
      <p:sp>
        <p:nvSpPr>
          <p:cNvPr id="163845" name="AutoShape 5"/>
          <p:cNvSpPr>
            <a:spLocks noChangeArrowheads="1"/>
          </p:cNvSpPr>
          <p:nvPr/>
        </p:nvSpPr>
        <p:spPr bwMode="auto">
          <a:xfrm>
            <a:off x="2362200" y="1447800"/>
            <a:ext cx="5257800" cy="1219200"/>
          </a:xfrm>
          <a:prstGeom prst="wedgeEllipseCallout">
            <a:avLst>
              <a:gd name="adj1" fmla="val -44537"/>
              <a:gd name="adj2" fmla="val 861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in the </a:t>
            </a:r>
            <a:r>
              <a:rPr lang="en-US" sz="1200" i="1">
                <a:latin typeface="Verdana" pitchFamily="34" charset="0"/>
              </a:rPr>
              <a:t>Target Variable</a:t>
            </a:r>
            <a:r>
              <a:rPr lang="en-US" sz="1200">
                <a:latin typeface="Verdana" pitchFamily="34" charset="0"/>
              </a:rPr>
              <a:t> text box, type a name for the square root transformation variable, e.g.  “sqnetime“. </a:t>
            </a:r>
          </a:p>
        </p:txBody>
      </p:sp>
      <p:sp>
        <p:nvSpPr>
          <p:cNvPr id="163846" name="AutoShape 6"/>
          <p:cNvSpPr>
            <a:spLocks noChangeArrowheads="1"/>
          </p:cNvSpPr>
          <p:nvPr/>
        </p:nvSpPr>
        <p:spPr bwMode="auto">
          <a:xfrm>
            <a:off x="1371600" y="4953000"/>
            <a:ext cx="5105400" cy="1600200"/>
          </a:xfrm>
          <a:prstGeom prst="wedgeEllipseCallout">
            <a:avLst>
              <a:gd name="adj1" fmla="val 28454"/>
              <a:gd name="adj2" fmla="val -74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scroll down the list of functions to find SQRT, which calculates the square root of a variable. </a:t>
            </a:r>
          </a:p>
        </p:txBody>
      </p:sp>
      <p:sp>
        <p:nvSpPr>
          <p:cNvPr id="163847" name="AutoShape 7"/>
          <p:cNvSpPr>
            <a:spLocks noChangeArrowheads="1"/>
          </p:cNvSpPr>
          <p:nvPr/>
        </p:nvSpPr>
        <p:spPr bwMode="auto">
          <a:xfrm>
            <a:off x="7010400" y="3810000"/>
            <a:ext cx="1752600" cy="2514600"/>
          </a:xfrm>
          <a:prstGeom prst="wedgeEllipseCallout">
            <a:avLst>
              <a:gd name="adj1" fmla="val -82880"/>
              <a:gd name="adj2" fmla="val -416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up arrow button to move the highlighted function to the Numeric Expression text box.</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9FC2B3E-D39B-4FF6-ACDA-79291DCB80E3}" type="slidenum">
              <a:rPr lang="en-US"/>
              <a:pPr/>
              <a:t>22</a:t>
            </a:fld>
            <a:endParaRPr lang="en-US"/>
          </a:p>
        </p:txBody>
      </p:sp>
      <p:pic>
        <p:nvPicPr>
          <p:cNvPr id="1648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388" y="1676400"/>
            <a:ext cx="5865812" cy="340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4866" name="Rectangle 2"/>
          <p:cNvSpPr>
            <a:spLocks noGrp="1" noChangeArrowheads="1"/>
          </p:cNvSpPr>
          <p:nvPr>
            <p:ph type="title"/>
          </p:nvPr>
        </p:nvSpPr>
        <p:spPr/>
        <p:txBody>
          <a:bodyPr/>
          <a:lstStyle/>
          <a:p>
            <a:r>
              <a:rPr lang="en-US"/>
              <a:t>Adding the variable name to the function</a:t>
            </a:r>
          </a:p>
        </p:txBody>
      </p:sp>
      <p:sp>
        <p:nvSpPr>
          <p:cNvPr id="164869" name="AutoShape 5"/>
          <p:cNvSpPr>
            <a:spLocks noChangeArrowheads="1"/>
          </p:cNvSpPr>
          <p:nvPr/>
        </p:nvSpPr>
        <p:spPr bwMode="auto">
          <a:xfrm>
            <a:off x="4876800" y="3886200"/>
            <a:ext cx="3962400" cy="1752600"/>
          </a:xfrm>
          <a:prstGeom prst="wedgeEllipseCallout">
            <a:avLst>
              <a:gd name="adj1" fmla="val -57731"/>
              <a:gd name="adj2" fmla="val -104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SPSS will replace the highlighted text in the function (?) with the name of the variable.</a:t>
            </a:r>
          </a:p>
        </p:txBody>
      </p:sp>
      <p:sp>
        <p:nvSpPr>
          <p:cNvPr id="164870" name="AutoShape 6"/>
          <p:cNvSpPr>
            <a:spLocks noChangeArrowheads="1"/>
          </p:cNvSpPr>
          <p:nvPr/>
        </p:nvSpPr>
        <p:spPr bwMode="auto">
          <a:xfrm>
            <a:off x="838200" y="4648200"/>
            <a:ext cx="3581400" cy="1752600"/>
          </a:xfrm>
          <a:prstGeom prst="wedgeEllipseCallout">
            <a:avLst>
              <a:gd name="adj1" fmla="val 15912"/>
              <a:gd name="adj2" fmla="val -666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scroll down the list of variables to locate the variable we want to transform.  Click on its name so that it is highlighted.</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ED3F494-6B10-4C65-BC1D-D9895D0D21DC}" type="slidenum">
              <a:rPr lang="en-US"/>
              <a:pPr/>
              <a:t>23</a:t>
            </a:fld>
            <a:endParaRPr lang="en-US"/>
          </a:p>
        </p:txBody>
      </p:sp>
      <p:pic>
        <p:nvPicPr>
          <p:cNvPr id="1658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124200"/>
            <a:ext cx="5865813" cy="340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5890" name="Rectangle 2"/>
          <p:cNvSpPr>
            <a:spLocks noGrp="1" noChangeArrowheads="1"/>
          </p:cNvSpPr>
          <p:nvPr>
            <p:ph type="title"/>
          </p:nvPr>
        </p:nvSpPr>
        <p:spPr/>
        <p:txBody>
          <a:bodyPr/>
          <a:lstStyle/>
          <a:p>
            <a:r>
              <a:rPr lang="en-US"/>
              <a:t>Adding the constant to the function</a:t>
            </a:r>
          </a:p>
        </p:txBody>
      </p:sp>
      <p:sp>
        <p:nvSpPr>
          <p:cNvPr id="165893" name="AutoShape 5"/>
          <p:cNvSpPr>
            <a:spLocks noChangeArrowheads="1"/>
          </p:cNvSpPr>
          <p:nvPr/>
        </p:nvSpPr>
        <p:spPr bwMode="auto">
          <a:xfrm>
            <a:off x="762000" y="1447800"/>
            <a:ext cx="6248400" cy="1676400"/>
          </a:xfrm>
          <a:prstGeom prst="wedgeEllipseCallout">
            <a:avLst>
              <a:gd name="adj1" fmla="val 17505"/>
              <a:gd name="adj2" fmla="val 819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Following the rules stated for determining the constant that needs to be included in the function either to prevent mathematical errors, or to do reflection, we include the constant in the function argument.  In this case, we add 1 to the netime variable.</a:t>
            </a:r>
          </a:p>
          <a:p>
            <a:pPr algn="l">
              <a:lnSpc>
                <a:spcPct val="100000"/>
              </a:lnSpc>
            </a:pPr>
            <a:endParaRPr lang="en-US" sz="1200">
              <a:latin typeface="Verdana" pitchFamily="34" charset="0"/>
            </a:endParaRPr>
          </a:p>
        </p:txBody>
      </p:sp>
      <p:sp>
        <p:nvSpPr>
          <p:cNvPr id="165894" name="AutoShape 6"/>
          <p:cNvSpPr>
            <a:spLocks noChangeArrowheads="1"/>
          </p:cNvSpPr>
          <p:nvPr/>
        </p:nvSpPr>
        <p:spPr bwMode="auto">
          <a:xfrm>
            <a:off x="5486400" y="5029200"/>
            <a:ext cx="2590800" cy="1066800"/>
          </a:xfrm>
          <a:prstGeom prst="wedgeEllipseCallout">
            <a:avLst>
              <a:gd name="adj1" fmla="val -51102"/>
              <a:gd name="adj2" fmla="val 55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complete the compute request.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71CD714-CE94-4798-8D75-D87FF2A143B3}" type="slidenum">
              <a:rPr lang="en-US"/>
              <a:pPr/>
              <a:t>24</a:t>
            </a:fld>
            <a:endParaRPr lang="en-US"/>
          </a:p>
        </p:txBody>
      </p:sp>
      <p:pic>
        <p:nvPicPr>
          <p:cNvPr id="16691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6914" name="Rectangle 2"/>
          <p:cNvSpPr>
            <a:spLocks noGrp="1" noChangeArrowheads="1"/>
          </p:cNvSpPr>
          <p:nvPr>
            <p:ph type="title"/>
          </p:nvPr>
        </p:nvSpPr>
        <p:spPr/>
        <p:txBody>
          <a:bodyPr/>
          <a:lstStyle/>
          <a:p>
            <a:r>
              <a:rPr lang="en-US"/>
              <a:t>The transformed variable</a:t>
            </a:r>
          </a:p>
        </p:txBody>
      </p:sp>
      <p:sp>
        <p:nvSpPr>
          <p:cNvPr id="166917" name="AutoShape 5"/>
          <p:cNvSpPr>
            <a:spLocks noChangeArrowheads="1"/>
          </p:cNvSpPr>
          <p:nvPr/>
        </p:nvSpPr>
        <p:spPr bwMode="auto">
          <a:xfrm>
            <a:off x="1676400" y="4572000"/>
            <a:ext cx="4876800" cy="1524000"/>
          </a:xfrm>
          <a:prstGeom prst="wedgeEllipseCallout">
            <a:avLst>
              <a:gd name="adj1" fmla="val 21028"/>
              <a:gd name="adj2" fmla="val -116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transformed variable which we requested SPSS compute is shown in the data editor in a column to the right of the other variables in the dataset.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EB1E4C1-E10D-4F97-9C72-201E94FB9DE8}" type="slidenum">
              <a:rPr lang="en-US"/>
              <a:pPr/>
              <a:t>25</a:t>
            </a:fld>
            <a:endParaRPr lang="en-US"/>
          </a:p>
        </p:txBody>
      </p:sp>
      <p:pic>
        <p:nvPicPr>
          <p:cNvPr id="1679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788150" cy="4943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7938" name="Rectangle 2"/>
          <p:cNvSpPr>
            <a:spLocks noGrp="1" noChangeArrowheads="1"/>
          </p:cNvSpPr>
          <p:nvPr>
            <p:ph type="title"/>
          </p:nvPr>
        </p:nvSpPr>
        <p:spPr/>
        <p:txBody>
          <a:bodyPr/>
          <a:lstStyle/>
          <a:p>
            <a:r>
              <a:rPr lang="en-US"/>
              <a:t>Computing the inverse transformation</a:t>
            </a:r>
          </a:p>
        </p:txBody>
      </p:sp>
      <p:sp>
        <p:nvSpPr>
          <p:cNvPr id="167941" name="AutoShape 5"/>
          <p:cNvSpPr>
            <a:spLocks noChangeArrowheads="1"/>
          </p:cNvSpPr>
          <p:nvPr/>
        </p:nvSpPr>
        <p:spPr bwMode="auto">
          <a:xfrm>
            <a:off x="4495800" y="2438400"/>
            <a:ext cx="3733800" cy="1752600"/>
          </a:xfrm>
          <a:prstGeom prst="wedgeEllipseCallout">
            <a:avLst>
              <a:gd name="adj1" fmla="val -52935"/>
              <a:gd name="adj2" fmla="val -6539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the transformation, select the </a:t>
            </a:r>
            <a:r>
              <a:rPr lang="en-US" sz="1200" i="1">
                <a:latin typeface="Verdana" pitchFamily="34" charset="0"/>
              </a:rPr>
              <a:t>Compute</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100C2BA-22C6-4859-BF4E-4B788579C88C}" type="slidenum">
              <a:rPr lang="en-US"/>
              <a:pPr/>
              <a:t>26</a:t>
            </a:fld>
            <a:endParaRPr lang="en-US"/>
          </a:p>
        </p:txBody>
      </p:sp>
      <p:pic>
        <p:nvPicPr>
          <p:cNvPr id="1689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4188" y="3076575"/>
            <a:ext cx="5865812" cy="340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8962" name="Rectangle 2"/>
          <p:cNvSpPr>
            <a:spLocks noGrp="1" noChangeArrowheads="1"/>
          </p:cNvSpPr>
          <p:nvPr>
            <p:ph type="title"/>
          </p:nvPr>
        </p:nvSpPr>
        <p:spPr/>
        <p:txBody>
          <a:bodyPr/>
          <a:lstStyle/>
          <a:p>
            <a:r>
              <a:rPr lang="en-US"/>
              <a:t>Specifying the transform variable name and formula</a:t>
            </a:r>
          </a:p>
        </p:txBody>
      </p:sp>
      <p:sp>
        <p:nvSpPr>
          <p:cNvPr id="168965" name="AutoShape 5"/>
          <p:cNvSpPr>
            <a:spLocks noChangeArrowheads="1"/>
          </p:cNvSpPr>
          <p:nvPr/>
        </p:nvSpPr>
        <p:spPr bwMode="auto">
          <a:xfrm>
            <a:off x="1677988" y="1552575"/>
            <a:ext cx="2971800" cy="1676400"/>
          </a:xfrm>
          <a:prstGeom prst="wedgeEllipseCallout">
            <a:avLst>
              <a:gd name="adj1" fmla="val -16505"/>
              <a:gd name="adj2" fmla="val 7178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in the </a:t>
            </a:r>
            <a:r>
              <a:rPr lang="en-US" sz="1200" i="1">
                <a:latin typeface="Verdana" pitchFamily="34" charset="0"/>
              </a:rPr>
              <a:t>Target Variable</a:t>
            </a:r>
            <a:r>
              <a:rPr lang="en-US" sz="1200">
                <a:latin typeface="Verdana" pitchFamily="34" charset="0"/>
              </a:rPr>
              <a:t> text box, type a name for the inverse transformation variable, e.g.  “innetime“. </a:t>
            </a:r>
          </a:p>
        </p:txBody>
      </p:sp>
      <p:sp>
        <p:nvSpPr>
          <p:cNvPr id="168966" name="AutoShape 6"/>
          <p:cNvSpPr>
            <a:spLocks noChangeArrowheads="1"/>
          </p:cNvSpPr>
          <p:nvPr/>
        </p:nvSpPr>
        <p:spPr bwMode="auto">
          <a:xfrm>
            <a:off x="4800600" y="1676400"/>
            <a:ext cx="4114800" cy="1600200"/>
          </a:xfrm>
          <a:prstGeom prst="wedgeEllipseCallout">
            <a:avLst>
              <a:gd name="adj1" fmla="val -49653"/>
              <a:gd name="adj2" fmla="val 71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there is not a function for computing the inverse, so we type the formula directly into the </a:t>
            </a:r>
            <a:r>
              <a:rPr lang="en-US" sz="1200" i="1">
                <a:latin typeface="Verdana" pitchFamily="34" charset="0"/>
              </a:rPr>
              <a:t>Numeric Expression</a:t>
            </a:r>
            <a:r>
              <a:rPr lang="en-US" sz="1200">
                <a:latin typeface="Verdana" pitchFamily="34" charset="0"/>
              </a:rPr>
              <a:t> text box.</a:t>
            </a:r>
          </a:p>
        </p:txBody>
      </p:sp>
      <p:sp>
        <p:nvSpPr>
          <p:cNvPr id="168968" name="AutoShape 8"/>
          <p:cNvSpPr>
            <a:spLocks noChangeArrowheads="1"/>
          </p:cNvSpPr>
          <p:nvPr/>
        </p:nvSpPr>
        <p:spPr bwMode="auto">
          <a:xfrm>
            <a:off x="4344988" y="4981575"/>
            <a:ext cx="2590800" cy="1066800"/>
          </a:xfrm>
          <a:prstGeom prst="wedgeEllipseCallout">
            <a:avLst>
              <a:gd name="adj1" fmla="val -51102"/>
              <a:gd name="adj2" fmla="val 55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compute request.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5DF65BA-75F2-4B3A-82F6-758C1178683E}" type="slidenum">
              <a:rPr lang="en-US"/>
              <a:pPr/>
              <a:t>27</a:t>
            </a:fld>
            <a:endParaRPr lang="en-US"/>
          </a:p>
        </p:txBody>
      </p:sp>
      <p:pic>
        <p:nvPicPr>
          <p:cNvPr id="169991" name="Picture 103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9986" name="Rectangle 1026"/>
          <p:cNvSpPr>
            <a:spLocks noGrp="1" noChangeArrowheads="1"/>
          </p:cNvSpPr>
          <p:nvPr>
            <p:ph type="title"/>
          </p:nvPr>
        </p:nvSpPr>
        <p:spPr/>
        <p:txBody>
          <a:bodyPr/>
          <a:lstStyle/>
          <a:p>
            <a:r>
              <a:rPr lang="en-US"/>
              <a:t>The transformed variable</a:t>
            </a:r>
          </a:p>
        </p:txBody>
      </p:sp>
      <p:sp>
        <p:nvSpPr>
          <p:cNvPr id="169990" name="AutoShape 1030"/>
          <p:cNvSpPr>
            <a:spLocks noChangeArrowheads="1"/>
          </p:cNvSpPr>
          <p:nvPr/>
        </p:nvSpPr>
        <p:spPr bwMode="auto">
          <a:xfrm>
            <a:off x="2057400" y="4114800"/>
            <a:ext cx="4876800" cy="1524000"/>
          </a:xfrm>
          <a:prstGeom prst="wedgeEllipseCallout">
            <a:avLst>
              <a:gd name="adj1" fmla="val 29199"/>
              <a:gd name="adj2" fmla="val -888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transformed variable which we requested SPSS compute is shown in the data editor in a column to the right of the other variables in the dataset.</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01ADE9B-152F-4A6D-ABD0-EDA8B02ADD10}" type="slidenum">
              <a:rPr lang="en-US"/>
              <a:pPr/>
              <a:t>28</a:t>
            </a:fld>
            <a:endParaRPr lang="en-US"/>
          </a:p>
        </p:txBody>
      </p:sp>
      <p:pic>
        <p:nvPicPr>
          <p:cNvPr id="1935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628900"/>
            <a:ext cx="6208713" cy="3641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3539" name="Rectangle 3"/>
          <p:cNvSpPr>
            <a:spLocks noGrp="1" noChangeArrowheads="1"/>
          </p:cNvSpPr>
          <p:nvPr>
            <p:ph type="title"/>
          </p:nvPr>
        </p:nvSpPr>
        <p:spPr>
          <a:xfrm>
            <a:off x="1143000" y="304800"/>
            <a:ext cx="8001000" cy="914400"/>
          </a:xfrm>
        </p:spPr>
        <p:txBody>
          <a:bodyPr/>
          <a:lstStyle/>
          <a:p>
            <a:r>
              <a:rPr lang="en-US"/>
              <a:t>Adjustment to the argument for the square transformation</a:t>
            </a:r>
          </a:p>
        </p:txBody>
      </p:sp>
      <p:sp>
        <p:nvSpPr>
          <p:cNvPr id="193540" name="AutoShape 4"/>
          <p:cNvSpPr>
            <a:spLocks noChangeArrowheads="1"/>
          </p:cNvSpPr>
          <p:nvPr/>
        </p:nvSpPr>
        <p:spPr bwMode="auto">
          <a:xfrm>
            <a:off x="1371600" y="5257800"/>
            <a:ext cx="6400800" cy="1447800"/>
          </a:xfrm>
          <a:prstGeom prst="wedgeEllipseCallout">
            <a:avLst>
              <a:gd name="adj1" fmla="val 36981"/>
              <a:gd name="adj2" fmla="val -689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In this problem, the minimum value is 0, no adjustment is needed for computing the square.  If the minimum was a number less than zero, we would add the absolute value of the minimum (dropping the sign) as an adjustment to the variable.</a:t>
            </a:r>
          </a:p>
        </p:txBody>
      </p:sp>
      <p:sp>
        <p:nvSpPr>
          <p:cNvPr id="193541" name="AutoShape 5"/>
          <p:cNvSpPr>
            <a:spLocks noChangeArrowheads="1"/>
          </p:cNvSpPr>
          <p:nvPr/>
        </p:nvSpPr>
        <p:spPr bwMode="auto">
          <a:xfrm>
            <a:off x="1295400" y="1447800"/>
            <a:ext cx="7010400" cy="1447800"/>
          </a:xfrm>
          <a:prstGeom prst="wedgeEllipseCallout">
            <a:avLst>
              <a:gd name="adj1" fmla="val 7269"/>
              <a:gd name="adj2" fmla="val -3475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It is mathematically correct to square a value of zero, so the adjustment to the argument for the square transformation is different.  What we need to avoid are negative numbers, since the square of a negative number produces the same value as the square of a positive number.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5BA0AAE-58CB-4602-9B9F-9ACE49B31B91}" type="slidenum">
              <a:rPr lang="en-US"/>
              <a:pPr/>
              <a:t>29</a:t>
            </a:fld>
            <a:endParaRPr lang="en-US"/>
          </a:p>
        </p:txBody>
      </p:sp>
      <p:pic>
        <p:nvPicPr>
          <p:cNvPr id="1945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788150" cy="4943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563" name="Rectangle 3"/>
          <p:cNvSpPr>
            <a:spLocks noGrp="1" noChangeArrowheads="1"/>
          </p:cNvSpPr>
          <p:nvPr>
            <p:ph type="title"/>
          </p:nvPr>
        </p:nvSpPr>
        <p:spPr/>
        <p:txBody>
          <a:bodyPr/>
          <a:lstStyle/>
          <a:p>
            <a:r>
              <a:rPr lang="en-US"/>
              <a:t>Computing the square transformation</a:t>
            </a:r>
          </a:p>
        </p:txBody>
      </p:sp>
      <p:sp>
        <p:nvSpPr>
          <p:cNvPr id="194564" name="AutoShape 4"/>
          <p:cNvSpPr>
            <a:spLocks noChangeArrowheads="1"/>
          </p:cNvSpPr>
          <p:nvPr/>
        </p:nvSpPr>
        <p:spPr bwMode="auto">
          <a:xfrm>
            <a:off x="4495800" y="2438400"/>
            <a:ext cx="3733800" cy="1752600"/>
          </a:xfrm>
          <a:prstGeom prst="wedgeEllipseCallout">
            <a:avLst>
              <a:gd name="adj1" fmla="val -52935"/>
              <a:gd name="adj2" fmla="val -6539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the transformation, select the </a:t>
            </a:r>
            <a:r>
              <a:rPr lang="en-US" sz="1200" i="1">
                <a:latin typeface="Verdana" pitchFamily="34" charset="0"/>
              </a:rPr>
              <a:t>Compute</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5336D49-5657-436F-9F4F-C595C4650DA5}" type="slidenum">
              <a:rPr lang="en-US"/>
              <a:pPr/>
              <a:t>3</a:t>
            </a:fld>
            <a:endParaRPr lang="en-US"/>
          </a:p>
        </p:txBody>
      </p:sp>
      <p:sp>
        <p:nvSpPr>
          <p:cNvPr id="172034" name="Rectangle 2"/>
          <p:cNvSpPr>
            <a:spLocks noGrp="1" noChangeArrowheads="1"/>
          </p:cNvSpPr>
          <p:nvPr>
            <p:ph type="title"/>
          </p:nvPr>
        </p:nvSpPr>
        <p:spPr/>
        <p:txBody>
          <a:bodyPr/>
          <a:lstStyle/>
          <a:p>
            <a:r>
              <a:rPr lang="en-US"/>
              <a:t>Computing transformations in SPSS</a:t>
            </a:r>
          </a:p>
        </p:txBody>
      </p:sp>
      <p:sp>
        <p:nvSpPr>
          <p:cNvPr id="172035" name="Rectangle 3"/>
          <p:cNvSpPr>
            <a:spLocks noGrp="1" noChangeArrowheads="1"/>
          </p:cNvSpPr>
          <p:nvPr>
            <p:ph type="body" idx="1"/>
          </p:nvPr>
        </p:nvSpPr>
        <p:spPr>
          <a:xfrm>
            <a:off x="1066800" y="1447800"/>
            <a:ext cx="7881938" cy="5257800"/>
          </a:xfrm>
        </p:spPr>
        <p:txBody>
          <a:bodyPr/>
          <a:lstStyle/>
          <a:p>
            <a:pPr>
              <a:lnSpc>
                <a:spcPct val="90000"/>
              </a:lnSpc>
            </a:pPr>
            <a:r>
              <a:rPr lang="en-US"/>
              <a:t>In SPSS, transformations are obtained by computing a new variable.  SPSS functions are available for the logarithmic (LG10) and square root (SQRT) transformations. The inverse transformation uses a formula which divides one by the original value for each case.</a:t>
            </a:r>
          </a:p>
          <a:p>
            <a:pPr>
              <a:lnSpc>
                <a:spcPct val="90000"/>
              </a:lnSpc>
            </a:pPr>
            <a:endParaRPr lang="en-US"/>
          </a:p>
          <a:p>
            <a:pPr>
              <a:lnSpc>
                <a:spcPct val="90000"/>
              </a:lnSpc>
            </a:pPr>
            <a:r>
              <a:rPr lang="en-US"/>
              <a:t>For each of these calculations, there may be data values which are not mathematically permissible.  For example, the log of zero is not defined mathematically, division by zero is not permitted, and the square root of a negative number results in an “imaginary” value. We will usually adjust the values passed to the function to make certain that these illegal operations do not occur.</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B622A48-CCAA-4D0A-828D-A008A38066A4}" type="slidenum">
              <a:rPr lang="en-US"/>
              <a:pPr/>
              <a:t>30</a:t>
            </a:fld>
            <a:endParaRPr lang="en-US"/>
          </a:p>
        </p:txBody>
      </p:sp>
      <p:pic>
        <p:nvPicPr>
          <p:cNvPr id="20480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89100" y="3071813"/>
            <a:ext cx="6007100" cy="34813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4803" name="Rectangle 3"/>
          <p:cNvSpPr>
            <a:spLocks noGrp="1" noChangeArrowheads="1"/>
          </p:cNvSpPr>
          <p:nvPr>
            <p:ph type="title"/>
          </p:nvPr>
        </p:nvSpPr>
        <p:spPr/>
        <p:txBody>
          <a:bodyPr/>
          <a:lstStyle/>
          <a:p>
            <a:r>
              <a:rPr lang="en-US"/>
              <a:t>Specifying the transform variable name and formula</a:t>
            </a:r>
          </a:p>
        </p:txBody>
      </p:sp>
      <p:sp>
        <p:nvSpPr>
          <p:cNvPr id="204804" name="AutoShape 4"/>
          <p:cNvSpPr>
            <a:spLocks noChangeArrowheads="1"/>
          </p:cNvSpPr>
          <p:nvPr/>
        </p:nvSpPr>
        <p:spPr bwMode="auto">
          <a:xfrm>
            <a:off x="1677988" y="1552575"/>
            <a:ext cx="2971800" cy="1676400"/>
          </a:xfrm>
          <a:prstGeom prst="wedgeEllipseCallout">
            <a:avLst>
              <a:gd name="adj1" fmla="val -16505"/>
              <a:gd name="adj2" fmla="val 7178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in the </a:t>
            </a:r>
            <a:r>
              <a:rPr lang="en-US" sz="1200" i="1">
                <a:latin typeface="Verdana" pitchFamily="34" charset="0"/>
              </a:rPr>
              <a:t>Target Variable</a:t>
            </a:r>
            <a:r>
              <a:rPr lang="en-US" sz="1200">
                <a:latin typeface="Verdana" pitchFamily="34" charset="0"/>
              </a:rPr>
              <a:t> text box, type a name for the inverse transformation variable, e.g.  “s2netime“. </a:t>
            </a:r>
          </a:p>
        </p:txBody>
      </p:sp>
      <p:sp>
        <p:nvSpPr>
          <p:cNvPr id="204805" name="AutoShape 5"/>
          <p:cNvSpPr>
            <a:spLocks noChangeArrowheads="1"/>
          </p:cNvSpPr>
          <p:nvPr/>
        </p:nvSpPr>
        <p:spPr bwMode="auto">
          <a:xfrm>
            <a:off x="4800600" y="1676400"/>
            <a:ext cx="4114800" cy="1600200"/>
          </a:xfrm>
          <a:prstGeom prst="wedgeEllipseCallout">
            <a:avLst>
              <a:gd name="adj1" fmla="val -49653"/>
              <a:gd name="adj2" fmla="val 71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there is not a function for computing the square, so we type the formula directly into the </a:t>
            </a:r>
            <a:r>
              <a:rPr lang="en-US" sz="1200" i="1">
                <a:latin typeface="Verdana" pitchFamily="34" charset="0"/>
              </a:rPr>
              <a:t>Numeric Expression</a:t>
            </a:r>
            <a:r>
              <a:rPr lang="en-US" sz="1200">
                <a:latin typeface="Verdana" pitchFamily="34" charset="0"/>
              </a:rPr>
              <a:t> text box.</a:t>
            </a:r>
          </a:p>
        </p:txBody>
      </p:sp>
      <p:sp>
        <p:nvSpPr>
          <p:cNvPr id="204806" name="AutoShape 6"/>
          <p:cNvSpPr>
            <a:spLocks noChangeArrowheads="1"/>
          </p:cNvSpPr>
          <p:nvPr/>
        </p:nvSpPr>
        <p:spPr bwMode="auto">
          <a:xfrm>
            <a:off x="4344988" y="4981575"/>
            <a:ext cx="2590800" cy="1066800"/>
          </a:xfrm>
          <a:prstGeom prst="wedgeEllipseCallout">
            <a:avLst>
              <a:gd name="adj1" fmla="val -51102"/>
              <a:gd name="adj2" fmla="val 55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compute request.</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E74E891-9DD2-4262-B70D-62F548D494BC}" type="slidenum">
              <a:rPr lang="en-US"/>
              <a:pPr/>
              <a:t>31</a:t>
            </a:fld>
            <a:endParaRPr lang="en-US"/>
          </a:p>
        </p:txBody>
      </p:sp>
      <p:pic>
        <p:nvPicPr>
          <p:cNvPr id="19866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8659" name="Rectangle 3"/>
          <p:cNvSpPr>
            <a:spLocks noGrp="1" noChangeArrowheads="1"/>
          </p:cNvSpPr>
          <p:nvPr>
            <p:ph type="title"/>
          </p:nvPr>
        </p:nvSpPr>
        <p:spPr/>
        <p:txBody>
          <a:bodyPr/>
          <a:lstStyle/>
          <a:p>
            <a:r>
              <a:rPr lang="en-US"/>
              <a:t>The transformed variable</a:t>
            </a:r>
          </a:p>
        </p:txBody>
      </p:sp>
      <p:sp>
        <p:nvSpPr>
          <p:cNvPr id="198660" name="AutoShape 4"/>
          <p:cNvSpPr>
            <a:spLocks noChangeArrowheads="1"/>
          </p:cNvSpPr>
          <p:nvPr/>
        </p:nvSpPr>
        <p:spPr bwMode="auto">
          <a:xfrm>
            <a:off x="1981200" y="3581400"/>
            <a:ext cx="4876800" cy="1524000"/>
          </a:xfrm>
          <a:prstGeom prst="wedgeEllipseCallout">
            <a:avLst>
              <a:gd name="adj1" fmla="val 47949"/>
              <a:gd name="adj2" fmla="val -738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transformed variable which we requested SPSS compute is shown in the data editor in a column to the right of the other variables in the dataset.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7CDE931-A44C-4191-A8B3-508B89C82ABD}" type="slidenum">
              <a:rPr lang="en-US"/>
              <a:pPr/>
              <a:t>4</a:t>
            </a:fld>
            <a:endParaRPr lang="en-US"/>
          </a:p>
        </p:txBody>
      </p:sp>
      <p:sp>
        <p:nvSpPr>
          <p:cNvPr id="176130" name="Rectangle 2"/>
          <p:cNvSpPr>
            <a:spLocks noGrp="1" noChangeArrowheads="1"/>
          </p:cNvSpPr>
          <p:nvPr>
            <p:ph type="title"/>
          </p:nvPr>
        </p:nvSpPr>
        <p:spPr/>
        <p:txBody>
          <a:bodyPr/>
          <a:lstStyle/>
          <a:p>
            <a:r>
              <a:rPr lang="en-US"/>
              <a:t>Two forms for computing transformations</a:t>
            </a:r>
          </a:p>
        </p:txBody>
      </p:sp>
      <p:sp>
        <p:nvSpPr>
          <p:cNvPr id="176131" name="Rectangle 3"/>
          <p:cNvSpPr>
            <a:spLocks noGrp="1" noChangeArrowheads="1"/>
          </p:cNvSpPr>
          <p:nvPr>
            <p:ph type="body" idx="1"/>
          </p:nvPr>
        </p:nvSpPr>
        <p:spPr>
          <a:xfrm>
            <a:off x="1066800" y="1447800"/>
            <a:ext cx="7881938" cy="5257800"/>
          </a:xfrm>
        </p:spPr>
        <p:txBody>
          <a:bodyPr/>
          <a:lstStyle/>
          <a:p>
            <a:r>
              <a:rPr lang="en-US"/>
              <a:t>There are two forms for each of the transformations to induce normality, depending on whether the distribution is skewed negatively to the left or skewed positively to the right. </a:t>
            </a:r>
          </a:p>
          <a:p>
            <a:endParaRPr lang="en-US"/>
          </a:p>
          <a:p>
            <a:r>
              <a:rPr lang="en-US"/>
              <a:t>Both forms use the same SPSS functions and formula to calculate the transformations.  </a:t>
            </a:r>
          </a:p>
          <a:p>
            <a:endParaRPr lang="en-US"/>
          </a:p>
          <a:p>
            <a:r>
              <a:rPr lang="en-US"/>
              <a:t>The two forms differ in the value or argument passed to the functions and formula.  The argument to the functions is an adjustment to the original value of the variable to make certain that all of the calculations are mathematically correct.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4AB86BD-B168-45C0-8BB9-8296B96A13D7}" type="slidenum">
              <a:rPr lang="en-US"/>
              <a:pPr/>
              <a:t>5</a:t>
            </a:fld>
            <a:endParaRPr lang="en-US"/>
          </a:p>
        </p:txBody>
      </p:sp>
      <p:sp>
        <p:nvSpPr>
          <p:cNvPr id="178178" name="Rectangle 2"/>
          <p:cNvSpPr>
            <a:spLocks noGrp="1" noChangeArrowheads="1"/>
          </p:cNvSpPr>
          <p:nvPr>
            <p:ph type="title"/>
          </p:nvPr>
        </p:nvSpPr>
        <p:spPr/>
        <p:txBody>
          <a:bodyPr/>
          <a:lstStyle/>
          <a:p>
            <a:r>
              <a:rPr lang="en-US"/>
              <a:t>Functions and formulas for transformations</a:t>
            </a:r>
          </a:p>
        </p:txBody>
      </p:sp>
      <p:sp>
        <p:nvSpPr>
          <p:cNvPr id="178179" name="Rectangle 3"/>
          <p:cNvSpPr>
            <a:spLocks noGrp="1" noChangeArrowheads="1"/>
          </p:cNvSpPr>
          <p:nvPr>
            <p:ph type="body" idx="1"/>
          </p:nvPr>
        </p:nvSpPr>
        <p:spPr>
          <a:xfrm>
            <a:off x="1066800" y="1371600"/>
            <a:ext cx="7881938" cy="5334000"/>
          </a:xfrm>
        </p:spPr>
        <p:txBody>
          <a:bodyPr/>
          <a:lstStyle/>
          <a:p>
            <a:r>
              <a:rPr lang="en-US"/>
              <a:t>Symbolically, if we let x stand for the argument passes to the function or formula, the calculations for the transformations are:</a:t>
            </a:r>
          </a:p>
          <a:p>
            <a:endParaRPr lang="en-US" sz="500"/>
          </a:p>
          <a:p>
            <a:pPr lvl="1"/>
            <a:r>
              <a:rPr lang="en-US" sz="2400"/>
              <a:t>Logarithmic transformation: compute log = LG10(x)</a:t>
            </a:r>
          </a:p>
          <a:p>
            <a:pPr lvl="1">
              <a:buFont typeface="Wingdings" pitchFamily="2" charset="2"/>
              <a:buNone/>
            </a:pPr>
            <a:endParaRPr lang="en-US" sz="600"/>
          </a:p>
          <a:p>
            <a:pPr lvl="1"/>
            <a:r>
              <a:rPr lang="en-US" sz="2400"/>
              <a:t>Square root transformation: compute sqrt = SQRT(x)</a:t>
            </a:r>
          </a:p>
          <a:p>
            <a:pPr lvl="1"/>
            <a:endParaRPr lang="en-US" sz="600"/>
          </a:p>
          <a:p>
            <a:pPr lvl="1"/>
            <a:r>
              <a:rPr lang="en-US" sz="2400"/>
              <a:t>Inverse transformation: compute inv = 1 / (x)</a:t>
            </a:r>
          </a:p>
          <a:p>
            <a:pPr lvl="1"/>
            <a:endParaRPr lang="en-US" sz="600"/>
          </a:p>
          <a:p>
            <a:pPr lvl="1"/>
            <a:r>
              <a:rPr lang="en-US" sz="2400"/>
              <a:t>Square transformation: compute s2 = x * x</a:t>
            </a:r>
          </a:p>
          <a:p>
            <a:endParaRPr lang="en-US" sz="600"/>
          </a:p>
          <a:p>
            <a:r>
              <a:rPr lang="en-US"/>
              <a:t>For all transformations, the argument must be greater than zero to guarantee that the calculations are mathematically legitimate.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B4385BE-5562-4751-9D27-65CEC339E077}" type="slidenum">
              <a:rPr lang="en-US"/>
              <a:pPr/>
              <a:t>6</a:t>
            </a:fld>
            <a:endParaRPr lang="en-US"/>
          </a:p>
        </p:txBody>
      </p:sp>
      <p:sp>
        <p:nvSpPr>
          <p:cNvPr id="174082" name="Rectangle 2"/>
          <p:cNvSpPr>
            <a:spLocks noGrp="1" noChangeArrowheads="1"/>
          </p:cNvSpPr>
          <p:nvPr>
            <p:ph type="title"/>
          </p:nvPr>
        </p:nvSpPr>
        <p:spPr/>
        <p:txBody>
          <a:bodyPr/>
          <a:lstStyle/>
          <a:p>
            <a:r>
              <a:rPr lang="en-US"/>
              <a:t>Transformation of positively skewed variables</a:t>
            </a:r>
          </a:p>
        </p:txBody>
      </p:sp>
      <p:sp>
        <p:nvSpPr>
          <p:cNvPr id="174083" name="Rectangle 3"/>
          <p:cNvSpPr>
            <a:spLocks noGrp="1" noChangeArrowheads="1"/>
          </p:cNvSpPr>
          <p:nvPr>
            <p:ph type="body" idx="1"/>
          </p:nvPr>
        </p:nvSpPr>
        <p:spPr>
          <a:xfrm>
            <a:off x="1066800" y="1447800"/>
            <a:ext cx="7881938" cy="5257800"/>
          </a:xfrm>
        </p:spPr>
        <p:txBody>
          <a:bodyPr/>
          <a:lstStyle/>
          <a:p>
            <a:r>
              <a:rPr lang="en-US"/>
              <a:t>For positively skewed variables, the argument is an adjustment to the original value based on the minimum value for the variable.</a:t>
            </a:r>
          </a:p>
          <a:p>
            <a:endParaRPr lang="en-US"/>
          </a:p>
          <a:p>
            <a:r>
              <a:rPr lang="en-US"/>
              <a:t>If the minimum value for a variable is zero, the adjustment requires that we add one to each value, e.g. x + 1.</a:t>
            </a:r>
          </a:p>
          <a:p>
            <a:endParaRPr lang="en-US"/>
          </a:p>
          <a:p>
            <a:r>
              <a:rPr lang="en-US"/>
              <a:t>If the minimum value for a variable is a negative number (e.g., –6), the adjustment requires that we add the absolute value of the minimum value (e.g. 6) plus one (e.g. x + 6 + 1, which equals x +7).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1AA7258-6147-4784-AAA3-E6F0CEE84385}" type="slidenum">
              <a:rPr lang="en-US"/>
              <a:pPr/>
              <a:t>7</a:t>
            </a:fld>
            <a:endParaRPr lang="en-US"/>
          </a:p>
        </p:txBody>
      </p:sp>
      <p:sp>
        <p:nvSpPr>
          <p:cNvPr id="179202" name="Rectangle 2"/>
          <p:cNvSpPr>
            <a:spLocks noGrp="1" noChangeArrowheads="1"/>
          </p:cNvSpPr>
          <p:nvPr>
            <p:ph type="title"/>
          </p:nvPr>
        </p:nvSpPr>
        <p:spPr/>
        <p:txBody>
          <a:bodyPr/>
          <a:lstStyle/>
          <a:p>
            <a:r>
              <a:rPr lang="en-US"/>
              <a:t>Example of positively skewed variable</a:t>
            </a:r>
          </a:p>
        </p:txBody>
      </p:sp>
      <p:sp>
        <p:nvSpPr>
          <p:cNvPr id="179203" name="Rectangle 3"/>
          <p:cNvSpPr>
            <a:spLocks noGrp="1" noChangeArrowheads="1"/>
          </p:cNvSpPr>
          <p:nvPr>
            <p:ph type="body" idx="1"/>
          </p:nvPr>
        </p:nvSpPr>
        <p:spPr/>
        <p:txBody>
          <a:bodyPr/>
          <a:lstStyle/>
          <a:p>
            <a:r>
              <a:rPr lang="en-US"/>
              <a:t>Suppose our dataset contains the number of books read (books) for 5 subjects: 1, 3, 0, 5, and 2, and the distribution is positively skewed.</a:t>
            </a:r>
          </a:p>
          <a:p>
            <a:endParaRPr lang="en-US"/>
          </a:p>
          <a:p>
            <a:r>
              <a:rPr lang="en-US"/>
              <a:t>The minimum value for the variable books is 0. The adjustment for each case is books + 1.</a:t>
            </a:r>
          </a:p>
          <a:p>
            <a:endParaRPr lang="en-US"/>
          </a:p>
          <a:p>
            <a:r>
              <a:rPr lang="en-US"/>
              <a:t>The transformations would be calculated as follows:</a:t>
            </a:r>
          </a:p>
          <a:p>
            <a:pPr lvl="1"/>
            <a:r>
              <a:rPr lang="en-US" sz="2400"/>
              <a:t>Compute logBooks = LG10(books + 1)</a:t>
            </a:r>
          </a:p>
          <a:p>
            <a:pPr lvl="1"/>
            <a:r>
              <a:rPr lang="en-US" sz="2400"/>
              <a:t>Compute sqrBooks = SQRT(books + 1)</a:t>
            </a:r>
          </a:p>
          <a:p>
            <a:pPr lvl="1"/>
            <a:r>
              <a:rPr lang="en-US" sz="2400"/>
              <a:t>Compute invBooks = 1 / (books + 1)</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D2DDD27-F45F-491B-ADC2-01E5B2C64EAD}" type="slidenum">
              <a:rPr lang="en-US"/>
              <a:pPr/>
              <a:t>8</a:t>
            </a:fld>
            <a:endParaRPr lang="en-US"/>
          </a:p>
        </p:txBody>
      </p:sp>
      <p:sp>
        <p:nvSpPr>
          <p:cNvPr id="173058" name="Rectangle 2"/>
          <p:cNvSpPr>
            <a:spLocks noGrp="1" noChangeArrowheads="1"/>
          </p:cNvSpPr>
          <p:nvPr>
            <p:ph type="title"/>
          </p:nvPr>
        </p:nvSpPr>
        <p:spPr>
          <a:xfrm>
            <a:off x="1143000" y="304800"/>
            <a:ext cx="7848600" cy="914400"/>
          </a:xfrm>
        </p:spPr>
        <p:txBody>
          <a:bodyPr/>
          <a:lstStyle/>
          <a:p>
            <a:r>
              <a:rPr lang="en-US"/>
              <a:t>Transformation of negatively skewed variables</a:t>
            </a:r>
          </a:p>
        </p:txBody>
      </p:sp>
      <p:sp>
        <p:nvSpPr>
          <p:cNvPr id="173059" name="Rectangle 3"/>
          <p:cNvSpPr>
            <a:spLocks noGrp="1" noChangeArrowheads="1"/>
          </p:cNvSpPr>
          <p:nvPr>
            <p:ph type="body" idx="1"/>
          </p:nvPr>
        </p:nvSpPr>
        <p:spPr>
          <a:xfrm>
            <a:off x="1066800" y="1600200"/>
            <a:ext cx="7881938" cy="5105400"/>
          </a:xfrm>
        </p:spPr>
        <p:txBody>
          <a:bodyPr/>
          <a:lstStyle/>
          <a:p>
            <a:r>
              <a:rPr lang="en-US"/>
              <a:t>If the distribution of a variable is negatively skewed, the adjustment of the values reverses, or reflects, the distribution so that it becomes positively skewed.  The transformations are then computed on the values in the positively skewed distribution.</a:t>
            </a:r>
          </a:p>
          <a:p>
            <a:endParaRPr lang="en-US"/>
          </a:p>
          <a:p>
            <a:r>
              <a:rPr lang="en-US"/>
              <a:t>Reflection is computed by subtracting all of the values for a variable from one plus the absolute value of maximum value for the variable. This results in a positively skewed distribution with all values larger than zero.</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01A98F6-067E-4D92-9575-CD7DFFC5D38E}" type="slidenum">
              <a:rPr lang="en-US"/>
              <a:pPr/>
              <a:t>9</a:t>
            </a:fld>
            <a:endParaRPr lang="en-US"/>
          </a:p>
        </p:txBody>
      </p:sp>
      <p:sp>
        <p:nvSpPr>
          <p:cNvPr id="180226" name="Rectangle 2"/>
          <p:cNvSpPr>
            <a:spLocks noGrp="1" noChangeArrowheads="1"/>
          </p:cNvSpPr>
          <p:nvPr>
            <p:ph type="title"/>
          </p:nvPr>
        </p:nvSpPr>
        <p:spPr/>
        <p:txBody>
          <a:bodyPr/>
          <a:lstStyle/>
          <a:p>
            <a:r>
              <a:rPr lang="en-US"/>
              <a:t>Example of negatively skewed variable</a:t>
            </a:r>
          </a:p>
        </p:txBody>
      </p:sp>
      <p:sp>
        <p:nvSpPr>
          <p:cNvPr id="180227" name="Rectangle 3"/>
          <p:cNvSpPr>
            <a:spLocks noGrp="1" noChangeArrowheads="1"/>
          </p:cNvSpPr>
          <p:nvPr>
            <p:ph type="body" idx="1"/>
          </p:nvPr>
        </p:nvSpPr>
        <p:spPr/>
        <p:txBody>
          <a:bodyPr/>
          <a:lstStyle/>
          <a:p>
            <a:r>
              <a:rPr lang="en-US"/>
              <a:t>Suppose our dataset contains the number of books read (books) for 5 subjects: 1, 3, 0, 5, and 2, and the distribution is negatively skewed.</a:t>
            </a:r>
          </a:p>
          <a:p>
            <a:endParaRPr lang="en-US"/>
          </a:p>
          <a:p>
            <a:r>
              <a:rPr lang="en-US"/>
              <a:t>The maximum value for the variable books is 5. The adjustment for each case is 6 - books.</a:t>
            </a:r>
          </a:p>
          <a:p>
            <a:endParaRPr lang="en-US"/>
          </a:p>
          <a:p>
            <a:r>
              <a:rPr lang="en-US"/>
              <a:t>The transformations would be calculated as follows:</a:t>
            </a:r>
          </a:p>
          <a:p>
            <a:pPr lvl="1"/>
            <a:r>
              <a:rPr lang="en-US" sz="2400"/>
              <a:t>Compute logBooks = LG10(6 - books)</a:t>
            </a:r>
          </a:p>
          <a:p>
            <a:pPr lvl="1"/>
            <a:r>
              <a:rPr lang="en-US" sz="2400"/>
              <a:t>Compute sqrBooks = SQRT(6 - books)</a:t>
            </a:r>
          </a:p>
          <a:p>
            <a:pPr lvl="1"/>
            <a:r>
              <a:rPr lang="en-US" sz="2400"/>
              <a:t>Compute invBooks = 1 / (6 - books)</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4865</TotalTime>
  <Words>2196</Words>
  <Application>Microsoft Office PowerPoint</Application>
  <PresentationFormat>On-screen Show (4:3)</PresentationFormat>
  <Paragraphs>262</Paragraphs>
  <Slides>31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Times New Roman</vt:lpstr>
      <vt:lpstr>Trebuchet MS</vt:lpstr>
      <vt:lpstr>Wingdings</vt:lpstr>
      <vt:lpstr>Verdana</vt:lpstr>
      <vt:lpstr>_statTemplate</vt:lpstr>
      <vt:lpstr>Picture (Enhanced Metafile)</vt:lpstr>
      <vt:lpstr>Computing Transformations</vt:lpstr>
      <vt:lpstr>Transforming variables to satisfy assumptions</vt:lpstr>
      <vt:lpstr>Computing transformations in SPSS</vt:lpstr>
      <vt:lpstr>Two forms for computing transformations</vt:lpstr>
      <vt:lpstr>Functions and formulas for transformations</vt:lpstr>
      <vt:lpstr>Transformation of positively skewed variables</vt:lpstr>
      <vt:lpstr>Example of positively skewed variable</vt:lpstr>
      <vt:lpstr>Transformation of negatively skewed variables</vt:lpstr>
      <vt:lpstr>Example of negatively skewed variable</vt:lpstr>
      <vt:lpstr>The Square Transformation for Linearity</vt:lpstr>
      <vt:lpstr>Example of the square transformation</vt:lpstr>
      <vt:lpstr>Transformations for normality</vt:lpstr>
      <vt:lpstr>Determine whether reflection is required</vt:lpstr>
      <vt:lpstr>Compute the adjustment to the argument</vt:lpstr>
      <vt:lpstr>Computing the logarithmic transformation</vt:lpstr>
      <vt:lpstr>Specifying the transform variable name and function</vt:lpstr>
      <vt:lpstr>Adding the variable name to the function</vt:lpstr>
      <vt:lpstr>Adding the constant to the function</vt:lpstr>
      <vt:lpstr>The transformed variable</vt:lpstr>
      <vt:lpstr>Computing the square root transformation</vt:lpstr>
      <vt:lpstr>Specifying the transform variable name and function</vt:lpstr>
      <vt:lpstr>Adding the variable name to the function</vt:lpstr>
      <vt:lpstr>Adding the constant to the function</vt:lpstr>
      <vt:lpstr>The transformed variable</vt:lpstr>
      <vt:lpstr>Computing the inverse transformation</vt:lpstr>
      <vt:lpstr>Specifying the transform variable name and formula</vt:lpstr>
      <vt:lpstr>The transformed variable</vt:lpstr>
      <vt:lpstr>Adjustment to the argument for the square transformation</vt:lpstr>
      <vt:lpstr>Computing the square transformation</vt:lpstr>
      <vt:lpstr>Specifying the transform variable name and formula</vt:lpstr>
      <vt:lpstr>The transformed variable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198</cp:revision>
  <cp:lastPrinted>2000-09-01T15:46:21Z</cp:lastPrinted>
  <dcterms:created xsi:type="dcterms:W3CDTF">2000-09-01T15:46:21Z</dcterms:created>
  <dcterms:modified xsi:type="dcterms:W3CDTF">2012-04-15T14:21:50Z</dcterms:modified>
</cp:coreProperties>
</file>