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53"/>
  </p:notesMasterIdLst>
  <p:handoutMasterIdLst>
    <p:handoutMasterId r:id="rId54"/>
  </p:handoutMasterIdLst>
  <p:sldIdLst>
    <p:sldId id="256" r:id="rId2"/>
    <p:sldId id="326" r:id="rId3"/>
    <p:sldId id="387" r:id="rId4"/>
    <p:sldId id="388" r:id="rId5"/>
    <p:sldId id="351" r:id="rId6"/>
    <p:sldId id="389" r:id="rId7"/>
    <p:sldId id="399" r:id="rId8"/>
    <p:sldId id="390" r:id="rId9"/>
    <p:sldId id="392" r:id="rId10"/>
    <p:sldId id="398" r:id="rId11"/>
    <p:sldId id="394" r:id="rId12"/>
    <p:sldId id="349" r:id="rId13"/>
    <p:sldId id="350" r:id="rId14"/>
    <p:sldId id="365" r:id="rId15"/>
    <p:sldId id="367" r:id="rId16"/>
    <p:sldId id="366" r:id="rId17"/>
    <p:sldId id="325" r:id="rId18"/>
    <p:sldId id="323" r:id="rId19"/>
    <p:sldId id="328" r:id="rId20"/>
    <p:sldId id="329" r:id="rId21"/>
    <p:sldId id="334" r:id="rId22"/>
    <p:sldId id="353" r:id="rId23"/>
    <p:sldId id="354" r:id="rId24"/>
    <p:sldId id="355" r:id="rId25"/>
    <p:sldId id="363" r:id="rId26"/>
    <p:sldId id="364" r:id="rId27"/>
    <p:sldId id="356" r:id="rId28"/>
    <p:sldId id="357" r:id="rId29"/>
    <p:sldId id="358" r:id="rId30"/>
    <p:sldId id="359" r:id="rId31"/>
    <p:sldId id="360" r:id="rId32"/>
    <p:sldId id="361" r:id="rId33"/>
    <p:sldId id="368" r:id="rId34"/>
    <p:sldId id="362" r:id="rId35"/>
    <p:sldId id="369" r:id="rId36"/>
    <p:sldId id="370" r:id="rId37"/>
    <p:sldId id="371" r:id="rId38"/>
    <p:sldId id="373" r:id="rId39"/>
    <p:sldId id="374" r:id="rId40"/>
    <p:sldId id="376" r:id="rId41"/>
    <p:sldId id="377" r:id="rId42"/>
    <p:sldId id="378" r:id="rId43"/>
    <p:sldId id="379" r:id="rId44"/>
    <p:sldId id="380" r:id="rId45"/>
    <p:sldId id="382" r:id="rId46"/>
    <p:sldId id="381" r:id="rId47"/>
    <p:sldId id="383" r:id="rId48"/>
    <p:sldId id="384" r:id="rId49"/>
    <p:sldId id="401" r:id="rId50"/>
    <p:sldId id="327" r:id="rId51"/>
    <p:sldId id="400" r:id="rId52"/>
  </p:sldIdLst>
  <p:sldSz cx="9144000" cy="6858000" type="screen4x3"/>
  <p:notesSz cx="6858000" cy="9144000"/>
  <p:defaultTextStyle>
    <a:defPPr>
      <a:defRPr lang="en-US"/>
    </a:defPPr>
    <a:lvl1pPr algn="ctr" rtl="0" fontAlgn="base">
      <a:lnSpc>
        <a:spcPct val="85000"/>
      </a:lnSpc>
      <a:spcBef>
        <a:spcPct val="0"/>
      </a:spcBef>
      <a:spcAft>
        <a:spcPct val="0"/>
      </a:spcAft>
      <a:defRPr sz="2400" kern="1200">
        <a:solidFill>
          <a:schemeClr val="tx1"/>
        </a:solidFill>
        <a:latin typeface="Trebuchet MS" pitchFamily="34" charset="0"/>
        <a:ea typeface="+mn-ea"/>
        <a:cs typeface="+mn-cs"/>
      </a:defRPr>
    </a:lvl1pPr>
    <a:lvl2pPr marL="457200" algn="ctr" rtl="0" fontAlgn="base">
      <a:lnSpc>
        <a:spcPct val="85000"/>
      </a:lnSpc>
      <a:spcBef>
        <a:spcPct val="0"/>
      </a:spcBef>
      <a:spcAft>
        <a:spcPct val="0"/>
      </a:spcAft>
      <a:defRPr sz="2400" kern="1200">
        <a:solidFill>
          <a:schemeClr val="tx1"/>
        </a:solidFill>
        <a:latin typeface="Trebuchet MS" pitchFamily="34" charset="0"/>
        <a:ea typeface="+mn-ea"/>
        <a:cs typeface="+mn-cs"/>
      </a:defRPr>
    </a:lvl2pPr>
    <a:lvl3pPr marL="914400" algn="ctr" rtl="0" fontAlgn="base">
      <a:lnSpc>
        <a:spcPct val="85000"/>
      </a:lnSpc>
      <a:spcBef>
        <a:spcPct val="0"/>
      </a:spcBef>
      <a:spcAft>
        <a:spcPct val="0"/>
      </a:spcAft>
      <a:defRPr sz="2400" kern="1200">
        <a:solidFill>
          <a:schemeClr val="tx1"/>
        </a:solidFill>
        <a:latin typeface="Trebuchet MS" pitchFamily="34" charset="0"/>
        <a:ea typeface="+mn-ea"/>
        <a:cs typeface="+mn-cs"/>
      </a:defRPr>
    </a:lvl3pPr>
    <a:lvl4pPr marL="1371600" algn="ctr" rtl="0" fontAlgn="base">
      <a:lnSpc>
        <a:spcPct val="85000"/>
      </a:lnSpc>
      <a:spcBef>
        <a:spcPct val="0"/>
      </a:spcBef>
      <a:spcAft>
        <a:spcPct val="0"/>
      </a:spcAft>
      <a:defRPr sz="2400" kern="1200">
        <a:solidFill>
          <a:schemeClr val="tx1"/>
        </a:solidFill>
        <a:latin typeface="Trebuchet MS" pitchFamily="34" charset="0"/>
        <a:ea typeface="+mn-ea"/>
        <a:cs typeface="+mn-cs"/>
      </a:defRPr>
    </a:lvl4pPr>
    <a:lvl5pPr marL="1828800" algn="ctr" rtl="0" fontAlgn="base">
      <a:lnSpc>
        <a:spcPct val="85000"/>
      </a:lnSpc>
      <a:spcBef>
        <a:spcPct val="0"/>
      </a:spcBef>
      <a:spcAft>
        <a:spcPct val="0"/>
      </a:spcAft>
      <a:defRPr sz="2400" kern="1200">
        <a:solidFill>
          <a:schemeClr val="tx1"/>
        </a:solidFill>
        <a:latin typeface="Trebuchet MS" pitchFamily="34" charset="0"/>
        <a:ea typeface="+mn-ea"/>
        <a:cs typeface="+mn-cs"/>
      </a:defRPr>
    </a:lvl5pPr>
    <a:lvl6pPr marL="2286000" algn="l" defTabSz="914400" rtl="0" eaLnBrk="1" latinLnBrk="0" hangingPunct="1">
      <a:defRPr sz="2400" kern="1200">
        <a:solidFill>
          <a:schemeClr val="tx1"/>
        </a:solidFill>
        <a:latin typeface="Trebuchet MS" pitchFamily="34" charset="0"/>
        <a:ea typeface="+mn-ea"/>
        <a:cs typeface="+mn-cs"/>
      </a:defRPr>
    </a:lvl6pPr>
    <a:lvl7pPr marL="2743200" algn="l" defTabSz="914400" rtl="0" eaLnBrk="1" latinLnBrk="0" hangingPunct="1">
      <a:defRPr sz="2400" kern="1200">
        <a:solidFill>
          <a:schemeClr val="tx1"/>
        </a:solidFill>
        <a:latin typeface="Trebuchet MS" pitchFamily="34" charset="0"/>
        <a:ea typeface="+mn-ea"/>
        <a:cs typeface="+mn-cs"/>
      </a:defRPr>
    </a:lvl7pPr>
    <a:lvl8pPr marL="3200400" algn="l" defTabSz="914400" rtl="0" eaLnBrk="1" latinLnBrk="0" hangingPunct="1">
      <a:defRPr sz="2400" kern="1200">
        <a:solidFill>
          <a:schemeClr val="tx1"/>
        </a:solidFill>
        <a:latin typeface="Trebuchet MS" pitchFamily="34" charset="0"/>
        <a:ea typeface="+mn-ea"/>
        <a:cs typeface="+mn-cs"/>
      </a:defRPr>
    </a:lvl8pPr>
    <a:lvl9pPr marL="3657600" algn="l" defTabSz="914400" rtl="0" eaLnBrk="1" latinLnBrk="0" hangingPunct="1">
      <a:defRPr sz="2400" kern="1200">
        <a:solidFill>
          <a:schemeClr val="tx1"/>
        </a:solidFill>
        <a:latin typeface="Trebuchet M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AEA"/>
    <a:srgbClr val="000000"/>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86" d="100"/>
          <a:sy n="86" d="100"/>
        </p:scale>
        <p:origin x="-1290"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536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pitchFamily="18" charset="0"/>
              </a:defRPr>
            </a:lvl1pPr>
          </a:lstStyle>
          <a:p>
            <a:endParaRPr lang="en-US"/>
          </a:p>
        </p:txBody>
      </p:sp>
      <p:sp>
        <p:nvSpPr>
          <p:cNvPr id="1536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pitchFamily="18" charset="0"/>
              </a:defRPr>
            </a:lvl1pPr>
          </a:lstStyle>
          <a:p>
            <a:r>
              <a:rPr lang="en-US"/>
              <a:t>Class 2</a:t>
            </a: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pitchFamily="18" charset="0"/>
              </a:defRPr>
            </a:lvl1pPr>
          </a:lstStyle>
          <a:p>
            <a:fld id="{1549D23E-87AD-445E-9F90-14CB43F6674B}" type="slidenum">
              <a:rPr lang="en-US"/>
              <a:pPr/>
              <a:t>‹#›</a:t>
            </a:fld>
            <a:endParaRPr lang="en-US"/>
          </a:p>
        </p:txBody>
      </p:sp>
    </p:spTree>
    <p:extLst>
      <p:ext uri="{BB962C8B-B14F-4D97-AF65-F5344CB8AC3E}">
        <p14:creationId xmlns:p14="http://schemas.microsoft.com/office/powerpoint/2010/main" val="37625885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pitchFamily="18" charset="0"/>
              </a:defRPr>
            </a:lvl1pPr>
          </a:lstStyle>
          <a:p>
            <a:endParaRPr lang="en-US"/>
          </a:p>
        </p:txBody>
      </p:sp>
      <p:sp>
        <p:nvSpPr>
          <p:cNvPr id="1741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pitchFamily="18" charset="0"/>
              </a:defRPr>
            </a:lvl1pPr>
          </a:lstStyle>
          <a:p>
            <a:fld id="{5539C101-BE91-4926-8B9A-AF209C327971}" type="slidenum">
              <a:rPr lang="en-US"/>
              <a:pPr/>
              <a:t>‹#›</a:t>
            </a:fld>
            <a:endParaRPr lang="en-US"/>
          </a:p>
        </p:txBody>
      </p:sp>
    </p:spTree>
    <p:extLst>
      <p:ext uri="{BB962C8B-B14F-4D97-AF65-F5344CB8AC3E}">
        <p14:creationId xmlns:p14="http://schemas.microsoft.com/office/powerpoint/2010/main" val="5530743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2C44E5-7A22-4A52-83E9-9E336E6BE0FB}" type="slidenum">
              <a:rPr lang="en-US"/>
              <a:pPr/>
              <a:t>1</a:t>
            </a:fld>
            <a:endParaRPr lang="en-US"/>
          </a:p>
        </p:txBody>
      </p:sp>
      <p:sp>
        <p:nvSpPr>
          <p:cNvPr id="43010" name="Rectangle 2"/>
          <p:cNvSpPr>
            <a:spLocks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08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0899" name="Rectangle 3"/>
          <p:cNvSpPr>
            <a:spLocks noGrp="1" noChangeArrowheads="1"/>
          </p:cNvSpPr>
          <p:nvPr>
            <p:ph type="ctrTitle"/>
          </p:nvPr>
        </p:nvSpPr>
        <p:spPr>
          <a:xfrm>
            <a:off x="1143000" y="304800"/>
            <a:ext cx="7543800" cy="1012825"/>
          </a:xfrm>
        </p:spPr>
        <p:txBody>
          <a:bodyPr/>
          <a:lstStyle>
            <a:lvl1pPr>
              <a:defRPr/>
            </a:lvl1pPr>
          </a:lstStyle>
          <a:p>
            <a:pPr lvl="0"/>
            <a:r>
              <a:rPr lang="en-US" noProof="0" smtClean="0"/>
              <a:t>Click to edit Master title</a:t>
            </a:r>
          </a:p>
        </p:txBody>
      </p:sp>
      <p:sp>
        <p:nvSpPr>
          <p:cNvPr id="80900" name="Rectangle 4"/>
          <p:cNvSpPr>
            <a:spLocks noGrp="1" noChangeArrowheads="1"/>
          </p:cNvSpPr>
          <p:nvPr>
            <p:ph type="subTitle" idx="1"/>
          </p:nvPr>
        </p:nvSpPr>
        <p:spPr>
          <a:xfrm>
            <a:off x="1219200" y="1600200"/>
            <a:ext cx="7391400" cy="5029200"/>
          </a:xfrm>
        </p:spPr>
        <p:txBody>
          <a:bodyPr/>
          <a:lstStyle>
            <a:lvl1pPr marL="0" indent="0" algn="ctr">
              <a:buFont typeface="Wingdings" pitchFamily="2" charset="2"/>
              <a:buNone/>
              <a:defRPr sz="2000"/>
            </a:lvl1pPr>
          </a:lstStyle>
          <a:p>
            <a:pPr lvl="0"/>
            <a:r>
              <a:rPr lang="en-US" noProof="0" smtClean="0"/>
              <a:t>Click to edit Master subtitle style</a:t>
            </a:r>
          </a:p>
        </p:txBody>
      </p:sp>
      <p:sp>
        <p:nvSpPr>
          <p:cNvPr id="80913" name="Rectangle 17"/>
          <p:cNvSpPr>
            <a:spLocks noGrp="1" noChangeArrowheads="1"/>
          </p:cNvSpPr>
          <p:nvPr>
            <p:ph type="sldNum" sz="quarter" idx="4"/>
          </p:nvPr>
        </p:nvSpPr>
        <p:spPr/>
        <p:txBody>
          <a:bodyPr/>
          <a:lstStyle>
            <a:lvl1pPr>
              <a:defRPr/>
            </a:lvl1pPr>
          </a:lstStyle>
          <a:p>
            <a:r>
              <a:rPr lang="en-US"/>
              <a:t>SW388R7</a:t>
            </a:r>
          </a:p>
          <a:p>
            <a:r>
              <a:rPr lang="en-US"/>
              <a:t>Data Analysis &amp; Computers II</a:t>
            </a:r>
          </a:p>
          <a:p>
            <a:endParaRPr lang="en-US"/>
          </a:p>
          <a:p>
            <a:r>
              <a:rPr lang="en-US"/>
              <a:t>Slide </a:t>
            </a:r>
            <a:fld id="{089DBAA3-2B5E-4EDE-93E8-3AED0789D713}"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6C028B01-1CDB-4CA7-821C-424312005D39}" type="slidenum">
              <a:rPr lang="en-US"/>
              <a:pPr/>
              <a:t>‹#›</a:t>
            </a:fld>
            <a:endParaRPr lang="en-US"/>
          </a:p>
        </p:txBody>
      </p:sp>
    </p:spTree>
    <p:extLst>
      <p:ext uri="{BB962C8B-B14F-4D97-AF65-F5344CB8AC3E}">
        <p14:creationId xmlns:p14="http://schemas.microsoft.com/office/powerpoint/2010/main" val="355974345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8650" y="304800"/>
            <a:ext cx="1970088"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7594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8993B38C-486F-49DF-BC7E-FA11BF5DF92E}" type="slidenum">
              <a:rPr lang="en-US"/>
              <a:pPr/>
              <a:t>‹#›</a:t>
            </a:fld>
            <a:endParaRPr lang="en-US"/>
          </a:p>
        </p:txBody>
      </p:sp>
    </p:spTree>
    <p:extLst>
      <p:ext uri="{BB962C8B-B14F-4D97-AF65-F5344CB8AC3E}">
        <p14:creationId xmlns:p14="http://schemas.microsoft.com/office/powerpoint/2010/main" val="149133701"/>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143000" y="304800"/>
            <a:ext cx="7543800" cy="9144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1066800" y="1676400"/>
            <a:ext cx="3863975"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083175" y="1676400"/>
            <a:ext cx="3865563"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1066800" y="4267200"/>
            <a:ext cx="3863975"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5083175" y="4267200"/>
            <a:ext cx="3865563" cy="2438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a:xfrm>
            <a:off x="0" y="304800"/>
            <a:ext cx="1143000" cy="914400"/>
          </a:xfrm>
        </p:spPr>
        <p:txBody>
          <a:bodyPr/>
          <a:lstStyle>
            <a:lvl1pPr>
              <a:defRPr/>
            </a:lvl1pPr>
          </a:lstStyle>
          <a:p>
            <a:r>
              <a:rPr lang="en-US"/>
              <a:t>SW388R7</a:t>
            </a:r>
          </a:p>
          <a:p>
            <a:r>
              <a:rPr lang="en-US"/>
              <a:t>Data Analysis &amp; Computers II</a:t>
            </a:r>
          </a:p>
          <a:p>
            <a:endParaRPr lang="en-US"/>
          </a:p>
          <a:p>
            <a:r>
              <a:rPr lang="en-US"/>
              <a:t>Slide </a:t>
            </a:r>
            <a:fld id="{E331860D-D27B-4DFA-A470-6AFFDFCD203F}" type="slidenum">
              <a:rPr lang="en-US"/>
              <a:pPr/>
              <a:t>‹#›</a:t>
            </a:fld>
            <a:endParaRPr lang="en-US"/>
          </a:p>
        </p:txBody>
      </p:sp>
    </p:spTree>
    <p:extLst>
      <p:ext uri="{BB962C8B-B14F-4D97-AF65-F5344CB8AC3E}">
        <p14:creationId xmlns:p14="http://schemas.microsoft.com/office/powerpoint/2010/main" val="356383424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543800"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676400"/>
            <a:ext cx="3863975"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83175" y="1676400"/>
            <a:ext cx="3865563"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0" y="304800"/>
            <a:ext cx="1143000" cy="914400"/>
          </a:xfrm>
        </p:spPr>
        <p:txBody>
          <a:bodyPr/>
          <a:lstStyle>
            <a:lvl1pPr>
              <a:defRPr/>
            </a:lvl1pPr>
          </a:lstStyle>
          <a:p>
            <a:r>
              <a:rPr lang="en-US"/>
              <a:t>SW388R7</a:t>
            </a:r>
          </a:p>
          <a:p>
            <a:r>
              <a:rPr lang="en-US"/>
              <a:t>Data Analysis &amp; Computers II</a:t>
            </a:r>
          </a:p>
          <a:p>
            <a:endParaRPr lang="en-US"/>
          </a:p>
          <a:p>
            <a:r>
              <a:rPr lang="en-US"/>
              <a:t>Slide </a:t>
            </a:r>
            <a:fld id="{E8868463-67C2-4366-964E-BAC6BCC5C1F2}" type="slidenum">
              <a:rPr lang="en-US"/>
              <a:pPr/>
              <a:t>‹#›</a:t>
            </a:fld>
            <a:endParaRPr lang="en-US"/>
          </a:p>
        </p:txBody>
      </p:sp>
    </p:spTree>
    <p:extLst>
      <p:ext uri="{BB962C8B-B14F-4D97-AF65-F5344CB8AC3E}">
        <p14:creationId xmlns:p14="http://schemas.microsoft.com/office/powerpoint/2010/main" val="76260241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2F2B3147-DCFF-4CC8-8F5D-22CE69AB32E1}" type="slidenum">
              <a:rPr lang="en-US"/>
              <a:pPr/>
              <a:t>‹#›</a:t>
            </a:fld>
            <a:endParaRPr lang="en-US"/>
          </a:p>
        </p:txBody>
      </p:sp>
    </p:spTree>
    <p:extLst>
      <p:ext uri="{BB962C8B-B14F-4D97-AF65-F5344CB8AC3E}">
        <p14:creationId xmlns:p14="http://schemas.microsoft.com/office/powerpoint/2010/main" val="146858874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59B750AA-7E8C-4503-88AD-F0A70D6B2980}" type="slidenum">
              <a:rPr lang="en-US"/>
              <a:pPr/>
              <a:t>‹#›</a:t>
            </a:fld>
            <a:endParaRPr lang="en-US"/>
          </a:p>
        </p:txBody>
      </p:sp>
    </p:spTree>
    <p:extLst>
      <p:ext uri="{BB962C8B-B14F-4D97-AF65-F5344CB8AC3E}">
        <p14:creationId xmlns:p14="http://schemas.microsoft.com/office/powerpoint/2010/main" val="420389120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676400"/>
            <a:ext cx="3863975"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83175" y="1676400"/>
            <a:ext cx="3865563"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1BE51261-4C6F-41E0-A155-76530CB60DED}" type="slidenum">
              <a:rPr lang="en-US"/>
              <a:pPr/>
              <a:t>‹#›</a:t>
            </a:fld>
            <a:endParaRPr lang="en-US"/>
          </a:p>
        </p:txBody>
      </p:sp>
    </p:spTree>
    <p:extLst>
      <p:ext uri="{BB962C8B-B14F-4D97-AF65-F5344CB8AC3E}">
        <p14:creationId xmlns:p14="http://schemas.microsoft.com/office/powerpoint/2010/main" val="40099331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E1DF0BDF-8300-48D5-8D23-C384EA22B215}" type="slidenum">
              <a:rPr lang="en-US"/>
              <a:pPr/>
              <a:t>‹#›</a:t>
            </a:fld>
            <a:endParaRPr lang="en-US"/>
          </a:p>
        </p:txBody>
      </p:sp>
    </p:spTree>
    <p:extLst>
      <p:ext uri="{BB962C8B-B14F-4D97-AF65-F5344CB8AC3E}">
        <p14:creationId xmlns:p14="http://schemas.microsoft.com/office/powerpoint/2010/main" val="87234873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02006380-9FC3-4F11-8BDB-B2D54ACBC592}" type="slidenum">
              <a:rPr lang="en-US"/>
              <a:pPr/>
              <a:t>‹#›</a:t>
            </a:fld>
            <a:endParaRPr lang="en-US"/>
          </a:p>
        </p:txBody>
      </p:sp>
    </p:spTree>
    <p:extLst>
      <p:ext uri="{BB962C8B-B14F-4D97-AF65-F5344CB8AC3E}">
        <p14:creationId xmlns:p14="http://schemas.microsoft.com/office/powerpoint/2010/main" val="368608883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F5AAD9DB-9615-4A81-B941-DEF48507027D}" type="slidenum">
              <a:rPr lang="en-US"/>
              <a:pPr/>
              <a:t>‹#›</a:t>
            </a:fld>
            <a:endParaRPr lang="en-US"/>
          </a:p>
        </p:txBody>
      </p:sp>
    </p:spTree>
    <p:extLst>
      <p:ext uri="{BB962C8B-B14F-4D97-AF65-F5344CB8AC3E}">
        <p14:creationId xmlns:p14="http://schemas.microsoft.com/office/powerpoint/2010/main" val="330345455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B4D11D80-185C-49EE-88F4-7190CD7004EF}" type="slidenum">
              <a:rPr lang="en-US"/>
              <a:pPr/>
              <a:t>‹#›</a:t>
            </a:fld>
            <a:endParaRPr lang="en-US"/>
          </a:p>
        </p:txBody>
      </p:sp>
    </p:spTree>
    <p:extLst>
      <p:ext uri="{BB962C8B-B14F-4D97-AF65-F5344CB8AC3E}">
        <p14:creationId xmlns:p14="http://schemas.microsoft.com/office/powerpoint/2010/main" val="190497515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D0DE183C-9A45-4613-B60A-DE583C781756}" type="slidenum">
              <a:rPr lang="en-US"/>
              <a:pPr/>
              <a:t>‹#›</a:t>
            </a:fld>
            <a:endParaRPr lang="en-US"/>
          </a:p>
        </p:txBody>
      </p:sp>
    </p:spTree>
    <p:extLst>
      <p:ext uri="{BB962C8B-B14F-4D97-AF65-F5344CB8AC3E}">
        <p14:creationId xmlns:p14="http://schemas.microsoft.com/office/powerpoint/2010/main" val="37692495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9874" name="Picture 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9875" name="Rectangle 3"/>
          <p:cNvSpPr>
            <a:spLocks noGrp="1" noChangeArrowheads="1"/>
          </p:cNvSpPr>
          <p:nvPr>
            <p:ph type="body" idx="1"/>
          </p:nvPr>
        </p:nvSpPr>
        <p:spPr bwMode="auto">
          <a:xfrm>
            <a:off x="1066800" y="1676400"/>
            <a:ext cx="7881938"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9876" name="Rectangle 4"/>
          <p:cNvSpPr>
            <a:spLocks noGrp="1" noChangeArrowheads="1"/>
          </p:cNvSpPr>
          <p:nvPr>
            <p:ph type="title"/>
          </p:nvPr>
        </p:nvSpPr>
        <p:spPr bwMode="auto">
          <a:xfrm>
            <a:off x="1143000" y="304800"/>
            <a:ext cx="7543800" cy="9144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slide title</a:t>
            </a:r>
          </a:p>
        </p:txBody>
      </p:sp>
      <p:sp>
        <p:nvSpPr>
          <p:cNvPr id="79882" name="Rectangle 10"/>
          <p:cNvSpPr>
            <a:spLocks noGrp="1" noChangeArrowheads="1"/>
          </p:cNvSpPr>
          <p:nvPr>
            <p:ph type="sldNum" sz="quarter" idx="4"/>
          </p:nvPr>
        </p:nvSpPr>
        <p:spPr bwMode="auto">
          <a:xfrm>
            <a:off x="0" y="304800"/>
            <a:ext cx="114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defRPr sz="1000"/>
            </a:lvl1pPr>
          </a:lstStyle>
          <a:p>
            <a:r>
              <a:rPr lang="en-US"/>
              <a:t>SW388R7</a:t>
            </a:r>
          </a:p>
          <a:p>
            <a:r>
              <a:rPr lang="en-US"/>
              <a:t>Data Analysis &amp; Computers II</a:t>
            </a:r>
          </a:p>
          <a:p>
            <a:endParaRPr lang="en-US"/>
          </a:p>
          <a:p>
            <a:r>
              <a:rPr lang="en-US"/>
              <a:t>Slide </a:t>
            </a:r>
            <a:fld id="{C8E583DF-D9E4-43BC-895E-F3ADC075202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 id="2147483667" r:id="rId13"/>
  </p:sldLayoutIdLst>
  <p:transition/>
  <p:hf hdr="0" ftr="0" dt="0"/>
  <p:txStyles>
    <p:titleStyle>
      <a:lvl1pPr algn="ctr" rtl="0" fontAlgn="base">
        <a:lnSpc>
          <a:spcPct val="85000"/>
        </a:lnSpc>
        <a:spcBef>
          <a:spcPct val="0"/>
        </a:spcBef>
        <a:spcAft>
          <a:spcPct val="0"/>
        </a:spcAft>
        <a:defRPr sz="2800">
          <a:solidFill>
            <a:schemeClr val="tx2"/>
          </a:solidFill>
          <a:latin typeface="+mj-lt"/>
          <a:ea typeface="+mj-ea"/>
          <a:cs typeface="+mj-cs"/>
        </a:defRPr>
      </a:lvl1pPr>
      <a:lvl2pPr algn="ctr" rtl="0" fontAlgn="base">
        <a:lnSpc>
          <a:spcPct val="85000"/>
        </a:lnSpc>
        <a:spcBef>
          <a:spcPct val="0"/>
        </a:spcBef>
        <a:spcAft>
          <a:spcPct val="0"/>
        </a:spcAft>
        <a:defRPr sz="2800">
          <a:solidFill>
            <a:schemeClr val="tx2"/>
          </a:solidFill>
          <a:latin typeface="Trebuchet MS" pitchFamily="34" charset="0"/>
        </a:defRPr>
      </a:lvl2pPr>
      <a:lvl3pPr algn="ctr" rtl="0" fontAlgn="base">
        <a:lnSpc>
          <a:spcPct val="85000"/>
        </a:lnSpc>
        <a:spcBef>
          <a:spcPct val="0"/>
        </a:spcBef>
        <a:spcAft>
          <a:spcPct val="0"/>
        </a:spcAft>
        <a:defRPr sz="2800">
          <a:solidFill>
            <a:schemeClr val="tx2"/>
          </a:solidFill>
          <a:latin typeface="Trebuchet MS" pitchFamily="34" charset="0"/>
        </a:defRPr>
      </a:lvl3pPr>
      <a:lvl4pPr algn="ctr" rtl="0" fontAlgn="base">
        <a:lnSpc>
          <a:spcPct val="85000"/>
        </a:lnSpc>
        <a:spcBef>
          <a:spcPct val="0"/>
        </a:spcBef>
        <a:spcAft>
          <a:spcPct val="0"/>
        </a:spcAft>
        <a:defRPr sz="2800">
          <a:solidFill>
            <a:schemeClr val="tx2"/>
          </a:solidFill>
          <a:latin typeface="Trebuchet MS" pitchFamily="34" charset="0"/>
        </a:defRPr>
      </a:lvl4pPr>
      <a:lvl5pPr algn="ctr" rtl="0" fontAlgn="base">
        <a:lnSpc>
          <a:spcPct val="85000"/>
        </a:lnSpc>
        <a:spcBef>
          <a:spcPct val="0"/>
        </a:spcBef>
        <a:spcAft>
          <a:spcPct val="0"/>
        </a:spcAft>
        <a:defRPr sz="2800">
          <a:solidFill>
            <a:schemeClr val="tx2"/>
          </a:solidFill>
          <a:latin typeface="Trebuchet MS" pitchFamily="34" charset="0"/>
        </a:defRPr>
      </a:lvl5pPr>
      <a:lvl6pPr marL="457200" algn="ctr" rtl="0" fontAlgn="base">
        <a:lnSpc>
          <a:spcPct val="85000"/>
        </a:lnSpc>
        <a:spcBef>
          <a:spcPct val="0"/>
        </a:spcBef>
        <a:spcAft>
          <a:spcPct val="0"/>
        </a:spcAft>
        <a:defRPr sz="2800">
          <a:solidFill>
            <a:schemeClr val="tx2"/>
          </a:solidFill>
          <a:latin typeface="Trebuchet MS" pitchFamily="34" charset="0"/>
        </a:defRPr>
      </a:lvl6pPr>
      <a:lvl7pPr marL="914400" algn="ctr" rtl="0" fontAlgn="base">
        <a:lnSpc>
          <a:spcPct val="85000"/>
        </a:lnSpc>
        <a:spcBef>
          <a:spcPct val="0"/>
        </a:spcBef>
        <a:spcAft>
          <a:spcPct val="0"/>
        </a:spcAft>
        <a:defRPr sz="2800">
          <a:solidFill>
            <a:schemeClr val="tx2"/>
          </a:solidFill>
          <a:latin typeface="Trebuchet MS" pitchFamily="34" charset="0"/>
        </a:defRPr>
      </a:lvl7pPr>
      <a:lvl8pPr marL="1371600" algn="ctr" rtl="0" fontAlgn="base">
        <a:lnSpc>
          <a:spcPct val="85000"/>
        </a:lnSpc>
        <a:spcBef>
          <a:spcPct val="0"/>
        </a:spcBef>
        <a:spcAft>
          <a:spcPct val="0"/>
        </a:spcAft>
        <a:defRPr sz="2800">
          <a:solidFill>
            <a:schemeClr val="tx2"/>
          </a:solidFill>
          <a:latin typeface="Trebuchet MS" pitchFamily="34" charset="0"/>
        </a:defRPr>
      </a:lvl8pPr>
      <a:lvl9pPr marL="1828800" algn="ctr" rtl="0" fontAlgn="base">
        <a:lnSpc>
          <a:spcPct val="85000"/>
        </a:lnSpc>
        <a:spcBef>
          <a:spcPct val="0"/>
        </a:spcBef>
        <a:spcAft>
          <a:spcPct val="0"/>
        </a:spcAft>
        <a:defRPr sz="2800">
          <a:solidFill>
            <a:schemeClr val="tx2"/>
          </a:solidFill>
          <a:latin typeface="Trebuchet MS" pitchFamily="34" charset="0"/>
        </a:defRPr>
      </a:lvl9pPr>
    </p:titleStyle>
    <p:bodyStyle>
      <a:lvl1pPr marL="342900" indent="-342900" algn="l" rtl="0" fontAlgn="base">
        <a:spcBef>
          <a:spcPct val="20000"/>
        </a:spcBef>
        <a:spcAft>
          <a:spcPct val="0"/>
        </a:spcAft>
        <a:buClr>
          <a:schemeClr val="tx1"/>
        </a:buClr>
        <a:buSzPct val="65000"/>
        <a:buFont typeface="Wingdings" pitchFamily="2" charset="2"/>
        <a:buChar char="Ø"/>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SzPct val="65000"/>
        <a:buFont typeface="Wingdings" pitchFamily="2" charset="2"/>
        <a:buChar char="Ø"/>
        <a:defRPr sz="2000">
          <a:solidFill>
            <a:schemeClr val="tx1"/>
          </a:solidFill>
          <a:latin typeface="+mn-lt"/>
        </a:defRPr>
      </a:lvl2pPr>
      <a:lvl3pPr marL="1085850" indent="-228600" algn="l" rtl="0" fontAlgn="base">
        <a:spcBef>
          <a:spcPct val="20000"/>
        </a:spcBef>
        <a:spcAft>
          <a:spcPct val="0"/>
        </a:spcAft>
        <a:buClr>
          <a:schemeClr val="tx1"/>
        </a:buClr>
        <a:buSzPct val="65000"/>
        <a:buFont typeface="Wingdings" pitchFamily="2" charset="2"/>
        <a:buChar char="Ø"/>
        <a:defRPr>
          <a:solidFill>
            <a:schemeClr val="tx1"/>
          </a:solidFill>
          <a:latin typeface="+mn-lt"/>
        </a:defRPr>
      </a:lvl3pPr>
      <a:lvl4pPr marL="1428750" indent="-228600" algn="l" rtl="0" fontAlgn="base">
        <a:spcBef>
          <a:spcPct val="20000"/>
        </a:spcBef>
        <a:spcAft>
          <a:spcPct val="0"/>
        </a:spcAft>
        <a:buClr>
          <a:schemeClr val="tx1"/>
        </a:buClr>
        <a:buSzPct val="65000"/>
        <a:buFont typeface="Wingdings" pitchFamily="2" charset="2"/>
        <a:buChar char="Ø"/>
        <a:defRPr sz="1600">
          <a:solidFill>
            <a:schemeClr val="tx1"/>
          </a:solidFill>
          <a:latin typeface="+mn-lt"/>
        </a:defRPr>
      </a:lvl4pPr>
      <a:lvl5pPr marL="17716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5pPr>
      <a:lvl6pPr marL="22288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6pPr>
      <a:lvl7pPr marL="26860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7pPr>
      <a:lvl8pPr marL="31432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8pPr>
      <a:lvl9pPr marL="36004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12.xml"/><Relationship Id="rId5" Type="http://schemas.openxmlformats.org/officeDocument/2006/relationships/image" Target="../media/image28.png"/><Relationship Id="rId4" Type="http://schemas.openxmlformats.org/officeDocument/2006/relationships/image" Target="../media/image27.png"/></Relationships>
</file>

<file path=ppt/slides/_rels/slide34.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32.emf"/></Relationships>
</file>

<file path=ppt/slides/_rels/slide38.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40.x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4.xml"/><Relationship Id="rId1" Type="http://schemas.openxmlformats.org/officeDocument/2006/relationships/vmlDrawing" Target="../drawings/vmlDrawing4.vml"/><Relationship Id="rId6" Type="http://schemas.openxmlformats.org/officeDocument/2006/relationships/image" Target="../media/image7.emf"/><Relationship Id="rId5" Type="http://schemas.openxmlformats.org/officeDocument/2006/relationships/oleObject" Target="../embeddings/oleObject5.bin"/><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7"/>
          <p:cNvSpPr>
            <a:spLocks noGrp="1" noChangeArrowheads="1"/>
          </p:cNvSpPr>
          <p:nvPr>
            <p:ph type="sldNum" sz="quarter" idx="4"/>
          </p:nvPr>
        </p:nvSpPr>
        <p:spPr/>
        <p:txBody>
          <a:bodyPr/>
          <a:lstStyle/>
          <a:p>
            <a:r>
              <a:rPr lang="en-US"/>
              <a:t>SW388R7</a:t>
            </a:r>
          </a:p>
          <a:p>
            <a:r>
              <a:rPr lang="en-US"/>
              <a:t>Data Analysis &amp; Computers II</a:t>
            </a:r>
          </a:p>
          <a:p>
            <a:endParaRPr lang="en-US"/>
          </a:p>
          <a:p>
            <a:r>
              <a:rPr lang="en-US"/>
              <a:t>Slide </a:t>
            </a:r>
            <a:fld id="{FFB93A62-12EF-4610-97D4-CDBA1168B13B}" type="slidenum">
              <a:rPr lang="en-US"/>
              <a:pPr/>
              <a:t>1</a:t>
            </a:fld>
            <a:endParaRPr lang="en-US"/>
          </a:p>
        </p:txBody>
      </p:sp>
      <p:sp>
        <p:nvSpPr>
          <p:cNvPr id="4100" name="Rectangle 4"/>
          <p:cNvSpPr>
            <a:spLocks noGrp="1" noChangeArrowheads="1"/>
          </p:cNvSpPr>
          <p:nvPr>
            <p:ph type="ctrTitle"/>
          </p:nvPr>
        </p:nvSpPr>
        <p:spPr>
          <a:xfrm>
            <a:off x="1219200" y="304800"/>
            <a:ext cx="7467600" cy="914400"/>
          </a:xfrm>
        </p:spPr>
        <p:txBody>
          <a:bodyPr/>
          <a:lstStyle/>
          <a:p>
            <a:r>
              <a:rPr lang="en-US" sz="3200"/>
              <a:t>Assumption of linearity</a:t>
            </a:r>
          </a:p>
        </p:txBody>
      </p:sp>
      <p:sp>
        <p:nvSpPr>
          <p:cNvPr id="4101" name="Rectangle 5"/>
          <p:cNvSpPr>
            <a:spLocks noGrp="1" noChangeArrowheads="1"/>
          </p:cNvSpPr>
          <p:nvPr>
            <p:ph type="subTitle" idx="1"/>
          </p:nvPr>
        </p:nvSpPr>
        <p:spPr/>
        <p:txBody>
          <a:bodyPr/>
          <a:lstStyle/>
          <a:p>
            <a:endParaRPr lang="en-US" sz="2400"/>
          </a:p>
          <a:p>
            <a:r>
              <a:rPr lang="en-US" sz="2400"/>
              <a:t>Assumption of linearity</a:t>
            </a:r>
          </a:p>
          <a:p>
            <a:endParaRPr lang="en-US" sz="2400"/>
          </a:p>
          <a:p>
            <a:r>
              <a:rPr lang="en-US" sz="2400"/>
              <a:t>Strategy for solving problems</a:t>
            </a:r>
          </a:p>
          <a:p>
            <a:endParaRPr lang="en-US" sz="2400"/>
          </a:p>
          <a:p>
            <a:r>
              <a:rPr lang="en-US" sz="2400"/>
              <a:t>Producing outputs for evaluating linearity</a:t>
            </a:r>
          </a:p>
          <a:p>
            <a:endParaRPr lang="en-US" sz="2400"/>
          </a:p>
          <a:p>
            <a:r>
              <a:rPr lang="en-US" sz="2400"/>
              <a:t>Assumption of linearity script</a:t>
            </a:r>
          </a:p>
          <a:p>
            <a:endParaRPr lang="en-US" sz="2400"/>
          </a:p>
          <a:p>
            <a:r>
              <a:rPr lang="en-US" sz="2400"/>
              <a:t>Sample Problems</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859784A-44AA-417F-A297-CAC76FB22F4F}" type="slidenum">
              <a:rPr lang="en-US"/>
              <a:pPr/>
              <a:t>10</a:t>
            </a:fld>
            <a:endParaRPr lang="en-US"/>
          </a:p>
        </p:txBody>
      </p:sp>
      <p:sp>
        <p:nvSpPr>
          <p:cNvPr id="285698" name="Rectangle 2"/>
          <p:cNvSpPr>
            <a:spLocks noGrp="1" noChangeArrowheads="1"/>
          </p:cNvSpPr>
          <p:nvPr>
            <p:ph type="title"/>
          </p:nvPr>
        </p:nvSpPr>
        <p:spPr>
          <a:xfrm>
            <a:off x="1143000" y="304800"/>
            <a:ext cx="7772400" cy="914400"/>
          </a:xfrm>
        </p:spPr>
        <p:txBody>
          <a:bodyPr/>
          <a:lstStyle/>
          <a:p>
            <a:r>
              <a:rPr lang="en-US"/>
              <a:t>The pattern of correlations for no relationship </a:t>
            </a:r>
          </a:p>
        </p:txBody>
      </p:sp>
      <p:pic>
        <p:nvPicPr>
          <p:cNvPr id="285699" name="Picture 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11275" y="1931988"/>
            <a:ext cx="7680325" cy="451643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85700" name="AutoShape 4"/>
          <p:cNvSpPr>
            <a:spLocks noChangeArrowheads="1"/>
          </p:cNvSpPr>
          <p:nvPr/>
        </p:nvSpPr>
        <p:spPr bwMode="auto">
          <a:xfrm>
            <a:off x="4876800" y="1371600"/>
            <a:ext cx="3581400" cy="2438400"/>
          </a:xfrm>
          <a:prstGeom prst="wedgeEllipseCallout">
            <a:avLst>
              <a:gd name="adj1" fmla="val -13120"/>
              <a:gd name="adj2" fmla="val -4257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correlation between the two variables is very weak and statistically non-significant.  If we viewed this as a hypothesis test for the significance of r, we would conclude that there is no relationship between these variables.</a:t>
            </a:r>
          </a:p>
        </p:txBody>
      </p:sp>
      <p:sp>
        <p:nvSpPr>
          <p:cNvPr id="285701" name="AutoShape 5"/>
          <p:cNvSpPr>
            <a:spLocks noChangeArrowheads="1"/>
          </p:cNvSpPr>
          <p:nvPr/>
        </p:nvSpPr>
        <p:spPr bwMode="auto">
          <a:xfrm>
            <a:off x="4876800" y="4191000"/>
            <a:ext cx="3581400" cy="2438400"/>
          </a:xfrm>
          <a:prstGeom prst="wedgeEllipseCallout">
            <a:avLst>
              <a:gd name="adj1" fmla="val -51065"/>
              <a:gd name="adj2" fmla="val -516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Moreover, none of significance tests for the correlations with the transformed dependent variable are statistically significant.  There is no relationship between these variables; it is not a problem with non-linearity.</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1812D14-A59A-45B7-AAB8-EB9C00BEDC9F}" type="slidenum">
              <a:rPr lang="en-US"/>
              <a:pPr/>
              <a:t>11</a:t>
            </a:fld>
            <a:endParaRPr lang="en-US"/>
          </a:p>
        </p:txBody>
      </p:sp>
      <p:sp>
        <p:nvSpPr>
          <p:cNvPr id="272386" name="Rectangle 2"/>
          <p:cNvSpPr>
            <a:spLocks noGrp="1" noChangeArrowheads="1"/>
          </p:cNvSpPr>
          <p:nvPr>
            <p:ph type="title"/>
          </p:nvPr>
        </p:nvSpPr>
        <p:spPr/>
        <p:txBody>
          <a:bodyPr/>
          <a:lstStyle/>
          <a:p>
            <a:r>
              <a:rPr lang="en-US"/>
              <a:t>Correlation pattern suggesting transformation</a:t>
            </a:r>
          </a:p>
        </p:txBody>
      </p:sp>
      <p:pic>
        <p:nvPicPr>
          <p:cNvPr id="272390" name="Picture 6"/>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66813" y="1863725"/>
            <a:ext cx="7680325" cy="46545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72392" name="AutoShape 8"/>
          <p:cNvSpPr>
            <a:spLocks noChangeArrowheads="1"/>
          </p:cNvSpPr>
          <p:nvPr/>
        </p:nvSpPr>
        <p:spPr bwMode="auto">
          <a:xfrm>
            <a:off x="4876800" y="1371600"/>
            <a:ext cx="3581400" cy="2438400"/>
          </a:xfrm>
          <a:prstGeom prst="wedgeEllipseCallout">
            <a:avLst>
              <a:gd name="adj1" fmla="val -57315"/>
              <a:gd name="adj2" fmla="val 4394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correlation between the two variables is very weak and statistically non-significant.  If we viewed this as a hypothesis test for the significance of r, we would conclude that there is no relationship between these variables.</a:t>
            </a:r>
          </a:p>
        </p:txBody>
      </p:sp>
      <p:sp>
        <p:nvSpPr>
          <p:cNvPr id="272393" name="AutoShape 9"/>
          <p:cNvSpPr>
            <a:spLocks noChangeArrowheads="1"/>
          </p:cNvSpPr>
          <p:nvPr/>
        </p:nvSpPr>
        <p:spPr bwMode="auto">
          <a:xfrm>
            <a:off x="4876800" y="4191000"/>
            <a:ext cx="3581400" cy="2438400"/>
          </a:xfrm>
          <a:prstGeom prst="wedgeEllipseCallout">
            <a:avLst>
              <a:gd name="adj1" fmla="val -57625"/>
              <a:gd name="adj2" fmla="val -2428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However, the probability associated with the larger correlation for the square transformation is statistically significant, suggesting that this is a transformation we might want to use in our analysis.</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8BC8641-A2CC-4B83-830E-1650FF13E3B9}" type="slidenum">
              <a:rPr lang="en-US"/>
              <a:pPr/>
              <a:t>12</a:t>
            </a:fld>
            <a:endParaRPr lang="en-US"/>
          </a:p>
        </p:txBody>
      </p:sp>
      <p:sp>
        <p:nvSpPr>
          <p:cNvPr id="177154" name="Rectangle 2"/>
          <p:cNvSpPr>
            <a:spLocks noGrp="1" noChangeArrowheads="1"/>
          </p:cNvSpPr>
          <p:nvPr>
            <p:ph type="title"/>
          </p:nvPr>
        </p:nvSpPr>
        <p:spPr/>
        <p:txBody>
          <a:bodyPr/>
          <a:lstStyle/>
          <a:p>
            <a:r>
              <a:rPr lang="en-US"/>
              <a:t>Transformations</a:t>
            </a:r>
          </a:p>
        </p:txBody>
      </p:sp>
      <p:sp>
        <p:nvSpPr>
          <p:cNvPr id="177155" name="Rectangle 3"/>
          <p:cNvSpPr>
            <a:spLocks noGrp="1" noChangeArrowheads="1"/>
          </p:cNvSpPr>
          <p:nvPr>
            <p:ph type="body" idx="1"/>
          </p:nvPr>
        </p:nvSpPr>
        <p:spPr>
          <a:xfrm>
            <a:off x="1066800" y="1447800"/>
            <a:ext cx="7881938" cy="5257800"/>
          </a:xfrm>
        </p:spPr>
        <p:txBody>
          <a:bodyPr/>
          <a:lstStyle/>
          <a:p>
            <a:r>
              <a:rPr lang="en-US"/>
              <a:t>When a relationship is not linear, we can transform one or both variables to achieve a relationship that is linear.</a:t>
            </a:r>
          </a:p>
          <a:p>
            <a:endParaRPr lang="en-US"/>
          </a:p>
          <a:p>
            <a:r>
              <a:rPr lang="en-US"/>
              <a:t>Four common transformations to induce linearity are: the logarithmic transformation, the square root transformation, the inverse transformation and the square transformation.</a:t>
            </a:r>
          </a:p>
          <a:p>
            <a:endParaRPr lang="en-US"/>
          </a:p>
          <a:p>
            <a:r>
              <a:rPr lang="en-US"/>
              <a:t>All of these transformations produce a new variable that is mathematically equivalent to the original variable, but expressed in different measurement units, e.g. logarithmic units instead of decimal units.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D0DBA66-FFEB-49AF-B455-EDB89800235F}" type="slidenum">
              <a:rPr lang="en-US"/>
              <a:pPr/>
              <a:t>13</a:t>
            </a:fld>
            <a:endParaRPr lang="en-US"/>
          </a:p>
        </p:txBody>
      </p:sp>
      <p:sp>
        <p:nvSpPr>
          <p:cNvPr id="178178" name="Rectangle 2"/>
          <p:cNvSpPr>
            <a:spLocks noGrp="1" noChangeArrowheads="1"/>
          </p:cNvSpPr>
          <p:nvPr>
            <p:ph type="title"/>
          </p:nvPr>
        </p:nvSpPr>
        <p:spPr/>
        <p:txBody>
          <a:bodyPr/>
          <a:lstStyle/>
          <a:p>
            <a:r>
              <a:rPr lang="en-US"/>
              <a:t>When transformations do not work</a:t>
            </a:r>
          </a:p>
        </p:txBody>
      </p:sp>
      <p:sp>
        <p:nvSpPr>
          <p:cNvPr id="178179" name="Rectangle 3"/>
          <p:cNvSpPr>
            <a:spLocks noGrp="1" noChangeArrowheads="1"/>
          </p:cNvSpPr>
          <p:nvPr>
            <p:ph type="body" idx="1"/>
          </p:nvPr>
        </p:nvSpPr>
        <p:spPr/>
        <p:txBody>
          <a:bodyPr/>
          <a:lstStyle/>
          <a:p>
            <a:r>
              <a:rPr lang="en-US"/>
              <a:t>When none of the transformations induces linearity in a relationship, our statistical analysis will underestimate the presence and strength of the relationship, i.e. we lose power.</a:t>
            </a:r>
          </a:p>
          <a:p>
            <a:endParaRPr lang="en-US"/>
          </a:p>
          <a:p>
            <a:r>
              <a:rPr lang="en-US"/>
              <a:t>We do have the option of changing the way the information in the variables are represented, e.g. substitute several dichotomous variables for a single metric variable.  This bypasses the assumption of linearity while still attempting to incorporate the information about the relationship in the analysis.</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C9DBE1F-3595-4EA5-94B7-E0CB0A03D16E}" type="slidenum">
              <a:rPr lang="en-US"/>
              <a:pPr/>
              <a:t>14</a:t>
            </a:fld>
            <a:endParaRPr lang="en-US"/>
          </a:p>
        </p:txBody>
      </p:sp>
      <p:sp>
        <p:nvSpPr>
          <p:cNvPr id="198658" name="Rectangle 2"/>
          <p:cNvSpPr>
            <a:spLocks noGrp="1" noChangeArrowheads="1"/>
          </p:cNvSpPr>
          <p:nvPr>
            <p:ph type="title"/>
          </p:nvPr>
        </p:nvSpPr>
        <p:spPr/>
        <p:txBody>
          <a:bodyPr/>
          <a:lstStyle/>
          <a:p>
            <a:r>
              <a:rPr lang="en-US"/>
              <a:t>Strategy for solving problems - 1</a:t>
            </a:r>
          </a:p>
        </p:txBody>
      </p:sp>
      <p:sp>
        <p:nvSpPr>
          <p:cNvPr id="198659" name="Rectangle 3"/>
          <p:cNvSpPr>
            <a:spLocks noGrp="1" noChangeArrowheads="1"/>
          </p:cNvSpPr>
          <p:nvPr>
            <p:ph type="body" idx="1"/>
          </p:nvPr>
        </p:nvSpPr>
        <p:spPr/>
        <p:txBody>
          <a:bodyPr/>
          <a:lstStyle/>
          <a:p>
            <a:r>
              <a:rPr lang="en-US"/>
              <a:t>Our strategy for determining whether or not a relationship is linear will be based on significance tests for the Pearson r correlation coefficient.</a:t>
            </a:r>
          </a:p>
          <a:p>
            <a:endParaRPr lang="en-US"/>
          </a:p>
          <a:p>
            <a:r>
              <a:rPr lang="en-US"/>
              <a:t>If the correlation coefficient between an independent variable and a dependent variable is statistically significant (its probability is less than or equal to a specified level of significance), we will conclude that the relationship is linear.</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517E4B5-9A59-4EAA-8074-33862096200B}" type="slidenum">
              <a:rPr lang="en-US"/>
              <a:pPr/>
              <a:t>15</a:t>
            </a:fld>
            <a:endParaRPr lang="en-US"/>
          </a:p>
        </p:txBody>
      </p:sp>
      <p:sp>
        <p:nvSpPr>
          <p:cNvPr id="200706" name="Rectangle 2"/>
          <p:cNvSpPr>
            <a:spLocks noGrp="1" noChangeArrowheads="1"/>
          </p:cNvSpPr>
          <p:nvPr>
            <p:ph type="title"/>
          </p:nvPr>
        </p:nvSpPr>
        <p:spPr/>
        <p:txBody>
          <a:bodyPr/>
          <a:lstStyle/>
          <a:p>
            <a:r>
              <a:rPr lang="en-US"/>
              <a:t>Strategy for solving problems - 2</a:t>
            </a:r>
          </a:p>
        </p:txBody>
      </p:sp>
      <p:sp>
        <p:nvSpPr>
          <p:cNvPr id="200707" name="Rectangle 3"/>
          <p:cNvSpPr>
            <a:spLocks noGrp="1" noChangeArrowheads="1"/>
          </p:cNvSpPr>
          <p:nvPr>
            <p:ph type="body" idx="1"/>
          </p:nvPr>
        </p:nvSpPr>
        <p:spPr/>
        <p:txBody>
          <a:bodyPr/>
          <a:lstStyle/>
          <a:p>
            <a:pPr>
              <a:lnSpc>
                <a:spcPct val="90000"/>
              </a:lnSpc>
            </a:pPr>
            <a:r>
              <a:rPr lang="en-US"/>
              <a:t>If linearity cannot be supported for the untransformed independent and dependent variables, we will examine the transformations for the variables.</a:t>
            </a:r>
          </a:p>
          <a:p>
            <a:pPr>
              <a:lnSpc>
                <a:spcPct val="90000"/>
              </a:lnSpc>
            </a:pPr>
            <a:endParaRPr lang="en-US" sz="1200"/>
          </a:p>
          <a:p>
            <a:pPr>
              <a:lnSpc>
                <a:spcPct val="90000"/>
              </a:lnSpc>
            </a:pPr>
            <a:r>
              <a:rPr lang="en-US"/>
              <a:t>If any of the transformations for the independent or dependent variable are statistically significant when the untransformed relationship is not statistically significant, we will conclude that the problem is non-linearity, and can be remedied by substituting the transformed variable in the analysis.</a:t>
            </a:r>
          </a:p>
          <a:p>
            <a:pPr>
              <a:lnSpc>
                <a:spcPct val="90000"/>
              </a:lnSpc>
            </a:pPr>
            <a:endParaRPr lang="en-US" sz="1800"/>
          </a:p>
          <a:p>
            <a:pPr>
              <a:lnSpc>
                <a:spcPct val="90000"/>
              </a:lnSpc>
            </a:pPr>
            <a:r>
              <a:rPr lang="en-US"/>
              <a:t>If none of the transformations are statistically significant, we will conclude that there is no relationship between the variables.</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4B95272-157A-48AB-8A28-42077B4D3A6D}" type="slidenum">
              <a:rPr lang="en-US"/>
              <a:pPr/>
              <a:t>16</a:t>
            </a:fld>
            <a:endParaRPr lang="en-US"/>
          </a:p>
        </p:txBody>
      </p:sp>
      <p:sp>
        <p:nvSpPr>
          <p:cNvPr id="199682" name="Rectangle 2"/>
          <p:cNvSpPr>
            <a:spLocks noGrp="1" noChangeArrowheads="1"/>
          </p:cNvSpPr>
          <p:nvPr>
            <p:ph type="title"/>
          </p:nvPr>
        </p:nvSpPr>
        <p:spPr/>
        <p:txBody>
          <a:bodyPr/>
          <a:lstStyle/>
          <a:p>
            <a:r>
              <a:rPr lang="en-US"/>
              <a:t>Strategy for solving problems - 3</a:t>
            </a:r>
          </a:p>
        </p:txBody>
      </p:sp>
      <p:sp>
        <p:nvSpPr>
          <p:cNvPr id="199683" name="Rectangle 3"/>
          <p:cNvSpPr>
            <a:spLocks noGrp="1" noChangeArrowheads="1"/>
          </p:cNvSpPr>
          <p:nvPr>
            <p:ph type="body" idx="1"/>
          </p:nvPr>
        </p:nvSpPr>
        <p:spPr/>
        <p:txBody>
          <a:bodyPr/>
          <a:lstStyle/>
          <a:p>
            <a:r>
              <a:rPr lang="en-US"/>
              <a:t>Even when relationship is linear, the analysis might still be enhanced by the inclusion of a transformed version of the independent variable to the analysis, e.g. including the square of the independent variable in a regression.</a:t>
            </a:r>
          </a:p>
          <a:p>
            <a:endParaRPr lang="en-US"/>
          </a:p>
          <a:p>
            <a:r>
              <a:rPr lang="en-US"/>
              <a:t>If the size of their correlation coefficient for a statistically significant transformation is substantially larger than the correlation coefficient for a statistically significant correlation between the untransformed variables, we will suggest that the transformed variable be included in the analysis, as well as the original form of the variables.  </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497BD97-4092-431E-B6E2-066AED8A30E7}" type="slidenum">
              <a:rPr lang="en-US"/>
              <a:pPr/>
              <a:t>17</a:t>
            </a:fld>
            <a:endParaRPr lang="en-US"/>
          </a:p>
        </p:txBody>
      </p:sp>
      <p:sp>
        <p:nvSpPr>
          <p:cNvPr id="151554" name="Rectangle 2"/>
          <p:cNvSpPr>
            <a:spLocks noGrp="1" noChangeArrowheads="1"/>
          </p:cNvSpPr>
          <p:nvPr>
            <p:ph type="title"/>
          </p:nvPr>
        </p:nvSpPr>
        <p:spPr/>
        <p:txBody>
          <a:bodyPr/>
          <a:lstStyle/>
          <a:p>
            <a:r>
              <a:rPr lang="en-US"/>
              <a:t>Problem 1</a:t>
            </a:r>
          </a:p>
        </p:txBody>
      </p:sp>
      <p:sp>
        <p:nvSpPr>
          <p:cNvPr id="151555" name="Rectangle 3"/>
          <p:cNvSpPr>
            <a:spLocks noGrp="1" noChangeArrowheads="1"/>
          </p:cNvSpPr>
          <p:nvPr>
            <p:ph type="body" idx="1"/>
          </p:nvPr>
        </p:nvSpPr>
        <p:spPr>
          <a:xfrm>
            <a:off x="1371600" y="1295400"/>
            <a:ext cx="7577138" cy="5410200"/>
          </a:xfrm>
        </p:spPr>
        <p:txBody>
          <a:bodyPr/>
          <a:lstStyle/>
          <a:p>
            <a:pPr marL="4763" indent="6350">
              <a:buFont typeface="Wingdings" pitchFamily="2" charset="2"/>
              <a:buNone/>
            </a:pPr>
            <a:r>
              <a:rPr lang="en-US" sz="2000"/>
              <a:t>In the dataset GSS2000.sav, is the following statement true, false, or an incorrect application of a statistic? Use 0.01 as the level of significance.</a:t>
            </a:r>
          </a:p>
          <a:p>
            <a:pPr marL="4763" indent="6350">
              <a:buFont typeface="Wingdings" pitchFamily="2" charset="2"/>
              <a:buNone/>
            </a:pPr>
            <a:endParaRPr lang="en-US" sz="2000"/>
          </a:p>
          <a:p>
            <a:pPr marL="4763" indent="6350">
              <a:buFont typeface="Wingdings" pitchFamily="2" charset="2"/>
              <a:buNone/>
            </a:pPr>
            <a:r>
              <a:rPr lang="en-US" sz="2000"/>
              <a:t>Based on a diagnostic hypothesis test of the correlation coefficient, the relationship between "hours per day watching TV" and  "total hours spent on the Internet" is not linear. However, the square transformation  of the independent variable "hours per day watching TV" does result in a relationship that is linear.</a:t>
            </a:r>
          </a:p>
          <a:p>
            <a:pPr marL="4763" indent="6350">
              <a:buFont typeface="Wingdings" pitchFamily="2" charset="2"/>
              <a:buNone/>
            </a:pPr>
            <a:endParaRPr lang="en-US" sz="2000"/>
          </a:p>
          <a:p>
            <a:pPr marL="4763" indent="6350">
              <a:buFont typeface="Wingdings" pitchFamily="2" charset="2"/>
              <a:buNone/>
            </a:pPr>
            <a:r>
              <a:rPr lang="en-US" sz="2000"/>
              <a:t>   1.  True</a:t>
            </a:r>
          </a:p>
          <a:p>
            <a:pPr marL="4763" indent="6350">
              <a:buFont typeface="Wingdings" pitchFamily="2" charset="2"/>
              <a:buNone/>
            </a:pPr>
            <a:r>
              <a:rPr lang="en-US" sz="2000"/>
              <a:t>   2.  True with caution</a:t>
            </a:r>
          </a:p>
          <a:p>
            <a:pPr marL="4763" indent="6350">
              <a:buFont typeface="Wingdings" pitchFamily="2" charset="2"/>
              <a:buNone/>
            </a:pPr>
            <a:r>
              <a:rPr lang="en-US" sz="2000"/>
              <a:t>   3.  False</a:t>
            </a:r>
          </a:p>
          <a:p>
            <a:pPr marL="4763" indent="6350">
              <a:buFont typeface="Wingdings" pitchFamily="2" charset="2"/>
              <a:buNone/>
            </a:pPr>
            <a:r>
              <a:rPr lang="en-US" sz="2000"/>
              <a:t>   4.  Incorrect application of a statistic</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EF725C6-FC32-430B-8467-5550DBDCDE98}" type="slidenum">
              <a:rPr lang="en-US"/>
              <a:pPr/>
              <a:t>18</a:t>
            </a:fld>
            <a:endParaRPr lang="en-US"/>
          </a:p>
        </p:txBody>
      </p:sp>
      <p:pic>
        <p:nvPicPr>
          <p:cNvPr id="106513" name="Picture 1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16738"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06498" name="Rectangle 2"/>
          <p:cNvSpPr>
            <a:spLocks noGrp="1" noChangeArrowheads="1"/>
          </p:cNvSpPr>
          <p:nvPr>
            <p:ph type="title"/>
          </p:nvPr>
        </p:nvSpPr>
        <p:spPr/>
        <p:txBody>
          <a:bodyPr/>
          <a:lstStyle/>
          <a:p>
            <a:r>
              <a:rPr lang="en-US"/>
              <a:t>Creating the scatterplot</a:t>
            </a:r>
          </a:p>
        </p:txBody>
      </p:sp>
      <p:sp>
        <p:nvSpPr>
          <p:cNvPr id="106508" name="AutoShape 12"/>
          <p:cNvSpPr>
            <a:spLocks noChangeArrowheads="1"/>
          </p:cNvSpPr>
          <p:nvPr/>
        </p:nvSpPr>
        <p:spPr bwMode="auto">
          <a:xfrm>
            <a:off x="838200" y="1905000"/>
            <a:ext cx="3505200" cy="1524000"/>
          </a:xfrm>
          <a:prstGeom prst="wedgeEllipseCallout">
            <a:avLst>
              <a:gd name="adj1" fmla="val 1856"/>
              <a:gd name="adj2" fmla="val -395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most commonly recommended strategy for evaluating linearity is visual examination of a scatter plot.</a:t>
            </a:r>
          </a:p>
        </p:txBody>
      </p:sp>
      <p:sp>
        <p:nvSpPr>
          <p:cNvPr id="106512" name="AutoShape 16"/>
          <p:cNvSpPr>
            <a:spLocks noChangeArrowheads="1"/>
          </p:cNvSpPr>
          <p:nvPr/>
        </p:nvSpPr>
        <p:spPr bwMode="auto">
          <a:xfrm>
            <a:off x="5943600" y="3200400"/>
            <a:ext cx="2971800" cy="1676400"/>
          </a:xfrm>
          <a:prstGeom prst="wedgeEllipseCallout">
            <a:avLst>
              <a:gd name="adj1" fmla="val -62444"/>
              <a:gd name="adj2" fmla="val 4687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obtain a scatter plot in SPSS, select the </a:t>
            </a:r>
            <a:r>
              <a:rPr lang="en-US" sz="1200" i="1">
                <a:latin typeface="Verdana" pitchFamily="34" charset="0"/>
              </a:rPr>
              <a:t>Scatter</a:t>
            </a:r>
            <a:r>
              <a:rPr lang="en-US" sz="1200">
                <a:latin typeface="Verdana" pitchFamily="34" charset="0"/>
              </a:rPr>
              <a:t>… command from the </a:t>
            </a:r>
            <a:r>
              <a:rPr lang="en-US" sz="1200" i="1">
                <a:latin typeface="Verdana" pitchFamily="34" charset="0"/>
              </a:rPr>
              <a:t>Graphs</a:t>
            </a:r>
            <a:r>
              <a:rPr lang="en-US" sz="1200">
                <a:latin typeface="Verdana" pitchFamily="34" charset="0"/>
              </a:rPr>
              <a:t> menu.</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4C4D7C8-47F3-42A3-8581-7FA2DACDDA84}" type="slidenum">
              <a:rPr lang="en-US"/>
              <a:pPr/>
              <a:t>19</a:t>
            </a:fld>
            <a:endParaRPr lang="en-US"/>
          </a:p>
        </p:txBody>
      </p:sp>
      <p:pic>
        <p:nvPicPr>
          <p:cNvPr id="154633" name="Picture 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276600" y="2209800"/>
            <a:ext cx="3248025" cy="15478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54626" name="Rectangle 2"/>
          <p:cNvSpPr>
            <a:spLocks noGrp="1" noChangeArrowheads="1"/>
          </p:cNvSpPr>
          <p:nvPr>
            <p:ph type="title"/>
          </p:nvPr>
        </p:nvSpPr>
        <p:spPr/>
        <p:txBody>
          <a:bodyPr/>
          <a:lstStyle/>
          <a:p>
            <a:r>
              <a:rPr lang="en-US"/>
              <a:t>Selecting the type of scatterplot</a:t>
            </a:r>
          </a:p>
        </p:txBody>
      </p:sp>
      <p:sp>
        <p:nvSpPr>
          <p:cNvPr id="154629" name="AutoShape 5"/>
          <p:cNvSpPr>
            <a:spLocks noChangeArrowheads="1"/>
          </p:cNvSpPr>
          <p:nvPr/>
        </p:nvSpPr>
        <p:spPr bwMode="auto">
          <a:xfrm>
            <a:off x="1905000" y="3429000"/>
            <a:ext cx="2819400" cy="1447800"/>
          </a:xfrm>
          <a:prstGeom prst="wedgeEllipseCallout">
            <a:avLst>
              <a:gd name="adj1" fmla="val 11995"/>
              <a:gd name="adj2" fmla="val -764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click on thumbnail sketch of a simple scatterplot to highlight it.</a:t>
            </a:r>
          </a:p>
        </p:txBody>
      </p:sp>
      <p:sp>
        <p:nvSpPr>
          <p:cNvPr id="154630" name="AutoShape 6"/>
          <p:cNvSpPr>
            <a:spLocks noChangeArrowheads="1"/>
          </p:cNvSpPr>
          <p:nvPr/>
        </p:nvSpPr>
        <p:spPr bwMode="auto">
          <a:xfrm>
            <a:off x="5867400" y="3429000"/>
            <a:ext cx="2514600" cy="1447800"/>
          </a:xfrm>
          <a:prstGeom prst="wedgeEllipseCallout">
            <a:avLst>
              <a:gd name="adj1" fmla="val -36806"/>
              <a:gd name="adj2" fmla="val -9506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Define button to specify the variables to be included in the scatterplot.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DF4EBBD-4404-40C6-8A03-B9D9FFC07853}" type="slidenum">
              <a:rPr lang="en-US"/>
              <a:pPr/>
              <a:t>2</a:t>
            </a:fld>
            <a:endParaRPr lang="en-US"/>
          </a:p>
        </p:txBody>
      </p:sp>
      <p:sp>
        <p:nvSpPr>
          <p:cNvPr id="152578" name="Rectangle 2"/>
          <p:cNvSpPr>
            <a:spLocks noGrp="1" noChangeArrowheads="1"/>
          </p:cNvSpPr>
          <p:nvPr>
            <p:ph type="title"/>
          </p:nvPr>
        </p:nvSpPr>
        <p:spPr/>
        <p:txBody>
          <a:bodyPr/>
          <a:lstStyle/>
          <a:p>
            <a:r>
              <a:rPr lang="en-US"/>
              <a:t>Assumption of linearity</a:t>
            </a:r>
          </a:p>
        </p:txBody>
      </p:sp>
      <p:sp>
        <p:nvSpPr>
          <p:cNvPr id="152579" name="Rectangle 3"/>
          <p:cNvSpPr>
            <a:spLocks noGrp="1" noChangeArrowheads="1"/>
          </p:cNvSpPr>
          <p:nvPr>
            <p:ph type="body" idx="1"/>
          </p:nvPr>
        </p:nvSpPr>
        <p:spPr>
          <a:xfrm>
            <a:off x="1066800" y="1447800"/>
            <a:ext cx="7881938" cy="5257800"/>
          </a:xfrm>
        </p:spPr>
        <p:txBody>
          <a:bodyPr/>
          <a:lstStyle/>
          <a:p>
            <a:pPr>
              <a:lnSpc>
                <a:spcPct val="90000"/>
              </a:lnSpc>
            </a:pPr>
            <a:r>
              <a:rPr lang="en-US"/>
              <a:t>The statistics that we will study this semester generally assume that the relationship between variables is linear, or they perform better if the relationships are linear. </a:t>
            </a:r>
          </a:p>
          <a:p>
            <a:pPr>
              <a:lnSpc>
                <a:spcPct val="90000"/>
              </a:lnSpc>
            </a:pPr>
            <a:endParaRPr lang="en-US"/>
          </a:p>
          <a:p>
            <a:pPr>
              <a:lnSpc>
                <a:spcPct val="90000"/>
              </a:lnSpc>
            </a:pPr>
            <a:r>
              <a:rPr lang="en-US"/>
              <a:t>If a relationship is nonlinear, the statistics which assume it is linear will underestimate the strength of the relationship, or fail to detect the existence of a relationship.</a:t>
            </a:r>
          </a:p>
          <a:p>
            <a:pPr>
              <a:lnSpc>
                <a:spcPct val="90000"/>
              </a:lnSpc>
            </a:pPr>
            <a:endParaRPr lang="en-US"/>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5C469A4-DC23-4B0E-BEB4-C62CA201D030}" type="slidenum">
              <a:rPr lang="en-US"/>
              <a:pPr/>
              <a:t>20</a:t>
            </a:fld>
            <a:endParaRPr lang="en-US"/>
          </a:p>
        </p:txBody>
      </p:sp>
      <p:pic>
        <p:nvPicPr>
          <p:cNvPr id="155657" name="Picture 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86000" y="1524000"/>
            <a:ext cx="4979988" cy="410845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55650" name="Rectangle 2"/>
          <p:cNvSpPr>
            <a:spLocks noGrp="1" noChangeArrowheads="1"/>
          </p:cNvSpPr>
          <p:nvPr>
            <p:ph type="title"/>
          </p:nvPr>
        </p:nvSpPr>
        <p:spPr/>
        <p:txBody>
          <a:bodyPr/>
          <a:lstStyle/>
          <a:p>
            <a:r>
              <a:rPr lang="en-US"/>
              <a:t>Selecting the variables</a:t>
            </a:r>
          </a:p>
        </p:txBody>
      </p:sp>
      <p:sp>
        <p:nvSpPr>
          <p:cNvPr id="155655" name="AutoShape 7"/>
          <p:cNvSpPr>
            <a:spLocks noChangeArrowheads="1"/>
          </p:cNvSpPr>
          <p:nvPr/>
        </p:nvSpPr>
        <p:spPr bwMode="auto">
          <a:xfrm>
            <a:off x="1600200" y="1828800"/>
            <a:ext cx="2438400" cy="1295400"/>
          </a:xfrm>
          <a:prstGeom prst="wedgeEllipseCallout">
            <a:avLst>
              <a:gd name="adj1" fmla="val 81250"/>
              <a:gd name="adj2" fmla="val -2083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move the dependent variable </a:t>
            </a:r>
            <a:r>
              <a:rPr lang="en-US" sz="1200" i="1">
                <a:latin typeface="Verdana" pitchFamily="34" charset="0"/>
              </a:rPr>
              <a:t>netime</a:t>
            </a:r>
            <a:r>
              <a:rPr lang="en-US" sz="1200">
                <a:latin typeface="Verdana" pitchFamily="34" charset="0"/>
              </a:rPr>
              <a:t> to the </a:t>
            </a:r>
            <a:r>
              <a:rPr lang="en-US" sz="1200" i="1">
                <a:latin typeface="Verdana" pitchFamily="34" charset="0"/>
              </a:rPr>
              <a:t>Y Axis</a:t>
            </a:r>
            <a:r>
              <a:rPr lang="en-US" sz="1200">
                <a:latin typeface="Verdana" pitchFamily="34" charset="0"/>
              </a:rPr>
              <a:t> text box.</a:t>
            </a:r>
          </a:p>
        </p:txBody>
      </p:sp>
      <p:sp>
        <p:nvSpPr>
          <p:cNvPr id="155656" name="AutoShape 8"/>
          <p:cNvSpPr>
            <a:spLocks noChangeArrowheads="1"/>
          </p:cNvSpPr>
          <p:nvPr/>
        </p:nvSpPr>
        <p:spPr bwMode="auto">
          <a:xfrm>
            <a:off x="1676400" y="3429000"/>
            <a:ext cx="2362200" cy="1371600"/>
          </a:xfrm>
          <a:prstGeom prst="wedgeEllipseCallout">
            <a:avLst>
              <a:gd name="adj1" fmla="val 81991"/>
              <a:gd name="adj2" fmla="val -9155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move the independent variable </a:t>
            </a:r>
            <a:r>
              <a:rPr lang="en-US" sz="1200" i="1">
                <a:latin typeface="Verdana" pitchFamily="34" charset="0"/>
              </a:rPr>
              <a:t>tvhours</a:t>
            </a:r>
            <a:r>
              <a:rPr lang="en-US" sz="1200">
                <a:latin typeface="Verdana" pitchFamily="34" charset="0"/>
              </a:rPr>
              <a:t> to the </a:t>
            </a:r>
            <a:r>
              <a:rPr lang="en-US" sz="1200" i="1">
                <a:latin typeface="Verdana" pitchFamily="34" charset="0"/>
              </a:rPr>
              <a:t>X axis</a:t>
            </a:r>
            <a:r>
              <a:rPr lang="en-US" sz="1200">
                <a:latin typeface="Verdana" pitchFamily="34" charset="0"/>
              </a:rPr>
              <a:t> text box.</a:t>
            </a:r>
          </a:p>
        </p:txBody>
      </p:sp>
      <p:sp>
        <p:nvSpPr>
          <p:cNvPr id="155659" name="AutoShape 11"/>
          <p:cNvSpPr>
            <a:spLocks noChangeArrowheads="1"/>
          </p:cNvSpPr>
          <p:nvPr/>
        </p:nvSpPr>
        <p:spPr bwMode="auto">
          <a:xfrm>
            <a:off x="3505200" y="4648200"/>
            <a:ext cx="4267200" cy="1981200"/>
          </a:xfrm>
          <a:prstGeom prst="wedgeEllipseCallout">
            <a:avLst>
              <a:gd name="adj1" fmla="val -12093"/>
              <a:gd name="adj2" fmla="val 673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If a problem statement mentions a relationship between two variables without clearly indicating which is the independent variable and which is the dependent variable, the first mentioned variable is taken to the be independent variable.</a:t>
            </a:r>
          </a:p>
        </p:txBody>
      </p:sp>
      <p:sp>
        <p:nvSpPr>
          <p:cNvPr id="155660" name="AutoShape 12"/>
          <p:cNvSpPr>
            <a:spLocks noChangeArrowheads="1"/>
          </p:cNvSpPr>
          <p:nvPr/>
        </p:nvSpPr>
        <p:spPr bwMode="auto">
          <a:xfrm>
            <a:off x="6705600" y="2743200"/>
            <a:ext cx="2209800" cy="1898650"/>
          </a:xfrm>
          <a:prstGeom prst="wedgeEllipseCallout">
            <a:avLst>
              <a:gd name="adj1" fmla="val -42528"/>
              <a:gd name="adj2" fmla="val -8277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Third</a:t>
            </a:r>
            <a:r>
              <a:rPr lang="en-US" sz="1200">
                <a:latin typeface="Verdana" pitchFamily="34" charset="0"/>
              </a:rPr>
              <a:t>, click on the </a:t>
            </a:r>
            <a:r>
              <a:rPr lang="en-US" sz="1200" i="1">
                <a:latin typeface="Verdana" pitchFamily="34" charset="0"/>
              </a:rPr>
              <a:t>OK</a:t>
            </a:r>
            <a:r>
              <a:rPr lang="en-US" sz="1200">
                <a:latin typeface="Verdana" pitchFamily="34" charset="0"/>
              </a:rPr>
              <a:t> button to complete the specifications for the scatterplot.</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D02A177-0FAA-41D7-AA1B-89C1FF413A9D}" type="slidenum">
              <a:rPr lang="en-US"/>
              <a:pPr/>
              <a:t>21</a:t>
            </a:fld>
            <a:endParaRPr lang="en-US"/>
          </a:p>
        </p:txBody>
      </p:sp>
      <p:pic>
        <p:nvPicPr>
          <p:cNvPr id="160779" name="Picture 11"/>
          <p:cNvPicPr>
            <a:picLocks noChangeAspect="1" noChangeArrowheads="1"/>
          </p:cNvPicPr>
          <p:nvPr>
            <p:ph idx="1"/>
          </p:nvPr>
        </p:nvPicPr>
        <p:blipFill>
          <a:blip r:embed="rId2">
            <a:extLst>
              <a:ext uri="{28A0092B-C50C-407E-A947-70E740481C1C}">
                <a14:useLocalDpi xmlns:a14="http://schemas.microsoft.com/office/drawing/2010/main" val="0"/>
              </a:ext>
            </a:extLst>
          </a:blip>
          <a:srcRect t="17532"/>
          <a:stretch>
            <a:fillRect/>
          </a:stretch>
        </p:blipFill>
        <p:spPr>
          <a:xfrm>
            <a:off x="1219200" y="1676400"/>
            <a:ext cx="6588125" cy="50180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0770" name="Rectangle 2"/>
          <p:cNvSpPr>
            <a:spLocks noGrp="1" noChangeArrowheads="1"/>
          </p:cNvSpPr>
          <p:nvPr>
            <p:ph type="title"/>
          </p:nvPr>
        </p:nvSpPr>
        <p:spPr/>
        <p:txBody>
          <a:bodyPr/>
          <a:lstStyle/>
          <a:p>
            <a:r>
              <a:rPr lang="en-US"/>
              <a:t>The scatterplot</a:t>
            </a:r>
          </a:p>
        </p:txBody>
      </p:sp>
      <p:sp>
        <p:nvSpPr>
          <p:cNvPr id="160771" name="AutoShape 3"/>
          <p:cNvSpPr>
            <a:spLocks noChangeArrowheads="1"/>
          </p:cNvSpPr>
          <p:nvPr/>
        </p:nvSpPr>
        <p:spPr bwMode="auto">
          <a:xfrm>
            <a:off x="5334000" y="914400"/>
            <a:ext cx="3581400" cy="2667000"/>
          </a:xfrm>
          <a:prstGeom prst="wedgeEllipseCallout">
            <a:avLst>
              <a:gd name="adj1" fmla="val 8157"/>
              <a:gd name="adj2" fmla="val -1750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scatterplot is produced in the SPSS output viewer.</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points in a scatterplot are considered linear if they form a cigar-shaped elliptical band.</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pattern in this scatterplot is not really clear.</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1BC3611-F5D8-43A1-95BE-DF6291A5B8F0}" type="slidenum">
              <a:rPr lang="en-US"/>
              <a:pPr/>
              <a:t>22</a:t>
            </a:fld>
            <a:endParaRPr lang="en-US"/>
          </a:p>
        </p:txBody>
      </p:sp>
      <p:pic>
        <p:nvPicPr>
          <p:cNvPr id="181256"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905000" y="1676400"/>
            <a:ext cx="5445125" cy="50292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81251" name="Rectangle 3"/>
          <p:cNvSpPr>
            <a:spLocks noGrp="1" noChangeArrowheads="1"/>
          </p:cNvSpPr>
          <p:nvPr>
            <p:ph type="title"/>
          </p:nvPr>
        </p:nvSpPr>
        <p:spPr/>
        <p:txBody>
          <a:bodyPr/>
          <a:lstStyle/>
          <a:p>
            <a:r>
              <a:rPr lang="en-US"/>
              <a:t>Adding a trendline</a:t>
            </a:r>
          </a:p>
        </p:txBody>
      </p:sp>
      <p:sp>
        <p:nvSpPr>
          <p:cNvPr id="181252" name="AutoShape 4"/>
          <p:cNvSpPr>
            <a:spLocks noChangeArrowheads="1"/>
          </p:cNvSpPr>
          <p:nvPr/>
        </p:nvSpPr>
        <p:spPr bwMode="auto">
          <a:xfrm>
            <a:off x="990600" y="1219200"/>
            <a:ext cx="5334000" cy="1143000"/>
          </a:xfrm>
          <a:prstGeom prst="wedgeEllipseCallout">
            <a:avLst>
              <a:gd name="adj1" fmla="val -10954"/>
              <a:gd name="adj2" fmla="val 1250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try to determine if the relationship is linear, we can add a trendline to the chart.</a:t>
            </a:r>
          </a:p>
        </p:txBody>
      </p:sp>
      <p:sp>
        <p:nvSpPr>
          <p:cNvPr id="181254" name="AutoShape 6"/>
          <p:cNvSpPr>
            <a:spLocks noChangeArrowheads="1"/>
          </p:cNvSpPr>
          <p:nvPr/>
        </p:nvSpPr>
        <p:spPr bwMode="auto">
          <a:xfrm>
            <a:off x="6248400" y="2667000"/>
            <a:ext cx="2438400" cy="2590800"/>
          </a:xfrm>
          <a:prstGeom prst="wedgeEllipseCallout">
            <a:avLst>
              <a:gd name="adj1" fmla="val -86005"/>
              <a:gd name="adj2" fmla="val 661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add a trendline to the chart, we need to open the chart for editing.  </a:t>
            </a:r>
          </a:p>
          <a:p>
            <a:pPr algn="l">
              <a:lnSpc>
                <a:spcPct val="100000"/>
              </a:lnSpc>
            </a:pPr>
            <a:endParaRPr lang="en-US" sz="1200">
              <a:latin typeface="Verdana" pitchFamily="34" charset="0"/>
            </a:endParaRPr>
          </a:p>
          <a:p>
            <a:pPr algn="l">
              <a:lnSpc>
                <a:spcPct val="100000"/>
              </a:lnSpc>
            </a:pPr>
            <a:r>
              <a:rPr lang="en-US" sz="1200">
                <a:latin typeface="Verdana" pitchFamily="34" charset="0"/>
              </a:rPr>
              <a:t>To open the chart for editing, double click on it.</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0190630-5CF2-437C-95AE-923E87C5A78F}" type="slidenum">
              <a:rPr lang="en-US"/>
              <a:pPr/>
              <a:t>23</a:t>
            </a:fld>
            <a:endParaRPr lang="en-US"/>
          </a:p>
        </p:txBody>
      </p:sp>
      <p:pic>
        <p:nvPicPr>
          <p:cNvPr id="182283" name="Picture 11"/>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09788" y="1524000"/>
            <a:ext cx="6881812" cy="50403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82275" name="Rectangle 3"/>
          <p:cNvSpPr>
            <a:spLocks noGrp="1" noChangeArrowheads="1"/>
          </p:cNvSpPr>
          <p:nvPr>
            <p:ph type="title"/>
          </p:nvPr>
        </p:nvSpPr>
        <p:spPr/>
        <p:txBody>
          <a:bodyPr/>
          <a:lstStyle/>
          <a:p>
            <a:r>
              <a:rPr lang="en-US"/>
              <a:t>The scatterplot in the SPSS Chart Editor</a:t>
            </a:r>
          </a:p>
        </p:txBody>
      </p:sp>
      <p:sp>
        <p:nvSpPr>
          <p:cNvPr id="182276" name="AutoShape 4"/>
          <p:cNvSpPr>
            <a:spLocks noChangeArrowheads="1"/>
          </p:cNvSpPr>
          <p:nvPr/>
        </p:nvSpPr>
        <p:spPr bwMode="auto">
          <a:xfrm>
            <a:off x="914400" y="2286000"/>
            <a:ext cx="2971800" cy="1676400"/>
          </a:xfrm>
          <a:prstGeom prst="wedgeEllipseCallout">
            <a:avLst>
              <a:gd name="adj1" fmla="val 30556"/>
              <a:gd name="adj2" fmla="val -8115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chart that we double clicked on is opened for editing in the SPSS Chart Editor.</a:t>
            </a:r>
          </a:p>
        </p:txBody>
      </p:sp>
      <p:sp>
        <p:nvSpPr>
          <p:cNvPr id="182278" name="AutoShape 6"/>
          <p:cNvSpPr>
            <a:spLocks noChangeArrowheads="1"/>
          </p:cNvSpPr>
          <p:nvPr/>
        </p:nvSpPr>
        <p:spPr bwMode="auto">
          <a:xfrm>
            <a:off x="5791200" y="2286000"/>
            <a:ext cx="2438400" cy="1981200"/>
          </a:xfrm>
          <a:prstGeom prst="wedgeEllipseCallout">
            <a:avLst>
              <a:gd name="adj1" fmla="val -64194"/>
              <a:gd name="adj2" fmla="val -5288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add the trend line, select the </a:t>
            </a:r>
            <a:r>
              <a:rPr lang="en-US" sz="1200" i="1">
                <a:latin typeface="Verdana" pitchFamily="34" charset="0"/>
              </a:rPr>
              <a:t>Options</a:t>
            </a:r>
            <a:r>
              <a:rPr lang="en-US" sz="1200">
                <a:latin typeface="Verdana" pitchFamily="34" charset="0"/>
              </a:rPr>
              <a:t>… command from the </a:t>
            </a:r>
            <a:r>
              <a:rPr lang="en-US" sz="1200" i="1">
                <a:latin typeface="Verdana" pitchFamily="34" charset="0"/>
              </a:rPr>
              <a:t>Chart</a:t>
            </a:r>
            <a:r>
              <a:rPr lang="en-US" sz="1200">
                <a:latin typeface="Verdana" pitchFamily="34" charset="0"/>
              </a:rPr>
              <a:t> menu.</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A00D0D9-F045-4678-88FA-84EF53A6A329}" type="slidenum">
              <a:rPr lang="en-US"/>
              <a:pPr/>
              <a:t>24</a:t>
            </a:fld>
            <a:endParaRPr lang="en-US"/>
          </a:p>
        </p:txBody>
      </p:sp>
      <p:pic>
        <p:nvPicPr>
          <p:cNvPr id="18842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3124200"/>
            <a:ext cx="4133850" cy="28352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8418" name="Rectangle 2"/>
          <p:cNvSpPr>
            <a:spLocks noGrp="1" noChangeArrowheads="1"/>
          </p:cNvSpPr>
          <p:nvPr>
            <p:ph type="title"/>
          </p:nvPr>
        </p:nvSpPr>
        <p:spPr/>
        <p:txBody>
          <a:bodyPr/>
          <a:lstStyle/>
          <a:p>
            <a:r>
              <a:rPr lang="en-US"/>
              <a:t>Requesting the fit line</a:t>
            </a:r>
          </a:p>
        </p:txBody>
      </p:sp>
      <p:sp>
        <p:nvSpPr>
          <p:cNvPr id="188419" name="AutoShape 3"/>
          <p:cNvSpPr>
            <a:spLocks noChangeArrowheads="1"/>
          </p:cNvSpPr>
          <p:nvPr/>
        </p:nvSpPr>
        <p:spPr bwMode="auto">
          <a:xfrm>
            <a:off x="1371600" y="1600200"/>
            <a:ext cx="3581400" cy="1447800"/>
          </a:xfrm>
          <a:prstGeom prst="wedgeEllipseCallout">
            <a:avLst>
              <a:gd name="adj1" fmla="val 39847"/>
              <a:gd name="adj2" fmla="val 8903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In the </a:t>
            </a:r>
            <a:r>
              <a:rPr lang="en-US" sz="1200" i="1">
                <a:latin typeface="Verdana" pitchFamily="34" charset="0"/>
              </a:rPr>
              <a:t>Scatterplot Options</a:t>
            </a:r>
            <a:r>
              <a:rPr lang="en-US" sz="1200">
                <a:latin typeface="Verdana" pitchFamily="34" charset="0"/>
              </a:rPr>
              <a:t> dialog box, we click on the </a:t>
            </a:r>
            <a:r>
              <a:rPr lang="en-US" sz="1200" i="1">
                <a:latin typeface="Verdana" pitchFamily="34" charset="0"/>
              </a:rPr>
              <a:t>Total</a:t>
            </a:r>
            <a:r>
              <a:rPr lang="en-US" sz="1200">
                <a:latin typeface="Verdana" pitchFamily="34" charset="0"/>
              </a:rPr>
              <a:t> checkbox in the </a:t>
            </a:r>
            <a:r>
              <a:rPr lang="en-US" sz="1200" i="1">
                <a:latin typeface="Verdana" pitchFamily="34" charset="0"/>
              </a:rPr>
              <a:t>Fit Line</a:t>
            </a:r>
            <a:r>
              <a:rPr lang="en-US" sz="1200">
                <a:latin typeface="Verdana" pitchFamily="34" charset="0"/>
              </a:rPr>
              <a:t> panel in order to request the trend line.</a:t>
            </a:r>
          </a:p>
        </p:txBody>
      </p:sp>
      <p:sp>
        <p:nvSpPr>
          <p:cNvPr id="188420" name="AutoShape 4"/>
          <p:cNvSpPr>
            <a:spLocks noChangeArrowheads="1"/>
          </p:cNvSpPr>
          <p:nvPr/>
        </p:nvSpPr>
        <p:spPr bwMode="auto">
          <a:xfrm>
            <a:off x="5334000" y="4724400"/>
            <a:ext cx="3276600" cy="1600200"/>
          </a:xfrm>
          <a:prstGeom prst="wedgeEllipseCallout">
            <a:avLst>
              <a:gd name="adj1" fmla="val -49611"/>
              <a:gd name="adj2" fmla="val -8541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Click on the Fit Options… button to request the r² coefficient of determination as a measure of the strength of the relationship.</a:t>
            </a:r>
            <a:endParaRPr lang="en-US" sz="1200">
              <a:latin typeface="MS Shell Dlg" charset="0"/>
            </a:endParaRPr>
          </a:p>
          <a:p>
            <a:pPr algn="l">
              <a:lnSpc>
                <a:spcPct val="100000"/>
              </a:lnSpc>
            </a:pPr>
            <a:endParaRPr lang="en-US" sz="1200">
              <a:latin typeface="Verdana" pitchFamily="34" charset="0"/>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07380F9-F24B-4E54-A13A-4D12F6591BE6}" type="slidenum">
              <a:rPr lang="en-US"/>
              <a:pPr/>
              <a:t>25</a:t>
            </a:fld>
            <a:endParaRPr lang="en-US"/>
          </a:p>
        </p:txBody>
      </p:sp>
      <p:pic>
        <p:nvPicPr>
          <p:cNvPr id="19661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2743200"/>
            <a:ext cx="4319588" cy="278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6611" name="Rectangle 3"/>
          <p:cNvSpPr>
            <a:spLocks noGrp="1" noChangeArrowheads="1"/>
          </p:cNvSpPr>
          <p:nvPr>
            <p:ph type="title"/>
          </p:nvPr>
        </p:nvSpPr>
        <p:spPr/>
        <p:txBody>
          <a:bodyPr/>
          <a:lstStyle/>
          <a:p>
            <a:r>
              <a:rPr lang="en-US"/>
              <a:t>Requesting r²</a:t>
            </a:r>
            <a:endParaRPr lang="en-US">
              <a:latin typeface="MS Shell Dlg" charset="0"/>
            </a:endParaRPr>
          </a:p>
        </p:txBody>
      </p:sp>
      <p:sp>
        <p:nvSpPr>
          <p:cNvPr id="196612" name="AutoShape 4"/>
          <p:cNvSpPr>
            <a:spLocks noChangeArrowheads="1"/>
          </p:cNvSpPr>
          <p:nvPr/>
        </p:nvSpPr>
        <p:spPr bwMode="auto">
          <a:xfrm>
            <a:off x="1066800" y="1447800"/>
            <a:ext cx="2895600" cy="1600200"/>
          </a:xfrm>
          <a:prstGeom prst="wedgeEllipseCallout">
            <a:avLst>
              <a:gd name="adj1" fmla="val 37773"/>
              <a:gd name="adj2" fmla="val 7381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the </a:t>
            </a:r>
            <a:r>
              <a:rPr lang="en-US" sz="1200" i="1">
                <a:latin typeface="Verdana" pitchFamily="34" charset="0"/>
              </a:rPr>
              <a:t>Linear regression</a:t>
            </a:r>
            <a:r>
              <a:rPr lang="en-US" sz="1200">
                <a:latin typeface="Verdana" pitchFamily="34" charset="0"/>
              </a:rPr>
              <a:t> thumbnail sketch should be highlighted as the type of fit line to be added to the chart.</a:t>
            </a:r>
          </a:p>
        </p:txBody>
      </p:sp>
      <p:sp>
        <p:nvSpPr>
          <p:cNvPr id="196613" name="AutoShape 5"/>
          <p:cNvSpPr>
            <a:spLocks noChangeArrowheads="1"/>
          </p:cNvSpPr>
          <p:nvPr/>
        </p:nvSpPr>
        <p:spPr bwMode="auto">
          <a:xfrm>
            <a:off x="2286000" y="5181600"/>
            <a:ext cx="3505200" cy="1371600"/>
          </a:xfrm>
          <a:prstGeom prst="wedgeEllipseCallout">
            <a:avLst>
              <a:gd name="adj1" fmla="val 43162"/>
              <a:gd name="adj2" fmla="val -471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Fit Options… Click on the </a:t>
            </a:r>
            <a:r>
              <a:rPr lang="en-US" sz="1200" i="1">
                <a:latin typeface="Verdana" pitchFamily="34" charset="0"/>
              </a:rPr>
              <a:t>Display R-square in Legend</a:t>
            </a:r>
            <a:r>
              <a:rPr lang="en-US" sz="1200">
                <a:latin typeface="Verdana" pitchFamily="34" charset="0"/>
              </a:rPr>
              <a:t> checkbox to add this item to our output.</a:t>
            </a:r>
          </a:p>
        </p:txBody>
      </p:sp>
      <p:sp>
        <p:nvSpPr>
          <p:cNvPr id="196615" name="AutoShape 7"/>
          <p:cNvSpPr>
            <a:spLocks noChangeArrowheads="1"/>
          </p:cNvSpPr>
          <p:nvPr/>
        </p:nvSpPr>
        <p:spPr bwMode="auto">
          <a:xfrm>
            <a:off x="6324600" y="3657600"/>
            <a:ext cx="2362200" cy="1143000"/>
          </a:xfrm>
          <a:prstGeom prst="wedgeEllipseCallout">
            <a:avLst>
              <a:gd name="adj1" fmla="val -8736"/>
              <a:gd name="adj2" fmla="val -7777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Third</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complete the options request.</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7FEEE03-8CEC-4C14-AAD2-86E4AD2C42DB}" type="slidenum">
              <a:rPr lang="en-US"/>
              <a:pPr/>
              <a:t>26</a:t>
            </a:fld>
            <a:endParaRPr lang="en-US"/>
          </a:p>
        </p:txBody>
      </p:sp>
      <p:pic>
        <p:nvPicPr>
          <p:cNvPr id="19763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2209800"/>
            <a:ext cx="4133850" cy="28352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7635" name="Rectangle 3"/>
          <p:cNvSpPr>
            <a:spLocks noGrp="1" noChangeArrowheads="1"/>
          </p:cNvSpPr>
          <p:nvPr>
            <p:ph type="title"/>
          </p:nvPr>
        </p:nvSpPr>
        <p:spPr/>
        <p:txBody>
          <a:bodyPr/>
          <a:lstStyle/>
          <a:p>
            <a:r>
              <a:rPr lang="en-US"/>
              <a:t>Completing the request for the fit line</a:t>
            </a:r>
            <a:endParaRPr lang="en-US">
              <a:latin typeface="MS Shell Dlg" charset="0"/>
            </a:endParaRPr>
          </a:p>
        </p:txBody>
      </p:sp>
      <p:sp>
        <p:nvSpPr>
          <p:cNvPr id="197638" name="AutoShape 6"/>
          <p:cNvSpPr>
            <a:spLocks noChangeArrowheads="1"/>
          </p:cNvSpPr>
          <p:nvPr/>
        </p:nvSpPr>
        <p:spPr bwMode="auto">
          <a:xfrm>
            <a:off x="5867400" y="3429000"/>
            <a:ext cx="2743200" cy="1143000"/>
          </a:xfrm>
          <a:prstGeom prst="wedgeEllipseCallout">
            <a:avLst>
              <a:gd name="adj1" fmla="val -25981"/>
              <a:gd name="adj2" fmla="val -9805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Click on the OK button to complete the request for the fit line.</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7744B21-FCD0-4B7D-B56A-4EAE4F25850D}" type="slidenum">
              <a:rPr lang="en-US"/>
              <a:pPr/>
              <a:t>27</a:t>
            </a:fld>
            <a:endParaRPr lang="en-US"/>
          </a:p>
        </p:txBody>
      </p:sp>
      <p:pic>
        <p:nvPicPr>
          <p:cNvPr id="189449" name="Picture 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788150" cy="51704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89442" name="Rectangle 2"/>
          <p:cNvSpPr>
            <a:spLocks noGrp="1" noChangeArrowheads="1"/>
          </p:cNvSpPr>
          <p:nvPr>
            <p:ph type="title"/>
          </p:nvPr>
        </p:nvSpPr>
        <p:spPr/>
        <p:txBody>
          <a:bodyPr/>
          <a:lstStyle/>
          <a:p>
            <a:r>
              <a:rPr lang="en-US"/>
              <a:t>The fit line and r²</a:t>
            </a:r>
          </a:p>
        </p:txBody>
      </p:sp>
      <p:sp>
        <p:nvSpPr>
          <p:cNvPr id="189443" name="AutoShape 3"/>
          <p:cNvSpPr>
            <a:spLocks noChangeArrowheads="1"/>
          </p:cNvSpPr>
          <p:nvPr/>
        </p:nvSpPr>
        <p:spPr bwMode="auto">
          <a:xfrm>
            <a:off x="5638800" y="2209800"/>
            <a:ext cx="2362200" cy="1219200"/>
          </a:xfrm>
          <a:prstGeom prst="wedgeEllipseCallout">
            <a:avLst>
              <a:gd name="adj1" fmla="val -40792"/>
              <a:gd name="adj2" fmla="val 15677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red fit line is added to the chart.  </a:t>
            </a:r>
          </a:p>
        </p:txBody>
      </p:sp>
      <p:sp>
        <p:nvSpPr>
          <p:cNvPr id="189447" name="AutoShape 7"/>
          <p:cNvSpPr>
            <a:spLocks noChangeArrowheads="1"/>
          </p:cNvSpPr>
          <p:nvPr/>
        </p:nvSpPr>
        <p:spPr bwMode="auto">
          <a:xfrm>
            <a:off x="6553200" y="3810000"/>
            <a:ext cx="2133600" cy="1295400"/>
          </a:xfrm>
          <a:prstGeom prst="wedgeEllipseCallout">
            <a:avLst>
              <a:gd name="adj1" fmla="val -53125"/>
              <a:gd name="adj2" fmla="val 8443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value of r² (0.0460) suggests that the relationship is weak.</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5B70E37-0A30-4A0D-8C00-879CADDF363A}" type="slidenum">
              <a:rPr lang="en-US"/>
              <a:pPr/>
              <a:t>28</a:t>
            </a:fld>
            <a:endParaRPr lang="en-US"/>
          </a:p>
        </p:txBody>
      </p:sp>
      <p:pic>
        <p:nvPicPr>
          <p:cNvPr id="190469" name="Picture 5"/>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883400" cy="51593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90466" name="Rectangle 2"/>
          <p:cNvSpPr>
            <a:spLocks noGrp="1" noChangeArrowheads="1"/>
          </p:cNvSpPr>
          <p:nvPr>
            <p:ph type="title"/>
          </p:nvPr>
        </p:nvSpPr>
        <p:spPr/>
        <p:txBody>
          <a:bodyPr/>
          <a:lstStyle/>
          <a:p>
            <a:r>
              <a:rPr lang="en-US"/>
              <a:t>Changing the shape of the fit line</a:t>
            </a:r>
          </a:p>
        </p:txBody>
      </p:sp>
      <p:sp>
        <p:nvSpPr>
          <p:cNvPr id="190467" name="AutoShape 3"/>
          <p:cNvSpPr>
            <a:spLocks noChangeArrowheads="1"/>
          </p:cNvSpPr>
          <p:nvPr/>
        </p:nvSpPr>
        <p:spPr bwMode="auto">
          <a:xfrm>
            <a:off x="5181600" y="1371600"/>
            <a:ext cx="3581400" cy="1447800"/>
          </a:xfrm>
          <a:prstGeom prst="wedgeEllipseCallout">
            <a:avLst>
              <a:gd name="adj1" fmla="val 8157"/>
              <a:gd name="adj2" fmla="val -2170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We can try a trend line with a curved shape to see if it does a better job of fitting the data.</a:t>
            </a:r>
          </a:p>
        </p:txBody>
      </p:sp>
      <p:sp>
        <p:nvSpPr>
          <p:cNvPr id="190471" name="AutoShape 7"/>
          <p:cNvSpPr>
            <a:spLocks noChangeArrowheads="1"/>
          </p:cNvSpPr>
          <p:nvPr/>
        </p:nvSpPr>
        <p:spPr bwMode="auto">
          <a:xfrm>
            <a:off x="5105400" y="3200400"/>
            <a:ext cx="2438400" cy="1600200"/>
          </a:xfrm>
          <a:prstGeom prst="wedgeEllipseCallout">
            <a:avLst>
              <a:gd name="adj1" fmla="val -87759"/>
              <a:gd name="adj2" fmla="val -10882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change the trend line, select the </a:t>
            </a:r>
            <a:r>
              <a:rPr lang="en-US" sz="1200" i="1">
                <a:latin typeface="Verdana" pitchFamily="34" charset="0"/>
              </a:rPr>
              <a:t>Options</a:t>
            </a:r>
            <a:r>
              <a:rPr lang="en-US" sz="1200">
                <a:latin typeface="Verdana" pitchFamily="34" charset="0"/>
              </a:rPr>
              <a:t>… command from the </a:t>
            </a:r>
            <a:r>
              <a:rPr lang="en-US" sz="1200" i="1">
                <a:latin typeface="Verdana" pitchFamily="34" charset="0"/>
              </a:rPr>
              <a:t>Chart</a:t>
            </a:r>
            <a:r>
              <a:rPr lang="en-US" sz="1200">
                <a:latin typeface="Verdana" pitchFamily="34" charset="0"/>
              </a:rPr>
              <a:t> menu.</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B0EEF0F-05AB-4DB5-8001-A3A86785573F}" type="slidenum">
              <a:rPr lang="en-US"/>
              <a:pPr/>
              <a:t>29</a:t>
            </a:fld>
            <a:endParaRPr lang="en-US"/>
          </a:p>
        </p:txBody>
      </p:sp>
      <p:pic>
        <p:nvPicPr>
          <p:cNvPr id="191493" name="Picture 5"/>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86000" y="1752600"/>
            <a:ext cx="4133850" cy="28352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91490" name="Rectangle 2"/>
          <p:cNvSpPr>
            <a:spLocks noGrp="1" noChangeArrowheads="1"/>
          </p:cNvSpPr>
          <p:nvPr>
            <p:ph type="title"/>
          </p:nvPr>
        </p:nvSpPr>
        <p:spPr/>
        <p:txBody>
          <a:bodyPr/>
          <a:lstStyle/>
          <a:p>
            <a:r>
              <a:rPr lang="en-US"/>
              <a:t>Accessing the fit line options</a:t>
            </a:r>
          </a:p>
        </p:txBody>
      </p:sp>
      <p:sp>
        <p:nvSpPr>
          <p:cNvPr id="191495" name="AutoShape 7"/>
          <p:cNvSpPr>
            <a:spLocks noChangeArrowheads="1"/>
          </p:cNvSpPr>
          <p:nvPr/>
        </p:nvSpPr>
        <p:spPr bwMode="auto">
          <a:xfrm>
            <a:off x="5181600" y="3276600"/>
            <a:ext cx="3276600" cy="1600200"/>
          </a:xfrm>
          <a:prstGeom prst="wedgeEllipseCallout">
            <a:avLst>
              <a:gd name="adj1" fmla="val -49611"/>
              <a:gd name="adj2" fmla="val -8541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Click on the </a:t>
            </a:r>
            <a:r>
              <a:rPr lang="en-US" sz="1200" i="1">
                <a:latin typeface="Verdana" pitchFamily="34" charset="0"/>
              </a:rPr>
              <a:t>Fit Options</a:t>
            </a:r>
            <a:r>
              <a:rPr lang="en-US" sz="1200">
                <a:latin typeface="Verdana" pitchFamily="34" charset="0"/>
              </a:rPr>
              <a:t>… button to open up the dialog for specifying the characteristics of the fit line.</a:t>
            </a:r>
            <a:endParaRPr lang="en-US" sz="1200">
              <a:latin typeface="MS Shell Dlg" charset="0"/>
            </a:endParaRPr>
          </a:p>
          <a:p>
            <a:pPr algn="l">
              <a:lnSpc>
                <a:spcPct val="100000"/>
              </a:lnSpc>
            </a:pPr>
            <a:endParaRPr lang="en-US" sz="1200">
              <a:latin typeface="Verdana" pitchFamily="34"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3A4B66D-FB7E-4CED-AC90-E16B1BB8EF3F}" type="slidenum">
              <a:rPr lang="en-US"/>
              <a:pPr/>
              <a:t>3</a:t>
            </a:fld>
            <a:endParaRPr lang="en-US"/>
          </a:p>
        </p:txBody>
      </p:sp>
      <p:sp>
        <p:nvSpPr>
          <p:cNvPr id="260098" name="Rectangle 2"/>
          <p:cNvSpPr>
            <a:spLocks noGrp="1" noChangeArrowheads="1"/>
          </p:cNvSpPr>
          <p:nvPr>
            <p:ph type="title"/>
          </p:nvPr>
        </p:nvSpPr>
        <p:spPr/>
        <p:txBody>
          <a:bodyPr/>
          <a:lstStyle/>
          <a:p>
            <a:r>
              <a:rPr lang="en-US"/>
              <a:t>Linearity</a:t>
            </a:r>
          </a:p>
        </p:txBody>
      </p:sp>
      <p:sp>
        <p:nvSpPr>
          <p:cNvPr id="260099" name="Rectangle 3"/>
          <p:cNvSpPr>
            <a:spLocks noGrp="1" noChangeArrowheads="1"/>
          </p:cNvSpPr>
          <p:nvPr>
            <p:ph type="body" idx="1"/>
          </p:nvPr>
        </p:nvSpPr>
        <p:spPr>
          <a:xfrm>
            <a:off x="1066800" y="1447800"/>
            <a:ext cx="7881938" cy="5257800"/>
          </a:xfrm>
        </p:spPr>
        <p:txBody>
          <a:bodyPr/>
          <a:lstStyle/>
          <a:p>
            <a:pPr>
              <a:lnSpc>
                <a:spcPct val="90000"/>
              </a:lnSpc>
            </a:pPr>
            <a:r>
              <a:rPr lang="en-US"/>
              <a:t>Linearity means that the amount of change, or rate of change, between scores on two variables are constant for the entire range of scores for the variables.</a:t>
            </a:r>
          </a:p>
          <a:p>
            <a:pPr>
              <a:lnSpc>
                <a:spcPct val="90000"/>
              </a:lnSpc>
            </a:pPr>
            <a:endParaRPr lang="en-US"/>
          </a:p>
          <a:p>
            <a:pPr>
              <a:lnSpc>
                <a:spcPct val="90000"/>
              </a:lnSpc>
            </a:pPr>
            <a:r>
              <a:rPr lang="en-US"/>
              <a:t>There are relationships are not linear.  </a:t>
            </a:r>
          </a:p>
          <a:p>
            <a:pPr lvl="1">
              <a:lnSpc>
                <a:spcPct val="90000"/>
              </a:lnSpc>
            </a:pPr>
            <a:r>
              <a:rPr lang="en-US" sz="2400"/>
              <a:t>The relationship between learning and time may not be linear.  Learning a new subject shows rapid gains at first, then the pace slows down over time. This is often referred to a a learning curve.</a:t>
            </a:r>
          </a:p>
          <a:p>
            <a:pPr lvl="1">
              <a:lnSpc>
                <a:spcPct val="90000"/>
              </a:lnSpc>
            </a:pPr>
            <a:r>
              <a:rPr lang="en-US" sz="2400"/>
              <a:t>Population growth may not be linear. The pattern often shows growth at increasing rates over time.</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06EEFD6-30FC-47A0-A385-3FEBEBDA5FD3}" type="slidenum">
              <a:rPr lang="en-US"/>
              <a:pPr/>
              <a:t>30</a:t>
            </a:fld>
            <a:endParaRPr lang="en-US"/>
          </a:p>
        </p:txBody>
      </p:sp>
      <p:pic>
        <p:nvPicPr>
          <p:cNvPr id="192517" name="Picture 5"/>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43200" y="1752600"/>
            <a:ext cx="4319588" cy="27844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92514" name="Rectangle 2"/>
          <p:cNvSpPr>
            <a:spLocks noGrp="1" noChangeArrowheads="1"/>
          </p:cNvSpPr>
          <p:nvPr>
            <p:ph type="title"/>
          </p:nvPr>
        </p:nvSpPr>
        <p:spPr/>
        <p:txBody>
          <a:bodyPr/>
          <a:lstStyle/>
          <a:p>
            <a:r>
              <a:rPr lang="en-US"/>
              <a:t>Specifying a quadratic fit line</a:t>
            </a:r>
          </a:p>
        </p:txBody>
      </p:sp>
      <p:sp>
        <p:nvSpPr>
          <p:cNvPr id="192515" name="AutoShape 3"/>
          <p:cNvSpPr>
            <a:spLocks noChangeArrowheads="1"/>
          </p:cNvSpPr>
          <p:nvPr/>
        </p:nvSpPr>
        <p:spPr bwMode="auto">
          <a:xfrm>
            <a:off x="1524000" y="3352800"/>
            <a:ext cx="3581400" cy="1905000"/>
          </a:xfrm>
          <a:prstGeom prst="wedgeEllipseCallout">
            <a:avLst>
              <a:gd name="adj1" fmla="val -3634"/>
              <a:gd name="adj2" fmla="val -6483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click on the </a:t>
            </a:r>
            <a:r>
              <a:rPr lang="en-US" sz="1200" i="1">
                <a:latin typeface="Verdana" pitchFamily="34" charset="0"/>
              </a:rPr>
              <a:t>Quadratic regression</a:t>
            </a:r>
            <a:r>
              <a:rPr lang="en-US" sz="1200">
                <a:latin typeface="Verdana" pitchFamily="34" charset="0"/>
              </a:rPr>
              <a:t> thumbnail in the </a:t>
            </a:r>
            <a:r>
              <a:rPr lang="en-US" sz="1200" i="1">
                <a:latin typeface="Verdana" pitchFamily="34" charset="0"/>
              </a:rPr>
              <a:t>Fit Method</a:t>
            </a:r>
            <a:r>
              <a:rPr lang="en-US" sz="1200">
                <a:latin typeface="Verdana" pitchFamily="34" charset="0"/>
              </a:rPr>
              <a:t> panel.  This will fit a trendline that include a square term in the equation (x</a:t>
            </a:r>
            <a:r>
              <a:rPr lang="en-US" sz="1200"/>
              <a:t>²</a:t>
            </a:r>
            <a:r>
              <a:rPr lang="en-US" sz="1200">
                <a:latin typeface="Verdana" pitchFamily="34" charset="0"/>
              </a:rPr>
              <a:t>).</a:t>
            </a:r>
          </a:p>
        </p:txBody>
      </p:sp>
      <p:sp>
        <p:nvSpPr>
          <p:cNvPr id="192519" name="AutoShape 7"/>
          <p:cNvSpPr>
            <a:spLocks noChangeArrowheads="1"/>
          </p:cNvSpPr>
          <p:nvPr/>
        </p:nvSpPr>
        <p:spPr bwMode="auto">
          <a:xfrm>
            <a:off x="5867400" y="3810000"/>
            <a:ext cx="2514600" cy="1447800"/>
          </a:xfrm>
          <a:prstGeom prst="wedgeEllipseCallout">
            <a:avLst>
              <a:gd name="adj1" fmla="val -18875"/>
              <a:gd name="adj2" fmla="val -14747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a:t>
            </a:r>
            <a:r>
              <a:rPr lang="en-US" sz="1200" i="1">
                <a:latin typeface="Verdana" pitchFamily="34" charset="0"/>
              </a:rPr>
              <a:t>Continue </a:t>
            </a:r>
            <a:r>
              <a:rPr lang="en-US" sz="1200">
                <a:latin typeface="Verdana" pitchFamily="34" charset="0"/>
              </a:rPr>
              <a:t>button to close the fit line options dialog.</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A3B46B8-2373-4793-B229-4288ADFCA2C6}" type="slidenum">
              <a:rPr lang="en-US"/>
              <a:pPr/>
              <a:t>31</a:t>
            </a:fld>
            <a:endParaRPr lang="en-US"/>
          </a:p>
        </p:txBody>
      </p:sp>
      <p:pic>
        <p:nvPicPr>
          <p:cNvPr id="193541" name="Picture 5"/>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90800" y="2133600"/>
            <a:ext cx="4133850" cy="28352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93538" name="Rectangle 2"/>
          <p:cNvSpPr>
            <a:spLocks noGrp="1" noChangeArrowheads="1"/>
          </p:cNvSpPr>
          <p:nvPr>
            <p:ph type="title"/>
          </p:nvPr>
        </p:nvSpPr>
        <p:spPr/>
        <p:txBody>
          <a:bodyPr/>
          <a:lstStyle/>
          <a:p>
            <a:r>
              <a:rPr lang="en-US"/>
              <a:t>Completing the request for the fit line</a:t>
            </a:r>
          </a:p>
        </p:txBody>
      </p:sp>
      <p:sp>
        <p:nvSpPr>
          <p:cNvPr id="193543" name="AutoShape 7"/>
          <p:cNvSpPr>
            <a:spLocks noChangeArrowheads="1"/>
          </p:cNvSpPr>
          <p:nvPr/>
        </p:nvSpPr>
        <p:spPr bwMode="auto">
          <a:xfrm>
            <a:off x="5791200" y="3276600"/>
            <a:ext cx="2743200" cy="1143000"/>
          </a:xfrm>
          <a:prstGeom prst="wedgeEllipseCallout">
            <a:avLst>
              <a:gd name="adj1" fmla="val -25981"/>
              <a:gd name="adj2" fmla="val -9805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Click on the OK button to complete the request for the fit line.</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74E4B38-A5C2-4178-B7B0-15BDA6D53F2C}" type="slidenum">
              <a:rPr lang="en-US"/>
              <a:pPr/>
              <a:t>32</a:t>
            </a:fld>
            <a:endParaRPr lang="en-US"/>
          </a:p>
        </p:txBody>
      </p:sp>
      <p:pic>
        <p:nvPicPr>
          <p:cNvPr id="194565" name="Picture 5"/>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060450" y="1524000"/>
            <a:ext cx="6788150" cy="517048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94562" name="Rectangle 2"/>
          <p:cNvSpPr>
            <a:spLocks noGrp="1" noChangeArrowheads="1"/>
          </p:cNvSpPr>
          <p:nvPr>
            <p:ph type="title"/>
          </p:nvPr>
        </p:nvSpPr>
        <p:spPr/>
        <p:txBody>
          <a:bodyPr/>
          <a:lstStyle/>
          <a:p>
            <a:r>
              <a:rPr lang="en-US"/>
              <a:t>The quadratic fit line and r²</a:t>
            </a:r>
          </a:p>
        </p:txBody>
      </p:sp>
      <p:sp>
        <p:nvSpPr>
          <p:cNvPr id="194567" name="AutoShape 7"/>
          <p:cNvSpPr>
            <a:spLocks noChangeArrowheads="1"/>
          </p:cNvSpPr>
          <p:nvPr/>
        </p:nvSpPr>
        <p:spPr bwMode="auto">
          <a:xfrm>
            <a:off x="533400" y="3048000"/>
            <a:ext cx="2514600" cy="1676400"/>
          </a:xfrm>
          <a:prstGeom prst="wedgeEllipseCallout">
            <a:avLst>
              <a:gd name="adj1" fmla="val 56565"/>
              <a:gd name="adj2" fmla="val 661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red fit line curves to reduce the discrepancies between the line and the data points.</a:t>
            </a:r>
          </a:p>
        </p:txBody>
      </p:sp>
      <p:sp>
        <p:nvSpPr>
          <p:cNvPr id="194568" name="AutoShape 8"/>
          <p:cNvSpPr>
            <a:spLocks noChangeArrowheads="1"/>
          </p:cNvSpPr>
          <p:nvPr/>
        </p:nvSpPr>
        <p:spPr bwMode="auto">
          <a:xfrm>
            <a:off x="6019800" y="2514600"/>
            <a:ext cx="2971800" cy="3276600"/>
          </a:xfrm>
          <a:prstGeom prst="wedgeEllipseCallout">
            <a:avLst>
              <a:gd name="adj1" fmla="val -40972"/>
              <a:gd name="adj2" fmla="val 4302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value of r² (0.1591) falls at the top of the weak range, indicating a stronger relationship that the one represented by the linear fit line.</a:t>
            </a:r>
          </a:p>
          <a:p>
            <a:pPr algn="l">
              <a:lnSpc>
                <a:spcPct val="100000"/>
              </a:lnSpc>
            </a:pPr>
            <a:endParaRPr lang="en-US" sz="1200">
              <a:latin typeface="Verdana" pitchFamily="34" charset="0"/>
            </a:endParaRPr>
          </a:p>
          <a:p>
            <a:pPr algn="l">
              <a:lnSpc>
                <a:spcPct val="100000"/>
              </a:lnSpc>
            </a:pPr>
            <a:r>
              <a:rPr lang="en-US" sz="1200">
                <a:latin typeface="Verdana" pitchFamily="34" charset="0"/>
              </a:rPr>
              <a:t>This result hints that a squared transformation of the independent variable may be needed.</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6"/>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F4540D6-F1CE-46E7-8581-2DFE9F75D791}" type="slidenum">
              <a:rPr lang="en-US"/>
              <a:pPr/>
              <a:t>33</a:t>
            </a:fld>
            <a:endParaRPr lang="en-US"/>
          </a:p>
        </p:txBody>
      </p:sp>
      <p:sp>
        <p:nvSpPr>
          <p:cNvPr id="214031" name="Rectangle 15"/>
          <p:cNvSpPr>
            <a:spLocks noGrp="1" noChangeArrowheads="1"/>
          </p:cNvSpPr>
          <p:nvPr>
            <p:ph type="title" sz="quarter"/>
          </p:nvPr>
        </p:nvSpPr>
        <p:spPr/>
        <p:txBody>
          <a:bodyPr/>
          <a:lstStyle/>
          <a:p>
            <a:r>
              <a:rPr lang="en-US"/>
              <a:t>Computing the transformations</a:t>
            </a:r>
          </a:p>
        </p:txBody>
      </p:sp>
      <p:grpSp>
        <p:nvGrpSpPr>
          <p:cNvPr id="214034" name="Group 18"/>
          <p:cNvGrpSpPr>
            <a:grpSpLocks/>
          </p:cNvGrpSpPr>
          <p:nvPr/>
        </p:nvGrpSpPr>
        <p:grpSpPr bwMode="auto">
          <a:xfrm>
            <a:off x="1600200" y="1447800"/>
            <a:ext cx="7058025" cy="5257800"/>
            <a:chOff x="336" y="816"/>
            <a:chExt cx="4446" cy="3312"/>
          </a:xfrm>
        </p:grpSpPr>
        <p:grpSp>
          <p:nvGrpSpPr>
            <p:cNvPr id="214033" name="Group 17"/>
            <p:cNvGrpSpPr>
              <a:grpSpLocks/>
            </p:cNvGrpSpPr>
            <p:nvPr/>
          </p:nvGrpSpPr>
          <p:grpSpPr bwMode="auto">
            <a:xfrm>
              <a:off x="336" y="816"/>
              <a:ext cx="4121" cy="2880"/>
              <a:chOff x="336" y="816"/>
              <a:chExt cx="4121" cy="2880"/>
            </a:xfrm>
          </p:grpSpPr>
          <p:pic>
            <p:nvPicPr>
              <p:cNvPr id="21402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 y="816"/>
                <a:ext cx="3449" cy="1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402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9" y="1248"/>
                <a:ext cx="3449" cy="1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4027"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8" y="1697"/>
                <a:ext cx="3449" cy="1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214030"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44" y="2136"/>
              <a:ext cx="3438" cy="199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14019" name="AutoShape 3"/>
          <p:cNvSpPr>
            <a:spLocks noChangeArrowheads="1"/>
          </p:cNvSpPr>
          <p:nvPr/>
        </p:nvSpPr>
        <p:spPr bwMode="auto">
          <a:xfrm>
            <a:off x="5867400" y="1219200"/>
            <a:ext cx="3124200" cy="2667000"/>
          </a:xfrm>
          <a:prstGeom prst="wedgeEllipseCallout">
            <a:avLst>
              <a:gd name="adj1" fmla="val 19106"/>
              <a:gd name="adj2" fmla="val -2893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There are four transformations that we can use to achieve or improve linearity.</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compute dialogs for these four transformations for linearity are shown.</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6465B13-7D52-4E90-ACDC-82F0021B3F1D}" type="slidenum">
              <a:rPr lang="en-US"/>
              <a:pPr/>
              <a:t>34</a:t>
            </a:fld>
            <a:endParaRPr lang="en-US"/>
          </a:p>
        </p:txBody>
      </p:sp>
      <p:pic>
        <p:nvPicPr>
          <p:cNvPr id="195591"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16738"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95586" name="Rectangle 2"/>
          <p:cNvSpPr>
            <a:spLocks noGrp="1" noChangeArrowheads="1"/>
          </p:cNvSpPr>
          <p:nvPr>
            <p:ph type="title"/>
          </p:nvPr>
        </p:nvSpPr>
        <p:spPr/>
        <p:txBody>
          <a:bodyPr/>
          <a:lstStyle/>
          <a:p>
            <a:r>
              <a:rPr lang="en-US"/>
              <a:t>Creating the scatterplot matrix</a:t>
            </a:r>
          </a:p>
        </p:txBody>
      </p:sp>
      <p:sp>
        <p:nvSpPr>
          <p:cNvPr id="195587" name="AutoShape 3"/>
          <p:cNvSpPr>
            <a:spLocks noChangeArrowheads="1"/>
          </p:cNvSpPr>
          <p:nvPr/>
        </p:nvSpPr>
        <p:spPr bwMode="auto">
          <a:xfrm>
            <a:off x="5715000" y="2819400"/>
            <a:ext cx="3048000" cy="1905000"/>
          </a:xfrm>
          <a:prstGeom prst="wedgeEllipseCallout">
            <a:avLst>
              <a:gd name="adj1" fmla="val -58231"/>
              <a:gd name="adj2" fmla="val 5083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create the scatterplot matrix, select the </a:t>
            </a:r>
            <a:r>
              <a:rPr lang="en-US" sz="1200" i="1">
                <a:latin typeface="Verdana" pitchFamily="34" charset="0"/>
              </a:rPr>
              <a:t>Scatter</a:t>
            </a:r>
            <a:r>
              <a:rPr lang="en-US" sz="1200">
                <a:latin typeface="Verdana" pitchFamily="34" charset="0"/>
              </a:rPr>
              <a:t>… command in the </a:t>
            </a:r>
            <a:r>
              <a:rPr lang="en-US" sz="1200" i="1">
                <a:latin typeface="Verdana" pitchFamily="34" charset="0"/>
              </a:rPr>
              <a:t>Graphs</a:t>
            </a:r>
            <a:r>
              <a:rPr lang="en-US" sz="1200">
                <a:latin typeface="Verdana" pitchFamily="34" charset="0"/>
              </a:rPr>
              <a:t> menu.</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04390FF-78DC-449D-AE11-2891E4FEFE20}" type="slidenum">
              <a:rPr lang="en-US"/>
              <a:pPr/>
              <a:t>35</a:t>
            </a:fld>
            <a:endParaRPr lang="en-US"/>
          </a:p>
        </p:txBody>
      </p:sp>
      <p:pic>
        <p:nvPicPr>
          <p:cNvPr id="215045" name="Picture 5"/>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971800" y="3048000"/>
            <a:ext cx="3248025" cy="15478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15046" name="Rectangle 6"/>
          <p:cNvSpPr>
            <a:spLocks noGrp="1" noChangeArrowheads="1"/>
          </p:cNvSpPr>
          <p:nvPr>
            <p:ph type="title"/>
          </p:nvPr>
        </p:nvSpPr>
        <p:spPr/>
        <p:txBody>
          <a:bodyPr/>
          <a:lstStyle/>
          <a:p>
            <a:r>
              <a:rPr lang="en-US"/>
              <a:t>Selecting type of scatterplot</a:t>
            </a:r>
          </a:p>
        </p:txBody>
      </p:sp>
      <p:sp>
        <p:nvSpPr>
          <p:cNvPr id="215048" name="AutoShape 8"/>
          <p:cNvSpPr>
            <a:spLocks noChangeArrowheads="1"/>
          </p:cNvSpPr>
          <p:nvPr/>
        </p:nvSpPr>
        <p:spPr bwMode="auto">
          <a:xfrm>
            <a:off x="3581400" y="1752600"/>
            <a:ext cx="2514600" cy="1371600"/>
          </a:xfrm>
          <a:prstGeom prst="wedgeEllipseCallout">
            <a:avLst>
              <a:gd name="adj1" fmla="val -16162"/>
              <a:gd name="adj2" fmla="val 7164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click on the </a:t>
            </a:r>
            <a:r>
              <a:rPr lang="en-US" sz="1200" i="1">
                <a:latin typeface="Verdana" pitchFamily="34" charset="0"/>
              </a:rPr>
              <a:t>Matrix</a:t>
            </a:r>
            <a:r>
              <a:rPr lang="en-US" sz="1200">
                <a:latin typeface="Verdana" pitchFamily="34" charset="0"/>
              </a:rPr>
              <a:t> thumbnail sketch to indicate which type of scatterplot we want.</a:t>
            </a:r>
          </a:p>
        </p:txBody>
      </p:sp>
      <p:sp>
        <p:nvSpPr>
          <p:cNvPr id="215049" name="AutoShape 9"/>
          <p:cNvSpPr>
            <a:spLocks noChangeArrowheads="1"/>
          </p:cNvSpPr>
          <p:nvPr/>
        </p:nvSpPr>
        <p:spPr bwMode="auto">
          <a:xfrm>
            <a:off x="5334000" y="3733800"/>
            <a:ext cx="2971800" cy="1447800"/>
          </a:xfrm>
          <a:prstGeom prst="wedgeEllipseCallout">
            <a:avLst>
              <a:gd name="adj1" fmla="val -29060"/>
              <a:gd name="adj2" fmla="val -5866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a:t>
            </a:r>
            <a:r>
              <a:rPr lang="en-US" sz="1200" i="1">
                <a:latin typeface="Verdana" pitchFamily="34" charset="0"/>
              </a:rPr>
              <a:t>Define</a:t>
            </a:r>
            <a:r>
              <a:rPr lang="en-US" sz="1200">
                <a:latin typeface="Verdana" pitchFamily="34" charset="0"/>
              </a:rPr>
              <a:t> button to select the variables for the scatterplot.</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DFA6107-93DE-4698-B140-32B24DF6FD4C}" type="slidenum">
              <a:rPr lang="en-US"/>
              <a:pPr/>
              <a:t>36</a:t>
            </a:fld>
            <a:endParaRPr lang="en-US"/>
          </a:p>
        </p:txBody>
      </p:sp>
      <p:pic>
        <p:nvPicPr>
          <p:cNvPr id="216069" name="Picture 5"/>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38400" y="2705100"/>
            <a:ext cx="4710113" cy="40005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16070" name="Rectangle 6"/>
          <p:cNvSpPr>
            <a:spLocks noGrp="1" noChangeArrowheads="1"/>
          </p:cNvSpPr>
          <p:nvPr>
            <p:ph type="title"/>
          </p:nvPr>
        </p:nvSpPr>
        <p:spPr/>
        <p:txBody>
          <a:bodyPr/>
          <a:lstStyle/>
          <a:p>
            <a:r>
              <a:rPr lang="en-US"/>
              <a:t>Specifications for scatterplot matrix</a:t>
            </a:r>
          </a:p>
        </p:txBody>
      </p:sp>
      <p:sp>
        <p:nvSpPr>
          <p:cNvPr id="216067" name="AutoShape 3"/>
          <p:cNvSpPr>
            <a:spLocks noChangeArrowheads="1"/>
          </p:cNvSpPr>
          <p:nvPr/>
        </p:nvSpPr>
        <p:spPr bwMode="auto">
          <a:xfrm>
            <a:off x="4876800" y="1409700"/>
            <a:ext cx="4038600" cy="1409700"/>
          </a:xfrm>
          <a:prstGeom prst="wedgeEllipseCallout">
            <a:avLst>
              <a:gd name="adj1" fmla="val -33685"/>
              <a:gd name="adj2" fmla="val 9380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move the dependent variable, the independent variable and all of the transformations to the </a:t>
            </a:r>
            <a:r>
              <a:rPr lang="en-US" sz="1200" i="1">
                <a:latin typeface="Verdana" pitchFamily="34" charset="0"/>
              </a:rPr>
              <a:t>Matrix Variables</a:t>
            </a:r>
            <a:r>
              <a:rPr lang="en-US" sz="1200">
                <a:latin typeface="Verdana" pitchFamily="34" charset="0"/>
              </a:rPr>
              <a:t> list box.</a:t>
            </a:r>
          </a:p>
        </p:txBody>
      </p:sp>
      <p:sp>
        <p:nvSpPr>
          <p:cNvPr id="216068" name="AutoShape 4"/>
          <p:cNvSpPr>
            <a:spLocks noChangeArrowheads="1"/>
          </p:cNvSpPr>
          <p:nvPr/>
        </p:nvSpPr>
        <p:spPr bwMode="auto">
          <a:xfrm>
            <a:off x="6705600" y="3543300"/>
            <a:ext cx="1828800" cy="1524000"/>
          </a:xfrm>
          <a:prstGeom prst="wedgeEllipseCallout">
            <a:avLst>
              <a:gd name="adj1" fmla="val -44097"/>
              <a:gd name="adj2" fmla="val -6573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a:t>
            </a:r>
            <a:r>
              <a:rPr lang="en-US" sz="1200" i="1">
                <a:latin typeface="Verdana" pitchFamily="34" charset="0"/>
              </a:rPr>
              <a:t>OK</a:t>
            </a:r>
            <a:r>
              <a:rPr lang="en-US" sz="1200">
                <a:latin typeface="Verdana" pitchFamily="34" charset="0"/>
              </a:rPr>
              <a:t> button to produce the scatterplot.</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53B3513-9FB3-42D4-AB85-2DF264BA587F}" type="slidenum">
              <a:rPr lang="en-US"/>
              <a:pPr/>
              <a:t>37</a:t>
            </a:fld>
            <a:endParaRPr lang="en-US"/>
          </a:p>
        </p:txBody>
      </p:sp>
      <p:graphicFrame>
        <p:nvGraphicFramePr>
          <p:cNvPr id="217096" name="Object 8"/>
          <p:cNvGraphicFramePr>
            <a:graphicFrameLocks noChangeAspect="1"/>
          </p:cNvGraphicFramePr>
          <p:nvPr>
            <p:ph idx="1"/>
          </p:nvPr>
        </p:nvGraphicFramePr>
        <p:xfrm>
          <a:off x="1371600" y="1547813"/>
          <a:ext cx="6334125" cy="5157787"/>
        </p:xfrm>
        <a:graphic>
          <a:graphicData uri="http://schemas.openxmlformats.org/presentationml/2006/ole">
            <mc:AlternateContent xmlns:mc="http://schemas.openxmlformats.org/markup-compatibility/2006">
              <mc:Choice xmlns:v="urn:schemas-microsoft-com:vml" Requires="v">
                <p:oleObj spid="_x0000_s217097" name="Picture" r:id="rId3" imgW="4535424" imgH="3692713" progId="StaticEnhancedMetafile">
                  <p:embed/>
                </p:oleObj>
              </mc:Choice>
              <mc:Fallback>
                <p:oleObj name="Picture" r:id="rId3" imgW="4535424" imgH="3692713" progId="StaticEnhancedMetafile">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1547813"/>
                        <a:ext cx="6334125" cy="5157787"/>
                      </a:xfrm>
                      <a:prstGeom prst="rect">
                        <a:avLst/>
                      </a:prstGeom>
                      <a:noFill/>
                      <a:extLst>
                        <a:ext uri="{909E8E84-426E-40DD-AFC4-6F175D3DCCD1}">
                          <a14:hiddenFill xmlns:a14="http://schemas.microsoft.com/office/drawing/2010/main">
                            <a:solidFill>
                              <a:schemeClr val="accent1"/>
                            </a:solidFill>
                          </a14:hiddenFill>
                        </a:ext>
                      </a:extLst>
                    </p:spPr>
                  </p:pic>
                </p:oleObj>
              </mc:Fallback>
            </mc:AlternateContent>
          </a:graphicData>
        </a:graphic>
      </p:graphicFrame>
      <p:sp>
        <p:nvSpPr>
          <p:cNvPr id="217094" name="Rectangle 6"/>
          <p:cNvSpPr>
            <a:spLocks noGrp="1" noChangeArrowheads="1"/>
          </p:cNvSpPr>
          <p:nvPr>
            <p:ph type="title"/>
          </p:nvPr>
        </p:nvSpPr>
        <p:spPr/>
        <p:txBody>
          <a:bodyPr/>
          <a:lstStyle/>
          <a:p>
            <a:r>
              <a:rPr lang="en-US"/>
              <a:t>The scatterplot matrix</a:t>
            </a:r>
          </a:p>
        </p:txBody>
      </p:sp>
      <p:sp>
        <p:nvSpPr>
          <p:cNvPr id="217091" name="AutoShape 3"/>
          <p:cNvSpPr>
            <a:spLocks noChangeArrowheads="1"/>
          </p:cNvSpPr>
          <p:nvPr/>
        </p:nvSpPr>
        <p:spPr bwMode="auto">
          <a:xfrm>
            <a:off x="4724400" y="1547813"/>
            <a:ext cx="4038600" cy="2590800"/>
          </a:xfrm>
          <a:prstGeom prst="wedgeEllipseCallout">
            <a:avLst>
              <a:gd name="adj1" fmla="val 1574"/>
              <a:gd name="adj2" fmla="val -1654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scatterplot matrix shows a thumbnail sketch of scatterplots for each independent variable or transformation with the dependent variable.  The scatterplot matrix may suggest which transformations might be useful.</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4D9DE15-4402-4DB1-946B-38F480BE4B60}" type="slidenum">
              <a:rPr lang="en-US"/>
              <a:pPr/>
              <a:t>38</a:t>
            </a:fld>
            <a:endParaRPr lang="en-US"/>
          </a:p>
        </p:txBody>
      </p:sp>
      <p:pic>
        <p:nvPicPr>
          <p:cNvPr id="219141" name="Picture 5"/>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16738" cy="50879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19142" name="Rectangle 6"/>
          <p:cNvSpPr>
            <a:spLocks noGrp="1" noChangeArrowheads="1"/>
          </p:cNvSpPr>
          <p:nvPr>
            <p:ph type="title"/>
          </p:nvPr>
        </p:nvSpPr>
        <p:spPr/>
        <p:txBody>
          <a:bodyPr/>
          <a:lstStyle/>
          <a:p>
            <a:r>
              <a:rPr lang="en-US"/>
              <a:t>Creating the correlation matrix</a:t>
            </a:r>
          </a:p>
        </p:txBody>
      </p:sp>
      <p:sp>
        <p:nvSpPr>
          <p:cNvPr id="219144" name="AutoShape 8"/>
          <p:cNvSpPr>
            <a:spLocks noChangeArrowheads="1"/>
          </p:cNvSpPr>
          <p:nvPr/>
        </p:nvSpPr>
        <p:spPr bwMode="auto">
          <a:xfrm>
            <a:off x="5638800" y="3581400"/>
            <a:ext cx="3048000" cy="1905000"/>
          </a:xfrm>
          <a:prstGeom prst="wedgeEllipseCallout">
            <a:avLst>
              <a:gd name="adj1" fmla="val -28227"/>
              <a:gd name="adj2" fmla="val -6858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create the correlation matrix, select the </a:t>
            </a:r>
            <a:r>
              <a:rPr lang="en-US" sz="1200" i="1">
                <a:latin typeface="Verdana" pitchFamily="34" charset="0"/>
              </a:rPr>
              <a:t>Correlate | Bivariate</a:t>
            </a:r>
            <a:r>
              <a:rPr lang="en-US" sz="1200">
                <a:latin typeface="Verdana" pitchFamily="34" charset="0"/>
              </a:rPr>
              <a:t>… command in the </a:t>
            </a:r>
            <a:r>
              <a:rPr lang="en-US" sz="1200" i="1">
                <a:latin typeface="Verdana" pitchFamily="34" charset="0"/>
              </a:rPr>
              <a:t>Analyze</a:t>
            </a:r>
            <a:r>
              <a:rPr lang="en-US" sz="1200">
                <a:latin typeface="Verdana" pitchFamily="34" charset="0"/>
              </a:rPr>
              <a:t> menu.</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32C24B1-748C-4160-975A-F5D01102E3D2}" type="slidenum">
              <a:rPr lang="en-US"/>
              <a:pPr/>
              <a:t>39</a:t>
            </a:fld>
            <a:endParaRPr lang="en-US"/>
          </a:p>
        </p:txBody>
      </p:sp>
      <p:pic>
        <p:nvPicPr>
          <p:cNvPr id="220165" name="Picture 5"/>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057400" y="2747963"/>
            <a:ext cx="4910138" cy="357663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20166" name="Rectangle 6"/>
          <p:cNvSpPr>
            <a:spLocks noGrp="1" noChangeArrowheads="1"/>
          </p:cNvSpPr>
          <p:nvPr>
            <p:ph type="title"/>
          </p:nvPr>
        </p:nvSpPr>
        <p:spPr/>
        <p:txBody>
          <a:bodyPr/>
          <a:lstStyle/>
          <a:p>
            <a:r>
              <a:rPr lang="en-US"/>
              <a:t>Specifications for correlation matrix</a:t>
            </a:r>
          </a:p>
        </p:txBody>
      </p:sp>
      <p:sp>
        <p:nvSpPr>
          <p:cNvPr id="220168" name="AutoShape 8"/>
          <p:cNvSpPr>
            <a:spLocks noChangeArrowheads="1"/>
          </p:cNvSpPr>
          <p:nvPr/>
        </p:nvSpPr>
        <p:spPr bwMode="auto">
          <a:xfrm>
            <a:off x="4648200" y="1566863"/>
            <a:ext cx="4038600" cy="1409700"/>
          </a:xfrm>
          <a:prstGeom prst="wedgeEllipseCallout">
            <a:avLst>
              <a:gd name="adj1" fmla="val -36005"/>
              <a:gd name="adj2" fmla="val 8209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move the dependent variable, the independent variable and all of the transformations to the </a:t>
            </a:r>
            <a:r>
              <a:rPr lang="en-US" sz="1200" i="1">
                <a:latin typeface="Verdana" pitchFamily="34" charset="0"/>
              </a:rPr>
              <a:t>Variables</a:t>
            </a:r>
            <a:r>
              <a:rPr lang="en-US" sz="1200">
                <a:latin typeface="Verdana" pitchFamily="34" charset="0"/>
              </a:rPr>
              <a:t> list box.</a:t>
            </a:r>
          </a:p>
        </p:txBody>
      </p:sp>
      <p:sp>
        <p:nvSpPr>
          <p:cNvPr id="220169" name="AutoShape 9"/>
          <p:cNvSpPr>
            <a:spLocks noChangeArrowheads="1"/>
          </p:cNvSpPr>
          <p:nvPr/>
        </p:nvSpPr>
        <p:spPr bwMode="auto">
          <a:xfrm>
            <a:off x="6324600" y="3586163"/>
            <a:ext cx="2286000" cy="1524000"/>
          </a:xfrm>
          <a:prstGeom prst="wedgeEllipseCallout">
            <a:avLst>
              <a:gd name="adj1" fmla="val -34444"/>
              <a:gd name="adj2" fmla="val -6416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a:t>
            </a:r>
            <a:r>
              <a:rPr lang="en-US" sz="1200" i="1">
                <a:latin typeface="Verdana" pitchFamily="34" charset="0"/>
              </a:rPr>
              <a:t>OK</a:t>
            </a:r>
            <a:r>
              <a:rPr lang="en-US" sz="1200">
                <a:latin typeface="Verdana" pitchFamily="34" charset="0"/>
              </a:rPr>
              <a:t> button to produce the correlation matrix.</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E59D705-956C-4AAE-8925-E8E3D7E5C234}" type="slidenum">
              <a:rPr lang="en-US"/>
              <a:pPr/>
              <a:t>4</a:t>
            </a:fld>
            <a:endParaRPr lang="en-US"/>
          </a:p>
        </p:txBody>
      </p:sp>
      <p:graphicFrame>
        <p:nvGraphicFramePr>
          <p:cNvPr id="261131" name="Object 11"/>
          <p:cNvGraphicFramePr>
            <a:graphicFrameLocks noChangeAspect="1"/>
          </p:cNvGraphicFramePr>
          <p:nvPr>
            <p:ph idx="1"/>
          </p:nvPr>
        </p:nvGraphicFramePr>
        <p:xfrm>
          <a:off x="1524000" y="1371600"/>
          <a:ext cx="6640513" cy="5407025"/>
        </p:xfrm>
        <a:graphic>
          <a:graphicData uri="http://schemas.openxmlformats.org/presentationml/2006/ole">
            <mc:AlternateContent xmlns:mc="http://schemas.openxmlformats.org/markup-compatibility/2006">
              <mc:Choice xmlns:v="urn:schemas-microsoft-com:vml" Requires="v">
                <p:oleObj spid="_x0000_s261139" name="Picture" r:id="rId3" imgW="4535424" imgH="3692713" progId="StaticEnhancedMetafile">
                  <p:embed/>
                </p:oleObj>
              </mc:Choice>
              <mc:Fallback>
                <p:oleObj name="Picture" r:id="rId3" imgW="4535424" imgH="3692713" progId="StaticEnhancedMetafile">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371600"/>
                        <a:ext cx="6640513" cy="5407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61126" name="Rectangle 6"/>
          <p:cNvSpPr>
            <a:spLocks noGrp="1" noChangeArrowheads="1"/>
          </p:cNvSpPr>
          <p:nvPr>
            <p:ph type="title"/>
          </p:nvPr>
        </p:nvSpPr>
        <p:spPr/>
        <p:txBody>
          <a:bodyPr/>
          <a:lstStyle/>
          <a:p>
            <a:r>
              <a:rPr lang="en-US"/>
              <a:t>Population growth in Texas</a:t>
            </a:r>
          </a:p>
        </p:txBody>
      </p:sp>
      <p:sp>
        <p:nvSpPr>
          <p:cNvPr id="261129" name="Rectangle 9"/>
          <p:cNvSpPr>
            <a:spLocks noChangeArrowheads="1"/>
          </p:cNvSpPr>
          <p:nvPr/>
        </p:nvSpPr>
        <p:spPr bwMode="auto">
          <a:xfrm>
            <a:off x="0" y="1843088"/>
            <a:ext cx="9144000" cy="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61135" name="AutoShape 15"/>
          <p:cNvSpPr>
            <a:spLocks noChangeArrowheads="1"/>
          </p:cNvSpPr>
          <p:nvPr/>
        </p:nvSpPr>
        <p:spPr bwMode="auto">
          <a:xfrm>
            <a:off x="3581400" y="1371600"/>
            <a:ext cx="3581400" cy="1752600"/>
          </a:xfrm>
          <a:prstGeom prst="wedgeEllipseCallout">
            <a:avLst>
              <a:gd name="adj1" fmla="val 8157"/>
              <a:gd name="adj2" fmla="val -3967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increase in population for the ten years  from 1860 to 1870 is relatively small compared to the increase in the population for the ten years from 1960 to 1970. </a:t>
            </a:r>
          </a:p>
        </p:txBody>
      </p:sp>
      <p:sp>
        <p:nvSpPr>
          <p:cNvPr id="261137" name="AutoShape 17"/>
          <p:cNvSpPr>
            <a:spLocks noChangeArrowheads="1"/>
          </p:cNvSpPr>
          <p:nvPr/>
        </p:nvSpPr>
        <p:spPr bwMode="auto">
          <a:xfrm>
            <a:off x="3810000" y="3962400"/>
            <a:ext cx="1752600" cy="838200"/>
          </a:xfrm>
          <a:prstGeom prst="wedgeEllipseCallout">
            <a:avLst>
              <a:gd name="adj1" fmla="val -55889"/>
              <a:gd name="adj2" fmla="val 12329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A difference of 214,364. </a:t>
            </a:r>
          </a:p>
        </p:txBody>
      </p:sp>
      <p:sp>
        <p:nvSpPr>
          <p:cNvPr id="261138" name="AutoShape 18"/>
          <p:cNvSpPr>
            <a:spLocks noChangeArrowheads="1"/>
          </p:cNvSpPr>
          <p:nvPr/>
        </p:nvSpPr>
        <p:spPr bwMode="auto">
          <a:xfrm>
            <a:off x="6934200" y="3962400"/>
            <a:ext cx="1752600" cy="838200"/>
          </a:xfrm>
          <a:prstGeom prst="wedgeEllipseCallout">
            <a:avLst>
              <a:gd name="adj1" fmla="val -34421"/>
              <a:gd name="adj2" fmla="val -10284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A difference of 1,617,053. </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AB21D6E1-7EEC-4421-BE78-81DB43967AEB}" type="slidenum">
              <a:rPr lang="en-US"/>
              <a:pPr/>
              <a:t>40</a:t>
            </a:fld>
            <a:endParaRPr lang="en-US"/>
          </a:p>
        </p:txBody>
      </p:sp>
      <p:pic>
        <p:nvPicPr>
          <p:cNvPr id="222213" name="Picture 5"/>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62000" y="1828800"/>
            <a:ext cx="8281988" cy="4800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22214" name="Rectangle 6"/>
          <p:cNvSpPr>
            <a:spLocks noGrp="1" noChangeArrowheads="1"/>
          </p:cNvSpPr>
          <p:nvPr>
            <p:ph type="title"/>
          </p:nvPr>
        </p:nvSpPr>
        <p:spPr/>
        <p:txBody>
          <a:bodyPr/>
          <a:lstStyle/>
          <a:p>
            <a:r>
              <a:rPr lang="en-US"/>
              <a:t>The correlation matrix</a:t>
            </a:r>
          </a:p>
        </p:txBody>
      </p:sp>
      <p:sp>
        <p:nvSpPr>
          <p:cNvPr id="222211" name="AutoShape 3"/>
          <p:cNvSpPr>
            <a:spLocks noChangeArrowheads="1"/>
          </p:cNvSpPr>
          <p:nvPr/>
        </p:nvSpPr>
        <p:spPr bwMode="auto">
          <a:xfrm>
            <a:off x="4572000" y="2895600"/>
            <a:ext cx="3581400" cy="2590800"/>
          </a:xfrm>
          <a:prstGeom prst="wedgeEllipseCallout">
            <a:avLst>
              <a:gd name="adj1" fmla="val 8157"/>
              <a:gd name="adj2" fmla="val -1654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answers to the problems are based on the correlation matrix.  </a:t>
            </a:r>
          </a:p>
          <a:p>
            <a:pPr algn="l">
              <a:lnSpc>
                <a:spcPct val="100000"/>
              </a:lnSpc>
            </a:pPr>
            <a:endParaRPr lang="en-US" sz="1200">
              <a:latin typeface="Verdana" pitchFamily="34" charset="0"/>
            </a:endParaRPr>
          </a:p>
          <a:p>
            <a:pPr algn="l">
              <a:lnSpc>
                <a:spcPct val="100000"/>
              </a:lnSpc>
            </a:pPr>
            <a:r>
              <a:rPr lang="en-US" sz="1200">
                <a:latin typeface="Verdana" pitchFamily="34" charset="0"/>
              </a:rPr>
              <a:t>Before we answer the question in this problem, we will use a script to produce the output.</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FE6FF75-BB14-4711-AD19-53088785BD3A}" type="slidenum">
              <a:rPr lang="en-US"/>
              <a:pPr/>
              <a:t>41</a:t>
            </a:fld>
            <a:endParaRPr lang="en-US"/>
          </a:p>
        </p:txBody>
      </p:sp>
      <p:pic>
        <p:nvPicPr>
          <p:cNvPr id="223237" name="Picture 5"/>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16738" cy="5087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23234" name="Rectangle 2"/>
          <p:cNvSpPr>
            <a:spLocks noGrp="1" noChangeArrowheads="1"/>
          </p:cNvSpPr>
          <p:nvPr>
            <p:ph type="title"/>
          </p:nvPr>
        </p:nvSpPr>
        <p:spPr/>
        <p:txBody>
          <a:bodyPr/>
          <a:lstStyle/>
          <a:p>
            <a:r>
              <a:rPr lang="en-US"/>
              <a:t>The assumption of linearity script</a:t>
            </a:r>
          </a:p>
        </p:txBody>
      </p:sp>
      <p:sp>
        <p:nvSpPr>
          <p:cNvPr id="223235" name="AutoShape 3"/>
          <p:cNvSpPr>
            <a:spLocks noChangeArrowheads="1"/>
          </p:cNvSpPr>
          <p:nvPr/>
        </p:nvSpPr>
        <p:spPr bwMode="auto">
          <a:xfrm>
            <a:off x="990600" y="1828800"/>
            <a:ext cx="3581400" cy="2438400"/>
          </a:xfrm>
          <a:prstGeom prst="wedgeEllipseCallout">
            <a:avLst>
              <a:gd name="adj1" fmla="val 8157"/>
              <a:gd name="adj2" fmla="val -1445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An SPSS script to produce all of the output that we have produced manually is available on the course web site.</a:t>
            </a:r>
          </a:p>
          <a:p>
            <a:pPr algn="l">
              <a:lnSpc>
                <a:spcPct val="100000"/>
              </a:lnSpc>
            </a:pPr>
            <a:endParaRPr lang="en-US" sz="1200">
              <a:latin typeface="Verdana" pitchFamily="34" charset="0"/>
            </a:endParaRPr>
          </a:p>
          <a:p>
            <a:pPr algn="l">
              <a:lnSpc>
                <a:spcPct val="100000"/>
              </a:lnSpc>
            </a:pPr>
            <a:r>
              <a:rPr lang="en-US" sz="1200">
                <a:latin typeface="Verdana" pitchFamily="34" charset="0"/>
              </a:rPr>
              <a:t>After downloading the script, run it to test the assumption of linearity.</a:t>
            </a:r>
          </a:p>
        </p:txBody>
      </p:sp>
      <p:sp>
        <p:nvSpPr>
          <p:cNvPr id="223236" name="AutoShape 4"/>
          <p:cNvSpPr>
            <a:spLocks noChangeArrowheads="1"/>
          </p:cNvSpPr>
          <p:nvPr/>
        </p:nvSpPr>
        <p:spPr bwMode="auto">
          <a:xfrm>
            <a:off x="6019800" y="3505200"/>
            <a:ext cx="2438400" cy="1219200"/>
          </a:xfrm>
          <a:prstGeom prst="wedgeEllipseCallout">
            <a:avLst>
              <a:gd name="adj1" fmla="val -44662"/>
              <a:gd name="adj2" fmla="val -7265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Select </a:t>
            </a:r>
            <a:r>
              <a:rPr lang="en-US" sz="1200" i="1">
                <a:latin typeface="Verdana" pitchFamily="34" charset="0"/>
              </a:rPr>
              <a:t>Run Script…</a:t>
            </a:r>
            <a:r>
              <a:rPr lang="en-US" sz="1200">
                <a:latin typeface="Verdana" pitchFamily="34" charset="0"/>
              </a:rPr>
              <a:t> from the Utilities menu.</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0CFF1BB-CD9D-4D5E-B9BC-C8796F92608E}" type="slidenum">
              <a:rPr lang="en-US"/>
              <a:pPr/>
              <a:t>42</a:t>
            </a:fld>
            <a:endParaRPr lang="en-US"/>
          </a:p>
        </p:txBody>
      </p:sp>
      <p:pic>
        <p:nvPicPr>
          <p:cNvPr id="224261" name="Picture 5"/>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00200" y="2667000"/>
            <a:ext cx="6789738" cy="347186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24262" name="Rectangle 6"/>
          <p:cNvSpPr>
            <a:spLocks noGrp="1" noChangeArrowheads="1"/>
          </p:cNvSpPr>
          <p:nvPr>
            <p:ph type="title"/>
          </p:nvPr>
        </p:nvSpPr>
        <p:spPr/>
        <p:txBody>
          <a:bodyPr/>
          <a:lstStyle/>
          <a:p>
            <a:r>
              <a:rPr lang="en-US"/>
              <a:t>Selecting the assumption of linearity script</a:t>
            </a:r>
          </a:p>
        </p:txBody>
      </p:sp>
      <p:sp>
        <p:nvSpPr>
          <p:cNvPr id="224259" name="AutoShape 3"/>
          <p:cNvSpPr>
            <a:spLocks noChangeArrowheads="1"/>
          </p:cNvSpPr>
          <p:nvPr/>
        </p:nvSpPr>
        <p:spPr bwMode="auto">
          <a:xfrm>
            <a:off x="3124200" y="1524000"/>
            <a:ext cx="5486400" cy="1219200"/>
          </a:xfrm>
          <a:prstGeom prst="wedgeEllipseCallout">
            <a:avLst>
              <a:gd name="adj1" fmla="val -21759"/>
              <a:gd name="adj2" fmla="val 13020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navigate to the folder containing your scripts and highlight the </a:t>
            </a:r>
            <a:r>
              <a:rPr lang="en-US" sz="1200"/>
              <a:t>LinearityAssumptionAndTransformations.SBS script.</a:t>
            </a:r>
          </a:p>
        </p:txBody>
      </p:sp>
      <p:sp>
        <p:nvSpPr>
          <p:cNvPr id="224260" name="AutoShape 4"/>
          <p:cNvSpPr>
            <a:spLocks noChangeArrowheads="1"/>
          </p:cNvSpPr>
          <p:nvPr/>
        </p:nvSpPr>
        <p:spPr bwMode="auto">
          <a:xfrm>
            <a:off x="3352800" y="5410200"/>
            <a:ext cx="2438400" cy="1219200"/>
          </a:xfrm>
          <a:prstGeom prst="wedgeEllipseCallout">
            <a:avLst>
              <a:gd name="adj1" fmla="val 56773"/>
              <a:gd name="adj2" fmla="val -5065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a:t>
            </a:r>
            <a:r>
              <a:rPr lang="en-US" sz="1200" i="1">
                <a:latin typeface="Verdana" pitchFamily="34" charset="0"/>
              </a:rPr>
              <a:t>Run</a:t>
            </a:r>
            <a:r>
              <a:rPr lang="en-US" sz="1200">
                <a:latin typeface="Verdana" pitchFamily="34" charset="0"/>
              </a:rPr>
              <a:t> button to activate the script.</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F5ABBF1-93DF-401C-AD17-B9877DA376A3}" type="slidenum">
              <a:rPr lang="en-US"/>
              <a:pPr/>
              <a:t>43</a:t>
            </a:fld>
            <a:endParaRPr lang="en-US"/>
          </a:p>
        </p:txBody>
      </p:sp>
      <p:pic>
        <p:nvPicPr>
          <p:cNvPr id="237573" name="Picture 5"/>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62000" y="1524000"/>
            <a:ext cx="7153275" cy="50403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37574" name="Rectangle 6"/>
          <p:cNvSpPr>
            <a:spLocks noGrp="1" noChangeArrowheads="1"/>
          </p:cNvSpPr>
          <p:nvPr>
            <p:ph type="title"/>
          </p:nvPr>
        </p:nvSpPr>
        <p:spPr/>
        <p:txBody>
          <a:bodyPr/>
          <a:lstStyle/>
          <a:p>
            <a:r>
              <a:rPr lang="en-US"/>
              <a:t>Specifications for linearity script</a:t>
            </a:r>
          </a:p>
        </p:txBody>
      </p:sp>
      <p:sp>
        <p:nvSpPr>
          <p:cNvPr id="237572" name="AutoShape 4"/>
          <p:cNvSpPr>
            <a:spLocks noChangeArrowheads="1"/>
          </p:cNvSpPr>
          <p:nvPr/>
        </p:nvSpPr>
        <p:spPr bwMode="auto">
          <a:xfrm>
            <a:off x="533400" y="5257800"/>
            <a:ext cx="4953000" cy="1447800"/>
          </a:xfrm>
          <a:prstGeom prst="wedgeEllipseCallout">
            <a:avLst>
              <a:gd name="adj1" fmla="val -16829"/>
              <a:gd name="adj2" fmla="val -6414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default output is transformations of the independent variable.  To include transformations of the dependent variable, mark the checkboxes.</a:t>
            </a:r>
          </a:p>
        </p:txBody>
      </p:sp>
      <p:sp>
        <p:nvSpPr>
          <p:cNvPr id="237577" name="AutoShape 9"/>
          <p:cNvSpPr>
            <a:spLocks noChangeArrowheads="1"/>
          </p:cNvSpPr>
          <p:nvPr/>
        </p:nvSpPr>
        <p:spPr bwMode="auto">
          <a:xfrm>
            <a:off x="6019800" y="5791200"/>
            <a:ext cx="2895600" cy="914400"/>
          </a:xfrm>
          <a:prstGeom prst="wedgeEllipseCallout">
            <a:avLst>
              <a:gd name="adj1" fmla="val -24833"/>
              <a:gd name="adj2" fmla="val -6493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Third</a:t>
            </a:r>
            <a:r>
              <a:rPr lang="en-US" sz="1200">
                <a:latin typeface="Verdana" pitchFamily="34" charset="0"/>
              </a:rPr>
              <a:t>, click on the </a:t>
            </a:r>
            <a:r>
              <a:rPr lang="en-US" sz="1200" i="1">
                <a:latin typeface="Verdana" pitchFamily="34" charset="0"/>
              </a:rPr>
              <a:t>OK</a:t>
            </a:r>
            <a:r>
              <a:rPr lang="en-US" sz="1200">
                <a:latin typeface="Verdana" pitchFamily="34" charset="0"/>
              </a:rPr>
              <a:t> button to run the script.</a:t>
            </a:r>
          </a:p>
        </p:txBody>
      </p:sp>
      <p:sp>
        <p:nvSpPr>
          <p:cNvPr id="237579" name="AutoShape 11"/>
          <p:cNvSpPr>
            <a:spLocks noChangeArrowheads="1"/>
          </p:cNvSpPr>
          <p:nvPr/>
        </p:nvSpPr>
        <p:spPr bwMode="auto">
          <a:xfrm>
            <a:off x="5486400" y="1371600"/>
            <a:ext cx="3352800" cy="990600"/>
          </a:xfrm>
          <a:prstGeom prst="wedgeEllipseCallout">
            <a:avLst>
              <a:gd name="adj1" fmla="val -26375"/>
              <a:gd name="adj2" fmla="val 5336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move the dependent variable from the list of variables in the data set.</a:t>
            </a:r>
          </a:p>
        </p:txBody>
      </p:sp>
      <p:sp>
        <p:nvSpPr>
          <p:cNvPr id="237580" name="AutoShape 12"/>
          <p:cNvSpPr>
            <a:spLocks noChangeArrowheads="1"/>
          </p:cNvSpPr>
          <p:nvPr/>
        </p:nvSpPr>
        <p:spPr bwMode="auto">
          <a:xfrm>
            <a:off x="5334000" y="3352800"/>
            <a:ext cx="3657600" cy="990600"/>
          </a:xfrm>
          <a:prstGeom prst="wedgeEllipseCallout">
            <a:avLst>
              <a:gd name="adj1" fmla="val -32986"/>
              <a:gd name="adj2" fmla="val -6266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move the independent variable from the list of variables in the data set.</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2DD1CAD6-212B-438C-8684-D6573AB733AB}" type="slidenum">
              <a:rPr lang="en-US"/>
              <a:pPr/>
              <a:t>44</a:t>
            </a:fld>
            <a:endParaRPr lang="en-US"/>
          </a:p>
        </p:txBody>
      </p:sp>
      <p:pic>
        <p:nvPicPr>
          <p:cNvPr id="238597" name="Picture 5"/>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90600" y="1524000"/>
            <a:ext cx="7869238" cy="509587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38598" name="Rectangle 6"/>
          <p:cNvSpPr>
            <a:spLocks noGrp="1" noChangeArrowheads="1"/>
          </p:cNvSpPr>
          <p:nvPr>
            <p:ph type="title"/>
          </p:nvPr>
        </p:nvSpPr>
        <p:spPr>
          <a:xfrm>
            <a:off x="1143000" y="304800"/>
            <a:ext cx="7848600" cy="914400"/>
          </a:xfrm>
        </p:spPr>
        <p:txBody>
          <a:bodyPr/>
          <a:lstStyle/>
          <a:p>
            <a:r>
              <a:rPr lang="en-US"/>
              <a:t>The correlation matrix and the original problem</a:t>
            </a:r>
          </a:p>
        </p:txBody>
      </p:sp>
      <p:sp>
        <p:nvSpPr>
          <p:cNvPr id="238595" name="AutoShape 3"/>
          <p:cNvSpPr>
            <a:spLocks noChangeArrowheads="1"/>
          </p:cNvSpPr>
          <p:nvPr/>
        </p:nvSpPr>
        <p:spPr bwMode="auto">
          <a:xfrm>
            <a:off x="4724400" y="1524000"/>
            <a:ext cx="4267200" cy="2209800"/>
          </a:xfrm>
          <a:prstGeom prst="wedgeEllipseCallout">
            <a:avLst>
              <a:gd name="adj1" fmla="val -54764"/>
              <a:gd name="adj2" fmla="val 369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output from the script can be used to answer the problem question.  The significance of the correlation coefficient between the untransformed variables (0.079) is not significant, suggesting either a weak or a non-linear relationship.</a:t>
            </a:r>
          </a:p>
        </p:txBody>
      </p:sp>
      <p:sp>
        <p:nvSpPr>
          <p:cNvPr id="238596" name="AutoShape 4"/>
          <p:cNvSpPr>
            <a:spLocks noChangeArrowheads="1"/>
          </p:cNvSpPr>
          <p:nvPr/>
        </p:nvSpPr>
        <p:spPr bwMode="auto">
          <a:xfrm>
            <a:off x="4495800" y="4648200"/>
            <a:ext cx="4495800" cy="2057400"/>
          </a:xfrm>
          <a:prstGeom prst="wedgeEllipseCallout">
            <a:avLst>
              <a:gd name="adj1" fmla="val -49435"/>
              <a:gd name="adj2" fmla="val -4436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correlation between the dependent variable and the square transformation (0.006) is less than the level of significance.  The square transformation results in a relationship that can be treated as linear.</a:t>
            </a:r>
          </a:p>
        </p:txBody>
      </p:sp>
      <p:sp>
        <p:nvSpPr>
          <p:cNvPr id="238600" name="AutoShape 8"/>
          <p:cNvSpPr>
            <a:spLocks noChangeArrowheads="1"/>
          </p:cNvSpPr>
          <p:nvPr/>
        </p:nvSpPr>
        <p:spPr bwMode="auto">
          <a:xfrm>
            <a:off x="1752600" y="5638800"/>
            <a:ext cx="2514600" cy="1066800"/>
          </a:xfrm>
          <a:prstGeom prst="wedgeEllipseCallout">
            <a:avLst>
              <a:gd name="adj1" fmla="val -4231"/>
              <a:gd name="adj2" fmla="val -66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answer to the problem is </a:t>
            </a:r>
            <a:r>
              <a:rPr lang="en-US" sz="1200" b="1">
                <a:latin typeface="Verdana" pitchFamily="34" charset="0"/>
              </a:rPr>
              <a:t>true</a:t>
            </a:r>
            <a:r>
              <a:rPr lang="en-US" sz="1200">
                <a:latin typeface="Verdana" pitchFamily="34" charset="0"/>
              </a:rPr>
              <a:t>.</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34BD7E7-35A5-4A55-ABD5-A9FB6EF16A3B}" type="slidenum">
              <a:rPr lang="en-US"/>
              <a:pPr/>
              <a:t>45</a:t>
            </a:fld>
            <a:endParaRPr lang="en-US"/>
          </a:p>
        </p:txBody>
      </p:sp>
      <p:sp>
        <p:nvSpPr>
          <p:cNvPr id="243714" name="Rectangle 2"/>
          <p:cNvSpPr>
            <a:spLocks noGrp="1" noChangeArrowheads="1"/>
          </p:cNvSpPr>
          <p:nvPr>
            <p:ph type="title"/>
          </p:nvPr>
        </p:nvSpPr>
        <p:spPr/>
        <p:txBody>
          <a:bodyPr/>
          <a:lstStyle/>
          <a:p>
            <a:r>
              <a:rPr lang="en-US"/>
              <a:t>Problem 2</a:t>
            </a:r>
          </a:p>
        </p:txBody>
      </p:sp>
      <p:sp>
        <p:nvSpPr>
          <p:cNvPr id="243715" name="Rectangle 3"/>
          <p:cNvSpPr>
            <a:spLocks noGrp="1" noChangeArrowheads="1"/>
          </p:cNvSpPr>
          <p:nvPr>
            <p:ph type="body" idx="1"/>
          </p:nvPr>
        </p:nvSpPr>
        <p:spPr>
          <a:xfrm>
            <a:off x="1371600" y="1295400"/>
            <a:ext cx="7577138" cy="5410200"/>
          </a:xfrm>
        </p:spPr>
        <p:txBody>
          <a:bodyPr/>
          <a:lstStyle/>
          <a:p>
            <a:pPr marL="4763" indent="6350">
              <a:buFont typeface="Wingdings" pitchFamily="2" charset="2"/>
              <a:buNone/>
            </a:pPr>
            <a:r>
              <a:rPr lang="en-US"/>
              <a:t>In the dataset GSS2000.sav, is the following statement true, false, or an incorrect application of a statistic? Use 0.01 as the level of significance.</a:t>
            </a:r>
          </a:p>
          <a:p>
            <a:pPr marL="4763" indent="6350">
              <a:buFont typeface="Wingdings" pitchFamily="2" charset="2"/>
              <a:buNone/>
            </a:pPr>
            <a:endParaRPr lang="en-US"/>
          </a:p>
          <a:p>
            <a:pPr marL="4763" indent="6350">
              <a:buFont typeface="Wingdings" pitchFamily="2" charset="2"/>
              <a:buNone/>
            </a:pPr>
            <a:r>
              <a:rPr lang="en-US"/>
              <a:t>Based on a diagnostic hypothesis test of the correlation coefficient, there is a linear relationship between "number of hours worked in the past week" and  "total hours spent on the Internet". </a:t>
            </a:r>
          </a:p>
          <a:p>
            <a:pPr marL="4763" indent="6350">
              <a:buFont typeface="Wingdings" pitchFamily="2" charset="2"/>
              <a:buNone/>
            </a:pPr>
            <a:endParaRPr lang="en-US"/>
          </a:p>
          <a:p>
            <a:pPr marL="4763" indent="6350">
              <a:buFont typeface="Wingdings" pitchFamily="2" charset="2"/>
              <a:buNone/>
            </a:pPr>
            <a:r>
              <a:rPr lang="en-US"/>
              <a:t>   1.  True</a:t>
            </a:r>
          </a:p>
          <a:p>
            <a:pPr marL="4763" indent="6350">
              <a:buFont typeface="Wingdings" pitchFamily="2" charset="2"/>
              <a:buNone/>
            </a:pPr>
            <a:r>
              <a:rPr lang="en-US"/>
              <a:t>   2.  True with caution</a:t>
            </a:r>
          </a:p>
          <a:p>
            <a:pPr marL="4763" indent="6350">
              <a:buFont typeface="Wingdings" pitchFamily="2" charset="2"/>
              <a:buNone/>
            </a:pPr>
            <a:r>
              <a:rPr lang="en-US"/>
              <a:t>   3.  False</a:t>
            </a:r>
          </a:p>
          <a:p>
            <a:pPr marL="4763" indent="6350">
              <a:buFont typeface="Wingdings" pitchFamily="2" charset="2"/>
              <a:buNone/>
            </a:pPr>
            <a:r>
              <a:rPr lang="en-US"/>
              <a:t>   4.  Incorrect application of a statistic</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C939713-D76E-4C6A-87B6-BAEAECD21A8D}" type="slidenum">
              <a:rPr lang="en-US"/>
              <a:pPr/>
              <a:t>46</a:t>
            </a:fld>
            <a:endParaRPr lang="en-US"/>
          </a:p>
        </p:txBody>
      </p:sp>
      <p:pic>
        <p:nvPicPr>
          <p:cNvPr id="239634" name="Picture 18"/>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38200" y="1676400"/>
            <a:ext cx="8026400" cy="4654550"/>
          </a:xfrm>
          <a:ln/>
          <a:extLst>
            <a:ext uri="{909E8E84-426E-40DD-AFC4-6F175D3DCCD1}">
              <a14:hiddenFill xmlns:a14="http://schemas.microsoft.com/office/drawing/2010/main">
                <a:solidFill>
                  <a:schemeClr val="bg1"/>
                </a:solidFill>
              </a14:hiddenFill>
            </a:ext>
          </a:extLst>
        </p:spPr>
      </p:pic>
      <p:sp>
        <p:nvSpPr>
          <p:cNvPr id="239625" name="Rectangle 9"/>
          <p:cNvSpPr>
            <a:spLocks noGrp="1" noChangeArrowheads="1"/>
          </p:cNvSpPr>
          <p:nvPr>
            <p:ph type="title"/>
          </p:nvPr>
        </p:nvSpPr>
        <p:spPr/>
        <p:txBody>
          <a:bodyPr/>
          <a:lstStyle/>
          <a:p>
            <a:r>
              <a:rPr lang="en-US"/>
              <a:t>The correlation matrix</a:t>
            </a:r>
          </a:p>
        </p:txBody>
      </p:sp>
      <p:sp>
        <p:nvSpPr>
          <p:cNvPr id="239619" name="AutoShape 3"/>
          <p:cNvSpPr>
            <a:spLocks noChangeArrowheads="1"/>
          </p:cNvSpPr>
          <p:nvPr/>
        </p:nvSpPr>
        <p:spPr bwMode="auto">
          <a:xfrm>
            <a:off x="4572000" y="1371600"/>
            <a:ext cx="3886200" cy="2209800"/>
          </a:xfrm>
          <a:prstGeom prst="wedgeEllipseCallout">
            <a:avLst>
              <a:gd name="adj1" fmla="val -57639"/>
              <a:gd name="adj2" fmla="val 4015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t>The probability associated with the correlation coefficient between "number of hours worked in the past week" and  "total hours spent on the Internet" (0.486) is greater than the level of significance.  The assumption of linearity is not supported.</a:t>
            </a:r>
          </a:p>
        </p:txBody>
      </p:sp>
      <p:sp>
        <p:nvSpPr>
          <p:cNvPr id="239620" name="AutoShape 4"/>
          <p:cNvSpPr>
            <a:spLocks noChangeArrowheads="1"/>
          </p:cNvSpPr>
          <p:nvPr/>
        </p:nvSpPr>
        <p:spPr bwMode="auto">
          <a:xfrm>
            <a:off x="4495800" y="3733800"/>
            <a:ext cx="4038600" cy="2590800"/>
          </a:xfrm>
          <a:prstGeom prst="wedgeEllipseCallout">
            <a:avLst>
              <a:gd name="adj1" fmla="val -55778"/>
              <a:gd name="adj2" fmla="val -4344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t>The lack of statistical significance for all of the transformations suggests that  there is no relationship between "number of hours worked in the past week" and  "total hours spent on the Internet", and the lack of relationship is not attributable to non-linearity.</a:t>
            </a:r>
          </a:p>
        </p:txBody>
      </p:sp>
      <p:sp>
        <p:nvSpPr>
          <p:cNvPr id="239635" name="AutoShape 19"/>
          <p:cNvSpPr>
            <a:spLocks noChangeArrowheads="1"/>
          </p:cNvSpPr>
          <p:nvPr/>
        </p:nvSpPr>
        <p:spPr bwMode="auto">
          <a:xfrm>
            <a:off x="2286000" y="5638800"/>
            <a:ext cx="2514600" cy="1066800"/>
          </a:xfrm>
          <a:prstGeom prst="wedgeEllipseCallout">
            <a:avLst>
              <a:gd name="adj1" fmla="val -4231"/>
              <a:gd name="adj2" fmla="val -66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answer to the problem is </a:t>
            </a:r>
            <a:r>
              <a:rPr lang="en-US" sz="1200" b="1">
                <a:latin typeface="Verdana" pitchFamily="34" charset="0"/>
              </a:rPr>
              <a:t>false</a:t>
            </a:r>
            <a:r>
              <a:rPr lang="en-US" sz="1200">
                <a:latin typeface="Verdana" pitchFamily="34" charset="0"/>
              </a:rPr>
              <a:t>.</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C53477C-D1EA-4523-8415-C1D4FCDAE0CB}" type="slidenum">
              <a:rPr lang="en-US"/>
              <a:pPr/>
              <a:t>47</a:t>
            </a:fld>
            <a:endParaRPr lang="en-US"/>
          </a:p>
        </p:txBody>
      </p:sp>
      <p:sp>
        <p:nvSpPr>
          <p:cNvPr id="244738" name="Rectangle 2"/>
          <p:cNvSpPr>
            <a:spLocks noGrp="1" noChangeArrowheads="1"/>
          </p:cNvSpPr>
          <p:nvPr>
            <p:ph type="title"/>
          </p:nvPr>
        </p:nvSpPr>
        <p:spPr/>
        <p:txBody>
          <a:bodyPr/>
          <a:lstStyle/>
          <a:p>
            <a:r>
              <a:rPr lang="en-US"/>
              <a:t>Problem 3</a:t>
            </a:r>
          </a:p>
        </p:txBody>
      </p:sp>
      <p:sp>
        <p:nvSpPr>
          <p:cNvPr id="244739" name="Rectangle 3"/>
          <p:cNvSpPr>
            <a:spLocks noGrp="1" noChangeArrowheads="1"/>
          </p:cNvSpPr>
          <p:nvPr>
            <p:ph type="body" sz="half" idx="1"/>
          </p:nvPr>
        </p:nvSpPr>
        <p:spPr>
          <a:xfrm>
            <a:off x="1066800" y="1524000"/>
            <a:ext cx="7848600" cy="5181600"/>
          </a:xfrm>
        </p:spPr>
        <p:txBody>
          <a:bodyPr/>
          <a:lstStyle/>
          <a:p>
            <a:pPr marL="4763" indent="6350">
              <a:lnSpc>
                <a:spcPct val="90000"/>
              </a:lnSpc>
              <a:buFont typeface="Wingdings" pitchFamily="2" charset="2"/>
              <a:buNone/>
            </a:pPr>
            <a:r>
              <a:rPr lang="en-US"/>
              <a:t>In the dataset GSS2000.sav, is the following statement true, false, or an incorrect application of a statistic? Use 0.01 as the level of significance.</a:t>
            </a:r>
          </a:p>
          <a:p>
            <a:pPr marL="4763" indent="6350">
              <a:lnSpc>
                <a:spcPct val="90000"/>
              </a:lnSpc>
              <a:buFont typeface="Wingdings" pitchFamily="2" charset="2"/>
              <a:buNone/>
            </a:pPr>
            <a:endParaRPr lang="en-US"/>
          </a:p>
          <a:p>
            <a:pPr marL="4763" indent="6350">
              <a:lnSpc>
                <a:spcPct val="90000"/>
              </a:lnSpc>
              <a:buFont typeface="Wingdings" pitchFamily="2" charset="2"/>
              <a:buNone/>
            </a:pPr>
            <a:r>
              <a:rPr lang="en-US"/>
              <a:t>Based on a diagnostic hypothesis test of the correlation coefficient, there is a linear relationship between "highest academic degree" and  "occupational prestige score". </a:t>
            </a:r>
          </a:p>
          <a:p>
            <a:pPr marL="4763" indent="6350">
              <a:lnSpc>
                <a:spcPct val="90000"/>
              </a:lnSpc>
              <a:buFont typeface="Wingdings" pitchFamily="2" charset="2"/>
              <a:buNone/>
            </a:pPr>
            <a:endParaRPr lang="en-US"/>
          </a:p>
          <a:p>
            <a:pPr marL="4763" indent="6350">
              <a:lnSpc>
                <a:spcPct val="90000"/>
              </a:lnSpc>
              <a:buFont typeface="Wingdings" pitchFamily="2" charset="2"/>
              <a:buNone/>
            </a:pPr>
            <a:r>
              <a:rPr lang="en-US"/>
              <a:t>   1.  True</a:t>
            </a:r>
          </a:p>
          <a:p>
            <a:pPr marL="4763" indent="6350">
              <a:lnSpc>
                <a:spcPct val="90000"/>
              </a:lnSpc>
              <a:buFont typeface="Wingdings" pitchFamily="2" charset="2"/>
              <a:buNone/>
            </a:pPr>
            <a:r>
              <a:rPr lang="en-US"/>
              <a:t>   2.  True with caution</a:t>
            </a:r>
          </a:p>
          <a:p>
            <a:pPr marL="4763" indent="6350">
              <a:lnSpc>
                <a:spcPct val="90000"/>
              </a:lnSpc>
              <a:buFont typeface="Wingdings" pitchFamily="2" charset="2"/>
              <a:buNone/>
            </a:pPr>
            <a:r>
              <a:rPr lang="en-US"/>
              <a:t>   3.  False</a:t>
            </a:r>
          </a:p>
          <a:p>
            <a:pPr marL="4763" indent="6350">
              <a:lnSpc>
                <a:spcPct val="90000"/>
              </a:lnSpc>
              <a:buFont typeface="Wingdings" pitchFamily="2" charset="2"/>
              <a:buNone/>
            </a:pPr>
            <a:r>
              <a:rPr lang="en-US"/>
              <a:t>   4.  Incorrect application of a statistic</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C7749E0-9B1F-47CF-A5B1-27FB6F318F10}" type="slidenum">
              <a:rPr lang="en-US"/>
              <a:pPr/>
              <a:t>48</a:t>
            </a:fld>
            <a:endParaRPr lang="en-US"/>
          </a:p>
        </p:txBody>
      </p:sp>
      <p:pic>
        <p:nvPicPr>
          <p:cNvPr id="245765" name="Picture 5"/>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38200" y="1524000"/>
            <a:ext cx="8121650" cy="5256213"/>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45766" name="Rectangle 6"/>
          <p:cNvSpPr>
            <a:spLocks noGrp="1" noChangeArrowheads="1"/>
          </p:cNvSpPr>
          <p:nvPr>
            <p:ph type="title"/>
          </p:nvPr>
        </p:nvSpPr>
        <p:spPr/>
        <p:txBody>
          <a:bodyPr/>
          <a:lstStyle/>
          <a:p>
            <a:r>
              <a:rPr lang="en-US"/>
              <a:t>The correlation matrix</a:t>
            </a:r>
          </a:p>
        </p:txBody>
      </p:sp>
      <p:sp>
        <p:nvSpPr>
          <p:cNvPr id="245763" name="AutoShape 3"/>
          <p:cNvSpPr>
            <a:spLocks noChangeArrowheads="1"/>
          </p:cNvSpPr>
          <p:nvPr/>
        </p:nvSpPr>
        <p:spPr bwMode="auto">
          <a:xfrm>
            <a:off x="4800600" y="3048000"/>
            <a:ext cx="3581400" cy="2819400"/>
          </a:xfrm>
          <a:prstGeom prst="wedgeEllipseCallout">
            <a:avLst>
              <a:gd name="adj1" fmla="val -66181"/>
              <a:gd name="adj2" fmla="val -271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probability associated with the correlation coefficient between "highest academic degree" and  "occupational prestige score" (&lt;0.001) is less than or equal to the level of significance.  The assumption of linearity is supported.</a:t>
            </a:r>
          </a:p>
        </p:txBody>
      </p:sp>
      <p:sp>
        <p:nvSpPr>
          <p:cNvPr id="245770" name="AutoShape 10"/>
          <p:cNvSpPr>
            <a:spLocks noChangeArrowheads="1"/>
          </p:cNvSpPr>
          <p:nvPr/>
        </p:nvSpPr>
        <p:spPr bwMode="auto">
          <a:xfrm>
            <a:off x="990600" y="5029200"/>
            <a:ext cx="3733800" cy="1524000"/>
          </a:xfrm>
          <a:prstGeom prst="wedgeEllipseCallout">
            <a:avLst>
              <a:gd name="adj1" fmla="val -19176"/>
              <a:gd name="adj2" fmla="val -1968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Since highest academic degree is an ordinal level variable, the answer to the problem is </a:t>
            </a:r>
            <a:r>
              <a:rPr lang="en-US" sz="1200" b="1">
                <a:latin typeface="Verdana" pitchFamily="34" charset="0"/>
              </a:rPr>
              <a:t>true with caution</a:t>
            </a:r>
            <a:r>
              <a:rPr lang="en-US" sz="1200">
                <a:latin typeface="Verdana" pitchFamily="34" charset="0"/>
              </a:rPr>
              <a:t>.</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0B05ED6E-4953-4DA4-8F40-7BAFC1A4969B}" type="slidenum">
              <a:rPr lang="en-US"/>
              <a:pPr/>
              <a:t>49</a:t>
            </a:fld>
            <a:endParaRPr lang="en-US"/>
          </a:p>
        </p:txBody>
      </p:sp>
      <p:sp>
        <p:nvSpPr>
          <p:cNvPr id="289794" name="Rectangle 2"/>
          <p:cNvSpPr>
            <a:spLocks noGrp="1" noChangeArrowheads="1"/>
          </p:cNvSpPr>
          <p:nvPr>
            <p:ph type="title"/>
          </p:nvPr>
        </p:nvSpPr>
        <p:spPr/>
        <p:txBody>
          <a:bodyPr/>
          <a:lstStyle/>
          <a:p>
            <a:r>
              <a:rPr lang="en-US"/>
              <a:t>Other problems on assumption of linearity</a:t>
            </a:r>
          </a:p>
        </p:txBody>
      </p:sp>
      <p:sp>
        <p:nvSpPr>
          <p:cNvPr id="289795" name="Rectangle 3"/>
          <p:cNvSpPr>
            <a:spLocks noGrp="1" noChangeArrowheads="1"/>
          </p:cNvSpPr>
          <p:nvPr>
            <p:ph type="body" idx="1"/>
          </p:nvPr>
        </p:nvSpPr>
        <p:spPr>
          <a:xfrm>
            <a:off x="838200" y="1371600"/>
            <a:ext cx="8110538" cy="5334000"/>
          </a:xfrm>
        </p:spPr>
        <p:txBody>
          <a:bodyPr/>
          <a:lstStyle/>
          <a:p>
            <a:pPr>
              <a:lnSpc>
                <a:spcPct val="90000"/>
              </a:lnSpc>
            </a:pPr>
            <a:r>
              <a:rPr lang="en-US"/>
              <a:t>A problem may ask about the assumption of linearity for a nominal level variable.  The answer will be “An inappropriate application of a statistic” since linearity does not apply to nominal variables.</a:t>
            </a:r>
          </a:p>
          <a:p>
            <a:pPr>
              <a:lnSpc>
                <a:spcPct val="90000"/>
              </a:lnSpc>
            </a:pPr>
            <a:endParaRPr lang="en-US"/>
          </a:p>
          <a:p>
            <a:pPr>
              <a:lnSpc>
                <a:spcPct val="90000"/>
              </a:lnSpc>
            </a:pPr>
            <a:r>
              <a:rPr lang="en-US"/>
              <a:t>A problem may ask about the assumption of linearity for an ordinal level variable.  If the variable or transformed variable is linear, the correct answer to the question is “True with caution” since we may be required to defend treating an ordinal variable as metric.</a:t>
            </a:r>
          </a:p>
          <a:p>
            <a:pPr>
              <a:lnSpc>
                <a:spcPct val="90000"/>
              </a:lnSpc>
            </a:pPr>
            <a:endParaRPr lang="en-US"/>
          </a:p>
          <a:p>
            <a:pPr>
              <a:lnSpc>
                <a:spcPct val="90000"/>
              </a:lnSpc>
            </a:pPr>
            <a:r>
              <a:rPr lang="en-US"/>
              <a:t>Questions will specify a level of significance to use and the statistical evidence upon which you should base your answer.</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EDB78BC-E2EA-4D2D-BFF9-BD38422FCFAC}" type="slidenum">
              <a:rPr lang="en-US"/>
              <a:pPr/>
              <a:t>5</a:t>
            </a:fld>
            <a:endParaRPr lang="en-US"/>
          </a:p>
        </p:txBody>
      </p:sp>
      <p:sp>
        <p:nvSpPr>
          <p:cNvPr id="179202" name="Rectangle 2050"/>
          <p:cNvSpPr>
            <a:spLocks noGrp="1" noChangeArrowheads="1"/>
          </p:cNvSpPr>
          <p:nvPr>
            <p:ph type="title"/>
          </p:nvPr>
        </p:nvSpPr>
        <p:spPr/>
        <p:txBody>
          <a:bodyPr/>
          <a:lstStyle/>
          <a:p>
            <a:r>
              <a:rPr lang="en-US"/>
              <a:t>Evaluating linearity</a:t>
            </a:r>
          </a:p>
        </p:txBody>
      </p:sp>
      <p:sp>
        <p:nvSpPr>
          <p:cNvPr id="179203" name="Rectangle 2051"/>
          <p:cNvSpPr>
            <a:spLocks noGrp="1" noChangeArrowheads="1"/>
          </p:cNvSpPr>
          <p:nvPr>
            <p:ph type="body" idx="1"/>
          </p:nvPr>
        </p:nvSpPr>
        <p:spPr/>
        <p:txBody>
          <a:bodyPr/>
          <a:lstStyle/>
          <a:p>
            <a:pPr>
              <a:lnSpc>
                <a:spcPct val="90000"/>
              </a:lnSpc>
            </a:pPr>
            <a:r>
              <a:rPr lang="en-US"/>
              <a:t>There are both graphical and statistical methods for evaluating linearity.</a:t>
            </a:r>
          </a:p>
          <a:p>
            <a:pPr>
              <a:lnSpc>
                <a:spcPct val="90000"/>
              </a:lnSpc>
            </a:pPr>
            <a:endParaRPr lang="en-US"/>
          </a:p>
          <a:p>
            <a:pPr>
              <a:lnSpc>
                <a:spcPct val="90000"/>
              </a:lnSpc>
            </a:pPr>
            <a:r>
              <a:rPr lang="en-US"/>
              <a:t>Graphical methods include the examination of scatterplots, often overlaid with a trendline.  While commonly recommended, this strategy is difficult to implement.</a:t>
            </a:r>
          </a:p>
          <a:p>
            <a:pPr>
              <a:lnSpc>
                <a:spcPct val="90000"/>
              </a:lnSpc>
            </a:pPr>
            <a:endParaRPr lang="en-US"/>
          </a:p>
          <a:p>
            <a:pPr>
              <a:lnSpc>
                <a:spcPct val="90000"/>
              </a:lnSpc>
            </a:pPr>
            <a:r>
              <a:rPr lang="en-US"/>
              <a:t>Statistical methods include diagnostic hypothesis tests for linearity, a rule of thumb that says a relationship is linear if the difference between the linear correlation coefficient (r) and the nonlinear correlation coefficient (eta) is small, and examining patterns of correlation  coefficients.</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13397B5-BDC0-4BB0-800D-9415675A6A5A}" type="slidenum">
              <a:rPr lang="en-US"/>
              <a:pPr/>
              <a:t>50</a:t>
            </a:fld>
            <a:endParaRPr lang="en-US"/>
          </a:p>
        </p:txBody>
      </p:sp>
      <p:sp>
        <p:nvSpPr>
          <p:cNvPr id="153602" name="Rectangle 2"/>
          <p:cNvSpPr>
            <a:spLocks noGrp="1" noChangeArrowheads="1"/>
          </p:cNvSpPr>
          <p:nvPr>
            <p:ph type="title"/>
          </p:nvPr>
        </p:nvSpPr>
        <p:spPr>
          <a:xfrm>
            <a:off x="1143000" y="304800"/>
            <a:ext cx="7848600" cy="914400"/>
          </a:xfrm>
        </p:spPr>
        <p:txBody>
          <a:bodyPr/>
          <a:lstStyle/>
          <a:p>
            <a:r>
              <a:rPr lang="en-US"/>
              <a:t>Steps in answering questions about the assumption of linearity – question 1</a:t>
            </a:r>
          </a:p>
        </p:txBody>
      </p:sp>
      <p:sp>
        <p:nvSpPr>
          <p:cNvPr id="153603" name="Rectangle 3"/>
          <p:cNvSpPr>
            <a:spLocks noChangeArrowheads="1"/>
          </p:cNvSpPr>
          <p:nvPr/>
        </p:nvSpPr>
        <p:spPr bwMode="auto">
          <a:xfrm>
            <a:off x="1447800" y="1447800"/>
            <a:ext cx="7543800" cy="6953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0800" indent="4763" algn="l">
              <a:lnSpc>
                <a:spcPct val="100000"/>
              </a:lnSpc>
            </a:pPr>
            <a:r>
              <a:rPr lang="en-US" sz="1800">
                <a:latin typeface="Verdana" pitchFamily="34" charset="0"/>
              </a:rPr>
              <a:t>The following is a guide to the decision process for answering </a:t>
            </a:r>
          </a:p>
          <a:p>
            <a:pPr marL="50800" indent="4763" algn="l">
              <a:lnSpc>
                <a:spcPct val="100000"/>
              </a:lnSpc>
            </a:pPr>
            <a:r>
              <a:rPr lang="en-US" sz="1800">
                <a:latin typeface="Verdana" pitchFamily="34" charset="0"/>
              </a:rPr>
              <a:t>problems about linearity of the relationship:</a:t>
            </a:r>
            <a:r>
              <a:rPr lang="en-US" sz="2000">
                <a:latin typeface="Verdana" pitchFamily="34" charset="0"/>
              </a:rPr>
              <a:t> </a:t>
            </a:r>
          </a:p>
        </p:txBody>
      </p:sp>
      <p:sp>
        <p:nvSpPr>
          <p:cNvPr id="153604" name="AutoShape 4"/>
          <p:cNvSpPr>
            <a:spLocks noChangeArrowheads="1"/>
          </p:cNvSpPr>
          <p:nvPr/>
        </p:nvSpPr>
        <p:spPr bwMode="auto">
          <a:xfrm>
            <a:off x="2790825" y="3660775"/>
            <a:ext cx="37338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Correlation for untransformed variables statistically significant?</a:t>
            </a:r>
          </a:p>
        </p:txBody>
      </p:sp>
      <p:grpSp>
        <p:nvGrpSpPr>
          <p:cNvPr id="153606" name="Group 6"/>
          <p:cNvGrpSpPr>
            <a:grpSpLocks/>
          </p:cNvGrpSpPr>
          <p:nvPr/>
        </p:nvGrpSpPr>
        <p:grpSpPr bwMode="auto">
          <a:xfrm>
            <a:off x="4662488" y="4702175"/>
            <a:ext cx="466725" cy="423863"/>
            <a:chOff x="4464" y="3456"/>
            <a:chExt cx="294" cy="267"/>
          </a:xfrm>
        </p:grpSpPr>
        <p:sp>
          <p:nvSpPr>
            <p:cNvPr id="153607" name="Line 7"/>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53608" name="Text Box 8"/>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53609" name="Group 9"/>
          <p:cNvGrpSpPr>
            <a:grpSpLocks/>
          </p:cNvGrpSpPr>
          <p:nvPr/>
        </p:nvGrpSpPr>
        <p:grpSpPr bwMode="auto">
          <a:xfrm>
            <a:off x="6545263" y="3863975"/>
            <a:ext cx="679450" cy="304800"/>
            <a:chOff x="3792" y="2832"/>
            <a:chExt cx="428" cy="192"/>
          </a:xfrm>
        </p:grpSpPr>
        <p:sp>
          <p:nvSpPr>
            <p:cNvPr id="153610" name="Line 10"/>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53611" name="Text Box 11"/>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153612" name="Group 12"/>
          <p:cNvGrpSpPr>
            <a:grpSpLocks/>
          </p:cNvGrpSpPr>
          <p:nvPr/>
        </p:nvGrpSpPr>
        <p:grpSpPr bwMode="auto">
          <a:xfrm>
            <a:off x="2833688" y="2209800"/>
            <a:ext cx="6157912" cy="1457325"/>
            <a:chOff x="1440" y="1776"/>
            <a:chExt cx="3879" cy="918"/>
          </a:xfrm>
        </p:grpSpPr>
        <p:sp>
          <p:nvSpPr>
            <p:cNvPr id="153613" name="Line 13"/>
            <p:cNvSpPr>
              <a:spLocks noChangeShapeType="1"/>
            </p:cNvSpPr>
            <p:nvPr/>
          </p:nvSpPr>
          <p:spPr bwMode="auto">
            <a:xfrm flipH="1">
              <a:off x="2578" y="2427"/>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53614" name="Line 14"/>
            <p:cNvSpPr>
              <a:spLocks noChangeShapeType="1"/>
            </p:cNvSpPr>
            <p:nvPr/>
          </p:nvSpPr>
          <p:spPr bwMode="auto">
            <a:xfrm>
              <a:off x="3733" y="2102"/>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53615" name="Text Box 15"/>
            <p:cNvSpPr txBox="1">
              <a:spLocks noChangeArrowheads="1"/>
            </p:cNvSpPr>
            <p:nvPr/>
          </p:nvSpPr>
          <p:spPr bwMode="auto">
            <a:xfrm>
              <a:off x="4211" y="1901"/>
              <a:ext cx="11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Incorrect application of a statistic</a:t>
              </a:r>
            </a:p>
          </p:txBody>
        </p:sp>
        <p:sp>
          <p:nvSpPr>
            <p:cNvPr id="153616" name="Text Box 16"/>
            <p:cNvSpPr txBox="1">
              <a:spLocks noChangeArrowheads="1"/>
            </p:cNvSpPr>
            <p:nvPr/>
          </p:nvSpPr>
          <p:spPr bwMode="auto">
            <a:xfrm>
              <a:off x="2640" y="2448"/>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sp>
          <p:nvSpPr>
            <p:cNvPr id="153617" name="Text Box 17"/>
            <p:cNvSpPr txBox="1">
              <a:spLocks noChangeArrowheads="1"/>
            </p:cNvSpPr>
            <p:nvPr/>
          </p:nvSpPr>
          <p:spPr bwMode="auto">
            <a:xfrm>
              <a:off x="3775" y="192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sp>
          <p:nvSpPr>
            <p:cNvPr id="153618" name="AutoShape 18"/>
            <p:cNvSpPr>
              <a:spLocks noChangeArrowheads="1"/>
            </p:cNvSpPr>
            <p:nvPr/>
          </p:nvSpPr>
          <p:spPr bwMode="auto">
            <a:xfrm>
              <a:off x="1440" y="1776"/>
              <a:ext cx="2280" cy="642"/>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Are all of the variables to be evaluated metric?</a:t>
              </a:r>
            </a:p>
            <a:p>
              <a:pPr algn="l">
                <a:lnSpc>
                  <a:spcPct val="100000"/>
                </a:lnSpc>
              </a:pPr>
              <a:endParaRPr lang="en-US" sz="1000">
                <a:latin typeface="Verdana" pitchFamily="34" charset="0"/>
              </a:endParaRPr>
            </a:p>
          </p:txBody>
        </p:sp>
      </p:grpSp>
      <p:sp>
        <p:nvSpPr>
          <p:cNvPr id="153638" name="Text Box 38"/>
          <p:cNvSpPr txBox="1">
            <a:spLocks noChangeArrowheads="1"/>
          </p:cNvSpPr>
          <p:nvPr/>
        </p:nvSpPr>
        <p:spPr bwMode="auto">
          <a:xfrm>
            <a:off x="7239000" y="4038600"/>
            <a:ext cx="152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 (not linear)</a:t>
            </a:r>
          </a:p>
        </p:txBody>
      </p:sp>
      <p:sp>
        <p:nvSpPr>
          <p:cNvPr id="153639" name="AutoShape 39"/>
          <p:cNvSpPr>
            <a:spLocks noChangeArrowheads="1"/>
          </p:cNvSpPr>
          <p:nvPr/>
        </p:nvSpPr>
        <p:spPr bwMode="auto">
          <a:xfrm>
            <a:off x="3395663" y="5137150"/>
            <a:ext cx="2514600" cy="7143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Either variable ordinal level?</a:t>
            </a:r>
          </a:p>
        </p:txBody>
      </p:sp>
      <p:grpSp>
        <p:nvGrpSpPr>
          <p:cNvPr id="153640" name="Group 40"/>
          <p:cNvGrpSpPr>
            <a:grpSpLocks/>
          </p:cNvGrpSpPr>
          <p:nvPr/>
        </p:nvGrpSpPr>
        <p:grpSpPr bwMode="auto">
          <a:xfrm>
            <a:off x="4648200" y="5865813"/>
            <a:ext cx="466725" cy="423862"/>
            <a:chOff x="4464" y="3456"/>
            <a:chExt cx="294" cy="267"/>
          </a:xfrm>
        </p:grpSpPr>
        <p:sp>
          <p:nvSpPr>
            <p:cNvPr id="153641" name="Line 41"/>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53642" name="Text Box 42"/>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153643" name="Text Box 43"/>
          <p:cNvSpPr txBox="1">
            <a:spLocks noChangeArrowheads="1"/>
          </p:cNvSpPr>
          <p:nvPr/>
        </p:nvSpPr>
        <p:spPr bwMode="auto">
          <a:xfrm>
            <a:off x="6705600" y="5334000"/>
            <a:ext cx="1676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(linear)</a:t>
            </a:r>
          </a:p>
        </p:txBody>
      </p:sp>
      <p:grpSp>
        <p:nvGrpSpPr>
          <p:cNvPr id="153644" name="Group 44"/>
          <p:cNvGrpSpPr>
            <a:grpSpLocks/>
          </p:cNvGrpSpPr>
          <p:nvPr/>
        </p:nvGrpSpPr>
        <p:grpSpPr bwMode="auto">
          <a:xfrm>
            <a:off x="5943600" y="5181600"/>
            <a:ext cx="679450" cy="304800"/>
            <a:chOff x="3792" y="2832"/>
            <a:chExt cx="428" cy="192"/>
          </a:xfrm>
        </p:grpSpPr>
        <p:sp>
          <p:nvSpPr>
            <p:cNvPr id="153645" name="Line 45"/>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53646" name="Text Box 46"/>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153647" name="Text Box 47"/>
          <p:cNvSpPr txBox="1">
            <a:spLocks noChangeArrowheads="1"/>
          </p:cNvSpPr>
          <p:nvPr/>
        </p:nvSpPr>
        <p:spPr bwMode="auto">
          <a:xfrm>
            <a:off x="3733800" y="6324600"/>
            <a:ext cx="2286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with caution (linear)</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8619FB0-CD6B-415C-8E82-2B1A30F29AD8}" type="slidenum">
              <a:rPr lang="en-US"/>
              <a:pPr/>
              <a:t>51</a:t>
            </a:fld>
            <a:endParaRPr lang="en-US"/>
          </a:p>
        </p:txBody>
      </p:sp>
      <p:sp>
        <p:nvSpPr>
          <p:cNvPr id="288770" name="Rectangle 2"/>
          <p:cNvSpPr>
            <a:spLocks noGrp="1" noChangeArrowheads="1"/>
          </p:cNvSpPr>
          <p:nvPr>
            <p:ph type="title"/>
          </p:nvPr>
        </p:nvSpPr>
        <p:spPr>
          <a:xfrm>
            <a:off x="1143000" y="304800"/>
            <a:ext cx="7848600" cy="914400"/>
          </a:xfrm>
        </p:spPr>
        <p:txBody>
          <a:bodyPr/>
          <a:lstStyle/>
          <a:p>
            <a:r>
              <a:rPr lang="en-US"/>
              <a:t>Steps in answering questions about the assumption of linearity – question 2</a:t>
            </a:r>
          </a:p>
        </p:txBody>
      </p:sp>
      <p:sp>
        <p:nvSpPr>
          <p:cNvPr id="288771" name="Rectangle 3"/>
          <p:cNvSpPr>
            <a:spLocks noChangeArrowheads="1"/>
          </p:cNvSpPr>
          <p:nvPr/>
        </p:nvSpPr>
        <p:spPr bwMode="auto">
          <a:xfrm>
            <a:off x="1447800" y="1447800"/>
            <a:ext cx="7543800" cy="6953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0800" indent="4763" algn="l">
              <a:lnSpc>
                <a:spcPct val="100000"/>
              </a:lnSpc>
            </a:pPr>
            <a:r>
              <a:rPr lang="en-US" sz="1800">
                <a:latin typeface="Verdana" pitchFamily="34" charset="0"/>
              </a:rPr>
              <a:t>The following is a guide to the decision process for answering </a:t>
            </a:r>
          </a:p>
          <a:p>
            <a:pPr marL="50800" indent="4763" algn="l">
              <a:lnSpc>
                <a:spcPct val="100000"/>
              </a:lnSpc>
            </a:pPr>
            <a:r>
              <a:rPr lang="en-US" sz="1800">
                <a:latin typeface="Verdana" pitchFamily="34" charset="0"/>
              </a:rPr>
              <a:t>problems about the applicability of a transformation:</a:t>
            </a:r>
            <a:r>
              <a:rPr lang="en-US" sz="2000">
                <a:latin typeface="Verdana" pitchFamily="34" charset="0"/>
              </a:rPr>
              <a:t> </a:t>
            </a:r>
          </a:p>
        </p:txBody>
      </p:sp>
      <p:sp>
        <p:nvSpPr>
          <p:cNvPr id="288772" name="AutoShape 4"/>
          <p:cNvSpPr>
            <a:spLocks noChangeArrowheads="1"/>
          </p:cNvSpPr>
          <p:nvPr/>
        </p:nvSpPr>
        <p:spPr bwMode="auto">
          <a:xfrm>
            <a:off x="152400" y="3660775"/>
            <a:ext cx="37338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Correlation for untransformed variables statistically significant?</a:t>
            </a:r>
          </a:p>
        </p:txBody>
      </p:sp>
      <p:grpSp>
        <p:nvGrpSpPr>
          <p:cNvPr id="288773" name="Group 5"/>
          <p:cNvGrpSpPr>
            <a:grpSpLocks/>
          </p:cNvGrpSpPr>
          <p:nvPr/>
        </p:nvGrpSpPr>
        <p:grpSpPr bwMode="auto">
          <a:xfrm>
            <a:off x="6124575" y="4724400"/>
            <a:ext cx="466725" cy="423863"/>
            <a:chOff x="4464" y="3456"/>
            <a:chExt cx="294" cy="267"/>
          </a:xfrm>
        </p:grpSpPr>
        <p:sp>
          <p:nvSpPr>
            <p:cNvPr id="288774" name="Line 6"/>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8775" name="Text Box 7"/>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288776" name="Group 8"/>
          <p:cNvGrpSpPr>
            <a:grpSpLocks/>
          </p:cNvGrpSpPr>
          <p:nvPr/>
        </p:nvGrpSpPr>
        <p:grpSpPr bwMode="auto">
          <a:xfrm>
            <a:off x="3906838" y="3863975"/>
            <a:ext cx="679450" cy="304800"/>
            <a:chOff x="3792" y="2832"/>
            <a:chExt cx="428" cy="192"/>
          </a:xfrm>
        </p:grpSpPr>
        <p:sp>
          <p:nvSpPr>
            <p:cNvPr id="288777" name="Line 9"/>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8778" name="Text Box 10"/>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288779" name="Group 11"/>
          <p:cNvGrpSpPr>
            <a:grpSpLocks/>
          </p:cNvGrpSpPr>
          <p:nvPr/>
        </p:nvGrpSpPr>
        <p:grpSpPr bwMode="auto">
          <a:xfrm>
            <a:off x="195263" y="2209800"/>
            <a:ext cx="6157912" cy="1457325"/>
            <a:chOff x="1440" y="1776"/>
            <a:chExt cx="3879" cy="918"/>
          </a:xfrm>
        </p:grpSpPr>
        <p:sp>
          <p:nvSpPr>
            <p:cNvPr id="288780" name="Line 12"/>
            <p:cNvSpPr>
              <a:spLocks noChangeShapeType="1"/>
            </p:cNvSpPr>
            <p:nvPr/>
          </p:nvSpPr>
          <p:spPr bwMode="auto">
            <a:xfrm flipH="1">
              <a:off x="2578" y="2427"/>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8781" name="Line 13"/>
            <p:cNvSpPr>
              <a:spLocks noChangeShapeType="1"/>
            </p:cNvSpPr>
            <p:nvPr/>
          </p:nvSpPr>
          <p:spPr bwMode="auto">
            <a:xfrm>
              <a:off x="3733" y="2102"/>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8782" name="Text Box 14"/>
            <p:cNvSpPr txBox="1">
              <a:spLocks noChangeArrowheads="1"/>
            </p:cNvSpPr>
            <p:nvPr/>
          </p:nvSpPr>
          <p:spPr bwMode="auto">
            <a:xfrm>
              <a:off x="4211" y="1901"/>
              <a:ext cx="11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Incorrect application of a statistic</a:t>
              </a:r>
            </a:p>
          </p:txBody>
        </p:sp>
        <p:sp>
          <p:nvSpPr>
            <p:cNvPr id="288783" name="Text Box 15"/>
            <p:cNvSpPr txBox="1">
              <a:spLocks noChangeArrowheads="1"/>
            </p:cNvSpPr>
            <p:nvPr/>
          </p:nvSpPr>
          <p:spPr bwMode="auto">
            <a:xfrm>
              <a:off x="2640" y="2448"/>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sp>
          <p:nvSpPr>
            <p:cNvPr id="288784" name="Text Box 16"/>
            <p:cNvSpPr txBox="1">
              <a:spLocks noChangeArrowheads="1"/>
            </p:cNvSpPr>
            <p:nvPr/>
          </p:nvSpPr>
          <p:spPr bwMode="auto">
            <a:xfrm>
              <a:off x="3775" y="192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sp>
          <p:nvSpPr>
            <p:cNvPr id="288785" name="AutoShape 17"/>
            <p:cNvSpPr>
              <a:spLocks noChangeArrowheads="1"/>
            </p:cNvSpPr>
            <p:nvPr/>
          </p:nvSpPr>
          <p:spPr bwMode="auto">
            <a:xfrm>
              <a:off x="1440" y="1776"/>
              <a:ext cx="2280" cy="642"/>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Are all of the variables to be evaluated metric?</a:t>
              </a:r>
            </a:p>
            <a:p>
              <a:pPr algn="l">
                <a:lnSpc>
                  <a:spcPct val="100000"/>
                </a:lnSpc>
              </a:pPr>
              <a:endParaRPr lang="en-US" sz="1000">
                <a:latin typeface="Verdana" pitchFamily="34" charset="0"/>
              </a:endParaRPr>
            </a:p>
          </p:txBody>
        </p:sp>
      </p:grpSp>
      <p:sp>
        <p:nvSpPr>
          <p:cNvPr id="288786" name="AutoShape 18"/>
          <p:cNvSpPr>
            <a:spLocks noChangeArrowheads="1"/>
          </p:cNvSpPr>
          <p:nvPr/>
        </p:nvSpPr>
        <p:spPr bwMode="auto">
          <a:xfrm>
            <a:off x="4524375" y="3657600"/>
            <a:ext cx="32004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Correlation with transformed variable statistically significant?</a:t>
            </a:r>
          </a:p>
        </p:txBody>
      </p:sp>
      <p:sp>
        <p:nvSpPr>
          <p:cNvPr id="288787" name="AutoShape 19"/>
          <p:cNvSpPr>
            <a:spLocks noChangeArrowheads="1"/>
          </p:cNvSpPr>
          <p:nvPr/>
        </p:nvSpPr>
        <p:spPr bwMode="auto">
          <a:xfrm>
            <a:off x="4829175" y="5181600"/>
            <a:ext cx="2514600" cy="7143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Either variable ordinal level?</a:t>
            </a:r>
          </a:p>
        </p:txBody>
      </p:sp>
      <p:grpSp>
        <p:nvGrpSpPr>
          <p:cNvPr id="288794" name="Group 26"/>
          <p:cNvGrpSpPr>
            <a:grpSpLocks/>
          </p:cNvGrpSpPr>
          <p:nvPr/>
        </p:nvGrpSpPr>
        <p:grpSpPr bwMode="auto">
          <a:xfrm>
            <a:off x="7724775" y="3886200"/>
            <a:ext cx="679450" cy="304800"/>
            <a:chOff x="3792" y="2832"/>
            <a:chExt cx="428" cy="192"/>
          </a:xfrm>
        </p:grpSpPr>
        <p:sp>
          <p:nvSpPr>
            <p:cNvPr id="288795" name="Line 27"/>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8796" name="Text Box 28"/>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288797" name="Group 29"/>
          <p:cNvGrpSpPr>
            <a:grpSpLocks/>
          </p:cNvGrpSpPr>
          <p:nvPr/>
        </p:nvGrpSpPr>
        <p:grpSpPr bwMode="auto">
          <a:xfrm>
            <a:off x="7343775" y="5257800"/>
            <a:ext cx="679450" cy="304800"/>
            <a:chOff x="3792" y="2832"/>
            <a:chExt cx="428" cy="192"/>
          </a:xfrm>
        </p:grpSpPr>
        <p:sp>
          <p:nvSpPr>
            <p:cNvPr id="288798" name="Line 30"/>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8799" name="Text Box 31"/>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288800" name="Group 32"/>
          <p:cNvGrpSpPr>
            <a:grpSpLocks/>
          </p:cNvGrpSpPr>
          <p:nvPr/>
        </p:nvGrpSpPr>
        <p:grpSpPr bwMode="auto">
          <a:xfrm>
            <a:off x="6124575" y="5943600"/>
            <a:ext cx="466725" cy="423863"/>
            <a:chOff x="4464" y="3456"/>
            <a:chExt cx="294" cy="267"/>
          </a:xfrm>
        </p:grpSpPr>
        <p:sp>
          <p:nvSpPr>
            <p:cNvPr id="288801" name="Line 33"/>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88802" name="Text Box 34"/>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288803" name="Text Box 35"/>
          <p:cNvSpPr txBox="1">
            <a:spLocks noChangeArrowheads="1"/>
          </p:cNvSpPr>
          <p:nvPr/>
        </p:nvSpPr>
        <p:spPr bwMode="auto">
          <a:xfrm>
            <a:off x="8382000" y="4038600"/>
            <a:ext cx="609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
        <p:nvSpPr>
          <p:cNvPr id="288804" name="Text Box 36"/>
          <p:cNvSpPr txBox="1">
            <a:spLocks noChangeArrowheads="1"/>
          </p:cNvSpPr>
          <p:nvPr/>
        </p:nvSpPr>
        <p:spPr bwMode="auto">
          <a:xfrm>
            <a:off x="8077200" y="5410200"/>
            <a:ext cx="533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a:t>
            </a:r>
          </a:p>
        </p:txBody>
      </p:sp>
      <p:sp>
        <p:nvSpPr>
          <p:cNvPr id="288805" name="Text Box 37"/>
          <p:cNvSpPr txBox="1">
            <a:spLocks noChangeArrowheads="1"/>
          </p:cNvSpPr>
          <p:nvPr/>
        </p:nvSpPr>
        <p:spPr bwMode="auto">
          <a:xfrm>
            <a:off x="5257800" y="6400800"/>
            <a:ext cx="152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with caution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65AE945-AA1D-4E77-94A7-1F5B5A2E2677}" type="slidenum">
              <a:rPr lang="en-US"/>
              <a:pPr/>
              <a:t>6</a:t>
            </a:fld>
            <a:endParaRPr lang="en-US"/>
          </a:p>
        </p:txBody>
      </p:sp>
      <p:graphicFrame>
        <p:nvGraphicFramePr>
          <p:cNvPr id="266245" name="Object 5"/>
          <p:cNvGraphicFramePr>
            <a:graphicFrameLocks noChangeAspect="1"/>
          </p:cNvGraphicFramePr>
          <p:nvPr>
            <p:ph idx="1"/>
          </p:nvPr>
        </p:nvGraphicFramePr>
        <p:xfrm>
          <a:off x="2438400" y="1981200"/>
          <a:ext cx="5487988" cy="4468813"/>
        </p:xfrm>
        <a:graphic>
          <a:graphicData uri="http://schemas.openxmlformats.org/presentationml/2006/ole">
            <mc:AlternateContent xmlns:mc="http://schemas.openxmlformats.org/markup-compatibility/2006">
              <mc:Choice xmlns:v="urn:schemas-microsoft-com:vml" Requires="v">
                <p:oleObj spid="_x0000_s266249" name="Picture" r:id="rId3" imgW="4535424" imgH="3692713" progId="StaticEnhancedMetafile">
                  <p:embed/>
                </p:oleObj>
              </mc:Choice>
              <mc:Fallback>
                <p:oleObj name="Picture" r:id="rId3" imgW="4535424" imgH="3692713" progId="StaticEnhancedMetafile">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1981200"/>
                        <a:ext cx="5487988" cy="44688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66246" name="Rectangle 6"/>
          <p:cNvSpPr>
            <a:spLocks noGrp="1" noChangeArrowheads="1"/>
          </p:cNvSpPr>
          <p:nvPr>
            <p:ph type="title"/>
          </p:nvPr>
        </p:nvSpPr>
        <p:spPr/>
        <p:txBody>
          <a:bodyPr/>
          <a:lstStyle/>
          <a:p>
            <a:r>
              <a:rPr lang="en-US"/>
              <a:t>Interpreting scatterplots</a:t>
            </a:r>
          </a:p>
        </p:txBody>
      </p:sp>
      <p:sp>
        <p:nvSpPr>
          <p:cNvPr id="266248" name="AutoShape 8"/>
          <p:cNvSpPr>
            <a:spLocks noChangeArrowheads="1"/>
          </p:cNvSpPr>
          <p:nvPr/>
        </p:nvSpPr>
        <p:spPr bwMode="auto">
          <a:xfrm>
            <a:off x="2209800" y="1447800"/>
            <a:ext cx="3581400" cy="1752600"/>
          </a:xfrm>
          <a:prstGeom prst="wedgeEllipseCallout">
            <a:avLst>
              <a:gd name="adj1" fmla="val 8157"/>
              <a:gd name="adj2" fmla="val -3967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advice for interpreting linearity is often phrased as looking for a cigar-shaped band, which is very evident in this plot.</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4AE423B-C3EC-452D-AD55-8D9694A7D3B0}" type="slidenum">
              <a:rPr lang="en-US"/>
              <a:pPr/>
              <a:t>7</a:t>
            </a:fld>
            <a:endParaRPr lang="en-US"/>
          </a:p>
        </p:txBody>
      </p:sp>
      <p:graphicFrame>
        <p:nvGraphicFramePr>
          <p:cNvPr id="287749" name="Object 5"/>
          <p:cNvGraphicFramePr>
            <a:graphicFrameLocks noChangeAspect="1"/>
          </p:cNvGraphicFramePr>
          <p:nvPr>
            <p:ph idx="1"/>
          </p:nvPr>
        </p:nvGraphicFramePr>
        <p:xfrm>
          <a:off x="1905000" y="1676400"/>
          <a:ext cx="6176963" cy="5029200"/>
        </p:xfrm>
        <a:graphic>
          <a:graphicData uri="http://schemas.openxmlformats.org/presentationml/2006/ole">
            <mc:AlternateContent xmlns:mc="http://schemas.openxmlformats.org/markup-compatibility/2006">
              <mc:Choice xmlns:v="urn:schemas-microsoft-com:vml" Requires="v">
                <p:oleObj spid="_x0000_s287751" name="Picture" r:id="rId3" imgW="4535424" imgH="3692713" progId="StaticEnhancedMetafile">
                  <p:embed/>
                </p:oleObj>
              </mc:Choice>
              <mc:Fallback>
                <p:oleObj name="Picture" r:id="rId3" imgW="4535424" imgH="3692713" progId="StaticEnhancedMetafile">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1676400"/>
                        <a:ext cx="6176963" cy="5029200"/>
                      </a:xfrm>
                      <a:prstGeom prst="rect">
                        <a:avLst/>
                      </a:prstGeom>
                    </p:spPr>
                  </p:pic>
                </p:oleObj>
              </mc:Fallback>
            </mc:AlternateContent>
          </a:graphicData>
        </a:graphic>
      </p:graphicFrame>
      <p:sp>
        <p:nvSpPr>
          <p:cNvPr id="287747" name="Rectangle 3"/>
          <p:cNvSpPr>
            <a:spLocks noGrp="1" noChangeArrowheads="1"/>
          </p:cNvSpPr>
          <p:nvPr>
            <p:ph type="title"/>
          </p:nvPr>
        </p:nvSpPr>
        <p:spPr/>
        <p:txBody>
          <a:bodyPr/>
          <a:lstStyle/>
          <a:p>
            <a:r>
              <a:rPr lang="en-US"/>
              <a:t>Interpreting scatterplots</a:t>
            </a:r>
          </a:p>
        </p:txBody>
      </p:sp>
      <p:sp>
        <p:nvSpPr>
          <p:cNvPr id="287748" name="AutoShape 4"/>
          <p:cNvSpPr>
            <a:spLocks noChangeArrowheads="1"/>
          </p:cNvSpPr>
          <p:nvPr/>
        </p:nvSpPr>
        <p:spPr bwMode="auto">
          <a:xfrm>
            <a:off x="5105400" y="1600200"/>
            <a:ext cx="3581400" cy="1752600"/>
          </a:xfrm>
          <a:prstGeom prst="wedgeEllipseCallout">
            <a:avLst>
              <a:gd name="adj1" fmla="val 8157"/>
              <a:gd name="adj2" fmla="val -3967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Sometimes, a scatterplot shows a clearly nonlinear pattern that requires transformation, like the one shown in the scatterplot.</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CB9B7401-A1BA-4BED-84E6-66A33770989F}" type="slidenum">
              <a:rPr lang="en-US"/>
              <a:pPr/>
              <a:t>8</a:t>
            </a:fld>
            <a:endParaRPr lang="en-US"/>
          </a:p>
        </p:txBody>
      </p:sp>
      <p:sp>
        <p:nvSpPr>
          <p:cNvPr id="268295" name="Rectangle 7"/>
          <p:cNvSpPr>
            <a:spLocks noGrp="1" noChangeArrowheads="1"/>
          </p:cNvSpPr>
          <p:nvPr>
            <p:ph type="title"/>
          </p:nvPr>
        </p:nvSpPr>
        <p:spPr/>
        <p:txBody>
          <a:bodyPr/>
          <a:lstStyle/>
          <a:p>
            <a:r>
              <a:rPr lang="en-US"/>
              <a:t>Scatterplots that are difficult to interpret</a:t>
            </a:r>
          </a:p>
        </p:txBody>
      </p:sp>
      <p:graphicFrame>
        <p:nvGraphicFramePr>
          <p:cNvPr id="268291" name="Object 3"/>
          <p:cNvGraphicFramePr>
            <a:graphicFrameLocks noChangeAspect="1"/>
          </p:cNvGraphicFramePr>
          <p:nvPr>
            <p:ph sz="half" idx="1"/>
          </p:nvPr>
        </p:nvGraphicFramePr>
        <p:xfrm>
          <a:off x="1066800" y="3330575"/>
          <a:ext cx="3863975" cy="3146425"/>
        </p:xfrm>
        <a:graphic>
          <a:graphicData uri="http://schemas.openxmlformats.org/presentationml/2006/ole">
            <mc:AlternateContent xmlns:mc="http://schemas.openxmlformats.org/markup-compatibility/2006">
              <mc:Choice xmlns:v="urn:schemas-microsoft-com:vml" Requires="v">
                <p:oleObj spid="_x0000_s268298" name="Picture" r:id="rId3" imgW="4535424" imgH="3692713" progId="StaticEnhancedMetafile">
                  <p:embed/>
                </p:oleObj>
              </mc:Choice>
              <mc:Fallback>
                <p:oleObj name="Picture" r:id="rId3" imgW="4535424" imgH="3692713" progId="StaticEnhancedMetafile">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3330575"/>
                        <a:ext cx="3863975" cy="31464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68294" name="Object 6"/>
          <p:cNvGraphicFramePr>
            <a:graphicFrameLocks noChangeAspect="1"/>
          </p:cNvGraphicFramePr>
          <p:nvPr>
            <p:ph sz="half" idx="2"/>
          </p:nvPr>
        </p:nvGraphicFramePr>
        <p:xfrm>
          <a:off x="5083175" y="3330575"/>
          <a:ext cx="3865563" cy="3146425"/>
        </p:xfrm>
        <a:graphic>
          <a:graphicData uri="http://schemas.openxmlformats.org/presentationml/2006/ole">
            <mc:AlternateContent xmlns:mc="http://schemas.openxmlformats.org/markup-compatibility/2006">
              <mc:Choice xmlns:v="urn:schemas-microsoft-com:vml" Requires="v">
                <p:oleObj spid="_x0000_s268299" name="Picture" r:id="rId5" imgW="4535424" imgH="3692713" progId="StaticEnhancedMetafile">
                  <p:embed/>
                </p:oleObj>
              </mc:Choice>
              <mc:Fallback>
                <p:oleObj name="Picture" r:id="rId5" imgW="4535424" imgH="3692713" progId="StaticEnhancedMetafile">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83175" y="3330575"/>
                        <a:ext cx="3865563" cy="31464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68297" name="AutoShape 9"/>
          <p:cNvSpPr>
            <a:spLocks noChangeArrowheads="1"/>
          </p:cNvSpPr>
          <p:nvPr/>
        </p:nvSpPr>
        <p:spPr bwMode="auto">
          <a:xfrm>
            <a:off x="2590800" y="1447800"/>
            <a:ext cx="5105400" cy="1905000"/>
          </a:xfrm>
          <a:prstGeom prst="wedgeEllipseCallout">
            <a:avLst>
              <a:gd name="adj1" fmla="val -9204"/>
              <a:gd name="adj2" fmla="val -4050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correlations for both of these relationships are low.</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linearity of the relationship on the right can be improved with a transformation; the plot on the left cannot. However, this is not necessarily obvious from the scatterplots.</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908BEE1-A737-457C-88E7-D6959687E1C4}" type="slidenum">
              <a:rPr lang="en-US"/>
              <a:pPr/>
              <a:t>9</a:t>
            </a:fld>
            <a:endParaRPr lang="en-US"/>
          </a:p>
        </p:txBody>
      </p:sp>
      <p:sp>
        <p:nvSpPr>
          <p:cNvPr id="270340" name="Rectangle 4"/>
          <p:cNvSpPr>
            <a:spLocks noGrp="1" noChangeArrowheads="1"/>
          </p:cNvSpPr>
          <p:nvPr>
            <p:ph type="title"/>
          </p:nvPr>
        </p:nvSpPr>
        <p:spPr/>
        <p:txBody>
          <a:bodyPr/>
          <a:lstStyle/>
          <a:p>
            <a:r>
              <a:rPr lang="en-US"/>
              <a:t>Using correlation matrices</a:t>
            </a:r>
          </a:p>
        </p:txBody>
      </p:sp>
      <p:pic>
        <p:nvPicPr>
          <p:cNvPr id="270339" name="Picture 3"/>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11275" y="1931988"/>
            <a:ext cx="7680325" cy="451643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270342" name="AutoShape 6"/>
          <p:cNvSpPr>
            <a:spLocks noChangeArrowheads="1"/>
          </p:cNvSpPr>
          <p:nvPr/>
        </p:nvSpPr>
        <p:spPr bwMode="auto">
          <a:xfrm>
            <a:off x="4876800" y="1371600"/>
            <a:ext cx="3581400" cy="2438400"/>
          </a:xfrm>
          <a:prstGeom prst="wedgeEllipseCallout">
            <a:avLst>
              <a:gd name="adj1" fmla="val -13120"/>
              <a:gd name="adj2" fmla="val -4257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Creating a correlation matrix for the dependent variable and the original and transformed variations of the independent variable provides us with a pattern that is easier to interpret.</a:t>
            </a:r>
          </a:p>
        </p:txBody>
      </p:sp>
      <p:sp>
        <p:nvSpPr>
          <p:cNvPr id="270344" name="AutoShape 8"/>
          <p:cNvSpPr>
            <a:spLocks noChangeArrowheads="1"/>
          </p:cNvSpPr>
          <p:nvPr/>
        </p:nvSpPr>
        <p:spPr bwMode="auto">
          <a:xfrm>
            <a:off x="4876800" y="4191000"/>
            <a:ext cx="3581400" cy="2438400"/>
          </a:xfrm>
          <a:prstGeom prst="wedgeEllipseCallout">
            <a:avLst>
              <a:gd name="adj1" fmla="val -51065"/>
              <a:gd name="adj2" fmla="val -516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information that we need is in the first column of the matrix which shows the correlation and significance for the dependent variable and all forms of the independent variable.</a:t>
            </a:r>
          </a:p>
        </p:txBody>
      </p:sp>
    </p:spTree>
  </p:cSld>
  <p:clrMapOvr>
    <a:masterClrMapping/>
  </p:clrMapOvr>
  <p:transition/>
</p:sld>
</file>

<file path=ppt/theme/theme1.xml><?xml version="1.0" encoding="utf-8"?>
<a:theme xmlns:a="http://schemas.openxmlformats.org/drawingml/2006/main" name="_statTemplate">
  <a:themeElements>
    <a:clrScheme name="">
      <a:dk1>
        <a:srgbClr val="000000"/>
      </a:dk1>
      <a:lt1>
        <a:srgbClr val="FFFFFF"/>
      </a:lt1>
      <a:dk2>
        <a:srgbClr val="000000"/>
      </a:dk2>
      <a:lt2>
        <a:srgbClr val="E3E2C7"/>
      </a:lt2>
      <a:accent1>
        <a:srgbClr val="EAEAEA"/>
      </a:accent1>
      <a:accent2>
        <a:srgbClr val="003366"/>
      </a:accent2>
      <a:accent3>
        <a:srgbClr val="FFFFFF"/>
      </a:accent3>
      <a:accent4>
        <a:srgbClr val="000000"/>
      </a:accent4>
      <a:accent5>
        <a:srgbClr val="F3F3F3"/>
      </a:accent5>
      <a:accent6>
        <a:srgbClr val="002D5C"/>
      </a:accent6>
      <a:hlink>
        <a:srgbClr val="003366"/>
      </a:hlink>
      <a:folHlink>
        <a:srgbClr val="800000"/>
      </a:folHlink>
    </a:clrScheme>
    <a:fontScheme name="_statTemplat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_statTemplat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_statTemplat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_statTemplat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_statTemplat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Settings\js\Application Data\Microsoft\Templates\_statTemplate.pot</Template>
  <TotalTime>5660</TotalTime>
  <Words>3333</Words>
  <Application>Microsoft Office PowerPoint</Application>
  <PresentationFormat>On-screen Show (4:3)</PresentationFormat>
  <Paragraphs>443</Paragraphs>
  <Slides>51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8" baseType="lpstr">
      <vt:lpstr>Times New Roman</vt:lpstr>
      <vt:lpstr>Trebuchet MS</vt:lpstr>
      <vt:lpstr>Wingdings</vt:lpstr>
      <vt:lpstr>Verdana</vt:lpstr>
      <vt:lpstr>MS Shell Dlg</vt:lpstr>
      <vt:lpstr>_statTemplate</vt:lpstr>
      <vt:lpstr>Picture (Enhanced Metafile)</vt:lpstr>
      <vt:lpstr>Assumption of linearity</vt:lpstr>
      <vt:lpstr>Assumption of linearity</vt:lpstr>
      <vt:lpstr>Linearity</vt:lpstr>
      <vt:lpstr>Population growth in Texas</vt:lpstr>
      <vt:lpstr>Evaluating linearity</vt:lpstr>
      <vt:lpstr>Interpreting scatterplots</vt:lpstr>
      <vt:lpstr>Interpreting scatterplots</vt:lpstr>
      <vt:lpstr>Scatterplots that are difficult to interpret</vt:lpstr>
      <vt:lpstr>Using correlation matrices</vt:lpstr>
      <vt:lpstr>The pattern of correlations for no relationship </vt:lpstr>
      <vt:lpstr>Correlation pattern suggesting transformation</vt:lpstr>
      <vt:lpstr>Transformations</vt:lpstr>
      <vt:lpstr>When transformations do not work</vt:lpstr>
      <vt:lpstr>Strategy for solving problems - 1</vt:lpstr>
      <vt:lpstr>Strategy for solving problems - 2</vt:lpstr>
      <vt:lpstr>Strategy for solving problems - 3</vt:lpstr>
      <vt:lpstr>Problem 1</vt:lpstr>
      <vt:lpstr>Creating the scatterplot</vt:lpstr>
      <vt:lpstr>Selecting the type of scatterplot</vt:lpstr>
      <vt:lpstr>Selecting the variables</vt:lpstr>
      <vt:lpstr>The scatterplot</vt:lpstr>
      <vt:lpstr>Adding a trendline</vt:lpstr>
      <vt:lpstr>The scatterplot in the SPSS Chart Editor</vt:lpstr>
      <vt:lpstr>Requesting the fit line</vt:lpstr>
      <vt:lpstr>Requesting r²</vt:lpstr>
      <vt:lpstr>Completing the request for the fit line</vt:lpstr>
      <vt:lpstr>The fit line and r²</vt:lpstr>
      <vt:lpstr>Changing the shape of the fit line</vt:lpstr>
      <vt:lpstr>Accessing the fit line options</vt:lpstr>
      <vt:lpstr>Specifying a quadratic fit line</vt:lpstr>
      <vt:lpstr>Completing the request for the fit line</vt:lpstr>
      <vt:lpstr>The quadratic fit line and r²</vt:lpstr>
      <vt:lpstr>Computing the transformations</vt:lpstr>
      <vt:lpstr>Creating the scatterplot matrix</vt:lpstr>
      <vt:lpstr>Selecting type of scatterplot</vt:lpstr>
      <vt:lpstr>Specifications for scatterplot matrix</vt:lpstr>
      <vt:lpstr>The scatterplot matrix</vt:lpstr>
      <vt:lpstr>Creating the correlation matrix</vt:lpstr>
      <vt:lpstr>Specifications for correlation matrix</vt:lpstr>
      <vt:lpstr>The correlation matrix</vt:lpstr>
      <vt:lpstr>The assumption of linearity script</vt:lpstr>
      <vt:lpstr>Selecting the assumption of linearity script</vt:lpstr>
      <vt:lpstr>Specifications for linearity script</vt:lpstr>
      <vt:lpstr>The correlation matrix and the original problem</vt:lpstr>
      <vt:lpstr>Problem 2</vt:lpstr>
      <vt:lpstr>The correlation matrix</vt:lpstr>
      <vt:lpstr>Problem 3</vt:lpstr>
      <vt:lpstr>The correlation matrix</vt:lpstr>
      <vt:lpstr>Other problems on assumption of linearity</vt:lpstr>
      <vt:lpstr>Steps in answering questions about the assumption of linearity – question 1</vt:lpstr>
      <vt:lpstr>Steps in answering questions about the assumption of linearity – question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Frequency Distributions</dc:title>
  <dc:creator>Michael</dc:creator>
  <cp:lastModifiedBy>Michael</cp:lastModifiedBy>
  <cp:revision>216</cp:revision>
  <cp:lastPrinted>2000-09-01T15:46:21Z</cp:lastPrinted>
  <dcterms:created xsi:type="dcterms:W3CDTF">2000-09-01T15:46:21Z</dcterms:created>
  <dcterms:modified xsi:type="dcterms:W3CDTF">2012-04-15T14:20:30Z</dcterms:modified>
</cp:coreProperties>
</file>