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7" r:id="rId1"/>
  </p:sldMasterIdLst>
  <p:notesMasterIdLst>
    <p:notesMasterId r:id="rId58"/>
  </p:notesMasterIdLst>
  <p:handoutMasterIdLst>
    <p:handoutMasterId r:id="rId59"/>
  </p:handoutMasterIdLst>
  <p:sldIdLst>
    <p:sldId id="354" r:id="rId2"/>
    <p:sldId id="345" r:id="rId3"/>
    <p:sldId id="346" r:id="rId4"/>
    <p:sldId id="311" r:id="rId5"/>
    <p:sldId id="350" r:id="rId6"/>
    <p:sldId id="258" r:id="rId7"/>
    <p:sldId id="347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9" r:id="rId18"/>
    <p:sldId id="273" r:id="rId19"/>
    <p:sldId id="370" r:id="rId20"/>
    <p:sldId id="371" r:id="rId21"/>
    <p:sldId id="372" r:id="rId22"/>
    <p:sldId id="373" r:id="rId23"/>
    <p:sldId id="324" r:id="rId24"/>
    <p:sldId id="325" r:id="rId25"/>
    <p:sldId id="327" r:id="rId26"/>
    <p:sldId id="326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53" r:id="rId37"/>
    <p:sldId id="337" r:id="rId38"/>
    <p:sldId id="338" r:id="rId39"/>
    <p:sldId id="339" r:id="rId40"/>
    <p:sldId id="352" r:id="rId41"/>
    <p:sldId id="288" r:id="rId42"/>
    <p:sldId id="289" r:id="rId43"/>
    <p:sldId id="367" r:id="rId44"/>
    <p:sldId id="368" r:id="rId45"/>
    <p:sldId id="290" r:id="rId46"/>
    <p:sldId id="292" r:id="rId47"/>
    <p:sldId id="293" r:id="rId48"/>
    <p:sldId id="297" r:id="rId49"/>
    <p:sldId id="302" r:id="rId50"/>
    <p:sldId id="303" r:id="rId51"/>
    <p:sldId id="304" r:id="rId52"/>
    <p:sldId id="342" r:id="rId53"/>
    <p:sldId id="305" r:id="rId54"/>
    <p:sldId id="306" r:id="rId55"/>
    <p:sldId id="307" r:id="rId56"/>
    <p:sldId id="298" r:id="rId57"/>
  </p:sldIdLst>
  <p:sldSz cx="9144000" cy="6858000" type="screen4x3"/>
  <p:notesSz cx="6856413" cy="9083675"/>
  <p:embeddedFontLst>
    <p:embeddedFont>
      <p:font typeface="Book Antiqua" pitchFamily="18" charset="0"/>
      <p:regular r:id="rId60"/>
      <p:bold r:id="rId61"/>
      <p:italic r:id="rId62"/>
      <p:boldItalic r:id="rId63"/>
    </p:embeddedFont>
    <p:embeddedFont>
      <p:font typeface="Monotype Sorts" pitchFamily="2" charset="2"/>
      <p:regular r:id="rId64"/>
    </p:embeddedFont>
    <p:embeddedFont>
      <p:font typeface="MT Extra" pitchFamily="18" charset="2"/>
      <p:regular r:id="rId65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99"/>
    <a:srgbClr val="993366"/>
    <a:srgbClr val="000000"/>
    <a:srgbClr val="5F5F5F"/>
    <a:srgbClr val="777777"/>
    <a:srgbClr val="472F4F"/>
    <a:srgbClr val="3366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4" autoAdjust="0"/>
    <p:restoredTop sz="96444" autoAdjust="0"/>
  </p:normalViewPr>
  <p:slideViewPr>
    <p:cSldViewPr snapToGrid="0">
      <p:cViewPr>
        <p:scale>
          <a:sx n="75" d="100"/>
          <a:sy n="75" d="100"/>
        </p:scale>
        <p:origin x="-1926" y="-306"/>
      </p:cViewPr>
      <p:guideLst>
        <p:guide orient="horz" pos="782"/>
        <p:guide pos="5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4.fntdata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1.fntdata"/><Relationship Id="rId65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5.fntdata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3.fntdata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20.xml"/><Relationship Id="rId18" Type="http://schemas.openxmlformats.org/officeDocument/2006/relationships/slide" Target="slides/slide26.xml"/><Relationship Id="rId26" Type="http://schemas.openxmlformats.org/officeDocument/2006/relationships/slide" Target="slides/slide35.xml"/><Relationship Id="rId39" Type="http://schemas.openxmlformats.org/officeDocument/2006/relationships/slide" Target="slides/slide51.xml"/><Relationship Id="rId3" Type="http://schemas.openxmlformats.org/officeDocument/2006/relationships/slide" Target="slides/slide5.xml"/><Relationship Id="rId21" Type="http://schemas.openxmlformats.org/officeDocument/2006/relationships/slide" Target="slides/slide30.xml"/><Relationship Id="rId34" Type="http://schemas.openxmlformats.org/officeDocument/2006/relationships/slide" Target="slides/slide46.xml"/><Relationship Id="rId42" Type="http://schemas.openxmlformats.org/officeDocument/2006/relationships/slide" Target="slides/slide54.xml"/><Relationship Id="rId7" Type="http://schemas.openxmlformats.org/officeDocument/2006/relationships/slide" Target="slides/slide11.xml"/><Relationship Id="rId12" Type="http://schemas.openxmlformats.org/officeDocument/2006/relationships/slide" Target="slides/slide19.xml"/><Relationship Id="rId17" Type="http://schemas.openxmlformats.org/officeDocument/2006/relationships/slide" Target="slides/slide25.xml"/><Relationship Id="rId25" Type="http://schemas.openxmlformats.org/officeDocument/2006/relationships/slide" Target="slides/slide34.xml"/><Relationship Id="rId33" Type="http://schemas.openxmlformats.org/officeDocument/2006/relationships/slide" Target="slides/slide45.xml"/><Relationship Id="rId38" Type="http://schemas.openxmlformats.org/officeDocument/2006/relationships/slide" Target="slides/slide50.xml"/><Relationship Id="rId2" Type="http://schemas.openxmlformats.org/officeDocument/2006/relationships/slide" Target="slides/slide2.xml"/><Relationship Id="rId16" Type="http://schemas.openxmlformats.org/officeDocument/2006/relationships/slide" Target="slides/slide24.xml"/><Relationship Id="rId20" Type="http://schemas.openxmlformats.org/officeDocument/2006/relationships/slide" Target="slides/slide29.xml"/><Relationship Id="rId29" Type="http://schemas.openxmlformats.org/officeDocument/2006/relationships/slide" Target="slides/slide39.xml"/><Relationship Id="rId41" Type="http://schemas.openxmlformats.org/officeDocument/2006/relationships/slide" Target="slides/slide53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7.xml"/><Relationship Id="rId24" Type="http://schemas.openxmlformats.org/officeDocument/2006/relationships/slide" Target="slides/slide33.xml"/><Relationship Id="rId32" Type="http://schemas.openxmlformats.org/officeDocument/2006/relationships/slide" Target="slides/slide43.xml"/><Relationship Id="rId37" Type="http://schemas.openxmlformats.org/officeDocument/2006/relationships/slide" Target="slides/slide49.xml"/><Relationship Id="rId40" Type="http://schemas.openxmlformats.org/officeDocument/2006/relationships/slide" Target="slides/slide52.xml"/><Relationship Id="rId5" Type="http://schemas.openxmlformats.org/officeDocument/2006/relationships/slide" Target="slides/slide7.xml"/><Relationship Id="rId15" Type="http://schemas.openxmlformats.org/officeDocument/2006/relationships/slide" Target="slides/slide23.xml"/><Relationship Id="rId23" Type="http://schemas.openxmlformats.org/officeDocument/2006/relationships/slide" Target="slides/slide32.xml"/><Relationship Id="rId28" Type="http://schemas.openxmlformats.org/officeDocument/2006/relationships/slide" Target="slides/slide38.xml"/><Relationship Id="rId36" Type="http://schemas.openxmlformats.org/officeDocument/2006/relationships/slide" Target="slides/slide48.xml"/><Relationship Id="rId10" Type="http://schemas.openxmlformats.org/officeDocument/2006/relationships/slide" Target="slides/slide14.xml"/><Relationship Id="rId19" Type="http://schemas.openxmlformats.org/officeDocument/2006/relationships/slide" Target="slides/slide28.xml"/><Relationship Id="rId31" Type="http://schemas.openxmlformats.org/officeDocument/2006/relationships/slide" Target="slides/slide42.xml"/><Relationship Id="rId44" Type="http://schemas.openxmlformats.org/officeDocument/2006/relationships/slide" Target="slides/slide56.xml"/><Relationship Id="rId4" Type="http://schemas.openxmlformats.org/officeDocument/2006/relationships/slide" Target="slides/slide6.xml"/><Relationship Id="rId9" Type="http://schemas.openxmlformats.org/officeDocument/2006/relationships/slide" Target="slides/slide13.xml"/><Relationship Id="rId14" Type="http://schemas.openxmlformats.org/officeDocument/2006/relationships/slide" Target="slides/slide21.xml"/><Relationship Id="rId22" Type="http://schemas.openxmlformats.org/officeDocument/2006/relationships/slide" Target="slides/slide31.xml"/><Relationship Id="rId27" Type="http://schemas.openxmlformats.org/officeDocument/2006/relationships/slide" Target="slides/slide37.xml"/><Relationship Id="rId30" Type="http://schemas.openxmlformats.org/officeDocument/2006/relationships/slide" Target="slides/slide41.xml"/><Relationship Id="rId35" Type="http://schemas.openxmlformats.org/officeDocument/2006/relationships/slide" Target="slides/slide47.xml"/><Relationship Id="rId43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6380163" y="8693150"/>
            <a:ext cx="406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35" tIns="44277" rIns="90135" bIns="44277" anchor="ctr">
            <a:spAutoFit/>
          </a:bodyPr>
          <a:lstStyle/>
          <a:p>
            <a:pPr algn="r" defTabSz="911225"/>
            <a:fld id="{706D0FAA-2389-4FF0-B3CF-58545C2A5DD5}" type="slidenum">
              <a:rPr lang="en-US" sz="1400">
                <a:effectLst/>
              </a:rPr>
              <a:pPr algn="r" defTabSz="911225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617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761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35" tIns="44277" rIns="90135" bIns="44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9395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5225" y="687388"/>
            <a:ext cx="4525963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380163" y="8693150"/>
            <a:ext cx="406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35" tIns="44277" rIns="90135" bIns="44277" anchor="ctr">
            <a:spAutoFit/>
          </a:bodyPr>
          <a:lstStyle/>
          <a:p>
            <a:pPr algn="r" defTabSz="911225"/>
            <a:fld id="{4BBE577A-6A45-48C3-8F05-4D0F3C5C7DBA}" type="slidenum">
              <a:rPr lang="en-US" sz="1400">
                <a:effectLst/>
              </a:rPr>
              <a:pPr algn="r" defTabSz="911225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497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59989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9869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0694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84371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39955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7782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0128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210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179706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81690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79371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2F47"/>
            </a:gs>
            <a:gs pos="50000">
              <a:srgbClr val="666699"/>
            </a:gs>
            <a:gs pos="100000">
              <a:srgbClr val="2F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16068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>
                  <a:gd name="T0" fmla="*/ 0 w 86"/>
                  <a:gd name="T1" fmla="*/ 0 h 913"/>
                  <a:gd name="T2" fmla="*/ 85 w 86"/>
                  <a:gd name="T3" fmla="*/ 96 h 913"/>
                  <a:gd name="T4" fmla="*/ 85 w 86"/>
                  <a:gd name="T5" fmla="*/ 816 h 913"/>
                  <a:gd name="T6" fmla="*/ 0 w 86"/>
                  <a:gd name="T7" fmla="*/ 912 h 913"/>
                  <a:gd name="T8" fmla="*/ 0 w 86"/>
                  <a:gd name="T9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6069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>
                  <a:gd name="T0" fmla="*/ 86 w 87"/>
                  <a:gd name="T1" fmla="*/ 0 h 910"/>
                  <a:gd name="T2" fmla="*/ 0 w 87"/>
                  <a:gd name="T3" fmla="*/ 93 h 910"/>
                  <a:gd name="T4" fmla="*/ 0 w 87"/>
                  <a:gd name="T5" fmla="*/ 813 h 910"/>
                  <a:gd name="T6" fmla="*/ 86 w 87"/>
                  <a:gd name="T7" fmla="*/ 909 h 910"/>
                  <a:gd name="T8" fmla="*/ 86 w 87"/>
                  <a:gd name="T9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6070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16072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>
                  <a:gd name="T0" fmla="*/ 0 w 79"/>
                  <a:gd name="T1" fmla="*/ 0 h 3274"/>
                  <a:gd name="T2" fmla="*/ 78 w 79"/>
                  <a:gd name="T3" fmla="*/ 107 h 3274"/>
                  <a:gd name="T4" fmla="*/ 78 w 79"/>
                  <a:gd name="T5" fmla="*/ 3166 h 3274"/>
                  <a:gd name="T6" fmla="*/ 0 w 79"/>
                  <a:gd name="T7" fmla="*/ 3273 h 3274"/>
                  <a:gd name="T8" fmla="*/ 0 w 79"/>
                  <a:gd name="T9" fmla="*/ 0 h 3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6073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>
                  <a:gd name="T0" fmla="*/ 83 w 84"/>
                  <a:gd name="T1" fmla="*/ 0 h 3325"/>
                  <a:gd name="T2" fmla="*/ 3 w 84"/>
                  <a:gd name="T3" fmla="*/ 109 h 3325"/>
                  <a:gd name="T4" fmla="*/ 0 w 84"/>
                  <a:gd name="T5" fmla="*/ 3233 h 3325"/>
                  <a:gd name="T6" fmla="*/ 83 w 84"/>
                  <a:gd name="T7" fmla="*/ 3324 h 3325"/>
                  <a:gd name="T8" fmla="*/ 83 w 84"/>
                  <a:gd name="T9" fmla="*/ 0 h 3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6074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6075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6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8305800" y="6445250"/>
            <a:ext cx="585788" cy="3635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>
                <a:effectLst/>
              </a:rPr>
              <a:t>  </a:t>
            </a:r>
            <a:fld id="{CF9B9A4B-3446-42BA-9F71-8CC4903D3157}" type="slidenum">
              <a:rPr lang="en-US" sz="1800">
                <a:effectLst/>
              </a:rPr>
              <a:pPr algn="l"/>
              <a:t>‹#›</a:t>
            </a:fld>
            <a:endParaRPr lang="en-US" sz="1800">
              <a:effectLst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7851775" y="6170613"/>
            <a:ext cx="831850" cy="6381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>
                <a:effectLst/>
              </a:rPr>
              <a:t>            Slide</a:t>
            </a:r>
          </a:p>
        </p:txBody>
      </p:sp>
      <p:sp>
        <p:nvSpPr>
          <p:cNvPr id="216080" name="Rectangle 16"/>
          <p:cNvSpPr>
            <a:spLocks noChangeArrowheads="1"/>
          </p:cNvSpPr>
          <p:nvPr/>
        </p:nvSpPr>
        <p:spPr bwMode="auto">
          <a:xfrm>
            <a:off x="639763" y="6427788"/>
            <a:ext cx="5365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2009  South-Western, a part of Cengage Learning</a:t>
            </a:r>
          </a:p>
        </p:txBody>
      </p:sp>
      <p:sp>
        <p:nvSpPr>
          <p:cNvPr id="216081" name="Rectangle 17"/>
          <p:cNvSpPr>
            <a:spLocks noChangeArrowheads="1"/>
          </p:cNvSpPr>
          <p:nvPr userDrawn="1"/>
        </p:nvSpPr>
        <p:spPr bwMode="auto">
          <a:xfrm>
            <a:off x="639763" y="6427788"/>
            <a:ext cx="5365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2009  South-Western, a part of Cengage Learning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690563" y="219075"/>
            <a:ext cx="7772400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Introduction to Probability</a:t>
            </a: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714375" y="1131888"/>
            <a:ext cx="626110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Experiments and the Sample Space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714375" y="2173288"/>
            <a:ext cx="60706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Events and Their Probabilities</a:t>
            </a: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714375" y="2649538"/>
            <a:ext cx="6584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Some Basic Relationships of Probability</a:t>
            </a: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714375" y="3138488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Bayes’ Theorem</a:t>
            </a:r>
          </a:p>
        </p:txBody>
      </p:sp>
      <p:sp>
        <p:nvSpPr>
          <p:cNvPr id="217102" name="Rectangle 14"/>
          <p:cNvSpPr>
            <a:spLocks noChangeArrowheads="1"/>
          </p:cNvSpPr>
          <p:nvPr/>
        </p:nvSpPr>
        <p:spPr bwMode="auto">
          <a:xfrm>
            <a:off x="714375" y="1652588"/>
            <a:ext cx="76327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Assigning Probabilities to Experimental Outcomes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Assigning Probabilities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895350" y="1244600"/>
            <a:ext cx="2819400" cy="5905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Classical Method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895350" y="2825750"/>
            <a:ext cx="4191000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Relative Frequency Method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895350" y="4425950"/>
            <a:ext cx="2952750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Subjective Method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371600" y="1758950"/>
            <a:ext cx="68961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Assigning probabilities based on the assumption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equally likely outcomes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1371600" y="3378200"/>
            <a:ext cx="70866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Assigning probabilities based on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experimentation</a:t>
            </a:r>
          </a:p>
          <a:p>
            <a:pPr algn="l"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or historical data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1390650" y="4883150"/>
            <a:ext cx="68389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Assigning probabilities based on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judgment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90563" y="182563"/>
            <a:ext cx="7772400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Classical Method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1201738" y="1600200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If an experiment has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possible outcomes,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classical method would assign a probability of 1/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each outcome.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1200150" y="3130550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Experiment:  Rolling a die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200150" y="3632200"/>
            <a:ext cx="48196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Sample Space: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{1, 2, 3, 4, 5, 6}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1200150" y="4114800"/>
            <a:ext cx="55054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Probabilities:  Each sample point has a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1/6 chance of occurring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Rolling a Die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2398713" y="3321050"/>
            <a:ext cx="4424362" cy="284321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90563" y="158750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Relative Frequency Method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2552700" y="3340100"/>
            <a:ext cx="2514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 of</a:t>
            </a:r>
          </a:p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Polishers Rented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5181600" y="3359150"/>
            <a:ext cx="1504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of Days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619500" y="4044950"/>
            <a:ext cx="6667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543550" y="4102100"/>
            <a:ext cx="6286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2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184275" y="1530350"/>
            <a:ext cx="7543800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Lucas Tool Rental would like to assign probabilities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the number of car polishers it rents each day.  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Office records show the following frequencies of daily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rentals for the last 40 days.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Lucas Tool Rental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1617663" y="3003550"/>
            <a:ext cx="6081712" cy="32051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1092200" y="1638300"/>
            <a:ext cx="7594600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Each probability assignment is given by dividing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frequency (number of days) by the total frequency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(total number of days).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690563" y="158750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Relative Frequency Method</a:t>
            </a:r>
          </a:p>
        </p:txBody>
      </p:sp>
      <p:sp>
        <p:nvSpPr>
          <p:cNvPr id="224261" name="AutoShape 5"/>
          <p:cNvSpPr>
            <a:spLocks noChangeArrowheads="1"/>
          </p:cNvSpPr>
          <p:nvPr/>
        </p:nvSpPr>
        <p:spPr bwMode="auto">
          <a:xfrm>
            <a:off x="7391400" y="4584700"/>
            <a:ext cx="1066800" cy="495300"/>
          </a:xfrm>
          <a:prstGeom prst="wedgeRoundRectCallout">
            <a:avLst>
              <a:gd name="adj1" fmla="val -94644"/>
              <a:gd name="adj2" fmla="val -145514"/>
              <a:gd name="adj3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4/40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5810250" y="34417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1733550" y="3022600"/>
            <a:ext cx="2514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 of</a:t>
            </a:r>
          </a:p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Polishers Rented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4286250" y="3041650"/>
            <a:ext cx="1504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of Days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2800350" y="3765550"/>
            <a:ext cx="6667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4667250" y="3822700"/>
            <a:ext cx="6286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2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6286500" y="3822700"/>
            <a:ext cx="6286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.10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.15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.45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.25</a:t>
            </a:r>
          </a:p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.05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Lucas Tool Rental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90563" y="134938"/>
            <a:ext cx="7772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Subjective Method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04850" y="1047750"/>
            <a:ext cx="79057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When economic conditions and a company’s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circumstances change rapidly it might be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inappropriate to assign probabilities based solely on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historical data.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704850" y="2724150"/>
            <a:ext cx="78867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We can use any data available as well as our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experience and intuition, but ultimately a probability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value should express our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degree of belief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that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experimental outcome will occur.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704850" y="4210050"/>
            <a:ext cx="78867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The best probability estimates often are obtained by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combining the estimates from the classical or relative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frequency approach with the subjective estimate.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62000" y="1592263"/>
            <a:ext cx="8191500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tabLst>
                <a:tab pos="4286250" algn="l"/>
              </a:tabLst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Consider the case in which Tom and Judy Elsbernd just</a:t>
            </a:r>
            <a:b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made an offer to purchase a house. Two outcomes are</a:t>
            </a:r>
            <a:b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possible:</a:t>
            </a:r>
            <a:r>
              <a:rPr lang="en-US" sz="2400">
                <a:effectLst/>
              </a:rPr>
              <a:t/>
            </a:r>
            <a:br>
              <a:rPr lang="en-US" sz="2400">
                <a:effectLst/>
              </a:rPr>
            </a:br>
            <a:r>
              <a:rPr lang="en-US" sz="2400">
                <a:effectLst/>
              </a:rPr>
              <a:t>      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their offer is accepted</a:t>
            </a:r>
            <a:b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their offer is rejected</a:t>
            </a:r>
            <a:b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8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sz="8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Judy believes that the probability their offer will be accepted is 0.8; thus, Judy would set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0.8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0.2. Tom, however, believes that the probability that their offer will be accepted is 0.6; hence, Tom would set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0.6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0.4. Note that Tom’s probability estimate 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reflects a greater pessimism that their offer will be accepted.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90563" y="134938"/>
            <a:ext cx="7772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Subjective Method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Lucas Tool Rental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952500" y="1238250"/>
            <a:ext cx="7258050" cy="6667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event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a collection of sample points.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952500" y="2038350"/>
            <a:ext cx="72580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of any event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equal to the sum of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probabilities of the sample points in the event.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52500" y="3181350"/>
            <a:ext cx="7258050" cy="13525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we can identify all the sample points of an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experiment and assign a probability to each, we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can compute the probability of an event.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677863" y="134938"/>
            <a:ext cx="7772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Events and Their Probabilities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1143000" y="1698625"/>
            <a:ext cx="6915150" cy="29622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Events and Their Probabilities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1282700" y="1841500"/>
            <a:ext cx="6724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Getting an even number when rolling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a die</a:t>
            </a:r>
          </a:p>
        </p:txBody>
      </p:sp>
      <p:sp>
        <p:nvSpPr>
          <p:cNvPr id="247813" name="Oval 5"/>
          <p:cNvSpPr>
            <a:spLocks noChangeArrowheads="1"/>
          </p:cNvSpPr>
          <p:nvPr/>
        </p:nvSpPr>
        <p:spPr bwMode="auto">
          <a:xfrm>
            <a:off x="3733800" y="4032250"/>
            <a:ext cx="5842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2146300" y="2559050"/>
            <a:ext cx="5067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{2, 4, 6}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1752600" y="3060700"/>
            <a:ext cx="38989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(6)</a:t>
            </a:r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2171700" y="3543300"/>
            <a:ext cx="30861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1/6 + 1/6 + 1/6</a:t>
            </a:r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2413000" y="4006850"/>
            <a:ext cx="1803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3/6 =   .5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Rolling a Die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06363"/>
            <a:ext cx="7772400" cy="700087"/>
          </a:xfrm>
        </p:spPr>
        <p:txBody>
          <a:bodyPr/>
          <a:lstStyle/>
          <a:p>
            <a:pPr>
              <a:defRPr/>
            </a:pPr>
            <a:r>
              <a:rPr lang="en-US" smtClean="0"/>
              <a:t>Some Basic Relationships of Probability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166813"/>
            <a:ext cx="7886700" cy="14097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There are some </a:t>
            </a:r>
            <a:r>
              <a:rPr lang="en-US" u="sng" smtClean="0"/>
              <a:t>basic probability relationships</a:t>
            </a:r>
            <a:r>
              <a:rPr lang="en-US" smtClean="0"/>
              <a:t> that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can be used to compute the probability of an event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without knowledge of all the sample point probabilities.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33650" y="2540000"/>
            <a:ext cx="4057650" cy="6858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Complement of an Event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33650" y="4140200"/>
            <a:ext cx="4057650" cy="6858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Conditional Probability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33650" y="4940300"/>
            <a:ext cx="4054475" cy="6858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Multiplication Law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33650" y="3340100"/>
            <a:ext cx="4057650" cy="6858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2382838" y="3201988"/>
            <a:ext cx="4356100" cy="2921000"/>
          </a:xfrm>
          <a:prstGeom prst="rect">
            <a:avLst/>
          </a:prstGeom>
          <a:gradFill rotWithShape="0">
            <a:gsLst>
              <a:gs pos="0">
                <a:srgbClr val="005D8C">
                  <a:gamma/>
                  <a:shade val="46275"/>
                  <a:invGamma/>
                </a:srgbClr>
              </a:gs>
              <a:gs pos="50000">
                <a:srgbClr val="005D8C"/>
              </a:gs>
              <a:gs pos="100000">
                <a:srgbClr val="005D8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1046163" y="1625600"/>
            <a:ext cx="7569200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Bradley has invested in two stocks, Markley Oil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Collins Mining.  Bradley has determined that the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possible outcomes of these investments three months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from now are as follows.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2667000" y="3219450"/>
            <a:ext cx="37528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Investment Gain or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in 3 Months (in $000)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2419350" y="4076700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Markley Oil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4400550" y="4057650"/>
            <a:ext cx="22288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Collins Mining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3219450" y="4457700"/>
            <a:ext cx="552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5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0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5200650" y="4419600"/>
            <a:ext cx="5143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Basic Relationships of Probability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Uncertainties</a:t>
            </a:r>
          </a:p>
        </p:txBody>
      </p:sp>
      <p:sp>
        <p:nvSpPr>
          <p:cNvPr id="197635" name="Rectangle 1027"/>
          <p:cNvSpPr>
            <a:spLocks noChangeArrowheads="1"/>
          </p:cNvSpPr>
          <p:nvPr/>
        </p:nvSpPr>
        <p:spPr bwMode="auto">
          <a:xfrm>
            <a:off x="952500" y="1238250"/>
            <a:ext cx="7258050" cy="4165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Managers often base their decisions on an analysis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uncertainties such as the following:</a:t>
            </a:r>
          </a:p>
          <a:p>
            <a:pPr algn="l">
              <a:defRPr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076" name="Group 1040"/>
          <p:cNvGrpSpPr>
            <a:grpSpLocks/>
          </p:cNvGrpSpPr>
          <p:nvPr/>
        </p:nvGrpSpPr>
        <p:grpSpPr bwMode="auto">
          <a:xfrm>
            <a:off x="1473200" y="2273300"/>
            <a:ext cx="6388100" cy="914400"/>
            <a:chOff x="928" y="1432"/>
            <a:chExt cx="3992" cy="576"/>
          </a:xfrm>
        </p:grpSpPr>
        <p:sp>
          <p:nvSpPr>
            <p:cNvPr id="197642" name="Rectangle 1034"/>
            <p:cNvSpPr>
              <a:spLocks noChangeArrowheads="1"/>
            </p:cNvSpPr>
            <p:nvPr/>
          </p:nvSpPr>
          <p:spPr bwMode="auto">
            <a:xfrm>
              <a:off x="928" y="1432"/>
              <a:ext cx="3992" cy="5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641" name="Text Box 1033"/>
            <p:cNvSpPr txBox="1">
              <a:spLocks noChangeArrowheads="1"/>
            </p:cNvSpPr>
            <p:nvPr/>
          </p:nvSpPr>
          <p:spPr bwMode="auto">
            <a:xfrm>
              <a:off x="972" y="1457"/>
              <a:ext cx="380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are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chances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that sales will decrease</a:t>
              </a:r>
            </a:p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if we increase prices?</a:t>
              </a:r>
            </a:p>
          </p:txBody>
        </p:sp>
      </p:grpSp>
      <p:grpSp>
        <p:nvGrpSpPr>
          <p:cNvPr id="3077" name="Group 1041"/>
          <p:cNvGrpSpPr>
            <a:grpSpLocks/>
          </p:cNvGrpSpPr>
          <p:nvPr/>
        </p:nvGrpSpPr>
        <p:grpSpPr bwMode="auto">
          <a:xfrm>
            <a:off x="1473200" y="3276600"/>
            <a:ext cx="6434138" cy="914400"/>
            <a:chOff x="928" y="2064"/>
            <a:chExt cx="4013" cy="576"/>
          </a:xfrm>
        </p:grpSpPr>
        <p:sp>
          <p:nvSpPr>
            <p:cNvPr id="197643" name="Rectangle 1035"/>
            <p:cNvSpPr>
              <a:spLocks noChangeArrowheads="1"/>
            </p:cNvSpPr>
            <p:nvPr/>
          </p:nvSpPr>
          <p:spPr bwMode="auto">
            <a:xfrm>
              <a:off x="928" y="2064"/>
              <a:ext cx="3992" cy="5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644" name="Text Box 1036"/>
            <p:cNvSpPr txBox="1">
              <a:spLocks noChangeArrowheads="1"/>
            </p:cNvSpPr>
            <p:nvPr/>
          </p:nvSpPr>
          <p:spPr bwMode="auto">
            <a:xfrm>
              <a:off x="972" y="2089"/>
              <a:ext cx="39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is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likelihood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a new assembly method </a:t>
              </a:r>
            </a:p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method will increase productivity?</a:t>
              </a:r>
            </a:p>
          </p:txBody>
        </p:sp>
      </p:grpSp>
      <p:grpSp>
        <p:nvGrpSpPr>
          <p:cNvPr id="3078" name="Group 1042"/>
          <p:cNvGrpSpPr>
            <a:grpSpLocks/>
          </p:cNvGrpSpPr>
          <p:nvPr/>
        </p:nvGrpSpPr>
        <p:grpSpPr bwMode="auto">
          <a:xfrm>
            <a:off x="1485900" y="4267200"/>
            <a:ext cx="6388100" cy="914400"/>
            <a:chOff x="936" y="2688"/>
            <a:chExt cx="3984" cy="576"/>
          </a:xfrm>
        </p:grpSpPr>
        <p:sp>
          <p:nvSpPr>
            <p:cNvPr id="197645" name="Rectangle 1037"/>
            <p:cNvSpPr>
              <a:spLocks noChangeArrowheads="1"/>
            </p:cNvSpPr>
            <p:nvPr/>
          </p:nvSpPr>
          <p:spPr bwMode="auto">
            <a:xfrm>
              <a:off x="936" y="2688"/>
              <a:ext cx="3984" cy="5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646" name="Text Box 1038"/>
            <p:cNvSpPr txBox="1">
              <a:spLocks noChangeArrowheads="1"/>
            </p:cNvSpPr>
            <p:nvPr/>
          </p:nvSpPr>
          <p:spPr bwMode="auto">
            <a:xfrm>
              <a:off x="980" y="2713"/>
              <a:ext cx="387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are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odds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that a new investment will</a:t>
              </a:r>
            </a:p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 profitable?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071563" y="2098675"/>
            <a:ext cx="7140575" cy="392271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971550" y="1625600"/>
            <a:ext cx="7772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 analyst made the following probability estimates.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181100" y="2152650"/>
            <a:ext cx="2590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Exper.  Outcome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3829050" y="2152650"/>
            <a:ext cx="2362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Net Gain </a:t>
            </a:r>
            <a:r>
              <a:rPr lang="en-US" sz="2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Loss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6229350" y="2152650"/>
            <a:ext cx="18669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1905000" y="2533650"/>
            <a:ext cx="12382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3771900" y="2590800"/>
            <a:ext cx="24003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$18,000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$13,000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$3,000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$2,000 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$12,000 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$22,000  Loss</a:t>
            </a: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6781800" y="2609850"/>
            <a:ext cx="70485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.20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.08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.16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.26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.10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.12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.06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Basic Relationships of Probability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1150938" y="1662113"/>
            <a:ext cx="7272337" cy="46990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685800" y="127000"/>
            <a:ext cx="7772400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Tree Diagram</a:t>
            </a:r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1411288" y="2368550"/>
            <a:ext cx="0" cy="38354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85" name="Line 5"/>
          <p:cNvSpPr>
            <a:spLocks noChangeShapeType="1"/>
          </p:cNvSpPr>
          <p:nvPr/>
        </p:nvSpPr>
        <p:spPr bwMode="auto">
          <a:xfrm>
            <a:off x="3468688" y="2387600"/>
            <a:ext cx="0" cy="38354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86" name="Line 6"/>
          <p:cNvSpPr>
            <a:spLocks noChangeShapeType="1"/>
          </p:cNvSpPr>
          <p:nvPr/>
        </p:nvSpPr>
        <p:spPr bwMode="auto">
          <a:xfrm flipV="1">
            <a:off x="1474788" y="3008313"/>
            <a:ext cx="1984375" cy="1360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>
            <a:off x="1474788" y="4454525"/>
            <a:ext cx="1984375" cy="127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V="1">
            <a:off x="1479550" y="3889375"/>
            <a:ext cx="1985963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1489075" y="4435475"/>
            <a:ext cx="197961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 flipV="1">
            <a:off x="3546475" y="5573713"/>
            <a:ext cx="19827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3494088" y="4629150"/>
            <a:ext cx="20447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 flipV="1">
            <a:off x="3522663" y="3675063"/>
            <a:ext cx="2001837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3532188" y="2746375"/>
            <a:ext cx="2001837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3527425" y="3016250"/>
            <a:ext cx="2011363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5" name="Oval 15"/>
          <p:cNvSpPr>
            <a:spLocks noChangeArrowheads="1"/>
          </p:cNvSpPr>
          <p:nvPr/>
        </p:nvSpPr>
        <p:spPr bwMode="auto">
          <a:xfrm>
            <a:off x="1350963" y="4349750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6" name="Oval 16"/>
          <p:cNvSpPr>
            <a:spLocks noChangeArrowheads="1"/>
          </p:cNvSpPr>
          <p:nvPr/>
        </p:nvSpPr>
        <p:spPr bwMode="auto">
          <a:xfrm>
            <a:off x="3408363" y="3835400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3541713" y="3921125"/>
            <a:ext cx="1982787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8" name="Line 18"/>
          <p:cNvSpPr>
            <a:spLocks noChangeShapeType="1"/>
          </p:cNvSpPr>
          <p:nvPr/>
        </p:nvSpPr>
        <p:spPr bwMode="auto">
          <a:xfrm>
            <a:off x="3536950" y="4859338"/>
            <a:ext cx="1992313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3522663" y="5768975"/>
            <a:ext cx="2011362" cy="296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>
            <a:off x="5535613" y="2376488"/>
            <a:ext cx="0" cy="3865562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901" name="Oval 21"/>
          <p:cNvSpPr>
            <a:spLocks noChangeArrowheads="1"/>
          </p:cNvSpPr>
          <p:nvPr/>
        </p:nvSpPr>
        <p:spPr bwMode="auto">
          <a:xfrm>
            <a:off x="3411538" y="2935288"/>
            <a:ext cx="11747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540000" y="4108450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5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3568700" y="5308600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502150" y="2422525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1625600" y="3270250"/>
            <a:ext cx="1041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10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4502150" y="4279900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3559175" y="3422650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1644650" y="5146675"/>
            <a:ext cx="1022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20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3578225" y="5861050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521200" y="5065713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3578225" y="3984625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4540250" y="3175000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2597150" y="4737100"/>
            <a:ext cx="7493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Even</a:t>
            </a:r>
          </a:p>
        </p:txBody>
      </p:sp>
      <p:sp>
        <p:nvSpPr>
          <p:cNvPr id="250914" name="Rectangle 34"/>
          <p:cNvSpPr>
            <a:spLocks noChangeArrowheads="1"/>
          </p:cNvSpPr>
          <p:nvPr/>
        </p:nvSpPr>
        <p:spPr bwMode="auto">
          <a:xfrm>
            <a:off x="1435100" y="1612900"/>
            <a:ext cx="2019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Markley Oil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(Stage 1)</a:t>
            </a:r>
          </a:p>
        </p:txBody>
      </p:sp>
      <p:sp>
        <p:nvSpPr>
          <p:cNvPr id="250915" name="Rectangle 35"/>
          <p:cNvSpPr>
            <a:spLocks noChangeArrowheads="1"/>
          </p:cNvSpPr>
          <p:nvPr/>
        </p:nvSpPr>
        <p:spPr bwMode="auto">
          <a:xfrm>
            <a:off x="3359150" y="1593850"/>
            <a:ext cx="2286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Collins Mining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(Stage 2)</a:t>
            </a:r>
          </a:p>
        </p:txBody>
      </p:sp>
      <p:sp>
        <p:nvSpPr>
          <p:cNvPr id="250916" name="Rectangle 36"/>
          <p:cNvSpPr>
            <a:spLocks noChangeArrowheads="1"/>
          </p:cNvSpPr>
          <p:nvPr/>
        </p:nvSpPr>
        <p:spPr bwMode="auto">
          <a:xfrm>
            <a:off x="5816600" y="1612900"/>
            <a:ext cx="23495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Outcomes</a:t>
            </a:r>
          </a:p>
        </p:txBody>
      </p:sp>
      <p:sp>
        <p:nvSpPr>
          <p:cNvPr id="250917" name="Rectangle 37"/>
          <p:cNvSpPr>
            <a:spLocks noChangeArrowheads="1"/>
          </p:cNvSpPr>
          <p:nvPr/>
        </p:nvSpPr>
        <p:spPr bwMode="auto">
          <a:xfrm>
            <a:off x="5607050" y="2489200"/>
            <a:ext cx="2743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  	 Gain   $18,000</a:t>
            </a:r>
          </a:p>
        </p:txBody>
      </p:sp>
      <p:sp>
        <p:nvSpPr>
          <p:cNvPr id="250918" name="Rectangle 38"/>
          <p:cNvSpPr>
            <a:spLocks noChangeArrowheads="1"/>
          </p:cNvSpPr>
          <p:nvPr/>
        </p:nvSpPr>
        <p:spPr bwMode="auto">
          <a:xfrm>
            <a:off x="5607050" y="2946400"/>
            <a:ext cx="27241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(10, -2)  	 Gain     $8,000</a:t>
            </a:r>
          </a:p>
        </p:txBody>
      </p:sp>
      <p:sp>
        <p:nvSpPr>
          <p:cNvPr id="250919" name="Rectangle 39"/>
          <p:cNvSpPr>
            <a:spLocks noChangeArrowheads="1"/>
          </p:cNvSpPr>
          <p:nvPr/>
        </p:nvSpPr>
        <p:spPr bwMode="auto">
          <a:xfrm>
            <a:off x="5607050" y="3403600"/>
            <a:ext cx="27051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(5, 8) 	 Gain   $13,000</a:t>
            </a:r>
          </a:p>
        </p:txBody>
      </p:sp>
      <p:sp>
        <p:nvSpPr>
          <p:cNvPr id="250920" name="Rectangle 40"/>
          <p:cNvSpPr>
            <a:spLocks noChangeArrowheads="1"/>
          </p:cNvSpPr>
          <p:nvPr/>
        </p:nvSpPr>
        <p:spPr bwMode="auto">
          <a:xfrm>
            <a:off x="5607050" y="3879850"/>
            <a:ext cx="2686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(5, -2)   	 Gain     $3,000</a:t>
            </a:r>
          </a:p>
        </p:txBody>
      </p:sp>
      <p:sp>
        <p:nvSpPr>
          <p:cNvPr id="250921" name="Rectangle 41"/>
          <p:cNvSpPr>
            <a:spLocks noChangeArrowheads="1"/>
          </p:cNvSpPr>
          <p:nvPr/>
        </p:nvSpPr>
        <p:spPr bwMode="auto">
          <a:xfrm>
            <a:off x="5613400" y="4375150"/>
            <a:ext cx="266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(0, 8)    	 Gain     $8,000</a:t>
            </a:r>
          </a:p>
        </p:txBody>
      </p:sp>
      <p:sp>
        <p:nvSpPr>
          <p:cNvPr id="250922" name="Rectangle 42"/>
          <p:cNvSpPr>
            <a:spLocks noChangeArrowheads="1"/>
          </p:cNvSpPr>
          <p:nvPr/>
        </p:nvSpPr>
        <p:spPr bwMode="auto">
          <a:xfrm>
            <a:off x="5607050" y="4851400"/>
            <a:ext cx="2755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(0, -2)   	 Lose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$2,000</a:t>
            </a:r>
          </a:p>
        </p:txBody>
      </p:sp>
      <p:sp>
        <p:nvSpPr>
          <p:cNvPr id="250923" name="Rectangle 43"/>
          <p:cNvSpPr>
            <a:spLocks noChangeArrowheads="1"/>
          </p:cNvSpPr>
          <p:nvPr/>
        </p:nvSpPr>
        <p:spPr bwMode="auto">
          <a:xfrm>
            <a:off x="5607050" y="5308600"/>
            <a:ext cx="26479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(-20, 8) 	 Lose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$12,000</a:t>
            </a:r>
          </a:p>
        </p:txBody>
      </p:sp>
      <p:sp>
        <p:nvSpPr>
          <p:cNvPr id="250924" name="Rectangle 44"/>
          <p:cNvSpPr>
            <a:spLocks noChangeArrowheads="1"/>
          </p:cNvSpPr>
          <p:nvPr/>
        </p:nvSpPr>
        <p:spPr bwMode="auto">
          <a:xfrm>
            <a:off x="5607050" y="5822950"/>
            <a:ext cx="264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(-20, -2)	 Lose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$22,000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925" name="Oval 45"/>
          <p:cNvSpPr>
            <a:spLocks noChangeArrowheads="1"/>
          </p:cNvSpPr>
          <p:nvPr/>
        </p:nvSpPr>
        <p:spPr bwMode="auto">
          <a:xfrm>
            <a:off x="3408363" y="4773613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926" name="Oval 46"/>
          <p:cNvSpPr>
            <a:spLocks noChangeArrowheads="1"/>
          </p:cNvSpPr>
          <p:nvPr/>
        </p:nvSpPr>
        <p:spPr bwMode="auto">
          <a:xfrm>
            <a:off x="3408363" y="5673725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927" name="Rectangle 47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Events and Their Probabilities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1143000" y="1698625"/>
            <a:ext cx="6910388" cy="24923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1285875" y="1828800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251909" name="Oval 5"/>
          <p:cNvSpPr>
            <a:spLocks noChangeArrowheads="1"/>
          </p:cNvSpPr>
          <p:nvPr/>
        </p:nvSpPr>
        <p:spPr bwMode="auto">
          <a:xfrm>
            <a:off x="2765425" y="3625850"/>
            <a:ext cx="6985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1962150" y="2228850"/>
            <a:ext cx="4857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{(10, 8), (10, -2), (5, 8), (5, -2)}</a:t>
            </a:r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1543050" y="2705100"/>
            <a:ext cx="6381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20, 8)</a:t>
            </a:r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2333625" y="3200400"/>
            <a:ext cx="32385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.20 + .08 + .16 + .26</a:t>
            </a:r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2324100" y="3600450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.70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952500" y="2362200"/>
            <a:ext cx="7521575" cy="6667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complement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4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952500" y="1238250"/>
            <a:ext cx="75247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complement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defined to be the event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consisting of all sample points that are not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A.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685800" y="127000"/>
            <a:ext cx="7772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 of an Event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2682875" y="332105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0538" name="Oval 10"/>
          <p:cNvSpPr>
            <a:spLocks noChangeArrowheads="1"/>
          </p:cNvSpPr>
          <p:nvPr/>
        </p:nvSpPr>
        <p:spPr bwMode="auto">
          <a:xfrm>
            <a:off x="3016250" y="3530600"/>
            <a:ext cx="1663700" cy="1587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3224213" y="4100513"/>
            <a:ext cx="1258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solidFill>
                <a:srgbClr val="000000"/>
              </a:solidFill>
              <a:effectLst/>
            </a:endParaRPr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5300663" y="4100513"/>
            <a:ext cx="492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4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sz="2400" baseline="40000">
              <a:solidFill>
                <a:srgbClr val="000000"/>
              </a:solidFill>
              <a:effectLst/>
            </a:endParaRP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862763" y="375761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 flipV="1">
            <a:off x="6419850" y="426720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0548" name="AutoShape 20"/>
          <p:cNvSpPr>
            <a:spLocks noChangeArrowheads="1"/>
          </p:cNvSpPr>
          <p:nvPr/>
        </p:nvSpPr>
        <p:spPr bwMode="auto">
          <a:xfrm>
            <a:off x="647700" y="4972050"/>
            <a:ext cx="1600200" cy="933450"/>
          </a:xfrm>
          <a:prstGeom prst="wedgeRoundRectCallout">
            <a:avLst>
              <a:gd name="adj1" fmla="val 74704"/>
              <a:gd name="adj2" fmla="val -91157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Venn</a:t>
            </a:r>
          </a:p>
          <a:p>
            <a:pPr>
              <a:lnSpc>
                <a:spcPct val="90000"/>
              </a:lnSpc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Diagram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2682875" y="332105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952500" y="2362200"/>
            <a:ext cx="7521575" cy="6667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union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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952500" y="1238250"/>
            <a:ext cx="75247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union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the event containing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all sample points that are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 both.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685800" y="127000"/>
            <a:ext cx="7772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Union of Two Events</a:t>
            </a:r>
          </a:p>
        </p:txBody>
      </p:sp>
      <p:sp>
        <p:nvSpPr>
          <p:cNvPr id="25606" name="Rectangle 14"/>
          <p:cNvSpPr>
            <a:spLocks noChangeArrowheads="1"/>
          </p:cNvSpPr>
          <p:nvPr/>
        </p:nvSpPr>
        <p:spPr bwMode="auto">
          <a:xfrm>
            <a:off x="6862763" y="375761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 flipV="1">
            <a:off x="6419850" y="426720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1568" name="Oval 16"/>
          <p:cNvSpPr>
            <a:spLocks noChangeArrowheads="1"/>
          </p:cNvSpPr>
          <p:nvPr/>
        </p:nvSpPr>
        <p:spPr bwMode="auto">
          <a:xfrm>
            <a:off x="3028950" y="3519488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3097213" y="4106863"/>
            <a:ext cx="1525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79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effectLst/>
            </a:endParaRPr>
          </a:p>
        </p:txBody>
      </p:sp>
      <p:grpSp>
        <p:nvGrpSpPr>
          <p:cNvPr id="25610" name="Group 21"/>
          <p:cNvGrpSpPr>
            <a:grpSpLocks/>
          </p:cNvGrpSpPr>
          <p:nvPr/>
        </p:nvGrpSpPr>
        <p:grpSpPr bwMode="auto">
          <a:xfrm>
            <a:off x="4370388" y="3500438"/>
            <a:ext cx="1701800" cy="1674812"/>
            <a:chOff x="2753" y="2205"/>
            <a:chExt cx="1072" cy="1055"/>
          </a:xfrm>
        </p:grpSpPr>
        <p:sp>
          <p:nvSpPr>
            <p:cNvPr id="151569" name="Oval 17"/>
            <p:cNvSpPr>
              <a:spLocks noChangeArrowheads="1"/>
            </p:cNvSpPr>
            <p:nvPr/>
          </p:nvSpPr>
          <p:spPr bwMode="auto">
            <a:xfrm>
              <a:off x="2760" y="2205"/>
              <a:ext cx="1065" cy="105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572" name="Freeform 20"/>
            <p:cNvSpPr>
              <a:spLocks/>
            </p:cNvSpPr>
            <p:nvPr/>
          </p:nvSpPr>
          <p:spPr bwMode="auto">
            <a:xfrm>
              <a:off x="2753" y="2417"/>
              <a:ext cx="237" cy="649"/>
            </a:xfrm>
            <a:custGeom>
              <a:avLst/>
              <a:gdLst>
                <a:gd name="T0" fmla="*/ 110 w 230"/>
                <a:gd name="T1" fmla="*/ 0 h 622"/>
                <a:gd name="T2" fmla="*/ 98 w 230"/>
                <a:gd name="T3" fmla="*/ 18 h 622"/>
                <a:gd name="T4" fmla="*/ 84 w 230"/>
                <a:gd name="T5" fmla="*/ 40 h 622"/>
                <a:gd name="T6" fmla="*/ 70 w 230"/>
                <a:gd name="T7" fmla="*/ 62 h 622"/>
                <a:gd name="T8" fmla="*/ 50 w 230"/>
                <a:gd name="T9" fmla="*/ 92 h 622"/>
                <a:gd name="T10" fmla="*/ 40 w 230"/>
                <a:gd name="T11" fmla="*/ 118 h 622"/>
                <a:gd name="T12" fmla="*/ 32 w 230"/>
                <a:gd name="T13" fmla="*/ 141 h 622"/>
                <a:gd name="T14" fmla="*/ 23 w 230"/>
                <a:gd name="T15" fmla="*/ 168 h 622"/>
                <a:gd name="T16" fmla="*/ 14 w 230"/>
                <a:gd name="T17" fmla="*/ 194 h 622"/>
                <a:gd name="T18" fmla="*/ 10 w 230"/>
                <a:gd name="T19" fmla="*/ 218 h 622"/>
                <a:gd name="T20" fmla="*/ 6 w 230"/>
                <a:gd name="T21" fmla="*/ 246 h 622"/>
                <a:gd name="T22" fmla="*/ 2 w 230"/>
                <a:gd name="T23" fmla="*/ 272 h 622"/>
                <a:gd name="T24" fmla="*/ 0 w 230"/>
                <a:gd name="T25" fmla="*/ 302 h 622"/>
                <a:gd name="T26" fmla="*/ 0 w 230"/>
                <a:gd name="T27" fmla="*/ 330 h 622"/>
                <a:gd name="T28" fmla="*/ 2 w 230"/>
                <a:gd name="T29" fmla="*/ 358 h 622"/>
                <a:gd name="T30" fmla="*/ 6 w 230"/>
                <a:gd name="T31" fmla="*/ 388 h 622"/>
                <a:gd name="T32" fmla="*/ 10 w 230"/>
                <a:gd name="T33" fmla="*/ 414 h 622"/>
                <a:gd name="T34" fmla="*/ 18 w 230"/>
                <a:gd name="T35" fmla="*/ 438 h 622"/>
                <a:gd name="T36" fmla="*/ 26 w 230"/>
                <a:gd name="T37" fmla="*/ 464 h 622"/>
                <a:gd name="T38" fmla="*/ 36 w 230"/>
                <a:gd name="T39" fmla="*/ 488 h 622"/>
                <a:gd name="T40" fmla="*/ 48 w 230"/>
                <a:gd name="T41" fmla="*/ 514 h 622"/>
                <a:gd name="T42" fmla="*/ 60 w 230"/>
                <a:gd name="T43" fmla="*/ 540 h 622"/>
                <a:gd name="T44" fmla="*/ 74 w 230"/>
                <a:gd name="T45" fmla="*/ 560 h 622"/>
                <a:gd name="T46" fmla="*/ 84 w 230"/>
                <a:gd name="T47" fmla="*/ 582 h 622"/>
                <a:gd name="T48" fmla="*/ 102 w 230"/>
                <a:gd name="T49" fmla="*/ 604 h 622"/>
                <a:gd name="T50" fmla="*/ 122 w 230"/>
                <a:gd name="T51" fmla="*/ 622 h 622"/>
                <a:gd name="T52" fmla="*/ 138 w 230"/>
                <a:gd name="T53" fmla="*/ 598 h 622"/>
                <a:gd name="T54" fmla="*/ 156 w 230"/>
                <a:gd name="T55" fmla="*/ 572 h 622"/>
                <a:gd name="T56" fmla="*/ 172 w 230"/>
                <a:gd name="T57" fmla="*/ 546 h 622"/>
                <a:gd name="T58" fmla="*/ 186 w 230"/>
                <a:gd name="T59" fmla="*/ 514 h 622"/>
                <a:gd name="T60" fmla="*/ 196 w 230"/>
                <a:gd name="T61" fmla="*/ 492 h 622"/>
                <a:gd name="T62" fmla="*/ 204 w 230"/>
                <a:gd name="T63" fmla="*/ 472 h 622"/>
                <a:gd name="T64" fmla="*/ 212 w 230"/>
                <a:gd name="T65" fmla="*/ 450 h 622"/>
                <a:gd name="T66" fmla="*/ 218 w 230"/>
                <a:gd name="T67" fmla="*/ 426 h 622"/>
                <a:gd name="T68" fmla="*/ 224 w 230"/>
                <a:gd name="T69" fmla="*/ 402 h 622"/>
                <a:gd name="T70" fmla="*/ 226 w 230"/>
                <a:gd name="T71" fmla="*/ 378 h 622"/>
                <a:gd name="T72" fmla="*/ 228 w 230"/>
                <a:gd name="T73" fmla="*/ 354 h 622"/>
                <a:gd name="T74" fmla="*/ 230 w 230"/>
                <a:gd name="T75" fmla="*/ 324 h 622"/>
                <a:gd name="T76" fmla="*/ 230 w 230"/>
                <a:gd name="T77" fmla="*/ 286 h 622"/>
                <a:gd name="T78" fmla="*/ 226 w 230"/>
                <a:gd name="T79" fmla="*/ 256 h 622"/>
                <a:gd name="T80" fmla="*/ 222 w 230"/>
                <a:gd name="T81" fmla="*/ 232 h 622"/>
                <a:gd name="T82" fmla="*/ 220 w 230"/>
                <a:gd name="T83" fmla="*/ 206 h 622"/>
                <a:gd name="T84" fmla="*/ 212 w 230"/>
                <a:gd name="T85" fmla="*/ 180 h 622"/>
                <a:gd name="T86" fmla="*/ 204 w 230"/>
                <a:gd name="T87" fmla="*/ 154 h 622"/>
                <a:gd name="T88" fmla="*/ 194 w 230"/>
                <a:gd name="T89" fmla="*/ 126 h 622"/>
                <a:gd name="T90" fmla="*/ 184 w 230"/>
                <a:gd name="T91" fmla="*/ 100 h 622"/>
                <a:gd name="T92" fmla="*/ 168 w 230"/>
                <a:gd name="T93" fmla="*/ 70 h 622"/>
                <a:gd name="T94" fmla="*/ 152 w 230"/>
                <a:gd name="T95" fmla="*/ 44 h 622"/>
                <a:gd name="T96" fmla="*/ 138 w 230"/>
                <a:gd name="T97" fmla="*/ 22 h 622"/>
                <a:gd name="T98" fmla="*/ 120 w 230"/>
                <a:gd name="T99" fmla="*/ 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0" h="622">
                  <a:moveTo>
                    <a:pt x="110" y="0"/>
                  </a:moveTo>
                  <a:lnTo>
                    <a:pt x="98" y="18"/>
                  </a:lnTo>
                  <a:lnTo>
                    <a:pt x="84" y="40"/>
                  </a:lnTo>
                  <a:lnTo>
                    <a:pt x="70" y="62"/>
                  </a:lnTo>
                  <a:lnTo>
                    <a:pt x="50" y="92"/>
                  </a:lnTo>
                  <a:lnTo>
                    <a:pt x="40" y="118"/>
                  </a:lnTo>
                  <a:lnTo>
                    <a:pt x="32" y="141"/>
                  </a:lnTo>
                  <a:lnTo>
                    <a:pt x="23" y="168"/>
                  </a:lnTo>
                  <a:lnTo>
                    <a:pt x="14" y="194"/>
                  </a:lnTo>
                  <a:lnTo>
                    <a:pt x="10" y="218"/>
                  </a:lnTo>
                  <a:lnTo>
                    <a:pt x="6" y="246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30"/>
                  </a:lnTo>
                  <a:lnTo>
                    <a:pt x="2" y="358"/>
                  </a:lnTo>
                  <a:lnTo>
                    <a:pt x="6" y="388"/>
                  </a:lnTo>
                  <a:lnTo>
                    <a:pt x="10" y="414"/>
                  </a:lnTo>
                  <a:lnTo>
                    <a:pt x="18" y="438"/>
                  </a:lnTo>
                  <a:lnTo>
                    <a:pt x="26" y="464"/>
                  </a:lnTo>
                  <a:lnTo>
                    <a:pt x="36" y="488"/>
                  </a:lnTo>
                  <a:lnTo>
                    <a:pt x="48" y="514"/>
                  </a:lnTo>
                  <a:lnTo>
                    <a:pt x="60" y="540"/>
                  </a:lnTo>
                  <a:lnTo>
                    <a:pt x="74" y="560"/>
                  </a:lnTo>
                  <a:lnTo>
                    <a:pt x="84" y="582"/>
                  </a:lnTo>
                  <a:lnTo>
                    <a:pt x="102" y="604"/>
                  </a:lnTo>
                  <a:lnTo>
                    <a:pt x="122" y="622"/>
                  </a:lnTo>
                  <a:lnTo>
                    <a:pt x="138" y="598"/>
                  </a:lnTo>
                  <a:lnTo>
                    <a:pt x="156" y="572"/>
                  </a:lnTo>
                  <a:lnTo>
                    <a:pt x="172" y="546"/>
                  </a:lnTo>
                  <a:lnTo>
                    <a:pt x="186" y="514"/>
                  </a:lnTo>
                  <a:lnTo>
                    <a:pt x="196" y="492"/>
                  </a:lnTo>
                  <a:lnTo>
                    <a:pt x="204" y="472"/>
                  </a:lnTo>
                  <a:lnTo>
                    <a:pt x="212" y="450"/>
                  </a:lnTo>
                  <a:lnTo>
                    <a:pt x="218" y="426"/>
                  </a:lnTo>
                  <a:lnTo>
                    <a:pt x="224" y="402"/>
                  </a:lnTo>
                  <a:lnTo>
                    <a:pt x="226" y="378"/>
                  </a:lnTo>
                  <a:lnTo>
                    <a:pt x="228" y="354"/>
                  </a:lnTo>
                  <a:lnTo>
                    <a:pt x="230" y="324"/>
                  </a:lnTo>
                  <a:lnTo>
                    <a:pt x="230" y="286"/>
                  </a:lnTo>
                  <a:lnTo>
                    <a:pt x="226" y="256"/>
                  </a:lnTo>
                  <a:lnTo>
                    <a:pt x="222" y="232"/>
                  </a:lnTo>
                  <a:lnTo>
                    <a:pt x="220" y="206"/>
                  </a:lnTo>
                  <a:lnTo>
                    <a:pt x="212" y="180"/>
                  </a:lnTo>
                  <a:lnTo>
                    <a:pt x="204" y="154"/>
                  </a:lnTo>
                  <a:lnTo>
                    <a:pt x="194" y="126"/>
                  </a:lnTo>
                  <a:lnTo>
                    <a:pt x="184" y="100"/>
                  </a:lnTo>
                  <a:lnTo>
                    <a:pt x="168" y="70"/>
                  </a:lnTo>
                  <a:lnTo>
                    <a:pt x="152" y="44"/>
                  </a:lnTo>
                  <a:lnTo>
                    <a:pt x="138" y="22"/>
                  </a:lnTo>
                  <a:lnTo>
                    <a:pt x="120" y="6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4791075" y="4113213"/>
            <a:ext cx="1223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21" name="Rectangle 49"/>
          <p:cNvSpPr>
            <a:spLocks noChangeArrowheads="1"/>
          </p:cNvSpPr>
          <p:nvPr/>
        </p:nvSpPr>
        <p:spPr bwMode="auto">
          <a:xfrm>
            <a:off x="952500" y="1671638"/>
            <a:ext cx="7772400" cy="43719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685800" y="1270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Union of Two Events</a:t>
            </a:r>
          </a:p>
        </p:txBody>
      </p:sp>
      <p:sp>
        <p:nvSpPr>
          <p:cNvPr id="156707" name="Rectangle 35"/>
          <p:cNvSpPr>
            <a:spLocks noChangeArrowheads="1"/>
          </p:cNvSpPr>
          <p:nvPr/>
        </p:nvSpPr>
        <p:spPr bwMode="auto">
          <a:xfrm>
            <a:off x="1111250" y="1801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56708" name="Rectangle 36"/>
          <p:cNvSpPr>
            <a:spLocks noChangeArrowheads="1"/>
          </p:cNvSpPr>
          <p:nvPr/>
        </p:nvSpPr>
        <p:spPr bwMode="auto">
          <a:xfrm>
            <a:off x="1190625" y="22590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56709" name="Rectangle 37"/>
          <p:cNvSpPr>
            <a:spLocks noChangeArrowheads="1"/>
          </p:cNvSpPr>
          <p:nvPr/>
        </p:nvSpPr>
        <p:spPr bwMode="auto">
          <a:xfrm>
            <a:off x="1371600" y="2659063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 (or both)</a:t>
            </a:r>
          </a:p>
        </p:txBody>
      </p:sp>
      <p:sp>
        <p:nvSpPr>
          <p:cNvPr id="156710" name="Rectangle 38"/>
          <p:cNvSpPr>
            <a:spLocks noChangeArrowheads="1"/>
          </p:cNvSpPr>
          <p:nvPr/>
        </p:nvSpPr>
        <p:spPr bwMode="auto">
          <a:xfrm>
            <a:off x="1295400" y="3592513"/>
            <a:ext cx="7429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{(10, 8), 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2), (5, 8), 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2), (0, 8), 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8)}</a:t>
            </a:r>
          </a:p>
        </p:txBody>
      </p:sp>
      <p:sp>
        <p:nvSpPr>
          <p:cNvPr id="156711" name="Rectangle 39"/>
          <p:cNvSpPr>
            <a:spLocks noChangeArrowheads="1"/>
          </p:cNvSpPr>
          <p:nvPr/>
        </p:nvSpPr>
        <p:spPr bwMode="auto">
          <a:xfrm>
            <a:off x="990600" y="4087813"/>
            <a:ext cx="70294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   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20, 8)</a:t>
            </a:r>
          </a:p>
        </p:txBody>
      </p:sp>
      <p:sp>
        <p:nvSpPr>
          <p:cNvPr id="156712" name="Oval 40"/>
          <p:cNvSpPr>
            <a:spLocks noChangeArrowheads="1"/>
          </p:cNvSpPr>
          <p:nvPr/>
        </p:nvSpPr>
        <p:spPr bwMode="auto">
          <a:xfrm>
            <a:off x="2714625" y="5497513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6713" name="Rectangle 41"/>
          <p:cNvSpPr>
            <a:spLocks noChangeArrowheads="1"/>
          </p:cNvSpPr>
          <p:nvPr/>
        </p:nvSpPr>
        <p:spPr bwMode="auto">
          <a:xfrm>
            <a:off x="2333625" y="5040313"/>
            <a:ext cx="4648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.20 + .08 + .16 + .26 + .10 + .02</a:t>
            </a:r>
          </a:p>
        </p:txBody>
      </p:sp>
      <p:sp>
        <p:nvSpPr>
          <p:cNvPr id="156714" name="Rectangle 42"/>
          <p:cNvSpPr>
            <a:spLocks noChangeArrowheads="1"/>
          </p:cNvSpPr>
          <p:nvPr/>
        </p:nvSpPr>
        <p:spPr bwMode="auto">
          <a:xfrm>
            <a:off x="2228850" y="5459413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.82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722" name="Rectangle 5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682875" y="332105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952500" y="2362200"/>
            <a:ext cx="7750175" cy="6667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intersection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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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952500" y="1238250"/>
            <a:ext cx="77533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intersection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the set of all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sample points that are in both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6862763" y="375761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 flipV="1">
            <a:off x="6419850" y="426720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2586" name="Oval 10"/>
          <p:cNvSpPr>
            <a:spLocks noChangeArrowheads="1"/>
          </p:cNvSpPr>
          <p:nvPr/>
        </p:nvSpPr>
        <p:spPr bwMode="auto">
          <a:xfrm>
            <a:off x="3028950" y="3519488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3097213" y="4106863"/>
            <a:ext cx="1525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79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effectLst/>
            </a:endParaRPr>
          </a:p>
        </p:txBody>
      </p:sp>
      <p:grpSp>
        <p:nvGrpSpPr>
          <p:cNvPr id="27657" name="Group 12"/>
          <p:cNvGrpSpPr>
            <a:grpSpLocks/>
          </p:cNvGrpSpPr>
          <p:nvPr/>
        </p:nvGrpSpPr>
        <p:grpSpPr bwMode="auto">
          <a:xfrm>
            <a:off x="4370388" y="3500438"/>
            <a:ext cx="1701800" cy="1674812"/>
            <a:chOff x="2753" y="2205"/>
            <a:chExt cx="1072" cy="1055"/>
          </a:xfrm>
        </p:grpSpPr>
        <p:sp>
          <p:nvSpPr>
            <p:cNvPr id="152589" name="Oval 13"/>
            <p:cNvSpPr>
              <a:spLocks noChangeArrowheads="1"/>
            </p:cNvSpPr>
            <p:nvPr/>
          </p:nvSpPr>
          <p:spPr bwMode="auto">
            <a:xfrm>
              <a:off x="2760" y="2205"/>
              <a:ext cx="1065" cy="105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0" name="Freeform 14"/>
            <p:cNvSpPr>
              <a:spLocks/>
            </p:cNvSpPr>
            <p:nvPr/>
          </p:nvSpPr>
          <p:spPr bwMode="auto">
            <a:xfrm>
              <a:off x="2753" y="2417"/>
              <a:ext cx="237" cy="649"/>
            </a:xfrm>
            <a:custGeom>
              <a:avLst/>
              <a:gdLst>
                <a:gd name="T0" fmla="*/ 110 w 230"/>
                <a:gd name="T1" fmla="*/ 0 h 622"/>
                <a:gd name="T2" fmla="*/ 98 w 230"/>
                <a:gd name="T3" fmla="*/ 18 h 622"/>
                <a:gd name="T4" fmla="*/ 84 w 230"/>
                <a:gd name="T5" fmla="*/ 40 h 622"/>
                <a:gd name="T6" fmla="*/ 70 w 230"/>
                <a:gd name="T7" fmla="*/ 62 h 622"/>
                <a:gd name="T8" fmla="*/ 50 w 230"/>
                <a:gd name="T9" fmla="*/ 92 h 622"/>
                <a:gd name="T10" fmla="*/ 40 w 230"/>
                <a:gd name="T11" fmla="*/ 118 h 622"/>
                <a:gd name="T12" fmla="*/ 32 w 230"/>
                <a:gd name="T13" fmla="*/ 141 h 622"/>
                <a:gd name="T14" fmla="*/ 23 w 230"/>
                <a:gd name="T15" fmla="*/ 168 h 622"/>
                <a:gd name="T16" fmla="*/ 14 w 230"/>
                <a:gd name="T17" fmla="*/ 194 h 622"/>
                <a:gd name="T18" fmla="*/ 10 w 230"/>
                <a:gd name="T19" fmla="*/ 218 h 622"/>
                <a:gd name="T20" fmla="*/ 6 w 230"/>
                <a:gd name="T21" fmla="*/ 246 h 622"/>
                <a:gd name="T22" fmla="*/ 2 w 230"/>
                <a:gd name="T23" fmla="*/ 272 h 622"/>
                <a:gd name="T24" fmla="*/ 0 w 230"/>
                <a:gd name="T25" fmla="*/ 302 h 622"/>
                <a:gd name="T26" fmla="*/ 0 w 230"/>
                <a:gd name="T27" fmla="*/ 330 h 622"/>
                <a:gd name="T28" fmla="*/ 2 w 230"/>
                <a:gd name="T29" fmla="*/ 358 h 622"/>
                <a:gd name="T30" fmla="*/ 6 w 230"/>
                <a:gd name="T31" fmla="*/ 388 h 622"/>
                <a:gd name="T32" fmla="*/ 10 w 230"/>
                <a:gd name="T33" fmla="*/ 414 h 622"/>
                <a:gd name="T34" fmla="*/ 18 w 230"/>
                <a:gd name="T35" fmla="*/ 438 h 622"/>
                <a:gd name="T36" fmla="*/ 26 w 230"/>
                <a:gd name="T37" fmla="*/ 464 h 622"/>
                <a:gd name="T38" fmla="*/ 36 w 230"/>
                <a:gd name="T39" fmla="*/ 488 h 622"/>
                <a:gd name="T40" fmla="*/ 48 w 230"/>
                <a:gd name="T41" fmla="*/ 514 h 622"/>
                <a:gd name="T42" fmla="*/ 60 w 230"/>
                <a:gd name="T43" fmla="*/ 540 h 622"/>
                <a:gd name="T44" fmla="*/ 74 w 230"/>
                <a:gd name="T45" fmla="*/ 560 h 622"/>
                <a:gd name="T46" fmla="*/ 84 w 230"/>
                <a:gd name="T47" fmla="*/ 582 h 622"/>
                <a:gd name="T48" fmla="*/ 102 w 230"/>
                <a:gd name="T49" fmla="*/ 604 h 622"/>
                <a:gd name="T50" fmla="*/ 122 w 230"/>
                <a:gd name="T51" fmla="*/ 622 h 622"/>
                <a:gd name="T52" fmla="*/ 138 w 230"/>
                <a:gd name="T53" fmla="*/ 598 h 622"/>
                <a:gd name="T54" fmla="*/ 156 w 230"/>
                <a:gd name="T55" fmla="*/ 572 h 622"/>
                <a:gd name="T56" fmla="*/ 172 w 230"/>
                <a:gd name="T57" fmla="*/ 546 h 622"/>
                <a:gd name="T58" fmla="*/ 186 w 230"/>
                <a:gd name="T59" fmla="*/ 514 h 622"/>
                <a:gd name="T60" fmla="*/ 196 w 230"/>
                <a:gd name="T61" fmla="*/ 492 h 622"/>
                <a:gd name="T62" fmla="*/ 204 w 230"/>
                <a:gd name="T63" fmla="*/ 472 h 622"/>
                <a:gd name="T64" fmla="*/ 212 w 230"/>
                <a:gd name="T65" fmla="*/ 450 h 622"/>
                <a:gd name="T66" fmla="*/ 218 w 230"/>
                <a:gd name="T67" fmla="*/ 426 h 622"/>
                <a:gd name="T68" fmla="*/ 224 w 230"/>
                <a:gd name="T69" fmla="*/ 402 h 622"/>
                <a:gd name="T70" fmla="*/ 226 w 230"/>
                <a:gd name="T71" fmla="*/ 378 h 622"/>
                <a:gd name="T72" fmla="*/ 228 w 230"/>
                <a:gd name="T73" fmla="*/ 354 h 622"/>
                <a:gd name="T74" fmla="*/ 230 w 230"/>
                <a:gd name="T75" fmla="*/ 324 h 622"/>
                <a:gd name="T76" fmla="*/ 230 w 230"/>
                <a:gd name="T77" fmla="*/ 286 h 622"/>
                <a:gd name="T78" fmla="*/ 226 w 230"/>
                <a:gd name="T79" fmla="*/ 256 h 622"/>
                <a:gd name="T80" fmla="*/ 222 w 230"/>
                <a:gd name="T81" fmla="*/ 232 h 622"/>
                <a:gd name="T82" fmla="*/ 220 w 230"/>
                <a:gd name="T83" fmla="*/ 206 h 622"/>
                <a:gd name="T84" fmla="*/ 212 w 230"/>
                <a:gd name="T85" fmla="*/ 180 h 622"/>
                <a:gd name="T86" fmla="*/ 204 w 230"/>
                <a:gd name="T87" fmla="*/ 154 h 622"/>
                <a:gd name="T88" fmla="*/ 194 w 230"/>
                <a:gd name="T89" fmla="*/ 126 h 622"/>
                <a:gd name="T90" fmla="*/ 184 w 230"/>
                <a:gd name="T91" fmla="*/ 100 h 622"/>
                <a:gd name="T92" fmla="*/ 168 w 230"/>
                <a:gd name="T93" fmla="*/ 70 h 622"/>
                <a:gd name="T94" fmla="*/ 152 w 230"/>
                <a:gd name="T95" fmla="*/ 44 h 622"/>
                <a:gd name="T96" fmla="*/ 138 w 230"/>
                <a:gd name="T97" fmla="*/ 22 h 622"/>
                <a:gd name="T98" fmla="*/ 120 w 230"/>
                <a:gd name="T99" fmla="*/ 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0" h="622">
                  <a:moveTo>
                    <a:pt x="110" y="0"/>
                  </a:moveTo>
                  <a:lnTo>
                    <a:pt x="98" y="18"/>
                  </a:lnTo>
                  <a:lnTo>
                    <a:pt x="84" y="40"/>
                  </a:lnTo>
                  <a:lnTo>
                    <a:pt x="70" y="62"/>
                  </a:lnTo>
                  <a:lnTo>
                    <a:pt x="50" y="92"/>
                  </a:lnTo>
                  <a:lnTo>
                    <a:pt x="40" y="118"/>
                  </a:lnTo>
                  <a:lnTo>
                    <a:pt x="32" y="141"/>
                  </a:lnTo>
                  <a:lnTo>
                    <a:pt x="23" y="168"/>
                  </a:lnTo>
                  <a:lnTo>
                    <a:pt x="14" y="194"/>
                  </a:lnTo>
                  <a:lnTo>
                    <a:pt x="10" y="218"/>
                  </a:lnTo>
                  <a:lnTo>
                    <a:pt x="6" y="246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30"/>
                  </a:lnTo>
                  <a:lnTo>
                    <a:pt x="2" y="358"/>
                  </a:lnTo>
                  <a:lnTo>
                    <a:pt x="6" y="388"/>
                  </a:lnTo>
                  <a:lnTo>
                    <a:pt x="10" y="414"/>
                  </a:lnTo>
                  <a:lnTo>
                    <a:pt x="18" y="438"/>
                  </a:lnTo>
                  <a:lnTo>
                    <a:pt x="26" y="464"/>
                  </a:lnTo>
                  <a:lnTo>
                    <a:pt x="36" y="488"/>
                  </a:lnTo>
                  <a:lnTo>
                    <a:pt x="48" y="514"/>
                  </a:lnTo>
                  <a:lnTo>
                    <a:pt x="60" y="540"/>
                  </a:lnTo>
                  <a:lnTo>
                    <a:pt x="74" y="560"/>
                  </a:lnTo>
                  <a:lnTo>
                    <a:pt x="84" y="582"/>
                  </a:lnTo>
                  <a:lnTo>
                    <a:pt x="102" y="604"/>
                  </a:lnTo>
                  <a:lnTo>
                    <a:pt x="122" y="622"/>
                  </a:lnTo>
                  <a:lnTo>
                    <a:pt x="138" y="598"/>
                  </a:lnTo>
                  <a:lnTo>
                    <a:pt x="156" y="572"/>
                  </a:lnTo>
                  <a:lnTo>
                    <a:pt x="172" y="546"/>
                  </a:lnTo>
                  <a:lnTo>
                    <a:pt x="186" y="514"/>
                  </a:lnTo>
                  <a:lnTo>
                    <a:pt x="196" y="492"/>
                  </a:lnTo>
                  <a:lnTo>
                    <a:pt x="204" y="472"/>
                  </a:lnTo>
                  <a:lnTo>
                    <a:pt x="212" y="450"/>
                  </a:lnTo>
                  <a:lnTo>
                    <a:pt x="218" y="426"/>
                  </a:lnTo>
                  <a:lnTo>
                    <a:pt x="224" y="402"/>
                  </a:lnTo>
                  <a:lnTo>
                    <a:pt x="226" y="378"/>
                  </a:lnTo>
                  <a:lnTo>
                    <a:pt x="228" y="354"/>
                  </a:lnTo>
                  <a:lnTo>
                    <a:pt x="230" y="324"/>
                  </a:lnTo>
                  <a:lnTo>
                    <a:pt x="230" y="286"/>
                  </a:lnTo>
                  <a:lnTo>
                    <a:pt x="226" y="256"/>
                  </a:lnTo>
                  <a:lnTo>
                    <a:pt x="222" y="232"/>
                  </a:lnTo>
                  <a:lnTo>
                    <a:pt x="220" y="206"/>
                  </a:lnTo>
                  <a:lnTo>
                    <a:pt x="212" y="180"/>
                  </a:lnTo>
                  <a:lnTo>
                    <a:pt x="204" y="154"/>
                  </a:lnTo>
                  <a:lnTo>
                    <a:pt x="194" y="126"/>
                  </a:lnTo>
                  <a:lnTo>
                    <a:pt x="184" y="100"/>
                  </a:lnTo>
                  <a:lnTo>
                    <a:pt x="168" y="70"/>
                  </a:lnTo>
                  <a:lnTo>
                    <a:pt x="152" y="44"/>
                  </a:lnTo>
                  <a:lnTo>
                    <a:pt x="138" y="22"/>
                  </a:lnTo>
                  <a:lnTo>
                    <a:pt x="120" y="6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791075" y="4113213"/>
            <a:ext cx="1223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Intersection of Two Events</a:t>
            </a:r>
          </a:p>
        </p:txBody>
      </p:sp>
      <p:sp>
        <p:nvSpPr>
          <p:cNvPr id="152595" name="Freeform 19"/>
          <p:cNvSpPr>
            <a:spLocks/>
          </p:cNvSpPr>
          <p:nvPr/>
        </p:nvSpPr>
        <p:spPr bwMode="auto">
          <a:xfrm>
            <a:off x="4370388" y="3836988"/>
            <a:ext cx="376237" cy="1030287"/>
          </a:xfrm>
          <a:custGeom>
            <a:avLst/>
            <a:gdLst>
              <a:gd name="T0" fmla="*/ 110 w 230"/>
              <a:gd name="T1" fmla="*/ 0 h 622"/>
              <a:gd name="T2" fmla="*/ 98 w 230"/>
              <a:gd name="T3" fmla="*/ 18 h 622"/>
              <a:gd name="T4" fmla="*/ 84 w 230"/>
              <a:gd name="T5" fmla="*/ 40 h 622"/>
              <a:gd name="T6" fmla="*/ 70 w 230"/>
              <a:gd name="T7" fmla="*/ 62 h 622"/>
              <a:gd name="T8" fmla="*/ 50 w 230"/>
              <a:gd name="T9" fmla="*/ 92 h 622"/>
              <a:gd name="T10" fmla="*/ 40 w 230"/>
              <a:gd name="T11" fmla="*/ 118 h 622"/>
              <a:gd name="T12" fmla="*/ 32 w 230"/>
              <a:gd name="T13" fmla="*/ 141 h 622"/>
              <a:gd name="T14" fmla="*/ 23 w 230"/>
              <a:gd name="T15" fmla="*/ 168 h 622"/>
              <a:gd name="T16" fmla="*/ 14 w 230"/>
              <a:gd name="T17" fmla="*/ 194 h 622"/>
              <a:gd name="T18" fmla="*/ 10 w 230"/>
              <a:gd name="T19" fmla="*/ 218 h 622"/>
              <a:gd name="T20" fmla="*/ 6 w 230"/>
              <a:gd name="T21" fmla="*/ 246 h 622"/>
              <a:gd name="T22" fmla="*/ 2 w 230"/>
              <a:gd name="T23" fmla="*/ 272 h 622"/>
              <a:gd name="T24" fmla="*/ 0 w 230"/>
              <a:gd name="T25" fmla="*/ 302 h 622"/>
              <a:gd name="T26" fmla="*/ 0 w 230"/>
              <a:gd name="T27" fmla="*/ 330 h 622"/>
              <a:gd name="T28" fmla="*/ 2 w 230"/>
              <a:gd name="T29" fmla="*/ 358 h 622"/>
              <a:gd name="T30" fmla="*/ 6 w 230"/>
              <a:gd name="T31" fmla="*/ 388 h 622"/>
              <a:gd name="T32" fmla="*/ 10 w 230"/>
              <a:gd name="T33" fmla="*/ 414 h 622"/>
              <a:gd name="T34" fmla="*/ 18 w 230"/>
              <a:gd name="T35" fmla="*/ 438 h 622"/>
              <a:gd name="T36" fmla="*/ 26 w 230"/>
              <a:gd name="T37" fmla="*/ 464 h 622"/>
              <a:gd name="T38" fmla="*/ 36 w 230"/>
              <a:gd name="T39" fmla="*/ 488 h 622"/>
              <a:gd name="T40" fmla="*/ 48 w 230"/>
              <a:gd name="T41" fmla="*/ 514 h 622"/>
              <a:gd name="T42" fmla="*/ 60 w 230"/>
              <a:gd name="T43" fmla="*/ 540 h 622"/>
              <a:gd name="T44" fmla="*/ 74 w 230"/>
              <a:gd name="T45" fmla="*/ 560 h 622"/>
              <a:gd name="T46" fmla="*/ 84 w 230"/>
              <a:gd name="T47" fmla="*/ 582 h 622"/>
              <a:gd name="T48" fmla="*/ 102 w 230"/>
              <a:gd name="T49" fmla="*/ 604 h 622"/>
              <a:gd name="T50" fmla="*/ 122 w 230"/>
              <a:gd name="T51" fmla="*/ 622 h 622"/>
              <a:gd name="T52" fmla="*/ 138 w 230"/>
              <a:gd name="T53" fmla="*/ 598 h 622"/>
              <a:gd name="T54" fmla="*/ 156 w 230"/>
              <a:gd name="T55" fmla="*/ 572 h 622"/>
              <a:gd name="T56" fmla="*/ 172 w 230"/>
              <a:gd name="T57" fmla="*/ 546 h 622"/>
              <a:gd name="T58" fmla="*/ 186 w 230"/>
              <a:gd name="T59" fmla="*/ 514 h 622"/>
              <a:gd name="T60" fmla="*/ 196 w 230"/>
              <a:gd name="T61" fmla="*/ 492 h 622"/>
              <a:gd name="T62" fmla="*/ 204 w 230"/>
              <a:gd name="T63" fmla="*/ 472 h 622"/>
              <a:gd name="T64" fmla="*/ 212 w 230"/>
              <a:gd name="T65" fmla="*/ 450 h 622"/>
              <a:gd name="T66" fmla="*/ 218 w 230"/>
              <a:gd name="T67" fmla="*/ 426 h 622"/>
              <a:gd name="T68" fmla="*/ 224 w 230"/>
              <a:gd name="T69" fmla="*/ 402 h 622"/>
              <a:gd name="T70" fmla="*/ 226 w 230"/>
              <a:gd name="T71" fmla="*/ 378 h 622"/>
              <a:gd name="T72" fmla="*/ 228 w 230"/>
              <a:gd name="T73" fmla="*/ 354 h 622"/>
              <a:gd name="T74" fmla="*/ 230 w 230"/>
              <a:gd name="T75" fmla="*/ 324 h 622"/>
              <a:gd name="T76" fmla="*/ 230 w 230"/>
              <a:gd name="T77" fmla="*/ 286 h 622"/>
              <a:gd name="T78" fmla="*/ 226 w 230"/>
              <a:gd name="T79" fmla="*/ 256 h 622"/>
              <a:gd name="T80" fmla="*/ 222 w 230"/>
              <a:gd name="T81" fmla="*/ 232 h 622"/>
              <a:gd name="T82" fmla="*/ 220 w 230"/>
              <a:gd name="T83" fmla="*/ 206 h 622"/>
              <a:gd name="T84" fmla="*/ 212 w 230"/>
              <a:gd name="T85" fmla="*/ 180 h 622"/>
              <a:gd name="T86" fmla="*/ 204 w 230"/>
              <a:gd name="T87" fmla="*/ 154 h 622"/>
              <a:gd name="T88" fmla="*/ 194 w 230"/>
              <a:gd name="T89" fmla="*/ 126 h 622"/>
              <a:gd name="T90" fmla="*/ 184 w 230"/>
              <a:gd name="T91" fmla="*/ 100 h 622"/>
              <a:gd name="T92" fmla="*/ 168 w 230"/>
              <a:gd name="T93" fmla="*/ 70 h 622"/>
              <a:gd name="T94" fmla="*/ 152 w 230"/>
              <a:gd name="T95" fmla="*/ 44 h 622"/>
              <a:gd name="T96" fmla="*/ 138 w 230"/>
              <a:gd name="T97" fmla="*/ 22 h 622"/>
              <a:gd name="T98" fmla="*/ 120 w 230"/>
              <a:gd name="T99" fmla="*/ 6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30" h="622">
                <a:moveTo>
                  <a:pt x="110" y="0"/>
                </a:moveTo>
                <a:lnTo>
                  <a:pt x="98" y="18"/>
                </a:lnTo>
                <a:lnTo>
                  <a:pt x="84" y="40"/>
                </a:lnTo>
                <a:lnTo>
                  <a:pt x="70" y="62"/>
                </a:lnTo>
                <a:lnTo>
                  <a:pt x="50" y="92"/>
                </a:lnTo>
                <a:lnTo>
                  <a:pt x="40" y="118"/>
                </a:lnTo>
                <a:lnTo>
                  <a:pt x="32" y="141"/>
                </a:lnTo>
                <a:lnTo>
                  <a:pt x="23" y="168"/>
                </a:lnTo>
                <a:lnTo>
                  <a:pt x="14" y="194"/>
                </a:lnTo>
                <a:lnTo>
                  <a:pt x="10" y="218"/>
                </a:lnTo>
                <a:lnTo>
                  <a:pt x="6" y="246"/>
                </a:lnTo>
                <a:lnTo>
                  <a:pt x="2" y="272"/>
                </a:lnTo>
                <a:lnTo>
                  <a:pt x="0" y="302"/>
                </a:lnTo>
                <a:lnTo>
                  <a:pt x="0" y="330"/>
                </a:lnTo>
                <a:lnTo>
                  <a:pt x="2" y="358"/>
                </a:lnTo>
                <a:lnTo>
                  <a:pt x="6" y="388"/>
                </a:lnTo>
                <a:lnTo>
                  <a:pt x="10" y="414"/>
                </a:lnTo>
                <a:lnTo>
                  <a:pt x="18" y="438"/>
                </a:lnTo>
                <a:lnTo>
                  <a:pt x="26" y="464"/>
                </a:lnTo>
                <a:lnTo>
                  <a:pt x="36" y="488"/>
                </a:lnTo>
                <a:lnTo>
                  <a:pt x="48" y="514"/>
                </a:lnTo>
                <a:lnTo>
                  <a:pt x="60" y="540"/>
                </a:lnTo>
                <a:lnTo>
                  <a:pt x="74" y="560"/>
                </a:lnTo>
                <a:lnTo>
                  <a:pt x="84" y="582"/>
                </a:lnTo>
                <a:lnTo>
                  <a:pt x="102" y="604"/>
                </a:lnTo>
                <a:lnTo>
                  <a:pt x="122" y="622"/>
                </a:lnTo>
                <a:lnTo>
                  <a:pt x="138" y="598"/>
                </a:lnTo>
                <a:lnTo>
                  <a:pt x="156" y="572"/>
                </a:lnTo>
                <a:lnTo>
                  <a:pt x="172" y="546"/>
                </a:lnTo>
                <a:lnTo>
                  <a:pt x="186" y="514"/>
                </a:lnTo>
                <a:lnTo>
                  <a:pt x="196" y="492"/>
                </a:lnTo>
                <a:lnTo>
                  <a:pt x="204" y="472"/>
                </a:lnTo>
                <a:lnTo>
                  <a:pt x="212" y="450"/>
                </a:lnTo>
                <a:lnTo>
                  <a:pt x="218" y="426"/>
                </a:lnTo>
                <a:lnTo>
                  <a:pt x="224" y="402"/>
                </a:lnTo>
                <a:lnTo>
                  <a:pt x="226" y="378"/>
                </a:lnTo>
                <a:lnTo>
                  <a:pt x="228" y="354"/>
                </a:lnTo>
                <a:lnTo>
                  <a:pt x="230" y="324"/>
                </a:lnTo>
                <a:lnTo>
                  <a:pt x="230" y="286"/>
                </a:lnTo>
                <a:lnTo>
                  <a:pt x="226" y="256"/>
                </a:lnTo>
                <a:lnTo>
                  <a:pt x="222" y="232"/>
                </a:lnTo>
                <a:lnTo>
                  <a:pt x="220" y="206"/>
                </a:lnTo>
                <a:lnTo>
                  <a:pt x="212" y="180"/>
                </a:lnTo>
                <a:lnTo>
                  <a:pt x="204" y="154"/>
                </a:lnTo>
                <a:lnTo>
                  <a:pt x="194" y="126"/>
                </a:lnTo>
                <a:lnTo>
                  <a:pt x="184" y="100"/>
                </a:lnTo>
                <a:lnTo>
                  <a:pt x="168" y="70"/>
                </a:lnTo>
                <a:lnTo>
                  <a:pt x="152" y="44"/>
                </a:lnTo>
                <a:lnTo>
                  <a:pt x="138" y="22"/>
                </a:lnTo>
                <a:lnTo>
                  <a:pt x="120" y="6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3043238" y="5545138"/>
            <a:ext cx="32670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Intersection of </a:t>
            </a:r>
            <a:r>
              <a:rPr lang="en-US" sz="2400" i="1">
                <a:effectLst/>
              </a:rPr>
              <a:t>A</a:t>
            </a:r>
            <a:r>
              <a:rPr lang="en-US" sz="2400">
                <a:effectLst/>
              </a:rPr>
              <a:t> and </a:t>
            </a:r>
            <a:r>
              <a:rPr lang="en-US" sz="2400" i="1">
                <a:effectLst/>
              </a:rPr>
              <a:t>B</a:t>
            </a: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 flipV="1">
            <a:off x="4572000" y="4495800"/>
            <a:ext cx="0" cy="1085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Intersection of Two Events</a:t>
            </a:r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1041400" y="1673225"/>
            <a:ext cx="7296150" cy="40862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200150" y="1803400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1279525" y="2260600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57734" name="Rectangle 38"/>
          <p:cNvSpPr>
            <a:spLocks noChangeArrowheads="1"/>
          </p:cNvSpPr>
          <p:nvPr/>
        </p:nvSpPr>
        <p:spPr bwMode="auto">
          <a:xfrm>
            <a:off x="1403350" y="2660650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= Markley Oil Profitable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</a:t>
            </a:r>
          </a:p>
        </p:txBody>
      </p:sp>
      <p:sp>
        <p:nvSpPr>
          <p:cNvPr id="157735" name="Rectangle 39"/>
          <p:cNvSpPr>
            <a:spLocks noChangeArrowheads="1"/>
          </p:cNvSpPr>
          <p:nvPr/>
        </p:nvSpPr>
        <p:spPr bwMode="auto">
          <a:xfrm>
            <a:off x="1479550" y="3594100"/>
            <a:ext cx="35814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{(10, 8), (5, 8)}</a:t>
            </a:r>
          </a:p>
        </p:txBody>
      </p:sp>
      <p:sp>
        <p:nvSpPr>
          <p:cNvPr id="157736" name="Rectangle 40"/>
          <p:cNvSpPr>
            <a:spLocks noChangeArrowheads="1"/>
          </p:cNvSpPr>
          <p:nvPr/>
        </p:nvSpPr>
        <p:spPr bwMode="auto">
          <a:xfrm>
            <a:off x="1079500" y="4089400"/>
            <a:ext cx="419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(5, 8)</a:t>
            </a:r>
          </a:p>
        </p:txBody>
      </p:sp>
      <p:sp>
        <p:nvSpPr>
          <p:cNvPr id="157737" name="Oval 41"/>
          <p:cNvSpPr>
            <a:spLocks noChangeArrowheads="1"/>
          </p:cNvSpPr>
          <p:nvPr/>
        </p:nvSpPr>
        <p:spPr bwMode="auto">
          <a:xfrm>
            <a:off x="2784475" y="5213350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738" name="Rectangle 42"/>
          <p:cNvSpPr>
            <a:spLocks noChangeArrowheads="1"/>
          </p:cNvSpPr>
          <p:nvPr/>
        </p:nvSpPr>
        <p:spPr bwMode="auto">
          <a:xfrm>
            <a:off x="2422525" y="4699000"/>
            <a:ext cx="4648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.20 + .16</a:t>
            </a:r>
          </a:p>
        </p:txBody>
      </p:sp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2317750" y="5175250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.36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746" name="Rectangle 5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952500" y="1238250"/>
            <a:ext cx="77152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provides a way to compute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probability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A,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B,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or both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occurring.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685800" y="166688"/>
            <a:ext cx="7772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952500" y="2362200"/>
            <a:ext cx="7715250" cy="16002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law is written as:</a:t>
            </a: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316163" y="2963863"/>
            <a:ext cx="49069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155700" y="1671638"/>
            <a:ext cx="7258050" cy="46069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314450" y="17510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393825" y="21701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574800" y="2570163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1289050" y="3484563"/>
            <a:ext cx="7429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.48,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.36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308100" y="3922713"/>
            <a:ext cx="70294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Thus: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+ P(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4022725" y="4894263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3641725" y="4456113"/>
            <a:ext cx="3638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.70 + .48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.36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3536950" y="4856163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.82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</a:p>
        </p:txBody>
      </p:sp>
      <p:sp>
        <p:nvSpPr>
          <p:cNvPr id="161842" name="Rectangle 50"/>
          <p:cNvSpPr>
            <a:spLocks noChangeArrowheads="1"/>
          </p:cNvSpPr>
          <p:nvPr/>
        </p:nvSpPr>
        <p:spPr bwMode="auto">
          <a:xfrm>
            <a:off x="1289050" y="5281613"/>
            <a:ext cx="72961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(This result is the same as that obtained earlier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using the definition of the probability of an event.)</a:t>
            </a:r>
          </a:p>
        </p:txBody>
      </p:sp>
      <p:sp>
        <p:nvSpPr>
          <p:cNvPr id="161843" name="Rectangle 51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952500" y="1238250"/>
            <a:ext cx="7258050" cy="10287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a numerical measure of the likelihood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that an event will occur.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952500" y="2400300"/>
            <a:ext cx="72580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Probability values are always assigned on a scale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from 0 to 1.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952500" y="3543300"/>
            <a:ext cx="72580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 probability near zero indicates an event is quite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unlikely to occur.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952500" y="4686300"/>
            <a:ext cx="72580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 probability near one indicates an event is almost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certain to occur.</a:t>
            </a: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690563" y="93663"/>
            <a:ext cx="77724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Mutually Exclusive Events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952500" y="1238250"/>
            <a:ext cx="77533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are said to be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mutually exclusive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events have no sample points in common.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952500" y="2362200"/>
            <a:ext cx="77533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are mutually exclusive if, when one event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occurs, the other cannot occur.</a:t>
            </a: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2682875" y="368300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6862763" y="411956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V="1">
            <a:off x="6419850" y="462915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2781300" y="3881438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3040063" y="4487863"/>
            <a:ext cx="1525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79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effectLst/>
            </a:endParaRPr>
          </a:p>
        </p:txBody>
      </p:sp>
      <p:sp>
        <p:nvSpPr>
          <p:cNvPr id="164878" name="Oval 14"/>
          <p:cNvSpPr>
            <a:spLocks noChangeArrowheads="1"/>
          </p:cNvSpPr>
          <p:nvPr/>
        </p:nvSpPr>
        <p:spPr bwMode="auto">
          <a:xfrm>
            <a:off x="4610100" y="3881438"/>
            <a:ext cx="1690688" cy="1674812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4867275" y="4494213"/>
            <a:ext cx="1223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985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Mutually Exclusive Events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952500" y="1244600"/>
            <a:ext cx="7677150" cy="7620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mutually exclusive,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0.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952500" y="2139950"/>
            <a:ext cx="7677150" cy="16002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addition law for mutually exclusive events is:</a:t>
            </a: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2487613" y="2741613"/>
            <a:ext cx="43735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65896" name="AutoShape 8"/>
          <p:cNvSpPr>
            <a:spLocks noChangeArrowheads="1"/>
          </p:cNvSpPr>
          <p:nvPr/>
        </p:nvSpPr>
        <p:spPr bwMode="auto">
          <a:xfrm>
            <a:off x="2019300" y="4445000"/>
            <a:ext cx="3448050" cy="952500"/>
          </a:xfrm>
          <a:prstGeom prst="wedgeRoundRectCallout">
            <a:avLst>
              <a:gd name="adj1" fmla="val 79694"/>
              <a:gd name="adj2" fmla="val -185667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There is no need to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include “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952500" y="1238250"/>
            <a:ext cx="76009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probability of an event given that another event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has occurred is called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 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952500" y="3524250"/>
            <a:ext cx="7600950" cy="2000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 conditional probability is computed as follows :</a:t>
            </a: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2963863" y="4164013"/>
            <a:ext cx="3421062" cy="1104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952500" y="2381250"/>
            <a:ext cx="76009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conditional probability of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given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677863" y="163513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 Probability</a:t>
            </a:r>
          </a:p>
        </p:txBody>
      </p:sp>
      <p:graphicFrame>
        <p:nvGraphicFramePr>
          <p:cNvPr id="33799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60725" y="4356100"/>
          <a:ext cx="27971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4" imgW="2952885" imgH="904965" progId="Equation.DSMT4">
                  <p:embed/>
                </p:oleObj>
              </mc:Choice>
              <mc:Fallback>
                <p:oleObj name="Equation" r:id="rId4" imgW="2952885" imgH="904965" progId="Equation.DSMT4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4356100"/>
                        <a:ext cx="27971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143000" y="1671638"/>
            <a:ext cx="7296150" cy="35591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1301750" y="1801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381125" y="22590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2171700" y="3592513"/>
            <a:ext cx="5695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.36,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  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1619250" y="4259263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Thus: </a:t>
            </a:r>
          </a:p>
        </p:txBody>
      </p:sp>
      <p:sp>
        <p:nvSpPr>
          <p:cNvPr id="167944" name="Oval 8"/>
          <p:cNvSpPr>
            <a:spLocks noChangeArrowheads="1"/>
          </p:cNvSpPr>
          <p:nvPr/>
        </p:nvSpPr>
        <p:spPr bwMode="auto">
          <a:xfrm>
            <a:off x="6715125" y="4297363"/>
            <a:ext cx="1009650" cy="5334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7985" name="Rectangle 4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 Probability</a:t>
            </a:r>
          </a:p>
        </p:txBody>
      </p:sp>
      <p:graphicFrame>
        <p:nvGraphicFramePr>
          <p:cNvPr id="34825" name="Object 5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59100" y="4192588"/>
          <a:ext cx="45926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4" imgW="5400743" imgH="904965" progId="Equation.DSMT4">
                  <p:embed/>
                </p:oleObj>
              </mc:Choice>
              <mc:Fallback>
                <p:oleObj name="Equation" r:id="rId4" imgW="5400743" imgH="904965" progId="Equation.DSMT4">
                  <p:embed/>
                  <p:pic>
                    <p:nvPicPr>
                      <p:cNvPr id="0" name="Object 5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192588"/>
                        <a:ext cx="45926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6" name="Group 52"/>
          <p:cNvGrpSpPr>
            <a:grpSpLocks/>
          </p:cNvGrpSpPr>
          <p:nvPr/>
        </p:nvGrpSpPr>
        <p:grpSpPr bwMode="auto">
          <a:xfrm>
            <a:off x="1457325" y="2659063"/>
            <a:ext cx="6334125" cy="1066800"/>
            <a:chOff x="798" y="1404"/>
            <a:chExt cx="3990" cy="672"/>
          </a:xfrm>
        </p:grpSpPr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1416" y="1404"/>
              <a:ext cx="33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Collins Mining Profitable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given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Markley Oil Profitable</a:t>
              </a:r>
            </a:p>
          </p:txBody>
        </p:sp>
        <p:graphicFrame>
          <p:nvGraphicFramePr>
            <p:cNvPr id="34829" name="Object 5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98" y="1483"/>
            <a:ext cx="6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1" name="Equation" r:id="rId6" imgW="1304857" imgH="400050" progId="Equation.DSMT4">
                    <p:embed/>
                  </p:oleObj>
                </mc:Choice>
                <mc:Fallback>
                  <p:oleObj name="Equation" r:id="rId6" imgW="1304857" imgH="400050" progId="Equation.DSMT4">
                    <p:embed/>
                    <p:pic>
                      <p:nvPicPr>
                        <p:cNvPr id="0" name="Object 5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" y="1483"/>
                          <a:ext cx="680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7989" name="Rectangle 53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677863" y="163513"/>
            <a:ext cx="7772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952500" y="1238250"/>
            <a:ext cx="77152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provides a way to compute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probability of the intersection of two events.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952500" y="2362200"/>
            <a:ext cx="7715250" cy="16002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law is written as:</a:t>
            </a: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316163" y="2963863"/>
            <a:ext cx="454501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155700" y="1671638"/>
            <a:ext cx="7296150" cy="46132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314450" y="17510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393825" y="21701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2184400" y="3484563"/>
            <a:ext cx="5695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.5143</a:t>
            </a: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5451475" y="4894263"/>
            <a:ext cx="771525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>
            <a:off x="1508125" y="2532063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= Markley Oil Profitable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</a:t>
            </a:r>
          </a:p>
        </p:txBody>
      </p:sp>
      <p:sp>
        <p:nvSpPr>
          <p:cNvPr id="174130" name="Rectangle 50"/>
          <p:cNvSpPr>
            <a:spLocks noChangeArrowheads="1"/>
          </p:cNvSpPr>
          <p:nvPr/>
        </p:nvSpPr>
        <p:spPr bwMode="auto">
          <a:xfrm>
            <a:off x="2794000" y="3979863"/>
            <a:ext cx="4572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Thus: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M|C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4131" name="Rectangle 51"/>
          <p:cNvSpPr>
            <a:spLocks noChangeArrowheads="1"/>
          </p:cNvSpPr>
          <p:nvPr/>
        </p:nvSpPr>
        <p:spPr bwMode="auto">
          <a:xfrm>
            <a:off x="5041900" y="4456113"/>
            <a:ext cx="2438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(.70)(.5143)</a:t>
            </a:r>
          </a:p>
        </p:txBody>
      </p:sp>
      <p:sp>
        <p:nvSpPr>
          <p:cNvPr id="174132" name="Rectangle 52"/>
          <p:cNvSpPr>
            <a:spLocks noChangeArrowheads="1"/>
          </p:cNvSpPr>
          <p:nvPr/>
        </p:nvSpPr>
        <p:spPr bwMode="auto">
          <a:xfrm>
            <a:off x="5022850" y="4856163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.36</a:t>
            </a:r>
          </a:p>
        </p:txBody>
      </p:sp>
      <p:sp>
        <p:nvSpPr>
          <p:cNvPr id="174133" name="Rectangle 53"/>
          <p:cNvSpPr>
            <a:spLocks noChangeArrowheads="1"/>
          </p:cNvSpPr>
          <p:nvPr/>
        </p:nvSpPr>
        <p:spPr bwMode="auto">
          <a:xfrm>
            <a:off x="1308100" y="5287963"/>
            <a:ext cx="72961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(This result is the same as that obtained earlier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using the definition of the probability of an event.)</a:t>
            </a:r>
          </a:p>
        </p:txBody>
      </p:sp>
      <p:sp>
        <p:nvSpPr>
          <p:cNvPr id="174138" name="Rectangle 58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Joint Probability Table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533400" y="1239838"/>
            <a:ext cx="8210550" cy="29495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749300" y="2222500"/>
            <a:ext cx="775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749300" y="3467100"/>
            <a:ext cx="773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248025" y="1346200"/>
            <a:ext cx="4337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Collins Mining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Profitable (C)   Not Profitable (C</a:t>
            </a:r>
            <a:r>
              <a:rPr lang="en-US" i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52463" y="1676400"/>
            <a:ext cx="2532062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Markley Oil</a:t>
            </a:r>
          </a:p>
          <a:p>
            <a:pPr algn="l">
              <a:defRPr/>
            </a:pPr>
            <a:endParaRPr lang="en-US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Profitable (M)</a:t>
            </a:r>
          </a:p>
          <a:p>
            <a:pPr algn="l"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Not Profitable (M</a:t>
            </a:r>
            <a:r>
              <a:rPr lang="en-US" i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3187700" y="1473200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3001" name="Line 9"/>
          <p:cNvSpPr>
            <a:spLocks noChangeShapeType="1"/>
          </p:cNvSpPr>
          <p:nvPr/>
        </p:nvSpPr>
        <p:spPr bwMode="auto">
          <a:xfrm>
            <a:off x="7620000" y="1460500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2287588" y="3632200"/>
            <a:ext cx="4311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Total              .48                          .52</a:t>
            </a: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685088" y="1676400"/>
            <a:ext cx="81915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Total</a:t>
            </a:r>
          </a:p>
          <a:p>
            <a:pPr algn="l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.70</a:t>
            </a:r>
          </a:p>
          <a:p>
            <a:pPr algn="l">
              <a:defRPr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.30</a:t>
            </a:r>
          </a:p>
          <a:p>
            <a:pPr algn="l"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1.00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3913188" y="2349500"/>
            <a:ext cx="26987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.36                          .34</a:t>
            </a:r>
          </a:p>
          <a:p>
            <a:pPr algn="l">
              <a:defRPr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.12                          .18</a:t>
            </a:r>
          </a:p>
        </p:txBody>
      </p:sp>
      <p:sp>
        <p:nvSpPr>
          <p:cNvPr id="213005" name="AutoShape 13"/>
          <p:cNvSpPr>
            <a:spLocks noChangeArrowheads="1"/>
          </p:cNvSpPr>
          <p:nvPr/>
        </p:nvSpPr>
        <p:spPr bwMode="auto">
          <a:xfrm>
            <a:off x="1130300" y="4349750"/>
            <a:ext cx="2933700" cy="1162050"/>
          </a:xfrm>
          <a:prstGeom prst="wedgeRoundRectCallout">
            <a:avLst>
              <a:gd name="adj1" fmla="val 47023"/>
              <a:gd name="adj2" fmla="val -145356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Joint Probabilities</a:t>
            </a:r>
          </a:p>
          <a:p>
            <a:pPr>
              <a:lnSpc>
                <a:spcPct val="9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(appear in the body</a:t>
            </a:r>
          </a:p>
          <a:p>
            <a:pPr>
              <a:lnSpc>
                <a:spcPct val="9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the table)</a:t>
            </a:r>
          </a:p>
        </p:txBody>
      </p:sp>
      <p:grpSp>
        <p:nvGrpSpPr>
          <p:cNvPr id="37902" name="Group 14"/>
          <p:cNvGrpSpPr>
            <a:grpSpLocks/>
          </p:cNvGrpSpPr>
          <p:nvPr/>
        </p:nvGrpSpPr>
        <p:grpSpPr bwMode="auto">
          <a:xfrm>
            <a:off x="4305300" y="3924300"/>
            <a:ext cx="3454400" cy="2082800"/>
            <a:chOff x="2712" y="2608"/>
            <a:chExt cx="2176" cy="1312"/>
          </a:xfrm>
        </p:grpSpPr>
        <p:sp>
          <p:nvSpPr>
            <p:cNvPr id="213007" name="AutoShape 15"/>
            <p:cNvSpPr>
              <a:spLocks noChangeArrowheads="1"/>
            </p:cNvSpPr>
            <p:nvPr/>
          </p:nvSpPr>
          <p:spPr bwMode="auto">
            <a:xfrm rot="-784834">
              <a:off x="2840" y="2608"/>
              <a:ext cx="304" cy="656"/>
            </a:xfrm>
            <a:prstGeom prst="triangle">
              <a:avLst>
                <a:gd name="adj" fmla="val 0"/>
              </a:avLst>
            </a:prstGeom>
            <a:gradFill rotWithShape="0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100000">
                  <a:srgbClr val="777777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008" name="AutoShape 16"/>
            <p:cNvSpPr>
              <a:spLocks noChangeArrowheads="1"/>
            </p:cNvSpPr>
            <p:nvPr/>
          </p:nvSpPr>
          <p:spPr bwMode="auto">
            <a:xfrm>
              <a:off x="2712" y="3188"/>
              <a:ext cx="2176" cy="732"/>
            </a:xfrm>
            <a:prstGeom prst="wedgeRoundRectCallout">
              <a:avLst>
                <a:gd name="adj1" fmla="val 53356"/>
                <a:gd name="adj2" fmla="val -190162"/>
                <a:gd name="adj3" fmla="val 16667"/>
              </a:avLst>
            </a:prstGeom>
            <a:gradFill rotWithShape="0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50000">
                  <a:srgbClr val="777777"/>
                </a:gs>
                <a:gs pos="100000">
                  <a:srgbClr val="77777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Marginal Probabilities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(appear in the margins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of the table)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Events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952500" y="1238250"/>
            <a:ext cx="7258050" cy="13525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the probability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not changed by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existence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we would say that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952500" y="2724150"/>
            <a:ext cx="7258050" cy="1619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independent if:</a:t>
            </a: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1573213" y="3325813"/>
            <a:ext cx="25447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5040313" y="3325813"/>
            <a:ext cx="25447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4318000" y="3500438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952500" y="1238250"/>
            <a:ext cx="77152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multiplication law also can be used as a test to see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two events are independent.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952500" y="2362200"/>
            <a:ext cx="7715250" cy="16002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law is written as:</a:t>
            </a:r>
          </a:p>
          <a:p>
            <a:pPr algn="l"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2316163" y="2963863"/>
            <a:ext cx="454501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85800" y="52388"/>
            <a:ext cx="777240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Independent Events</a:t>
            </a: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35" name="Rectangle 35"/>
          <p:cNvSpPr>
            <a:spLocks noChangeArrowheads="1"/>
          </p:cNvSpPr>
          <p:nvPr/>
        </p:nvSpPr>
        <p:spPr bwMode="auto">
          <a:xfrm>
            <a:off x="1130300" y="1671638"/>
            <a:ext cx="7296150" cy="34448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9236" name="Rectangle 36"/>
          <p:cNvSpPr>
            <a:spLocks noChangeArrowheads="1"/>
          </p:cNvSpPr>
          <p:nvPr/>
        </p:nvSpPr>
        <p:spPr bwMode="auto">
          <a:xfrm>
            <a:off x="1289050" y="1801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79237" name="Rectangle 37"/>
          <p:cNvSpPr>
            <a:spLocks noChangeArrowheads="1"/>
          </p:cNvSpPr>
          <p:nvPr/>
        </p:nvSpPr>
        <p:spPr bwMode="auto">
          <a:xfrm>
            <a:off x="1368425" y="22209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79238" name="Rectangle 38"/>
          <p:cNvSpPr>
            <a:spLocks noChangeArrowheads="1"/>
          </p:cNvSpPr>
          <p:nvPr/>
        </p:nvSpPr>
        <p:spPr bwMode="auto">
          <a:xfrm>
            <a:off x="1377950" y="3592513"/>
            <a:ext cx="67627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.36,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.48</a:t>
            </a:r>
          </a:p>
        </p:txBody>
      </p:sp>
      <p:sp>
        <p:nvSpPr>
          <p:cNvPr id="179239" name="Rectangle 39"/>
          <p:cNvSpPr>
            <a:spLocks noChangeArrowheads="1"/>
          </p:cNvSpPr>
          <p:nvPr/>
        </p:nvSpPr>
        <p:spPr bwMode="auto">
          <a:xfrm>
            <a:off x="2120900" y="3973513"/>
            <a:ext cx="4914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But: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M)P(C)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(.70)(.48) = .34, not .36</a:t>
            </a: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2397125" y="2697163"/>
            <a:ext cx="5048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independent?</a:t>
            </a: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2816225" y="3116263"/>
            <a:ext cx="5048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Does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M)P(C)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79253" name="Rectangle 53"/>
          <p:cNvSpPr>
            <a:spLocks noChangeArrowheads="1"/>
          </p:cNvSpPr>
          <p:nvPr/>
        </p:nvSpPr>
        <p:spPr bwMode="auto">
          <a:xfrm>
            <a:off x="1758950" y="4525963"/>
            <a:ext cx="487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Hence: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independent.</a:t>
            </a:r>
          </a:p>
        </p:txBody>
      </p:sp>
      <p:sp>
        <p:nvSpPr>
          <p:cNvPr id="179255" name="Rectangle 55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685800" y="52388"/>
            <a:ext cx="777240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Independent Events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393700" y="1238250"/>
            <a:ext cx="8350250" cy="4057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2395538" y="2473325"/>
            <a:ext cx="0" cy="2270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5341938" y="2473325"/>
            <a:ext cx="0" cy="2016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pPr>
              <a:defRPr/>
            </a:pPr>
            <a:r>
              <a:rPr lang="en-US" smtClean="0"/>
              <a:t>Probability as a Numerical Measure</a:t>
            </a:r>
            <a:br>
              <a:rPr lang="en-US" smtClean="0"/>
            </a:br>
            <a:r>
              <a:rPr lang="en-US" smtClean="0"/>
              <a:t>of the Likelihood of Occurrence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3614738" y="1982788"/>
            <a:ext cx="3390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2395538" y="2681288"/>
            <a:ext cx="59055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214563" y="2025650"/>
            <a:ext cx="43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8101013" y="2032000"/>
            <a:ext cx="33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091113" y="202565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.5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2816225" y="1374775"/>
            <a:ext cx="508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Increasing Likelihood of Occurrence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03238" y="2362200"/>
            <a:ext cx="178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Probability:</a:t>
            </a:r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H="1" flipV="1">
            <a:off x="2660650" y="2724150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2152650" y="3098800"/>
            <a:ext cx="1733550" cy="190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event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very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unlikely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occur.</a:t>
            </a:r>
          </a:p>
        </p:txBody>
      </p:sp>
      <p:sp>
        <p:nvSpPr>
          <p:cNvPr id="106517" name="AutoShape 21"/>
          <p:cNvSpPr>
            <a:spLocks noChangeArrowheads="1"/>
          </p:cNvSpPr>
          <p:nvPr/>
        </p:nvSpPr>
        <p:spPr bwMode="auto">
          <a:xfrm>
            <a:off x="4057650" y="3098800"/>
            <a:ext cx="2552700" cy="1905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occurrence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the event is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just as likely as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unlikely.</a:t>
            </a:r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6781800" y="3098800"/>
            <a:ext cx="1733550" cy="190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event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almost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certain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occur.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 flipH="1" flipV="1">
            <a:off x="5340350" y="2724150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 flipV="1">
            <a:off x="8013700" y="2724150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8294688" y="2473325"/>
            <a:ext cx="0" cy="2270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952500" y="1238250"/>
            <a:ext cx="7258050" cy="9525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Do not confuse the notion of mutually exclusive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events with that of independent events.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952500" y="2324100"/>
            <a:ext cx="7258050" cy="9588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with nonzero probabilities cannot be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both mutually exclusive and independent.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952500" y="3403600"/>
            <a:ext cx="7258050" cy="16954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one mutually exclusive event is known to occur,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other cannot occur.; thus, the probability of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other event occurring is reduced to zero (and they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therefore dependent).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Mutual Exclusiveness and Independence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952500" y="5219700"/>
            <a:ext cx="7258050" cy="9588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that are not mutually exclusive, might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or might not be independent.</a:t>
            </a: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</p:spPr>
        <p:txBody>
          <a:bodyPr/>
          <a:lstStyle/>
          <a:p>
            <a:pPr>
              <a:defRPr/>
            </a:pPr>
            <a:r>
              <a:rPr lang="en-US" smtClean="0"/>
              <a:t>Bayes’ Theorem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73363" y="4616450"/>
            <a:ext cx="1663700" cy="11303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New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Information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779963" y="4616450"/>
            <a:ext cx="1663700" cy="1139825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of Bayes’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Theorem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799263" y="4616450"/>
            <a:ext cx="1663700" cy="1139825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Posterior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773113" y="4616450"/>
            <a:ext cx="1663700" cy="1139825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430713" y="51816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456363" y="51816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04850" y="1066800"/>
            <a:ext cx="7677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Often we begin probability analysis with initial or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prior probabilities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704850" y="1981200"/>
            <a:ext cx="7677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Then, from a sample, special report, or a product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test we obtain some additional information.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04850" y="2743200"/>
            <a:ext cx="767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Given this information, we calculate revised or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posterior probabilities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04850" y="3638550"/>
            <a:ext cx="76771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provides the means for revising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prior probabilities.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430463" y="51816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7925" y="1582738"/>
            <a:ext cx="7556500" cy="4205287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     </a:t>
            </a:r>
            <a:r>
              <a:rPr lang="en-US" smtClean="0">
                <a:cs typeface="Times New Roman" pitchFamily="18" charset="0"/>
              </a:rPr>
              <a:t>We can apply Bayes’ theorem to a manufacturing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firm that receives shipments of parts from two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different suppliers. Let </a:t>
            </a:r>
            <a:r>
              <a:rPr lang="en-US" i="1" smtClean="0">
                <a:cs typeface="Times New Roman" pitchFamily="18" charset="0"/>
              </a:rPr>
              <a:t>A</a:t>
            </a:r>
            <a:r>
              <a:rPr lang="en-US" baseline="-30000" smtClean="0">
                <a:cs typeface="Times New Roman" pitchFamily="18" charset="0"/>
              </a:rPr>
              <a:t>1</a:t>
            </a:r>
            <a:r>
              <a:rPr lang="en-US" smtClean="0">
                <a:cs typeface="Times New Roman" pitchFamily="18" charset="0"/>
              </a:rPr>
              <a:t> denote the event that a part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is from supplier 1 and </a:t>
            </a:r>
            <a:r>
              <a:rPr lang="en-US" i="1" smtClean="0">
                <a:cs typeface="Times New Roman" pitchFamily="18" charset="0"/>
              </a:rPr>
              <a:t>A</a:t>
            </a:r>
            <a:r>
              <a:rPr lang="en-US" baseline="-30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denote the event that a part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is from supplier 2.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	Currently, 65% of the parts purchased by the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company are from supplier 1, and the remaining 35%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are from supplier 2. Thus, if a part is selected 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random, we would assign the prior probabilities </a:t>
            </a:r>
            <a:r>
              <a:rPr lang="en-US" i="1" smtClean="0">
                <a:cs typeface="Times New Roman" pitchFamily="18" charset="0"/>
              </a:rPr>
              <a:t>P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i="1" smtClean="0">
                <a:cs typeface="Times New Roman" pitchFamily="18" charset="0"/>
              </a:rPr>
              <a:t>A</a:t>
            </a:r>
            <a:r>
              <a:rPr lang="en-US" baseline="-30000" smtClean="0">
                <a:cs typeface="Times New Roman" pitchFamily="18" charset="0"/>
              </a:rPr>
              <a:t>1</a:t>
            </a:r>
            <a:r>
              <a:rPr lang="en-US" smtClean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= 0.65 and </a:t>
            </a:r>
            <a:r>
              <a:rPr lang="en-US" i="1" smtClean="0">
                <a:cs typeface="Times New Roman" pitchFamily="18" charset="0"/>
              </a:rPr>
              <a:t>P</a:t>
            </a:r>
            <a:r>
              <a:rPr lang="en-US" smtClean="0">
                <a:cs typeface="Times New Roman" pitchFamily="18" charset="0"/>
              </a:rPr>
              <a:t>(</a:t>
            </a:r>
            <a:r>
              <a:rPr lang="en-US" i="1" smtClean="0">
                <a:cs typeface="Times New Roman" pitchFamily="18" charset="0"/>
              </a:rPr>
              <a:t>A</a:t>
            </a:r>
            <a:r>
              <a:rPr lang="en-US" baseline="-30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) = 0.35.</a:t>
            </a:r>
          </a:p>
        </p:txBody>
      </p:sp>
      <p:sp>
        <p:nvSpPr>
          <p:cNvPr id="38028" name="Rectangle 140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</a:p>
        </p:txBody>
      </p:sp>
      <p:sp>
        <p:nvSpPr>
          <p:cNvPr id="38029" name="Rectangle 141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1177925" y="1582738"/>
            <a:ext cx="7556500" cy="420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quality of the purchased parts varies with the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source of supply.  We will let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denote the event that 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part is good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denote the event that a part is bad.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Based on historical data, the conditional probabilities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of receiving good and bad parts from the two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suppliers are: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0.98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0.02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0.95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0.05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1282700" y="1670050"/>
            <a:ext cx="7265988" cy="4324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51" name="Line 3"/>
          <p:cNvSpPr>
            <a:spLocks noChangeShapeType="1"/>
          </p:cNvSpPr>
          <p:nvPr/>
        </p:nvSpPr>
        <p:spPr bwMode="auto">
          <a:xfrm flipV="1">
            <a:off x="1611313" y="3443288"/>
            <a:ext cx="1987550" cy="903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1611313" y="4441825"/>
            <a:ext cx="1963737" cy="630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 flipV="1">
            <a:off x="3630613" y="4781550"/>
            <a:ext cx="207486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 flipV="1">
            <a:off x="3668713" y="3146425"/>
            <a:ext cx="2036762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3630613" y="3508375"/>
            <a:ext cx="2074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>
            <a:off x="3668713" y="5099050"/>
            <a:ext cx="2047875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667125" y="3735388"/>
            <a:ext cx="19780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) = .02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647825" y="3252788"/>
            <a:ext cx="16081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) = .65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647825" y="4932363"/>
            <a:ext cx="16081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) = .35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667125" y="4359275"/>
            <a:ext cx="2012950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) = .95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667125" y="5354638"/>
            <a:ext cx="19780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) = .05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667125" y="2735263"/>
            <a:ext cx="2012950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) = .98</a:t>
            </a:r>
          </a:p>
        </p:txBody>
      </p:sp>
      <p:sp>
        <p:nvSpPr>
          <p:cNvPr id="232463" name="Rectangle 15"/>
          <p:cNvSpPr>
            <a:spLocks noChangeArrowheads="1"/>
          </p:cNvSpPr>
          <p:nvPr/>
        </p:nvSpPr>
        <p:spPr bwMode="auto">
          <a:xfrm>
            <a:off x="5876925" y="2887663"/>
            <a:ext cx="259556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)  = .6370</a:t>
            </a:r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5868988" y="4521200"/>
            <a:ext cx="2595562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)  = .3325</a:t>
            </a:r>
          </a:p>
        </p:txBody>
      </p:sp>
      <p:sp>
        <p:nvSpPr>
          <p:cNvPr id="232465" name="Rectangle 17"/>
          <p:cNvSpPr>
            <a:spLocks noChangeArrowheads="1"/>
          </p:cNvSpPr>
          <p:nvPr/>
        </p:nvSpPr>
        <p:spPr bwMode="auto">
          <a:xfrm>
            <a:off x="5876925" y="5200650"/>
            <a:ext cx="25606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)  = .0175</a:t>
            </a:r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5876925" y="3587750"/>
            <a:ext cx="25606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)  = .0130</a:t>
            </a:r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>
            <a:off x="1585913" y="2216150"/>
            <a:ext cx="0" cy="3635375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3605213" y="2244725"/>
            <a:ext cx="0" cy="36068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69" name="Line 21"/>
          <p:cNvSpPr>
            <a:spLocks noChangeShapeType="1"/>
          </p:cNvSpPr>
          <p:nvPr/>
        </p:nvSpPr>
        <p:spPr bwMode="auto">
          <a:xfrm flipH="1">
            <a:off x="5700713" y="2224088"/>
            <a:ext cx="9525" cy="3646487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1562100" y="1670050"/>
            <a:ext cx="2019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Supplier</a:t>
            </a:r>
          </a:p>
          <a:p>
            <a:pPr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71" name="Rectangle 23"/>
          <p:cNvSpPr>
            <a:spLocks noChangeArrowheads="1"/>
          </p:cNvSpPr>
          <p:nvPr/>
        </p:nvSpPr>
        <p:spPr bwMode="auto">
          <a:xfrm>
            <a:off x="3524250" y="1651000"/>
            <a:ext cx="2286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Part Quality</a:t>
            </a:r>
          </a:p>
          <a:p>
            <a:pPr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5994400" y="1670050"/>
            <a:ext cx="23495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Outcomes</a:t>
            </a:r>
          </a:p>
        </p:txBody>
      </p:sp>
      <p:sp>
        <p:nvSpPr>
          <p:cNvPr id="232473" name="Oval 25"/>
          <p:cNvSpPr>
            <a:spLocks noChangeArrowheads="1"/>
          </p:cNvSpPr>
          <p:nvPr/>
        </p:nvSpPr>
        <p:spPr bwMode="auto">
          <a:xfrm>
            <a:off x="1503363" y="4318000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74" name="Oval 26"/>
          <p:cNvSpPr>
            <a:spLocks noChangeArrowheads="1"/>
          </p:cNvSpPr>
          <p:nvPr/>
        </p:nvSpPr>
        <p:spPr bwMode="auto">
          <a:xfrm>
            <a:off x="3521075" y="3398838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75" name="Oval 27"/>
          <p:cNvSpPr>
            <a:spLocks noChangeArrowheads="1"/>
          </p:cNvSpPr>
          <p:nvPr/>
        </p:nvSpPr>
        <p:spPr bwMode="auto">
          <a:xfrm>
            <a:off x="3519488" y="5000625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Tree Diagram</a:t>
            </a:r>
          </a:p>
        </p:txBody>
      </p:sp>
      <p:sp>
        <p:nvSpPr>
          <p:cNvPr id="232477" name="Rectangle 29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1900" y="1574800"/>
            <a:ext cx="7332663" cy="3386138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/>
              <a:t>     </a:t>
            </a:r>
            <a:r>
              <a:rPr lang="en-US" smtClean="0">
                <a:cs typeface="Times New Roman" pitchFamily="18" charset="0"/>
              </a:rPr>
              <a:t>Now suppose that the parts from the two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suppliers are used in the firm’s manufacturing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process and that a bad part causes a machine to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break down. What is the probability that the bad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part came from supplier 1 and what is the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probability that it came from supplier 2? 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	With the information in the probability tree, we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smtClean="0">
                <a:cs typeface="Times New Roman" pitchFamily="18" charset="0"/>
              </a:rPr>
              <a:t>can use Bayes’ theorem to answer these questions.</a:t>
            </a:r>
            <a:r>
              <a:rPr lang="en-US" smtClean="0"/>
              <a:t> </a:t>
            </a:r>
          </a:p>
        </p:txBody>
      </p:sp>
      <p:sp>
        <p:nvSpPr>
          <p:cNvPr id="39033" name="Rectangle 121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</p:spPr>
        <p:txBody>
          <a:bodyPr/>
          <a:lstStyle/>
          <a:p>
            <a:pPr>
              <a:defRPr/>
            </a:pPr>
            <a:r>
              <a:rPr lang="en-US" smtClean="0"/>
              <a:t>New Information</a:t>
            </a:r>
          </a:p>
        </p:txBody>
      </p:sp>
      <p:sp>
        <p:nvSpPr>
          <p:cNvPr id="39034" name="Rectangle 122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62000" y="2405063"/>
            <a:ext cx="7835900" cy="1152525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</p:spPr>
        <p:txBody>
          <a:bodyPr/>
          <a:lstStyle/>
          <a:p>
            <a:pPr>
              <a:defRPr/>
            </a:pPr>
            <a:r>
              <a:rPr lang="en-US" smtClean="0"/>
              <a:t>Bayes’ Theorem</a:t>
            </a:r>
          </a:p>
        </p:txBody>
      </p:sp>
      <p:graphicFrame>
        <p:nvGraphicFramePr>
          <p:cNvPr id="4813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92175" y="2571750"/>
          <a:ext cx="74866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4" imgW="9477443" imgH="904965" progId="Equation.DSMT4">
                  <p:embed/>
                </p:oleObj>
              </mc:Choice>
              <mc:Fallback>
                <p:oleObj name="Equation" r:id="rId4" imgW="9477443" imgH="904965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571750"/>
                        <a:ext cx="74866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04850" y="1047750"/>
            <a:ext cx="78295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To find the posterior probability that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will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occur given that event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has occurred, we apply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04850" y="3613150"/>
            <a:ext cx="77914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Bayes’ theorem is applicable when the events for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which we want to compute posterior probabilities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are mutually exclusive and their union is the entire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sample space.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3" name="Rectangle 129"/>
          <p:cNvSpPr>
            <a:spLocks noChangeArrowheads="1"/>
          </p:cNvSpPr>
          <p:nvPr/>
        </p:nvSpPr>
        <p:spPr bwMode="auto">
          <a:xfrm>
            <a:off x="1866900" y="2641600"/>
            <a:ext cx="5543550" cy="274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3800" y="1570038"/>
            <a:ext cx="7442200" cy="1430337"/>
          </a:xfrm>
        </p:spPr>
        <p:txBody>
          <a:bodyPr/>
          <a:lstStyle/>
          <a:p>
            <a:pPr>
              <a:buSzTx/>
              <a:buFont typeface="Wingdings" pitchFamily="2" charset="2"/>
              <a:buNone/>
              <a:defRPr/>
            </a:pPr>
            <a:r>
              <a:rPr lang="en-US" smtClean="0"/>
              <a:t>     Given that the part received was bad, we revise</a:t>
            </a:r>
          </a:p>
          <a:p>
            <a:pPr>
              <a:buSzTx/>
              <a:buFont typeface="Wingdings" pitchFamily="2" charset="2"/>
              <a:buNone/>
              <a:defRPr/>
            </a:pPr>
            <a:r>
              <a:rPr lang="en-US" smtClean="0"/>
              <a:t>the prior probabilities as follows:</a:t>
            </a:r>
          </a:p>
        </p:txBody>
      </p:sp>
      <p:graphicFrame>
        <p:nvGraphicFramePr>
          <p:cNvPr id="4915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92325" y="2841625"/>
          <a:ext cx="51133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Equation" r:id="rId4" imgW="6419985" imgH="904965" progId="Equation.DSMT4">
                  <p:embed/>
                </p:oleObj>
              </mc:Choice>
              <mc:Fallback>
                <p:oleObj name="Equation" r:id="rId4" imgW="6419985" imgH="904965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841625"/>
                        <a:ext cx="511333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43250" y="3776663"/>
          <a:ext cx="31686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6" imgW="1466985" imgH="409485" progId="Equation.DSMT4">
                  <p:embed/>
                </p:oleObj>
              </mc:Choice>
              <mc:Fallback>
                <p:oleObj name="Equation" r:id="rId6" imgW="1466985" imgH="409485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776663"/>
                        <a:ext cx="31686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06" name="Oval 122"/>
          <p:cNvSpPr>
            <a:spLocks noChangeArrowheads="1"/>
          </p:cNvSpPr>
          <p:nvPr/>
        </p:nvSpPr>
        <p:spPr bwMode="auto">
          <a:xfrm>
            <a:off x="3498850" y="4711700"/>
            <a:ext cx="108585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108" name="Rectangle 124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</p:spPr>
        <p:txBody>
          <a:bodyPr/>
          <a:lstStyle/>
          <a:p>
            <a:pPr>
              <a:defRPr/>
            </a:pPr>
            <a:r>
              <a:rPr lang="en-US" smtClean="0"/>
              <a:t>Posterior Probabilities</a:t>
            </a:r>
          </a:p>
        </p:txBody>
      </p:sp>
      <p:sp>
        <p:nvSpPr>
          <p:cNvPr id="42111" name="Rectangle 127"/>
          <p:cNvSpPr>
            <a:spLocks noChangeArrowheads="1"/>
          </p:cNvSpPr>
          <p:nvPr/>
        </p:nvSpPr>
        <p:spPr bwMode="auto">
          <a:xfrm>
            <a:off x="3155950" y="473710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 .4262</a:t>
            </a:r>
          </a:p>
        </p:txBody>
      </p:sp>
      <p:sp>
        <p:nvSpPr>
          <p:cNvPr id="42114" name="Rectangle 130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130300"/>
            <a:ext cx="5961063" cy="5461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 typeface="Wingdings" pitchFamily="2" charset="2"/>
              <a:buChar char="n"/>
              <a:defRPr/>
            </a:pPr>
            <a:r>
              <a:rPr lang="en-US" smtClean="0">
                <a:solidFill>
                  <a:srgbClr val="66FFFF"/>
                </a:solidFill>
              </a:rPr>
              <a:t> Example:  Quality of Purchased Parts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409700" y="2381250"/>
            <a:ext cx="72453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The mutually exclusive events for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which posterior probabilities are desired.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409700" y="3219450"/>
            <a:ext cx="722788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The prior probabilities for the events.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409700" y="3695700"/>
            <a:ext cx="7208838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The conditional probabilities of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new information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given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each event.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511300" y="1981200"/>
            <a:ext cx="5805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the following three columns: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1" name="Rectangle 135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392" name="Line 136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393" name="Rectangle 137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96394" name="Rectangle 138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96395" name="Rectangle 139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96396" name="Rectangle 140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96397" name="Rectangle 141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96398" name="Rectangle 142"/>
          <p:cNvSpPr>
            <a:spLocks noChangeArrowheads="1"/>
          </p:cNvSpPr>
          <p:nvPr/>
        </p:nvSpPr>
        <p:spPr bwMode="auto">
          <a:xfrm>
            <a:off x="673100" y="302895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96399" name="Rectangle 143"/>
          <p:cNvSpPr>
            <a:spLocks noChangeArrowheads="1"/>
          </p:cNvSpPr>
          <p:nvPr/>
        </p:nvSpPr>
        <p:spPr bwMode="auto">
          <a:xfrm>
            <a:off x="1714500" y="2698750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6400" name="Rectangle 144"/>
          <p:cNvSpPr>
            <a:spLocks noChangeArrowheads="1"/>
          </p:cNvSpPr>
          <p:nvPr/>
        </p:nvSpPr>
        <p:spPr bwMode="auto">
          <a:xfrm>
            <a:off x="3403600" y="27114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6401" name="Rectangle 145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6402" name="Rectangle 146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96403" name="Rectangle 147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96412" name="Rectangle 156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6414" name="Rectangle 1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96415" name="Rectangle 159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Statistical Experiments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952500" y="1238250"/>
            <a:ext cx="7258050" cy="12827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 statistics, the notion of an experiment differs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somewhat from that of an experiment in the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physical sciences.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952500" y="2641600"/>
            <a:ext cx="7258050" cy="9588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 statistical experiments, probability determines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outcomes.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952500" y="3721100"/>
            <a:ext cx="7258050" cy="12763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Even though the experiment is repeated in exactly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same way, an entirely different outcome may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occur.</a:t>
            </a: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952500" y="5130800"/>
            <a:ext cx="7258050" cy="9334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For this reason, statistical experiments are some-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times called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random experiments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511300" y="2413000"/>
            <a:ext cx="7772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Compute the joint probabilities for each event and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new information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by using the multiplication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law.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1524000" y="2006600"/>
            <a:ext cx="6121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the fourth column: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1206500" y="4114800"/>
            <a:ext cx="77724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Multiply the prior probabilities in column 2 by the corresponding conditional probabilities in column 3.  That is,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43" name="Line 139"/>
          <p:cNvSpPr>
            <a:spLocks noChangeShapeType="1"/>
          </p:cNvSpPr>
          <p:nvPr/>
        </p:nvSpPr>
        <p:spPr bwMode="auto">
          <a:xfrm>
            <a:off x="654050" y="4425950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444" name="Rectangle 140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445" name="Line 141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446" name="Rectangle 142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98447" name="Rectangle 143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98448" name="Rectangle 144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98449" name="Rectangle 145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98450" name="Rectangle 146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98451" name="Rectangle 147"/>
          <p:cNvSpPr>
            <a:spLocks noChangeArrowheads="1"/>
          </p:cNvSpPr>
          <p:nvPr/>
        </p:nvSpPr>
        <p:spPr bwMode="auto">
          <a:xfrm>
            <a:off x="673100" y="302895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98452" name="Rectangle 148"/>
          <p:cNvSpPr>
            <a:spLocks noChangeArrowheads="1"/>
          </p:cNvSpPr>
          <p:nvPr/>
        </p:nvSpPr>
        <p:spPr bwMode="auto">
          <a:xfrm>
            <a:off x="1714500" y="2698750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8453" name="Rectangle 149"/>
          <p:cNvSpPr>
            <a:spLocks noChangeArrowheads="1"/>
          </p:cNvSpPr>
          <p:nvPr/>
        </p:nvSpPr>
        <p:spPr bwMode="auto">
          <a:xfrm>
            <a:off x="3403600" y="27114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8454" name="Rectangle 150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8455" name="Rectangle 151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98456" name="Rectangle 152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98457" name="Line 153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458" name="Rectangle 154"/>
          <p:cNvSpPr>
            <a:spLocks noChangeArrowheads="1"/>
          </p:cNvSpPr>
          <p:nvPr/>
        </p:nvSpPr>
        <p:spPr bwMode="auto">
          <a:xfrm>
            <a:off x="5715000" y="3854450"/>
            <a:ext cx="59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.0130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.0175</a:t>
            </a:r>
          </a:p>
        </p:txBody>
      </p:sp>
      <p:sp>
        <p:nvSpPr>
          <p:cNvPr id="98459" name="Rectangle 155"/>
          <p:cNvSpPr>
            <a:spLocks noChangeArrowheads="1"/>
          </p:cNvSpPr>
          <p:nvPr/>
        </p:nvSpPr>
        <p:spPr bwMode="auto">
          <a:xfrm>
            <a:off x="5162550" y="2654300"/>
            <a:ext cx="1790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Joint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 flipV="1">
            <a:off x="6940550" y="4708525"/>
            <a:ext cx="1390650" cy="495300"/>
          </a:xfrm>
          <a:prstGeom prst="wedgeRoundRectCallout">
            <a:avLst>
              <a:gd name="adj1" fmla="val -87903"/>
              <a:gd name="adj2" fmla="val 129486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rot="1080000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.65 x .02</a:t>
            </a:r>
          </a:p>
        </p:txBody>
      </p:sp>
      <p:sp>
        <p:nvSpPr>
          <p:cNvPr id="98462" name="Rectangle 158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8464" name="Rectangle 1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98465" name="Rectangle 161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2 (continued)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		</a:t>
            </a:r>
          </a:p>
        </p:txBody>
      </p:sp>
      <p:sp>
        <p:nvSpPr>
          <p:cNvPr id="187513" name="Rectangle 121"/>
          <p:cNvSpPr>
            <a:spLocks noChangeArrowheads="1"/>
          </p:cNvSpPr>
          <p:nvPr/>
        </p:nvSpPr>
        <p:spPr bwMode="auto">
          <a:xfrm>
            <a:off x="1511300" y="1949450"/>
            <a:ext cx="7086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We see that there is a .0130 probability of the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part coming from supplier 1 and the part is bad.</a:t>
            </a:r>
          </a:p>
        </p:txBody>
      </p:sp>
      <p:sp>
        <p:nvSpPr>
          <p:cNvPr id="187518" name="Rectangle 126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187519" name="Rectangle 12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Theorem:  Tabular Approach</a:t>
            </a:r>
          </a:p>
        </p:txBody>
      </p:sp>
      <p:sp>
        <p:nvSpPr>
          <p:cNvPr id="187522" name="Rectangle 130"/>
          <p:cNvSpPr>
            <a:spLocks noChangeArrowheads="1"/>
          </p:cNvSpPr>
          <p:nvPr/>
        </p:nvSpPr>
        <p:spPr bwMode="auto">
          <a:xfrm>
            <a:off x="1511300" y="2851150"/>
            <a:ext cx="7086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We see that there is a .0175 probability of the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part coming from supplier 2 and the part is bad.</a:t>
            </a:r>
          </a:p>
        </p:txBody>
      </p:sp>
    </p:spTree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587500"/>
            <a:ext cx="4330700" cy="533400"/>
          </a:xfrm>
        </p:spPr>
        <p:txBody>
          <a:bodyPr/>
          <a:lstStyle/>
          <a:p>
            <a:pPr lvl="1">
              <a:defRPr/>
            </a:pPr>
            <a:r>
              <a:rPr lang="en-US" smtClean="0">
                <a:solidFill>
                  <a:srgbClr val="66FFFF"/>
                </a:solidFill>
              </a:rPr>
              <a:t> Step 3</a:t>
            </a:r>
            <a:r>
              <a:rPr lang="en-US" smtClean="0"/>
              <a:t>   		</a:t>
            </a:r>
          </a:p>
        </p:txBody>
      </p:sp>
      <p:sp>
        <p:nvSpPr>
          <p:cNvPr id="99450" name="Rectangle 122"/>
          <p:cNvSpPr>
            <a:spLocks noChangeArrowheads="1"/>
          </p:cNvSpPr>
          <p:nvPr/>
        </p:nvSpPr>
        <p:spPr bwMode="auto">
          <a:xfrm>
            <a:off x="1511300" y="1898650"/>
            <a:ext cx="66929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Sum the joint probabilities in Column 4. 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sum is the probability of the new information,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  The sum .0130 + .0175 shows an overall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of .0305 of a bad part being received.</a:t>
            </a:r>
          </a:p>
        </p:txBody>
      </p:sp>
      <p:sp>
        <p:nvSpPr>
          <p:cNvPr id="99454" name="Rectangle 126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9456" name="Rectangle 1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</p:spTree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93" name="Rectangle 141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494" name="Line 142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495" name="Rectangle 143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100496" name="Rectangle 144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100497" name="Rectangle 145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100498" name="Rectangle 146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100499" name="Rectangle 147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100500" name="Rectangle 148"/>
          <p:cNvSpPr>
            <a:spLocks noChangeArrowheads="1"/>
          </p:cNvSpPr>
          <p:nvPr/>
        </p:nvSpPr>
        <p:spPr bwMode="auto">
          <a:xfrm>
            <a:off x="673100" y="302895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100501" name="Rectangle 149"/>
          <p:cNvSpPr>
            <a:spLocks noChangeArrowheads="1"/>
          </p:cNvSpPr>
          <p:nvPr/>
        </p:nvSpPr>
        <p:spPr bwMode="auto">
          <a:xfrm>
            <a:off x="1714500" y="2698750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00502" name="Rectangle 150"/>
          <p:cNvSpPr>
            <a:spLocks noChangeArrowheads="1"/>
          </p:cNvSpPr>
          <p:nvPr/>
        </p:nvSpPr>
        <p:spPr bwMode="auto">
          <a:xfrm>
            <a:off x="3403600" y="27114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00503" name="Rectangle 151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00504" name="Rectangle 152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100505" name="Rectangle 153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100507" name="Rectangle 155"/>
          <p:cNvSpPr>
            <a:spLocks noChangeArrowheads="1"/>
          </p:cNvSpPr>
          <p:nvPr/>
        </p:nvSpPr>
        <p:spPr bwMode="auto">
          <a:xfrm>
            <a:off x="5753100" y="3854450"/>
            <a:ext cx="59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.0130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.0175</a:t>
            </a:r>
          </a:p>
        </p:txBody>
      </p:sp>
      <p:sp>
        <p:nvSpPr>
          <p:cNvPr id="100508" name="Rectangle 156"/>
          <p:cNvSpPr>
            <a:spLocks noChangeArrowheads="1"/>
          </p:cNvSpPr>
          <p:nvPr/>
        </p:nvSpPr>
        <p:spPr bwMode="auto">
          <a:xfrm>
            <a:off x="5162550" y="2692400"/>
            <a:ext cx="1790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Joint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4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00509" name="Rectangle 157"/>
          <p:cNvSpPr>
            <a:spLocks noChangeArrowheads="1"/>
          </p:cNvSpPr>
          <p:nvPr/>
        </p:nvSpPr>
        <p:spPr bwMode="auto">
          <a:xfrm>
            <a:off x="4692650" y="4984750"/>
            <a:ext cx="16192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 .0305</a:t>
            </a:r>
          </a:p>
        </p:txBody>
      </p:sp>
      <p:sp>
        <p:nvSpPr>
          <p:cNvPr id="100515" name="Rectangle 163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100517" name="Rectangle 1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100518" name="Rectangle 166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903538" y="3844925"/>
            <a:ext cx="3455987" cy="1100138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7347" name="Object 4"/>
          <p:cNvGraphicFramePr>
            <a:graphicFrameLocks noChangeAspect="1"/>
          </p:cNvGraphicFramePr>
          <p:nvPr/>
        </p:nvGraphicFramePr>
        <p:xfrm>
          <a:off x="3160713" y="3962400"/>
          <a:ext cx="28495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4" imgW="1352685" imgH="409485" progId="Equation.DSMT4">
                  <p:embed/>
                </p:oleObj>
              </mc:Choice>
              <mc:Fallback>
                <p:oleObj name="Equation" r:id="rId4" imgW="1352685" imgH="40948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3962400"/>
                        <a:ext cx="284956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1524000" y="2032000"/>
            <a:ext cx="6121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the fifth column: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511300" y="2476500"/>
            <a:ext cx="71342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Compute the posterior probabilities using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basic relationship of conditional probability.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711200" y="1587500"/>
            <a:ext cx="426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		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1498600" y="5029200"/>
            <a:ext cx="7134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 joint probabilities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are in column 4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the probability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is the sum of column 4.</a:t>
            </a:r>
          </a:p>
        </p:txBody>
      </p:sp>
    </p:spTree>
  </p:cSld>
  <p:clrMapOvr>
    <a:masterClrMapping/>
  </p:clrMapOvr>
  <p:transition>
    <p:zo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64" name="Rectangle 128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265" name="Line 129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266" name="Rectangle 130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91267" name="Rectangle 131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91268" name="Rectangle 132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91269" name="Rectangle 133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91270" name="Rectangle 134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91271" name="Rectangle 135"/>
          <p:cNvSpPr>
            <a:spLocks noChangeArrowheads="1"/>
          </p:cNvSpPr>
          <p:nvPr/>
        </p:nvSpPr>
        <p:spPr bwMode="auto">
          <a:xfrm>
            <a:off x="673100" y="302260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91272" name="Rectangle 136"/>
          <p:cNvSpPr>
            <a:spLocks noChangeArrowheads="1"/>
          </p:cNvSpPr>
          <p:nvPr/>
        </p:nvSpPr>
        <p:spPr bwMode="auto">
          <a:xfrm>
            <a:off x="1714500" y="2689225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73" name="Rectangle 137"/>
          <p:cNvSpPr>
            <a:spLocks noChangeArrowheads="1"/>
          </p:cNvSpPr>
          <p:nvPr/>
        </p:nvSpPr>
        <p:spPr bwMode="auto">
          <a:xfrm>
            <a:off x="3403600" y="26987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74" name="Rectangle 138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1275" name="Rectangle 139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91276" name="Rectangle 140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91278" name="Rectangle 142"/>
          <p:cNvSpPr>
            <a:spLocks noChangeArrowheads="1"/>
          </p:cNvSpPr>
          <p:nvPr/>
        </p:nvSpPr>
        <p:spPr bwMode="auto">
          <a:xfrm>
            <a:off x="5715000" y="3854450"/>
            <a:ext cx="59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.0130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.0175</a:t>
            </a:r>
          </a:p>
        </p:txBody>
      </p:sp>
      <p:sp>
        <p:nvSpPr>
          <p:cNvPr id="91279" name="Rectangle 143"/>
          <p:cNvSpPr>
            <a:spLocks noChangeArrowheads="1"/>
          </p:cNvSpPr>
          <p:nvPr/>
        </p:nvSpPr>
        <p:spPr bwMode="auto">
          <a:xfrm>
            <a:off x="5162550" y="2641600"/>
            <a:ext cx="1790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Joint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80" name="Rectangle 144"/>
          <p:cNvSpPr>
            <a:spLocks noChangeArrowheads="1"/>
          </p:cNvSpPr>
          <p:nvPr/>
        </p:nvSpPr>
        <p:spPr bwMode="auto">
          <a:xfrm>
            <a:off x="4654550" y="4984750"/>
            <a:ext cx="16192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 .0305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 flipV="1">
            <a:off x="5149850" y="5473700"/>
            <a:ext cx="1949450" cy="495300"/>
          </a:xfrm>
          <a:prstGeom prst="wedgeRoundRectCallout">
            <a:avLst>
              <a:gd name="adj1" fmla="val -68407"/>
              <a:gd name="adj2" fmla="val 250639"/>
              <a:gd name="adj3" fmla="val 16667"/>
            </a:avLst>
          </a:prstGeom>
          <a:gradFill rotWithShape="0">
            <a:gsLst>
              <a:gs pos="0">
                <a:srgbClr val="777777">
                  <a:gamma/>
                  <a:shade val="46275"/>
                  <a:invGamma/>
                </a:srgbClr>
              </a:gs>
              <a:gs pos="50000">
                <a:srgbClr val="777777"/>
              </a:gs>
              <a:gs pos="100000">
                <a:srgbClr val="777777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rot="10800000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.0130/.0305</a:t>
            </a:r>
          </a:p>
        </p:txBody>
      </p:sp>
      <p:sp>
        <p:nvSpPr>
          <p:cNvPr id="91260" name="Rectangle 124"/>
          <p:cNvSpPr>
            <a:spLocks noChangeArrowheads="1"/>
          </p:cNvSpPr>
          <p:nvPr/>
        </p:nvSpPr>
        <p:spPr bwMode="auto">
          <a:xfrm>
            <a:off x="6915150" y="2670175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Posterior</a:t>
            </a:r>
          </a:p>
          <a:p>
            <a:pPr>
              <a:lnSpc>
                <a:spcPct val="11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61" name="Rectangle 125"/>
          <p:cNvSpPr>
            <a:spLocks noChangeArrowheads="1"/>
          </p:cNvSpPr>
          <p:nvPr/>
        </p:nvSpPr>
        <p:spPr bwMode="auto">
          <a:xfrm>
            <a:off x="7219950" y="4108450"/>
            <a:ext cx="12319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.4262</a:t>
            </a:r>
          </a:p>
          <a:p>
            <a:pPr>
              <a:lnSpc>
                <a:spcPct val="13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.5738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1.0000</a:t>
            </a:r>
          </a:p>
        </p:txBody>
      </p:sp>
      <p:sp>
        <p:nvSpPr>
          <p:cNvPr id="91283" name="Rectangle 147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1285" name="Rectangle 1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Bayes’ Theorem:  Tabular Approach</a:t>
            </a:r>
          </a:p>
        </p:txBody>
      </p:sp>
      <p:sp>
        <p:nvSpPr>
          <p:cNvPr id="91286" name="Rectangle 150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575"/>
            <a:ext cx="7772400" cy="865188"/>
          </a:xfrm>
        </p:spPr>
        <p:txBody>
          <a:bodyPr/>
          <a:lstStyle/>
          <a:p>
            <a:pPr>
              <a:defRPr/>
            </a:pPr>
            <a:r>
              <a:rPr lang="en-US" smtClean="0"/>
              <a:t>An Experiment and Its Sample Space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52500" y="1238250"/>
            <a:ext cx="7258050" cy="10287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any process that generates well-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defined outcomes.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52500" y="2400300"/>
            <a:ext cx="72580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sample space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for an experiment is the set of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all experimental outcomes.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52500" y="3543300"/>
            <a:ext cx="7258050" cy="10096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 experimental outcome is also called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sample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Experiment and Its Sample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041400" y="1238250"/>
            <a:ext cx="7181850" cy="2901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244600" y="1331913"/>
            <a:ext cx="2932113" cy="307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</a:p>
          <a:p>
            <a:pPr algn="l">
              <a:lnSpc>
                <a:spcPct val="110000"/>
              </a:lnSpc>
              <a:defRPr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Toss a coin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Inspection a part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Conduct a sales call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Roll a die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 a football game</a:t>
            </a:r>
          </a:p>
          <a:p>
            <a:pPr algn="l">
              <a:lnSpc>
                <a:spcPct val="110000"/>
              </a:lnSpc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4622800" y="1331913"/>
            <a:ext cx="3452813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  <a:defRPr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Sample Space</a:t>
            </a:r>
          </a:p>
          <a:p>
            <a:pPr algn="l">
              <a:lnSpc>
                <a:spcPct val="110000"/>
              </a:lnSpc>
              <a:defRPr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Head, tail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Defective, non-defective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Purchase, no purchase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1, 2, 3, 4, 5, 6</a:t>
            </a:r>
          </a:p>
          <a:p>
            <a:pPr algn="l">
              <a:lnSpc>
                <a:spcPct val="11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Win, lose, tie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Assigning Probabilities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711200" y="990600"/>
            <a:ext cx="7137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Basic Requirements for Assigning Probabilities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193800" y="1657350"/>
            <a:ext cx="7270750" cy="10287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1.  The probability assigned to each experimental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outcome must be between 0 and 1, inclusively.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3060700" y="2946400"/>
            <a:ext cx="3086100" cy="596900"/>
            <a:chOff x="1872" y="2048"/>
            <a:chExt cx="1944" cy="376"/>
          </a:xfrm>
        </p:grpSpPr>
        <p:sp>
          <p:nvSpPr>
            <p:cNvPr id="219142" name="Rectangle 6"/>
            <p:cNvSpPr>
              <a:spLocks noChangeArrowheads="1"/>
            </p:cNvSpPr>
            <p:nvPr/>
          </p:nvSpPr>
          <p:spPr bwMode="auto">
            <a:xfrm>
              <a:off x="1872" y="2048"/>
              <a:ext cx="1944" cy="3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143" name="Text Box 7"/>
            <p:cNvSpPr txBox="1">
              <a:spLocks noChangeArrowheads="1"/>
            </p:cNvSpPr>
            <p:nvPr/>
          </p:nvSpPr>
          <p:spPr bwMode="auto">
            <a:xfrm>
              <a:off x="1924" y="2081"/>
              <a:ext cx="18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1  for all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</a:p>
          </p:txBody>
        </p:sp>
      </p:grp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2201863" y="3684588"/>
            <a:ext cx="5746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	E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is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 experimental outcome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is its probability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Assigning Probabilities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711200" y="990600"/>
            <a:ext cx="7137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Basic Requirements for Assigning Probabilities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193800" y="1657350"/>
            <a:ext cx="7264400" cy="10287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2.  The sum of the probabilities for all experimental</a:t>
            </a:r>
          </a:p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outcomes must equal 1.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527300" y="2946400"/>
            <a:ext cx="4267200" cy="596900"/>
            <a:chOff x="1928" y="2048"/>
            <a:chExt cx="2688" cy="376"/>
          </a:xfrm>
        </p:grpSpPr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1928" y="2048"/>
              <a:ext cx="2688" cy="3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167" name="Text Box 7"/>
            <p:cNvSpPr txBox="1">
              <a:spLocks noChangeArrowheads="1"/>
            </p:cNvSpPr>
            <p:nvPr/>
          </p:nvSpPr>
          <p:spPr bwMode="auto">
            <a:xfrm>
              <a:off x="1980" y="2081"/>
              <a:ext cx="25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+ . . .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= 1</a:t>
              </a:r>
              <a:endParaRPr lang="en-US" sz="24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1414463" y="3684588"/>
            <a:ext cx="6775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  <a:p>
            <a:pPr algn="l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	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the number of experimental outcomes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3545</TotalTime>
  <Pages>39</Pages>
  <Words>3348</Words>
  <Application>Microsoft Office PowerPoint</Application>
  <PresentationFormat>On-screen Show (4:3)</PresentationFormat>
  <Paragraphs>696</Paragraphs>
  <Slides>56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Book Antiqua</vt:lpstr>
      <vt:lpstr>Arial</vt:lpstr>
      <vt:lpstr>Monotype Sorts</vt:lpstr>
      <vt:lpstr>Times New Roman</vt:lpstr>
      <vt:lpstr>Wingdings</vt:lpstr>
      <vt:lpstr>MT Extra</vt:lpstr>
      <vt:lpstr>Symbol</vt:lpstr>
      <vt:lpstr>QMB11ch01</vt:lpstr>
      <vt:lpstr>MathType 4.0 Equation</vt:lpstr>
      <vt:lpstr>MathType 5.0 Equation</vt:lpstr>
      <vt:lpstr>PowerPoint Presentation</vt:lpstr>
      <vt:lpstr>PowerPoint Presentation</vt:lpstr>
      <vt:lpstr>PowerPoint Presentation</vt:lpstr>
      <vt:lpstr>Probability as a Numerical Measure of the Likelihood of Occurrence</vt:lpstr>
      <vt:lpstr>PowerPoint Presentation</vt:lpstr>
      <vt:lpstr>An Experiment and Its Sample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Basic Relationships of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Theorem</vt:lpstr>
      <vt:lpstr>PowerPoint Presentation</vt:lpstr>
      <vt:lpstr>PowerPoint Presentation</vt:lpstr>
      <vt:lpstr>PowerPoint Presentation</vt:lpstr>
      <vt:lpstr>New Information</vt:lpstr>
      <vt:lpstr>Bayes’ Theorem</vt:lpstr>
      <vt:lpstr>Posterior Probabilities</vt:lpstr>
      <vt:lpstr>Bayes’ Theorem:  Tabular Approach</vt:lpstr>
      <vt:lpstr>Bayes’ Theorem:  Tabular Approach</vt:lpstr>
      <vt:lpstr>Bayes’ Theorem:  Tabular Approach</vt:lpstr>
      <vt:lpstr>Bayes’ Theorem:  Tabular Approach</vt:lpstr>
      <vt:lpstr>PowerPoint Presentation</vt:lpstr>
      <vt:lpstr>Bayes’ Theorem:  Tabular Approach</vt:lpstr>
      <vt:lpstr>Bayes’ Theorem:  Tabular Approach</vt:lpstr>
      <vt:lpstr>Bayes’ Theorem:  Tabular Approach</vt:lpstr>
      <vt:lpstr>Bayes’ Theorem:  Tabular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STATISTICS I: TABULAR AND GRAPHICAL METHODS</dc:title>
  <dc:creator>John S. Loucks IV</dc:creator>
  <cp:lastModifiedBy>Michael</cp:lastModifiedBy>
  <cp:revision>170</cp:revision>
  <cp:lastPrinted>1601-01-01T00:00:00Z</cp:lastPrinted>
  <dcterms:created xsi:type="dcterms:W3CDTF">1996-08-26T10:41:32Z</dcterms:created>
  <dcterms:modified xsi:type="dcterms:W3CDTF">2011-05-01T15:50:23Z</dcterms:modified>
</cp:coreProperties>
</file>