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2" r:id="rId1"/>
  </p:sldMasterIdLst>
  <p:notesMasterIdLst>
    <p:notesMasterId r:id="rId9"/>
  </p:notesMasterIdLst>
  <p:handoutMasterIdLst>
    <p:handoutMasterId r:id="rId10"/>
  </p:handoutMasterIdLst>
  <p:sldIdLst>
    <p:sldId id="325" r:id="rId2"/>
    <p:sldId id="330" r:id="rId3"/>
    <p:sldId id="334" r:id="rId4"/>
    <p:sldId id="331" r:id="rId5"/>
    <p:sldId id="332" r:id="rId6"/>
    <p:sldId id="333" r:id="rId7"/>
    <p:sldId id="335" r:id="rId8"/>
  </p:sldIdLst>
  <p:sldSz cx="9144000" cy="6858000" type="screen4x3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CEDF"/>
    <a:srgbClr val="F8BE1A"/>
    <a:srgbClr val="F6DC1C"/>
    <a:srgbClr val="A72CDE"/>
    <a:srgbClr val="008000"/>
    <a:srgbClr val="CC0000"/>
    <a:srgbClr val="264A75"/>
    <a:srgbClr val="4F83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25" autoAdjust="0"/>
    <p:restoredTop sz="90929"/>
  </p:normalViewPr>
  <p:slideViewPr>
    <p:cSldViewPr snapToObjects="1">
      <p:cViewPr varScale="1">
        <p:scale>
          <a:sx n="72" d="100"/>
          <a:sy n="72" d="100"/>
        </p:scale>
        <p:origin x="-1092" y="-96"/>
      </p:cViewPr>
      <p:guideLst>
        <p:guide orient="horz" pos="1104"/>
        <p:guide pos="31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-64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-64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-64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-64" charset="0"/>
              </a:defRPr>
            </a:lvl1pPr>
          </a:lstStyle>
          <a:p>
            <a:pPr>
              <a:defRPr/>
            </a:pPr>
            <a:fld id="{CF60EA1C-D973-45D4-B1B5-7E08775F397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245881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-64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-64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04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 smtClean="0"/>
              <a:t>Click to edit Master text styles</a:t>
            </a:r>
          </a:p>
          <a:p>
            <a:pPr lvl="1"/>
            <a:r>
              <a:rPr lang="en-CA" noProof="0" smtClean="0"/>
              <a:t>Second level</a:t>
            </a:r>
          </a:p>
          <a:p>
            <a:pPr lvl="2"/>
            <a:r>
              <a:rPr lang="en-CA" noProof="0" smtClean="0"/>
              <a:t>Third level</a:t>
            </a:r>
          </a:p>
          <a:p>
            <a:pPr lvl="3"/>
            <a:r>
              <a:rPr lang="en-CA" noProof="0" smtClean="0"/>
              <a:t>Fourth level</a:t>
            </a:r>
          </a:p>
          <a:p>
            <a:pPr lvl="4"/>
            <a:r>
              <a:rPr lang="en-CA" noProof="0" smtClean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-64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-64" charset="0"/>
              </a:defRPr>
            </a:lvl1pPr>
          </a:lstStyle>
          <a:p>
            <a:pPr>
              <a:defRPr/>
            </a:pPr>
            <a:fld id="{B4D95989-1124-44A8-8834-6F443AFEA4B0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276300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Times New Roman" pitchFamily="-6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-6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Farm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2130425"/>
            <a:ext cx="71628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4600" y="3886200"/>
            <a:ext cx="5257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9F3BD-4B70-4FB7-BB71-10E982C8BDC6}" type="datetime1">
              <a:rPr lang="en-US"/>
              <a:pPr>
                <a:defRPr/>
              </a:pPr>
              <a:t>8/28/2012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4038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eStudy.us 2008   michael.roberson@eStudy.us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0A6719-7BC2-46BF-AC27-A4310BCB3E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0"/>
            <a:ext cx="23622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eFarmer.us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219200" y="609600"/>
            <a:ext cx="2362200" cy="1588"/>
          </a:xfrm>
          <a:prstGeom prst="line">
            <a:avLst/>
          </a:prstGeom>
          <a:ln w="76200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609600"/>
            <a:ext cx="72390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600200"/>
            <a:ext cx="72390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buNone/>
              <a:defRPr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AEF9CE-5049-4838-8DCE-04F9EECB315A}" type="datetime1">
              <a:rPr lang="en-US"/>
              <a:pPr>
                <a:defRPr/>
              </a:pPr>
              <a:t>8/28/2012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eStudy.us 2008 michael.roberson@eStudy.us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A95FF-9771-4B4B-90FC-DDF8B2D8B9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599" y="4406900"/>
            <a:ext cx="7123113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599" y="2906713"/>
            <a:ext cx="71231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215B6-E4E9-4A81-BF67-181E54DD6A45}" type="datetime1">
              <a:rPr lang="en-US"/>
              <a:pPr>
                <a:defRPr/>
              </a:pPr>
              <a:t>8/28/2012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eStudy.us 2008 michael.roberson@eStudy.us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79A2F-3C8C-4DD0-96FC-1D76467F71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3450E-E7B5-4565-8414-A60456E12D0F}" type="datetime1">
              <a:rPr lang="en-US"/>
              <a:pPr>
                <a:defRPr/>
              </a:pPr>
              <a:t>8/28/2012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eStudy.us 2008 michael.roberson@eStudy.us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08117-B797-43CD-956F-69401394F2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FC0A5-1CA0-424C-AD5F-74661DE5F3C1}" type="datetime1">
              <a:rPr lang="en-US"/>
              <a:pPr>
                <a:defRPr/>
              </a:pPr>
              <a:t>8/28/2012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eStudy.us 2008 michael.roberson@eStudy.us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8642B-3148-4AB7-AC08-49CF0F247E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F07750-A51D-4EED-A39D-A7EF90504CF0}" type="datetime1">
              <a:rPr lang="en-US"/>
              <a:pPr>
                <a:defRPr/>
              </a:pPr>
              <a:t>8/28/2012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eStudy.us 2008 michael.roberson@eStudy.us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AB9EB7-A4D9-4653-93D9-54DF912A95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  <a:alpha val="3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219200" y="609600"/>
            <a:ext cx="7467600" cy="96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371600" y="1600200"/>
            <a:ext cx="73152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19200" y="6356350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3E2AA6B-733A-4AD9-8735-39FC36518F37}" type="datetime1">
              <a:rPr lang="en-US"/>
              <a:pPr>
                <a:defRPr/>
              </a:pPr>
              <a:t>8/28/2012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3657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copyright eStudy.us 2008 michael.roberson@eStudy.us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91400" y="6356350"/>
            <a:ext cx="1295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2979335-1751-45CC-A343-3C46DFCBB2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6" descr="Farm.jp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0"/>
            <a:ext cx="1219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219200" y="0"/>
            <a:ext cx="23622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eFarmer.us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219200" y="609600"/>
            <a:ext cx="2362200" cy="1588"/>
          </a:xfrm>
          <a:prstGeom prst="line">
            <a:avLst/>
          </a:prstGeom>
          <a:ln w="76200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 bwMode="auto">
          <a:xfrm>
            <a:off x="1409700" y="1524000"/>
            <a:ext cx="5448300" cy="680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b="1" kern="0" dirty="0" smtClean="0">
                <a:latin typeface="+mj-lt"/>
                <a:ea typeface="+mj-ea"/>
                <a:cs typeface="+mj-cs"/>
              </a:rPr>
              <a:t>Example: Corn </a:t>
            </a:r>
            <a:r>
              <a:rPr lang="en-US" sz="2800" b="1" kern="0" dirty="0">
                <a:latin typeface="+mj-lt"/>
                <a:ea typeface="+mj-ea"/>
                <a:cs typeface="+mj-cs"/>
              </a:rPr>
              <a:t>vs. </a:t>
            </a:r>
            <a:r>
              <a:rPr lang="en-US" sz="2800" b="1" kern="0" dirty="0" smtClean="0">
                <a:latin typeface="+mj-lt"/>
                <a:ea typeface="+mj-ea"/>
                <a:cs typeface="+mj-cs"/>
              </a:rPr>
              <a:t>Soybeans</a:t>
            </a:r>
            <a:endParaRPr lang="en-US" sz="2800" b="1" kern="0" dirty="0"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851496" y="152400"/>
            <a:ext cx="5216303" cy="43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800" b="1" dirty="0" smtClean="0">
                <a:latin typeface="+mn-lt"/>
              </a:rPr>
              <a:t>Production Possibilities Frontier</a:t>
            </a:r>
            <a:endParaRPr lang="en-US" sz="2800" b="1" dirty="0">
              <a:latin typeface="+mn-lt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367618" y="771435"/>
            <a:ext cx="73191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1800" b="1" dirty="0">
                <a:latin typeface="+mn-lt"/>
              </a:rPr>
              <a:t>A</a:t>
            </a:r>
            <a:r>
              <a:rPr lang="en-US" sz="1800" b="1" dirty="0" smtClean="0">
                <a:latin typeface="+mn-lt"/>
              </a:rPr>
              <a:t> mathematical model which shows efficient combinations of output  produced given available factors of production and unchanged technology</a:t>
            </a:r>
            <a:endParaRPr lang="en-US" sz="1800" b="1" dirty="0"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43600" y="6523910"/>
            <a:ext cx="3200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Copyright 2012  eStudy.us  michael.roberson@eStudy.us</a:t>
            </a:r>
            <a:endParaRPr lang="en-US" sz="1000" dirty="0"/>
          </a:p>
        </p:txBody>
      </p:sp>
      <p:grpSp>
        <p:nvGrpSpPr>
          <p:cNvPr id="10" name="Group 9"/>
          <p:cNvGrpSpPr/>
          <p:nvPr/>
        </p:nvGrpSpPr>
        <p:grpSpPr>
          <a:xfrm>
            <a:off x="1512233" y="2363747"/>
            <a:ext cx="3492203" cy="3331054"/>
            <a:chOff x="1600200" y="2526268"/>
            <a:chExt cx="3492203" cy="3331054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2209800" y="2668590"/>
              <a:ext cx="0" cy="2819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>
              <a:off x="2209800" y="5487990"/>
              <a:ext cx="2590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1600200" y="2526268"/>
              <a:ext cx="74900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latin typeface="+mn-lt"/>
                  <a:cs typeface="Arial" pitchFamily="34" charset="0"/>
                </a:rPr>
                <a:t>Corn</a:t>
              </a:r>
              <a:endParaRPr lang="en-US" sz="1800" dirty="0">
                <a:latin typeface="+mn-lt"/>
                <a:cs typeface="Arial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962400" y="5487990"/>
              <a:ext cx="113000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latin typeface="+mn-lt"/>
                  <a:cs typeface="Arial" pitchFamily="34" charset="0"/>
                </a:rPr>
                <a:t>Soybean</a:t>
              </a:r>
              <a:endParaRPr lang="en-US" sz="1800" dirty="0">
                <a:latin typeface="+mn-lt"/>
                <a:cs typeface="Arial" pitchFamily="34" charset="0"/>
              </a:endParaRPr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2209800" y="3125790"/>
              <a:ext cx="1638300" cy="2362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Flowchart: Connector 22"/>
            <p:cNvSpPr/>
            <p:nvPr/>
          </p:nvSpPr>
          <p:spPr>
            <a:xfrm>
              <a:off x="3317582" y="4747995"/>
              <a:ext cx="109257" cy="114300"/>
            </a:xfrm>
            <a:prstGeom prst="flowChartConnector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lowchart: Connector 26"/>
            <p:cNvSpPr/>
            <p:nvPr/>
          </p:nvSpPr>
          <p:spPr>
            <a:xfrm>
              <a:off x="2743200" y="3925890"/>
              <a:ext cx="109257" cy="114300"/>
            </a:xfrm>
            <a:prstGeom prst="flowChartConnector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lowchart: Connector 32"/>
            <p:cNvSpPr/>
            <p:nvPr/>
          </p:nvSpPr>
          <p:spPr>
            <a:xfrm>
              <a:off x="3788428" y="5412346"/>
              <a:ext cx="109257" cy="114300"/>
            </a:xfrm>
            <a:prstGeom prst="flowChartConnector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lowchart: Connector 33"/>
            <p:cNvSpPr/>
            <p:nvPr/>
          </p:nvSpPr>
          <p:spPr>
            <a:xfrm>
              <a:off x="2176743" y="3124200"/>
              <a:ext cx="109257" cy="114300"/>
            </a:xfrm>
            <a:prstGeom prst="flowChartConnector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lowchart: Connector 34"/>
            <p:cNvSpPr/>
            <p:nvPr/>
          </p:nvSpPr>
          <p:spPr>
            <a:xfrm>
              <a:off x="2590800" y="4762500"/>
              <a:ext cx="109257" cy="114300"/>
            </a:xfrm>
            <a:prstGeom prst="flowChartConnector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lowchart: Connector 35"/>
            <p:cNvSpPr/>
            <p:nvPr/>
          </p:nvSpPr>
          <p:spPr>
            <a:xfrm>
              <a:off x="3624543" y="4114800"/>
              <a:ext cx="109257" cy="114300"/>
            </a:xfrm>
            <a:prstGeom prst="flowChartConnector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7" name="Rectangle 3"/>
          <p:cNvSpPr txBox="1">
            <a:spLocks noChangeArrowheads="1"/>
          </p:cNvSpPr>
          <p:nvPr/>
        </p:nvSpPr>
        <p:spPr>
          <a:xfrm>
            <a:off x="5029200" y="2438400"/>
            <a:ext cx="3657600" cy="3194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800" dirty="0" smtClean="0">
                <a:latin typeface="+mn-lt"/>
              </a:rPr>
              <a:t>Illustrates the use of assumptions</a:t>
            </a:r>
            <a:endParaRPr lang="en-US" sz="1800" dirty="0">
              <a:latin typeface="+mn-lt"/>
            </a:endParaRPr>
          </a:p>
        </p:txBody>
      </p:sp>
      <p:sp>
        <p:nvSpPr>
          <p:cNvPr id="38" name="Rectangle 3"/>
          <p:cNvSpPr txBox="1">
            <a:spLocks noChangeArrowheads="1"/>
          </p:cNvSpPr>
          <p:nvPr/>
        </p:nvSpPr>
        <p:spPr>
          <a:xfrm>
            <a:off x="5029200" y="2807529"/>
            <a:ext cx="3657600" cy="3194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800" dirty="0" smtClean="0">
                <a:latin typeface="+mn-lt"/>
              </a:rPr>
              <a:t>Marginal decision making</a:t>
            </a:r>
            <a:endParaRPr lang="en-US" sz="1800" dirty="0">
              <a:latin typeface="+mn-lt"/>
            </a:endParaRPr>
          </a:p>
        </p:txBody>
      </p:sp>
      <p:sp>
        <p:nvSpPr>
          <p:cNvPr id="39" name="Rectangle 3"/>
          <p:cNvSpPr txBox="1">
            <a:spLocks noChangeArrowheads="1"/>
          </p:cNvSpPr>
          <p:nvPr/>
        </p:nvSpPr>
        <p:spPr>
          <a:xfrm>
            <a:off x="5029200" y="3188529"/>
            <a:ext cx="3657600" cy="3194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800" dirty="0" smtClean="0">
                <a:latin typeface="+mn-lt"/>
              </a:rPr>
              <a:t>Opportunity Cost</a:t>
            </a:r>
            <a:endParaRPr lang="en-US" sz="1800" dirty="0">
              <a:latin typeface="+mn-lt"/>
            </a:endParaRPr>
          </a:p>
        </p:txBody>
      </p:sp>
      <p:sp>
        <p:nvSpPr>
          <p:cNvPr id="40" name="Rectangle 3"/>
          <p:cNvSpPr txBox="1">
            <a:spLocks noChangeArrowheads="1"/>
          </p:cNvSpPr>
          <p:nvPr/>
        </p:nvSpPr>
        <p:spPr>
          <a:xfrm>
            <a:off x="5029200" y="3569529"/>
            <a:ext cx="3657600" cy="3194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800" dirty="0" smtClean="0">
                <a:latin typeface="+mn-lt"/>
              </a:rPr>
              <a:t>Increasing Opportunity Cost</a:t>
            </a:r>
            <a:endParaRPr lang="en-US" sz="1800" dirty="0">
              <a:latin typeface="+mn-lt"/>
            </a:endParaRPr>
          </a:p>
        </p:txBody>
      </p:sp>
      <p:sp>
        <p:nvSpPr>
          <p:cNvPr id="41" name="Rectangle 3"/>
          <p:cNvSpPr txBox="1">
            <a:spLocks noChangeArrowheads="1"/>
          </p:cNvSpPr>
          <p:nvPr/>
        </p:nvSpPr>
        <p:spPr>
          <a:xfrm>
            <a:off x="5029200" y="3950529"/>
            <a:ext cx="4038600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800" dirty="0" smtClean="0">
                <a:latin typeface="+mn-lt"/>
              </a:rPr>
              <a:t>Sensitivity Analysis </a:t>
            </a:r>
            <a:r>
              <a:rPr lang="en-US" sz="1400" i="1" dirty="0" smtClean="0">
                <a:latin typeface="+mn-lt"/>
              </a:rPr>
              <a:t>(Changing Assumptions)</a:t>
            </a:r>
            <a:endParaRPr lang="en-US" sz="1400" i="1" dirty="0">
              <a:latin typeface="+mn-lt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7" grpId="0" build="p" autoUpdateAnimBg="0"/>
      <p:bldP spid="38" grpId="0" build="p" autoUpdateAnimBg="0"/>
      <p:bldP spid="39" grpId="0" build="p" autoUpdateAnimBg="0"/>
      <p:bldP spid="40" grpId="0" build="p" autoUpdateAnimBg="0"/>
      <p:bldP spid="4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219200" y="1147762"/>
            <a:ext cx="2591395" cy="8683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-1143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1800" dirty="0" smtClean="0">
                <a:latin typeface="+mn-lt"/>
              </a:rPr>
              <a:t>Fixed </a:t>
            </a:r>
            <a:r>
              <a:rPr lang="en-US" sz="1800" dirty="0">
                <a:latin typeface="+mn-lt"/>
              </a:rPr>
              <a:t>resources</a:t>
            </a:r>
          </a:p>
          <a:p>
            <a:pPr marL="114300" indent="-1143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1800" dirty="0">
                <a:latin typeface="+mn-lt"/>
              </a:rPr>
              <a:t>Technology unchanged</a:t>
            </a:r>
          </a:p>
          <a:p>
            <a:pPr marL="114300" indent="-1143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1800" dirty="0">
                <a:latin typeface="+mn-lt"/>
              </a:rPr>
              <a:t>Fully employed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615348" y="1143000"/>
            <a:ext cx="1490052" cy="314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-1143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800" dirty="0">
                <a:latin typeface="+mn-lt"/>
              </a:rPr>
              <a:t>100 acres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615348" y="1424780"/>
            <a:ext cx="1490052" cy="314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-1143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800" dirty="0">
                <a:latin typeface="+mn-lt"/>
              </a:rPr>
              <a:t>One Tractor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6577683"/>
              </p:ext>
            </p:extLst>
          </p:nvPr>
        </p:nvGraphicFramePr>
        <p:xfrm>
          <a:off x="1371600" y="2281238"/>
          <a:ext cx="228600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1143000"/>
              </a:tblGrid>
              <a:tr h="219075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Corn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Soybeans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907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10,000</a:t>
                      </a:r>
                      <a:endParaRPr lang="en-US" sz="1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907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8,000</a:t>
                      </a:r>
                      <a:endParaRPr lang="en-US" sz="1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1,000</a:t>
                      </a:r>
                      <a:endParaRPr lang="en-US" sz="1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907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6,000</a:t>
                      </a:r>
                      <a:endParaRPr lang="en-US" sz="1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2,000</a:t>
                      </a:r>
                      <a:endParaRPr lang="en-US" sz="1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907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4,000</a:t>
                      </a:r>
                      <a:endParaRPr lang="en-US" sz="1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3,000</a:t>
                      </a:r>
                      <a:endParaRPr lang="en-US" sz="1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907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2,000</a:t>
                      </a:r>
                      <a:endParaRPr lang="en-US" sz="1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4,000</a:t>
                      </a:r>
                      <a:endParaRPr lang="en-US" sz="1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907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5,000</a:t>
                      </a:r>
                      <a:endParaRPr lang="en-US" sz="1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943600" y="6523910"/>
            <a:ext cx="3200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Copyright 2012  eStudy.us  michael.roberson@eStudy.us</a:t>
            </a:r>
            <a:endParaRPr lang="en-US" sz="1000" dirty="0"/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>
          <a:xfrm>
            <a:off x="1356527" y="5568948"/>
            <a:ext cx="2965301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800" dirty="0" smtClean="0">
                <a:latin typeface="+mn-lt"/>
              </a:rPr>
              <a:t>The opportunity cost of one bushel of soybean </a:t>
            </a:r>
            <a:r>
              <a:rPr lang="en-US" sz="1800" dirty="0" smtClean="0">
                <a:latin typeface="+mn-lt"/>
                <a:sym typeface="Wingdings" pitchFamily="2" charset="2"/>
              </a:rPr>
              <a:t>is two bushels of corn</a:t>
            </a:r>
            <a:endParaRPr lang="en-US" sz="1800" dirty="0"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89304" y="714345"/>
            <a:ext cx="21396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Assumptions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4574160" y="4493211"/>
            <a:ext cx="1469733" cy="1217027"/>
            <a:chOff x="4574160" y="4493211"/>
            <a:chExt cx="1469733" cy="1217027"/>
          </a:xfrm>
        </p:grpSpPr>
        <p:sp>
          <p:nvSpPr>
            <p:cNvPr id="27696" name="Left Arrow 27695"/>
            <p:cNvSpPr/>
            <p:nvPr/>
          </p:nvSpPr>
          <p:spPr>
            <a:xfrm rot="10800000">
              <a:off x="5257800" y="5559428"/>
              <a:ext cx="304800" cy="150810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" name="Straight Connector 24"/>
            <p:cNvCxnSpPr/>
            <p:nvPr/>
          </p:nvCxnSpPr>
          <p:spPr>
            <a:xfrm flipV="1">
              <a:off x="5719902" y="4550361"/>
              <a:ext cx="0" cy="70267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4574160" y="4550361"/>
              <a:ext cx="1143361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685" name="Flowchart: Connector 27684"/>
            <p:cNvSpPr/>
            <p:nvPr/>
          </p:nvSpPr>
          <p:spPr>
            <a:xfrm>
              <a:off x="5662892" y="4493211"/>
              <a:ext cx="109257" cy="114300"/>
            </a:xfrm>
            <a:prstGeom prst="flowChartConnector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391150" y="5219284"/>
              <a:ext cx="652743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 smtClean="0">
                  <a:latin typeface="Calibri" pitchFamily="34" charset="0"/>
                  <a:cs typeface="Calibri" pitchFamily="34" charset="0"/>
                </a:rPr>
                <a:t>3,000</a:t>
              </a:r>
              <a:endParaRPr lang="en-US" sz="1600" dirty="0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962400" y="3900488"/>
            <a:ext cx="652743" cy="819150"/>
            <a:chOff x="3962400" y="3900488"/>
            <a:chExt cx="652743" cy="819150"/>
          </a:xfrm>
        </p:grpSpPr>
        <p:sp>
          <p:nvSpPr>
            <p:cNvPr id="27697" name="Up Arrow 27696"/>
            <p:cNvSpPr/>
            <p:nvPr/>
          </p:nvSpPr>
          <p:spPr>
            <a:xfrm flipV="1">
              <a:off x="4202432" y="3900488"/>
              <a:ext cx="140968" cy="442912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3962400" y="4381084"/>
              <a:ext cx="652743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>
                  <a:latin typeface="Calibri" pitchFamily="34" charset="0"/>
                  <a:cs typeface="Calibri" pitchFamily="34" charset="0"/>
                </a:rPr>
                <a:t>4</a:t>
              </a:r>
              <a:r>
                <a:rPr lang="en-US" sz="1600" dirty="0" smtClean="0">
                  <a:latin typeface="Calibri" pitchFamily="34" charset="0"/>
                  <a:cs typeface="Calibri" pitchFamily="34" charset="0"/>
                </a:rPr>
                <a:t>,000</a:t>
              </a:r>
              <a:endParaRPr lang="en-US" sz="1600" dirty="0"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53" name="Rectangle 52"/>
          <p:cNvSpPr/>
          <p:nvPr/>
        </p:nvSpPr>
        <p:spPr>
          <a:xfrm>
            <a:off x="3962400" y="3581400"/>
            <a:ext cx="65274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latin typeface="Calibri" pitchFamily="34" charset="0"/>
                <a:cs typeface="Calibri" pitchFamily="34" charset="0"/>
              </a:rPr>
              <a:t>6,000</a:t>
            </a:r>
            <a:endParaRPr lang="en-US" sz="1600" dirty="0"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4572000" y="3693319"/>
            <a:ext cx="881343" cy="1864519"/>
            <a:chOff x="4572000" y="3693319"/>
            <a:chExt cx="881343" cy="1864519"/>
          </a:xfrm>
        </p:grpSpPr>
        <p:cxnSp>
          <p:nvCxnSpPr>
            <p:cNvPr id="48" name="Straight Connector 47"/>
            <p:cNvCxnSpPr/>
            <p:nvPr/>
          </p:nvCxnSpPr>
          <p:spPr>
            <a:xfrm flipV="1">
              <a:off x="4572000" y="3748087"/>
              <a:ext cx="609600" cy="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Flowchart: Connector 49"/>
            <p:cNvSpPr/>
            <p:nvPr/>
          </p:nvSpPr>
          <p:spPr>
            <a:xfrm>
              <a:off x="5115065" y="3693319"/>
              <a:ext cx="109257" cy="114300"/>
            </a:xfrm>
            <a:prstGeom prst="flowChartConnector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1" name="Straight Connector 50"/>
            <p:cNvCxnSpPr/>
            <p:nvPr/>
          </p:nvCxnSpPr>
          <p:spPr>
            <a:xfrm flipV="1">
              <a:off x="5180520" y="3748088"/>
              <a:ext cx="1080" cy="15049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Rectangle 53"/>
            <p:cNvSpPr/>
            <p:nvPr/>
          </p:nvSpPr>
          <p:spPr>
            <a:xfrm>
              <a:off x="4800600" y="5219284"/>
              <a:ext cx="652743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>
                  <a:latin typeface="Calibri" pitchFamily="34" charset="0"/>
                  <a:cs typeface="Calibri" pitchFamily="34" charset="0"/>
                </a:rPr>
                <a:t>2</a:t>
              </a:r>
              <a:r>
                <a:rPr lang="en-US" sz="1600" dirty="0" smtClean="0">
                  <a:latin typeface="Calibri" pitchFamily="34" charset="0"/>
                  <a:cs typeface="Calibri" pitchFamily="34" charset="0"/>
                </a:rPr>
                <a:t>,000</a:t>
              </a:r>
              <a:endParaRPr lang="en-US" sz="1600" dirty="0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810000" y="2205038"/>
            <a:ext cx="4953000" cy="3417332"/>
            <a:chOff x="3810000" y="2205038"/>
            <a:chExt cx="4953000" cy="3417332"/>
          </a:xfrm>
        </p:grpSpPr>
        <p:sp>
          <p:nvSpPr>
            <p:cNvPr id="21" name="Rectangle 20"/>
            <p:cNvSpPr/>
            <p:nvPr/>
          </p:nvSpPr>
          <p:spPr>
            <a:xfrm>
              <a:off x="3810000" y="2738438"/>
              <a:ext cx="75693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>
                  <a:latin typeface="Calibri" pitchFamily="34" charset="0"/>
                  <a:cs typeface="Calibri" pitchFamily="34" charset="0"/>
                </a:rPr>
                <a:t>10,000</a:t>
              </a:r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3962400" y="2205038"/>
              <a:ext cx="4800600" cy="3417332"/>
              <a:chOff x="3962400" y="2205038"/>
              <a:chExt cx="4800600" cy="3417332"/>
            </a:xfrm>
          </p:grpSpPr>
          <p:cxnSp>
            <p:nvCxnSpPr>
              <p:cNvPr id="10" name="Straight Connector 9"/>
              <p:cNvCxnSpPr/>
              <p:nvPr/>
            </p:nvCxnSpPr>
            <p:spPr>
              <a:xfrm>
                <a:off x="4572000" y="2433638"/>
                <a:ext cx="0" cy="28194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flipH="1">
                <a:off x="4572000" y="5253038"/>
                <a:ext cx="37338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TextBox 16"/>
              <p:cNvSpPr txBox="1"/>
              <p:nvPr/>
            </p:nvSpPr>
            <p:spPr>
              <a:xfrm>
                <a:off x="3962400" y="2205038"/>
                <a:ext cx="7490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 smtClean="0">
                    <a:latin typeface="+mn-lt"/>
                    <a:cs typeface="Arial" pitchFamily="34" charset="0"/>
                  </a:rPr>
                  <a:t>Corn</a:t>
                </a:r>
                <a:endParaRPr lang="en-US" sz="1800" dirty="0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7632997" y="5253038"/>
                <a:ext cx="11300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 smtClean="0">
                    <a:latin typeface="+mn-lt"/>
                    <a:cs typeface="Arial" pitchFamily="34" charset="0"/>
                  </a:rPr>
                  <a:t>Soybean</a:t>
                </a:r>
                <a:endParaRPr lang="en-US" sz="1800" dirty="0">
                  <a:latin typeface="+mn-lt"/>
                  <a:cs typeface="Arial" pitchFamily="34" charset="0"/>
                </a:endParaRPr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4572000" y="2890838"/>
                <a:ext cx="1638300" cy="23622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Rectangle 22"/>
              <p:cNvSpPr/>
              <p:nvPr/>
            </p:nvSpPr>
            <p:spPr>
              <a:xfrm>
                <a:off x="6129057" y="5219284"/>
                <a:ext cx="652743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600" dirty="0">
                    <a:latin typeface="Calibri" pitchFamily="34" charset="0"/>
                    <a:cs typeface="Calibri" pitchFamily="34" charset="0"/>
                  </a:rPr>
                  <a:t>5</a:t>
                </a:r>
                <a:r>
                  <a:rPr lang="en-US" sz="1600" dirty="0" smtClean="0">
                    <a:latin typeface="Calibri" pitchFamily="34" charset="0"/>
                    <a:cs typeface="Calibri" pitchFamily="34" charset="0"/>
                  </a:rPr>
                  <a:t>,000</a:t>
                </a:r>
                <a:endParaRPr lang="en-US" sz="1600" dirty="0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33" name="Flowchart: Connector 32"/>
              <p:cNvSpPr/>
              <p:nvPr/>
            </p:nvSpPr>
            <p:spPr>
              <a:xfrm>
                <a:off x="4538943" y="2857500"/>
                <a:ext cx="109257" cy="114300"/>
              </a:xfrm>
              <a:prstGeom prst="flowChartConnector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Flowchart: Connector 33"/>
              <p:cNvSpPr/>
              <p:nvPr/>
            </p:nvSpPr>
            <p:spPr>
              <a:xfrm>
                <a:off x="6139143" y="5181600"/>
                <a:ext cx="109257" cy="114300"/>
              </a:xfrm>
              <a:prstGeom prst="flowChartConnector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4343400" y="5224046"/>
                <a:ext cx="288862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600" dirty="0" smtClean="0">
                    <a:latin typeface="Calibri" pitchFamily="34" charset="0"/>
                    <a:cs typeface="Calibri" pitchFamily="34" charset="0"/>
                  </a:rPr>
                  <a:t>0</a:t>
                </a:r>
                <a:endParaRPr lang="en-US" sz="1600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</p:grpSp>
      <p:sp>
        <p:nvSpPr>
          <p:cNvPr id="39" name="Rectangle 3"/>
          <p:cNvSpPr txBox="1">
            <a:spLocks noChangeArrowheads="1"/>
          </p:cNvSpPr>
          <p:nvPr/>
        </p:nvSpPr>
        <p:spPr>
          <a:xfrm>
            <a:off x="3851496" y="152400"/>
            <a:ext cx="5216303" cy="43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800" b="1" dirty="0" smtClean="0">
                <a:latin typeface="+mn-lt"/>
              </a:rPr>
              <a:t>Production Possibilities Frontier</a:t>
            </a:r>
            <a:endParaRPr lang="en-US" sz="2800" b="1" dirty="0">
              <a:latin typeface="+mn-lt"/>
            </a:endParaRPr>
          </a:p>
        </p:txBody>
      </p:sp>
      <p:sp>
        <p:nvSpPr>
          <p:cNvPr id="42" name="Rectangle 3"/>
          <p:cNvSpPr txBox="1">
            <a:spLocks noChangeArrowheads="1"/>
          </p:cNvSpPr>
          <p:nvPr/>
        </p:nvSpPr>
        <p:spPr>
          <a:xfrm>
            <a:off x="3615348" y="1742038"/>
            <a:ext cx="2328252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-1143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800" dirty="0" smtClean="0">
                <a:latin typeface="+mn-lt"/>
              </a:rPr>
              <a:t>Efficient Production</a:t>
            </a:r>
            <a:endParaRPr lang="en-US" sz="1800" dirty="0">
              <a:latin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768247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utoUpdateAnimBg="0"/>
      <p:bldP spid="5" grpId="0" build="p" autoUpdateAnimBg="0"/>
      <p:bldP spid="7" grpId="0" build="p" autoUpdateAnimBg="0"/>
      <p:bldP spid="24" grpId="0"/>
      <p:bldP spid="53" grpId="0"/>
      <p:bldP spid="42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943600" y="6523910"/>
            <a:ext cx="3200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Copyright 2012  eStudy.us  michael.roberson@eStudy.us</a:t>
            </a:r>
            <a:endParaRPr lang="en-US" sz="1000" dirty="0"/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>
          <a:xfrm>
            <a:off x="1607601" y="1739411"/>
            <a:ext cx="2430999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600" i="1" dirty="0" smtClean="0">
                <a:latin typeface="+mn-lt"/>
              </a:rPr>
              <a:t>Failed to use all the resource (less than 100 acres of land)</a:t>
            </a:r>
            <a:endParaRPr lang="en-US" sz="1600" i="1" dirty="0">
              <a:latin typeface="+mn-lt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4800600" y="1905000"/>
            <a:ext cx="0" cy="2819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4800600" y="4724400"/>
            <a:ext cx="373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191000" y="1676400"/>
            <a:ext cx="7490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+mn-lt"/>
                <a:cs typeface="Arial" pitchFamily="34" charset="0"/>
              </a:rPr>
              <a:t>Corn</a:t>
            </a:r>
            <a:endParaRPr lang="en-US" sz="1800" dirty="0">
              <a:latin typeface="+mn-lt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861597" y="4724400"/>
            <a:ext cx="11300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+mn-lt"/>
                <a:cs typeface="Arial" pitchFamily="34" charset="0"/>
              </a:rPr>
              <a:t>Soybean</a:t>
            </a:r>
            <a:endParaRPr lang="en-US" sz="1800" dirty="0">
              <a:latin typeface="+mn-lt"/>
              <a:cs typeface="Arial" pitchFamily="34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4800600" y="2362200"/>
            <a:ext cx="1638300" cy="2362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4038600" y="2209800"/>
            <a:ext cx="75693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latin typeface="Calibri" pitchFamily="34" charset="0"/>
                <a:cs typeface="Calibri" pitchFamily="34" charset="0"/>
              </a:rPr>
              <a:t>10,000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4745971" y="2324100"/>
            <a:ext cx="1747557" cy="2457450"/>
            <a:chOff x="4745971" y="2324100"/>
            <a:chExt cx="1747557" cy="2457450"/>
          </a:xfrm>
        </p:grpSpPr>
        <p:sp>
          <p:nvSpPr>
            <p:cNvPr id="27685" name="Flowchart: Connector 27684"/>
            <p:cNvSpPr/>
            <p:nvPr/>
          </p:nvSpPr>
          <p:spPr>
            <a:xfrm>
              <a:off x="5893732" y="3962400"/>
              <a:ext cx="109257" cy="114300"/>
            </a:xfrm>
            <a:prstGeom prst="flowChartConnector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lowchart: Connector 49"/>
            <p:cNvSpPr/>
            <p:nvPr/>
          </p:nvSpPr>
          <p:spPr>
            <a:xfrm>
              <a:off x="5356785" y="3181350"/>
              <a:ext cx="109257" cy="114300"/>
            </a:xfrm>
            <a:prstGeom prst="flowChartConnector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lowchart: Connector 30"/>
            <p:cNvSpPr/>
            <p:nvPr/>
          </p:nvSpPr>
          <p:spPr>
            <a:xfrm>
              <a:off x="4745971" y="2324100"/>
              <a:ext cx="109257" cy="114300"/>
            </a:xfrm>
            <a:prstGeom prst="flowChartConnector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lowchart: Connector 31"/>
            <p:cNvSpPr/>
            <p:nvPr/>
          </p:nvSpPr>
          <p:spPr>
            <a:xfrm>
              <a:off x="6384271" y="4667250"/>
              <a:ext cx="109257" cy="114300"/>
            </a:xfrm>
            <a:prstGeom prst="flowChartConnector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" name="Flowchart: Connector 32"/>
          <p:cNvSpPr/>
          <p:nvPr/>
        </p:nvSpPr>
        <p:spPr>
          <a:xfrm>
            <a:off x="5356786" y="3990258"/>
            <a:ext cx="109257" cy="114300"/>
          </a:xfrm>
          <a:prstGeom prst="flowChartConnector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lowchart: Connector 33"/>
          <p:cNvSpPr/>
          <p:nvPr/>
        </p:nvSpPr>
        <p:spPr>
          <a:xfrm>
            <a:off x="6612871" y="3295650"/>
            <a:ext cx="109257" cy="114300"/>
          </a:xfrm>
          <a:prstGeom prst="flowChartConnector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6" name="Group 55"/>
          <p:cNvGrpSpPr/>
          <p:nvPr/>
        </p:nvGrpSpPr>
        <p:grpSpPr>
          <a:xfrm>
            <a:off x="1507795" y="4104558"/>
            <a:ext cx="1633257" cy="319446"/>
            <a:chOff x="1507795" y="4104558"/>
            <a:chExt cx="1633257" cy="319446"/>
          </a:xfrm>
        </p:grpSpPr>
        <p:sp>
          <p:nvSpPr>
            <p:cNvPr id="57" name="Rectangle 3"/>
            <p:cNvSpPr txBox="1">
              <a:spLocks noChangeArrowheads="1"/>
            </p:cNvSpPr>
            <p:nvPr/>
          </p:nvSpPr>
          <p:spPr>
            <a:xfrm>
              <a:off x="1651000" y="4104558"/>
              <a:ext cx="1490052" cy="31944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14300" indent="-114300">
                <a:lnSpc>
                  <a:spcPct val="80000"/>
                </a:lnSpc>
                <a:spcBef>
                  <a:spcPct val="20000"/>
                </a:spcBef>
                <a:defRPr/>
              </a:pPr>
              <a:r>
                <a:rPr lang="en-US" sz="1800" dirty="0" smtClean="0">
                  <a:latin typeface="+mn-lt"/>
                </a:rPr>
                <a:t>Efficient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58" name="Flowchart: Connector 57"/>
            <p:cNvSpPr/>
            <p:nvPr/>
          </p:nvSpPr>
          <p:spPr>
            <a:xfrm>
              <a:off x="1507795" y="4195404"/>
              <a:ext cx="109257" cy="114300"/>
            </a:xfrm>
            <a:prstGeom prst="flowChartConnector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1495095" y="2705100"/>
            <a:ext cx="1633257" cy="319446"/>
            <a:chOff x="1495095" y="2705100"/>
            <a:chExt cx="1633257" cy="319446"/>
          </a:xfrm>
        </p:grpSpPr>
        <p:sp>
          <p:nvSpPr>
            <p:cNvPr id="5" name="Rectangle 3"/>
            <p:cNvSpPr txBox="1">
              <a:spLocks noChangeArrowheads="1"/>
            </p:cNvSpPr>
            <p:nvPr/>
          </p:nvSpPr>
          <p:spPr>
            <a:xfrm>
              <a:off x="1638300" y="2705100"/>
              <a:ext cx="1490052" cy="31944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14300" indent="-114300">
                <a:lnSpc>
                  <a:spcPct val="80000"/>
                </a:lnSpc>
                <a:spcBef>
                  <a:spcPct val="20000"/>
                </a:spcBef>
                <a:defRPr/>
              </a:pPr>
              <a:r>
                <a:rPr lang="en-US" sz="1800" dirty="0" smtClean="0">
                  <a:latin typeface="+mn-lt"/>
                </a:rPr>
                <a:t>Unattainable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59" name="Flowchart: Connector 58"/>
            <p:cNvSpPr/>
            <p:nvPr/>
          </p:nvSpPr>
          <p:spPr>
            <a:xfrm>
              <a:off x="1495095" y="2785477"/>
              <a:ext cx="109257" cy="114300"/>
            </a:xfrm>
            <a:prstGeom prst="flowChartConnector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1460972" y="1419965"/>
            <a:ext cx="1629280" cy="319446"/>
            <a:chOff x="1460972" y="1419965"/>
            <a:chExt cx="1629280" cy="319446"/>
          </a:xfrm>
        </p:grpSpPr>
        <p:sp>
          <p:nvSpPr>
            <p:cNvPr id="55" name="Rectangle 3"/>
            <p:cNvSpPr txBox="1">
              <a:spLocks noChangeArrowheads="1"/>
            </p:cNvSpPr>
            <p:nvPr/>
          </p:nvSpPr>
          <p:spPr>
            <a:xfrm>
              <a:off x="1600200" y="1419965"/>
              <a:ext cx="1490052" cy="31944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14300" indent="-114300">
                <a:lnSpc>
                  <a:spcPct val="80000"/>
                </a:lnSpc>
                <a:spcBef>
                  <a:spcPct val="20000"/>
                </a:spcBef>
                <a:defRPr/>
              </a:pPr>
              <a:r>
                <a:rPr lang="en-US" sz="1800" dirty="0" smtClean="0">
                  <a:latin typeface="+mn-lt"/>
                </a:rPr>
                <a:t>Inefficient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60" name="Flowchart: Connector 59"/>
            <p:cNvSpPr/>
            <p:nvPr/>
          </p:nvSpPr>
          <p:spPr>
            <a:xfrm>
              <a:off x="1460972" y="1524000"/>
              <a:ext cx="109257" cy="114300"/>
            </a:xfrm>
            <a:prstGeom prst="flowChartConnector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1" name="Rectangle 3"/>
          <p:cNvSpPr txBox="1">
            <a:spLocks noChangeArrowheads="1"/>
          </p:cNvSpPr>
          <p:nvPr/>
        </p:nvSpPr>
        <p:spPr>
          <a:xfrm>
            <a:off x="1600200" y="3050536"/>
            <a:ext cx="2430999" cy="8802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600" i="1" dirty="0" smtClean="0">
                <a:latin typeface="+mn-lt"/>
              </a:rPr>
              <a:t>Can not achieve this combination of production with given resource and technology </a:t>
            </a:r>
            <a:endParaRPr lang="en-US" sz="1600" i="1" dirty="0">
              <a:latin typeface="+mn-lt"/>
            </a:endParaRPr>
          </a:p>
        </p:txBody>
      </p:sp>
      <p:sp>
        <p:nvSpPr>
          <p:cNvPr id="62" name="Rectangle 3"/>
          <p:cNvSpPr txBox="1">
            <a:spLocks noChangeArrowheads="1"/>
          </p:cNvSpPr>
          <p:nvPr/>
        </p:nvSpPr>
        <p:spPr>
          <a:xfrm>
            <a:off x="1683801" y="4426462"/>
            <a:ext cx="243099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600" i="1" dirty="0" smtClean="0">
                <a:latin typeface="+mn-lt"/>
              </a:rPr>
              <a:t>All points on the line (curve) represent efficient combinations of output (using all 100 acres of land)</a:t>
            </a:r>
            <a:endParaRPr lang="en-US" sz="1600" i="1" dirty="0">
              <a:latin typeface="+mn-lt"/>
            </a:endParaRP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5007628" y="5334000"/>
            <a:ext cx="2895600" cy="75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1800" i="1" dirty="0"/>
              <a:t>Scarcity limits an economy to points on or below </a:t>
            </a:r>
            <a:r>
              <a:rPr lang="en-US" sz="1800" i="1" dirty="0" smtClean="0"/>
              <a:t>the </a:t>
            </a:r>
            <a:r>
              <a:rPr lang="en-US" sz="1800" i="1" dirty="0"/>
              <a:t>production possibilities curve</a:t>
            </a:r>
          </a:p>
        </p:txBody>
      </p:sp>
      <p:sp>
        <p:nvSpPr>
          <p:cNvPr id="36" name="Rectangle 3"/>
          <p:cNvSpPr txBox="1">
            <a:spLocks noChangeArrowheads="1"/>
          </p:cNvSpPr>
          <p:nvPr/>
        </p:nvSpPr>
        <p:spPr>
          <a:xfrm>
            <a:off x="3851496" y="152400"/>
            <a:ext cx="5216303" cy="43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800" b="1" dirty="0" smtClean="0">
                <a:latin typeface="+mn-lt"/>
              </a:rPr>
              <a:t>Production Possibilities Frontier</a:t>
            </a:r>
            <a:endParaRPr lang="en-US" sz="2800" b="1" dirty="0">
              <a:latin typeface="+mn-lt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289030" y="4760233"/>
            <a:ext cx="65274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latin typeface="Calibri" pitchFamily="34" charset="0"/>
                <a:cs typeface="Calibri" pitchFamily="34" charset="0"/>
              </a:rPr>
              <a:t>5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,000</a:t>
            </a:r>
            <a:endParaRPr lang="en-US" sz="16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654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uild="p" autoUpdateAnimBg="0"/>
      <p:bldP spid="33" grpId="0" animBg="1"/>
      <p:bldP spid="34" grpId="0" animBg="1"/>
      <p:bldP spid="61" grpId="0" build="p" autoUpdateAnimBg="0"/>
      <p:bldP spid="62" grpId="0" build="p" autoUpdateAnimBg="0"/>
      <p:bldP spid="3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7040237"/>
              </p:ext>
            </p:extLst>
          </p:nvPr>
        </p:nvGraphicFramePr>
        <p:xfrm>
          <a:off x="1335088" y="1133475"/>
          <a:ext cx="2093912" cy="2438401"/>
        </p:xfrm>
        <a:graphic>
          <a:graphicData uri="http://schemas.openxmlformats.org/drawingml/2006/table">
            <a:tbl>
              <a:tblPr/>
              <a:tblGrid>
                <a:gridCol w="874712"/>
                <a:gridCol w="1219200"/>
              </a:tblGrid>
              <a:tr h="3483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Corn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Soybeans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343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10,000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48343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9,500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1,000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8343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8,500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2,000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8343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6,500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3,000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8343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3,500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4,000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8343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5,000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1" name="TextBox 40"/>
          <p:cNvSpPr txBox="1"/>
          <p:nvPr/>
        </p:nvSpPr>
        <p:spPr>
          <a:xfrm>
            <a:off x="5943600" y="6523910"/>
            <a:ext cx="3200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Copyright 2012  eStudy.us  michael.roberson@eStudy.us</a:t>
            </a:r>
            <a:endParaRPr lang="en-US" sz="1000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4800600" y="1371600"/>
            <a:ext cx="0" cy="2819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4800600" y="4191000"/>
            <a:ext cx="373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191000" y="1143000"/>
            <a:ext cx="7490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+mn-lt"/>
                <a:cs typeface="Arial" pitchFamily="34" charset="0"/>
              </a:rPr>
              <a:t>Corn</a:t>
            </a:r>
            <a:endParaRPr lang="en-US" sz="1800" dirty="0">
              <a:latin typeface="+mn-lt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861597" y="4191000"/>
            <a:ext cx="11300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+mn-lt"/>
                <a:cs typeface="Arial" pitchFamily="34" charset="0"/>
              </a:rPr>
              <a:t>Soybean</a:t>
            </a:r>
            <a:endParaRPr lang="en-US" sz="1800" dirty="0">
              <a:latin typeface="+mn-lt"/>
              <a:cs typeface="Arial" pitchFamily="34" charset="0"/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>
            <a:off x="4804527" y="2040661"/>
            <a:ext cx="283048" cy="929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 rot="5400000">
            <a:off x="6015106" y="4381151"/>
            <a:ext cx="65274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latin typeface="Calibri" pitchFamily="34" charset="0"/>
                <a:cs typeface="Calibri" pitchFamily="34" charset="0"/>
              </a:rPr>
              <a:t>5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,000</a:t>
            </a:r>
            <a:endParaRPr lang="en-US" sz="16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 flipV="1">
            <a:off x="6044557" y="3486150"/>
            <a:ext cx="5989" cy="7048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4800600" y="3486150"/>
            <a:ext cx="125225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 rot="5400000">
            <a:off x="5443953" y="4372563"/>
            <a:ext cx="65274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latin typeface="Calibri" pitchFamily="34" charset="0"/>
                <a:cs typeface="Calibri" pitchFamily="34" charset="0"/>
              </a:rPr>
              <a:t>3,000</a:t>
            </a:r>
            <a:endParaRPr lang="en-US" sz="1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267200" y="3352800"/>
            <a:ext cx="53732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latin typeface="Calibri" pitchFamily="34" charset="0"/>
                <a:cs typeface="Calibri" pitchFamily="34" charset="0"/>
              </a:rPr>
              <a:t>3</a:t>
            </a:r>
            <a:r>
              <a:rPr lang="en-US" sz="1200" dirty="0" smtClean="0">
                <a:latin typeface="Calibri" pitchFamily="34" charset="0"/>
                <a:cs typeface="Calibri" pitchFamily="34" charset="0"/>
              </a:rPr>
              <a:t>,500</a:t>
            </a:r>
            <a:endParaRPr lang="en-US" sz="12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 flipV="1">
            <a:off x="4800600" y="2819400"/>
            <a:ext cx="954414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Flowchart: Connector 47"/>
          <p:cNvSpPr/>
          <p:nvPr/>
        </p:nvSpPr>
        <p:spPr>
          <a:xfrm>
            <a:off x="5355571" y="2381250"/>
            <a:ext cx="109257" cy="114300"/>
          </a:xfrm>
          <a:prstGeom prst="flowChartConnector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Connector 48"/>
          <p:cNvCxnSpPr/>
          <p:nvPr/>
        </p:nvCxnSpPr>
        <p:spPr>
          <a:xfrm flipV="1">
            <a:off x="5104860" y="2133600"/>
            <a:ext cx="540" cy="2057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4263273" y="2694801"/>
            <a:ext cx="53732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latin typeface="Calibri" pitchFamily="34" charset="0"/>
                <a:cs typeface="Calibri" pitchFamily="34" charset="0"/>
              </a:rPr>
              <a:t>6,500</a:t>
            </a:r>
            <a:endParaRPr lang="en-US" sz="1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" name="Rectangle 50"/>
          <p:cNvSpPr/>
          <p:nvPr/>
        </p:nvSpPr>
        <p:spPr>
          <a:xfrm rot="5400000">
            <a:off x="4795906" y="4348095"/>
            <a:ext cx="65274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latin typeface="Calibri" pitchFamily="34" charset="0"/>
                <a:cs typeface="Calibri" pitchFamily="34" charset="0"/>
              </a:rPr>
              <a:t>1,000</a:t>
            </a:r>
            <a:endParaRPr lang="en-US" sz="16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>
            <a:off x="5083289" y="2133600"/>
            <a:ext cx="326911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5410200" y="2421523"/>
            <a:ext cx="344814" cy="3978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6065310" y="3460750"/>
            <a:ext cx="259290" cy="7302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5755014" y="2817227"/>
            <a:ext cx="310296" cy="6435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 flipV="1">
            <a:off x="5410200" y="2421523"/>
            <a:ext cx="1080" cy="17694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endCxn id="91" idx="4"/>
          </p:cNvCxnSpPr>
          <p:nvPr/>
        </p:nvCxnSpPr>
        <p:spPr>
          <a:xfrm flipV="1">
            <a:off x="5733443" y="2876551"/>
            <a:ext cx="21571" cy="13144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69"/>
          <p:cNvSpPr/>
          <p:nvPr/>
        </p:nvSpPr>
        <p:spPr>
          <a:xfrm rot="5400000">
            <a:off x="5105399" y="4351924"/>
            <a:ext cx="65274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,000</a:t>
            </a:r>
            <a:endParaRPr lang="en-US" sz="1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4" name="Rectangle 73"/>
          <p:cNvSpPr/>
          <p:nvPr/>
        </p:nvSpPr>
        <p:spPr>
          <a:xfrm rot="5400000">
            <a:off x="5718186" y="4391239"/>
            <a:ext cx="65274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latin typeface="Calibri" pitchFamily="34" charset="0"/>
                <a:cs typeface="Calibri" pitchFamily="34" charset="0"/>
              </a:rPr>
              <a:t>4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,000</a:t>
            </a:r>
            <a:endParaRPr lang="en-US" sz="1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2" name="Flowchart: Connector 81"/>
          <p:cNvSpPr/>
          <p:nvPr/>
        </p:nvSpPr>
        <p:spPr>
          <a:xfrm>
            <a:off x="5050231" y="2087130"/>
            <a:ext cx="109257" cy="114300"/>
          </a:xfrm>
          <a:prstGeom prst="flowChartConnector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lowchart: Connector 82"/>
          <p:cNvSpPr/>
          <p:nvPr/>
        </p:nvSpPr>
        <p:spPr>
          <a:xfrm>
            <a:off x="6008314" y="3434149"/>
            <a:ext cx="109257" cy="114300"/>
          </a:xfrm>
          <a:prstGeom prst="flowChartConnector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lowchart: Connector 90"/>
          <p:cNvSpPr/>
          <p:nvPr/>
        </p:nvSpPr>
        <p:spPr>
          <a:xfrm>
            <a:off x="5700385" y="2762251"/>
            <a:ext cx="109257" cy="114300"/>
          </a:xfrm>
          <a:prstGeom prst="flowChartConnector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4263273" y="2313801"/>
            <a:ext cx="53732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latin typeface="Calibri" pitchFamily="34" charset="0"/>
                <a:cs typeface="Calibri" pitchFamily="34" charset="0"/>
              </a:rPr>
              <a:t>8</a:t>
            </a:r>
            <a:r>
              <a:rPr lang="en-US" sz="1200" dirty="0" smtClean="0">
                <a:latin typeface="Calibri" pitchFamily="34" charset="0"/>
                <a:cs typeface="Calibri" pitchFamily="34" charset="0"/>
              </a:rPr>
              <a:t>,500</a:t>
            </a:r>
            <a:endParaRPr lang="en-US" sz="1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4263273" y="2057400"/>
            <a:ext cx="53732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latin typeface="Calibri" pitchFamily="34" charset="0"/>
                <a:cs typeface="Calibri" pitchFamily="34" charset="0"/>
              </a:rPr>
              <a:t>9,500</a:t>
            </a:r>
            <a:endParaRPr lang="en-US" sz="1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4191000" y="1856601"/>
            <a:ext cx="61587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latin typeface="Calibri" pitchFamily="34" charset="0"/>
                <a:cs typeface="Calibri" pitchFamily="34" charset="0"/>
              </a:rPr>
              <a:t>10,000</a:t>
            </a:r>
            <a:endParaRPr lang="en-US" sz="12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00" name="Straight Connector 99"/>
          <p:cNvCxnSpPr/>
          <p:nvPr/>
        </p:nvCxnSpPr>
        <p:spPr>
          <a:xfrm>
            <a:off x="4800600" y="2438400"/>
            <a:ext cx="60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4800600" y="2133600"/>
            <a:ext cx="3109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1" name="Group 110"/>
          <p:cNvGrpSpPr/>
          <p:nvPr/>
        </p:nvGrpSpPr>
        <p:grpSpPr>
          <a:xfrm>
            <a:off x="5307032" y="1718846"/>
            <a:ext cx="3227368" cy="496703"/>
            <a:chOff x="5307032" y="1718846"/>
            <a:chExt cx="3227368" cy="496703"/>
          </a:xfrm>
        </p:grpSpPr>
        <p:sp>
          <p:nvSpPr>
            <p:cNvPr id="52" name="Left Arrow 51"/>
            <p:cNvSpPr/>
            <p:nvPr/>
          </p:nvSpPr>
          <p:spPr>
            <a:xfrm rot="19585418">
              <a:off x="5307032" y="2035348"/>
              <a:ext cx="484167" cy="180201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5800638" y="1718846"/>
              <a:ext cx="27337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+mn-lt"/>
                </a:rPr>
                <a:t>One Corn for One Soybean</a:t>
              </a:r>
              <a:endParaRPr lang="en-US" sz="1600" dirty="0">
                <a:latin typeface="+mn-lt"/>
              </a:endParaRPr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5916632" y="2590800"/>
            <a:ext cx="3227368" cy="496703"/>
            <a:chOff x="5916632" y="2590800"/>
            <a:chExt cx="3227368" cy="496703"/>
          </a:xfrm>
        </p:grpSpPr>
        <p:sp>
          <p:nvSpPr>
            <p:cNvPr id="113" name="Left Arrow 112"/>
            <p:cNvSpPr/>
            <p:nvPr/>
          </p:nvSpPr>
          <p:spPr>
            <a:xfrm rot="19585418">
              <a:off x="5916632" y="2907302"/>
              <a:ext cx="484167" cy="180201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6410238" y="2590800"/>
              <a:ext cx="27337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+mn-lt"/>
                </a:rPr>
                <a:t>Three Corn for One Soybean</a:t>
              </a:r>
              <a:endParaRPr lang="en-US" sz="1600" dirty="0">
                <a:latin typeface="+mn-lt"/>
              </a:endParaRPr>
            </a:p>
          </p:txBody>
        </p:sp>
      </p:grpSp>
      <p:sp>
        <p:nvSpPr>
          <p:cNvPr id="115" name="Rectangle 3"/>
          <p:cNvSpPr txBox="1">
            <a:spLocks noChangeArrowheads="1"/>
          </p:cNvSpPr>
          <p:nvPr/>
        </p:nvSpPr>
        <p:spPr>
          <a:xfrm>
            <a:off x="4800600" y="5029200"/>
            <a:ext cx="4191000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800" dirty="0" smtClean="0">
                <a:latin typeface="+mn-lt"/>
              </a:rPr>
              <a:t>Now the farmer faces </a:t>
            </a:r>
            <a:r>
              <a:rPr lang="en-US" sz="1800" b="1" dirty="0" smtClean="0">
                <a:latin typeface="+mn-lt"/>
              </a:rPr>
              <a:t>increasing opportunity cost</a:t>
            </a:r>
            <a:r>
              <a:rPr lang="en-US" sz="1800" dirty="0" smtClean="0">
                <a:latin typeface="+mn-lt"/>
              </a:rPr>
              <a:t> as he continues to add soybeans in production</a:t>
            </a:r>
            <a:endParaRPr lang="en-US" sz="1800" dirty="0">
              <a:latin typeface="+mn-lt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298939" y="5669756"/>
            <a:ext cx="3120659" cy="654844"/>
            <a:chOff x="1298939" y="5669756"/>
            <a:chExt cx="3120659" cy="654844"/>
          </a:xfrm>
        </p:grpSpPr>
        <p:sp>
          <p:nvSpPr>
            <p:cNvPr id="24" name="Rectangle 23"/>
            <p:cNvSpPr/>
            <p:nvPr/>
          </p:nvSpPr>
          <p:spPr>
            <a:xfrm>
              <a:off x="3090824" y="5669756"/>
              <a:ext cx="1328773" cy="65484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298939" y="5669756"/>
              <a:ext cx="1331912" cy="65484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298939" y="5669756"/>
              <a:ext cx="1331912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1600" dirty="0">
                  <a:latin typeface="+mn-lt"/>
                </a:rPr>
                <a:t>2</a:t>
              </a:r>
              <a:r>
                <a:rPr lang="en-US" sz="1600" dirty="0" smtClean="0">
                  <a:latin typeface="+mn-lt"/>
                </a:rPr>
                <a:t>000 </a:t>
              </a:r>
              <a:r>
                <a:rPr lang="en-US" sz="1600" dirty="0" smtClean="0">
                  <a:latin typeface="+mn-lt"/>
                  <a:sym typeface="Symbol"/>
                </a:rPr>
                <a:t></a:t>
              </a:r>
              <a:r>
                <a:rPr lang="en-US" sz="1600" dirty="0" smtClean="0">
                  <a:latin typeface="+mn-lt"/>
                </a:rPr>
                <a:t> </a:t>
              </a:r>
              <a:r>
                <a:rPr lang="en-US" sz="1600" dirty="0">
                  <a:latin typeface="+mn-lt"/>
                </a:rPr>
                <a:t>3</a:t>
              </a:r>
              <a:r>
                <a:rPr lang="en-US" sz="1600" dirty="0" smtClean="0">
                  <a:latin typeface="+mn-lt"/>
                </a:rPr>
                <a:t>000 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36886" name="Right Arrow 13"/>
            <p:cNvSpPr>
              <a:spLocks noChangeArrowheads="1"/>
            </p:cNvSpPr>
            <p:nvPr/>
          </p:nvSpPr>
          <p:spPr bwMode="auto">
            <a:xfrm>
              <a:off x="2785432" y="5891250"/>
              <a:ext cx="228600" cy="295275"/>
            </a:xfrm>
            <a:prstGeom prst="rightArrow">
              <a:avLst>
                <a:gd name="adj1" fmla="val 50000"/>
                <a:gd name="adj2" fmla="val 50143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047999" y="5700335"/>
              <a:ext cx="1371599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1600" dirty="0">
                  <a:latin typeface="+mn-lt"/>
                </a:rPr>
                <a:t>6</a:t>
              </a:r>
              <a:r>
                <a:rPr lang="en-US" sz="1600" dirty="0" smtClean="0">
                  <a:latin typeface="+mn-lt"/>
                </a:rPr>
                <a:t>500 </a:t>
              </a:r>
              <a:r>
                <a:rPr lang="en-US" sz="1600" dirty="0" smtClean="0">
                  <a:latin typeface="+mn-lt"/>
                  <a:sym typeface="Symbol"/>
                </a:rPr>
                <a:t></a:t>
              </a:r>
              <a:r>
                <a:rPr lang="en-US" sz="1600" dirty="0" smtClean="0">
                  <a:latin typeface="+mn-lt"/>
                </a:rPr>
                <a:t> </a:t>
              </a:r>
              <a:r>
                <a:rPr lang="en-US" sz="1600" dirty="0">
                  <a:latin typeface="+mn-lt"/>
                </a:rPr>
                <a:t>3</a:t>
              </a:r>
              <a:r>
                <a:rPr lang="en-US" sz="1600" dirty="0" smtClean="0">
                  <a:latin typeface="+mn-lt"/>
                </a:rPr>
                <a:t>500 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675970" y="5986462"/>
              <a:ext cx="762000" cy="33813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600" dirty="0">
                  <a:latin typeface="+mn-lt"/>
                </a:rPr>
                <a:t>1000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396619" y="5984875"/>
              <a:ext cx="760413" cy="33972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600" dirty="0" smtClean="0">
                  <a:latin typeface="+mn-lt"/>
                </a:rPr>
                <a:t>3000 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39" name="Down Arrow 38"/>
            <p:cNvSpPr/>
            <p:nvPr/>
          </p:nvSpPr>
          <p:spPr>
            <a:xfrm rot="10800000">
              <a:off x="1468007" y="5977164"/>
              <a:ext cx="248444" cy="275204"/>
            </a:xfrm>
            <a:prstGeom prst="downArrow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Down Arrow 65"/>
            <p:cNvSpPr/>
            <p:nvPr/>
          </p:nvSpPr>
          <p:spPr>
            <a:xfrm>
              <a:off x="3150126" y="6023168"/>
              <a:ext cx="248444" cy="275204"/>
            </a:xfrm>
            <a:prstGeom prst="downArrow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1298938" y="4411663"/>
            <a:ext cx="3199999" cy="998537"/>
            <a:chOff x="1298938" y="4411663"/>
            <a:chExt cx="3199999" cy="998537"/>
          </a:xfrm>
        </p:grpSpPr>
        <p:sp>
          <p:nvSpPr>
            <p:cNvPr id="28" name="Rectangle 27"/>
            <p:cNvSpPr/>
            <p:nvPr/>
          </p:nvSpPr>
          <p:spPr>
            <a:xfrm>
              <a:off x="3090824" y="4725610"/>
              <a:ext cx="1328775" cy="65484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1298938" y="4735532"/>
              <a:ext cx="1331913" cy="65484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564051" y="4411663"/>
              <a:ext cx="1066800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1400" b="1" dirty="0">
                  <a:latin typeface="+mn-lt"/>
                </a:rPr>
                <a:t>Soybeans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396619" y="4411663"/>
              <a:ext cx="760413" cy="30797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400" b="1" dirty="0">
                  <a:latin typeface="+mn-lt"/>
                </a:rPr>
                <a:t>Corn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298939" y="4724400"/>
              <a:ext cx="1331912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1600" dirty="0">
                  <a:latin typeface="+mn-lt"/>
                </a:rPr>
                <a:t>1</a:t>
              </a:r>
              <a:r>
                <a:rPr lang="en-US" sz="1600" dirty="0" smtClean="0">
                  <a:latin typeface="+mn-lt"/>
                </a:rPr>
                <a:t>000 </a:t>
              </a:r>
              <a:r>
                <a:rPr lang="en-US" sz="1600" dirty="0" smtClean="0">
                  <a:latin typeface="+mn-lt"/>
                  <a:sym typeface="Symbol"/>
                </a:rPr>
                <a:t></a:t>
              </a:r>
              <a:r>
                <a:rPr lang="en-US" sz="1600" dirty="0" smtClean="0">
                  <a:latin typeface="+mn-lt"/>
                </a:rPr>
                <a:t> </a:t>
              </a:r>
              <a:r>
                <a:rPr lang="en-US" sz="1600" dirty="0">
                  <a:latin typeface="+mn-lt"/>
                </a:rPr>
                <a:t>2</a:t>
              </a:r>
              <a:r>
                <a:rPr lang="en-US" sz="1600" dirty="0" smtClean="0">
                  <a:latin typeface="+mn-lt"/>
                </a:rPr>
                <a:t>000 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36892" name="Right Arrow 21"/>
            <p:cNvSpPr>
              <a:spLocks noChangeArrowheads="1"/>
            </p:cNvSpPr>
            <p:nvPr/>
          </p:nvSpPr>
          <p:spPr bwMode="auto">
            <a:xfrm>
              <a:off x="2785432" y="4914522"/>
              <a:ext cx="228599" cy="296863"/>
            </a:xfrm>
            <a:prstGeom prst="rightArrow">
              <a:avLst>
                <a:gd name="adj1" fmla="val 50000"/>
                <a:gd name="adj2" fmla="val 49875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090825" y="4702175"/>
              <a:ext cx="1408112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1600" dirty="0">
                  <a:latin typeface="+mn-lt"/>
                </a:rPr>
                <a:t>9</a:t>
              </a:r>
              <a:r>
                <a:rPr lang="en-US" sz="1600" dirty="0" smtClean="0">
                  <a:latin typeface="+mn-lt"/>
                </a:rPr>
                <a:t>500 </a:t>
              </a:r>
              <a:r>
                <a:rPr lang="en-US" sz="1600" dirty="0">
                  <a:latin typeface="+mn-lt"/>
                  <a:sym typeface="Symbol"/>
                </a:rPr>
                <a:t></a:t>
              </a:r>
              <a:r>
                <a:rPr lang="en-US" sz="1600" dirty="0" smtClean="0">
                  <a:latin typeface="+mn-lt"/>
                </a:rPr>
                <a:t> </a:t>
              </a:r>
              <a:r>
                <a:rPr lang="en-US" sz="1600" dirty="0">
                  <a:latin typeface="+mn-lt"/>
                </a:rPr>
                <a:t>8</a:t>
              </a:r>
              <a:r>
                <a:rPr lang="en-US" sz="1600" dirty="0" smtClean="0">
                  <a:latin typeface="+mn-lt"/>
                </a:rPr>
                <a:t>500 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679939" y="5062954"/>
              <a:ext cx="762000" cy="33972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600" dirty="0">
                  <a:latin typeface="+mn-lt"/>
                </a:rPr>
                <a:t>1000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433725" y="5072063"/>
              <a:ext cx="800100" cy="33813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600" dirty="0">
                  <a:latin typeface="+mn-lt"/>
                </a:rPr>
                <a:t>1000 </a:t>
              </a:r>
            </a:p>
          </p:txBody>
        </p:sp>
        <p:sp>
          <p:nvSpPr>
            <p:cNvPr id="40" name="Down Arrow 39"/>
            <p:cNvSpPr/>
            <p:nvPr/>
          </p:nvSpPr>
          <p:spPr>
            <a:xfrm rot="10800000">
              <a:off x="1468007" y="5062954"/>
              <a:ext cx="248444" cy="275204"/>
            </a:xfrm>
            <a:prstGeom prst="downArrow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Down Arrow 67"/>
            <p:cNvSpPr/>
            <p:nvPr/>
          </p:nvSpPr>
          <p:spPr>
            <a:xfrm>
              <a:off x="3180556" y="5036571"/>
              <a:ext cx="248444" cy="275204"/>
            </a:xfrm>
            <a:prstGeom prst="downArrow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5" name="Rectangle 3"/>
          <p:cNvSpPr txBox="1">
            <a:spLocks noChangeArrowheads="1"/>
          </p:cNvSpPr>
          <p:nvPr/>
        </p:nvSpPr>
        <p:spPr>
          <a:xfrm>
            <a:off x="3851496" y="152400"/>
            <a:ext cx="5216303" cy="43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800" b="1" dirty="0" smtClean="0">
                <a:latin typeface="+mn-lt"/>
              </a:rPr>
              <a:t>Production Possibilities Frontier</a:t>
            </a:r>
            <a:endParaRPr lang="en-US" sz="2800" b="1" dirty="0">
              <a:latin typeface="+mn-lt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0" y="3838575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59805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1219200" y="1542919"/>
            <a:ext cx="2438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>
                <a:latin typeface="Verdana" pitchFamily="1" charset="0"/>
                <a:ea typeface="Verdana" pitchFamily="1" charset="0"/>
                <a:cs typeface="Verdana" pitchFamily="1" charset="0"/>
              </a:rPr>
              <a:t>Suppose the farmer purchases more land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1219200" y="2916238"/>
            <a:ext cx="2286000" cy="141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>
                <a:latin typeface="Verdana" pitchFamily="1" charset="0"/>
                <a:ea typeface="Verdana" pitchFamily="1" charset="0"/>
                <a:cs typeface="Verdana" pitchFamily="1" charset="0"/>
              </a:rPr>
              <a:t>Suppose the farmer purchases a new </a:t>
            </a:r>
            <a:r>
              <a:rPr lang="en-US" sz="1800" dirty="0" smtClean="0">
                <a:latin typeface="Verdana" pitchFamily="1" charset="0"/>
                <a:ea typeface="Verdana" pitchFamily="1" charset="0"/>
                <a:cs typeface="Verdana" pitchFamily="1" charset="0"/>
              </a:rPr>
              <a:t>tractor </a:t>
            </a:r>
            <a:r>
              <a:rPr lang="en-US" sz="1600" i="1" dirty="0" smtClean="0">
                <a:latin typeface="Verdana" pitchFamily="1" charset="0"/>
                <a:ea typeface="Verdana" pitchFamily="1" charset="0"/>
                <a:cs typeface="Verdana" pitchFamily="1" charset="0"/>
              </a:rPr>
              <a:t>improving technologically</a:t>
            </a:r>
            <a:endParaRPr lang="en-US" sz="1600" i="1" dirty="0">
              <a:latin typeface="Verdana" pitchFamily="1" charset="0"/>
              <a:ea typeface="Verdana" pitchFamily="1" charset="0"/>
              <a:cs typeface="Verdana" pitchFamily="1" charset="0"/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1828800" y="2546351"/>
            <a:ext cx="609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dirty="0">
                <a:latin typeface="Verdana" pitchFamily="1" charset="0"/>
                <a:ea typeface="Verdana" pitchFamily="1" charset="0"/>
                <a:cs typeface="Verdana" pitchFamily="1" charset="0"/>
              </a:rPr>
              <a:t>or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943600" y="6523910"/>
            <a:ext cx="3200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Copyright 2012  eStudy.us  michael.roberson@eStudy.us</a:t>
            </a:r>
            <a:endParaRPr lang="en-US" sz="10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4800600" y="1371600"/>
            <a:ext cx="0" cy="2819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4800600" y="4191000"/>
            <a:ext cx="373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191000" y="1143000"/>
            <a:ext cx="7490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+mn-lt"/>
                <a:cs typeface="Arial" pitchFamily="34" charset="0"/>
              </a:rPr>
              <a:t>Corn</a:t>
            </a:r>
            <a:endParaRPr lang="en-US" sz="1800" dirty="0">
              <a:latin typeface="+mn-lt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861597" y="4191000"/>
            <a:ext cx="11300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+mn-lt"/>
                <a:cs typeface="Arial" pitchFamily="34" charset="0"/>
              </a:rPr>
              <a:t>Soybean</a:t>
            </a:r>
            <a:endParaRPr lang="en-US" sz="1800" dirty="0">
              <a:latin typeface="+mn-lt"/>
              <a:cs typeface="Arial" pitchFamily="34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4800600" y="2044995"/>
            <a:ext cx="289322" cy="929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 rot="5400000">
            <a:off x="6072814" y="4321164"/>
            <a:ext cx="53732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latin typeface="Calibri" pitchFamily="34" charset="0"/>
                <a:cs typeface="Calibri" pitchFamily="34" charset="0"/>
              </a:rPr>
              <a:t>5</a:t>
            </a:r>
            <a:r>
              <a:rPr lang="en-US" sz="1200" dirty="0" smtClean="0">
                <a:latin typeface="Calibri" pitchFamily="34" charset="0"/>
                <a:cs typeface="Calibri" pitchFamily="34" charset="0"/>
              </a:rPr>
              <a:t>,000</a:t>
            </a:r>
            <a:endParaRPr lang="en-US" sz="12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6046868" y="3486150"/>
            <a:ext cx="5989" cy="7048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800600" y="3486150"/>
            <a:ext cx="125225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 rot="5400000">
            <a:off x="5460237" y="4321164"/>
            <a:ext cx="53732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latin typeface="Calibri" pitchFamily="34" charset="0"/>
                <a:cs typeface="Calibri" pitchFamily="34" charset="0"/>
              </a:rPr>
              <a:t>3,000</a:t>
            </a:r>
            <a:endParaRPr lang="en-US" sz="1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267200" y="3352800"/>
            <a:ext cx="53732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latin typeface="Calibri" pitchFamily="34" charset="0"/>
                <a:cs typeface="Calibri" pitchFamily="34" charset="0"/>
              </a:rPr>
              <a:t>3</a:t>
            </a:r>
            <a:r>
              <a:rPr lang="en-US" sz="1200" dirty="0" smtClean="0">
                <a:latin typeface="Calibri" pitchFamily="34" charset="0"/>
                <a:cs typeface="Calibri" pitchFamily="34" charset="0"/>
              </a:rPr>
              <a:t>,500</a:t>
            </a:r>
            <a:endParaRPr lang="en-US" sz="12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4800600" y="2819400"/>
            <a:ext cx="91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lowchart: Connector 27"/>
          <p:cNvSpPr/>
          <p:nvPr/>
        </p:nvSpPr>
        <p:spPr>
          <a:xfrm>
            <a:off x="5353223" y="2372499"/>
            <a:ext cx="109257" cy="114300"/>
          </a:xfrm>
          <a:prstGeom prst="flowChartConnector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 flipV="1">
            <a:off x="5104860" y="2133600"/>
            <a:ext cx="540" cy="2057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4263273" y="2694801"/>
            <a:ext cx="53732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latin typeface="Calibri" pitchFamily="34" charset="0"/>
                <a:cs typeface="Calibri" pitchFamily="34" charset="0"/>
              </a:rPr>
              <a:t>6,500</a:t>
            </a:r>
            <a:endParaRPr lang="en-US" sz="1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 rot="5400000">
            <a:off x="4853614" y="4321164"/>
            <a:ext cx="53732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latin typeface="Calibri" pitchFamily="34" charset="0"/>
                <a:cs typeface="Calibri" pitchFamily="34" charset="0"/>
              </a:rPr>
              <a:t>1,000</a:t>
            </a:r>
            <a:endParaRPr lang="en-US" sz="12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5083289" y="2133600"/>
            <a:ext cx="326911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5410200" y="2421523"/>
            <a:ext cx="304800" cy="3978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6052857" y="3494673"/>
            <a:ext cx="271743" cy="6963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720132" y="2816433"/>
            <a:ext cx="326736" cy="6697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5407851" y="2410912"/>
            <a:ext cx="2349" cy="1780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endCxn id="43" idx="4"/>
          </p:cNvCxnSpPr>
          <p:nvPr/>
        </p:nvCxnSpPr>
        <p:spPr>
          <a:xfrm flipV="1">
            <a:off x="5715000" y="2879139"/>
            <a:ext cx="5132" cy="13118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 rot="5400000">
            <a:off x="5163107" y="4321164"/>
            <a:ext cx="53732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sz="1200" dirty="0" smtClean="0">
                <a:latin typeface="Calibri" pitchFamily="34" charset="0"/>
                <a:cs typeface="Calibri" pitchFamily="34" charset="0"/>
              </a:rPr>
              <a:t>,000</a:t>
            </a:r>
            <a:endParaRPr lang="en-US" sz="1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 rot="5400000">
            <a:off x="5775894" y="4321164"/>
            <a:ext cx="53732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latin typeface="Calibri" pitchFamily="34" charset="0"/>
                <a:cs typeface="Calibri" pitchFamily="34" charset="0"/>
              </a:rPr>
              <a:t>4</a:t>
            </a:r>
            <a:r>
              <a:rPr lang="en-US" sz="1200" dirty="0" smtClean="0">
                <a:latin typeface="Calibri" pitchFamily="34" charset="0"/>
                <a:cs typeface="Calibri" pitchFamily="34" charset="0"/>
              </a:rPr>
              <a:t>,000</a:t>
            </a:r>
            <a:endParaRPr lang="en-US" sz="1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" name="Flowchart: Connector 40"/>
          <p:cNvSpPr/>
          <p:nvPr/>
        </p:nvSpPr>
        <p:spPr>
          <a:xfrm>
            <a:off x="5035293" y="2094889"/>
            <a:ext cx="109257" cy="114300"/>
          </a:xfrm>
          <a:prstGeom prst="flowChartConnector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lowchart: Connector 41"/>
          <p:cNvSpPr/>
          <p:nvPr/>
        </p:nvSpPr>
        <p:spPr>
          <a:xfrm>
            <a:off x="5998228" y="3434149"/>
            <a:ext cx="109257" cy="114300"/>
          </a:xfrm>
          <a:prstGeom prst="flowChartConnector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lowchart: Connector 42"/>
          <p:cNvSpPr/>
          <p:nvPr/>
        </p:nvSpPr>
        <p:spPr>
          <a:xfrm>
            <a:off x="5665503" y="2764839"/>
            <a:ext cx="109257" cy="114300"/>
          </a:xfrm>
          <a:prstGeom prst="flowChartConnector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4263273" y="2313801"/>
            <a:ext cx="53732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latin typeface="Calibri" pitchFamily="34" charset="0"/>
                <a:cs typeface="Calibri" pitchFamily="34" charset="0"/>
              </a:rPr>
              <a:t>8</a:t>
            </a:r>
            <a:r>
              <a:rPr lang="en-US" sz="1200" dirty="0" smtClean="0">
                <a:latin typeface="Calibri" pitchFamily="34" charset="0"/>
                <a:cs typeface="Calibri" pitchFamily="34" charset="0"/>
              </a:rPr>
              <a:t>,500</a:t>
            </a:r>
            <a:endParaRPr lang="en-US" sz="1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263273" y="2057400"/>
            <a:ext cx="53732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latin typeface="Calibri" pitchFamily="34" charset="0"/>
                <a:cs typeface="Calibri" pitchFamily="34" charset="0"/>
              </a:rPr>
              <a:t>9,500</a:t>
            </a:r>
            <a:endParaRPr lang="en-US" sz="1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191000" y="1856601"/>
            <a:ext cx="61587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latin typeface="Calibri" pitchFamily="34" charset="0"/>
                <a:cs typeface="Calibri" pitchFamily="34" charset="0"/>
              </a:rPr>
              <a:t>10,000</a:t>
            </a:r>
            <a:endParaRPr lang="en-US" sz="12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4800600" y="2438400"/>
            <a:ext cx="60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800600" y="2152039"/>
            <a:ext cx="3109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>
            <a:spLocks noChangeArrowheads="1"/>
          </p:cNvSpPr>
          <p:nvPr/>
        </p:nvSpPr>
        <p:spPr bwMode="auto">
          <a:xfrm>
            <a:off x="1219200" y="5068669"/>
            <a:ext cx="6934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 smtClean="0">
                <a:latin typeface="Verdana" pitchFamily="1" charset="0"/>
                <a:ea typeface="Verdana" pitchFamily="1" charset="0"/>
                <a:cs typeface="Verdana" pitchFamily="1" charset="0"/>
              </a:rPr>
              <a:t>Causes the production possibilities frontier to shift out allowing for the production of more corn and or soybean</a:t>
            </a:r>
            <a:endParaRPr lang="en-US" sz="1800" dirty="0">
              <a:latin typeface="Verdana" pitchFamily="1" charset="0"/>
              <a:ea typeface="Verdana" pitchFamily="1" charset="0"/>
              <a:cs typeface="Verdana" pitchFamily="1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4191000" y="1676400"/>
            <a:ext cx="2593777" cy="3051927"/>
            <a:chOff x="4191000" y="1676400"/>
            <a:chExt cx="2593777" cy="3051927"/>
          </a:xfrm>
        </p:grpSpPr>
        <p:grpSp>
          <p:nvGrpSpPr>
            <p:cNvPr id="3" name="Group 2"/>
            <p:cNvGrpSpPr/>
            <p:nvPr/>
          </p:nvGrpSpPr>
          <p:grpSpPr>
            <a:xfrm>
              <a:off x="4800600" y="1828800"/>
              <a:ext cx="1812621" cy="2362200"/>
              <a:chOff x="6248400" y="762000"/>
              <a:chExt cx="1812621" cy="2362200"/>
            </a:xfrm>
          </p:grpSpPr>
          <p:cxnSp>
            <p:nvCxnSpPr>
              <p:cNvPr id="53" name="Straight Connector 52"/>
              <p:cNvCxnSpPr/>
              <p:nvPr/>
            </p:nvCxnSpPr>
            <p:spPr>
              <a:xfrm>
                <a:off x="7772400" y="2394816"/>
                <a:ext cx="288621" cy="72938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>
                <a:off x="7431414" y="1664494"/>
                <a:ext cx="340986" cy="73162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7086600" y="1267599"/>
                <a:ext cx="344814" cy="42567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>
                <a:off x="6624705" y="886599"/>
                <a:ext cx="461895" cy="3810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>
                <a:off x="6248400" y="762000"/>
                <a:ext cx="376305" cy="12459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4" name="Flowchart: Connector 63"/>
              <p:cNvSpPr/>
              <p:nvPr/>
            </p:nvSpPr>
            <p:spPr>
              <a:xfrm>
                <a:off x="6571595" y="829449"/>
                <a:ext cx="109257" cy="114300"/>
              </a:xfrm>
              <a:prstGeom prst="flowChartConnector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Flowchart: Connector 64"/>
              <p:cNvSpPr/>
              <p:nvPr/>
            </p:nvSpPr>
            <p:spPr>
              <a:xfrm>
                <a:off x="7038201" y="1210449"/>
                <a:ext cx="109257" cy="114300"/>
              </a:xfrm>
              <a:prstGeom prst="flowChartConnector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Flowchart: Connector 65"/>
              <p:cNvSpPr/>
              <p:nvPr/>
            </p:nvSpPr>
            <p:spPr>
              <a:xfrm>
                <a:off x="7391400" y="1638300"/>
                <a:ext cx="109257" cy="114300"/>
              </a:xfrm>
              <a:prstGeom prst="flowChartConnector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Flowchart: Connector 66"/>
              <p:cNvSpPr/>
              <p:nvPr/>
            </p:nvSpPr>
            <p:spPr>
              <a:xfrm>
                <a:off x="7739343" y="2362200"/>
                <a:ext cx="109257" cy="114300"/>
              </a:xfrm>
              <a:prstGeom prst="flowChartConnector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4" name="Rectangle 53"/>
            <p:cNvSpPr/>
            <p:nvPr/>
          </p:nvSpPr>
          <p:spPr>
            <a:xfrm rot="5400000">
              <a:off x="6377614" y="4321164"/>
              <a:ext cx="537327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Calibri" pitchFamily="34" charset="0"/>
                  <a:cs typeface="Calibri" pitchFamily="34" charset="0"/>
                </a:rPr>
                <a:t>6,000</a:t>
              </a:r>
              <a:endParaRPr lang="en-US" sz="12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4191000" y="1676400"/>
              <a:ext cx="61587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Calibri" pitchFamily="34" charset="0"/>
                  <a:cs typeface="Calibri" pitchFamily="34" charset="0"/>
                </a:rPr>
                <a:t>12,000</a:t>
              </a:r>
              <a:endParaRPr lang="en-US" sz="12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7" name="Left Arrow 56"/>
            <p:cNvSpPr/>
            <p:nvPr/>
          </p:nvSpPr>
          <p:spPr>
            <a:xfrm flipH="1">
              <a:off x="6248400" y="3826308"/>
              <a:ext cx="202334" cy="76200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1" name="Rectangle 3"/>
          <p:cNvSpPr txBox="1">
            <a:spLocks noChangeArrowheads="1"/>
          </p:cNvSpPr>
          <p:nvPr/>
        </p:nvSpPr>
        <p:spPr>
          <a:xfrm>
            <a:off x="3851496" y="152400"/>
            <a:ext cx="5216303" cy="43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800" b="1" dirty="0" smtClean="0">
                <a:latin typeface="+mn-lt"/>
              </a:rPr>
              <a:t>Production Possibilities Frontier</a:t>
            </a:r>
            <a:endParaRPr lang="en-US" sz="28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490261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7" grpId="0"/>
      <p:bldP spid="6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1219200" y="1295400"/>
            <a:ext cx="24384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 smtClean="0">
                <a:latin typeface="Verdana" pitchFamily="1" charset="0"/>
                <a:ea typeface="Verdana" pitchFamily="1" charset="0"/>
                <a:cs typeface="Verdana" pitchFamily="1" charset="0"/>
              </a:rPr>
              <a:t>Suppose technology improves for soybean but not for corn</a:t>
            </a:r>
            <a:endParaRPr lang="en-US" sz="1800" dirty="0">
              <a:latin typeface="Verdana" pitchFamily="1" charset="0"/>
              <a:ea typeface="Verdana" pitchFamily="1" charset="0"/>
              <a:cs typeface="Verdana" pitchFamily="1" charset="0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1219200" y="3046274"/>
            <a:ext cx="24384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>
                <a:latin typeface="Verdana" pitchFamily="1" charset="0"/>
                <a:ea typeface="Verdana" pitchFamily="1" charset="0"/>
                <a:cs typeface="Verdana" pitchFamily="1" charset="0"/>
              </a:rPr>
              <a:t>Causes the production possibilities frontier to shift out </a:t>
            </a:r>
            <a:r>
              <a:rPr lang="en-US" sz="1800" dirty="0" smtClean="0">
                <a:latin typeface="Verdana" pitchFamily="1" charset="0"/>
                <a:ea typeface="Verdana" pitchFamily="1" charset="0"/>
                <a:cs typeface="Verdana" pitchFamily="1" charset="0"/>
              </a:rPr>
              <a:t>for soybean but not for corn</a:t>
            </a:r>
            <a:endParaRPr lang="en-US" sz="1800" dirty="0">
              <a:latin typeface="Verdana" pitchFamily="1" charset="0"/>
              <a:ea typeface="Verdana" pitchFamily="1" charset="0"/>
              <a:cs typeface="Verdana" pitchFamily="1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943600" y="6523910"/>
            <a:ext cx="3200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Copyright 2012  eStudy.us  michael.roberson@eStudy.us</a:t>
            </a:r>
            <a:endParaRPr lang="en-US" sz="1000" dirty="0"/>
          </a:p>
        </p:txBody>
      </p:sp>
      <p:sp>
        <p:nvSpPr>
          <p:cNvPr id="69" name="TextBox 68"/>
          <p:cNvSpPr txBox="1">
            <a:spLocks noChangeArrowheads="1"/>
          </p:cNvSpPr>
          <p:nvPr/>
        </p:nvSpPr>
        <p:spPr bwMode="auto">
          <a:xfrm>
            <a:off x="1219200" y="5068669"/>
            <a:ext cx="7620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Verdana" pitchFamily="1" charset="0"/>
                <a:ea typeface="Verdana" pitchFamily="1" charset="0"/>
                <a:cs typeface="Verdana" pitchFamily="1" charset="0"/>
              </a:rPr>
              <a:t>A farmer producing only corn will see no value in the new technology.  </a:t>
            </a:r>
            <a:endParaRPr lang="en-US" sz="1600" dirty="0">
              <a:latin typeface="Verdana" pitchFamily="1" charset="0"/>
              <a:ea typeface="Verdana" pitchFamily="1" charset="0"/>
              <a:cs typeface="Verdana" pitchFamily="1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91000" y="1307068"/>
            <a:ext cx="7490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+mn-lt"/>
                <a:cs typeface="Arial" pitchFamily="34" charset="0"/>
              </a:rPr>
              <a:t>Corn</a:t>
            </a:r>
            <a:endParaRPr lang="en-US" sz="1800" dirty="0">
              <a:latin typeface="+mn-lt"/>
              <a:cs typeface="Arial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 rot="5400000">
            <a:off x="5718186" y="4381151"/>
            <a:ext cx="65274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latin typeface="Calibri" pitchFamily="34" charset="0"/>
                <a:cs typeface="Calibri" pitchFamily="34" charset="0"/>
              </a:rPr>
              <a:t>4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,000</a:t>
            </a:r>
            <a:endParaRPr lang="en-US" sz="1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191000" y="1856601"/>
            <a:ext cx="61587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latin typeface="Calibri" pitchFamily="34" charset="0"/>
                <a:cs typeface="Calibri" pitchFamily="34" charset="0"/>
              </a:rPr>
              <a:t>10,000</a:t>
            </a:r>
            <a:endParaRPr lang="en-US" sz="12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4800600" y="1371600"/>
            <a:ext cx="0" cy="2819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4800600" y="4191000"/>
            <a:ext cx="373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861597" y="4191000"/>
            <a:ext cx="11300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+mn-lt"/>
                <a:cs typeface="Arial" pitchFamily="34" charset="0"/>
              </a:rPr>
              <a:t>Soybean</a:t>
            </a:r>
            <a:endParaRPr lang="en-US" sz="1800" dirty="0">
              <a:latin typeface="+mn-lt"/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 rot="5400000">
            <a:off x="6015106" y="4381151"/>
            <a:ext cx="65274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latin typeface="Calibri" pitchFamily="34" charset="0"/>
                <a:cs typeface="Calibri" pitchFamily="34" charset="0"/>
              </a:rPr>
              <a:t>5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,000</a:t>
            </a:r>
            <a:endParaRPr lang="en-US" sz="16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6046868" y="3486150"/>
            <a:ext cx="5989" cy="7048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800600" y="3486150"/>
            <a:ext cx="125225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 rot="5400000">
            <a:off x="5443953" y="4381151"/>
            <a:ext cx="65274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latin typeface="Calibri" pitchFamily="34" charset="0"/>
                <a:cs typeface="Calibri" pitchFamily="34" charset="0"/>
              </a:rPr>
              <a:t>3,000</a:t>
            </a:r>
            <a:endParaRPr lang="en-US" sz="1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267200" y="3352800"/>
            <a:ext cx="53732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latin typeface="Calibri" pitchFamily="34" charset="0"/>
                <a:cs typeface="Calibri" pitchFamily="34" charset="0"/>
              </a:rPr>
              <a:t>3</a:t>
            </a:r>
            <a:r>
              <a:rPr lang="en-US" sz="1200" dirty="0" smtClean="0">
                <a:latin typeface="Calibri" pitchFamily="34" charset="0"/>
                <a:cs typeface="Calibri" pitchFamily="34" charset="0"/>
              </a:rPr>
              <a:t>,500</a:t>
            </a:r>
            <a:endParaRPr lang="en-US" sz="12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4800600" y="2819400"/>
            <a:ext cx="9544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lowchart: Connector 27"/>
          <p:cNvSpPr/>
          <p:nvPr/>
        </p:nvSpPr>
        <p:spPr>
          <a:xfrm>
            <a:off x="5355571" y="2367349"/>
            <a:ext cx="109257" cy="114300"/>
          </a:xfrm>
          <a:prstGeom prst="flowChartConnector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/>
          <p:cNvCxnSpPr>
            <a:endCxn id="41" idx="4"/>
          </p:cNvCxnSpPr>
          <p:nvPr/>
        </p:nvCxnSpPr>
        <p:spPr>
          <a:xfrm flipV="1">
            <a:off x="5101499" y="2267724"/>
            <a:ext cx="1554" cy="19232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4263273" y="2694801"/>
            <a:ext cx="53732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latin typeface="Calibri" pitchFamily="34" charset="0"/>
                <a:cs typeface="Calibri" pitchFamily="34" charset="0"/>
              </a:rPr>
              <a:t>6,500</a:t>
            </a:r>
            <a:endParaRPr lang="en-US" sz="1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 rot="5400000">
            <a:off x="4795906" y="4381151"/>
            <a:ext cx="65274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latin typeface="Calibri" pitchFamily="34" charset="0"/>
                <a:cs typeface="Calibri" pitchFamily="34" charset="0"/>
              </a:rPr>
              <a:t>1,000</a:t>
            </a:r>
            <a:endParaRPr lang="en-US" sz="16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5103053" y="2210574"/>
            <a:ext cx="307147" cy="2109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5410200" y="2421523"/>
            <a:ext cx="344814" cy="3978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6065310" y="3462923"/>
            <a:ext cx="259290" cy="7280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755014" y="2819400"/>
            <a:ext cx="310296" cy="6435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5410200" y="2410912"/>
            <a:ext cx="0" cy="1780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endCxn id="43" idx="4"/>
          </p:cNvCxnSpPr>
          <p:nvPr/>
        </p:nvCxnSpPr>
        <p:spPr>
          <a:xfrm flipV="1">
            <a:off x="5737968" y="2887028"/>
            <a:ext cx="21571" cy="13039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 rot="5400000">
            <a:off x="5105399" y="4381151"/>
            <a:ext cx="65274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,000</a:t>
            </a:r>
            <a:endParaRPr lang="en-US" sz="1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" name="Flowchart: Connector 40"/>
          <p:cNvSpPr/>
          <p:nvPr/>
        </p:nvSpPr>
        <p:spPr>
          <a:xfrm>
            <a:off x="5048424" y="2153424"/>
            <a:ext cx="109257" cy="114300"/>
          </a:xfrm>
          <a:prstGeom prst="flowChartConnector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lowchart: Connector 41"/>
          <p:cNvSpPr/>
          <p:nvPr/>
        </p:nvSpPr>
        <p:spPr>
          <a:xfrm>
            <a:off x="6010681" y="3429000"/>
            <a:ext cx="109257" cy="114300"/>
          </a:xfrm>
          <a:prstGeom prst="flowChartConnector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lowchart: Connector 42"/>
          <p:cNvSpPr/>
          <p:nvPr/>
        </p:nvSpPr>
        <p:spPr>
          <a:xfrm>
            <a:off x="5704910" y="2772728"/>
            <a:ext cx="109257" cy="114300"/>
          </a:xfrm>
          <a:prstGeom prst="flowChartConnector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4263273" y="2286000"/>
            <a:ext cx="53732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latin typeface="Calibri" pitchFamily="34" charset="0"/>
                <a:cs typeface="Calibri" pitchFamily="34" charset="0"/>
              </a:rPr>
              <a:t>8</a:t>
            </a:r>
            <a:r>
              <a:rPr lang="en-US" sz="1200" dirty="0" smtClean="0">
                <a:latin typeface="Calibri" pitchFamily="34" charset="0"/>
                <a:cs typeface="Calibri" pitchFamily="34" charset="0"/>
              </a:rPr>
              <a:t>,500</a:t>
            </a:r>
            <a:endParaRPr lang="en-US" sz="1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263273" y="2057400"/>
            <a:ext cx="53732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latin typeface="Calibri" pitchFamily="34" charset="0"/>
                <a:cs typeface="Calibri" pitchFamily="34" charset="0"/>
              </a:rPr>
              <a:t>9,500</a:t>
            </a:r>
            <a:endParaRPr lang="en-US" sz="12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4800600" y="2421523"/>
            <a:ext cx="60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800600" y="2209800"/>
            <a:ext cx="3109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804527" y="2000320"/>
            <a:ext cx="298526" cy="2039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1219200" y="5410200"/>
            <a:ext cx="7772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Verdana" pitchFamily="1" charset="0"/>
                <a:ea typeface="Verdana" pitchFamily="1" charset="0"/>
                <a:cs typeface="Verdana" pitchFamily="1" charset="0"/>
              </a:rPr>
              <a:t>A farmer producing only soybean will get full value from the  technology.  </a:t>
            </a:r>
            <a:endParaRPr lang="en-US" sz="1600" dirty="0">
              <a:latin typeface="Verdana" pitchFamily="1" charset="0"/>
              <a:ea typeface="Verdana" pitchFamily="1" charset="0"/>
              <a:cs typeface="Verdana" pitchFamily="1" charset="0"/>
            </a:endParaRPr>
          </a:p>
        </p:txBody>
      </p:sp>
      <p:sp>
        <p:nvSpPr>
          <p:cNvPr id="59" name="Left Arrow 58"/>
          <p:cNvSpPr/>
          <p:nvPr/>
        </p:nvSpPr>
        <p:spPr>
          <a:xfrm flipH="1">
            <a:off x="6350866" y="3826308"/>
            <a:ext cx="202334" cy="76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1219200" y="5791200"/>
            <a:ext cx="7772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Verdana" pitchFamily="1" charset="0"/>
                <a:ea typeface="Verdana" pitchFamily="1" charset="0"/>
                <a:cs typeface="Verdana" pitchFamily="1" charset="0"/>
              </a:rPr>
              <a:t>A farmer producing both will get some value from the  technology.  </a:t>
            </a:r>
            <a:endParaRPr lang="en-US" sz="1600" dirty="0">
              <a:latin typeface="Verdana" pitchFamily="1" charset="0"/>
              <a:ea typeface="Verdana" pitchFamily="1" charset="0"/>
              <a:cs typeface="Verdana" pitchFamily="1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4804527" y="1993821"/>
            <a:ext cx="2282073" cy="2882978"/>
            <a:chOff x="4804527" y="1993821"/>
            <a:chExt cx="2282073" cy="2882978"/>
          </a:xfrm>
        </p:grpSpPr>
        <p:sp>
          <p:nvSpPr>
            <p:cNvPr id="54" name="Rectangle 53"/>
            <p:cNvSpPr/>
            <p:nvPr/>
          </p:nvSpPr>
          <p:spPr>
            <a:xfrm rot="5400000">
              <a:off x="6319906" y="4381151"/>
              <a:ext cx="652743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 smtClean="0">
                  <a:latin typeface="Calibri" pitchFamily="34" charset="0"/>
                  <a:cs typeface="Calibri" pitchFamily="34" charset="0"/>
                </a:rPr>
                <a:t>6,000</a:t>
              </a:r>
              <a:endParaRPr lang="en-US" sz="1600" dirty="0">
                <a:latin typeface="Calibri" pitchFamily="34" charset="0"/>
                <a:cs typeface="Calibri" pitchFamily="34" charset="0"/>
              </a:endParaRP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4804527" y="1993821"/>
              <a:ext cx="2282073" cy="2882978"/>
              <a:chOff x="4804527" y="1993821"/>
              <a:chExt cx="2282073" cy="2882978"/>
            </a:xfrm>
          </p:grpSpPr>
          <p:sp>
            <p:nvSpPr>
              <p:cNvPr id="57" name="Rectangle 56"/>
              <p:cNvSpPr/>
              <p:nvPr/>
            </p:nvSpPr>
            <p:spPr>
              <a:xfrm rot="5400000">
                <a:off x="6590951" y="4381151"/>
                <a:ext cx="652743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600" dirty="0" smtClean="0">
                    <a:latin typeface="Calibri" pitchFamily="34" charset="0"/>
                    <a:cs typeface="Calibri" pitchFamily="34" charset="0"/>
                  </a:rPr>
                  <a:t>7,000</a:t>
                </a:r>
                <a:endParaRPr lang="en-US" sz="1600" dirty="0">
                  <a:latin typeface="Calibri" pitchFamily="34" charset="0"/>
                  <a:cs typeface="Calibri" pitchFamily="34" charset="0"/>
                </a:endParaRPr>
              </a:p>
            </p:txBody>
          </p:sp>
          <p:grpSp>
            <p:nvGrpSpPr>
              <p:cNvPr id="10" name="Group 9"/>
              <p:cNvGrpSpPr/>
              <p:nvPr/>
            </p:nvGrpSpPr>
            <p:grpSpPr>
              <a:xfrm>
                <a:off x="4804527" y="1993821"/>
                <a:ext cx="2112795" cy="2197179"/>
                <a:chOff x="4804527" y="1993821"/>
                <a:chExt cx="2112795" cy="2197179"/>
              </a:xfrm>
            </p:grpSpPr>
            <p:grpSp>
              <p:nvGrpSpPr>
                <p:cNvPr id="6" name="Group 5"/>
                <p:cNvGrpSpPr/>
                <p:nvPr/>
              </p:nvGrpSpPr>
              <p:grpSpPr>
                <a:xfrm>
                  <a:off x="5053591" y="2007534"/>
                  <a:ext cx="1863731" cy="2183466"/>
                  <a:chOff x="10692391" y="-103067"/>
                  <a:chExt cx="1863731" cy="2183466"/>
                </a:xfrm>
              </p:grpSpPr>
              <p:cxnSp>
                <p:nvCxnSpPr>
                  <p:cNvPr id="53" name="Straight Connector 52"/>
                  <p:cNvCxnSpPr/>
                  <p:nvPr/>
                </p:nvCxnSpPr>
                <p:spPr>
                  <a:xfrm>
                    <a:off x="12170428" y="1248549"/>
                    <a:ext cx="385694" cy="83185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" name="Straight Connector 54"/>
                  <p:cNvCxnSpPr/>
                  <p:nvPr/>
                </p:nvCxnSpPr>
                <p:spPr>
                  <a:xfrm>
                    <a:off x="11718102" y="611238"/>
                    <a:ext cx="473898" cy="683933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" name="Straight Connector 55"/>
                  <p:cNvCxnSpPr/>
                  <p:nvPr/>
                </p:nvCxnSpPr>
                <p:spPr>
                  <a:xfrm>
                    <a:off x="11261060" y="216654"/>
                    <a:ext cx="457042" cy="394584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" name="Straight Connector 57"/>
                  <p:cNvCxnSpPr/>
                  <p:nvPr/>
                </p:nvCxnSpPr>
                <p:spPr>
                  <a:xfrm>
                    <a:off x="10743660" y="-36462"/>
                    <a:ext cx="517400" cy="253116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5" name="Flowchart: Connector 64"/>
                  <p:cNvSpPr/>
                  <p:nvPr/>
                </p:nvSpPr>
                <p:spPr>
                  <a:xfrm>
                    <a:off x="11212437" y="157123"/>
                    <a:ext cx="109257" cy="114300"/>
                  </a:xfrm>
                  <a:prstGeom prst="flowChartConnector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6" name="Flowchart: Connector 65"/>
                  <p:cNvSpPr/>
                  <p:nvPr/>
                </p:nvSpPr>
                <p:spPr>
                  <a:xfrm>
                    <a:off x="11663473" y="556399"/>
                    <a:ext cx="109257" cy="114300"/>
                  </a:xfrm>
                  <a:prstGeom prst="flowChartConnector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7" name="Flowchart: Connector 66"/>
                  <p:cNvSpPr/>
                  <p:nvPr/>
                </p:nvSpPr>
                <p:spPr>
                  <a:xfrm>
                    <a:off x="12115800" y="1204099"/>
                    <a:ext cx="109257" cy="114300"/>
                  </a:xfrm>
                  <a:prstGeom prst="flowChartConnector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1" name="Flowchart: Connector 60"/>
                  <p:cNvSpPr/>
                  <p:nvPr/>
                </p:nvSpPr>
                <p:spPr>
                  <a:xfrm>
                    <a:off x="10692391" y="-103067"/>
                    <a:ext cx="109257" cy="114300"/>
                  </a:xfrm>
                  <a:prstGeom prst="flowChartConnector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cxnSp>
              <p:nvCxnSpPr>
                <p:cNvPr id="64" name="Straight Connector 63"/>
                <p:cNvCxnSpPr/>
                <p:nvPr/>
              </p:nvCxnSpPr>
              <p:spPr>
                <a:xfrm>
                  <a:off x="4804527" y="1993821"/>
                  <a:ext cx="298526" cy="8048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68" name="Rectangle 3"/>
          <p:cNvSpPr txBox="1">
            <a:spLocks noChangeArrowheads="1"/>
          </p:cNvSpPr>
          <p:nvPr/>
        </p:nvSpPr>
        <p:spPr>
          <a:xfrm>
            <a:off x="3851496" y="152400"/>
            <a:ext cx="5216303" cy="43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800" b="1" dirty="0" smtClean="0">
                <a:latin typeface="+mn-lt"/>
              </a:rPr>
              <a:t>Production Possibilities Frontier</a:t>
            </a:r>
            <a:endParaRPr lang="en-US" sz="28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199367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69" grpId="0"/>
      <p:bldP spid="62" grpId="0"/>
      <p:bldP spid="59" grpId="0" animBg="1"/>
      <p:bldP spid="6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1219200" y="1295400"/>
            <a:ext cx="25908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Verdana" pitchFamily="1" charset="0"/>
                <a:ea typeface="Verdana" pitchFamily="1" charset="0"/>
                <a:cs typeface="Verdana" pitchFamily="1" charset="0"/>
              </a:rPr>
              <a:t>Will new technology determine the combination of production?</a:t>
            </a:r>
            <a:endParaRPr lang="en-US" sz="1600" dirty="0">
              <a:latin typeface="Verdana" pitchFamily="1" charset="0"/>
              <a:ea typeface="Verdana" pitchFamily="1" charset="0"/>
              <a:cs typeface="Verdana" pitchFamily="1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943600" y="6523910"/>
            <a:ext cx="3200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Copyright 2012  eStudy.us  michael.roberson@eStudy.us</a:t>
            </a:r>
            <a:endParaRPr lang="en-US" sz="1000" dirty="0"/>
          </a:p>
        </p:txBody>
      </p:sp>
      <p:sp>
        <p:nvSpPr>
          <p:cNvPr id="69" name="TextBox 68"/>
          <p:cNvSpPr txBox="1">
            <a:spLocks noChangeArrowheads="1"/>
          </p:cNvSpPr>
          <p:nvPr/>
        </p:nvSpPr>
        <p:spPr bwMode="auto">
          <a:xfrm>
            <a:off x="1219200" y="5068669"/>
            <a:ext cx="7620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Verdana" pitchFamily="1" charset="0"/>
                <a:ea typeface="Verdana" pitchFamily="1" charset="0"/>
                <a:cs typeface="Verdana" pitchFamily="1" charset="0"/>
              </a:rPr>
              <a:t>Farmers can use less land to product 4,000 soybeans  </a:t>
            </a:r>
            <a:endParaRPr lang="en-US" sz="1600" dirty="0">
              <a:latin typeface="Verdana" pitchFamily="1" charset="0"/>
              <a:ea typeface="Verdana" pitchFamily="1" charset="0"/>
              <a:cs typeface="Verdana" pitchFamily="1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91000" y="1143000"/>
            <a:ext cx="7490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+mn-lt"/>
                <a:cs typeface="Arial" pitchFamily="34" charset="0"/>
              </a:rPr>
              <a:t>Corn</a:t>
            </a:r>
            <a:endParaRPr lang="en-US" sz="1800" dirty="0">
              <a:latin typeface="+mn-lt"/>
              <a:cs typeface="Arial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718186" y="4191000"/>
            <a:ext cx="65274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latin typeface="Calibri" pitchFamily="34" charset="0"/>
                <a:cs typeface="Calibri" pitchFamily="34" charset="0"/>
              </a:rPr>
              <a:t>4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,000</a:t>
            </a:r>
            <a:endParaRPr lang="en-US" sz="16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4800600" y="1371600"/>
            <a:ext cx="0" cy="2819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4800600" y="4191000"/>
            <a:ext cx="373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861597" y="4191000"/>
            <a:ext cx="11300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+mn-lt"/>
                <a:cs typeface="Arial" pitchFamily="34" charset="0"/>
              </a:rPr>
              <a:t>Soybean</a:t>
            </a:r>
            <a:endParaRPr lang="en-US" sz="1800" dirty="0">
              <a:latin typeface="+mn-lt"/>
              <a:cs typeface="Arial" pitchFamily="34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flipH="1" flipV="1">
            <a:off x="6046173" y="3486150"/>
            <a:ext cx="10086" cy="7048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800600" y="3486150"/>
            <a:ext cx="125225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4267200" y="3352800"/>
            <a:ext cx="53732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latin typeface="Calibri" pitchFamily="34" charset="0"/>
                <a:cs typeface="Calibri" pitchFamily="34" charset="0"/>
              </a:rPr>
              <a:t>3</a:t>
            </a:r>
            <a:r>
              <a:rPr lang="en-US" sz="1200" dirty="0" smtClean="0">
                <a:latin typeface="Calibri" pitchFamily="34" charset="0"/>
                <a:cs typeface="Calibri" pitchFamily="34" charset="0"/>
              </a:rPr>
              <a:t>,500</a:t>
            </a:r>
            <a:endParaRPr lang="en-US" sz="12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5105400" y="2190750"/>
            <a:ext cx="326372" cy="247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5431772" y="2438400"/>
            <a:ext cx="323242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6056467" y="3486150"/>
            <a:ext cx="191933" cy="7048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755014" y="2819400"/>
            <a:ext cx="302886" cy="666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Flowchart: Connector 41"/>
          <p:cNvSpPr/>
          <p:nvPr/>
        </p:nvSpPr>
        <p:spPr>
          <a:xfrm>
            <a:off x="5989928" y="3429000"/>
            <a:ext cx="109257" cy="114300"/>
          </a:xfrm>
          <a:prstGeom prst="flowChartConnector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4800600" y="2057400"/>
            <a:ext cx="304800" cy="133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1219200" y="5410200"/>
            <a:ext cx="7772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Verdana" pitchFamily="1" charset="0"/>
                <a:ea typeface="Verdana" pitchFamily="1" charset="0"/>
                <a:cs typeface="Verdana" pitchFamily="1" charset="0"/>
              </a:rPr>
              <a:t>Directing the remaining land to increase corn output from 3,500 to 6,800 </a:t>
            </a:r>
            <a:endParaRPr lang="en-US" sz="1600" dirty="0">
              <a:latin typeface="Verdana" pitchFamily="1" charset="0"/>
              <a:ea typeface="Verdana" pitchFamily="1" charset="0"/>
              <a:cs typeface="Verdana" pitchFamily="1" charset="0"/>
            </a:endParaRPr>
          </a:p>
        </p:txBody>
      </p: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1219200" y="5791200"/>
            <a:ext cx="7772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Verdana" pitchFamily="1" charset="0"/>
                <a:ea typeface="Verdana" pitchFamily="1" charset="0"/>
                <a:cs typeface="Verdana" pitchFamily="1" charset="0"/>
              </a:rPr>
              <a:t>Markets determine what to produce not technology</a:t>
            </a:r>
            <a:endParaRPr lang="en-US" sz="1600" dirty="0">
              <a:latin typeface="Verdana" pitchFamily="1" charset="0"/>
              <a:ea typeface="Verdana" pitchFamily="1" charset="0"/>
              <a:cs typeface="Verdana" pitchFamily="1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5105400" y="2114550"/>
            <a:ext cx="1828800" cy="2076450"/>
            <a:chOff x="10744200" y="3949"/>
            <a:chExt cx="1828800" cy="2076450"/>
          </a:xfrm>
        </p:grpSpPr>
        <p:cxnSp>
          <p:nvCxnSpPr>
            <p:cNvPr id="53" name="Straight Connector 52"/>
            <p:cNvCxnSpPr/>
            <p:nvPr/>
          </p:nvCxnSpPr>
          <p:spPr>
            <a:xfrm>
              <a:off x="12170428" y="1246569"/>
              <a:ext cx="402572" cy="83383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11701743" y="613549"/>
              <a:ext cx="468685" cy="635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11337800" y="272960"/>
              <a:ext cx="363943" cy="34058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10744200" y="3949"/>
              <a:ext cx="593600" cy="26901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4" name="Straight Connector 63"/>
          <p:cNvCxnSpPr/>
          <p:nvPr/>
        </p:nvCxnSpPr>
        <p:spPr>
          <a:xfrm>
            <a:off x="4806874" y="2034064"/>
            <a:ext cx="298526" cy="804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1219200" y="2526173"/>
            <a:ext cx="2438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Verdana" pitchFamily="1" charset="0"/>
                <a:ea typeface="Verdana" pitchFamily="1" charset="0"/>
                <a:cs typeface="Verdana" pitchFamily="1" charset="0"/>
              </a:rPr>
              <a:t>Original combination</a:t>
            </a:r>
          </a:p>
          <a:p>
            <a:pPr marL="228600" indent="-114300">
              <a:buFont typeface="Arial" pitchFamily="34" charset="0"/>
              <a:buChar char="•"/>
            </a:pPr>
            <a:r>
              <a:rPr lang="en-US" sz="1600" dirty="0" smtClean="0">
                <a:latin typeface="Verdana" pitchFamily="1" charset="0"/>
                <a:ea typeface="Verdana" pitchFamily="1" charset="0"/>
                <a:cs typeface="Verdana" pitchFamily="1" charset="0"/>
              </a:rPr>
              <a:t>3,500 corn</a:t>
            </a:r>
          </a:p>
          <a:p>
            <a:pPr marL="228600" indent="-114300">
              <a:buFont typeface="Arial" pitchFamily="34" charset="0"/>
              <a:buChar char="•"/>
            </a:pPr>
            <a:r>
              <a:rPr lang="en-US" sz="1600" dirty="0" smtClean="0">
                <a:latin typeface="Verdana" pitchFamily="1" charset="0"/>
                <a:ea typeface="Verdana" pitchFamily="1" charset="0"/>
                <a:cs typeface="Verdana" pitchFamily="1" charset="0"/>
              </a:rPr>
              <a:t>4,000 soybeans</a:t>
            </a:r>
            <a:endParaRPr lang="en-US" sz="1600" dirty="0">
              <a:latin typeface="Verdana" pitchFamily="1" charset="0"/>
              <a:ea typeface="Verdana" pitchFamily="1" charset="0"/>
              <a:cs typeface="Verdana" pitchFamily="1" charset="0"/>
            </a:endParaRPr>
          </a:p>
        </p:txBody>
      </p:sp>
      <p:sp>
        <p:nvSpPr>
          <p:cNvPr id="70" name="TextBox 69"/>
          <p:cNvSpPr txBox="1">
            <a:spLocks noChangeArrowheads="1"/>
          </p:cNvSpPr>
          <p:nvPr/>
        </p:nvSpPr>
        <p:spPr bwMode="auto">
          <a:xfrm>
            <a:off x="1219200" y="3505200"/>
            <a:ext cx="2438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Verdana" pitchFamily="1" charset="0"/>
                <a:ea typeface="Verdana" pitchFamily="1" charset="0"/>
                <a:cs typeface="Verdana" pitchFamily="1" charset="0"/>
              </a:rPr>
              <a:t>Suppose the world only wants 4,000 soybeans.</a:t>
            </a:r>
            <a:endParaRPr lang="en-US" sz="1600" dirty="0">
              <a:latin typeface="Verdana" pitchFamily="1" charset="0"/>
              <a:ea typeface="Verdana" pitchFamily="1" charset="0"/>
              <a:cs typeface="Verdana" pitchFamily="1" charset="0"/>
            </a:endParaRPr>
          </a:p>
        </p:txBody>
      </p:sp>
      <p:sp>
        <p:nvSpPr>
          <p:cNvPr id="13" name="Up Arrow 12"/>
          <p:cNvSpPr/>
          <p:nvPr/>
        </p:nvSpPr>
        <p:spPr>
          <a:xfrm>
            <a:off x="4495800" y="2941671"/>
            <a:ext cx="76200" cy="37302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4263273" y="2590800"/>
            <a:ext cx="1832302" cy="990600"/>
            <a:chOff x="4263273" y="2590800"/>
            <a:chExt cx="1832302" cy="990600"/>
          </a:xfrm>
        </p:grpSpPr>
        <p:sp>
          <p:nvSpPr>
            <p:cNvPr id="30" name="Rectangle 29"/>
            <p:cNvSpPr/>
            <p:nvPr/>
          </p:nvSpPr>
          <p:spPr>
            <a:xfrm>
              <a:off x="4263273" y="2590800"/>
              <a:ext cx="537327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Calibri" pitchFamily="34" charset="0"/>
                  <a:cs typeface="Calibri" pitchFamily="34" charset="0"/>
                </a:rPr>
                <a:t>6,800</a:t>
              </a:r>
              <a:endParaRPr lang="en-US" sz="1200" dirty="0"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71" name="Straight Connector 70"/>
            <p:cNvCxnSpPr/>
            <p:nvPr/>
          </p:nvCxnSpPr>
          <p:spPr>
            <a:xfrm flipH="1" flipV="1">
              <a:off x="6040947" y="2689445"/>
              <a:ext cx="7220" cy="89195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4806874" y="2689445"/>
              <a:ext cx="123768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Flowchart: Connector 72"/>
            <p:cNvSpPr/>
            <p:nvPr/>
          </p:nvSpPr>
          <p:spPr>
            <a:xfrm>
              <a:off x="5986318" y="2632295"/>
              <a:ext cx="109257" cy="114300"/>
            </a:xfrm>
            <a:prstGeom prst="flowChartConnector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7" name="Rectangle 3"/>
          <p:cNvSpPr txBox="1">
            <a:spLocks noChangeArrowheads="1"/>
          </p:cNvSpPr>
          <p:nvPr/>
        </p:nvSpPr>
        <p:spPr>
          <a:xfrm>
            <a:off x="3851496" y="152400"/>
            <a:ext cx="5216303" cy="43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800" b="1" dirty="0" smtClean="0">
                <a:latin typeface="+mn-lt"/>
              </a:rPr>
              <a:t>Production Possibilities Frontier</a:t>
            </a:r>
            <a:endParaRPr lang="en-US" sz="28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511689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P spid="62" grpId="0"/>
      <p:bldP spid="63" grpId="0"/>
      <p:bldP spid="68" grpId="0"/>
      <p:bldP spid="70" grpId="0"/>
      <p:bldP spid="1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2|4.7|4.8|2.9|2.2|2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9|2|2.3|15|14.2|22.9|2.2|42.8|3.9|10.3|4.1|7.5"/>
</p:tagLst>
</file>

<file path=ppt/theme/theme1.xml><?xml version="1.0" encoding="utf-8"?>
<a:theme xmlns:a="http://schemas.openxmlformats.org/drawingml/2006/main" name="eFarmer.l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eFarmer.lnk</Template>
  <TotalTime>1635</TotalTime>
  <Words>459</Words>
  <Application>Microsoft Office PowerPoint</Application>
  <PresentationFormat>On-screen Show (4:3)</PresentationFormat>
  <Paragraphs>154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eFarmer.lnk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Copyright 2010 Pearson Addison-Wesley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</dc:title>
  <dc:subject>Scarcity and  the World of Trade-Offs</dc:subject>
  <dc:creator>Miller</dc:creator>
  <cp:lastModifiedBy>Michael</cp:lastModifiedBy>
  <cp:revision>181</cp:revision>
  <dcterms:created xsi:type="dcterms:W3CDTF">2007-03-05T18:58:19Z</dcterms:created>
  <dcterms:modified xsi:type="dcterms:W3CDTF">2012-08-28T15:14:19Z</dcterms:modified>
</cp:coreProperties>
</file>