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2D40C"/>
    <a:srgbClr val="FF9933"/>
    <a:srgbClr val="34542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663088C9-67D3-48AC-B4AB-FE51AD73B4A1}" type="datetimeFigureOut">
              <a:rPr lang="en-US"/>
              <a:pPr>
                <a:defRPr/>
              </a:pPr>
              <a:t>8/26/2012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50B3E448-2907-4BE9-8D46-DDBB188F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1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6DC8E4FE-4A7B-4B4D-ADE3-E7DB1AF20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FE516EB7-ABD4-49FA-9DA9-CFC24C901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D2FD49D-44D8-4550-8CDD-47349576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7A73437E-C242-4CFC-BD30-36FE1AFC1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7ACC220E-9FC3-484C-AA3E-65A55D66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467215F0-FFA0-4CEE-A351-067EF2419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392A880E-2F36-4B0B-BF5F-C63B52B0C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DD3F729-CB2A-48B5-A51B-B1AD95B5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63A922A-1F36-46F1-8CCE-63C413AAB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4D662728-2D01-4813-8804-53397CCA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AF73D805-57C2-4359-BE77-CCD97256D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648200" y="6581775"/>
            <a:ext cx="449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6666FF"/>
                </a:solidFill>
              </a:rPr>
              <a:t>Copyright © michael .roberson@eStudy.us, All 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post.com/wp-dyn/content/article/2007/04/13/AR2007041302066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121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Kidney Market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645789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>
                <a:hlinkClick r:id="rId2"/>
              </a:rPr>
              <a:t>http://www.washingtonpost.com/wp-dyn/content/article/2007/04/13/AR2007041302066.html</a:t>
            </a:r>
            <a:r>
              <a:rPr lang="en-US" sz="1000" i="1" dirty="0" smtClean="0"/>
              <a:t> </a:t>
            </a:r>
            <a:endParaRPr lang="en-US" sz="10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645789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</a:t>
            </a:r>
            <a:endParaRPr lang="en-US" sz="1000" i="1" dirty="0"/>
          </a:p>
        </p:txBody>
      </p:sp>
      <p:sp>
        <p:nvSpPr>
          <p:cNvPr id="36" name="Rectangle 35">
            <a:hlinkClick r:id="rId2"/>
          </p:cNvPr>
          <p:cNvSpPr/>
          <p:nvPr/>
        </p:nvSpPr>
        <p:spPr>
          <a:xfrm>
            <a:off x="7086600" y="1752600"/>
            <a:ext cx="1716496" cy="76944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The Organ Market</a:t>
            </a:r>
          </a:p>
          <a:p>
            <a:r>
              <a:rPr lang="en-US" sz="1000" dirty="0" smtClean="0"/>
              <a:t>by William </a:t>
            </a:r>
            <a:r>
              <a:rPr lang="en-US" sz="1000" dirty="0" err="1" smtClean="0"/>
              <a:t>Saletan</a:t>
            </a:r>
            <a:endParaRPr lang="en-US" sz="1000" dirty="0" smtClean="0"/>
          </a:p>
          <a:p>
            <a:r>
              <a:rPr lang="en-US" sz="1000" dirty="0" smtClean="0"/>
              <a:t>Sunday, April 15, 2007</a:t>
            </a:r>
          </a:p>
          <a:p>
            <a:r>
              <a:rPr lang="en-US" sz="1000" dirty="0" smtClean="0"/>
              <a:t>washingtonpost.com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600" y="16764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“More than 70,000 Americans are waiting for kidneys, and the </a:t>
            </a:r>
            <a:r>
              <a:rPr lang="en-US" dirty="0" smtClean="0"/>
              <a:t>list grows </a:t>
            </a:r>
            <a:r>
              <a:rPr lang="en-US" dirty="0" smtClean="0"/>
              <a:t>by almost 5,000 per year. People are dying.”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219200" y="2514600"/>
            <a:ext cx="5181600" cy="3585865"/>
            <a:chOff x="533400" y="2667000"/>
            <a:chExt cx="5181600" cy="3585865"/>
          </a:xfrm>
        </p:grpSpPr>
        <p:cxnSp>
          <p:nvCxnSpPr>
            <p:cNvPr id="41" name="Straight Connector 40"/>
            <p:cNvCxnSpPr/>
            <p:nvPr/>
          </p:nvCxnSpPr>
          <p:spPr bwMode="auto">
            <a:xfrm rot="5400000">
              <a:off x="-304800" y="4267200"/>
              <a:ext cx="304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10800000">
              <a:off x="1219200" y="5791200"/>
              <a:ext cx="38862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33400" y="26670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Kidney Price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76800" y="57912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Kidney Quantity</a:t>
              </a:r>
              <a:endParaRPr lang="en-US" sz="1200" dirty="0"/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3162300" y="5067300"/>
            <a:ext cx="11430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429000" y="563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45,000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3200400" y="58674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25,000 more live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5000" y="2895600"/>
            <a:ext cx="3733800" cy="3020199"/>
            <a:chOff x="1905000" y="2895600"/>
            <a:chExt cx="3733800" cy="3020199"/>
          </a:xfrm>
        </p:grpSpPr>
        <p:grpSp>
          <p:nvGrpSpPr>
            <p:cNvPr id="66" name="Group 65"/>
            <p:cNvGrpSpPr/>
            <p:nvPr/>
          </p:nvGrpSpPr>
          <p:grpSpPr>
            <a:xfrm>
              <a:off x="1905000" y="2895600"/>
              <a:ext cx="3733800" cy="2743200"/>
              <a:chOff x="1219200" y="3048000"/>
              <a:chExt cx="3733800" cy="27432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1219200" y="3048000"/>
                <a:ext cx="3124200" cy="274320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4114800" y="51816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Kidney Demand</a:t>
                </a:r>
                <a:endParaRPr lang="en-US" sz="12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800600" y="5562600"/>
              <a:ext cx="838200" cy="353199"/>
              <a:chOff x="4800600" y="5562600"/>
              <a:chExt cx="838200" cy="353199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800600" y="56388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70,000</a:t>
                </a:r>
                <a:endParaRPr lang="en-US" sz="1200" dirty="0"/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4953000" y="5562600"/>
                <a:ext cx="91440" cy="91440"/>
              </a:xfrm>
              <a:prstGeom prst="ellipse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981200" y="2819400"/>
            <a:ext cx="3276600" cy="3448110"/>
            <a:chOff x="1981200" y="2819400"/>
            <a:chExt cx="3276600" cy="3448110"/>
          </a:xfrm>
        </p:grpSpPr>
        <p:grpSp>
          <p:nvGrpSpPr>
            <p:cNvPr id="67" name="Group 66"/>
            <p:cNvGrpSpPr/>
            <p:nvPr/>
          </p:nvGrpSpPr>
          <p:grpSpPr>
            <a:xfrm>
              <a:off x="2514600" y="2819400"/>
              <a:ext cx="2743200" cy="2819400"/>
              <a:chOff x="1828800" y="2971800"/>
              <a:chExt cx="2743200" cy="2819400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1828800" y="3276600"/>
                <a:ext cx="2667000" cy="251460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3733800" y="29718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Kidney Supply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1981200" y="5562600"/>
              <a:ext cx="838200" cy="704910"/>
              <a:chOff x="1981200" y="5562600"/>
              <a:chExt cx="838200" cy="704910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981200" y="5638800"/>
                <a:ext cx="838200" cy="628710"/>
                <a:chOff x="1295400" y="5791200"/>
                <a:chExt cx="838200" cy="628710"/>
              </a:xfrm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1295400" y="5791200"/>
                  <a:ext cx="8382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20,000</a:t>
                  </a:r>
                  <a:endParaRPr lang="en-US" sz="1200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295400" y="601980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rgbClr val="FF0000"/>
                      </a:solidFill>
                    </a:rPr>
                    <a:t>Current Supply</a:t>
                  </a:r>
                </a:p>
              </p:txBody>
            </p:sp>
          </p:grpSp>
          <p:sp>
            <p:nvSpPr>
              <p:cNvPr id="69" name="Oval 68"/>
              <p:cNvSpPr/>
              <p:nvPr/>
            </p:nvSpPr>
            <p:spPr bwMode="auto">
              <a:xfrm>
                <a:off x="2499360" y="5562600"/>
                <a:ext cx="91440" cy="91440"/>
              </a:xfrm>
              <a:prstGeom prst="ellipse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6172200" y="3733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solutions?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7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Roberson</dc:creator>
  <cp:lastModifiedBy>Michael</cp:lastModifiedBy>
  <cp:revision>61</cp:revision>
  <dcterms:created xsi:type="dcterms:W3CDTF">2006-08-18T18:13:45Z</dcterms:created>
  <dcterms:modified xsi:type="dcterms:W3CDTF">2012-08-26T15:44:21Z</dcterms:modified>
</cp:coreProperties>
</file>