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7D76A-B71D-4EB0-8187-AA5C3836368A}" type="datetimeFigureOut">
              <a:rPr lang="en-US" smtClean="0"/>
              <a:t>9/2/2012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355D9D-3B0C-424E-BDDB-57623EE975F5}" type="slidenum">
              <a:rPr lang="en-US" smtClean="0"/>
              <a:t>‹#›</a:t>
            </a:fld>
            <a:endParaRPr lang="en-US"/>
          </a:p>
        </p:txBody>
      </p:sp>
    </p:spTree>
    <p:extLst>
      <p:ext uri="{BB962C8B-B14F-4D97-AF65-F5344CB8AC3E}">
        <p14:creationId xmlns:p14="http://schemas.microsoft.com/office/powerpoint/2010/main" val="448428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355D9D-3B0C-424E-BDDB-57623EE975F5}" type="slidenum">
              <a:rPr lang="en-US" smtClean="0"/>
              <a:t>3</a:t>
            </a:fld>
            <a:endParaRPr lang="en-US"/>
          </a:p>
        </p:txBody>
      </p:sp>
    </p:spTree>
    <p:extLst>
      <p:ext uri="{BB962C8B-B14F-4D97-AF65-F5344CB8AC3E}">
        <p14:creationId xmlns:p14="http://schemas.microsoft.com/office/powerpoint/2010/main" val="1129832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355D9D-3B0C-424E-BDDB-57623EE975F5}" type="slidenum">
              <a:rPr lang="en-US" smtClean="0"/>
              <a:t>4</a:t>
            </a:fld>
            <a:endParaRPr lang="en-US"/>
          </a:p>
        </p:txBody>
      </p:sp>
    </p:spTree>
    <p:extLst>
      <p:ext uri="{BB962C8B-B14F-4D97-AF65-F5344CB8AC3E}">
        <p14:creationId xmlns:p14="http://schemas.microsoft.com/office/powerpoint/2010/main" val="1129832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355D9D-3B0C-424E-BDDB-57623EE975F5}" type="slidenum">
              <a:rPr lang="en-US" smtClean="0"/>
              <a:t>5</a:t>
            </a:fld>
            <a:endParaRPr lang="en-US"/>
          </a:p>
        </p:txBody>
      </p:sp>
    </p:spTree>
    <p:extLst>
      <p:ext uri="{BB962C8B-B14F-4D97-AF65-F5344CB8AC3E}">
        <p14:creationId xmlns:p14="http://schemas.microsoft.com/office/powerpoint/2010/main" val="1129832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355D9D-3B0C-424E-BDDB-57623EE975F5}" type="slidenum">
              <a:rPr lang="en-US" smtClean="0"/>
              <a:t>6</a:t>
            </a:fld>
            <a:endParaRPr lang="en-US"/>
          </a:p>
        </p:txBody>
      </p:sp>
    </p:spTree>
    <p:extLst>
      <p:ext uri="{BB962C8B-B14F-4D97-AF65-F5344CB8AC3E}">
        <p14:creationId xmlns:p14="http://schemas.microsoft.com/office/powerpoint/2010/main" val="1129832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355D9D-3B0C-424E-BDDB-57623EE975F5}" type="slidenum">
              <a:rPr lang="en-US" smtClean="0"/>
              <a:t>7</a:t>
            </a:fld>
            <a:endParaRPr lang="en-US"/>
          </a:p>
        </p:txBody>
      </p:sp>
    </p:spTree>
    <p:extLst>
      <p:ext uri="{BB962C8B-B14F-4D97-AF65-F5344CB8AC3E}">
        <p14:creationId xmlns:p14="http://schemas.microsoft.com/office/powerpoint/2010/main" val="1129832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355D9D-3B0C-424E-BDDB-57623EE975F5}" type="slidenum">
              <a:rPr lang="en-US" smtClean="0"/>
              <a:t>8</a:t>
            </a:fld>
            <a:endParaRPr lang="en-US"/>
          </a:p>
        </p:txBody>
      </p:sp>
    </p:spTree>
    <p:extLst>
      <p:ext uri="{BB962C8B-B14F-4D97-AF65-F5344CB8AC3E}">
        <p14:creationId xmlns:p14="http://schemas.microsoft.com/office/powerpoint/2010/main" val="1129832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355D9D-3B0C-424E-BDDB-57623EE975F5}" type="slidenum">
              <a:rPr lang="en-US" smtClean="0"/>
              <a:t>9</a:t>
            </a:fld>
            <a:endParaRPr lang="en-US"/>
          </a:p>
        </p:txBody>
      </p:sp>
    </p:spTree>
    <p:extLst>
      <p:ext uri="{BB962C8B-B14F-4D97-AF65-F5344CB8AC3E}">
        <p14:creationId xmlns:p14="http://schemas.microsoft.com/office/powerpoint/2010/main" val="112983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32546B-2889-4EAC-8B61-BC72BEA43C55}" type="datetimeFigureOut">
              <a:rPr lang="en-US" smtClean="0"/>
              <a:t>9/2/2012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73840-BF53-4011-9C5B-40BAD9EA03AF}" type="slidenum">
              <a:rPr lang="en-US" smtClean="0"/>
              <a:t>‹#›</a:t>
            </a:fld>
            <a:endParaRPr lang="en-US"/>
          </a:p>
        </p:txBody>
      </p:sp>
      <p:sp>
        <p:nvSpPr>
          <p:cNvPr id="7"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9"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14361350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32546B-2889-4EAC-8B61-BC72BEA43C55}" type="datetimeFigureOut">
              <a:rPr lang="en-US" smtClean="0"/>
              <a:t>9/2/2012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37636368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32546B-2889-4EAC-8B61-BC72BEA43C55}" type="datetimeFigureOut">
              <a:rPr lang="en-US" smtClean="0"/>
              <a:t>9/2/2012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177609090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D32546B-2889-4EAC-8B61-BC72BEA43C55}" type="datetimeFigureOut">
              <a:rPr lang="en-US" smtClean="0"/>
              <a:t>9/2/2012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1411190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2546B-2889-4EAC-8B61-BC72BEA43C55}" type="datetimeFigureOut">
              <a:rPr lang="en-US" smtClean="0"/>
              <a:t>9/2/2012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7283540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62200" y="198438"/>
            <a:ext cx="6324600" cy="639762"/>
          </a:xfrm>
          <a:prstGeom prst="rect">
            <a:avLst/>
          </a:prstGeom>
        </p:spPr>
        <p:txBody>
          <a:bodyPr/>
          <a:lstStyle/>
          <a:p>
            <a:r>
              <a:rPr lang="en-US" dirty="0" smtClean="0"/>
              <a:t>Click to edit</a:t>
            </a:r>
            <a:endParaRPr lang="en-US" dirty="0"/>
          </a:p>
        </p:txBody>
      </p:sp>
      <p:sp>
        <p:nvSpPr>
          <p:cNvPr id="3" name="Content Placeholder 2"/>
          <p:cNvSpPr>
            <a:spLocks noGrp="1"/>
          </p:cNvSpPr>
          <p:nvPr>
            <p:ph idx="1"/>
          </p:nvPr>
        </p:nvSpPr>
        <p:spPr>
          <a:xfrm>
            <a:off x="457200" y="1219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2546B-2889-4EAC-8B61-BC72BEA43C55}" type="datetimeFigureOut">
              <a:rPr lang="en-US" smtClean="0"/>
              <a:t>9/2/2012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34401125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2546B-2889-4EAC-8B61-BC72BEA43C55}" type="datetimeFigureOut">
              <a:rPr lang="en-US" smtClean="0"/>
              <a:t>9/2/2012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11480122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32546B-2889-4EAC-8B61-BC72BEA43C55}" type="datetimeFigureOut">
              <a:rPr lang="en-US" smtClean="0"/>
              <a:t>9/2/2012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18987208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32546B-2889-4EAC-8B61-BC72BEA43C55}" type="datetimeFigureOut">
              <a:rPr lang="en-US" smtClean="0"/>
              <a:t>9/2/2012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24296259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D32546B-2889-4EAC-8B61-BC72BEA43C55}" type="datetimeFigureOut">
              <a:rPr lang="en-US" smtClean="0"/>
              <a:t>9/2/2012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24307981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990600"/>
            <a:ext cx="3008313" cy="5135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2546B-2889-4EAC-8B61-BC72BEA43C55}" type="datetimeFigureOut">
              <a:rPr lang="en-US" smtClean="0"/>
              <a:t>9/2/2012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34709432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2546B-2889-4EAC-8B61-BC72BEA43C55}" type="datetimeFigureOut">
              <a:rPr lang="en-US" smtClean="0"/>
              <a:t>9/2/2012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19173720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2546B-2889-4EAC-8B61-BC72BEA43C55}" type="datetimeFigureOut">
              <a:rPr lang="en-US" smtClean="0"/>
              <a:t>9/2/2012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73840-BF53-4011-9C5B-40BAD9EA03AF}" type="slidenum">
              <a:rPr lang="en-US" smtClean="0"/>
              <a:t>‹#›</a:t>
            </a:fld>
            <a:endParaRPr lang="en-US"/>
          </a:p>
        </p:txBody>
      </p:sp>
    </p:spTree>
    <p:extLst>
      <p:ext uri="{BB962C8B-B14F-4D97-AF65-F5344CB8AC3E}">
        <p14:creationId xmlns:p14="http://schemas.microsoft.com/office/powerpoint/2010/main" val="16073614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2546B-2889-4EAC-8B61-BC72BEA43C55}" type="datetimeFigureOut">
              <a:rPr lang="en-US" smtClean="0"/>
              <a:t>9/2/2012</a:t>
            </a:fld>
            <a:endParaRPr lang="en-US"/>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73840-BF53-4011-9C5B-40BAD9EA03AF}" type="slidenum">
              <a:rPr lang="en-US" smtClean="0"/>
              <a:t>‹#›</a:t>
            </a:fld>
            <a:endParaRPr lang="en-US"/>
          </a:p>
        </p:txBody>
      </p:sp>
      <p:sp>
        <p:nvSpPr>
          <p:cNvPr id="7" name="Text Box 7"/>
          <p:cNvSpPr txBox="1">
            <a:spLocks noChangeArrowheads="1"/>
          </p:cNvSpPr>
          <p:nvPr/>
        </p:nvSpPr>
        <p:spPr bwMode="auto">
          <a:xfrm>
            <a:off x="5257800" y="6627168"/>
            <a:ext cx="3886200" cy="230832"/>
          </a:xfrm>
          <a:prstGeom prst="rect">
            <a:avLst/>
          </a:prstGeom>
          <a:noFill/>
          <a:ln w="9525">
            <a:noFill/>
            <a:miter lim="800000"/>
            <a:headEnd/>
            <a:tailEnd/>
          </a:ln>
          <a:effectLst/>
        </p:spPr>
        <p:txBody>
          <a:bodyPr wrap="square">
            <a:spAutoFit/>
          </a:bodyPr>
          <a:lstStyle/>
          <a:p>
            <a:pPr>
              <a:spcBef>
                <a:spcPct val="50000"/>
              </a:spcBef>
              <a:defRPr/>
            </a:pPr>
            <a:r>
              <a:rPr lang="en-US" sz="900" dirty="0">
                <a:solidFill>
                  <a:schemeClr val="bg1">
                    <a:lumMod val="50000"/>
                  </a:schemeClr>
                </a:solidFill>
              </a:rPr>
              <a:t>c</a:t>
            </a:r>
            <a:r>
              <a:rPr lang="en-US" sz="900" dirty="0" smtClean="0">
                <a:solidFill>
                  <a:schemeClr val="bg1">
                    <a:lumMod val="50000"/>
                  </a:schemeClr>
                </a:solidFill>
              </a:rPr>
              <a:t>opyright </a:t>
            </a:r>
            <a:r>
              <a:rPr lang="en-US" sz="900" dirty="0">
                <a:solidFill>
                  <a:schemeClr val="bg1">
                    <a:lumMod val="50000"/>
                  </a:schemeClr>
                </a:solidFill>
              </a:rPr>
              <a:t>© michael .</a:t>
            </a:r>
            <a:r>
              <a:rPr lang="en-US" sz="900" dirty="0" smtClean="0">
                <a:solidFill>
                  <a:schemeClr val="bg1">
                    <a:lumMod val="50000"/>
                  </a:schemeClr>
                </a:solidFill>
              </a:rPr>
              <a:t>roberson@eStudy.us</a:t>
            </a:r>
            <a:r>
              <a:rPr lang="en-US" sz="900" baseline="0" dirty="0" smtClean="0">
                <a:solidFill>
                  <a:schemeClr val="bg1">
                    <a:lumMod val="50000"/>
                  </a:schemeClr>
                </a:solidFill>
              </a:rPr>
              <a:t> 2012</a:t>
            </a:r>
            <a:r>
              <a:rPr lang="en-US" sz="900" dirty="0" smtClean="0">
                <a:solidFill>
                  <a:schemeClr val="bg1">
                    <a:lumMod val="50000"/>
                  </a:schemeClr>
                </a:solidFill>
              </a:rPr>
              <a:t>, </a:t>
            </a:r>
            <a:r>
              <a:rPr lang="en-US" sz="900" dirty="0">
                <a:solidFill>
                  <a:schemeClr val="bg1">
                    <a:lumMod val="50000"/>
                  </a:schemeClr>
                </a:solidFill>
              </a:rPr>
              <a:t>All  rights reserved</a:t>
            </a:r>
          </a:p>
        </p:txBody>
      </p:sp>
      <p:sp>
        <p:nvSpPr>
          <p:cNvPr id="8"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9" name="Line 5"/>
          <p:cNvSpPr>
            <a:spLocks noChangeShapeType="1"/>
          </p:cNvSpPr>
          <p:nvPr/>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Microeconomics</a:t>
            </a:r>
            <a:endParaRPr lang="en-US" dirty="0"/>
          </a:p>
        </p:txBody>
      </p:sp>
    </p:spTree>
    <p:extLst>
      <p:ext uri="{BB962C8B-B14F-4D97-AF65-F5344CB8AC3E}">
        <p14:creationId xmlns:p14="http://schemas.microsoft.com/office/powerpoint/2010/main" val="3629513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295400"/>
            <a:ext cx="4648200" cy="461665"/>
          </a:xfrm>
          <a:prstGeom prst="rect">
            <a:avLst/>
          </a:prstGeom>
          <a:noFill/>
        </p:spPr>
        <p:txBody>
          <a:bodyPr wrap="square" rtlCol="0">
            <a:spAutoFit/>
          </a:bodyPr>
          <a:lstStyle/>
          <a:p>
            <a:r>
              <a:rPr lang="en-US" sz="2400" dirty="0" smtClean="0"/>
              <a:t>What is the economic problem?</a:t>
            </a:r>
            <a:endParaRPr lang="en-US" sz="2400" dirty="0"/>
          </a:p>
        </p:txBody>
      </p:sp>
      <p:sp>
        <p:nvSpPr>
          <p:cNvPr id="3" name="TextBox 2"/>
          <p:cNvSpPr txBox="1"/>
          <p:nvPr/>
        </p:nvSpPr>
        <p:spPr>
          <a:xfrm>
            <a:off x="304800" y="1752600"/>
            <a:ext cx="1295400" cy="461665"/>
          </a:xfrm>
          <a:prstGeom prst="rect">
            <a:avLst/>
          </a:prstGeom>
          <a:noFill/>
        </p:spPr>
        <p:txBody>
          <a:bodyPr wrap="square" rtlCol="0">
            <a:spAutoFit/>
          </a:bodyPr>
          <a:lstStyle/>
          <a:p>
            <a:r>
              <a:rPr lang="en-US" sz="2400" b="1" dirty="0" smtClean="0"/>
              <a:t>Scarcity</a:t>
            </a:r>
            <a:endParaRPr lang="en-US" sz="2400" b="1" dirty="0"/>
          </a:p>
        </p:txBody>
      </p:sp>
      <p:sp>
        <p:nvSpPr>
          <p:cNvPr id="4" name="TextBox 3"/>
          <p:cNvSpPr txBox="1"/>
          <p:nvPr/>
        </p:nvSpPr>
        <p:spPr>
          <a:xfrm>
            <a:off x="5029200" y="1752599"/>
            <a:ext cx="4114800" cy="461665"/>
          </a:xfrm>
          <a:prstGeom prst="rect">
            <a:avLst/>
          </a:prstGeom>
          <a:noFill/>
        </p:spPr>
        <p:txBody>
          <a:bodyPr wrap="square" rtlCol="0">
            <a:spAutoFit/>
          </a:bodyPr>
          <a:lstStyle/>
          <a:p>
            <a:r>
              <a:rPr lang="en-US" sz="2400" dirty="0"/>
              <a:t>b</a:t>
            </a:r>
            <a:r>
              <a:rPr lang="en-US" sz="2400" dirty="0" smtClean="0"/>
              <a:t>ut human wants are unlimited</a:t>
            </a:r>
            <a:endParaRPr lang="en-US" sz="2400" dirty="0"/>
          </a:p>
        </p:txBody>
      </p:sp>
      <p:sp>
        <p:nvSpPr>
          <p:cNvPr id="5" name="TextBox 4"/>
          <p:cNvSpPr txBox="1"/>
          <p:nvPr/>
        </p:nvSpPr>
        <p:spPr>
          <a:xfrm>
            <a:off x="152400" y="2438400"/>
            <a:ext cx="4648200" cy="461665"/>
          </a:xfrm>
          <a:prstGeom prst="rect">
            <a:avLst/>
          </a:prstGeom>
          <a:noFill/>
        </p:spPr>
        <p:txBody>
          <a:bodyPr wrap="square" rtlCol="0">
            <a:spAutoFit/>
          </a:bodyPr>
          <a:lstStyle/>
          <a:p>
            <a:r>
              <a:rPr lang="en-US" sz="2400" dirty="0" smtClean="0"/>
              <a:t>Definitions of economics</a:t>
            </a:r>
            <a:endParaRPr lang="en-US" sz="2400" dirty="0"/>
          </a:p>
        </p:txBody>
      </p:sp>
      <p:sp>
        <p:nvSpPr>
          <p:cNvPr id="6" name="TextBox 5"/>
          <p:cNvSpPr txBox="1"/>
          <p:nvPr/>
        </p:nvSpPr>
        <p:spPr>
          <a:xfrm>
            <a:off x="304800" y="2914471"/>
            <a:ext cx="8229600" cy="1200329"/>
          </a:xfrm>
          <a:prstGeom prst="rect">
            <a:avLst/>
          </a:prstGeom>
          <a:noFill/>
        </p:spPr>
        <p:txBody>
          <a:bodyPr wrap="square" rtlCol="0">
            <a:spAutoFit/>
          </a:bodyPr>
          <a:lstStyle/>
          <a:p>
            <a:r>
              <a:rPr lang="en-US" sz="2400" b="1" dirty="0" smtClean="0"/>
              <a:t>Webster</a:t>
            </a:r>
            <a:r>
              <a:rPr lang="en-US" sz="2400" dirty="0" smtClean="0"/>
              <a:t>: a social science concerned chiefly with description and analysis of the production, distribution, and consumption of goods and services</a:t>
            </a:r>
            <a:endParaRPr lang="en-US" sz="2400" dirty="0"/>
          </a:p>
        </p:txBody>
      </p:sp>
      <p:sp>
        <p:nvSpPr>
          <p:cNvPr id="7" name="TextBox 6"/>
          <p:cNvSpPr txBox="1"/>
          <p:nvPr/>
        </p:nvSpPr>
        <p:spPr>
          <a:xfrm>
            <a:off x="304800" y="4114800"/>
            <a:ext cx="8229600" cy="461665"/>
          </a:xfrm>
          <a:prstGeom prst="rect">
            <a:avLst/>
          </a:prstGeom>
          <a:noFill/>
        </p:spPr>
        <p:txBody>
          <a:bodyPr wrap="square" rtlCol="0">
            <a:spAutoFit/>
          </a:bodyPr>
          <a:lstStyle/>
          <a:p>
            <a:r>
              <a:rPr lang="en-US" sz="2400" b="1" dirty="0" smtClean="0"/>
              <a:t>Mankiw</a:t>
            </a:r>
            <a:r>
              <a:rPr lang="en-US" sz="2400" dirty="0" smtClean="0"/>
              <a:t>: the study of how society manages its scarce resources</a:t>
            </a:r>
            <a:endParaRPr lang="en-US" sz="2400" dirty="0"/>
          </a:p>
        </p:txBody>
      </p:sp>
      <p:sp>
        <p:nvSpPr>
          <p:cNvPr id="8" name="TextBox 7"/>
          <p:cNvSpPr txBox="1"/>
          <p:nvPr/>
        </p:nvSpPr>
        <p:spPr>
          <a:xfrm>
            <a:off x="304800" y="4567535"/>
            <a:ext cx="8534400" cy="461665"/>
          </a:xfrm>
          <a:prstGeom prst="rect">
            <a:avLst/>
          </a:prstGeom>
          <a:noFill/>
        </p:spPr>
        <p:txBody>
          <a:bodyPr wrap="square" rtlCol="0">
            <a:spAutoFit/>
          </a:bodyPr>
          <a:lstStyle/>
          <a:p>
            <a:r>
              <a:rPr lang="en-US" sz="2400" b="1" dirty="0" smtClean="0"/>
              <a:t>Roberson</a:t>
            </a:r>
            <a:r>
              <a:rPr lang="en-US" sz="2400" dirty="0" smtClean="0"/>
              <a:t>: studies what rational people do when faced with choice</a:t>
            </a:r>
            <a:endParaRPr lang="en-US" sz="2400" dirty="0"/>
          </a:p>
        </p:txBody>
      </p:sp>
      <p:sp>
        <p:nvSpPr>
          <p:cNvPr id="9" name="TextBox 8"/>
          <p:cNvSpPr txBox="1"/>
          <p:nvPr/>
        </p:nvSpPr>
        <p:spPr>
          <a:xfrm>
            <a:off x="1295400" y="1752600"/>
            <a:ext cx="3962400" cy="461665"/>
          </a:xfrm>
          <a:prstGeom prst="rect">
            <a:avLst/>
          </a:prstGeom>
          <a:noFill/>
        </p:spPr>
        <p:txBody>
          <a:bodyPr wrap="square" rtlCol="0">
            <a:spAutoFit/>
          </a:bodyPr>
          <a:lstStyle/>
          <a:p>
            <a:r>
              <a:rPr lang="en-US" sz="2400" dirty="0" smtClean="0"/>
              <a:t>: resources on earth are finite</a:t>
            </a:r>
            <a:endParaRPr lang="en-US" sz="2400" dirty="0"/>
          </a:p>
        </p:txBody>
      </p:sp>
    </p:spTree>
    <p:extLst>
      <p:ext uri="{BB962C8B-B14F-4D97-AF65-F5344CB8AC3E}">
        <p14:creationId xmlns:p14="http://schemas.microsoft.com/office/powerpoint/2010/main" val="88120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4648200" cy="523220"/>
          </a:xfrm>
          <a:prstGeom prst="rect">
            <a:avLst/>
          </a:prstGeom>
          <a:noFill/>
        </p:spPr>
        <p:txBody>
          <a:bodyPr wrap="square" rtlCol="0">
            <a:spAutoFit/>
          </a:bodyPr>
          <a:lstStyle/>
          <a:p>
            <a:r>
              <a:rPr lang="en-US" sz="2800" b="1" dirty="0" smtClean="0"/>
              <a:t>Capitalism</a:t>
            </a:r>
            <a:endParaRPr lang="en-US" sz="2800" b="1" dirty="0"/>
          </a:p>
        </p:txBody>
      </p:sp>
      <p:sp>
        <p:nvSpPr>
          <p:cNvPr id="3" name="TextBox 2"/>
          <p:cNvSpPr txBox="1"/>
          <p:nvPr/>
        </p:nvSpPr>
        <p:spPr>
          <a:xfrm>
            <a:off x="304800" y="1531203"/>
            <a:ext cx="8458200" cy="830997"/>
          </a:xfrm>
          <a:prstGeom prst="rect">
            <a:avLst/>
          </a:prstGeom>
          <a:noFill/>
        </p:spPr>
        <p:txBody>
          <a:bodyPr wrap="square" rtlCol="0">
            <a:spAutoFit/>
          </a:bodyPr>
          <a:lstStyle/>
          <a:p>
            <a:r>
              <a:rPr lang="en-US" sz="2400" dirty="0" smtClean="0"/>
              <a:t>Markets determine what is produced, how it’s produced and who consumes the output using the market price</a:t>
            </a:r>
            <a:endParaRPr lang="en-US" sz="2400" dirty="0"/>
          </a:p>
        </p:txBody>
      </p:sp>
      <p:sp>
        <p:nvSpPr>
          <p:cNvPr id="5" name="TextBox 4"/>
          <p:cNvSpPr txBox="1"/>
          <p:nvPr/>
        </p:nvSpPr>
        <p:spPr>
          <a:xfrm>
            <a:off x="304800" y="2362200"/>
            <a:ext cx="7315200" cy="461665"/>
          </a:xfrm>
          <a:prstGeom prst="rect">
            <a:avLst/>
          </a:prstGeom>
          <a:noFill/>
        </p:spPr>
        <p:txBody>
          <a:bodyPr wrap="square" rtlCol="0">
            <a:spAutoFit/>
          </a:bodyPr>
          <a:lstStyle/>
          <a:p>
            <a:r>
              <a:rPr lang="en-US" sz="2400" dirty="0" smtClean="0"/>
              <a:t>Business owners may succeed or fail </a:t>
            </a:r>
            <a:endParaRPr lang="en-US" sz="2400" dirty="0"/>
          </a:p>
        </p:txBody>
      </p:sp>
      <p:sp>
        <p:nvSpPr>
          <p:cNvPr id="10" name="TextBox 9"/>
          <p:cNvSpPr txBox="1"/>
          <p:nvPr/>
        </p:nvSpPr>
        <p:spPr>
          <a:xfrm>
            <a:off x="304800" y="2814935"/>
            <a:ext cx="3733800" cy="461665"/>
          </a:xfrm>
          <a:prstGeom prst="rect">
            <a:avLst/>
          </a:prstGeom>
          <a:noFill/>
        </p:spPr>
        <p:txBody>
          <a:bodyPr wrap="square" rtlCol="0">
            <a:spAutoFit/>
          </a:bodyPr>
          <a:lstStyle/>
          <a:p>
            <a:r>
              <a:rPr lang="en-US" sz="2400" dirty="0" smtClean="0"/>
              <a:t>Limited role for government</a:t>
            </a:r>
            <a:endParaRPr lang="en-US" sz="2400" dirty="0"/>
          </a:p>
        </p:txBody>
      </p:sp>
      <p:sp>
        <p:nvSpPr>
          <p:cNvPr id="11" name="TextBox 10"/>
          <p:cNvSpPr txBox="1"/>
          <p:nvPr/>
        </p:nvSpPr>
        <p:spPr>
          <a:xfrm>
            <a:off x="3886200" y="2819400"/>
            <a:ext cx="5181600" cy="461665"/>
          </a:xfrm>
          <a:prstGeom prst="rect">
            <a:avLst/>
          </a:prstGeom>
          <a:noFill/>
        </p:spPr>
        <p:txBody>
          <a:bodyPr wrap="square" rtlCol="0">
            <a:spAutoFit/>
          </a:bodyPr>
          <a:lstStyle/>
          <a:p>
            <a:r>
              <a:rPr lang="en-US" sz="2400" dirty="0" smtClean="0"/>
              <a:t>to protect private ownership, to protect</a:t>
            </a:r>
            <a:endParaRPr lang="en-US" sz="2400" dirty="0"/>
          </a:p>
        </p:txBody>
      </p:sp>
      <p:sp>
        <p:nvSpPr>
          <p:cNvPr id="14" name="TextBox 13"/>
          <p:cNvSpPr txBox="1"/>
          <p:nvPr/>
        </p:nvSpPr>
        <p:spPr>
          <a:xfrm>
            <a:off x="152400" y="3805535"/>
            <a:ext cx="4648200" cy="523220"/>
          </a:xfrm>
          <a:prstGeom prst="rect">
            <a:avLst/>
          </a:prstGeom>
          <a:noFill/>
        </p:spPr>
        <p:txBody>
          <a:bodyPr wrap="square" rtlCol="0">
            <a:spAutoFit/>
          </a:bodyPr>
          <a:lstStyle/>
          <a:p>
            <a:r>
              <a:rPr lang="en-US" sz="2800" b="1" dirty="0" smtClean="0"/>
              <a:t>Socialism</a:t>
            </a:r>
            <a:endParaRPr lang="en-US" sz="2800" b="1" dirty="0"/>
          </a:p>
        </p:txBody>
      </p:sp>
      <p:sp>
        <p:nvSpPr>
          <p:cNvPr id="15" name="TextBox 14"/>
          <p:cNvSpPr txBox="1"/>
          <p:nvPr/>
        </p:nvSpPr>
        <p:spPr>
          <a:xfrm>
            <a:off x="304800" y="4267200"/>
            <a:ext cx="4038600" cy="461665"/>
          </a:xfrm>
          <a:prstGeom prst="rect">
            <a:avLst/>
          </a:prstGeom>
          <a:noFill/>
        </p:spPr>
        <p:txBody>
          <a:bodyPr wrap="square" rtlCol="0">
            <a:spAutoFit/>
          </a:bodyPr>
          <a:lstStyle/>
          <a:p>
            <a:r>
              <a:rPr lang="en-US" sz="2400" dirty="0" smtClean="0"/>
              <a:t>Planning role for government</a:t>
            </a:r>
            <a:endParaRPr lang="en-US" sz="2400" dirty="0"/>
          </a:p>
        </p:txBody>
      </p:sp>
      <p:sp>
        <p:nvSpPr>
          <p:cNvPr id="16" name="TextBox 15"/>
          <p:cNvSpPr txBox="1"/>
          <p:nvPr/>
        </p:nvSpPr>
        <p:spPr>
          <a:xfrm>
            <a:off x="304800" y="4643735"/>
            <a:ext cx="5715000" cy="461665"/>
          </a:xfrm>
          <a:prstGeom prst="rect">
            <a:avLst/>
          </a:prstGeom>
          <a:noFill/>
        </p:spPr>
        <p:txBody>
          <a:bodyPr wrap="square" rtlCol="0">
            <a:spAutoFit/>
          </a:bodyPr>
          <a:lstStyle/>
          <a:p>
            <a:r>
              <a:rPr lang="en-US" sz="2400" dirty="0" smtClean="0"/>
              <a:t>Society ownership (no private property)</a:t>
            </a:r>
            <a:endParaRPr lang="en-US" sz="2400" dirty="0"/>
          </a:p>
        </p:txBody>
      </p:sp>
      <p:sp>
        <p:nvSpPr>
          <p:cNvPr id="17" name="Rectangle 16"/>
          <p:cNvSpPr/>
          <p:nvPr/>
        </p:nvSpPr>
        <p:spPr>
          <a:xfrm>
            <a:off x="304800" y="3181290"/>
            <a:ext cx="5845639" cy="461665"/>
          </a:xfrm>
          <a:prstGeom prst="rect">
            <a:avLst/>
          </a:prstGeom>
        </p:spPr>
        <p:txBody>
          <a:bodyPr wrap="none">
            <a:spAutoFit/>
          </a:bodyPr>
          <a:lstStyle/>
          <a:p>
            <a:r>
              <a:rPr lang="en-US" sz="2400" dirty="0" smtClean="0"/>
              <a:t>citizens,  and to build common infrastructure </a:t>
            </a:r>
            <a:endParaRPr lang="en-US" sz="2400" dirty="0"/>
          </a:p>
        </p:txBody>
      </p:sp>
      <p:sp>
        <p:nvSpPr>
          <p:cNvPr id="18" name="TextBox 17"/>
          <p:cNvSpPr txBox="1"/>
          <p:nvPr/>
        </p:nvSpPr>
        <p:spPr>
          <a:xfrm>
            <a:off x="152400" y="5177135"/>
            <a:ext cx="7315200" cy="523220"/>
          </a:xfrm>
          <a:prstGeom prst="rect">
            <a:avLst/>
          </a:prstGeom>
          <a:noFill/>
        </p:spPr>
        <p:txBody>
          <a:bodyPr wrap="square" rtlCol="0">
            <a:spAutoFit/>
          </a:bodyPr>
          <a:lstStyle/>
          <a:p>
            <a:r>
              <a:rPr lang="en-US" sz="2800" b="1" dirty="0" smtClean="0"/>
              <a:t>Why is most of the world capitalist today?</a:t>
            </a:r>
            <a:endParaRPr lang="en-US" sz="2800" b="1" dirty="0"/>
          </a:p>
        </p:txBody>
      </p:sp>
      <p:sp>
        <p:nvSpPr>
          <p:cNvPr id="19" name="TextBox 18"/>
          <p:cNvSpPr txBox="1"/>
          <p:nvPr/>
        </p:nvSpPr>
        <p:spPr>
          <a:xfrm>
            <a:off x="304800" y="5634335"/>
            <a:ext cx="8229600" cy="461665"/>
          </a:xfrm>
          <a:prstGeom prst="rect">
            <a:avLst/>
          </a:prstGeom>
          <a:noFill/>
        </p:spPr>
        <p:txBody>
          <a:bodyPr wrap="square" rtlCol="0">
            <a:spAutoFit/>
          </a:bodyPr>
          <a:lstStyle/>
          <a:p>
            <a:r>
              <a:rPr lang="en-US" sz="2400" dirty="0" smtClean="0"/>
              <a:t>Socialism failed to provide entrepreneur and worker incentives</a:t>
            </a:r>
            <a:endParaRPr lang="en-US" sz="2400" dirty="0"/>
          </a:p>
        </p:txBody>
      </p:sp>
    </p:spTree>
    <p:extLst>
      <p:ext uri="{BB962C8B-B14F-4D97-AF65-F5344CB8AC3E}">
        <p14:creationId xmlns:p14="http://schemas.microsoft.com/office/powerpoint/2010/main" val="71249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P spid="11" grpId="0"/>
      <p:bldP spid="14" grpId="0"/>
      <p:bldP spid="15" grpId="0"/>
      <p:bldP spid="16" grpId="0"/>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4648200" cy="523220"/>
          </a:xfrm>
          <a:prstGeom prst="rect">
            <a:avLst/>
          </a:prstGeom>
          <a:noFill/>
        </p:spPr>
        <p:txBody>
          <a:bodyPr wrap="square" rtlCol="0">
            <a:spAutoFit/>
          </a:bodyPr>
          <a:lstStyle/>
          <a:p>
            <a:r>
              <a:rPr lang="en-US" sz="2800" b="1" dirty="0" err="1" smtClean="0"/>
              <a:t>Mankiw’s</a:t>
            </a:r>
            <a:r>
              <a:rPr lang="en-US" sz="2800" b="1" dirty="0" smtClean="0"/>
              <a:t> first four principles</a:t>
            </a:r>
            <a:endParaRPr lang="en-US" sz="2800" b="1" dirty="0"/>
          </a:p>
        </p:txBody>
      </p:sp>
      <p:sp>
        <p:nvSpPr>
          <p:cNvPr id="3" name="TextBox 2"/>
          <p:cNvSpPr txBox="1"/>
          <p:nvPr/>
        </p:nvSpPr>
        <p:spPr>
          <a:xfrm>
            <a:off x="304800" y="1531203"/>
            <a:ext cx="3276600" cy="461665"/>
          </a:xfrm>
          <a:prstGeom prst="rect">
            <a:avLst/>
          </a:prstGeom>
          <a:noFill/>
        </p:spPr>
        <p:txBody>
          <a:bodyPr wrap="square" rtlCol="0">
            <a:spAutoFit/>
          </a:bodyPr>
          <a:lstStyle/>
          <a:p>
            <a:r>
              <a:rPr lang="en-US" sz="2400" dirty="0" smtClean="0"/>
              <a:t>People face trade-offs</a:t>
            </a:r>
            <a:endParaRPr lang="en-US" sz="2400" dirty="0"/>
          </a:p>
        </p:txBody>
      </p:sp>
      <p:sp>
        <p:nvSpPr>
          <p:cNvPr id="5" name="TextBox 4"/>
          <p:cNvSpPr txBox="1"/>
          <p:nvPr/>
        </p:nvSpPr>
        <p:spPr>
          <a:xfrm>
            <a:off x="304800" y="2562999"/>
            <a:ext cx="7315200" cy="461665"/>
          </a:xfrm>
          <a:prstGeom prst="rect">
            <a:avLst/>
          </a:prstGeom>
          <a:noFill/>
        </p:spPr>
        <p:txBody>
          <a:bodyPr wrap="square" rtlCol="0">
            <a:spAutoFit/>
          </a:bodyPr>
          <a:lstStyle/>
          <a:p>
            <a:r>
              <a:rPr lang="en-US" sz="2400" dirty="0" smtClean="0"/>
              <a:t>The cost of something is what you give up to get it</a:t>
            </a:r>
            <a:endParaRPr lang="en-US" sz="2400" dirty="0"/>
          </a:p>
        </p:txBody>
      </p:sp>
      <p:sp>
        <p:nvSpPr>
          <p:cNvPr id="10" name="TextBox 9"/>
          <p:cNvSpPr txBox="1"/>
          <p:nvPr/>
        </p:nvSpPr>
        <p:spPr>
          <a:xfrm>
            <a:off x="304800" y="3858399"/>
            <a:ext cx="6019800" cy="461665"/>
          </a:xfrm>
          <a:prstGeom prst="rect">
            <a:avLst/>
          </a:prstGeom>
          <a:noFill/>
        </p:spPr>
        <p:txBody>
          <a:bodyPr wrap="square" rtlCol="0">
            <a:spAutoFit/>
          </a:bodyPr>
          <a:lstStyle/>
          <a:p>
            <a:r>
              <a:rPr lang="en-US" sz="2400" dirty="0" smtClean="0"/>
              <a:t>Rational people think on the margin</a:t>
            </a:r>
            <a:endParaRPr lang="en-US" sz="2400" dirty="0"/>
          </a:p>
        </p:txBody>
      </p:sp>
      <p:sp>
        <p:nvSpPr>
          <p:cNvPr id="15" name="TextBox 14"/>
          <p:cNvSpPr txBox="1"/>
          <p:nvPr/>
        </p:nvSpPr>
        <p:spPr>
          <a:xfrm>
            <a:off x="304800" y="5229999"/>
            <a:ext cx="6096000" cy="461665"/>
          </a:xfrm>
          <a:prstGeom prst="rect">
            <a:avLst/>
          </a:prstGeom>
          <a:noFill/>
        </p:spPr>
        <p:txBody>
          <a:bodyPr wrap="square" rtlCol="0">
            <a:spAutoFit/>
          </a:bodyPr>
          <a:lstStyle/>
          <a:p>
            <a:r>
              <a:rPr lang="en-US" sz="2400" dirty="0" smtClean="0"/>
              <a:t>People respond to incentives</a:t>
            </a:r>
            <a:endParaRPr lang="en-US" sz="2400" dirty="0"/>
          </a:p>
        </p:txBody>
      </p:sp>
      <p:sp>
        <p:nvSpPr>
          <p:cNvPr id="4" name="TextBox 3"/>
          <p:cNvSpPr txBox="1"/>
          <p:nvPr/>
        </p:nvSpPr>
        <p:spPr>
          <a:xfrm>
            <a:off x="457200" y="1944469"/>
            <a:ext cx="8534400" cy="646331"/>
          </a:xfrm>
          <a:prstGeom prst="rect">
            <a:avLst/>
          </a:prstGeom>
          <a:noFill/>
        </p:spPr>
        <p:txBody>
          <a:bodyPr wrap="square" rtlCol="0">
            <a:spAutoFit/>
          </a:bodyPr>
          <a:lstStyle/>
          <a:p>
            <a:r>
              <a:rPr lang="en-US" dirty="0" smtClean="0"/>
              <a:t>Our time is finite; you chose to spend this moment studying economics.  What else could you have done:  work, study for another class, go to the movies, sleep, play? </a:t>
            </a:r>
            <a:endParaRPr lang="en-US" dirty="0"/>
          </a:p>
        </p:txBody>
      </p:sp>
      <p:sp>
        <p:nvSpPr>
          <p:cNvPr id="20" name="TextBox 19"/>
          <p:cNvSpPr txBox="1"/>
          <p:nvPr/>
        </p:nvSpPr>
        <p:spPr>
          <a:xfrm>
            <a:off x="457200" y="2983468"/>
            <a:ext cx="8534400" cy="923330"/>
          </a:xfrm>
          <a:prstGeom prst="rect">
            <a:avLst/>
          </a:prstGeom>
          <a:noFill/>
        </p:spPr>
        <p:txBody>
          <a:bodyPr wrap="square" rtlCol="0">
            <a:spAutoFit/>
          </a:bodyPr>
          <a:lstStyle/>
          <a:p>
            <a:r>
              <a:rPr lang="en-US" dirty="0" smtClean="0"/>
              <a:t>Given all your time alternatives suppose “working” is the most valued activity you had to forgo to study economics.  Thus the “opportunity cost” of studying economics isn’t all the other choices; it’s only missing work. </a:t>
            </a:r>
            <a:endParaRPr lang="en-US" dirty="0"/>
          </a:p>
        </p:txBody>
      </p:sp>
      <p:sp>
        <p:nvSpPr>
          <p:cNvPr id="21" name="TextBox 20"/>
          <p:cNvSpPr txBox="1"/>
          <p:nvPr/>
        </p:nvSpPr>
        <p:spPr>
          <a:xfrm>
            <a:off x="457200" y="4306669"/>
            <a:ext cx="8534400" cy="923330"/>
          </a:xfrm>
          <a:prstGeom prst="rect">
            <a:avLst/>
          </a:prstGeom>
          <a:noFill/>
        </p:spPr>
        <p:txBody>
          <a:bodyPr wrap="square" rtlCol="0">
            <a:spAutoFit/>
          </a:bodyPr>
          <a:lstStyle/>
          <a:p>
            <a:r>
              <a:rPr lang="en-US" dirty="0" smtClean="0"/>
              <a:t>Just before you decided to study economics you had  many time alternatives.  As a rational person you analyzed  the cost-benefit of each choice and properly chose to spend the next moments, on the margin, studying economics.</a:t>
            </a:r>
            <a:endParaRPr lang="en-US" dirty="0"/>
          </a:p>
        </p:txBody>
      </p:sp>
      <p:sp>
        <p:nvSpPr>
          <p:cNvPr id="23" name="TextBox 22"/>
          <p:cNvSpPr txBox="1"/>
          <p:nvPr/>
        </p:nvSpPr>
        <p:spPr>
          <a:xfrm>
            <a:off x="457200" y="5678269"/>
            <a:ext cx="8534400" cy="646331"/>
          </a:xfrm>
          <a:prstGeom prst="rect">
            <a:avLst/>
          </a:prstGeom>
          <a:noFill/>
        </p:spPr>
        <p:txBody>
          <a:bodyPr wrap="square" rtlCol="0">
            <a:spAutoFit/>
          </a:bodyPr>
          <a:lstStyle/>
          <a:p>
            <a:r>
              <a:rPr lang="en-US" dirty="0" smtClean="0"/>
              <a:t>Why are you in university study?  For one of the most powerful incentives, to improve you finance position throughout your entire life. </a:t>
            </a:r>
            <a:endParaRPr lang="en-US" dirty="0"/>
          </a:p>
        </p:txBody>
      </p:sp>
    </p:spTree>
    <p:extLst>
      <p:ext uri="{BB962C8B-B14F-4D97-AF65-F5344CB8AC3E}">
        <p14:creationId xmlns:p14="http://schemas.microsoft.com/office/powerpoint/2010/main" val="62939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P spid="15" grpId="0"/>
      <p:bldP spid="4" grpId="0"/>
      <p:bldP spid="20" grpId="0"/>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4648200" cy="523220"/>
          </a:xfrm>
          <a:prstGeom prst="rect">
            <a:avLst/>
          </a:prstGeom>
          <a:noFill/>
        </p:spPr>
        <p:txBody>
          <a:bodyPr wrap="square" rtlCol="0">
            <a:spAutoFit/>
          </a:bodyPr>
          <a:lstStyle/>
          <a:p>
            <a:r>
              <a:rPr lang="en-US" sz="2800" b="1" dirty="0" smtClean="0"/>
              <a:t>Scientific Method</a:t>
            </a:r>
            <a:endParaRPr lang="en-US" sz="2800" b="1" dirty="0"/>
          </a:p>
        </p:txBody>
      </p:sp>
      <p:sp>
        <p:nvSpPr>
          <p:cNvPr id="3" name="TextBox 2"/>
          <p:cNvSpPr txBox="1"/>
          <p:nvPr/>
        </p:nvSpPr>
        <p:spPr>
          <a:xfrm>
            <a:off x="304800" y="1531203"/>
            <a:ext cx="3276600" cy="461665"/>
          </a:xfrm>
          <a:prstGeom prst="rect">
            <a:avLst/>
          </a:prstGeom>
          <a:noFill/>
        </p:spPr>
        <p:txBody>
          <a:bodyPr wrap="square" rtlCol="0">
            <a:spAutoFit/>
          </a:bodyPr>
          <a:lstStyle/>
          <a:p>
            <a:r>
              <a:rPr lang="en-US" sz="2400" dirty="0" smtClean="0"/>
              <a:t>Hypothesize</a:t>
            </a:r>
            <a:endParaRPr lang="en-US" sz="2400" dirty="0"/>
          </a:p>
        </p:txBody>
      </p:sp>
      <p:sp>
        <p:nvSpPr>
          <p:cNvPr id="5" name="TextBox 4"/>
          <p:cNvSpPr txBox="1"/>
          <p:nvPr/>
        </p:nvSpPr>
        <p:spPr>
          <a:xfrm>
            <a:off x="304800" y="2362200"/>
            <a:ext cx="7315200" cy="461665"/>
          </a:xfrm>
          <a:prstGeom prst="rect">
            <a:avLst/>
          </a:prstGeom>
          <a:noFill/>
        </p:spPr>
        <p:txBody>
          <a:bodyPr wrap="square" rtlCol="0">
            <a:spAutoFit/>
          </a:bodyPr>
          <a:lstStyle/>
          <a:p>
            <a:r>
              <a:rPr lang="en-US" sz="2400" dirty="0" smtClean="0"/>
              <a:t>Design and test</a:t>
            </a:r>
            <a:endParaRPr lang="en-US" sz="2400" dirty="0"/>
          </a:p>
        </p:txBody>
      </p:sp>
      <p:sp>
        <p:nvSpPr>
          <p:cNvPr id="4" name="TextBox 3"/>
          <p:cNvSpPr txBox="1"/>
          <p:nvPr/>
        </p:nvSpPr>
        <p:spPr>
          <a:xfrm>
            <a:off x="457200" y="1944469"/>
            <a:ext cx="7543800" cy="400110"/>
          </a:xfrm>
          <a:prstGeom prst="rect">
            <a:avLst/>
          </a:prstGeom>
          <a:noFill/>
        </p:spPr>
        <p:txBody>
          <a:bodyPr wrap="square" rtlCol="0">
            <a:spAutoFit/>
          </a:bodyPr>
          <a:lstStyle/>
          <a:p>
            <a:r>
              <a:rPr lang="en-US" sz="2000" dirty="0" smtClean="0"/>
              <a:t>In both physical and social science researcher start with a hypothesis</a:t>
            </a:r>
            <a:endParaRPr lang="en-US" sz="2000" dirty="0"/>
          </a:p>
        </p:txBody>
      </p:sp>
      <p:sp>
        <p:nvSpPr>
          <p:cNvPr id="20" name="TextBox 19"/>
          <p:cNvSpPr txBox="1"/>
          <p:nvPr/>
        </p:nvSpPr>
        <p:spPr>
          <a:xfrm>
            <a:off x="457200" y="2743200"/>
            <a:ext cx="8229600" cy="707886"/>
          </a:xfrm>
          <a:prstGeom prst="rect">
            <a:avLst/>
          </a:prstGeom>
          <a:noFill/>
        </p:spPr>
        <p:txBody>
          <a:bodyPr wrap="square" rtlCol="0">
            <a:spAutoFit/>
          </a:bodyPr>
          <a:lstStyle/>
          <a:p>
            <a:r>
              <a:rPr lang="en-US" sz="2000" dirty="0" smtClean="0"/>
              <a:t>In the physical sciences, physics, researchers test the hypothesis under controlled lab experiments.</a:t>
            </a:r>
            <a:endParaRPr lang="en-US" sz="2000" dirty="0"/>
          </a:p>
        </p:txBody>
      </p:sp>
      <p:sp>
        <p:nvSpPr>
          <p:cNvPr id="11" name="TextBox 10"/>
          <p:cNvSpPr txBox="1"/>
          <p:nvPr/>
        </p:nvSpPr>
        <p:spPr>
          <a:xfrm>
            <a:off x="457200" y="3446383"/>
            <a:ext cx="8534400" cy="707886"/>
          </a:xfrm>
          <a:prstGeom prst="rect">
            <a:avLst/>
          </a:prstGeom>
          <a:noFill/>
        </p:spPr>
        <p:txBody>
          <a:bodyPr wrap="square" rtlCol="0">
            <a:spAutoFit/>
          </a:bodyPr>
          <a:lstStyle/>
          <a:p>
            <a:r>
              <a:rPr lang="en-US" sz="2000" dirty="0" smtClean="0"/>
              <a:t>In the social sciences, economics, researchers don’t  have the option to control the subject environment.</a:t>
            </a:r>
            <a:endParaRPr lang="en-US" sz="2000" dirty="0"/>
          </a:p>
        </p:txBody>
      </p:sp>
      <p:sp>
        <p:nvSpPr>
          <p:cNvPr id="12" name="TextBox 11"/>
          <p:cNvSpPr txBox="1"/>
          <p:nvPr/>
        </p:nvSpPr>
        <p:spPr>
          <a:xfrm>
            <a:off x="457200" y="4168914"/>
            <a:ext cx="8534400" cy="400110"/>
          </a:xfrm>
          <a:prstGeom prst="rect">
            <a:avLst/>
          </a:prstGeom>
          <a:noFill/>
        </p:spPr>
        <p:txBody>
          <a:bodyPr wrap="square" rtlCol="0">
            <a:spAutoFit/>
          </a:bodyPr>
          <a:lstStyle/>
          <a:p>
            <a:r>
              <a:rPr lang="en-US" sz="2000" dirty="0" smtClean="0"/>
              <a:t>Economists use mathematical </a:t>
            </a:r>
            <a:r>
              <a:rPr lang="en-US" sz="2000" b="1" dirty="0" smtClean="0"/>
              <a:t>models </a:t>
            </a:r>
            <a:r>
              <a:rPr lang="en-US" sz="2000" dirty="0" smtClean="0"/>
              <a:t>derived by </a:t>
            </a:r>
            <a:r>
              <a:rPr lang="en-US" sz="2000" b="1" dirty="0" smtClean="0"/>
              <a:t>assumptions</a:t>
            </a:r>
            <a:endParaRPr lang="en-US" sz="2000" b="1" dirty="0"/>
          </a:p>
        </p:txBody>
      </p:sp>
      <p:sp>
        <p:nvSpPr>
          <p:cNvPr id="13" name="TextBox 12"/>
          <p:cNvSpPr txBox="1"/>
          <p:nvPr/>
        </p:nvSpPr>
        <p:spPr>
          <a:xfrm>
            <a:off x="609600" y="4473714"/>
            <a:ext cx="5943600" cy="400110"/>
          </a:xfrm>
          <a:prstGeom prst="rect">
            <a:avLst/>
          </a:prstGeom>
          <a:noFill/>
        </p:spPr>
        <p:txBody>
          <a:bodyPr wrap="square" rtlCol="0">
            <a:spAutoFit/>
          </a:bodyPr>
          <a:lstStyle/>
          <a:p>
            <a:r>
              <a:rPr lang="en-US" sz="2000" b="1" dirty="0"/>
              <a:t>m</a:t>
            </a:r>
            <a:r>
              <a:rPr lang="en-US" sz="2000" b="1" dirty="0" smtClean="0"/>
              <a:t>odels </a:t>
            </a:r>
            <a:r>
              <a:rPr lang="en-US" sz="2000" dirty="0" smtClean="0"/>
              <a:t>are a simplification of the real </a:t>
            </a:r>
            <a:r>
              <a:rPr lang="en-US" sz="2000" dirty="0" smtClean="0"/>
              <a:t>world </a:t>
            </a:r>
            <a:endParaRPr lang="en-US" sz="2000" b="1" dirty="0"/>
          </a:p>
        </p:txBody>
      </p:sp>
      <p:sp>
        <p:nvSpPr>
          <p:cNvPr id="14" name="TextBox 13"/>
          <p:cNvSpPr txBox="1"/>
          <p:nvPr/>
        </p:nvSpPr>
        <p:spPr>
          <a:xfrm>
            <a:off x="609600" y="4778514"/>
            <a:ext cx="7924800" cy="707886"/>
          </a:xfrm>
          <a:prstGeom prst="rect">
            <a:avLst/>
          </a:prstGeom>
          <a:noFill/>
        </p:spPr>
        <p:txBody>
          <a:bodyPr wrap="square" rtlCol="0">
            <a:spAutoFit/>
          </a:bodyPr>
          <a:lstStyle/>
          <a:p>
            <a:r>
              <a:rPr lang="en-US" sz="2000" b="1" dirty="0" smtClean="0"/>
              <a:t>assumptions </a:t>
            </a:r>
            <a:r>
              <a:rPr lang="en-US" sz="2000" dirty="0" smtClean="0"/>
              <a:t>create the simplified world.  Good assumptions will not impact the experiment outcome. </a:t>
            </a:r>
            <a:endParaRPr lang="en-US" sz="2000" b="1" dirty="0"/>
          </a:p>
        </p:txBody>
      </p:sp>
    </p:spTree>
    <p:extLst>
      <p:ext uri="{BB962C8B-B14F-4D97-AF65-F5344CB8AC3E}">
        <p14:creationId xmlns:p14="http://schemas.microsoft.com/office/powerpoint/2010/main" val="73050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P spid="2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4648200" cy="523220"/>
          </a:xfrm>
          <a:prstGeom prst="rect">
            <a:avLst/>
          </a:prstGeom>
          <a:noFill/>
        </p:spPr>
        <p:txBody>
          <a:bodyPr wrap="square" rtlCol="0">
            <a:spAutoFit/>
          </a:bodyPr>
          <a:lstStyle/>
          <a:p>
            <a:r>
              <a:rPr lang="en-US" sz="2800" b="1" dirty="0" smtClean="0"/>
              <a:t>Microeconomics</a:t>
            </a:r>
            <a:endParaRPr lang="en-US" sz="2800" b="1" dirty="0"/>
          </a:p>
        </p:txBody>
      </p:sp>
      <p:sp>
        <p:nvSpPr>
          <p:cNvPr id="3" name="TextBox 2"/>
          <p:cNvSpPr txBox="1"/>
          <p:nvPr/>
        </p:nvSpPr>
        <p:spPr>
          <a:xfrm>
            <a:off x="304800" y="1531203"/>
            <a:ext cx="8534400" cy="830997"/>
          </a:xfrm>
          <a:prstGeom prst="rect">
            <a:avLst/>
          </a:prstGeom>
          <a:noFill/>
        </p:spPr>
        <p:txBody>
          <a:bodyPr wrap="square" rtlCol="0">
            <a:spAutoFit/>
          </a:bodyPr>
          <a:lstStyle/>
          <a:p>
            <a:r>
              <a:rPr lang="en-US" sz="2400" dirty="0" smtClean="0"/>
              <a:t>the study of how households and firms make decisions and how they interact in markets (Mankiw)</a:t>
            </a:r>
            <a:endParaRPr lang="en-US" sz="2400" dirty="0"/>
          </a:p>
        </p:txBody>
      </p:sp>
      <p:sp>
        <p:nvSpPr>
          <p:cNvPr id="15" name="TextBox 14"/>
          <p:cNvSpPr txBox="1"/>
          <p:nvPr/>
        </p:nvSpPr>
        <p:spPr>
          <a:xfrm>
            <a:off x="152400" y="2743200"/>
            <a:ext cx="4648200" cy="523220"/>
          </a:xfrm>
          <a:prstGeom prst="rect">
            <a:avLst/>
          </a:prstGeom>
          <a:noFill/>
        </p:spPr>
        <p:txBody>
          <a:bodyPr wrap="square" rtlCol="0">
            <a:spAutoFit/>
          </a:bodyPr>
          <a:lstStyle/>
          <a:p>
            <a:r>
              <a:rPr lang="en-US" sz="2800" b="1" dirty="0" smtClean="0"/>
              <a:t>Macroeconomics</a:t>
            </a:r>
            <a:endParaRPr lang="en-US" sz="2800" b="1" dirty="0"/>
          </a:p>
        </p:txBody>
      </p:sp>
      <p:sp>
        <p:nvSpPr>
          <p:cNvPr id="16" name="TextBox 15"/>
          <p:cNvSpPr txBox="1"/>
          <p:nvPr/>
        </p:nvSpPr>
        <p:spPr>
          <a:xfrm>
            <a:off x="304800" y="3207603"/>
            <a:ext cx="8534400" cy="830997"/>
          </a:xfrm>
          <a:prstGeom prst="rect">
            <a:avLst/>
          </a:prstGeom>
          <a:noFill/>
        </p:spPr>
        <p:txBody>
          <a:bodyPr wrap="square" rtlCol="0">
            <a:spAutoFit/>
          </a:bodyPr>
          <a:lstStyle/>
          <a:p>
            <a:r>
              <a:rPr lang="en-US" sz="2400" dirty="0" smtClean="0"/>
              <a:t>the study of economy wide phenomena, including inflation, unemployment, and economic growth (Mankiw)</a:t>
            </a:r>
            <a:endParaRPr lang="en-US" sz="2400" dirty="0"/>
          </a:p>
        </p:txBody>
      </p:sp>
      <p:sp>
        <p:nvSpPr>
          <p:cNvPr id="17" name="TextBox 16"/>
          <p:cNvSpPr txBox="1"/>
          <p:nvPr/>
        </p:nvSpPr>
        <p:spPr>
          <a:xfrm>
            <a:off x="304800" y="2293203"/>
            <a:ext cx="8534400" cy="461665"/>
          </a:xfrm>
          <a:prstGeom prst="rect">
            <a:avLst/>
          </a:prstGeom>
          <a:noFill/>
        </p:spPr>
        <p:txBody>
          <a:bodyPr wrap="square" rtlCol="0">
            <a:spAutoFit/>
          </a:bodyPr>
          <a:lstStyle/>
          <a:p>
            <a:r>
              <a:rPr lang="en-US" sz="2400" i="1" dirty="0" smtClean="0"/>
              <a:t>microeconomics studies topics a business owner can change</a:t>
            </a:r>
            <a:endParaRPr lang="en-US" sz="2400" i="1" dirty="0"/>
          </a:p>
        </p:txBody>
      </p:sp>
      <p:sp>
        <p:nvSpPr>
          <p:cNvPr id="18" name="TextBox 17"/>
          <p:cNvSpPr txBox="1"/>
          <p:nvPr/>
        </p:nvSpPr>
        <p:spPr>
          <a:xfrm>
            <a:off x="304800" y="3969603"/>
            <a:ext cx="8534400" cy="830997"/>
          </a:xfrm>
          <a:prstGeom prst="rect">
            <a:avLst/>
          </a:prstGeom>
          <a:noFill/>
        </p:spPr>
        <p:txBody>
          <a:bodyPr wrap="square" rtlCol="0">
            <a:spAutoFit/>
          </a:bodyPr>
          <a:lstStyle/>
          <a:p>
            <a:r>
              <a:rPr lang="en-US" sz="2400" i="1" dirty="0" smtClean="0"/>
              <a:t>macroeconomics studies topics a business owner can’t change but must understand for planning</a:t>
            </a:r>
            <a:endParaRPr lang="en-US" sz="2400" i="1" dirty="0"/>
          </a:p>
        </p:txBody>
      </p:sp>
      <p:sp>
        <p:nvSpPr>
          <p:cNvPr id="20" name="TextBox 19"/>
          <p:cNvSpPr txBox="1"/>
          <p:nvPr/>
        </p:nvSpPr>
        <p:spPr>
          <a:xfrm>
            <a:off x="152400" y="4810780"/>
            <a:ext cx="4648200" cy="523220"/>
          </a:xfrm>
          <a:prstGeom prst="rect">
            <a:avLst/>
          </a:prstGeom>
          <a:noFill/>
        </p:spPr>
        <p:txBody>
          <a:bodyPr wrap="square" rtlCol="0">
            <a:spAutoFit/>
          </a:bodyPr>
          <a:lstStyle/>
          <a:p>
            <a:r>
              <a:rPr lang="en-US" sz="2800" b="1" dirty="0" smtClean="0"/>
              <a:t>What is?</a:t>
            </a:r>
            <a:endParaRPr lang="en-US" sz="2800" b="1" dirty="0"/>
          </a:p>
        </p:txBody>
      </p:sp>
      <p:sp>
        <p:nvSpPr>
          <p:cNvPr id="29" name="TextBox 28"/>
          <p:cNvSpPr txBox="1"/>
          <p:nvPr/>
        </p:nvSpPr>
        <p:spPr>
          <a:xfrm>
            <a:off x="304800" y="5181600"/>
            <a:ext cx="4495800" cy="400110"/>
          </a:xfrm>
          <a:prstGeom prst="rect">
            <a:avLst/>
          </a:prstGeom>
          <a:noFill/>
        </p:spPr>
        <p:txBody>
          <a:bodyPr wrap="square" rtlCol="0">
            <a:spAutoFit/>
          </a:bodyPr>
          <a:lstStyle/>
          <a:p>
            <a:r>
              <a:rPr lang="en-US" sz="2000" dirty="0"/>
              <a:t>A</a:t>
            </a:r>
            <a:r>
              <a:rPr lang="en-US" sz="2000" dirty="0" smtClean="0"/>
              <a:t> householder buying food at the market:</a:t>
            </a:r>
            <a:endParaRPr lang="en-US" sz="2000" dirty="0"/>
          </a:p>
        </p:txBody>
      </p:sp>
      <p:sp>
        <p:nvSpPr>
          <p:cNvPr id="30" name="TextBox 29"/>
          <p:cNvSpPr txBox="1"/>
          <p:nvPr/>
        </p:nvSpPr>
        <p:spPr>
          <a:xfrm>
            <a:off x="5181600" y="5162490"/>
            <a:ext cx="2362200" cy="400110"/>
          </a:xfrm>
          <a:prstGeom prst="rect">
            <a:avLst/>
          </a:prstGeom>
          <a:noFill/>
        </p:spPr>
        <p:txBody>
          <a:bodyPr wrap="square" rtlCol="0">
            <a:spAutoFit/>
          </a:bodyPr>
          <a:lstStyle/>
          <a:p>
            <a:r>
              <a:rPr lang="en-US" sz="2000" dirty="0" smtClean="0"/>
              <a:t>microeconomics</a:t>
            </a:r>
            <a:endParaRPr lang="en-US" sz="2000" dirty="0"/>
          </a:p>
        </p:txBody>
      </p:sp>
      <p:sp>
        <p:nvSpPr>
          <p:cNvPr id="31" name="TextBox 30"/>
          <p:cNvSpPr txBox="1"/>
          <p:nvPr/>
        </p:nvSpPr>
        <p:spPr>
          <a:xfrm>
            <a:off x="304800" y="5687536"/>
            <a:ext cx="4648200" cy="400110"/>
          </a:xfrm>
          <a:prstGeom prst="rect">
            <a:avLst/>
          </a:prstGeom>
          <a:noFill/>
        </p:spPr>
        <p:txBody>
          <a:bodyPr wrap="square" rtlCol="0">
            <a:spAutoFit/>
          </a:bodyPr>
          <a:lstStyle/>
          <a:p>
            <a:r>
              <a:rPr lang="en-US" sz="2000" dirty="0" smtClean="0"/>
              <a:t>Ford planning to purchase a factory:</a:t>
            </a:r>
            <a:endParaRPr lang="en-US" sz="2000" dirty="0"/>
          </a:p>
        </p:txBody>
      </p:sp>
      <p:sp>
        <p:nvSpPr>
          <p:cNvPr id="32" name="TextBox 31"/>
          <p:cNvSpPr txBox="1"/>
          <p:nvPr/>
        </p:nvSpPr>
        <p:spPr>
          <a:xfrm>
            <a:off x="5181599" y="5675868"/>
            <a:ext cx="2573111" cy="400110"/>
          </a:xfrm>
          <a:prstGeom prst="rect">
            <a:avLst/>
          </a:prstGeom>
          <a:noFill/>
        </p:spPr>
        <p:txBody>
          <a:bodyPr wrap="square" rtlCol="0">
            <a:spAutoFit/>
          </a:bodyPr>
          <a:lstStyle/>
          <a:p>
            <a:r>
              <a:rPr lang="en-US" sz="2000" dirty="0" smtClean="0"/>
              <a:t>microeconomics</a:t>
            </a:r>
            <a:endParaRPr lang="en-US" sz="2000" dirty="0"/>
          </a:p>
        </p:txBody>
      </p:sp>
      <p:sp>
        <p:nvSpPr>
          <p:cNvPr id="33" name="TextBox 32"/>
          <p:cNvSpPr txBox="1"/>
          <p:nvPr/>
        </p:nvSpPr>
        <p:spPr>
          <a:xfrm>
            <a:off x="304799" y="5929749"/>
            <a:ext cx="4897211" cy="400110"/>
          </a:xfrm>
          <a:prstGeom prst="rect">
            <a:avLst/>
          </a:prstGeom>
          <a:noFill/>
        </p:spPr>
        <p:txBody>
          <a:bodyPr wrap="square" rtlCol="0">
            <a:spAutoFit/>
          </a:bodyPr>
          <a:lstStyle/>
          <a:p>
            <a:r>
              <a:rPr lang="en-US" sz="2000" dirty="0" smtClean="0"/>
              <a:t>Ford planning to exit the auto industry :</a:t>
            </a:r>
            <a:endParaRPr lang="en-US" sz="2000" dirty="0"/>
          </a:p>
        </p:txBody>
      </p:sp>
      <p:sp>
        <p:nvSpPr>
          <p:cNvPr id="34" name="TextBox 33"/>
          <p:cNvSpPr txBox="1"/>
          <p:nvPr/>
        </p:nvSpPr>
        <p:spPr>
          <a:xfrm>
            <a:off x="5181600" y="5950804"/>
            <a:ext cx="2573111" cy="400110"/>
          </a:xfrm>
          <a:prstGeom prst="rect">
            <a:avLst/>
          </a:prstGeom>
          <a:noFill/>
        </p:spPr>
        <p:txBody>
          <a:bodyPr wrap="square" rtlCol="0">
            <a:spAutoFit/>
          </a:bodyPr>
          <a:lstStyle/>
          <a:p>
            <a:r>
              <a:rPr lang="en-US" sz="2000" dirty="0" smtClean="0"/>
              <a:t>microeconomics</a:t>
            </a:r>
            <a:endParaRPr lang="en-US" sz="2000" dirty="0"/>
          </a:p>
        </p:txBody>
      </p:sp>
      <p:sp>
        <p:nvSpPr>
          <p:cNvPr id="35" name="TextBox 34"/>
          <p:cNvSpPr txBox="1"/>
          <p:nvPr/>
        </p:nvSpPr>
        <p:spPr>
          <a:xfrm>
            <a:off x="304800" y="5421868"/>
            <a:ext cx="4495800" cy="400110"/>
          </a:xfrm>
          <a:prstGeom prst="rect">
            <a:avLst/>
          </a:prstGeom>
          <a:noFill/>
        </p:spPr>
        <p:txBody>
          <a:bodyPr wrap="square" rtlCol="0">
            <a:spAutoFit/>
          </a:bodyPr>
          <a:lstStyle/>
          <a:p>
            <a:r>
              <a:rPr lang="en-US" sz="2000" dirty="0" smtClean="0"/>
              <a:t>A business planning to purchase a truck:</a:t>
            </a:r>
            <a:endParaRPr lang="en-US" sz="2000" dirty="0"/>
          </a:p>
        </p:txBody>
      </p:sp>
      <p:sp>
        <p:nvSpPr>
          <p:cNvPr id="36" name="TextBox 35"/>
          <p:cNvSpPr txBox="1"/>
          <p:nvPr/>
        </p:nvSpPr>
        <p:spPr>
          <a:xfrm>
            <a:off x="5181600" y="5410200"/>
            <a:ext cx="2362200" cy="400110"/>
          </a:xfrm>
          <a:prstGeom prst="rect">
            <a:avLst/>
          </a:prstGeom>
          <a:noFill/>
        </p:spPr>
        <p:txBody>
          <a:bodyPr wrap="square" rtlCol="0">
            <a:spAutoFit/>
          </a:bodyPr>
          <a:lstStyle/>
          <a:p>
            <a:r>
              <a:rPr lang="en-US" sz="2000" dirty="0" smtClean="0"/>
              <a:t>microeconomics</a:t>
            </a:r>
            <a:endParaRPr lang="en-US" sz="2000" dirty="0"/>
          </a:p>
        </p:txBody>
      </p:sp>
      <p:sp>
        <p:nvSpPr>
          <p:cNvPr id="37" name="TextBox 36"/>
          <p:cNvSpPr txBox="1"/>
          <p:nvPr/>
        </p:nvSpPr>
        <p:spPr>
          <a:xfrm>
            <a:off x="304799" y="6190158"/>
            <a:ext cx="4648200" cy="400110"/>
          </a:xfrm>
          <a:prstGeom prst="rect">
            <a:avLst/>
          </a:prstGeom>
          <a:noFill/>
        </p:spPr>
        <p:txBody>
          <a:bodyPr wrap="square" rtlCol="0">
            <a:spAutoFit/>
          </a:bodyPr>
          <a:lstStyle/>
          <a:p>
            <a:r>
              <a:rPr lang="en-US" sz="2000" dirty="0" smtClean="0"/>
              <a:t>The </a:t>
            </a:r>
            <a:r>
              <a:rPr lang="en-US" sz="2000" dirty="0" smtClean="0"/>
              <a:t>auto industry going away</a:t>
            </a:r>
            <a:endParaRPr lang="en-US" sz="2000" dirty="0"/>
          </a:p>
        </p:txBody>
      </p:sp>
      <p:sp>
        <p:nvSpPr>
          <p:cNvPr id="38" name="TextBox 37"/>
          <p:cNvSpPr txBox="1"/>
          <p:nvPr/>
        </p:nvSpPr>
        <p:spPr>
          <a:xfrm>
            <a:off x="5181600" y="6216590"/>
            <a:ext cx="2573111" cy="400110"/>
          </a:xfrm>
          <a:prstGeom prst="rect">
            <a:avLst/>
          </a:prstGeom>
          <a:noFill/>
        </p:spPr>
        <p:txBody>
          <a:bodyPr wrap="square" rtlCol="0">
            <a:spAutoFit/>
          </a:bodyPr>
          <a:lstStyle/>
          <a:p>
            <a:r>
              <a:rPr lang="en-US" sz="2000" dirty="0" smtClean="0"/>
              <a:t>microeconomics</a:t>
            </a:r>
            <a:endParaRPr lang="en-US" sz="2000" dirty="0"/>
          </a:p>
        </p:txBody>
      </p:sp>
    </p:spTree>
    <p:extLst>
      <p:ext uri="{BB962C8B-B14F-4D97-AF65-F5344CB8AC3E}">
        <p14:creationId xmlns:p14="http://schemas.microsoft.com/office/powerpoint/2010/main" val="149529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2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7"/>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16" grpId="0"/>
      <p:bldP spid="17" grpId="0"/>
      <p:bldP spid="18" grpId="0"/>
      <p:bldP spid="20" grpId="0"/>
      <p:bldP spid="29" grpId="0"/>
      <p:bldP spid="30" grpId="0"/>
      <p:bldP spid="31" grpId="0"/>
      <p:bldP spid="32" grpId="0"/>
      <p:bldP spid="33" grpId="0"/>
      <p:bldP spid="34" grpId="0"/>
      <p:bldP spid="35" grpId="0"/>
      <p:bldP spid="36" grpId="0"/>
      <p:bldP spid="37" grpId="0"/>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4648200" cy="523220"/>
          </a:xfrm>
          <a:prstGeom prst="rect">
            <a:avLst/>
          </a:prstGeom>
          <a:noFill/>
        </p:spPr>
        <p:txBody>
          <a:bodyPr wrap="square" rtlCol="0">
            <a:spAutoFit/>
          </a:bodyPr>
          <a:lstStyle/>
          <a:p>
            <a:r>
              <a:rPr lang="en-US" sz="2800" b="1" dirty="0" smtClean="0"/>
              <a:t>Positive Statement</a:t>
            </a:r>
            <a:endParaRPr lang="en-US" sz="2800" b="1" dirty="0"/>
          </a:p>
        </p:txBody>
      </p:sp>
      <p:sp>
        <p:nvSpPr>
          <p:cNvPr id="3" name="TextBox 2"/>
          <p:cNvSpPr txBox="1"/>
          <p:nvPr/>
        </p:nvSpPr>
        <p:spPr>
          <a:xfrm>
            <a:off x="304800" y="1531203"/>
            <a:ext cx="8534400" cy="461665"/>
          </a:xfrm>
          <a:prstGeom prst="rect">
            <a:avLst/>
          </a:prstGeom>
          <a:noFill/>
        </p:spPr>
        <p:txBody>
          <a:bodyPr wrap="square" rtlCol="0">
            <a:spAutoFit/>
          </a:bodyPr>
          <a:lstStyle/>
          <a:p>
            <a:r>
              <a:rPr lang="en-US" sz="2400" dirty="0" smtClean="0"/>
              <a:t>Claims that attempt to describe the world as it is (objective view)</a:t>
            </a:r>
            <a:endParaRPr lang="en-US" sz="2400" dirty="0"/>
          </a:p>
        </p:txBody>
      </p:sp>
      <p:sp>
        <p:nvSpPr>
          <p:cNvPr id="15" name="TextBox 14"/>
          <p:cNvSpPr txBox="1"/>
          <p:nvPr/>
        </p:nvSpPr>
        <p:spPr>
          <a:xfrm>
            <a:off x="152400" y="2057400"/>
            <a:ext cx="4648200" cy="523220"/>
          </a:xfrm>
          <a:prstGeom prst="rect">
            <a:avLst/>
          </a:prstGeom>
          <a:noFill/>
        </p:spPr>
        <p:txBody>
          <a:bodyPr wrap="square" rtlCol="0">
            <a:spAutoFit/>
          </a:bodyPr>
          <a:lstStyle/>
          <a:p>
            <a:r>
              <a:rPr lang="en-US" sz="2800" b="1" dirty="0" smtClean="0"/>
              <a:t>Normative Statement</a:t>
            </a:r>
            <a:endParaRPr lang="en-US" sz="2800" b="1" dirty="0"/>
          </a:p>
        </p:txBody>
      </p:sp>
      <p:sp>
        <p:nvSpPr>
          <p:cNvPr id="16" name="TextBox 15"/>
          <p:cNvSpPr txBox="1"/>
          <p:nvPr/>
        </p:nvSpPr>
        <p:spPr>
          <a:xfrm>
            <a:off x="304800" y="2521803"/>
            <a:ext cx="8534400" cy="830997"/>
          </a:xfrm>
          <a:prstGeom prst="rect">
            <a:avLst/>
          </a:prstGeom>
          <a:noFill/>
        </p:spPr>
        <p:txBody>
          <a:bodyPr wrap="square" rtlCol="0">
            <a:spAutoFit/>
          </a:bodyPr>
          <a:lstStyle/>
          <a:p>
            <a:r>
              <a:rPr lang="en-US" sz="2400" dirty="0" smtClean="0"/>
              <a:t>Claims that attempt to prescribe how the would should be (subjective view)</a:t>
            </a:r>
            <a:endParaRPr lang="en-US" sz="2400" dirty="0"/>
          </a:p>
        </p:txBody>
      </p:sp>
      <p:grpSp>
        <p:nvGrpSpPr>
          <p:cNvPr id="20" name="Group 19"/>
          <p:cNvGrpSpPr/>
          <p:nvPr/>
        </p:nvGrpSpPr>
        <p:grpSpPr>
          <a:xfrm>
            <a:off x="152400" y="3429000"/>
            <a:ext cx="4648200" cy="854333"/>
            <a:chOff x="152400" y="4810780"/>
            <a:chExt cx="4648200" cy="854333"/>
          </a:xfrm>
        </p:grpSpPr>
        <p:sp>
          <p:nvSpPr>
            <p:cNvPr id="29" name="TextBox 28"/>
            <p:cNvSpPr txBox="1"/>
            <p:nvPr/>
          </p:nvSpPr>
          <p:spPr>
            <a:xfrm>
              <a:off x="152400" y="4810780"/>
              <a:ext cx="4648200" cy="523220"/>
            </a:xfrm>
            <a:prstGeom prst="rect">
              <a:avLst/>
            </a:prstGeom>
            <a:noFill/>
          </p:spPr>
          <p:txBody>
            <a:bodyPr wrap="square" rtlCol="0">
              <a:spAutoFit/>
            </a:bodyPr>
            <a:lstStyle/>
            <a:p>
              <a:r>
                <a:rPr lang="en-US" sz="2800" b="1" dirty="0" smtClean="0"/>
                <a:t>What is?</a:t>
              </a:r>
              <a:endParaRPr lang="en-US" sz="2800" b="1" dirty="0"/>
            </a:p>
          </p:txBody>
        </p:sp>
        <p:sp>
          <p:nvSpPr>
            <p:cNvPr id="30" name="TextBox 29"/>
            <p:cNvSpPr txBox="1"/>
            <p:nvPr/>
          </p:nvSpPr>
          <p:spPr>
            <a:xfrm>
              <a:off x="304800" y="5265003"/>
              <a:ext cx="4343400" cy="400110"/>
            </a:xfrm>
            <a:prstGeom prst="rect">
              <a:avLst/>
            </a:prstGeom>
            <a:noFill/>
          </p:spPr>
          <p:txBody>
            <a:bodyPr wrap="square" rtlCol="0">
              <a:spAutoFit/>
            </a:bodyPr>
            <a:lstStyle/>
            <a:p>
              <a:r>
                <a:rPr lang="en-US" sz="2000" dirty="0" smtClean="0"/>
                <a:t>Michael Roberson should be fired:</a:t>
              </a:r>
              <a:endParaRPr lang="en-US" sz="2000" dirty="0"/>
            </a:p>
          </p:txBody>
        </p:sp>
      </p:grpSp>
      <p:sp>
        <p:nvSpPr>
          <p:cNvPr id="31" name="TextBox 30"/>
          <p:cNvSpPr txBox="1"/>
          <p:nvPr/>
        </p:nvSpPr>
        <p:spPr>
          <a:xfrm>
            <a:off x="5181600" y="3871555"/>
            <a:ext cx="2362200" cy="400110"/>
          </a:xfrm>
          <a:prstGeom prst="rect">
            <a:avLst/>
          </a:prstGeom>
          <a:noFill/>
        </p:spPr>
        <p:txBody>
          <a:bodyPr wrap="square" rtlCol="0">
            <a:spAutoFit/>
          </a:bodyPr>
          <a:lstStyle/>
          <a:p>
            <a:r>
              <a:rPr lang="en-US" sz="2000" dirty="0" smtClean="0"/>
              <a:t>normative</a:t>
            </a:r>
            <a:endParaRPr lang="en-US" sz="2000" dirty="0"/>
          </a:p>
        </p:txBody>
      </p:sp>
      <p:sp>
        <p:nvSpPr>
          <p:cNvPr id="32" name="TextBox 31"/>
          <p:cNvSpPr txBox="1"/>
          <p:nvPr/>
        </p:nvSpPr>
        <p:spPr>
          <a:xfrm>
            <a:off x="304800" y="4497050"/>
            <a:ext cx="3810000" cy="400110"/>
          </a:xfrm>
          <a:prstGeom prst="rect">
            <a:avLst/>
          </a:prstGeom>
          <a:noFill/>
        </p:spPr>
        <p:txBody>
          <a:bodyPr wrap="square" rtlCol="0">
            <a:spAutoFit/>
          </a:bodyPr>
          <a:lstStyle/>
          <a:p>
            <a:r>
              <a:rPr lang="en-US" sz="2000" dirty="0" smtClean="0"/>
              <a:t>Unemployment is 9.5%:</a:t>
            </a:r>
            <a:endParaRPr lang="en-US" sz="2000" dirty="0"/>
          </a:p>
        </p:txBody>
      </p:sp>
      <p:sp>
        <p:nvSpPr>
          <p:cNvPr id="33" name="TextBox 32"/>
          <p:cNvSpPr txBox="1"/>
          <p:nvPr/>
        </p:nvSpPr>
        <p:spPr>
          <a:xfrm>
            <a:off x="5181600" y="4476690"/>
            <a:ext cx="2362200" cy="400110"/>
          </a:xfrm>
          <a:prstGeom prst="rect">
            <a:avLst/>
          </a:prstGeom>
          <a:noFill/>
        </p:spPr>
        <p:txBody>
          <a:bodyPr wrap="square" rtlCol="0">
            <a:spAutoFit/>
          </a:bodyPr>
          <a:lstStyle/>
          <a:p>
            <a:r>
              <a:rPr lang="en-US" sz="2000" dirty="0"/>
              <a:t>p</a:t>
            </a:r>
            <a:r>
              <a:rPr lang="en-US" sz="2000" dirty="0" smtClean="0"/>
              <a:t>ositive</a:t>
            </a:r>
            <a:endParaRPr lang="en-US" sz="2000" dirty="0"/>
          </a:p>
        </p:txBody>
      </p:sp>
      <p:sp>
        <p:nvSpPr>
          <p:cNvPr id="34" name="TextBox 33"/>
          <p:cNvSpPr txBox="1"/>
          <p:nvPr/>
        </p:nvSpPr>
        <p:spPr>
          <a:xfrm>
            <a:off x="304800" y="4801850"/>
            <a:ext cx="4038600" cy="400110"/>
          </a:xfrm>
          <a:prstGeom prst="rect">
            <a:avLst/>
          </a:prstGeom>
          <a:noFill/>
        </p:spPr>
        <p:txBody>
          <a:bodyPr wrap="square" rtlCol="0">
            <a:spAutoFit/>
          </a:bodyPr>
          <a:lstStyle/>
          <a:p>
            <a:r>
              <a:rPr lang="en-US" sz="2000" dirty="0" smtClean="0"/>
              <a:t>Unemployment of 9.5% is too high:</a:t>
            </a:r>
            <a:endParaRPr lang="en-US" sz="2000" dirty="0"/>
          </a:p>
        </p:txBody>
      </p:sp>
      <p:sp>
        <p:nvSpPr>
          <p:cNvPr id="35" name="TextBox 34"/>
          <p:cNvSpPr txBox="1"/>
          <p:nvPr/>
        </p:nvSpPr>
        <p:spPr>
          <a:xfrm>
            <a:off x="5181600" y="4800600"/>
            <a:ext cx="1676400" cy="400110"/>
          </a:xfrm>
          <a:prstGeom prst="rect">
            <a:avLst/>
          </a:prstGeom>
          <a:noFill/>
        </p:spPr>
        <p:txBody>
          <a:bodyPr wrap="square" rtlCol="0">
            <a:spAutoFit/>
          </a:bodyPr>
          <a:lstStyle/>
          <a:p>
            <a:r>
              <a:rPr lang="en-US" sz="2000" dirty="0" smtClean="0"/>
              <a:t>normative</a:t>
            </a:r>
            <a:endParaRPr lang="en-US" sz="2000" dirty="0"/>
          </a:p>
        </p:txBody>
      </p:sp>
      <p:sp>
        <p:nvSpPr>
          <p:cNvPr id="36" name="TextBox 35"/>
          <p:cNvSpPr txBox="1"/>
          <p:nvPr/>
        </p:nvSpPr>
        <p:spPr>
          <a:xfrm>
            <a:off x="304800" y="4192488"/>
            <a:ext cx="4038600" cy="400110"/>
          </a:xfrm>
          <a:prstGeom prst="rect">
            <a:avLst/>
          </a:prstGeom>
          <a:noFill/>
        </p:spPr>
        <p:txBody>
          <a:bodyPr wrap="square" rtlCol="0">
            <a:spAutoFit/>
          </a:bodyPr>
          <a:lstStyle/>
          <a:p>
            <a:r>
              <a:rPr lang="en-US" sz="2000" dirty="0" smtClean="0"/>
              <a:t>Michael Roberson was fired:</a:t>
            </a:r>
            <a:endParaRPr lang="en-US" sz="2000" dirty="0"/>
          </a:p>
        </p:txBody>
      </p:sp>
      <p:sp>
        <p:nvSpPr>
          <p:cNvPr id="37" name="TextBox 36"/>
          <p:cNvSpPr txBox="1"/>
          <p:nvPr/>
        </p:nvSpPr>
        <p:spPr>
          <a:xfrm>
            <a:off x="5181600" y="4180820"/>
            <a:ext cx="2362200" cy="400110"/>
          </a:xfrm>
          <a:prstGeom prst="rect">
            <a:avLst/>
          </a:prstGeom>
          <a:noFill/>
        </p:spPr>
        <p:txBody>
          <a:bodyPr wrap="square" rtlCol="0">
            <a:spAutoFit/>
          </a:bodyPr>
          <a:lstStyle/>
          <a:p>
            <a:r>
              <a:rPr lang="en-US" sz="2000" dirty="0" smtClean="0"/>
              <a:t>positive</a:t>
            </a:r>
            <a:endParaRPr lang="en-US" sz="2000" dirty="0"/>
          </a:p>
        </p:txBody>
      </p:sp>
      <p:sp>
        <p:nvSpPr>
          <p:cNvPr id="38" name="TextBox 37"/>
          <p:cNvSpPr txBox="1"/>
          <p:nvPr/>
        </p:nvSpPr>
        <p:spPr>
          <a:xfrm>
            <a:off x="152400" y="5191780"/>
            <a:ext cx="4648200" cy="523220"/>
          </a:xfrm>
          <a:prstGeom prst="rect">
            <a:avLst/>
          </a:prstGeom>
          <a:noFill/>
        </p:spPr>
        <p:txBody>
          <a:bodyPr wrap="square" rtlCol="0">
            <a:spAutoFit/>
          </a:bodyPr>
          <a:lstStyle/>
          <a:p>
            <a:r>
              <a:rPr lang="en-US" sz="2800" b="1" dirty="0" smtClean="0"/>
              <a:t>Positive Analysis</a:t>
            </a:r>
            <a:endParaRPr lang="en-US" sz="2800" b="1" dirty="0"/>
          </a:p>
        </p:txBody>
      </p:sp>
      <p:sp>
        <p:nvSpPr>
          <p:cNvPr id="39" name="TextBox 38"/>
          <p:cNvSpPr txBox="1"/>
          <p:nvPr/>
        </p:nvSpPr>
        <p:spPr>
          <a:xfrm>
            <a:off x="304800" y="5634335"/>
            <a:ext cx="8534400" cy="830997"/>
          </a:xfrm>
          <a:prstGeom prst="rect">
            <a:avLst/>
          </a:prstGeom>
          <a:noFill/>
        </p:spPr>
        <p:txBody>
          <a:bodyPr wrap="square" rtlCol="0">
            <a:spAutoFit/>
          </a:bodyPr>
          <a:lstStyle/>
          <a:p>
            <a:r>
              <a:rPr lang="en-US" sz="2400" dirty="0"/>
              <a:t>a</a:t>
            </a:r>
            <a:r>
              <a:rPr lang="en-US" sz="2400" dirty="0" smtClean="0"/>
              <a:t>ttempts to be objective, the scientific method, by removing bias from the research and conclusions</a:t>
            </a:r>
            <a:endParaRPr lang="en-US" sz="2400" dirty="0"/>
          </a:p>
        </p:txBody>
      </p:sp>
    </p:spTree>
    <p:extLst>
      <p:ext uri="{BB962C8B-B14F-4D97-AF65-F5344CB8AC3E}">
        <p14:creationId xmlns:p14="http://schemas.microsoft.com/office/powerpoint/2010/main" val="391185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16" grpId="0"/>
      <p:bldP spid="31" grpId="0"/>
      <p:bldP spid="32" grpId="0"/>
      <p:bldP spid="33" grpId="0"/>
      <p:bldP spid="34" grpId="0"/>
      <p:bldP spid="35" grpId="0"/>
      <p:bldP spid="36" grpId="0"/>
      <p:bldP spid="37" grpId="0"/>
      <p:bldP spid="38"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52400" y="1066800"/>
            <a:ext cx="8458200" cy="523220"/>
          </a:xfrm>
          <a:prstGeom prst="rect">
            <a:avLst/>
          </a:prstGeom>
          <a:noFill/>
        </p:spPr>
        <p:txBody>
          <a:bodyPr wrap="square" rtlCol="0">
            <a:spAutoFit/>
          </a:bodyPr>
          <a:lstStyle/>
          <a:p>
            <a:r>
              <a:rPr lang="en-US" sz="2800" b="1" dirty="0" smtClean="0"/>
              <a:t>Sometimes decision makers don’t lesson to economists</a:t>
            </a:r>
            <a:endParaRPr lang="en-US" sz="2800" b="1" dirty="0"/>
          </a:p>
        </p:txBody>
      </p:sp>
      <p:sp>
        <p:nvSpPr>
          <p:cNvPr id="14" name="TextBox 13"/>
          <p:cNvSpPr txBox="1"/>
          <p:nvPr/>
        </p:nvSpPr>
        <p:spPr>
          <a:xfrm>
            <a:off x="304800" y="1531203"/>
            <a:ext cx="8534400" cy="461665"/>
          </a:xfrm>
          <a:prstGeom prst="rect">
            <a:avLst/>
          </a:prstGeom>
          <a:noFill/>
        </p:spPr>
        <p:txBody>
          <a:bodyPr wrap="square" rtlCol="0">
            <a:spAutoFit/>
          </a:bodyPr>
          <a:lstStyle/>
          <a:p>
            <a:r>
              <a:rPr lang="en-US" sz="2400" dirty="0" smtClean="0"/>
              <a:t>The Dr. </a:t>
            </a:r>
            <a:r>
              <a:rPr lang="en-US" sz="2400" dirty="0" err="1" smtClean="0"/>
              <a:t>Romer</a:t>
            </a:r>
            <a:r>
              <a:rPr lang="en-US" sz="2400" dirty="0" smtClean="0"/>
              <a:t>, Univ. of California at Berkeley</a:t>
            </a:r>
            <a:endParaRPr lang="en-US" sz="2400" dirty="0"/>
          </a:p>
        </p:txBody>
      </p:sp>
      <p:sp>
        <p:nvSpPr>
          <p:cNvPr id="15" name="TextBox 14"/>
          <p:cNvSpPr txBox="1"/>
          <p:nvPr/>
        </p:nvSpPr>
        <p:spPr>
          <a:xfrm>
            <a:off x="304800" y="1905000"/>
            <a:ext cx="8534400" cy="461665"/>
          </a:xfrm>
          <a:prstGeom prst="rect">
            <a:avLst/>
          </a:prstGeom>
          <a:noFill/>
        </p:spPr>
        <p:txBody>
          <a:bodyPr wrap="square" rtlCol="0">
            <a:spAutoFit/>
          </a:bodyPr>
          <a:lstStyle/>
          <a:p>
            <a:r>
              <a:rPr lang="en-US" sz="2400" dirty="0" smtClean="0"/>
              <a:t>Examined if NFL teams punt </a:t>
            </a:r>
            <a:r>
              <a:rPr lang="en-US" sz="2400" dirty="0" smtClean="0"/>
              <a:t>too often</a:t>
            </a:r>
            <a:endParaRPr lang="en-US" sz="2400" dirty="0"/>
          </a:p>
        </p:txBody>
      </p:sp>
      <p:sp>
        <p:nvSpPr>
          <p:cNvPr id="16" name="TextBox 15"/>
          <p:cNvSpPr txBox="1"/>
          <p:nvPr/>
        </p:nvSpPr>
        <p:spPr>
          <a:xfrm>
            <a:off x="304800" y="2281535"/>
            <a:ext cx="8534400" cy="461665"/>
          </a:xfrm>
          <a:prstGeom prst="rect">
            <a:avLst/>
          </a:prstGeom>
          <a:noFill/>
        </p:spPr>
        <p:txBody>
          <a:bodyPr wrap="square" rtlCol="0">
            <a:spAutoFit/>
          </a:bodyPr>
          <a:lstStyle/>
          <a:p>
            <a:r>
              <a:rPr lang="en-US" sz="2400" dirty="0" smtClean="0"/>
              <a:t>The conclusion was a resounding “Yes”</a:t>
            </a:r>
            <a:endParaRPr lang="en-US" sz="2400" dirty="0"/>
          </a:p>
        </p:txBody>
      </p:sp>
      <p:sp>
        <p:nvSpPr>
          <p:cNvPr id="17" name="TextBox 16"/>
          <p:cNvSpPr txBox="1"/>
          <p:nvPr/>
        </p:nvSpPr>
        <p:spPr>
          <a:xfrm>
            <a:off x="304800" y="2662535"/>
            <a:ext cx="8534400" cy="461665"/>
          </a:xfrm>
          <a:prstGeom prst="rect">
            <a:avLst/>
          </a:prstGeom>
          <a:noFill/>
        </p:spPr>
        <p:txBody>
          <a:bodyPr wrap="square" rtlCol="0">
            <a:spAutoFit/>
          </a:bodyPr>
          <a:lstStyle/>
          <a:p>
            <a:r>
              <a:rPr lang="en-US" sz="2400" dirty="0" smtClean="0"/>
              <a:t>If fact NFL </a:t>
            </a:r>
            <a:r>
              <a:rPr lang="en-US" sz="2400" dirty="0" smtClean="0"/>
              <a:t>teams </a:t>
            </a:r>
            <a:r>
              <a:rPr lang="en-US" sz="2400" dirty="0" smtClean="0"/>
              <a:t>should</a:t>
            </a:r>
            <a:r>
              <a:rPr lang="en-US" sz="2400" dirty="0" smtClean="0"/>
              <a:t> </a:t>
            </a:r>
            <a:r>
              <a:rPr lang="en-US" sz="2400" dirty="0" smtClean="0"/>
              <a:t>“Never” punt </a:t>
            </a:r>
            <a:r>
              <a:rPr lang="en-US" sz="2400" dirty="0" smtClean="0"/>
              <a:t> </a:t>
            </a:r>
            <a:r>
              <a:rPr lang="en-US" sz="2400" i="1" dirty="0" smtClean="0"/>
              <a:t>(win more without punting) </a:t>
            </a:r>
            <a:endParaRPr lang="en-US" sz="2400" i="1" dirty="0"/>
          </a:p>
        </p:txBody>
      </p:sp>
      <p:sp>
        <p:nvSpPr>
          <p:cNvPr id="20" name="TextBox 19"/>
          <p:cNvSpPr txBox="1"/>
          <p:nvPr/>
        </p:nvSpPr>
        <p:spPr>
          <a:xfrm>
            <a:off x="304800" y="3043535"/>
            <a:ext cx="8534400" cy="461665"/>
          </a:xfrm>
          <a:prstGeom prst="rect">
            <a:avLst/>
          </a:prstGeom>
          <a:noFill/>
        </p:spPr>
        <p:txBody>
          <a:bodyPr wrap="square" rtlCol="0">
            <a:spAutoFit/>
          </a:bodyPr>
          <a:lstStyle/>
          <a:p>
            <a:r>
              <a:rPr lang="en-US" sz="2400" dirty="0" smtClean="0"/>
              <a:t>Results were received and accepted by most all NFL coaches</a:t>
            </a:r>
            <a:endParaRPr lang="en-US" sz="2400" dirty="0"/>
          </a:p>
        </p:txBody>
      </p:sp>
      <p:sp>
        <p:nvSpPr>
          <p:cNvPr id="21" name="TextBox 20"/>
          <p:cNvSpPr txBox="1"/>
          <p:nvPr/>
        </p:nvSpPr>
        <p:spPr>
          <a:xfrm>
            <a:off x="304800" y="3429000"/>
            <a:ext cx="8534400" cy="461665"/>
          </a:xfrm>
          <a:prstGeom prst="rect">
            <a:avLst/>
          </a:prstGeom>
          <a:noFill/>
        </p:spPr>
        <p:txBody>
          <a:bodyPr wrap="square" rtlCol="0">
            <a:spAutoFit/>
          </a:bodyPr>
          <a:lstStyle/>
          <a:p>
            <a:r>
              <a:rPr lang="en-US" sz="2400" dirty="0" smtClean="0"/>
              <a:t>Yet on Sunday, fourth and two, coaches continue to punt</a:t>
            </a:r>
            <a:endParaRPr lang="en-US" sz="2400" dirty="0"/>
          </a:p>
        </p:txBody>
      </p:sp>
      <p:sp>
        <p:nvSpPr>
          <p:cNvPr id="29" name="TextBox 28"/>
          <p:cNvSpPr txBox="1"/>
          <p:nvPr/>
        </p:nvSpPr>
        <p:spPr>
          <a:xfrm>
            <a:off x="304800" y="3810000"/>
            <a:ext cx="1143000" cy="461665"/>
          </a:xfrm>
          <a:prstGeom prst="rect">
            <a:avLst/>
          </a:prstGeom>
          <a:noFill/>
        </p:spPr>
        <p:txBody>
          <a:bodyPr wrap="square" rtlCol="0">
            <a:spAutoFit/>
          </a:bodyPr>
          <a:lstStyle/>
          <a:p>
            <a:r>
              <a:rPr lang="en-US" sz="2400" dirty="0" smtClean="0"/>
              <a:t>Why? </a:t>
            </a:r>
            <a:endParaRPr lang="en-US" sz="2400" dirty="0"/>
          </a:p>
        </p:txBody>
      </p:sp>
      <p:sp>
        <p:nvSpPr>
          <p:cNvPr id="30" name="TextBox 29"/>
          <p:cNvSpPr txBox="1"/>
          <p:nvPr/>
        </p:nvSpPr>
        <p:spPr>
          <a:xfrm>
            <a:off x="304800" y="4186535"/>
            <a:ext cx="8001000" cy="830997"/>
          </a:xfrm>
          <a:prstGeom prst="rect">
            <a:avLst/>
          </a:prstGeom>
          <a:noFill/>
        </p:spPr>
        <p:txBody>
          <a:bodyPr wrap="square" rtlCol="0">
            <a:spAutoFit/>
          </a:bodyPr>
          <a:lstStyle/>
          <a:p>
            <a:r>
              <a:rPr lang="en-US" sz="2400" dirty="0" smtClean="0"/>
              <a:t>Could there be another rational incentive to punt beyond trying to win the game?</a:t>
            </a:r>
            <a:endParaRPr lang="en-US" sz="2400" dirty="0"/>
          </a:p>
        </p:txBody>
      </p:sp>
      <p:sp>
        <p:nvSpPr>
          <p:cNvPr id="31" name="TextBox 30"/>
          <p:cNvSpPr txBox="1"/>
          <p:nvPr/>
        </p:nvSpPr>
        <p:spPr>
          <a:xfrm>
            <a:off x="304800" y="5029200"/>
            <a:ext cx="8001000" cy="830997"/>
          </a:xfrm>
          <a:prstGeom prst="rect">
            <a:avLst/>
          </a:prstGeom>
          <a:noFill/>
        </p:spPr>
        <p:txBody>
          <a:bodyPr wrap="square" rtlCol="0">
            <a:spAutoFit/>
          </a:bodyPr>
          <a:lstStyle/>
          <a:p>
            <a:r>
              <a:rPr lang="en-US" sz="2400" dirty="0" smtClean="0"/>
              <a:t>Yes, at times a punt will not be successful, yielding better field position for an opponent.</a:t>
            </a:r>
            <a:endParaRPr lang="en-US" sz="2400" dirty="0"/>
          </a:p>
        </p:txBody>
      </p:sp>
      <p:sp>
        <p:nvSpPr>
          <p:cNvPr id="32" name="TextBox 31"/>
          <p:cNvSpPr txBox="1"/>
          <p:nvPr/>
        </p:nvSpPr>
        <p:spPr>
          <a:xfrm>
            <a:off x="304800" y="5798403"/>
            <a:ext cx="8001000" cy="830997"/>
          </a:xfrm>
          <a:prstGeom prst="rect">
            <a:avLst/>
          </a:prstGeom>
          <a:noFill/>
        </p:spPr>
        <p:txBody>
          <a:bodyPr wrap="square" rtlCol="0">
            <a:spAutoFit/>
          </a:bodyPr>
          <a:lstStyle/>
          <a:p>
            <a:r>
              <a:rPr lang="en-US" sz="2400" dirty="0" smtClean="0"/>
              <a:t>This creates job risk for the coach often inconsistent with attempting to win the game.</a:t>
            </a:r>
            <a:endParaRPr lang="en-US" sz="2400" dirty="0"/>
          </a:p>
        </p:txBody>
      </p:sp>
    </p:spTree>
    <p:extLst>
      <p:ext uri="{BB962C8B-B14F-4D97-AF65-F5344CB8AC3E}">
        <p14:creationId xmlns:p14="http://schemas.microsoft.com/office/powerpoint/2010/main" val="258001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20" grpId="0"/>
      <p:bldP spid="21" grpId="0"/>
      <p:bldP spid="29" grpId="0"/>
      <p:bldP spid="30" grpId="0"/>
      <p:bldP spid="31" grpId="0"/>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8458200" cy="523220"/>
          </a:xfrm>
          <a:prstGeom prst="rect">
            <a:avLst/>
          </a:prstGeom>
          <a:noFill/>
        </p:spPr>
        <p:txBody>
          <a:bodyPr wrap="square" rtlCol="0">
            <a:spAutoFit/>
          </a:bodyPr>
          <a:lstStyle/>
          <a:p>
            <a:r>
              <a:rPr lang="en-US" sz="2800" b="1" dirty="0" smtClean="0"/>
              <a:t>Resources used in production</a:t>
            </a:r>
            <a:endParaRPr lang="en-US" sz="2800" b="1" dirty="0"/>
          </a:p>
        </p:txBody>
      </p:sp>
      <p:sp>
        <p:nvSpPr>
          <p:cNvPr id="3" name="TextBox 2"/>
          <p:cNvSpPr txBox="1"/>
          <p:nvPr/>
        </p:nvSpPr>
        <p:spPr>
          <a:xfrm>
            <a:off x="304800" y="1531203"/>
            <a:ext cx="8534400" cy="461665"/>
          </a:xfrm>
          <a:prstGeom prst="rect">
            <a:avLst/>
          </a:prstGeom>
          <a:noFill/>
        </p:spPr>
        <p:txBody>
          <a:bodyPr wrap="square" rtlCol="0">
            <a:spAutoFit/>
          </a:bodyPr>
          <a:lstStyle/>
          <a:p>
            <a:r>
              <a:rPr lang="en-US" sz="2400" b="1" dirty="0" smtClean="0"/>
              <a:t>Land</a:t>
            </a:r>
            <a:r>
              <a:rPr lang="en-US" sz="2400" dirty="0" smtClean="0"/>
              <a:t> is the resource provided by nature.</a:t>
            </a:r>
            <a:endParaRPr lang="en-US" sz="2400" dirty="0"/>
          </a:p>
        </p:txBody>
      </p:sp>
      <p:sp>
        <p:nvSpPr>
          <p:cNvPr id="13" name="TextBox 12"/>
          <p:cNvSpPr txBox="1"/>
          <p:nvPr/>
        </p:nvSpPr>
        <p:spPr>
          <a:xfrm>
            <a:off x="304800" y="1976735"/>
            <a:ext cx="8534400" cy="830997"/>
          </a:xfrm>
          <a:prstGeom prst="rect">
            <a:avLst/>
          </a:prstGeom>
          <a:noFill/>
        </p:spPr>
        <p:txBody>
          <a:bodyPr wrap="square" rtlCol="0">
            <a:spAutoFit/>
          </a:bodyPr>
          <a:lstStyle/>
          <a:p>
            <a:r>
              <a:rPr lang="en-US" sz="2400" b="1" dirty="0" smtClean="0"/>
              <a:t>Labor</a:t>
            </a:r>
            <a:r>
              <a:rPr lang="en-US" sz="2400" dirty="0" smtClean="0"/>
              <a:t> is the mental and physical ability of workers to  produce goods and services.</a:t>
            </a:r>
            <a:endParaRPr lang="en-US" sz="2400" dirty="0"/>
          </a:p>
        </p:txBody>
      </p:sp>
      <p:sp>
        <p:nvSpPr>
          <p:cNvPr id="14" name="TextBox 13"/>
          <p:cNvSpPr txBox="1"/>
          <p:nvPr/>
        </p:nvSpPr>
        <p:spPr>
          <a:xfrm>
            <a:off x="304800" y="2819400"/>
            <a:ext cx="8534400" cy="830997"/>
          </a:xfrm>
          <a:prstGeom prst="rect">
            <a:avLst/>
          </a:prstGeom>
          <a:noFill/>
        </p:spPr>
        <p:txBody>
          <a:bodyPr wrap="square" rtlCol="0">
            <a:spAutoFit/>
          </a:bodyPr>
          <a:lstStyle/>
          <a:p>
            <a:r>
              <a:rPr lang="en-US" sz="2400" b="1" dirty="0" smtClean="0"/>
              <a:t>Capital</a:t>
            </a:r>
            <a:r>
              <a:rPr lang="en-US" sz="2400" dirty="0" smtClean="0"/>
              <a:t> is the physical plants, machinery, and other equipment used to product goods and services.</a:t>
            </a:r>
            <a:endParaRPr lang="en-US" sz="2400" dirty="0"/>
          </a:p>
        </p:txBody>
      </p:sp>
      <p:sp>
        <p:nvSpPr>
          <p:cNvPr id="16" name="TextBox 15"/>
          <p:cNvSpPr txBox="1"/>
          <p:nvPr/>
        </p:nvSpPr>
        <p:spPr>
          <a:xfrm>
            <a:off x="152400" y="3667780"/>
            <a:ext cx="8458200" cy="523220"/>
          </a:xfrm>
          <a:prstGeom prst="rect">
            <a:avLst/>
          </a:prstGeom>
          <a:noFill/>
        </p:spPr>
        <p:txBody>
          <a:bodyPr wrap="square" rtlCol="0">
            <a:spAutoFit/>
          </a:bodyPr>
          <a:lstStyle/>
          <a:p>
            <a:r>
              <a:rPr lang="en-US" sz="2800" b="1" dirty="0" smtClean="0"/>
              <a:t>Entrepreneurship</a:t>
            </a:r>
            <a:endParaRPr lang="en-US" sz="2800" b="1" dirty="0"/>
          </a:p>
        </p:txBody>
      </p:sp>
      <p:sp>
        <p:nvSpPr>
          <p:cNvPr id="17" name="TextBox 16"/>
          <p:cNvSpPr txBox="1"/>
          <p:nvPr/>
        </p:nvSpPr>
        <p:spPr>
          <a:xfrm>
            <a:off x="304800" y="4186535"/>
            <a:ext cx="8534400" cy="830997"/>
          </a:xfrm>
          <a:prstGeom prst="rect">
            <a:avLst/>
          </a:prstGeom>
          <a:noFill/>
        </p:spPr>
        <p:txBody>
          <a:bodyPr wrap="square" rtlCol="0">
            <a:spAutoFit/>
          </a:bodyPr>
          <a:lstStyle/>
          <a:p>
            <a:r>
              <a:rPr lang="en-US" sz="2400" dirty="0" smtClean="0"/>
              <a:t>The creative ability of individuals to seek profits by taking risks and combining resources to produce goods and services.</a:t>
            </a:r>
            <a:endParaRPr lang="en-US" sz="2400" dirty="0"/>
          </a:p>
        </p:txBody>
      </p:sp>
    </p:spTree>
    <p:extLst>
      <p:ext uri="{BB962C8B-B14F-4D97-AF65-F5344CB8AC3E}">
        <p14:creationId xmlns:p14="http://schemas.microsoft.com/office/powerpoint/2010/main" val="345634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6" grpId="0"/>
      <p:bldP spid="17" grpId="0"/>
    </p:bldLst>
  </p:timing>
</p:sld>
</file>

<file path=ppt/theme/theme1.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eStudy</Template>
  <TotalTime>163</TotalTime>
  <Words>774</Words>
  <Application>Microsoft Office PowerPoint</Application>
  <PresentationFormat>On-screen Show (4:3)</PresentationFormat>
  <Paragraphs>94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eStudy</vt:lpstr>
      <vt:lpstr>Introduction to Microeconomics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Microeconomics</dc:title>
  <dc:creator>Michael</dc:creator>
  <cp:lastModifiedBy>Michael</cp:lastModifiedBy>
  <cp:revision>44</cp:revision>
  <dcterms:created xsi:type="dcterms:W3CDTF">2012-08-26T12:17:47Z</dcterms:created>
  <dcterms:modified xsi:type="dcterms:W3CDTF">2012-09-02T22:51:41Z</dcterms:modified>
</cp:coreProperties>
</file>