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2" r:id="rId2"/>
    <p:sldMasterId id="2147483655" r:id="rId3"/>
    <p:sldMasterId id="2147483674" r:id="rId4"/>
    <p:sldMasterId id="2147483676" r:id="rId5"/>
  </p:sldMasterIdLst>
  <p:notesMasterIdLst>
    <p:notesMasterId r:id="rId16"/>
  </p:notesMasterIdLst>
  <p:sldIdLst>
    <p:sldId id="259" r:id="rId6"/>
    <p:sldId id="260" r:id="rId7"/>
    <p:sldId id="262" r:id="rId8"/>
    <p:sldId id="264" r:id="rId9"/>
    <p:sldId id="266" r:id="rId10"/>
    <p:sldId id="269" r:id="rId11"/>
    <p:sldId id="265" r:id="rId12"/>
    <p:sldId id="270" r:id="rId13"/>
    <p:sldId id="271" r:id="rId14"/>
    <p:sldId id="272"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400"/>
    <a:srgbClr val="0000B8"/>
    <a:srgbClr val="9E0000"/>
    <a:srgbClr val="000070"/>
    <a:srgbClr val="800080"/>
    <a:srgbClr val="F8EDEC"/>
    <a:srgbClr val="000099"/>
    <a:srgbClr val="004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130" autoAdjust="0"/>
    <p:restoredTop sz="94660"/>
  </p:normalViewPr>
  <p:slideViewPr>
    <p:cSldViewPr>
      <p:cViewPr varScale="1">
        <p:scale>
          <a:sx n="83" d="100"/>
          <a:sy n="83" d="100"/>
        </p:scale>
        <p:origin x="-19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F6E2415-B803-4747-931C-EF201F4A0CE8}" type="datetimeFigureOut">
              <a:rPr lang="en-US"/>
              <a:pPr>
                <a:defRPr/>
              </a:pPr>
              <a:t>5/4/2013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7FC4AF9-FB2A-4502-A034-DD970CE1CC57}" type="slidenum">
              <a:rPr lang="en-US"/>
              <a:pPr>
                <a:defRPr/>
              </a:pPr>
              <a:t>‹#›</a:t>
            </a:fld>
            <a:endParaRPr lang="en-US"/>
          </a:p>
        </p:txBody>
      </p:sp>
    </p:spTree>
    <p:extLst>
      <p:ext uri="{BB962C8B-B14F-4D97-AF65-F5344CB8AC3E}">
        <p14:creationId xmlns:p14="http://schemas.microsoft.com/office/powerpoint/2010/main" val="12912493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514600"/>
            <a:ext cx="9144000" cy="2514600"/>
          </a:xfrm>
          <a:prstGeom prst="rect">
            <a:avLst/>
          </a:prstGeom>
        </p:spPr>
        <p:txBody>
          <a:bodyPr/>
          <a:lstStyle>
            <a:lvl1pPr algn="ctr">
              <a:defRPr sz="4000" b="0" baseline="0">
                <a:solidFill>
                  <a:srgbClr val="A61902"/>
                </a:solidFill>
                <a:latin typeface="Times New Roman" pitchFamily="18" charset="0"/>
                <a:ea typeface="Arial Unicode MS" pitchFamily="34" charset="-128"/>
                <a:cs typeface="Times New Roman" pitchFamily="18" charset="0"/>
              </a:defRPr>
            </a:lvl1pPr>
          </a:lstStyle>
          <a:p>
            <a:endParaRPr lang="en-US" dirty="0"/>
          </a:p>
        </p:txBody>
      </p:sp>
    </p:spTree>
    <p:extLst>
      <p:ext uri="{BB962C8B-B14F-4D97-AF65-F5344CB8AC3E}">
        <p14:creationId xmlns:p14="http://schemas.microsoft.com/office/powerpoint/2010/main" val="2264414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763000" cy="762000"/>
          </a:xfrm>
          <a:prstGeom prst="rect">
            <a:avLst/>
          </a:prstGeom>
        </p:spPr>
        <p:txBody>
          <a:bodyPr/>
          <a:lstStyle>
            <a:lvl1pPr>
              <a:defRPr sz="4000">
                <a:solidFill>
                  <a:srgbClr val="00007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990600"/>
            <a:ext cx="8534400" cy="5410200"/>
          </a:xfrm>
          <a:prstGeom prst="rect">
            <a:avLst/>
          </a:prstGeom>
        </p:spPr>
        <p:txBody>
          <a:bodyPr/>
          <a:lstStyle>
            <a:lvl1pPr>
              <a:defRPr sz="3400"/>
            </a:lvl1pPr>
            <a:lvl2pPr>
              <a:defRPr sz="3200"/>
            </a:lvl2pPr>
            <a:lvl3pPr>
              <a:defRPr sz="2800"/>
            </a:lvl3pPr>
            <a:lvl4pPr>
              <a:defRPr sz="24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1115AC32-96CD-4166-845A-3AB2655A14BA}" type="slidenum">
              <a:rPr lang="en-US"/>
              <a:pPr>
                <a:defRPr/>
              </a:pPr>
              <a:t>‹#›</a:t>
            </a:fld>
            <a:endParaRPr lang="en-US"/>
          </a:p>
        </p:txBody>
      </p:sp>
    </p:spTree>
    <p:extLst>
      <p:ext uri="{BB962C8B-B14F-4D97-AF65-F5344CB8AC3E}">
        <p14:creationId xmlns:p14="http://schemas.microsoft.com/office/powerpoint/2010/main" val="796052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9" name="Content Placeholder 8"/>
          <p:cNvSpPr>
            <a:spLocks noGrp="1"/>
          </p:cNvSpPr>
          <p:nvPr>
            <p:ph sz="quarter" idx="13"/>
          </p:nvPr>
        </p:nvSpPr>
        <p:spPr>
          <a:xfrm>
            <a:off x="1371600" y="0"/>
            <a:ext cx="762000" cy="533400"/>
          </a:xfrm>
          <a:prstGeom prst="rect">
            <a:avLst/>
          </a:prstGeom>
          <a:ln w="3175">
            <a:solidFill>
              <a:srgbClr val="0000B8"/>
            </a:solidFill>
            <a:prstDash val="sysDot"/>
          </a:ln>
        </p:spPr>
        <p:txBody>
          <a:bodyPr/>
          <a:lstStyle>
            <a:lvl1pPr algn="ctr">
              <a:buNone/>
              <a:defRPr sz="2800">
                <a:solidFill>
                  <a:srgbClr val="0000B8"/>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DA149051-916C-414B-864F-62BB49B36687}" type="slidenum">
              <a:rPr lang="en-US"/>
              <a:pPr>
                <a:defRPr/>
              </a:pPr>
              <a:t>‹#›</a:t>
            </a:fld>
            <a:endParaRPr lang="en-US"/>
          </a:p>
        </p:txBody>
      </p:sp>
    </p:spTree>
    <p:extLst>
      <p:ext uri="{BB962C8B-B14F-4D97-AF65-F5344CB8AC3E}">
        <p14:creationId xmlns:p14="http://schemas.microsoft.com/office/powerpoint/2010/main" val="4131910513"/>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Tree>
    <p:extLst>
      <p:ext uri="{BB962C8B-B14F-4D97-AF65-F5344CB8AC3E}">
        <p14:creationId xmlns:p14="http://schemas.microsoft.com/office/powerpoint/2010/main" val="2100761191"/>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Content Placeholder 4"/>
          <p:cNvSpPr>
            <a:spLocks noGrp="1"/>
          </p:cNvSpPr>
          <p:nvPr>
            <p:ph sz="quarter" idx="10"/>
          </p:nvPr>
        </p:nvSpPr>
        <p:spPr>
          <a:xfrm>
            <a:off x="304800" y="914400"/>
            <a:ext cx="8534400" cy="55626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a:xfrm>
            <a:off x="304800" y="381000"/>
            <a:ext cx="8610600" cy="533400"/>
          </a:xfrm>
          <a:prstGeom prst="rect">
            <a:avLst/>
          </a:prstGeom>
        </p:spPr>
        <p:txBody>
          <a:bodyPr/>
          <a:lstStyle>
            <a:lvl1pPr>
              <a:defRPr sz="3200">
                <a:solidFill>
                  <a:srgbClr val="000099"/>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87651647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Line 4"/>
          <p:cNvSpPr>
            <a:spLocks noChangeShapeType="1"/>
          </p:cNvSpPr>
          <p:nvPr userDrawn="1"/>
        </p:nvSpPr>
        <p:spPr bwMode="auto">
          <a:xfrm>
            <a:off x="0" y="793750"/>
            <a:ext cx="9144000" cy="0"/>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 name="Line 5"/>
          <p:cNvSpPr>
            <a:spLocks noChangeShapeType="1"/>
          </p:cNvSpPr>
          <p:nvPr userDrawn="1"/>
        </p:nvSpPr>
        <p:spPr bwMode="auto">
          <a:xfrm>
            <a:off x="0" y="946150"/>
            <a:ext cx="9144000" cy="0"/>
          </a:xfrm>
          <a:prstGeom prst="line">
            <a:avLst/>
          </a:prstGeom>
          <a:noFill/>
          <a:ln w="2857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8" name="Text Box 7"/>
          <p:cNvSpPr txBox="1">
            <a:spLocks noChangeArrowheads="1"/>
          </p:cNvSpPr>
          <p:nvPr userDrawn="1"/>
        </p:nvSpPr>
        <p:spPr bwMode="auto">
          <a:xfrm>
            <a:off x="228600" y="0"/>
            <a:ext cx="3657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6000">
                <a:solidFill>
                  <a:srgbClr val="6666FF"/>
                </a:solidFill>
              </a:rPr>
              <a:t>eStudy.us</a:t>
            </a:r>
          </a:p>
        </p:txBody>
      </p:sp>
      <p:sp>
        <p:nvSpPr>
          <p:cNvPr id="1029" name="Text Box 7"/>
          <p:cNvSpPr txBox="1">
            <a:spLocks noChangeArrowheads="1"/>
          </p:cNvSpPr>
          <p:nvPr userDrawn="1"/>
        </p:nvSpPr>
        <p:spPr bwMode="auto">
          <a:xfrm>
            <a:off x="5257800" y="6627813"/>
            <a:ext cx="38862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900">
                <a:solidFill>
                  <a:srgbClr val="7F7F7F"/>
                </a:solidFill>
              </a:rPr>
              <a:t>copyright © michael .roberson@eStudy.us 2010, All  rights reserved</a:t>
            </a:r>
          </a:p>
        </p:txBody>
      </p:sp>
    </p:spTree>
  </p:cSld>
  <p:clrMap bg1="lt1" tx1="dk1" bg2="lt2" tx2="dk2" accent1="accent1" accent2="accent2" accent3="accent3" accent4="accent4" accent5="accent5" accent6="accent6" hlink="hlink" folHlink="folHlink"/>
  <p:sldLayoutIdLst>
    <p:sldLayoutId id="2147483721" r:id="rId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Line 4"/>
          <p:cNvSpPr>
            <a:spLocks noChangeShapeType="1"/>
          </p:cNvSpPr>
          <p:nvPr userDrawn="1"/>
        </p:nvSpPr>
        <p:spPr bwMode="auto">
          <a:xfrm>
            <a:off x="0" y="793750"/>
            <a:ext cx="9144000" cy="0"/>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1" name="Line 5"/>
          <p:cNvSpPr>
            <a:spLocks noChangeShapeType="1"/>
          </p:cNvSpPr>
          <p:nvPr userDrawn="1"/>
        </p:nvSpPr>
        <p:spPr bwMode="auto">
          <a:xfrm>
            <a:off x="0" y="946150"/>
            <a:ext cx="9144000" cy="0"/>
          </a:xfrm>
          <a:prstGeom prst="line">
            <a:avLst/>
          </a:prstGeom>
          <a:noFill/>
          <a:ln w="2857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2" name="Text Box 7"/>
          <p:cNvSpPr txBox="1">
            <a:spLocks noChangeArrowheads="1"/>
          </p:cNvSpPr>
          <p:nvPr userDrawn="1"/>
        </p:nvSpPr>
        <p:spPr bwMode="auto">
          <a:xfrm>
            <a:off x="228600" y="0"/>
            <a:ext cx="3657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6000">
                <a:solidFill>
                  <a:srgbClr val="6666FF"/>
                </a:solidFill>
              </a:rPr>
              <a:t>eStudy.us</a:t>
            </a:r>
          </a:p>
        </p:txBody>
      </p:sp>
      <p:sp>
        <p:nvSpPr>
          <p:cNvPr id="2053" name="Text Box 7"/>
          <p:cNvSpPr txBox="1">
            <a:spLocks noChangeArrowheads="1"/>
          </p:cNvSpPr>
          <p:nvPr userDrawn="1"/>
        </p:nvSpPr>
        <p:spPr bwMode="auto">
          <a:xfrm>
            <a:off x="5257800" y="6627813"/>
            <a:ext cx="38862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900">
                <a:solidFill>
                  <a:srgbClr val="7F7F7F"/>
                </a:solidFill>
              </a:rPr>
              <a:t>copyright © michael .roberson@eStudy.us 2010, All  rights reserved</a:t>
            </a:r>
          </a:p>
        </p:txBody>
      </p:sp>
    </p:spTree>
  </p:cSld>
  <p:clrMap bg1="lt1" tx1="dk1" bg2="lt2" tx2="dk2" accent1="accent1" accent2="accent2" accent3="accent3" accent4="accent4" accent5="accent5" accent6="accent6" hlink="hlink" folHlink="folHlink"/>
  <p:sldLayoutIdLst>
    <p:sldLayoutId id="2147483724" r:id="rId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Line 4"/>
          <p:cNvSpPr>
            <a:spLocks noChangeShapeType="1"/>
          </p:cNvSpPr>
          <p:nvPr userDrawn="1"/>
        </p:nvSpPr>
        <p:spPr bwMode="auto">
          <a:xfrm>
            <a:off x="0" y="793750"/>
            <a:ext cx="9144000" cy="0"/>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5" name="Line 5"/>
          <p:cNvSpPr>
            <a:spLocks noChangeShapeType="1"/>
          </p:cNvSpPr>
          <p:nvPr userDrawn="1"/>
        </p:nvSpPr>
        <p:spPr bwMode="auto">
          <a:xfrm>
            <a:off x="0" y="946150"/>
            <a:ext cx="9144000" cy="0"/>
          </a:xfrm>
          <a:prstGeom prst="line">
            <a:avLst/>
          </a:prstGeom>
          <a:noFill/>
          <a:ln w="2857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6" name="Text Box 7"/>
          <p:cNvSpPr txBox="1">
            <a:spLocks noChangeArrowheads="1"/>
          </p:cNvSpPr>
          <p:nvPr userDrawn="1"/>
        </p:nvSpPr>
        <p:spPr bwMode="auto">
          <a:xfrm>
            <a:off x="228600" y="0"/>
            <a:ext cx="3657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6000">
                <a:solidFill>
                  <a:srgbClr val="6666FF"/>
                </a:solidFill>
              </a:rPr>
              <a:t>eStudy.us</a:t>
            </a:r>
          </a:p>
        </p:txBody>
      </p:sp>
      <p:sp>
        <p:nvSpPr>
          <p:cNvPr id="3077" name="Text Box 7"/>
          <p:cNvSpPr txBox="1">
            <a:spLocks noChangeArrowheads="1"/>
          </p:cNvSpPr>
          <p:nvPr userDrawn="1"/>
        </p:nvSpPr>
        <p:spPr bwMode="auto">
          <a:xfrm>
            <a:off x="5257800" y="6627813"/>
            <a:ext cx="38862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900">
                <a:solidFill>
                  <a:srgbClr val="7F7F7F"/>
                </a:solidFill>
              </a:rPr>
              <a:t>copyright © michael .roberson@eStudy.us 2010, All  rights reserved</a:t>
            </a:r>
          </a:p>
        </p:txBody>
      </p:sp>
    </p:spTree>
  </p:cSld>
  <p:clrMap bg1="lt1" tx1="dk1" bg2="lt2" tx2="dk2" accent1="accent1" accent2="accent2" accent3="accent3" accent4="accent4" accent5="accent5" accent6="accent6" hlink="hlink" folHlink="folHlink"/>
  <p:sldLayoutIdLst>
    <p:sldLayoutId id="2147483725"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Line 4"/>
          <p:cNvSpPr>
            <a:spLocks noChangeShapeType="1"/>
          </p:cNvSpPr>
          <p:nvPr userDrawn="1"/>
        </p:nvSpPr>
        <p:spPr bwMode="auto">
          <a:xfrm>
            <a:off x="0" y="793750"/>
            <a:ext cx="9144000" cy="0"/>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9" name="Line 5"/>
          <p:cNvSpPr>
            <a:spLocks noChangeShapeType="1"/>
          </p:cNvSpPr>
          <p:nvPr userDrawn="1"/>
        </p:nvSpPr>
        <p:spPr bwMode="auto">
          <a:xfrm>
            <a:off x="0" y="946150"/>
            <a:ext cx="9144000" cy="0"/>
          </a:xfrm>
          <a:prstGeom prst="line">
            <a:avLst/>
          </a:prstGeom>
          <a:noFill/>
          <a:ln w="2857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0" name="Text Box 7"/>
          <p:cNvSpPr txBox="1">
            <a:spLocks noChangeArrowheads="1"/>
          </p:cNvSpPr>
          <p:nvPr userDrawn="1"/>
        </p:nvSpPr>
        <p:spPr bwMode="auto">
          <a:xfrm>
            <a:off x="228600" y="0"/>
            <a:ext cx="3657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6000">
                <a:solidFill>
                  <a:srgbClr val="6666FF"/>
                </a:solidFill>
              </a:rPr>
              <a:t>eStudy.us</a:t>
            </a:r>
          </a:p>
        </p:txBody>
      </p:sp>
      <p:sp>
        <p:nvSpPr>
          <p:cNvPr id="4101" name="Text Box 7"/>
          <p:cNvSpPr txBox="1">
            <a:spLocks noChangeArrowheads="1"/>
          </p:cNvSpPr>
          <p:nvPr userDrawn="1"/>
        </p:nvSpPr>
        <p:spPr bwMode="auto">
          <a:xfrm>
            <a:off x="5257800" y="6627813"/>
            <a:ext cx="38862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900">
                <a:solidFill>
                  <a:srgbClr val="7F7F7F"/>
                </a:solidFill>
              </a:rPr>
              <a:t>copyright © michael .roberson@eStudy.us 2010, All  rights reserved</a:t>
            </a:r>
          </a:p>
        </p:txBody>
      </p:sp>
    </p:spTree>
  </p:cSld>
  <p:clrMap bg1="lt1" tx1="dk1" bg2="lt2" tx2="dk2" accent1="accent1" accent2="accent2" accent3="accent3" accent4="accent4" accent5="accent5" accent6="accent6" hlink="hlink" folHlink="folHlink"/>
  <p:sldLayoutIdLst>
    <p:sldLayoutId id="2147483722"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Rectangle 11"/>
          <p:cNvSpPr>
            <a:spLocks noChangeArrowheads="1"/>
          </p:cNvSpPr>
          <p:nvPr userDrawn="1"/>
        </p:nvSpPr>
        <p:spPr bwMode="auto">
          <a:xfrm>
            <a:off x="3429000" y="0"/>
            <a:ext cx="20050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b="1">
                <a:solidFill>
                  <a:schemeClr val="bg1"/>
                </a:solidFill>
                <a:latin typeface="Arial Unicode MS" pitchFamily="34" charset="-128"/>
                <a:ea typeface="Arial Unicode MS" pitchFamily="34" charset="-128"/>
                <a:cs typeface="Arial Unicode MS" pitchFamily="34" charset="-128"/>
              </a:rPr>
              <a:t>APPENDIX</a:t>
            </a:r>
          </a:p>
        </p:txBody>
      </p:sp>
      <p:sp>
        <p:nvSpPr>
          <p:cNvPr id="5123" name="Line 4"/>
          <p:cNvSpPr>
            <a:spLocks noChangeShapeType="1"/>
          </p:cNvSpPr>
          <p:nvPr userDrawn="1"/>
        </p:nvSpPr>
        <p:spPr bwMode="auto">
          <a:xfrm>
            <a:off x="0" y="793750"/>
            <a:ext cx="9144000" cy="0"/>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4" name="Line 5"/>
          <p:cNvSpPr>
            <a:spLocks noChangeShapeType="1"/>
          </p:cNvSpPr>
          <p:nvPr userDrawn="1"/>
        </p:nvSpPr>
        <p:spPr bwMode="auto">
          <a:xfrm>
            <a:off x="0" y="946150"/>
            <a:ext cx="9144000" cy="0"/>
          </a:xfrm>
          <a:prstGeom prst="line">
            <a:avLst/>
          </a:prstGeom>
          <a:noFill/>
          <a:ln w="2857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5" name="Text Box 7"/>
          <p:cNvSpPr txBox="1">
            <a:spLocks noChangeArrowheads="1"/>
          </p:cNvSpPr>
          <p:nvPr userDrawn="1"/>
        </p:nvSpPr>
        <p:spPr bwMode="auto">
          <a:xfrm>
            <a:off x="228600" y="0"/>
            <a:ext cx="3657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6000">
                <a:solidFill>
                  <a:srgbClr val="6666FF"/>
                </a:solidFill>
              </a:rPr>
              <a:t>eStudy.us</a:t>
            </a:r>
          </a:p>
        </p:txBody>
      </p:sp>
      <p:sp>
        <p:nvSpPr>
          <p:cNvPr id="5126" name="Text Box 7"/>
          <p:cNvSpPr txBox="1">
            <a:spLocks noChangeArrowheads="1"/>
          </p:cNvSpPr>
          <p:nvPr userDrawn="1"/>
        </p:nvSpPr>
        <p:spPr bwMode="auto">
          <a:xfrm>
            <a:off x="5257800" y="6627813"/>
            <a:ext cx="38862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900">
                <a:solidFill>
                  <a:srgbClr val="7F7F7F"/>
                </a:solidFill>
              </a:rPr>
              <a:t>copyright © michael .roberson@eStudy.us 2010, All  rights reserved</a:t>
            </a:r>
          </a:p>
        </p:txBody>
      </p:sp>
    </p:spTree>
  </p:cSld>
  <p:clrMap bg1="lt1" tx1="dk1" bg2="lt2" tx2="dk2" accent1="accent1" accent2="accent2" accent3="accent3" accent4="accent4" accent5="accent5" accent6="accent6" hlink="hlink" folHlink="folHlink"/>
  <p:sldLayoutIdLst>
    <p:sldLayoutId id="2147483723" r:id="rId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bwMode="auto">
          <a:xfrm>
            <a:off x="0" y="2590800"/>
            <a:ext cx="9144000" cy="24384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r>
              <a:rPr lang="en-US" dirty="0" smtClean="0">
                <a:solidFill>
                  <a:schemeClr val="bg1">
                    <a:lumMod val="50000"/>
                  </a:schemeClr>
                </a:solidFill>
                <a:latin typeface="Calibri" pitchFamily="34" charset="0"/>
                <a:cs typeface="Calibri" pitchFamily="34" charset="0"/>
              </a:rPr>
              <a:t>Interdependence and the</a:t>
            </a:r>
            <a:br>
              <a:rPr lang="en-US" dirty="0" smtClean="0">
                <a:solidFill>
                  <a:schemeClr val="bg1">
                    <a:lumMod val="50000"/>
                  </a:schemeClr>
                </a:solidFill>
                <a:latin typeface="Calibri" pitchFamily="34" charset="0"/>
                <a:cs typeface="Calibri" pitchFamily="34" charset="0"/>
              </a:rPr>
            </a:br>
            <a:r>
              <a:rPr lang="en-US" dirty="0" smtClean="0">
                <a:solidFill>
                  <a:schemeClr val="bg1">
                    <a:lumMod val="50000"/>
                  </a:schemeClr>
                </a:solidFill>
                <a:latin typeface="Calibri" pitchFamily="34" charset="0"/>
                <a:cs typeface="Calibri" pitchFamily="34" charset="0"/>
              </a:rPr>
              <a:t>Gains from Trade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auto">
          <a:xfrm>
            <a:off x="381000" y="1066800"/>
            <a:ext cx="8534400" cy="495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200" dirty="0" smtClean="0"/>
              <a:t>Should the U.S. trade with other countries?</a:t>
            </a:r>
          </a:p>
          <a:p>
            <a:pPr lvl="1"/>
            <a:r>
              <a:rPr lang="en-US" sz="2400" dirty="0" smtClean="0"/>
              <a:t>Imports </a:t>
            </a:r>
            <a:r>
              <a:rPr lang="en-US" sz="2400" dirty="0" smtClean="0"/>
              <a:t>are </a:t>
            </a:r>
            <a:r>
              <a:rPr lang="en-US" sz="2400" dirty="0"/>
              <a:t>g</a:t>
            </a:r>
            <a:r>
              <a:rPr lang="en-US" sz="2400" dirty="0" smtClean="0"/>
              <a:t>oods </a:t>
            </a:r>
            <a:r>
              <a:rPr lang="en-US" sz="2400" dirty="0" smtClean="0"/>
              <a:t>produced abroad and sold domestically</a:t>
            </a:r>
          </a:p>
          <a:p>
            <a:pPr lvl="1"/>
            <a:r>
              <a:rPr lang="en-US" sz="2400" dirty="0" smtClean="0"/>
              <a:t>Exports </a:t>
            </a:r>
            <a:r>
              <a:rPr lang="en-US" sz="2400" dirty="0" smtClean="0"/>
              <a:t>are goods </a:t>
            </a:r>
            <a:r>
              <a:rPr lang="en-US" sz="2400" dirty="0" smtClean="0"/>
              <a:t>produced domestically and sold abroad</a:t>
            </a:r>
          </a:p>
          <a:p>
            <a:r>
              <a:rPr lang="en-US" sz="3200" dirty="0" smtClean="0"/>
              <a:t>Principle of comparative advantage</a:t>
            </a:r>
          </a:p>
          <a:p>
            <a:pPr marL="457200" lvl="1" indent="0">
              <a:buNone/>
            </a:pPr>
            <a:r>
              <a:rPr lang="en-US" sz="2400" dirty="0" smtClean="0"/>
              <a:t>Good should be produced </a:t>
            </a:r>
            <a:r>
              <a:rPr lang="en-US" sz="2400" dirty="0" smtClean="0"/>
              <a:t>by the </a:t>
            </a:r>
            <a:r>
              <a:rPr lang="en-US" sz="2400" dirty="0" smtClean="0"/>
              <a:t>country with smaller </a:t>
            </a:r>
            <a:r>
              <a:rPr lang="en-US" sz="2400" dirty="0" smtClean="0"/>
              <a:t>opportunity cost of producing that </a:t>
            </a:r>
            <a:r>
              <a:rPr lang="en-US" sz="2400" dirty="0" smtClean="0"/>
              <a:t>good (Comparative advantage)</a:t>
            </a:r>
            <a:endParaRPr lang="en-US" sz="2400" dirty="0" smtClean="0"/>
          </a:p>
          <a:p>
            <a:r>
              <a:rPr lang="en-US" sz="3200" dirty="0" smtClean="0"/>
              <a:t>Specialization and </a:t>
            </a:r>
            <a:r>
              <a:rPr lang="en-US" sz="3200" dirty="0" smtClean="0"/>
              <a:t>trade allow all countries </a:t>
            </a:r>
            <a:r>
              <a:rPr lang="en-US" sz="3200" dirty="0" smtClean="0"/>
              <a:t>greater prosperity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auto">
          <a:xfrm>
            <a:off x="381000" y="1066800"/>
            <a:ext cx="8534400" cy="480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200" smtClean="0"/>
              <a:t>Two goods: Corn and Wheat</a:t>
            </a:r>
          </a:p>
          <a:p>
            <a:r>
              <a:rPr lang="en-US" sz="3200" smtClean="0"/>
              <a:t>Two counties: U.S.A. and Canada</a:t>
            </a:r>
          </a:p>
          <a:p>
            <a:r>
              <a:rPr lang="en-US" sz="3200" smtClean="0"/>
              <a:t>If U.S.A produces only corn and Canada produces only wheat</a:t>
            </a:r>
          </a:p>
          <a:p>
            <a:pPr lvl="1"/>
            <a:r>
              <a:rPr lang="en-US" b="1" i="1" smtClean="0"/>
              <a:t>both gain from trade</a:t>
            </a:r>
          </a:p>
          <a:p>
            <a:r>
              <a:rPr lang="en-US" sz="3200" smtClean="0"/>
              <a:t>If both U.S.A. and Canada produce both corn and wheat</a:t>
            </a:r>
          </a:p>
          <a:p>
            <a:pPr lvl="1"/>
            <a:r>
              <a:rPr lang="en-US" b="1" i="1" smtClean="0"/>
              <a:t>they still gain from specialization and trade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p:cNvSpPr/>
          <p:nvPr/>
        </p:nvSpPr>
        <p:spPr>
          <a:xfrm>
            <a:off x="685800" y="1916113"/>
            <a:ext cx="3276600" cy="2667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TextBox 4"/>
          <p:cNvSpPr txBox="1">
            <a:spLocks noChangeArrowheads="1"/>
          </p:cNvSpPr>
          <p:nvPr/>
        </p:nvSpPr>
        <p:spPr bwMode="auto">
          <a:xfrm>
            <a:off x="1296988" y="1030288"/>
            <a:ext cx="21463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dirty="0"/>
              <a:t>U.S.A. production </a:t>
            </a:r>
          </a:p>
          <a:p>
            <a:pPr algn="ctr" eaLnBrk="1" hangingPunct="1"/>
            <a:r>
              <a:rPr lang="en-US" dirty="0"/>
              <a:t>possibilities frontier</a:t>
            </a:r>
          </a:p>
        </p:txBody>
      </p:sp>
      <p:sp>
        <p:nvSpPr>
          <p:cNvPr id="7" name="TextBox 6"/>
          <p:cNvSpPr txBox="1">
            <a:spLocks noChangeArrowheads="1"/>
          </p:cNvSpPr>
          <p:nvPr/>
        </p:nvSpPr>
        <p:spPr bwMode="auto">
          <a:xfrm>
            <a:off x="182563" y="5181600"/>
            <a:ext cx="873283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The left graph shows the combinations of corn and wheat that can be produced in the U.S.A.  The right graph shows the combinations of corn and wheat that the can be produced in Canada. </a:t>
            </a:r>
            <a:r>
              <a:rPr lang="en-US" dirty="0" smtClean="0"/>
              <a:t>If </a:t>
            </a:r>
            <a:r>
              <a:rPr lang="en-US" dirty="0"/>
              <a:t>there is no trade, each country’s production possibilities frontier is also the consumption possibilities frontier.</a:t>
            </a:r>
          </a:p>
        </p:txBody>
      </p:sp>
      <p:sp>
        <p:nvSpPr>
          <p:cNvPr id="8" name="TextBox 7"/>
          <p:cNvSpPr txBox="1">
            <a:spLocks noChangeArrowheads="1"/>
          </p:cNvSpPr>
          <p:nvPr/>
        </p:nvSpPr>
        <p:spPr bwMode="auto">
          <a:xfrm>
            <a:off x="5600700" y="1030288"/>
            <a:ext cx="22764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dirty="0"/>
              <a:t>Canada production </a:t>
            </a:r>
          </a:p>
          <a:p>
            <a:pPr algn="ctr" eaLnBrk="1" hangingPunct="1"/>
            <a:r>
              <a:rPr lang="en-US" dirty="0"/>
              <a:t>possibilities frontier</a:t>
            </a:r>
          </a:p>
        </p:txBody>
      </p:sp>
      <p:cxnSp>
        <p:nvCxnSpPr>
          <p:cNvPr id="10" name="Straight Connector 9"/>
          <p:cNvCxnSpPr/>
          <p:nvPr/>
        </p:nvCxnSpPr>
        <p:spPr bwMode="auto">
          <a:xfrm rot="5400000">
            <a:off x="-649287" y="3249613"/>
            <a:ext cx="2668587" cy="15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314" name="TextBox 12"/>
          <p:cNvSpPr txBox="1">
            <a:spLocks noChangeArrowheads="1"/>
          </p:cNvSpPr>
          <p:nvPr/>
        </p:nvSpPr>
        <p:spPr bwMode="auto">
          <a:xfrm>
            <a:off x="0" y="1535113"/>
            <a:ext cx="8509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Wheat</a:t>
            </a:r>
          </a:p>
        </p:txBody>
      </p:sp>
      <p:sp>
        <p:nvSpPr>
          <p:cNvPr id="11315" name="TextBox 14"/>
          <p:cNvSpPr txBox="1">
            <a:spLocks noChangeArrowheads="1"/>
          </p:cNvSpPr>
          <p:nvPr/>
        </p:nvSpPr>
        <p:spPr bwMode="auto">
          <a:xfrm>
            <a:off x="304471" y="4583608"/>
            <a:ext cx="312568" cy="369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a:t>
            </a:r>
          </a:p>
        </p:txBody>
      </p:sp>
      <p:sp>
        <p:nvSpPr>
          <p:cNvPr id="11316" name="TextBox 15"/>
          <p:cNvSpPr txBox="1">
            <a:spLocks noChangeArrowheads="1"/>
          </p:cNvSpPr>
          <p:nvPr/>
        </p:nvSpPr>
        <p:spPr bwMode="auto">
          <a:xfrm>
            <a:off x="228435" y="3744913"/>
            <a:ext cx="4408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20</a:t>
            </a:r>
          </a:p>
        </p:txBody>
      </p:sp>
      <p:sp>
        <p:nvSpPr>
          <p:cNvPr id="11317" name="TextBox 16"/>
          <p:cNvSpPr txBox="1">
            <a:spLocks noChangeArrowheads="1"/>
          </p:cNvSpPr>
          <p:nvPr/>
        </p:nvSpPr>
        <p:spPr bwMode="auto">
          <a:xfrm>
            <a:off x="228435" y="2601912"/>
            <a:ext cx="4408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50</a:t>
            </a:r>
          </a:p>
        </p:txBody>
      </p:sp>
      <p:cxnSp>
        <p:nvCxnSpPr>
          <p:cNvPr id="12" name="Straight Connector 11"/>
          <p:cNvCxnSpPr/>
          <p:nvPr/>
        </p:nvCxnSpPr>
        <p:spPr bwMode="auto">
          <a:xfrm>
            <a:off x="685800" y="4583113"/>
            <a:ext cx="3276600" cy="15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310" name="TextBox 13"/>
          <p:cNvSpPr txBox="1">
            <a:spLocks noChangeArrowheads="1"/>
          </p:cNvSpPr>
          <p:nvPr/>
        </p:nvSpPr>
        <p:spPr bwMode="auto">
          <a:xfrm>
            <a:off x="3658597" y="4659408"/>
            <a:ext cx="684803" cy="369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Corn</a:t>
            </a:r>
          </a:p>
        </p:txBody>
      </p:sp>
      <p:sp>
        <p:nvSpPr>
          <p:cNvPr id="11311" name="TextBox 17"/>
          <p:cNvSpPr txBox="1">
            <a:spLocks noChangeArrowheads="1"/>
          </p:cNvSpPr>
          <p:nvPr/>
        </p:nvSpPr>
        <p:spPr bwMode="auto">
          <a:xfrm>
            <a:off x="2133600" y="4583113"/>
            <a:ext cx="441146" cy="369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60</a:t>
            </a:r>
          </a:p>
        </p:txBody>
      </p:sp>
      <p:sp>
        <p:nvSpPr>
          <p:cNvPr id="11312" name="TextBox 18"/>
          <p:cNvSpPr txBox="1">
            <a:spLocks noChangeArrowheads="1"/>
          </p:cNvSpPr>
          <p:nvPr/>
        </p:nvSpPr>
        <p:spPr bwMode="auto">
          <a:xfrm>
            <a:off x="3124200" y="4659408"/>
            <a:ext cx="569387" cy="369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100</a:t>
            </a:r>
          </a:p>
        </p:txBody>
      </p:sp>
      <p:cxnSp>
        <p:nvCxnSpPr>
          <p:cNvPr id="23" name="Straight Connector 22"/>
          <p:cNvCxnSpPr/>
          <p:nvPr/>
        </p:nvCxnSpPr>
        <p:spPr>
          <a:xfrm flipH="1">
            <a:off x="685800" y="3886200"/>
            <a:ext cx="1687513"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2362200" y="3883025"/>
            <a:ext cx="11113" cy="69215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auto">
          <a:xfrm>
            <a:off x="682625" y="2787650"/>
            <a:ext cx="2770188" cy="1798638"/>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11307" name="Freeform 183"/>
          <p:cNvSpPr>
            <a:spLocks/>
          </p:cNvSpPr>
          <p:nvPr/>
        </p:nvSpPr>
        <p:spPr bwMode="auto">
          <a:xfrm>
            <a:off x="640080" y="2763520"/>
            <a:ext cx="91440" cy="91440"/>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08" name="Freeform 183"/>
          <p:cNvSpPr>
            <a:spLocks/>
          </p:cNvSpPr>
          <p:nvPr/>
        </p:nvSpPr>
        <p:spPr bwMode="auto">
          <a:xfrm>
            <a:off x="3397568" y="4526280"/>
            <a:ext cx="91440" cy="91440"/>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04" name="Freeform 183"/>
          <p:cNvSpPr>
            <a:spLocks/>
          </p:cNvSpPr>
          <p:nvPr/>
        </p:nvSpPr>
        <p:spPr bwMode="auto">
          <a:xfrm>
            <a:off x="2334577" y="3838139"/>
            <a:ext cx="91440" cy="91440"/>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05" name="TextBox 42"/>
          <p:cNvSpPr txBox="1">
            <a:spLocks noChangeArrowheads="1"/>
          </p:cNvSpPr>
          <p:nvPr/>
        </p:nvSpPr>
        <p:spPr bwMode="auto">
          <a:xfrm>
            <a:off x="2367753" y="3540125"/>
            <a:ext cx="338935" cy="369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A</a:t>
            </a:r>
          </a:p>
        </p:txBody>
      </p:sp>
      <p:grpSp>
        <p:nvGrpSpPr>
          <p:cNvPr id="4" name="Group 3"/>
          <p:cNvGrpSpPr/>
          <p:nvPr/>
        </p:nvGrpSpPr>
        <p:grpSpPr>
          <a:xfrm>
            <a:off x="1243013" y="1979613"/>
            <a:ext cx="2895600" cy="1504950"/>
            <a:chOff x="1243013" y="1979613"/>
            <a:chExt cx="2895600" cy="1504950"/>
          </a:xfrm>
        </p:grpSpPr>
        <p:sp>
          <p:nvSpPr>
            <p:cNvPr id="11302" name="TextBox 37"/>
            <p:cNvSpPr txBox="1">
              <a:spLocks noChangeArrowheads="1"/>
            </p:cNvSpPr>
            <p:nvPr/>
          </p:nvSpPr>
          <p:spPr bwMode="auto">
            <a:xfrm>
              <a:off x="1243013" y="1979613"/>
              <a:ext cx="2895600" cy="830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If there is no trade, then U.S.A.  produces and consumes.</a:t>
              </a:r>
            </a:p>
          </p:txBody>
        </p:sp>
        <p:cxnSp>
          <p:nvCxnSpPr>
            <p:cNvPr id="40" name="Straight Connector 39"/>
            <p:cNvCxnSpPr/>
            <p:nvPr/>
          </p:nvCxnSpPr>
          <p:spPr bwMode="auto">
            <a:xfrm flipH="1" flipV="1">
              <a:off x="2371725" y="2827338"/>
              <a:ext cx="165100" cy="6572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3" name="Rectangle 42"/>
          <p:cNvSpPr/>
          <p:nvPr/>
        </p:nvSpPr>
        <p:spPr>
          <a:xfrm>
            <a:off x="3887788" y="1803400"/>
            <a:ext cx="3970337" cy="2667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300" name="TextBox 47"/>
          <p:cNvSpPr txBox="1">
            <a:spLocks noChangeArrowheads="1"/>
          </p:cNvSpPr>
          <p:nvPr/>
        </p:nvSpPr>
        <p:spPr bwMode="auto">
          <a:xfrm>
            <a:off x="4343070" y="3973512"/>
            <a:ext cx="4408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10</a:t>
            </a:r>
          </a:p>
        </p:txBody>
      </p:sp>
      <p:sp>
        <p:nvSpPr>
          <p:cNvPr id="11301" name="TextBox 48"/>
          <p:cNvSpPr txBox="1">
            <a:spLocks noChangeArrowheads="1"/>
          </p:cNvSpPr>
          <p:nvPr/>
        </p:nvSpPr>
        <p:spPr bwMode="auto">
          <a:xfrm>
            <a:off x="4343180" y="3047445"/>
            <a:ext cx="4408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40</a:t>
            </a:r>
          </a:p>
        </p:txBody>
      </p:sp>
      <p:sp>
        <p:nvSpPr>
          <p:cNvPr id="11295" name="TextBox 52"/>
          <p:cNvSpPr txBox="1">
            <a:spLocks noChangeArrowheads="1"/>
          </p:cNvSpPr>
          <p:nvPr/>
        </p:nvSpPr>
        <p:spPr bwMode="auto">
          <a:xfrm>
            <a:off x="5426254" y="4659398"/>
            <a:ext cx="441146" cy="369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30</a:t>
            </a:r>
          </a:p>
        </p:txBody>
      </p:sp>
      <p:sp>
        <p:nvSpPr>
          <p:cNvPr id="11296" name="TextBox 53"/>
          <p:cNvSpPr txBox="1">
            <a:spLocks noChangeArrowheads="1"/>
          </p:cNvSpPr>
          <p:nvPr/>
        </p:nvSpPr>
        <p:spPr bwMode="auto">
          <a:xfrm>
            <a:off x="5943600" y="4659393"/>
            <a:ext cx="441146" cy="369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40</a:t>
            </a:r>
          </a:p>
        </p:txBody>
      </p:sp>
      <p:cxnSp>
        <p:nvCxnSpPr>
          <p:cNvPr id="55" name="Straight Connector 54"/>
          <p:cNvCxnSpPr/>
          <p:nvPr/>
        </p:nvCxnSpPr>
        <p:spPr>
          <a:xfrm flipH="1">
            <a:off x="4800600" y="4099859"/>
            <a:ext cx="804863"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H="1">
            <a:off x="5648414" y="4126529"/>
            <a:ext cx="1" cy="445471"/>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0" name="Group 19"/>
          <p:cNvGrpSpPr/>
          <p:nvPr/>
        </p:nvGrpSpPr>
        <p:grpSpPr>
          <a:xfrm>
            <a:off x="4038600" y="1535113"/>
            <a:ext cx="4724400" cy="3478538"/>
            <a:chOff x="4038600" y="1535113"/>
            <a:chExt cx="4724400" cy="3478538"/>
          </a:xfrm>
        </p:grpSpPr>
        <p:sp>
          <p:nvSpPr>
            <p:cNvPr id="11298" name="TextBox 45"/>
            <p:cNvSpPr txBox="1">
              <a:spLocks noChangeArrowheads="1"/>
            </p:cNvSpPr>
            <p:nvPr/>
          </p:nvSpPr>
          <p:spPr bwMode="auto">
            <a:xfrm>
              <a:off x="4038600" y="1535113"/>
              <a:ext cx="8509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Wheat</a:t>
              </a:r>
            </a:p>
          </p:txBody>
        </p:sp>
        <p:grpSp>
          <p:nvGrpSpPr>
            <p:cNvPr id="19" name="Group 18"/>
            <p:cNvGrpSpPr/>
            <p:nvPr/>
          </p:nvGrpSpPr>
          <p:grpSpPr>
            <a:xfrm>
              <a:off x="4411170" y="1916113"/>
              <a:ext cx="4351830" cy="3097538"/>
              <a:chOff x="4411170" y="1916113"/>
              <a:chExt cx="4351830" cy="3097538"/>
            </a:xfrm>
          </p:grpSpPr>
          <p:cxnSp>
            <p:nvCxnSpPr>
              <p:cNvPr id="45" name="Straight Connector 44"/>
              <p:cNvCxnSpPr/>
              <p:nvPr/>
            </p:nvCxnSpPr>
            <p:spPr bwMode="auto">
              <a:xfrm rot="5400000">
                <a:off x="3457575" y="3249613"/>
                <a:ext cx="2668587"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299" name="TextBox 46"/>
              <p:cNvSpPr txBox="1">
                <a:spLocks noChangeArrowheads="1"/>
              </p:cNvSpPr>
              <p:nvPr/>
            </p:nvSpPr>
            <p:spPr bwMode="auto">
              <a:xfrm>
                <a:off x="4411170" y="4583608"/>
                <a:ext cx="312568" cy="369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a:t>
                </a:r>
              </a:p>
            </p:txBody>
          </p:sp>
          <p:cxnSp>
            <p:nvCxnSpPr>
              <p:cNvPr id="51" name="Straight Connector 50"/>
              <p:cNvCxnSpPr/>
              <p:nvPr/>
            </p:nvCxnSpPr>
            <p:spPr bwMode="auto">
              <a:xfrm>
                <a:off x="4792663" y="4583113"/>
                <a:ext cx="3970337" cy="15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294" name="TextBox 51"/>
              <p:cNvSpPr txBox="1">
                <a:spLocks noChangeArrowheads="1"/>
              </p:cNvSpPr>
              <p:nvPr/>
            </p:nvSpPr>
            <p:spPr bwMode="auto">
              <a:xfrm>
                <a:off x="8078197" y="4643849"/>
                <a:ext cx="684803" cy="369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Corn</a:t>
                </a:r>
              </a:p>
            </p:txBody>
          </p:sp>
          <p:cxnSp>
            <p:nvCxnSpPr>
              <p:cNvPr id="58" name="Straight Connector 57"/>
              <p:cNvCxnSpPr/>
              <p:nvPr/>
            </p:nvCxnSpPr>
            <p:spPr bwMode="auto">
              <a:xfrm>
                <a:off x="4784725" y="3170238"/>
                <a:ext cx="1319213" cy="1401762"/>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pSp>
      </p:grpSp>
      <p:sp>
        <p:nvSpPr>
          <p:cNvPr id="11291" name="Freeform 183"/>
          <p:cNvSpPr>
            <a:spLocks/>
          </p:cNvSpPr>
          <p:nvPr/>
        </p:nvSpPr>
        <p:spPr bwMode="auto">
          <a:xfrm>
            <a:off x="4746943" y="3136900"/>
            <a:ext cx="91440" cy="91440"/>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92" name="Freeform 183"/>
          <p:cNvSpPr>
            <a:spLocks/>
          </p:cNvSpPr>
          <p:nvPr/>
        </p:nvSpPr>
        <p:spPr bwMode="auto">
          <a:xfrm>
            <a:off x="6058218" y="4517706"/>
            <a:ext cx="91440" cy="91440"/>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88" name="Freeform 183"/>
          <p:cNvSpPr>
            <a:spLocks/>
          </p:cNvSpPr>
          <p:nvPr/>
        </p:nvSpPr>
        <p:spPr bwMode="auto">
          <a:xfrm>
            <a:off x="5599113" y="4054139"/>
            <a:ext cx="91440" cy="91440"/>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89" name="TextBox 42"/>
          <p:cNvSpPr txBox="1">
            <a:spLocks noChangeArrowheads="1"/>
          </p:cNvSpPr>
          <p:nvPr/>
        </p:nvSpPr>
        <p:spPr bwMode="auto">
          <a:xfrm>
            <a:off x="5680869" y="3733800"/>
            <a:ext cx="338931" cy="369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B</a:t>
            </a:r>
          </a:p>
        </p:txBody>
      </p:sp>
      <p:grpSp>
        <p:nvGrpSpPr>
          <p:cNvPr id="18" name="Group 17"/>
          <p:cNvGrpSpPr/>
          <p:nvPr/>
        </p:nvGrpSpPr>
        <p:grpSpPr>
          <a:xfrm>
            <a:off x="5532438" y="1987550"/>
            <a:ext cx="3016250" cy="1365250"/>
            <a:chOff x="5532438" y="1987550"/>
            <a:chExt cx="3016250" cy="1365250"/>
          </a:xfrm>
        </p:grpSpPr>
        <p:sp>
          <p:nvSpPr>
            <p:cNvPr id="11286" name="TextBox 64"/>
            <p:cNvSpPr txBox="1">
              <a:spLocks noChangeArrowheads="1"/>
            </p:cNvSpPr>
            <p:nvPr/>
          </p:nvSpPr>
          <p:spPr bwMode="auto">
            <a:xfrm>
              <a:off x="5654117" y="1987550"/>
              <a:ext cx="2894571" cy="721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If there is no trade, then Canada produces and consumes.</a:t>
              </a:r>
            </a:p>
          </p:txBody>
        </p:sp>
        <p:cxnSp>
          <p:nvCxnSpPr>
            <p:cNvPr id="66" name="Straight Connector 65"/>
            <p:cNvCxnSpPr/>
            <p:nvPr/>
          </p:nvCxnSpPr>
          <p:spPr bwMode="auto">
            <a:xfrm flipV="1">
              <a:off x="5532438" y="2747963"/>
              <a:ext cx="571500" cy="6048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7" name="Title 1"/>
          <p:cNvSpPr>
            <a:spLocks noGrp="1"/>
          </p:cNvSpPr>
          <p:nvPr>
            <p:ph type="title"/>
          </p:nvPr>
        </p:nvSpPr>
        <p:spPr bwMode="auto">
          <a:xfrm>
            <a:off x="4038600" y="381000"/>
            <a:ext cx="4953000" cy="5334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r>
              <a:rPr lang="en-US" dirty="0" smtClean="0">
                <a:solidFill>
                  <a:schemeClr val="bg1">
                    <a:lumMod val="50000"/>
                  </a:schemeClr>
                </a:solidFill>
                <a:latin typeface="+mn-lt"/>
              </a:rPr>
              <a:t>Production </a:t>
            </a:r>
            <a:r>
              <a:rPr lang="en-US" dirty="0">
                <a:solidFill>
                  <a:schemeClr val="bg1">
                    <a:lumMod val="50000"/>
                  </a:schemeClr>
                </a:solidFill>
                <a:latin typeface="+mn-lt"/>
              </a:rPr>
              <a:t>P</a:t>
            </a:r>
            <a:r>
              <a:rPr lang="en-US" dirty="0" smtClean="0">
                <a:solidFill>
                  <a:schemeClr val="bg1">
                    <a:lumMod val="50000"/>
                  </a:schemeClr>
                </a:solidFill>
                <a:latin typeface="+mn-lt"/>
              </a:rPr>
              <a:t>ossibilities Frontier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0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3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30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3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30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30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nodeType="click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wipe(up)">
                                      <p:cBhvr>
                                        <p:cTn id="29" dur="500"/>
                                        <p:tgtEl>
                                          <p:spTgt spid="25"/>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1311"/>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2" presetClass="entr" presetSubtype="2" fill="hold" nodeType="click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wipe(right)">
                                      <p:cBhvr>
                                        <p:cTn id="38" dur="500"/>
                                        <p:tgtEl>
                                          <p:spTgt spid="23"/>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3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129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130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129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129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1288"/>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1289"/>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22" presetClass="entr" presetSubtype="1" fill="hold" nodeType="clickEffect">
                                  <p:stCondLst>
                                    <p:cond delay="0"/>
                                  </p:stCondLst>
                                  <p:childTnLst>
                                    <p:set>
                                      <p:cBhvr>
                                        <p:cTn id="80" dur="1" fill="hold">
                                          <p:stCondLst>
                                            <p:cond delay="0"/>
                                          </p:stCondLst>
                                        </p:cTn>
                                        <p:tgtEl>
                                          <p:spTgt spid="56"/>
                                        </p:tgtEl>
                                        <p:attrNameLst>
                                          <p:attrName>style.visibility</p:attrName>
                                        </p:attrNameLst>
                                      </p:cBhvr>
                                      <p:to>
                                        <p:strVal val="visible"/>
                                      </p:to>
                                    </p:set>
                                    <p:animEffect transition="in" filter="wipe(up)">
                                      <p:cBhvr>
                                        <p:cTn id="81" dur="500"/>
                                        <p:tgtEl>
                                          <p:spTgt spid="56"/>
                                        </p:tgtEl>
                                      </p:cBhvr>
                                    </p:animEffec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11295"/>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22" presetClass="entr" presetSubtype="2" fill="hold" nodeType="clickEffect">
                                  <p:stCondLst>
                                    <p:cond delay="0"/>
                                  </p:stCondLst>
                                  <p:childTnLst>
                                    <p:set>
                                      <p:cBhvr>
                                        <p:cTn id="89" dur="1" fill="hold">
                                          <p:stCondLst>
                                            <p:cond delay="0"/>
                                          </p:stCondLst>
                                        </p:cTn>
                                        <p:tgtEl>
                                          <p:spTgt spid="55"/>
                                        </p:tgtEl>
                                        <p:attrNameLst>
                                          <p:attrName>style.visibility</p:attrName>
                                        </p:attrNameLst>
                                      </p:cBhvr>
                                      <p:to>
                                        <p:strVal val="visible"/>
                                      </p:to>
                                    </p:set>
                                    <p:animEffect transition="in" filter="wipe(right)">
                                      <p:cBhvr>
                                        <p:cTn id="90" dur="500"/>
                                        <p:tgtEl>
                                          <p:spTgt spid="55"/>
                                        </p:tgtEl>
                                      </p:cBhvr>
                                    </p:animEffec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1300"/>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18"/>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1316" grpId="0"/>
      <p:bldP spid="11317" grpId="0"/>
      <p:bldP spid="11311" grpId="0"/>
      <p:bldP spid="11312" grpId="0"/>
      <p:bldP spid="11307" grpId="0" animBg="1"/>
      <p:bldP spid="11308" grpId="0" animBg="1"/>
      <p:bldP spid="11304" grpId="0" animBg="1"/>
      <p:bldP spid="11305" grpId="0"/>
      <p:bldP spid="11300" grpId="0"/>
      <p:bldP spid="11301" grpId="0"/>
      <p:bldP spid="11295" grpId="0"/>
      <p:bldP spid="11296" grpId="0"/>
      <p:bldP spid="11291" grpId="0" animBg="1"/>
      <p:bldP spid="11292" grpId="0" animBg="1"/>
      <p:bldP spid="11288" grpId="0" animBg="1"/>
      <p:bldP spid="1128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3962400" y="304800"/>
            <a:ext cx="5105400" cy="762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defRPr/>
            </a:pPr>
            <a:r>
              <a:rPr lang="en-US" sz="3600" dirty="0" smtClean="0">
                <a:solidFill>
                  <a:schemeClr val="bg1">
                    <a:lumMod val="50000"/>
                  </a:schemeClr>
                </a:solidFill>
              </a:rPr>
              <a:t>Specialization and trade</a:t>
            </a:r>
          </a:p>
        </p:txBody>
      </p:sp>
      <p:sp>
        <p:nvSpPr>
          <p:cNvPr id="3" name="Content Placeholder 2"/>
          <p:cNvSpPr>
            <a:spLocks noGrp="1"/>
          </p:cNvSpPr>
          <p:nvPr>
            <p:ph idx="1"/>
          </p:nvPr>
        </p:nvSpPr>
        <p:spPr bwMode="auto">
          <a:xfrm>
            <a:off x="228600" y="1143000"/>
            <a:ext cx="8534400" cy="3581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dirty="0" smtClean="0"/>
              <a:t>U.S.A  specializes in growing corn</a:t>
            </a:r>
          </a:p>
          <a:p>
            <a:pPr lvl="2"/>
            <a:r>
              <a:rPr lang="en-US" dirty="0" smtClean="0"/>
              <a:t>more land growing corn</a:t>
            </a:r>
          </a:p>
          <a:p>
            <a:pPr lvl="2"/>
            <a:r>
              <a:rPr lang="en-US" dirty="0" smtClean="0"/>
              <a:t>less land raising wheat</a:t>
            </a:r>
          </a:p>
          <a:p>
            <a:pPr lvl="1"/>
            <a:r>
              <a:rPr lang="en-US" dirty="0" smtClean="0"/>
              <a:t>Canada specializes in growing wheat</a:t>
            </a:r>
          </a:p>
          <a:p>
            <a:pPr lvl="2"/>
            <a:r>
              <a:rPr lang="en-US" dirty="0" smtClean="0"/>
              <a:t>more land growing wheat</a:t>
            </a:r>
          </a:p>
          <a:p>
            <a:pPr lvl="2"/>
            <a:r>
              <a:rPr lang="en-US" dirty="0" smtClean="0"/>
              <a:t>less land growing corn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bwMode="auto">
          <a:xfrm>
            <a:off x="3810000" y="228600"/>
            <a:ext cx="5181600" cy="762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defRPr/>
            </a:pPr>
            <a:r>
              <a:rPr lang="en-US" dirty="0" smtClean="0">
                <a:solidFill>
                  <a:schemeClr val="bg1">
                    <a:lumMod val="50000"/>
                  </a:schemeClr>
                </a:solidFill>
              </a:rPr>
              <a:t>Comparative Advantage</a:t>
            </a:r>
          </a:p>
        </p:txBody>
      </p:sp>
      <p:sp>
        <p:nvSpPr>
          <p:cNvPr id="3" name="Content Placeholder 2"/>
          <p:cNvSpPr>
            <a:spLocks noGrp="1"/>
          </p:cNvSpPr>
          <p:nvPr>
            <p:ph idx="1"/>
          </p:nvPr>
        </p:nvSpPr>
        <p:spPr bwMode="auto">
          <a:xfrm>
            <a:off x="381000" y="1066800"/>
            <a:ext cx="8534400" cy="2743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r>
              <a:rPr lang="en-US" sz="2800" dirty="0" smtClean="0">
                <a:solidFill>
                  <a:schemeClr val="bg1">
                    <a:lumMod val="50000"/>
                  </a:schemeClr>
                </a:solidFill>
              </a:rPr>
              <a:t>Absolute </a:t>
            </a:r>
            <a:r>
              <a:rPr lang="en-US" sz="2800" dirty="0" smtClean="0">
                <a:solidFill>
                  <a:schemeClr val="bg1">
                    <a:lumMod val="50000"/>
                  </a:schemeClr>
                </a:solidFill>
              </a:rPr>
              <a:t>advantage </a:t>
            </a:r>
            <a:r>
              <a:rPr lang="en-US" sz="2400" dirty="0" smtClean="0"/>
              <a:t>p</a:t>
            </a:r>
            <a:r>
              <a:rPr lang="en-US" sz="2400" dirty="0" smtClean="0"/>
              <a:t>roducing </a:t>
            </a:r>
            <a:r>
              <a:rPr lang="en-US" sz="2400" dirty="0" smtClean="0"/>
              <a:t>a good using fewer inputs than another producer</a:t>
            </a:r>
          </a:p>
          <a:p>
            <a:pPr>
              <a:defRPr/>
            </a:pPr>
            <a:r>
              <a:rPr lang="en-US" sz="2800" dirty="0" smtClean="0">
                <a:solidFill>
                  <a:schemeClr val="bg1">
                    <a:lumMod val="50000"/>
                  </a:schemeClr>
                </a:solidFill>
              </a:rPr>
              <a:t>Opportunity cost</a:t>
            </a:r>
          </a:p>
          <a:p>
            <a:pPr lvl="1">
              <a:defRPr/>
            </a:pPr>
            <a:r>
              <a:rPr lang="en-US" sz="2400" dirty="0" smtClean="0"/>
              <a:t>Whatever must be given up to obtain some item</a:t>
            </a:r>
          </a:p>
          <a:p>
            <a:pPr lvl="1">
              <a:defRPr/>
            </a:pPr>
            <a:r>
              <a:rPr lang="en-US" sz="2400" dirty="0" smtClean="0"/>
              <a:t>Measures the trade-off between the two goods that each producer faces</a:t>
            </a:r>
          </a:p>
        </p:txBody>
      </p:sp>
      <p:sp>
        <p:nvSpPr>
          <p:cNvPr id="10244" name="Title 1"/>
          <p:cNvSpPr txBox="1">
            <a:spLocks/>
          </p:cNvSpPr>
          <p:nvPr/>
        </p:nvSpPr>
        <p:spPr bwMode="auto">
          <a:xfrm>
            <a:off x="228600" y="3810000"/>
            <a:ext cx="815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r>
              <a:rPr lang="en-US" sz="3200" dirty="0" smtClean="0">
                <a:solidFill>
                  <a:schemeClr val="bg1">
                    <a:lumMod val="50000"/>
                  </a:schemeClr>
                </a:solidFill>
                <a:latin typeface="Calibri" pitchFamily="34" charset="0"/>
              </a:rPr>
              <a:t>The opportunity cost of corn and wheat</a:t>
            </a:r>
          </a:p>
        </p:txBody>
      </p:sp>
      <p:sp>
        <p:nvSpPr>
          <p:cNvPr id="7" name="TextBox 6"/>
          <p:cNvSpPr txBox="1">
            <a:spLocks noChangeArrowheads="1"/>
          </p:cNvSpPr>
          <p:nvPr/>
        </p:nvSpPr>
        <p:spPr bwMode="auto">
          <a:xfrm>
            <a:off x="838200" y="4495800"/>
            <a:ext cx="7086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U.S.A.:   100 / 50  = 2 (opportunity cost of one bushel of wheat is two bushels of corn in the U.S.A.)</a:t>
            </a:r>
          </a:p>
        </p:txBody>
      </p:sp>
      <p:sp>
        <p:nvSpPr>
          <p:cNvPr id="8" name="TextBox 7"/>
          <p:cNvSpPr txBox="1">
            <a:spLocks noChangeArrowheads="1"/>
          </p:cNvSpPr>
          <p:nvPr/>
        </p:nvSpPr>
        <p:spPr bwMode="auto">
          <a:xfrm>
            <a:off x="838200" y="5221288"/>
            <a:ext cx="7086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Canada:   40 / 40  = 1 (opportunity cost of one bushel of wheat is one bushel of corn in Canada)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800" dirty="0" smtClean="0"/>
              <a:t>A country has a </a:t>
            </a:r>
            <a:r>
              <a:rPr lang="en-US" sz="2800" b="1" dirty="0" smtClean="0"/>
              <a:t>comparative advantage </a:t>
            </a:r>
            <a:r>
              <a:rPr lang="en-US" sz="2800" dirty="0" smtClean="0"/>
              <a:t>if opportunity cost is less than in other countries for a product</a:t>
            </a:r>
          </a:p>
          <a:p>
            <a:r>
              <a:rPr lang="en-US" sz="2800" dirty="0" smtClean="0"/>
              <a:t>A country </a:t>
            </a:r>
          </a:p>
          <a:p>
            <a:pPr lvl="1"/>
            <a:r>
              <a:rPr lang="en-US" sz="2400" dirty="0"/>
              <a:t>c</a:t>
            </a:r>
            <a:r>
              <a:rPr lang="en-US" sz="2400" dirty="0" smtClean="0"/>
              <a:t>an have absolute advantage in both goods</a:t>
            </a:r>
          </a:p>
          <a:p>
            <a:pPr lvl="1"/>
            <a:r>
              <a:rPr lang="en-US" sz="2400" dirty="0"/>
              <a:t>c</a:t>
            </a:r>
            <a:r>
              <a:rPr lang="en-US" sz="2400" dirty="0" smtClean="0"/>
              <a:t>an’t have comparative advantage in both goods </a:t>
            </a:r>
          </a:p>
          <a:p>
            <a:r>
              <a:rPr lang="en-US" sz="2800" dirty="0"/>
              <a:t>Gains from specialization and trade</a:t>
            </a:r>
          </a:p>
          <a:p>
            <a:pPr lvl="1"/>
            <a:r>
              <a:rPr lang="en-US" sz="2400" dirty="0"/>
              <a:t>Based on comparative advantage</a:t>
            </a:r>
          </a:p>
          <a:p>
            <a:pPr lvl="1"/>
            <a:r>
              <a:rPr lang="en-US" sz="2400" dirty="0"/>
              <a:t>Total production in economy rises</a:t>
            </a:r>
          </a:p>
          <a:p>
            <a:pPr lvl="2"/>
            <a:r>
              <a:rPr lang="en-US" sz="2400" dirty="0"/>
              <a:t>Increase in the size of the economic pie</a:t>
            </a:r>
          </a:p>
          <a:p>
            <a:pPr lvl="2"/>
            <a:r>
              <a:rPr lang="en-US" sz="2400" dirty="0"/>
              <a:t>Everyone – better off</a:t>
            </a:r>
          </a:p>
          <a:p>
            <a:pPr marL="457200" lvl="1" indent="0">
              <a:buNone/>
            </a:pPr>
            <a:endParaRPr lang="en-US" sz="2400" dirty="0" smtClean="0"/>
          </a:p>
        </p:txBody>
      </p:sp>
      <p:sp>
        <p:nvSpPr>
          <p:cNvPr id="4" name="Title 1"/>
          <p:cNvSpPr>
            <a:spLocks noGrp="1"/>
          </p:cNvSpPr>
          <p:nvPr>
            <p:ph type="title"/>
          </p:nvPr>
        </p:nvSpPr>
        <p:spPr bwMode="auto">
          <a:xfrm>
            <a:off x="3810000" y="228600"/>
            <a:ext cx="5181600" cy="762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defRPr/>
            </a:pPr>
            <a:r>
              <a:rPr lang="en-US" dirty="0" smtClean="0">
                <a:solidFill>
                  <a:schemeClr val="bg1">
                    <a:lumMod val="50000"/>
                  </a:schemeClr>
                </a:solidFill>
              </a:rPr>
              <a:t>Comparative Advantage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125264" y="1066800"/>
            <a:ext cx="848533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3200" dirty="0" smtClean="0">
                <a:latin typeface="+mn-lt"/>
              </a:rPr>
              <a:t>Gains from trade </a:t>
            </a:r>
            <a:r>
              <a:rPr lang="en-US" sz="2800" i="1" dirty="0" smtClean="0">
                <a:latin typeface="+mn-lt"/>
              </a:rPr>
              <a:t>(expands consumption opportunities)</a:t>
            </a:r>
          </a:p>
        </p:txBody>
      </p:sp>
      <p:sp>
        <p:nvSpPr>
          <p:cNvPr id="13" name="TextBox 12"/>
          <p:cNvSpPr txBox="1">
            <a:spLocks noChangeArrowheads="1"/>
          </p:cNvSpPr>
          <p:nvPr/>
        </p:nvSpPr>
        <p:spPr bwMode="auto">
          <a:xfrm>
            <a:off x="609600" y="5048250"/>
            <a:ext cx="738028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dirty="0"/>
              <a:t>With specialization and trade the world adds 10 corn and 10 wheat that can not be produced otherwise</a:t>
            </a:r>
          </a:p>
        </p:txBody>
      </p:sp>
      <p:sp>
        <p:nvSpPr>
          <p:cNvPr id="17" name="TextBox 16"/>
          <p:cNvSpPr txBox="1"/>
          <p:nvPr/>
        </p:nvSpPr>
        <p:spPr>
          <a:xfrm>
            <a:off x="1981200" y="2971800"/>
            <a:ext cx="685800" cy="461665"/>
          </a:xfrm>
          <a:prstGeom prst="rect">
            <a:avLst/>
          </a:prstGeom>
          <a:noFill/>
        </p:spPr>
        <p:txBody>
          <a:bodyPr wrap="square" rtlCol="0">
            <a:spAutoFit/>
          </a:bodyPr>
          <a:lstStyle/>
          <a:p>
            <a:r>
              <a:rPr lang="en-US" sz="2400" dirty="0" smtClean="0"/>
              <a:t>60</a:t>
            </a:r>
            <a:endParaRPr lang="en-US" sz="2400" dirty="0"/>
          </a:p>
        </p:txBody>
      </p:sp>
      <p:grpSp>
        <p:nvGrpSpPr>
          <p:cNvPr id="9" name="Group 8"/>
          <p:cNvGrpSpPr/>
          <p:nvPr/>
        </p:nvGrpSpPr>
        <p:grpSpPr>
          <a:xfrm>
            <a:off x="457200" y="1930400"/>
            <a:ext cx="3810000" cy="2032000"/>
            <a:chOff x="457200" y="1930400"/>
            <a:chExt cx="3810000" cy="2032000"/>
          </a:xfrm>
        </p:grpSpPr>
        <p:sp>
          <p:nvSpPr>
            <p:cNvPr id="7" name="TextBox 6"/>
            <p:cNvSpPr txBox="1"/>
            <p:nvPr/>
          </p:nvSpPr>
          <p:spPr>
            <a:xfrm>
              <a:off x="609600" y="1930400"/>
              <a:ext cx="3581400" cy="436563"/>
            </a:xfrm>
            <a:prstGeom prst="rect">
              <a:avLst/>
            </a:prstGeom>
            <a:noFill/>
          </p:spPr>
          <p:txBody>
            <a:bodyPr>
              <a:spAutoFit/>
            </a:bodyPr>
            <a:lstStyle/>
            <a:p>
              <a:pPr>
                <a:lnSpc>
                  <a:spcPct val="80000"/>
                </a:lnSpc>
                <a:defRPr/>
              </a:pPr>
              <a:r>
                <a:rPr lang="en-US" sz="2800" dirty="0">
                  <a:latin typeface="+mn-lt"/>
                </a:rPr>
                <a:t>Would without Trade</a:t>
              </a:r>
            </a:p>
          </p:txBody>
        </p:sp>
        <p:cxnSp>
          <p:nvCxnSpPr>
            <p:cNvPr id="3" name="Straight Connector 2"/>
            <p:cNvCxnSpPr/>
            <p:nvPr/>
          </p:nvCxnSpPr>
          <p:spPr>
            <a:xfrm>
              <a:off x="533400" y="2366963"/>
              <a:ext cx="3581400"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828800" y="2438400"/>
              <a:ext cx="1066800" cy="461665"/>
            </a:xfrm>
            <a:prstGeom prst="rect">
              <a:avLst/>
            </a:prstGeom>
            <a:noFill/>
          </p:spPr>
          <p:txBody>
            <a:bodyPr wrap="square" rtlCol="0">
              <a:spAutoFit/>
            </a:bodyPr>
            <a:lstStyle/>
            <a:p>
              <a:r>
                <a:rPr lang="en-US" sz="2400" dirty="0" smtClean="0"/>
                <a:t>Corn</a:t>
              </a:r>
              <a:endParaRPr lang="en-US" sz="2400" dirty="0"/>
            </a:p>
          </p:txBody>
        </p:sp>
        <p:sp>
          <p:nvSpPr>
            <p:cNvPr id="14" name="TextBox 13"/>
            <p:cNvSpPr txBox="1"/>
            <p:nvPr/>
          </p:nvSpPr>
          <p:spPr>
            <a:xfrm>
              <a:off x="2971800" y="2450068"/>
              <a:ext cx="1295400" cy="461665"/>
            </a:xfrm>
            <a:prstGeom prst="rect">
              <a:avLst/>
            </a:prstGeom>
            <a:noFill/>
          </p:spPr>
          <p:txBody>
            <a:bodyPr wrap="square" rtlCol="0">
              <a:spAutoFit/>
            </a:bodyPr>
            <a:lstStyle/>
            <a:p>
              <a:r>
                <a:rPr lang="en-US" sz="2400" dirty="0" smtClean="0"/>
                <a:t>Wheat</a:t>
              </a:r>
              <a:endParaRPr lang="en-US" sz="2400" dirty="0"/>
            </a:p>
          </p:txBody>
        </p:sp>
        <p:sp>
          <p:nvSpPr>
            <p:cNvPr id="15" name="TextBox 14"/>
            <p:cNvSpPr txBox="1"/>
            <p:nvPr/>
          </p:nvSpPr>
          <p:spPr>
            <a:xfrm>
              <a:off x="457200" y="2971800"/>
              <a:ext cx="1066800" cy="461665"/>
            </a:xfrm>
            <a:prstGeom prst="rect">
              <a:avLst/>
            </a:prstGeom>
            <a:noFill/>
          </p:spPr>
          <p:txBody>
            <a:bodyPr wrap="square" rtlCol="0">
              <a:spAutoFit/>
            </a:bodyPr>
            <a:lstStyle/>
            <a:p>
              <a:r>
                <a:rPr lang="en-US" sz="2400" dirty="0" smtClean="0"/>
                <a:t>U.S.A.</a:t>
              </a:r>
              <a:endParaRPr lang="en-US" sz="2400" dirty="0"/>
            </a:p>
          </p:txBody>
        </p:sp>
        <p:sp>
          <p:nvSpPr>
            <p:cNvPr id="16" name="TextBox 15"/>
            <p:cNvSpPr txBox="1"/>
            <p:nvPr/>
          </p:nvSpPr>
          <p:spPr>
            <a:xfrm>
              <a:off x="457200" y="3500735"/>
              <a:ext cx="1371600" cy="461665"/>
            </a:xfrm>
            <a:prstGeom prst="rect">
              <a:avLst/>
            </a:prstGeom>
            <a:noFill/>
          </p:spPr>
          <p:txBody>
            <a:bodyPr wrap="square" rtlCol="0">
              <a:spAutoFit/>
            </a:bodyPr>
            <a:lstStyle/>
            <a:p>
              <a:r>
                <a:rPr lang="en-US" sz="2400" dirty="0" smtClean="0"/>
                <a:t>Canada</a:t>
              </a:r>
              <a:endParaRPr lang="en-US" sz="2400" dirty="0"/>
            </a:p>
          </p:txBody>
        </p:sp>
        <p:cxnSp>
          <p:nvCxnSpPr>
            <p:cNvPr id="18" name="Straight Connector 17"/>
            <p:cNvCxnSpPr/>
            <p:nvPr/>
          </p:nvCxnSpPr>
          <p:spPr>
            <a:xfrm>
              <a:off x="533400" y="2895600"/>
              <a:ext cx="35814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3200400" y="2971800"/>
            <a:ext cx="685800" cy="461665"/>
          </a:xfrm>
          <a:prstGeom prst="rect">
            <a:avLst/>
          </a:prstGeom>
          <a:noFill/>
        </p:spPr>
        <p:txBody>
          <a:bodyPr wrap="square" rtlCol="0">
            <a:spAutoFit/>
          </a:bodyPr>
          <a:lstStyle/>
          <a:p>
            <a:r>
              <a:rPr lang="en-US" sz="2400" dirty="0"/>
              <a:t>2</a:t>
            </a:r>
            <a:r>
              <a:rPr lang="en-US" sz="2400" dirty="0" smtClean="0"/>
              <a:t>0</a:t>
            </a:r>
            <a:endParaRPr lang="en-US" sz="2400" dirty="0"/>
          </a:p>
        </p:txBody>
      </p:sp>
      <p:sp>
        <p:nvSpPr>
          <p:cNvPr id="20" name="TextBox 19"/>
          <p:cNvSpPr txBox="1"/>
          <p:nvPr/>
        </p:nvSpPr>
        <p:spPr>
          <a:xfrm>
            <a:off x="1981200" y="3500735"/>
            <a:ext cx="685800" cy="461665"/>
          </a:xfrm>
          <a:prstGeom prst="rect">
            <a:avLst/>
          </a:prstGeom>
          <a:noFill/>
        </p:spPr>
        <p:txBody>
          <a:bodyPr wrap="square" rtlCol="0">
            <a:spAutoFit/>
          </a:bodyPr>
          <a:lstStyle/>
          <a:p>
            <a:r>
              <a:rPr lang="en-US" sz="2400" dirty="0"/>
              <a:t>3</a:t>
            </a:r>
            <a:r>
              <a:rPr lang="en-US" sz="2400" dirty="0" smtClean="0"/>
              <a:t>0</a:t>
            </a:r>
            <a:endParaRPr lang="en-US" sz="2400" dirty="0"/>
          </a:p>
        </p:txBody>
      </p:sp>
      <p:sp>
        <p:nvSpPr>
          <p:cNvPr id="21" name="TextBox 20"/>
          <p:cNvSpPr txBox="1"/>
          <p:nvPr/>
        </p:nvSpPr>
        <p:spPr>
          <a:xfrm>
            <a:off x="3200400" y="3500735"/>
            <a:ext cx="685800" cy="461665"/>
          </a:xfrm>
          <a:prstGeom prst="rect">
            <a:avLst/>
          </a:prstGeom>
          <a:noFill/>
        </p:spPr>
        <p:txBody>
          <a:bodyPr wrap="square" rtlCol="0">
            <a:spAutoFit/>
          </a:bodyPr>
          <a:lstStyle/>
          <a:p>
            <a:r>
              <a:rPr lang="en-US" sz="2400" dirty="0"/>
              <a:t>1</a:t>
            </a:r>
            <a:r>
              <a:rPr lang="en-US" sz="2400" dirty="0" smtClean="0"/>
              <a:t>0</a:t>
            </a:r>
            <a:endParaRPr lang="en-US" sz="2400" dirty="0"/>
          </a:p>
        </p:txBody>
      </p:sp>
      <p:grpSp>
        <p:nvGrpSpPr>
          <p:cNvPr id="10" name="Group 9"/>
          <p:cNvGrpSpPr/>
          <p:nvPr/>
        </p:nvGrpSpPr>
        <p:grpSpPr>
          <a:xfrm>
            <a:off x="457200" y="3962400"/>
            <a:ext cx="3657600" cy="533400"/>
            <a:chOff x="457200" y="3962400"/>
            <a:chExt cx="3657600" cy="533400"/>
          </a:xfrm>
        </p:grpSpPr>
        <p:cxnSp>
          <p:nvCxnSpPr>
            <p:cNvPr id="22" name="Straight Connector 21"/>
            <p:cNvCxnSpPr/>
            <p:nvPr/>
          </p:nvCxnSpPr>
          <p:spPr>
            <a:xfrm>
              <a:off x="533400" y="3962400"/>
              <a:ext cx="3581400"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57200" y="4034135"/>
              <a:ext cx="1371600" cy="461665"/>
            </a:xfrm>
            <a:prstGeom prst="rect">
              <a:avLst/>
            </a:prstGeom>
            <a:noFill/>
          </p:spPr>
          <p:txBody>
            <a:bodyPr wrap="square" rtlCol="0">
              <a:spAutoFit/>
            </a:bodyPr>
            <a:lstStyle/>
            <a:p>
              <a:r>
                <a:rPr lang="en-US" sz="2400" dirty="0" smtClean="0"/>
                <a:t>World</a:t>
              </a:r>
              <a:endParaRPr lang="en-US" sz="2400" dirty="0"/>
            </a:p>
          </p:txBody>
        </p:sp>
      </p:grpSp>
      <p:sp>
        <p:nvSpPr>
          <p:cNvPr id="24" name="TextBox 23"/>
          <p:cNvSpPr txBox="1"/>
          <p:nvPr/>
        </p:nvSpPr>
        <p:spPr>
          <a:xfrm>
            <a:off x="1981200" y="4034135"/>
            <a:ext cx="685800" cy="461665"/>
          </a:xfrm>
          <a:prstGeom prst="rect">
            <a:avLst/>
          </a:prstGeom>
          <a:noFill/>
        </p:spPr>
        <p:txBody>
          <a:bodyPr wrap="square" rtlCol="0">
            <a:spAutoFit/>
          </a:bodyPr>
          <a:lstStyle/>
          <a:p>
            <a:r>
              <a:rPr lang="en-US" sz="2400" dirty="0" smtClean="0"/>
              <a:t>90</a:t>
            </a:r>
            <a:endParaRPr lang="en-US" sz="2400" dirty="0"/>
          </a:p>
        </p:txBody>
      </p:sp>
      <p:sp>
        <p:nvSpPr>
          <p:cNvPr id="25" name="TextBox 24"/>
          <p:cNvSpPr txBox="1"/>
          <p:nvPr/>
        </p:nvSpPr>
        <p:spPr>
          <a:xfrm>
            <a:off x="3200400" y="4034135"/>
            <a:ext cx="685800" cy="461665"/>
          </a:xfrm>
          <a:prstGeom prst="rect">
            <a:avLst/>
          </a:prstGeom>
          <a:noFill/>
        </p:spPr>
        <p:txBody>
          <a:bodyPr wrap="square" rtlCol="0">
            <a:spAutoFit/>
          </a:bodyPr>
          <a:lstStyle/>
          <a:p>
            <a:r>
              <a:rPr lang="en-US" sz="2400" dirty="0" smtClean="0"/>
              <a:t>30</a:t>
            </a:r>
            <a:endParaRPr lang="en-US" sz="2400" dirty="0"/>
          </a:p>
        </p:txBody>
      </p:sp>
      <p:sp>
        <p:nvSpPr>
          <p:cNvPr id="32" name="TextBox 31"/>
          <p:cNvSpPr txBox="1"/>
          <p:nvPr/>
        </p:nvSpPr>
        <p:spPr>
          <a:xfrm>
            <a:off x="6477000" y="2967037"/>
            <a:ext cx="838200" cy="461665"/>
          </a:xfrm>
          <a:prstGeom prst="rect">
            <a:avLst/>
          </a:prstGeom>
          <a:noFill/>
        </p:spPr>
        <p:txBody>
          <a:bodyPr wrap="square" rtlCol="0">
            <a:spAutoFit/>
          </a:bodyPr>
          <a:lstStyle/>
          <a:p>
            <a:r>
              <a:rPr lang="en-US" sz="2400" dirty="0" smtClean="0"/>
              <a:t>100</a:t>
            </a:r>
            <a:endParaRPr lang="en-US" sz="2400" dirty="0"/>
          </a:p>
        </p:txBody>
      </p:sp>
      <p:grpSp>
        <p:nvGrpSpPr>
          <p:cNvPr id="9216" name="Group 9215"/>
          <p:cNvGrpSpPr/>
          <p:nvPr/>
        </p:nvGrpSpPr>
        <p:grpSpPr>
          <a:xfrm>
            <a:off x="4953000" y="1930400"/>
            <a:ext cx="3810000" cy="2027237"/>
            <a:chOff x="4953000" y="1930400"/>
            <a:chExt cx="3810000" cy="2027237"/>
          </a:xfrm>
        </p:grpSpPr>
        <p:sp>
          <p:nvSpPr>
            <p:cNvPr id="11" name="TextBox 10"/>
            <p:cNvSpPr txBox="1"/>
            <p:nvPr/>
          </p:nvSpPr>
          <p:spPr>
            <a:xfrm>
              <a:off x="5181600" y="1930400"/>
              <a:ext cx="3352800" cy="436563"/>
            </a:xfrm>
            <a:prstGeom prst="rect">
              <a:avLst/>
            </a:prstGeom>
            <a:noFill/>
          </p:spPr>
          <p:txBody>
            <a:bodyPr>
              <a:spAutoFit/>
            </a:bodyPr>
            <a:lstStyle/>
            <a:p>
              <a:pPr>
                <a:lnSpc>
                  <a:spcPct val="80000"/>
                </a:lnSpc>
                <a:defRPr/>
              </a:pPr>
              <a:r>
                <a:rPr lang="en-US" sz="2800" dirty="0">
                  <a:latin typeface="+mn-lt"/>
                </a:rPr>
                <a:t>Would with Trade</a:t>
              </a:r>
            </a:p>
          </p:txBody>
        </p:sp>
        <p:cxnSp>
          <p:nvCxnSpPr>
            <p:cNvPr id="27" name="Straight Connector 26"/>
            <p:cNvCxnSpPr/>
            <p:nvPr/>
          </p:nvCxnSpPr>
          <p:spPr>
            <a:xfrm>
              <a:off x="5029200" y="2362200"/>
              <a:ext cx="3581400" cy="0"/>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324600" y="2433637"/>
              <a:ext cx="1066800" cy="461665"/>
            </a:xfrm>
            <a:prstGeom prst="rect">
              <a:avLst/>
            </a:prstGeom>
            <a:noFill/>
          </p:spPr>
          <p:txBody>
            <a:bodyPr wrap="square" rtlCol="0">
              <a:spAutoFit/>
            </a:bodyPr>
            <a:lstStyle/>
            <a:p>
              <a:r>
                <a:rPr lang="en-US" sz="2400" dirty="0" smtClean="0"/>
                <a:t>Corn</a:t>
              </a:r>
              <a:endParaRPr lang="en-US" sz="2400" dirty="0"/>
            </a:p>
          </p:txBody>
        </p:sp>
        <p:sp>
          <p:nvSpPr>
            <p:cNvPr id="29" name="TextBox 28"/>
            <p:cNvSpPr txBox="1"/>
            <p:nvPr/>
          </p:nvSpPr>
          <p:spPr>
            <a:xfrm>
              <a:off x="7467600" y="2445305"/>
              <a:ext cx="1295400" cy="461665"/>
            </a:xfrm>
            <a:prstGeom prst="rect">
              <a:avLst/>
            </a:prstGeom>
            <a:noFill/>
          </p:spPr>
          <p:txBody>
            <a:bodyPr wrap="square" rtlCol="0">
              <a:spAutoFit/>
            </a:bodyPr>
            <a:lstStyle/>
            <a:p>
              <a:r>
                <a:rPr lang="en-US" sz="2400" dirty="0" smtClean="0"/>
                <a:t>Wheat</a:t>
              </a:r>
              <a:endParaRPr lang="en-US" sz="2400" dirty="0"/>
            </a:p>
          </p:txBody>
        </p:sp>
        <p:sp>
          <p:nvSpPr>
            <p:cNvPr id="30" name="TextBox 29"/>
            <p:cNvSpPr txBox="1"/>
            <p:nvPr/>
          </p:nvSpPr>
          <p:spPr>
            <a:xfrm>
              <a:off x="4953000" y="2967037"/>
              <a:ext cx="1066800" cy="461665"/>
            </a:xfrm>
            <a:prstGeom prst="rect">
              <a:avLst/>
            </a:prstGeom>
            <a:noFill/>
          </p:spPr>
          <p:txBody>
            <a:bodyPr wrap="square" rtlCol="0">
              <a:spAutoFit/>
            </a:bodyPr>
            <a:lstStyle/>
            <a:p>
              <a:r>
                <a:rPr lang="en-US" sz="2400" dirty="0" smtClean="0"/>
                <a:t>U.S.A.</a:t>
              </a:r>
              <a:endParaRPr lang="en-US" sz="2400" dirty="0"/>
            </a:p>
          </p:txBody>
        </p:sp>
        <p:sp>
          <p:nvSpPr>
            <p:cNvPr id="31" name="TextBox 30"/>
            <p:cNvSpPr txBox="1"/>
            <p:nvPr/>
          </p:nvSpPr>
          <p:spPr>
            <a:xfrm>
              <a:off x="4953000" y="3495972"/>
              <a:ext cx="1371600" cy="461665"/>
            </a:xfrm>
            <a:prstGeom prst="rect">
              <a:avLst/>
            </a:prstGeom>
            <a:noFill/>
          </p:spPr>
          <p:txBody>
            <a:bodyPr wrap="square" rtlCol="0">
              <a:spAutoFit/>
            </a:bodyPr>
            <a:lstStyle/>
            <a:p>
              <a:r>
                <a:rPr lang="en-US" sz="2400" dirty="0" smtClean="0"/>
                <a:t>Canada</a:t>
              </a:r>
              <a:endParaRPr lang="en-US" sz="2400" dirty="0"/>
            </a:p>
          </p:txBody>
        </p:sp>
        <p:cxnSp>
          <p:nvCxnSpPr>
            <p:cNvPr id="33" name="Straight Connector 32"/>
            <p:cNvCxnSpPr/>
            <p:nvPr/>
          </p:nvCxnSpPr>
          <p:spPr>
            <a:xfrm>
              <a:off x="5029200" y="2890837"/>
              <a:ext cx="35814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34" name="TextBox 33"/>
          <p:cNvSpPr txBox="1"/>
          <p:nvPr/>
        </p:nvSpPr>
        <p:spPr>
          <a:xfrm>
            <a:off x="7848600" y="2967037"/>
            <a:ext cx="685800" cy="461665"/>
          </a:xfrm>
          <a:prstGeom prst="rect">
            <a:avLst/>
          </a:prstGeom>
          <a:noFill/>
        </p:spPr>
        <p:txBody>
          <a:bodyPr wrap="square" rtlCol="0">
            <a:spAutoFit/>
          </a:bodyPr>
          <a:lstStyle/>
          <a:p>
            <a:r>
              <a:rPr lang="en-US" sz="2400" dirty="0" smtClean="0"/>
              <a:t>0</a:t>
            </a:r>
            <a:endParaRPr lang="en-US" sz="2400" dirty="0"/>
          </a:p>
        </p:txBody>
      </p:sp>
      <p:sp>
        <p:nvSpPr>
          <p:cNvPr id="35" name="TextBox 34"/>
          <p:cNvSpPr txBox="1"/>
          <p:nvPr/>
        </p:nvSpPr>
        <p:spPr>
          <a:xfrm>
            <a:off x="6781800" y="3495972"/>
            <a:ext cx="685800" cy="461665"/>
          </a:xfrm>
          <a:prstGeom prst="rect">
            <a:avLst/>
          </a:prstGeom>
          <a:noFill/>
        </p:spPr>
        <p:txBody>
          <a:bodyPr wrap="square" rtlCol="0">
            <a:spAutoFit/>
          </a:bodyPr>
          <a:lstStyle/>
          <a:p>
            <a:r>
              <a:rPr lang="en-US" sz="2400" dirty="0" smtClean="0"/>
              <a:t>0</a:t>
            </a:r>
            <a:endParaRPr lang="en-US" sz="2400" dirty="0"/>
          </a:p>
        </p:txBody>
      </p:sp>
      <p:sp>
        <p:nvSpPr>
          <p:cNvPr id="36" name="TextBox 35"/>
          <p:cNvSpPr txBox="1"/>
          <p:nvPr/>
        </p:nvSpPr>
        <p:spPr>
          <a:xfrm>
            <a:off x="7696200" y="3495972"/>
            <a:ext cx="685800" cy="461665"/>
          </a:xfrm>
          <a:prstGeom prst="rect">
            <a:avLst/>
          </a:prstGeom>
          <a:noFill/>
        </p:spPr>
        <p:txBody>
          <a:bodyPr wrap="square" rtlCol="0">
            <a:spAutoFit/>
          </a:bodyPr>
          <a:lstStyle/>
          <a:p>
            <a:r>
              <a:rPr lang="en-US" sz="2400" dirty="0" smtClean="0"/>
              <a:t>40</a:t>
            </a:r>
            <a:endParaRPr lang="en-US" sz="2400" dirty="0"/>
          </a:p>
        </p:txBody>
      </p:sp>
      <p:grpSp>
        <p:nvGrpSpPr>
          <p:cNvPr id="9217" name="Group 9216"/>
          <p:cNvGrpSpPr/>
          <p:nvPr/>
        </p:nvGrpSpPr>
        <p:grpSpPr>
          <a:xfrm>
            <a:off x="4953000" y="3957637"/>
            <a:ext cx="3657600" cy="533400"/>
            <a:chOff x="4953000" y="3957637"/>
            <a:chExt cx="3657600" cy="533400"/>
          </a:xfrm>
        </p:grpSpPr>
        <p:cxnSp>
          <p:nvCxnSpPr>
            <p:cNvPr id="37" name="Straight Connector 36"/>
            <p:cNvCxnSpPr/>
            <p:nvPr/>
          </p:nvCxnSpPr>
          <p:spPr>
            <a:xfrm>
              <a:off x="5029200" y="3957637"/>
              <a:ext cx="3581400" cy="0"/>
            </a:xfrm>
            <a:prstGeom prst="line">
              <a:avLst/>
            </a:prstGeom>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4953000" y="4029372"/>
              <a:ext cx="1371600" cy="461665"/>
            </a:xfrm>
            <a:prstGeom prst="rect">
              <a:avLst/>
            </a:prstGeom>
            <a:noFill/>
          </p:spPr>
          <p:txBody>
            <a:bodyPr wrap="square" rtlCol="0">
              <a:spAutoFit/>
            </a:bodyPr>
            <a:lstStyle/>
            <a:p>
              <a:r>
                <a:rPr lang="en-US" sz="2400" dirty="0" smtClean="0"/>
                <a:t>World</a:t>
              </a:r>
              <a:endParaRPr lang="en-US" sz="2400" dirty="0"/>
            </a:p>
          </p:txBody>
        </p:sp>
      </p:grpSp>
      <p:sp>
        <p:nvSpPr>
          <p:cNvPr id="39" name="TextBox 38"/>
          <p:cNvSpPr txBox="1"/>
          <p:nvPr/>
        </p:nvSpPr>
        <p:spPr>
          <a:xfrm>
            <a:off x="6477000" y="4029372"/>
            <a:ext cx="838200" cy="461665"/>
          </a:xfrm>
          <a:prstGeom prst="rect">
            <a:avLst/>
          </a:prstGeom>
          <a:noFill/>
        </p:spPr>
        <p:txBody>
          <a:bodyPr wrap="square" rtlCol="0">
            <a:spAutoFit/>
          </a:bodyPr>
          <a:lstStyle/>
          <a:p>
            <a:r>
              <a:rPr lang="en-US" sz="2400" dirty="0" smtClean="0"/>
              <a:t>100</a:t>
            </a:r>
            <a:endParaRPr lang="en-US" sz="2400" dirty="0"/>
          </a:p>
        </p:txBody>
      </p:sp>
      <p:sp>
        <p:nvSpPr>
          <p:cNvPr id="40" name="TextBox 39"/>
          <p:cNvSpPr txBox="1"/>
          <p:nvPr/>
        </p:nvSpPr>
        <p:spPr>
          <a:xfrm>
            <a:off x="7696200" y="4029372"/>
            <a:ext cx="685800" cy="461665"/>
          </a:xfrm>
          <a:prstGeom prst="rect">
            <a:avLst/>
          </a:prstGeom>
          <a:noFill/>
        </p:spPr>
        <p:txBody>
          <a:bodyPr wrap="square" rtlCol="0">
            <a:spAutoFit/>
          </a:bodyPr>
          <a:lstStyle/>
          <a:p>
            <a:r>
              <a:rPr lang="en-US" sz="2400" dirty="0" smtClean="0"/>
              <a:t>40</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2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921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7" grpId="0"/>
      <p:bldP spid="19" grpId="0"/>
      <p:bldP spid="20" grpId="0"/>
      <p:bldP spid="21" grpId="0"/>
      <p:bldP spid="24" grpId="0"/>
      <p:bldP spid="25" grpId="0"/>
      <p:bldP spid="32" grpId="0"/>
      <p:bldP spid="34" grpId="0"/>
      <p:bldP spid="35" grpId="0"/>
      <p:bldP spid="36" grpId="0"/>
      <p:bldP spid="39" grpId="0"/>
      <p:bldP spid="4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auto">
          <a:xfrm>
            <a:off x="381000" y="990600"/>
            <a:ext cx="8534400" cy="3581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800" dirty="0" smtClean="0"/>
              <a:t>Trade can benefit everyone in society</a:t>
            </a:r>
          </a:p>
          <a:p>
            <a:pPr lvl="1"/>
            <a:r>
              <a:rPr lang="en-US" sz="2400" dirty="0" smtClean="0"/>
              <a:t>Allows people to specialize in activities</a:t>
            </a:r>
          </a:p>
          <a:p>
            <a:r>
              <a:rPr lang="en-US" sz="2800" dirty="0" smtClean="0"/>
              <a:t>The price of trade</a:t>
            </a:r>
          </a:p>
          <a:p>
            <a:pPr lvl="1"/>
            <a:r>
              <a:rPr lang="en-US" sz="2400" dirty="0" smtClean="0"/>
              <a:t>Must lie between the two opportunity costs</a:t>
            </a:r>
          </a:p>
          <a:p>
            <a:r>
              <a:rPr lang="en-US" sz="2800" dirty="0" smtClean="0"/>
              <a:t>Principle of comparative advantage explains:</a:t>
            </a:r>
          </a:p>
          <a:p>
            <a:pPr lvl="1"/>
            <a:r>
              <a:rPr lang="en-US" sz="2400" dirty="0" smtClean="0"/>
              <a:t>Interdependence</a:t>
            </a:r>
          </a:p>
          <a:p>
            <a:pPr lvl="1"/>
            <a:r>
              <a:rPr lang="en-US" sz="2400" dirty="0" smtClean="0"/>
              <a:t>Gains from trade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auto">
          <a:xfrm>
            <a:off x="381000" y="1066800"/>
            <a:ext cx="8534400" cy="3352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800" dirty="0" smtClean="0"/>
              <a:t>Should Tiger Woods mow his own lawn?</a:t>
            </a:r>
          </a:p>
          <a:p>
            <a:pPr marL="344488" indent="0">
              <a:buNone/>
            </a:pPr>
            <a:r>
              <a:rPr lang="en-US" sz="2800" i="1" dirty="0" smtClean="0"/>
              <a:t>Tiger Woods or </a:t>
            </a:r>
            <a:r>
              <a:rPr lang="en-US" sz="2800" i="1" dirty="0" smtClean="0"/>
              <a:t>Michael Roberson</a:t>
            </a:r>
            <a:endParaRPr lang="en-US" sz="2800" i="1" dirty="0" smtClean="0"/>
          </a:p>
          <a:p>
            <a:pPr lvl="1"/>
            <a:r>
              <a:rPr lang="en-US" sz="2400" dirty="0" smtClean="0"/>
              <a:t>Tiger Woods</a:t>
            </a:r>
            <a:r>
              <a:rPr lang="en-US" sz="2400" dirty="0"/>
              <a:t> </a:t>
            </a:r>
            <a:r>
              <a:rPr lang="en-US" sz="2400" dirty="0" smtClean="0"/>
              <a:t>can m</a:t>
            </a:r>
            <a:r>
              <a:rPr lang="en-US" sz="2400" dirty="0" smtClean="0"/>
              <a:t>ow </a:t>
            </a:r>
            <a:r>
              <a:rPr lang="en-US" sz="2400" dirty="0" smtClean="0"/>
              <a:t>his lawn in 2 </a:t>
            </a:r>
            <a:r>
              <a:rPr lang="en-US" sz="2400" dirty="0" smtClean="0"/>
              <a:t>hours</a:t>
            </a:r>
            <a:endParaRPr lang="en-US" sz="2400" dirty="0" smtClean="0"/>
          </a:p>
          <a:p>
            <a:pPr lvl="1"/>
            <a:r>
              <a:rPr lang="en-US" sz="2400" dirty="0" smtClean="0"/>
              <a:t>Michael Roberson</a:t>
            </a:r>
            <a:r>
              <a:rPr lang="en-US" sz="2400" dirty="0"/>
              <a:t> </a:t>
            </a:r>
            <a:r>
              <a:rPr lang="en-US" sz="2400" dirty="0" smtClean="0"/>
              <a:t>can m</a:t>
            </a:r>
            <a:r>
              <a:rPr lang="en-US" sz="2400" dirty="0" smtClean="0"/>
              <a:t>ow </a:t>
            </a:r>
            <a:r>
              <a:rPr lang="en-US" sz="2400" dirty="0"/>
              <a:t>Woods’s lawn in 4 </a:t>
            </a:r>
            <a:r>
              <a:rPr lang="en-US" sz="2400" dirty="0" smtClean="0"/>
              <a:t>hours</a:t>
            </a:r>
            <a:endParaRPr lang="en-US" sz="2400" dirty="0"/>
          </a:p>
          <a:p>
            <a:pPr marL="457200" lvl="1" indent="0">
              <a:buNone/>
            </a:pPr>
            <a:endParaRPr lang="en-US" sz="2400" dirty="0" smtClean="0"/>
          </a:p>
          <a:p>
            <a:pPr lvl="1"/>
            <a:r>
              <a:rPr lang="en-US" sz="2400" dirty="0" smtClean="0"/>
              <a:t>Film a TV commercial and earn $10,000 (2 hours)</a:t>
            </a:r>
          </a:p>
          <a:p>
            <a:pPr lvl="1"/>
            <a:r>
              <a:rPr lang="en-US" sz="2400" dirty="0" smtClean="0"/>
              <a:t>Work at McDonald’s and earn $36 (4 hours)</a:t>
            </a:r>
          </a:p>
          <a:p>
            <a:pPr lvl="1"/>
            <a:endParaRPr lang="en-US" sz="2400" dirty="0"/>
          </a:p>
          <a:p>
            <a:r>
              <a:rPr lang="en-US" sz="2600" dirty="0" smtClean="0"/>
              <a:t>Tiger Woods has the absolute advantage, but </a:t>
            </a:r>
            <a:r>
              <a:rPr lang="en-US" sz="2600" dirty="0" smtClean="0"/>
              <a:t>Michael Roberson has </a:t>
            </a:r>
            <a:r>
              <a:rPr lang="en-US" sz="2600" dirty="0" smtClean="0"/>
              <a:t>the comparative advantage.</a:t>
            </a:r>
          </a:p>
          <a:p>
            <a:r>
              <a:rPr lang="en-US" sz="2600" dirty="0" smtClean="0"/>
              <a:t>Michael Robeson should </a:t>
            </a:r>
            <a:r>
              <a:rPr lang="en-US" sz="2600" dirty="0" smtClean="0"/>
              <a:t>mow Tiger’s yard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hapter tit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hapter cont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ab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Figu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Appendi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2043</TotalTime>
  <Words>555</Words>
  <Application>Microsoft Office PowerPoint</Application>
  <PresentationFormat>On-screen Show (4:3)</PresentationFormat>
  <Paragraphs>105</Paragraphs>
  <Slides>10</Slides>
  <Notes>0</Notes>
  <HiddenSlides>0</HiddenSlides>
  <MMClips>0</MMClips>
  <ScaleCrop>false</ScaleCrop>
  <HeadingPairs>
    <vt:vector size="4" baseType="variant">
      <vt:variant>
        <vt:lpstr>Theme</vt:lpstr>
      </vt:variant>
      <vt:variant>
        <vt:i4>5</vt:i4>
      </vt:variant>
      <vt:variant>
        <vt:lpstr>Slide Titles</vt:lpstr>
      </vt:variant>
      <vt:variant>
        <vt:i4>10</vt:i4>
      </vt:variant>
    </vt:vector>
  </HeadingPairs>
  <TitlesOfParts>
    <vt:vector size="15" baseType="lpstr">
      <vt:lpstr>Chapter title</vt:lpstr>
      <vt:lpstr>Chapter content</vt:lpstr>
      <vt:lpstr>Table</vt:lpstr>
      <vt:lpstr>Figure</vt:lpstr>
      <vt:lpstr>Appendix</vt:lpstr>
      <vt:lpstr>Interdependence and the Gains from Trade</vt:lpstr>
      <vt:lpstr>PowerPoint Presentation</vt:lpstr>
      <vt:lpstr>Production Possibilities Frontier</vt:lpstr>
      <vt:lpstr>Specialization and trade</vt:lpstr>
      <vt:lpstr>Comparative Advantage</vt:lpstr>
      <vt:lpstr>Comparative Advantage</vt:lpstr>
      <vt:lpstr>PowerPoint Presentation</vt:lpstr>
      <vt:lpstr>PowerPoint Presentation</vt:lpstr>
      <vt:lpstr>PowerPoint Presentation</vt:lpstr>
      <vt:lpstr>PowerPoint Presentation</vt:lpstr>
    </vt:vector>
  </TitlesOfParts>
  <Company>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Network Administrator</dc:creator>
  <cp:lastModifiedBy>Michael</cp:lastModifiedBy>
  <cp:revision>174</cp:revision>
  <dcterms:created xsi:type="dcterms:W3CDTF">2008-07-04T09:17:33Z</dcterms:created>
  <dcterms:modified xsi:type="dcterms:W3CDTF">2013-05-05T00:34:17Z</dcterms:modified>
</cp:coreProperties>
</file>