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2"/>
  </p:notesMasterIdLst>
  <p:sldIdLst>
    <p:sldId id="259" r:id="rId2"/>
    <p:sldId id="260" r:id="rId3"/>
    <p:sldId id="261" r:id="rId4"/>
    <p:sldId id="291" r:id="rId5"/>
    <p:sldId id="262" r:id="rId6"/>
    <p:sldId id="263" r:id="rId7"/>
    <p:sldId id="264" r:id="rId8"/>
    <p:sldId id="266" r:id="rId9"/>
    <p:sldId id="265" r:id="rId10"/>
    <p:sldId id="267" r:id="rId11"/>
    <p:sldId id="268" r:id="rId12"/>
    <p:sldId id="269" r:id="rId13"/>
    <p:sldId id="292" r:id="rId14"/>
    <p:sldId id="270" r:id="rId15"/>
    <p:sldId id="273" r:id="rId16"/>
    <p:sldId id="271" r:id="rId17"/>
    <p:sldId id="274" r:id="rId18"/>
    <p:sldId id="277" r:id="rId19"/>
    <p:sldId id="276" r:id="rId20"/>
    <p:sldId id="278" r:id="rId21"/>
    <p:sldId id="280" r:id="rId22"/>
    <p:sldId id="279" r:id="rId23"/>
    <p:sldId id="281" r:id="rId24"/>
    <p:sldId id="282" r:id="rId25"/>
    <p:sldId id="295" r:id="rId26"/>
    <p:sldId id="285" r:id="rId27"/>
    <p:sldId id="286" r:id="rId28"/>
    <p:sldId id="290" r:id="rId29"/>
    <p:sldId id="287" r:id="rId30"/>
    <p:sldId id="28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B8"/>
    <a:srgbClr val="800080"/>
    <a:srgbClr val="000099"/>
    <a:srgbClr val="9E0000"/>
    <a:srgbClr val="F8EDEC"/>
    <a:srgbClr val="000070"/>
    <a:srgbClr val="0048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p:scale>
          <a:sx n="80" d="100"/>
          <a:sy n="80" d="100"/>
        </p:scale>
        <p:origin x="-654" y="-20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62CEB6-B487-4C06-8BFA-02F2AECCF48B}" type="datetimeFigureOut">
              <a:rPr lang="en-US"/>
              <a:pPr>
                <a:defRPr/>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2F7B71C-8787-405C-B02C-B3F7FDB1F6DD}" type="slidenum">
              <a:rPr lang="en-US"/>
              <a:pPr>
                <a:defRPr/>
              </a:pPr>
              <a:t>‹#›</a:t>
            </a:fld>
            <a:endParaRPr lang="en-US"/>
          </a:p>
        </p:txBody>
      </p:sp>
    </p:spTree>
    <p:extLst>
      <p:ext uri="{BB962C8B-B14F-4D97-AF65-F5344CB8AC3E}">
        <p14:creationId xmlns:p14="http://schemas.microsoft.com/office/powerpoint/2010/main" val="6762609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6547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68EEE00E-8A1F-4F47-9475-9249F9A67B7C}" type="slidenum">
              <a:rPr lang="en-US"/>
              <a:pPr>
                <a:defRPr/>
              </a:pPr>
              <a:t>‹#›</a:t>
            </a:fld>
            <a:endParaRPr lang="en-US"/>
          </a:p>
        </p:txBody>
      </p:sp>
    </p:spTree>
    <p:extLst>
      <p:ext uri="{BB962C8B-B14F-4D97-AF65-F5344CB8AC3E}">
        <p14:creationId xmlns:p14="http://schemas.microsoft.com/office/powerpoint/2010/main" val="341349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63924296"/>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5" r:id="rId1"/>
    <p:sldLayoutId id="2147483773" r:id="rId2"/>
    <p:sldLayoutId id="2147483774"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878774" y="1593300"/>
            <a:ext cx="7291449"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tx1"/>
                </a:solidFill>
              </a:rPr>
              <a:t>Supply, Demand, and</a:t>
            </a:r>
            <a:br>
              <a:rPr lang="en-US" sz="4400" dirty="0" smtClean="0">
                <a:solidFill>
                  <a:schemeClr val="tx1"/>
                </a:solidFill>
              </a:rPr>
            </a:br>
            <a:r>
              <a:rPr lang="en-US" sz="4400" dirty="0" smtClean="0">
                <a:solidFill>
                  <a:schemeClr val="tx1"/>
                </a:solidFill>
              </a:rPr>
              <a:t>Government </a:t>
            </a:r>
            <a:r>
              <a:rPr lang="en-US" sz="4400" dirty="0" smtClean="0">
                <a:solidFill>
                  <a:schemeClr val="tx1"/>
                </a:solidFill>
              </a:rPr>
              <a:t>Policy</a:t>
            </a:r>
            <a:endParaRPr lang="en-US" sz="4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864925"/>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People respond to incentives</a:t>
            </a:r>
          </a:p>
          <a:p>
            <a:pPr lvl="1"/>
            <a:r>
              <a:rPr lang="en-US" dirty="0" smtClean="0"/>
              <a:t>Free markets</a:t>
            </a:r>
          </a:p>
          <a:p>
            <a:pPr lvl="2"/>
            <a:r>
              <a:rPr lang="en-US" dirty="0" smtClean="0"/>
              <a:t>Landlords try to keep their buildings clean and safe</a:t>
            </a:r>
          </a:p>
          <a:p>
            <a:pPr lvl="2"/>
            <a:r>
              <a:rPr lang="en-US" dirty="0" smtClean="0"/>
              <a:t>Higher prices</a:t>
            </a:r>
          </a:p>
          <a:p>
            <a:pPr lvl="1"/>
            <a:r>
              <a:rPr lang="en-US" dirty="0" smtClean="0"/>
              <a:t>Rent </a:t>
            </a:r>
            <a:r>
              <a:rPr lang="en-US" dirty="0" smtClean="0"/>
              <a:t>control </a:t>
            </a:r>
            <a:r>
              <a:rPr lang="en-US" dirty="0" smtClean="0"/>
              <a:t>shortages &amp; waiting lists</a:t>
            </a:r>
          </a:p>
          <a:p>
            <a:pPr lvl="2"/>
            <a:r>
              <a:rPr lang="en-US" dirty="0" smtClean="0"/>
              <a:t>Landlords lose their incentive to respond to tenants’ </a:t>
            </a:r>
            <a:r>
              <a:rPr lang="en-US" dirty="0" smtClean="0"/>
              <a:t>concerns</a:t>
            </a:r>
          </a:p>
          <a:p>
            <a:pPr lvl="2"/>
            <a:r>
              <a:rPr lang="en-US" dirty="0" smtClean="0"/>
              <a:t>Tenants </a:t>
            </a:r>
            <a:r>
              <a:rPr lang="en-US" dirty="0" smtClean="0"/>
              <a:t>get lower rents &amp; lower-quality </a:t>
            </a:r>
            <a:r>
              <a:rPr lang="en-US" dirty="0" smtClean="0"/>
              <a:t>housing</a:t>
            </a:r>
            <a:endParaRPr lang="en-US" dirty="0" smtClean="0"/>
          </a:p>
          <a:p>
            <a:r>
              <a:rPr lang="en-US" dirty="0" smtClean="0"/>
              <a:t>Policymakers: additional </a:t>
            </a:r>
            <a:r>
              <a:rPr lang="en-US" dirty="0" smtClean="0"/>
              <a:t>regulations</a:t>
            </a:r>
          </a:p>
          <a:p>
            <a:pPr lvl="1"/>
            <a:r>
              <a:rPr lang="en-US" dirty="0" smtClean="0"/>
              <a:t>Difficult and costly to enforce</a:t>
            </a:r>
          </a:p>
        </p:txBody>
      </p:sp>
      <p:sp>
        <p:nvSpPr>
          <p:cNvPr id="6" name="Title 2"/>
          <p:cNvSpPr>
            <a:spLocks noGrp="1"/>
          </p:cNvSpPr>
          <p:nvPr>
            <p:ph type="title"/>
          </p:nvPr>
        </p:nvSpPr>
        <p:spPr bwMode="auto">
          <a:xfrm>
            <a:off x="273132" y="0"/>
            <a:ext cx="8692737"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rgbClr val="0070C0"/>
                </a:solidFill>
              </a:rPr>
              <a:t>Price Ceiling: Rent controls</a:t>
            </a:r>
            <a:endParaRPr lang="en-US" sz="36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Controls on </a:t>
            </a:r>
            <a:r>
              <a:rPr lang="en-US" dirty="0" smtClean="0">
                <a:solidFill>
                  <a:srgbClr val="0070C0"/>
                </a:solidFill>
              </a:rPr>
              <a:t>Price </a:t>
            </a:r>
            <a:r>
              <a:rPr lang="en-US" dirty="0" smtClean="0">
                <a:solidFill>
                  <a:srgbClr val="0070C0"/>
                </a:solidFill>
              </a:rPr>
              <a:t>– Price Floor</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buNone/>
            </a:pPr>
            <a:r>
              <a:rPr lang="en-US" sz="3600" dirty="0"/>
              <a:t>Legal </a:t>
            </a:r>
            <a:r>
              <a:rPr lang="en-US" sz="3600" dirty="0" smtClean="0"/>
              <a:t>minimum </a:t>
            </a:r>
            <a:r>
              <a:rPr lang="en-US" sz="3600" dirty="0"/>
              <a:t>on the price at which a good can be </a:t>
            </a:r>
            <a:r>
              <a:rPr lang="en-US" sz="3600" dirty="0" smtClean="0"/>
              <a:t>sold</a:t>
            </a:r>
            <a:endParaRPr lang="en-US" sz="3600" dirty="0"/>
          </a:p>
          <a:p>
            <a:pPr marL="568325">
              <a:spcBef>
                <a:spcPts val="600"/>
              </a:spcBef>
            </a:pPr>
            <a:r>
              <a:rPr lang="en-US" sz="3600" dirty="0" smtClean="0"/>
              <a:t>Minimum legal price for </a:t>
            </a:r>
            <a:r>
              <a:rPr lang="en-US" sz="3600" dirty="0" smtClean="0"/>
              <a:t>Hamburger</a:t>
            </a:r>
            <a:endParaRPr lang="en-US" sz="3600" dirty="0"/>
          </a:p>
          <a:p>
            <a:pPr marL="568325">
              <a:spcBef>
                <a:spcPts val="600"/>
              </a:spcBef>
            </a:pPr>
            <a:r>
              <a:rPr lang="en-US" sz="3600" dirty="0" smtClean="0"/>
              <a:t>Why? Supposedly </a:t>
            </a:r>
            <a:r>
              <a:rPr lang="en-US" sz="3600" dirty="0" smtClean="0"/>
              <a:t>to protect the </a:t>
            </a:r>
            <a:r>
              <a:rPr lang="en-US" sz="3600" dirty="0" smtClean="0"/>
              <a:t>Hamburger </a:t>
            </a:r>
            <a:r>
              <a:rPr lang="en-US" sz="3600" dirty="0" smtClean="0"/>
              <a:t>industry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304800" y="20800"/>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Price Floor: Hamburger </a:t>
            </a:r>
            <a:r>
              <a:rPr lang="en-US" sz="4000" dirty="0" smtClean="0">
                <a:solidFill>
                  <a:srgbClr val="0070C0"/>
                </a:solidFill>
                <a:latin typeface="+mn-lt"/>
              </a:rPr>
              <a:t>M</a:t>
            </a:r>
            <a:r>
              <a:rPr lang="en-US" sz="4000" dirty="0" smtClean="0">
                <a:solidFill>
                  <a:srgbClr val="0070C0"/>
                </a:solidFill>
                <a:latin typeface="+mn-lt"/>
              </a:rPr>
              <a:t>arket</a:t>
            </a:r>
            <a:endParaRPr lang="en-US" sz="4000" dirty="0" smtClean="0">
              <a:solidFill>
                <a:srgbClr val="0070C0"/>
              </a:solidFill>
              <a:latin typeface="+mn-lt"/>
            </a:endParaRPr>
          </a:p>
        </p:txBody>
      </p:sp>
      <p:grpSp>
        <p:nvGrpSpPr>
          <p:cNvPr id="2" name="Group 74"/>
          <p:cNvGrpSpPr>
            <a:grpSpLocks/>
          </p:cNvGrpSpPr>
          <p:nvPr/>
        </p:nvGrpSpPr>
        <p:grpSpPr bwMode="auto">
          <a:xfrm>
            <a:off x="176556" y="1350051"/>
            <a:ext cx="4087469" cy="3292425"/>
            <a:chOff x="175818" y="1587786"/>
            <a:chExt cx="4087424" cy="3292964"/>
          </a:xfrm>
        </p:grpSpPr>
        <p:sp>
          <p:nvSpPr>
            <p:cNvPr id="5" name="Rectangle 4"/>
            <p:cNvSpPr/>
            <p:nvPr/>
          </p:nvSpPr>
          <p:spPr>
            <a:xfrm>
              <a:off x="727919" y="1756038"/>
              <a:ext cx="3535323" cy="31247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2600" name="Group 5"/>
            <p:cNvGrpSpPr>
              <a:grpSpLocks/>
            </p:cNvGrpSpPr>
            <p:nvPr/>
          </p:nvGrpSpPr>
          <p:grpSpPr bwMode="auto">
            <a:xfrm>
              <a:off x="175818" y="1587786"/>
              <a:ext cx="593424" cy="3292963"/>
              <a:chOff x="1276456" y="1279641"/>
              <a:chExt cx="592957" cy="3292359"/>
            </a:xfrm>
          </p:grpSpPr>
          <p:cxnSp>
            <p:nvCxnSpPr>
              <p:cNvPr id="7" name="Straight Connector 6"/>
              <p:cNvCxnSpPr/>
              <p:nvPr/>
            </p:nvCxnSpPr>
            <p:spPr>
              <a:xfrm rot="5400000">
                <a:off x="227953" y="2971832"/>
                <a:ext cx="32003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602" name="TextBox 7"/>
              <p:cNvSpPr txBox="1">
                <a:spLocks noChangeArrowheads="1"/>
              </p:cNvSpPr>
              <p:nvPr/>
            </p:nvSpPr>
            <p:spPr bwMode="auto">
              <a:xfrm>
                <a:off x="1276456" y="1279641"/>
                <a:ext cx="592957" cy="30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grpSp>
      <p:grpSp>
        <p:nvGrpSpPr>
          <p:cNvPr id="6" name="Group 8"/>
          <p:cNvGrpSpPr>
            <a:grpSpLocks/>
          </p:cNvGrpSpPr>
          <p:nvPr/>
        </p:nvGrpSpPr>
        <p:grpSpPr bwMode="auto">
          <a:xfrm>
            <a:off x="576263" y="4622206"/>
            <a:ext cx="3782390" cy="328911"/>
            <a:chOff x="1676400" y="5161383"/>
            <a:chExt cx="3782390" cy="327994"/>
          </a:xfrm>
        </p:grpSpPr>
        <p:cxnSp>
          <p:nvCxnSpPr>
            <p:cNvPr id="10" name="Straight Connector 9"/>
            <p:cNvCxnSpPr/>
            <p:nvPr/>
          </p:nvCxnSpPr>
          <p:spPr>
            <a:xfrm>
              <a:off x="1828800" y="5181600"/>
              <a:ext cx="3581400"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597" name="TextBox 10"/>
            <p:cNvSpPr txBox="1">
              <a:spLocks noChangeArrowheads="1"/>
            </p:cNvSpPr>
            <p:nvPr/>
          </p:nvSpPr>
          <p:spPr bwMode="auto">
            <a:xfrm>
              <a:off x="4607275" y="5161383"/>
              <a:ext cx="851515" cy="30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sp>
          <p:nvSpPr>
            <p:cNvPr id="22598"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8" name="Group 12"/>
          <p:cNvGrpSpPr>
            <a:grpSpLocks/>
          </p:cNvGrpSpPr>
          <p:nvPr/>
        </p:nvGrpSpPr>
        <p:grpSpPr bwMode="auto">
          <a:xfrm>
            <a:off x="1460500" y="1602413"/>
            <a:ext cx="2732088" cy="2346325"/>
            <a:chOff x="2826228" y="2067572"/>
            <a:chExt cx="3050179" cy="3181439"/>
          </a:xfrm>
        </p:grpSpPr>
        <p:cxnSp>
          <p:nvCxnSpPr>
            <p:cNvPr id="14" name="Straight Connector 13"/>
            <p:cNvCxnSpPr/>
            <p:nvPr/>
          </p:nvCxnSpPr>
          <p:spPr>
            <a:xfrm rot="16200000" flipH="1">
              <a:off x="2433942" y="2459858"/>
              <a:ext cx="2946813" cy="216224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2595" name="TextBox 14"/>
            <p:cNvSpPr txBox="1">
              <a:spLocks noChangeArrowheads="1"/>
            </p:cNvSpPr>
            <p:nvPr/>
          </p:nvSpPr>
          <p:spPr bwMode="auto">
            <a:xfrm>
              <a:off x="4914790" y="4831524"/>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9" name="Group 22"/>
          <p:cNvGrpSpPr>
            <a:grpSpLocks/>
          </p:cNvGrpSpPr>
          <p:nvPr/>
        </p:nvGrpSpPr>
        <p:grpSpPr bwMode="auto">
          <a:xfrm>
            <a:off x="2171700" y="2707313"/>
            <a:ext cx="482600" cy="2243137"/>
            <a:chOff x="2806915" y="2635139"/>
            <a:chExt cx="482873" cy="2244856"/>
          </a:xfrm>
        </p:grpSpPr>
        <p:cxnSp>
          <p:nvCxnSpPr>
            <p:cNvPr id="17" name="Straight Connector 16"/>
            <p:cNvCxnSpPr/>
            <p:nvPr/>
          </p:nvCxnSpPr>
          <p:spPr>
            <a:xfrm rot="16200000" flipH="1">
              <a:off x="2078441" y="3603461"/>
              <a:ext cx="193664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593" name="TextBox 24"/>
            <p:cNvSpPr txBox="1">
              <a:spLocks noChangeArrowheads="1"/>
            </p:cNvSpPr>
            <p:nvPr/>
          </p:nvSpPr>
          <p:spPr bwMode="auto">
            <a:xfrm>
              <a:off x="2806915" y="4572000"/>
              <a:ext cx="482873"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grpSp>
      <p:sp>
        <p:nvSpPr>
          <p:cNvPr id="19" name="TextBox 18"/>
          <p:cNvSpPr txBox="1">
            <a:spLocks noChangeArrowheads="1"/>
          </p:cNvSpPr>
          <p:nvPr/>
        </p:nvSpPr>
        <p:spPr bwMode="auto">
          <a:xfrm>
            <a:off x="804863" y="911850"/>
            <a:ext cx="28424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Price </a:t>
            </a:r>
            <a:r>
              <a:rPr lang="en-US" sz="1600" dirty="0"/>
              <a:t>floor that is not binding</a:t>
            </a:r>
          </a:p>
        </p:txBody>
      </p:sp>
      <p:sp>
        <p:nvSpPr>
          <p:cNvPr id="20" name="TextBox 19"/>
          <p:cNvSpPr txBox="1">
            <a:spLocks noChangeArrowheads="1"/>
          </p:cNvSpPr>
          <p:nvPr/>
        </p:nvSpPr>
        <p:spPr bwMode="auto">
          <a:xfrm>
            <a:off x="154563" y="5147175"/>
            <a:ext cx="87645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In the left illustration</a:t>
            </a:r>
            <a:r>
              <a:rPr lang="en-US" sz="1600" dirty="0" smtClean="0">
                <a:latin typeface="+mn-lt"/>
              </a:rPr>
              <a:t>, government </a:t>
            </a:r>
            <a:r>
              <a:rPr lang="en-US" sz="1600" dirty="0">
                <a:latin typeface="+mn-lt"/>
              </a:rPr>
              <a:t>imposes a price floor of $2. Because this is below the equilibrium price of $3, the price floor has no effect. The market price adjusts to balance supply and demand. At the equilibrium, quantity supplied and quantity demanded both equal 100 </a:t>
            </a:r>
            <a:r>
              <a:rPr lang="en-US" sz="1600" dirty="0" smtClean="0">
                <a:latin typeface="+mn-lt"/>
              </a:rPr>
              <a:t>burgers. </a:t>
            </a:r>
            <a:r>
              <a:rPr lang="en-US" sz="1600" dirty="0">
                <a:latin typeface="+mn-lt"/>
              </a:rPr>
              <a:t> </a:t>
            </a:r>
            <a:r>
              <a:rPr lang="en-US" sz="1600" dirty="0" smtClean="0">
                <a:latin typeface="+mn-lt"/>
              </a:rPr>
              <a:t>To the right</a:t>
            </a:r>
            <a:r>
              <a:rPr lang="en-US" sz="1600" dirty="0" smtClean="0">
                <a:latin typeface="+mn-lt"/>
              </a:rPr>
              <a:t>, </a:t>
            </a:r>
            <a:r>
              <a:rPr lang="en-US" sz="1600" dirty="0">
                <a:latin typeface="+mn-lt"/>
              </a:rPr>
              <a:t>government imposes a price floor of $4, which is above the equilibrium price of $3. Therefore, the market price equals $4. Because 120 </a:t>
            </a:r>
            <a:r>
              <a:rPr lang="en-US" sz="1600" dirty="0" smtClean="0">
                <a:latin typeface="+mn-lt"/>
              </a:rPr>
              <a:t>burgers </a:t>
            </a:r>
            <a:r>
              <a:rPr lang="en-US" sz="1600" dirty="0">
                <a:latin typeface="+mn-lt"/>
              </a:rPr>
              <a:t>are supplied at this price and only 80 are demanded, there is a surplus of 40 </a:t>
            </a:r>
            <a:r>
              <a:rPr lang="en-US" sz="1600" dirty="0" smtClean="0">
                <a:latin typeface="+mn-lt"/>
              </a:rPr>
              <a:t>burgers.</a:t>
            </a:r>
            <a:endParaRPr lang="en-US" sz="1600" dirty="0">
              <a:latin typeface="+mn-lt"/>
            </a:endParaRPr>
          </a:p>
        </p:txBody>
      </p:sp>
      <p:sp>
        <p:nvSpPr>
          <p:cNvPr id="21" name="TextBox 20"/>
          <p:cNvSpPr txBox="1">
            <a:spLocks noChangeArrowheads="1"/>
          </p:cNvSpPr>
          <p:nvPr/>
        </p:nvSpPr>
        <p:spPr bwMode="auto">
          <a:xfrm>
            <a:off x="5330825" y="911850"/>
            <a:ext cx="24994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Price </a:t>
            </a:r>
            <a:r>
              <a:rPr lang="en-US" sz="1600" dirty="0"/>
              <a:t>floor that is binding</a:t>
            </a:r>
          </a:p>
        </p:txBody>
      </p:sp>
      <p:grpSp>
        <p:nvGrpSpPr>
          <p:cNvPr id="11" name="Group 76"/>
          <p:cNvGrpSpPr>
            <a:grpSpLocks/>
          </p:cNvGrpSpPr>
          <p:nvPr/>
        </p:nvGrpSpPr>
        <p:grpSpPr bwMode="auto">
          <a:xfrm>
            <a:off x="334963" y="2483475"/>
            <a:ext cx="2076450" cy="307975"/>
            <a:chOff x="1423127" y="3014250"/>
            <a:chExt cx="2075845" cy="308157"/>
          </a:xfrm>
        </p:grpSpPr>
        <p:cxnSp>
          <p:nvCxnSpPr>
            <p:cNvPr id="23" name="Straight Connector 22"/>
            <p:cNvCxnSpPr/>
            <p:nvPr/>
          </p:nvCxnSpPr>
          <p:spPr>
            <a:xfrm>
              <a:off x="1827821" y="3200098"/>
              <a:ext cx="1671151" cy="317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591" name="TextBox 78"/>
            <p:cNvSpPr txBox="1">
              <a:spLocks noChangeArrowheads="1"/>
            </p:cNvSpPr>
            <p:nvPr/>
          </p:nvSpPr>
          <p:spPr bwMode="auto">
            <a:xfrm>
              <a:off x="1423127" y="3014250"/>
              <a:ext cx="383367" cy="30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12" name="Group 90"/>
          <p:cNvGrpSpPr>
            <a:grpSpLocks/>
          </p:cNvGrpSpPr>
          <p:nvPr/>
        </p:nvGrpSpPr>
        <p:grpSpPr bwMode="auto">
          <a:xfrm>
            <a:off x="1163638" y="1503988"/>
            <a:ext cx="2162175" cy="2509837"/>
            <a:chOff x="2446826" y="4309345"/>
            <a:chExt cx="2414091" cy="3405562"/>
          </a:xfrm>
        </p:grpSpPr>
        <p:cxnSp>
          <p:nvCxnSpPr>
            <p:cNvPr id="26" name="Straight Connector 25"/>
            <p:cNvCxnSpPr/>
            <p:nvPr/>
          </p:nvCxnSpPr>
          <p:spPr>
            <a:xfrm rot="5400000" flipH="1" flipV="1">
              <a:off x="2074948" y="4928938"/>
              <a:ext cx="3157846" cy="241409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2589" name="TextBox 92"/>
            <p:cNvSpPr txBox="1">
              <a:spLocks noChangeArrowheads="1"/>
            </p:cNvSpPr>
            <p:nvPr/>
          </p:nvSpPr>
          <p:spPr bwMode="auto">
            <a:xfrm>
              <a:off x="3933267" y="4309345"/>
              <a:ext cx="8741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a:t>
              </a:r>
              <a:endParaRPr lang="en-US" sz="1400" baseline="-25000"/>
            </a:p>
          </p:txBody>
        </p:sp>
      </p:grpSp>
      <p:sp>
        <p:nvSpPr>
          <p:cNvPr id="28" name="Freeform 183"/>
          <p:cNvSpPr>
            <a:spLocks/>
          </p:cNvSpPr>
          <p:nvPr/>
        </p:nvSpPr>
        <p:spPr bwMode="auto">
          <a:xfrm>
            <a:off x="2344738" y="26041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13" name="Group 28"/>
          <p:cNvGrpSpPr>
            <a:grpSpLocks/>
          </p:cNvGrpSpPr>
          <p:nvPr/>
        </p:nvGrpSpPr>
        <p:grpSpPr bwMode="auto">
          <a:xfrm>
            <a:off x="390525" y="3008938"/>
            <a:ext cx="3763963" cy="403225"/>
            <a:chOff x="391171" y="2581889"/>
            <a:chExt cx="3762559" cy="402531"/>
          </a:xfrm>
        </p:grpSpPr>
        <p:grpSp>
          <p:nvGrpSpPr>
            <p:cNvPr id="22584" name="Group 28"/>
            <p:cNvGrpSpPr>
              <a:grpSpLocks/>
            </p:cNvGrpSpPr>
            <p:nvPr/>
          </p:nvGrpSpPr>
          <p:grpSpPr bwMode="auto">
            <a:xfrm>
              <a:off x="391171" y="2676643"/>
              <a:ext cx="3723629" cy="307777"/>
              <a:chOff x="1492033" y="3014250"/>
              <a:chExt cx="3722475" cy="308113"/>
            </a:xfrm>
          </p:grpSpPr>
          <p:cxnSp>
            <p:nvCxnSpPr>
              <p:cNvPr id="32" name="Straight Connector 31"/>
              <p:cNvCxnSpPr/>
              <p:nvPr/>
            </p:nvCxnSpPr>
            <p:spPr>
              <a:xfrm>
                <a:off x="1829940" y="3200202"/>
                <a:ext cx="3383825" cy="1587"/>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2587" name="TextBox 30"/>
              <p:cNvSpPr txBox="1">
                <a:spLocks noChangeArrowheads="1"/>
              </p:cNvSpPr>
              <p:nvPr/>
            </p:nvSpPr>
            <p:spPr bwMode="auto">
              <a:xfrm>
                <a:off x="1492033" y="3014250"/>
                <a:ext cx="283964" cy="3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sp>
          <p:nvSpPr>
            <p:cNvPr id="22585" name="TextBox 30"/>
            <p:cNvSpPr txBox="1">
              <a:spLocks noChangeArrowheads="1"/>
            </p:cNvSpPr>
            <p:nvPr/>
          </p:nvSpPr>
          <p:spPr bwMode="auto">
            <a:xfrm>
              <a:off x="3162753" y="2581889"/>
              <a:ext cx="9909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floor</a:t>
              </a:r>
              <a:endParaRPr lang="en-US" sz="1400" baseline="-25000"/>
            </a:p>
          </p:txBody>
        </p:sp>
      </p:grpSp>
      <p:sp>
        <p:nvSpPr>
          <p:cNvPr id="34" name="TextBox 92"/>
          <p:cNvSpPr txBox="1">
            <a:spLocks noChangeArrowheads="1"/>
          </p:cNvSpPr>
          <p:nvPr/>
        </p:nvSpPr>
        <p:spPr bwMode="auto">
          <a:xfrm>
            <a:off x="747713" y="2688263"/>
            <a:ext cx="1069975" cy="523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price</a:t>
            </a:r>
            <a:endParaRPr lang="en-US" sz="1400" baseline="-25000" dirty="0"/>
          </a:p>
        </p:txBody>
      </p:sp>
      <p:sp>
        <p:nvSpPr>
          <p:cNvPr id="35" name="TextBox 92"/>
          <p:cNvSpPr txBox="1">
            <a:spLocks noChangeArrowheads="1"/>
          </p:cNvSpPr>
          <p:nvPr/>
        </p:nvSpPr>
        <p:spPr bwMode="auto">
          <a:xfrm>
            <a:off x="2478088" y="4051925"/>
            <a:ext cx="1100137" cy="523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quantity</a:t>
            </a:r>
            <a:endParaRPr lang="en-US" sz="1400" baseline="-25000" dirty="0"/>
          </a:p>
        </p:txBody>
      </p:sp>
      <p:grpSp>
        <p:nvGrpSpPr>
          <p:cNvPr id="16" name="Group 75"/>
          <p:cNvGrpSpPr>
            <a:grpSpLocks/>
          </p:cNvGrpSpPr>
          <p:nvPr/>
        </p:nvGrpSpPr>
        <p:grpSpPr bwMode="auto">
          <a:xfrm>
            <a:off x="4745381" y="1359327"/>
            <a:ext cx="4087469" cy="3281561"/>
            <a:chOff x="4745831" y="1596676"/>
            <a:chExt cx="4087424" cy="3282098"/>
          </a:xfrm>
        </p:grpSpPr>
        <p:sp>
          <p:nvSpPr>
            <p:cNvPr id="36" name="Rectangle 35"/>
            <p:cNvSpPr/>
            <p:nvPr/>
          </p:nvSpPr>
          <p:spPr>
            <a:xfrm>
              <a:off x="5297932" y="1754063"/>
              <a:ext cx="3535323" cy="31247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2581" name="Group 36"/>
            <p:cNvGrpSpPr>
              <a:grpSpLocks/>
            </p:cNvGrpSpPr>
            <p:nvPr/>
          </p:nvGrpSpPr>
          <p:grpSpPr bwMode="auto">
            <a:xfrm>
              <a:off x="4745831" y="1596676"/>
              <a:ext cx="593424" cy="3282097"/>
              <a:chOff x="1276456" y="1290505"/>
              <a:chExt cx="592957" cy="3281495"/>
            </a:xfrm>
          </p:grpSpPr>
          <p:cxnSp>
            <p:nvCxnSpPr>
              <p:cNvPr id="38" name="Straight Connector 37"/>
              <p:cNvCxnSpPr/>
              <p:nvPr/>
            </p:nvCxnSpPr>
            <p:spPr>
              <a:xfrm rot="5400000">
                <a:off x="227953" y="2971832"/>
                <a:ext cx="32003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583" name="TextBox 38"/>
              <p:cNvSpPr txBox="1">
                <a:spLocks noChangeArrowheads="1"/>
              </p:cNvSpPr>
              <p:nvPr/>
            </p:nvSpPr>
            <p:spPr bwMode="auto">
              <a:xfrm>
                <a:off x="1276456" y="1290505"/>
                <a:ext cx="592957" cy="30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grpSp>
      <p:grpSp>
        <p:nvGrpSpPr>
          <p:cNvPr id="22" name="Group 39"/>
          <p:cNvGrpSpPr>
            <a:grpSpLocks/>
          </p:cNvGrpSpPr>
          <p:nvPr/>
        </p:nvGrpSpPr>
        <p:grpSpPr bwMode="auto">
          <a:xfrm>
            <a:off x="5146675" y="4628834"/>
            <a:ext cx="3802063" cy="319711"/>
            <a:chOff x="1676400" y="5169571"/>
            <a:chExt cx="3802063" cy="319806"/>
          </a:xfrm>
        </p:grpSpPr>
        <p:cxnSp>
          <p:nvCxnSpPr>
            <p:cNvPr id="41" name="Straight Connector 40"/>
            <p:cNvCxnSpPr/>
            <p:nvPr/>
          </p:nvCxnSpPr>
          <p:spPr>
            <a:xfrm>
              <a:off x="1828800" y="5181600"/>
              <a:ext cx="358140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578" name="TextBox 41"/>
            <p:cNvSpPr txBox="1">
              <a:spLocks noChangeArrowheads="1"/>
            </p:cNvSpPr>
            <p:nvPr/>
          </p:nvSpPr>
          <p:spPr bwMode="auto">
            <a:xfrm>
              <a:off x="4626948" y="5169571"/>
              <a:ext cx="851515" cy="30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sp>
          <p:nvSpPr>
            <p:cNvPr id="22579" name="TextBox 42"/>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24" name="Group 43"/>
          <p:cNvGrpSpPr>
            <a:grpSpLocks/>
          </p:cNvGrpSpPr>
          <p:nvPr/>
        </p:nvGrpSpPr>
        <p:grpSpPr bwMode="auto">
          <a:xfrm>
            <a:off x="6030913" y="1600825"/>
            <a:ext cx="2730500" cy="2322513"/>
            <a:chOff x="2826228" y="2067572"/>
            <a:chExt cx="3050177" cy="3149223"/>
          </a:xfrm>
        </p:grpSpPr>
        <p:cxnSp>
          <p:nvCxnSpPr>
            <p:cNvPr id="45" name="Straight Connector 44"/>
            <p:cNvCxnSpPr/>
            <p:nvPr/>
          </p:nvCxnSpPr>
          <p:spPr>
            <a:xfrm rot="16200000" flipH="1">
              <a:off x="2433650" y="2460150"/>
              <a:ext cx="2946881" cy="216172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2576" name="TextBox 45"/>
            <p:cNvSpPr txBox="1">
              <a:spLocks noChangeArrowheads="1"/>
            </p:cNvSpPr>
            <p:nvPr/>
          </p:nvSpPr>
          <p:spPr bwMode="auto">
            <a:xfrm>
              <a:off x="4914788" y="4799308"/>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25" name="Group 76"/>
          <p:cNvGrpSpPr>
            <a:grpSpLocks/>
          </p:cNvGrpSpPr>
          <p:nvPr/>
        </p:nvGrpSpPr>
        <p:grpSpPr bwMode="auto">
          <a:xfrm>
            <a:off x="4987925" y="2481888"/>
            <a:ext cx="1992313" cy="306387"/>
            <a:chOff x="1506238" y="3014250"/>
            <a:chExt cx="1992734" cy="308157"/>
          </a:xfrm>
        </p:grpSpPr>
        <p:cxnSp>
          <p:nvCxnSpPr>
            <p:cNvPr id="48" name="Straight Connector 47"/>
            <p:cNvCxnSpPr/>
            <p:nvPr/>
          </p:nvCxnSpPr>
          <p:spPr>
            <a:xfrm>
              <a:off x="1828569" y="3199464"/>
              <a:ext cx="1670403" cy="319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574" name="TextBox 78"/>
            <p:cNvSpPr txBox="1">
              <a:spLocks noChangeArrowheads="1"/>
            </p:cNvSpPr>
            <p:nvPr/>
          </p:nvSpPr>
          <p:spPr bwMode="auto">
            <a:xfrm>
              <a:off x="1506238" y="3014250"/>
              <a:ext cx="283999" cy="30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7" name="Group 90"/>
          <p:cNvGrpSpPr>
            <a:grpSpLocks/>
          </p:cNvGrpSpPr>
          <p:nvPr/>
        </p:nvGrpSpPr>
        <p:grpSpPr bwMode="auto">
          <a:xfrm>
            <a:off x="5734050" y="1548438"/>
            <a:ext cx="2979738" cy="2463800"/>
            <a:chOff x="2446826" y="4373780"/>
            <a:chExt cx="3328849" cy="3341127"/>
          </a:xfrm>
        </p:grpSpPr>
        <p:cxnSp>
          <p:nvCxnSpPr>
            <p:cNvPr id="51" name="Straight Connector 50"/>
            <p:cNvCxnSpPr/>
            <p:nvPr/>
          </p:nvCxnSpPr>
          <p:spPr>
            <a:xfrm rot="5400000" flipH="1" flipV="1">
              <a:off x="2074618" y="4928974"/>
              <a:ext cx="3158141" cy="241372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2572" name="TextBox 92"/>
            <p:cNvSpPr txBox="1">
              <a:spLocks noChangeArrowheads="1"/>
            </p:cNvSpPr>
            <p:nvPr/>
          </p:nvSpPr>
          <p:spPr bwMode="auto">
            <a:xfrm>
              <a:off x="4901558" y="4373780"/>
              <a:ext cx="8741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a:t>
              </a:r>
              <a:endParaRPr lang="en-US" sz="1400" baseline="-25000"/>
            </a:p>
          </p:txBody>
        </p:sp>
      </p:grpSp>
      <p:sp>
        <p:nvSpPr>
          <p:cNvPr id="53" name="Freeform 183"/>
          <p:cNvSpPr>
            <a:spLocks/>
          </p:cNvSpPr>
          <p:nvPr/>
        </p:nvSpPr>
        <p:spPr bwMode="auto">
          <a:xfrm>
            <a:off x="6915150" y="26025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29" name="Group 53"/>
          <p:cNvGrpSpPr>
            <a:grpSpLocks/>
          </p:cNvGrpSpPr>
          <p:nvPr/>
        </p:nvGrpSpPr>
        <p:grpSpPr bwMode="auto">
          <a:xfrm>
            <a:off x="4913313" y="1915150"/>
            <a:ext cx="4035425" cy="544513"/>
            <a:chOff x="367422" y="2676643"/>
            <a:chExt cx="4035690" cy="545532"/>
          </a:xfrm>
        </p:grpSpPr>
        <p:grpSp>
          <p:nvGrpSpPr>
            <p:cNvPr id="22567" name="Group 28"/>
            <p:cNvGrpSpPr>
              <a:grpSpLocks/>
            </p:cNvGrpSpPr>
            <p:nvPr/>
          </p:nvGrpSpPr>
          <p:grpSpPr bwMode="auto">
            <a:xfrm>
              <a:off x="367422" y="2676643"/>
              <a:ext cx="3747380" cy="307777"/>
              <a:chOff x="1468291" y="3014250"/>
              <a:chExt cx="3746217" cy="308113"/>
            </a:xfrm>
          </p:grpSpPr>
          <p:cxnSp>
            <p:nvCxnSpPr>
              <p:cNvPr id="57" name="Straight Connector 56"/>
              <p:cNvCxnSpPr/>
              <p:nvPr/>
            </p:nvCxnSpPr>
            <p:spPr>
              <a:xfrm>
                <a:off x="1830152" y="3200539"/>
                <a:ext cx="3383722" cy="159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2570" name="TextBox 30"/>
              <p:cNvSpPr txBox="1">
                <a:spLocks noChangeArrowheads="1"/>
              </p:cNvSpPr>
              <p:nvPr/>
            </p:nvSpPr>
            <p:spPr bwMode="auto">
              <a:xfrm>
                <a:off x="1468291" y="3014250"/>
                <a:ext cx="383319" cy="3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sp>
          <p:nvSpPr>
            <p:cNvPr id="22568" name="TextBox 55"/>
            <p:cNvSpPr txBox="1">
              <a:spLocks noChangeArrowheads="1"/>
            </p:cNvSpPr>
            <p:nvPr/>
          </p:nvSpPr>
          <p:spPr bwMode="auto">
            <a:xfrm>
              <a:off x="3412135" y="2914398"/>
              <a:ext cx="9909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floor</a:t>
              </a:r>
              <a:endParaRPr lang="en-US" sz="1400" baseline="-25000"/>
            </a:p>
          </p:txBody>
        </p:sp>
      </p:grpSp>
      <p:sp>
        <p:nvSpPr>
          <p:cNvPr id="59" name="TextBox 92"/>
          <p:cNvSpPr txBox="1">
            <a:spLocks noChangeArrowheads="1"/>
          </p:cNvSpPr>
          <p:nvPr/>
        </p:nvSpPr>
        <p:spPr bwMode="auto">
          <a:xfrm>
            <a:off x="5305425" y="2686675"/>
            <a:ext cx="1069975" cy="523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price</a:t>
            </a:r>
            <a:endParaRPr lang="en-US" sz="1400" baseline="-25000" dirty="0"/>
          </a:p>
        </p:txBody>
      </p:sp>
      <p:grpSp>
        <p:nvGrpSpPr>
          <p:cNvPr id="31" name="Group 22"/>
          <p:cNvGrpSpPr>
            <a:grpSpLocks/>
          </p:cNvGrpSpPr>
          <p:nvPr/>
        </p:nvGrpSpPr>
        <p:grpSpPr bwMode="auto">
          <a:xfrm>
            <a:off x="6302375" y="2102475"/>
            <a:ext cx="382588" cy="2846388"/>
            <a:chOff x="2854419" y="2031043"/>
            <a:chExt cx="383477" cy="2848952"/>
          </a:xfrm>
        </p:grpSpPr>
        <p:cxnSp>
          <p:nvCxnSpPr>
            <p:cNvPr id="61" name="Straight Connector 60"/>
            <p:cNvCxnSpPr/>
            <p:nvPr/>
          </p:nvCxnSpPr>
          <p:spPr>
            <a:xfrm rot="5400000">
              <a:off x="1777399" y="3300597"/>
              <a:ext cx="2540700" cy="159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566" name="TextBox 24"/>
            <p:cNvSpPr txBox="1">
              <a:spLocks noChangeArrowheads="1"/>
            </p:cNvSpPr>
            <p:nvPr/>
          </p:nvSpPr>
          <p:spPr bwMode="auto">
            <a:xfrm>
              <a:off x="2854419" y="4572000"/>
              <a:ext cx="383477"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80</a:t>
              </a:r>
            </a:p>
          </p:txBody>
        </p:sp>
      </p:grpSp>
      <p:sp>
        <p:nvSpPr>
          <p:cNvPr id="63" name="TextBox 92"/>
          <p:cNvSpPr txBox="1">
            <a:spLocks noChangeArrowheads="1"/>
          </p:cNvSpPr>
          <p:nvPr/>
        </p:nvSpPr>
        <p:spPr bwMode="auto">
          <a:xfrm>
            <a:off x="7451725" y="4048750"/>
            <a:ext cx="852488" cy="5222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a:p>
            <a:pPr algn="ctr" eaLnBrk="1" hangingPunct="1"/>
            <a:r>
              <a:rPr lang="en-US" sz="1400" dirty="0"/>
              <a:t>supplied</a:t>
            </a:r>
          </a:p>
        </p:txBody>
      </p:sp>
      <p:sp>
        <p:nvSpPr>
          <p:cNvPr id="64" name="TextBox 92"/>
          <p:cNvSpPr txBox="1">
            <a:spLocks noChangeArrowheads="1"/>
          </p:cNvSpPr>
          <p:nvPr/>
        </p:nvSpPr>
        <p:spPr bwMode="auto">
          <a:xfrm>
            <a:off x="5526088" y="4048750"/>
            <a:ext cx="1030287" cy="5222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a:p>
            <a:pPr algn="ctr" eaLnBrk="1" hangingPunct="1"/>
            <a:r>
              <a:rPr lang="en-US" sz="1400" dirty="0"/>
              <a:t>demanded</a:t>
            </a:r>
          </a:p>
        </p:txBody>
      </p:sp>
      <p:grpSp>
        <p:nvGrpSpPr>
          <p:cNvPr id="33" name="Group 22"/>
          <p:cNvGrpSpPr>
            <a:grpSpLocks/>
          </p:cNvGrpSpPr>
          <p:nvPr/>
        </p:nvGrpSpPr>
        <p:grpSpPr bwMode="auto">
          <a:xfrm>
            <a:off x="7226300" y="2089775"/>
            <a:ext cx="482600" cy="2857500"/>
            <a:chOff x="2806915" y="2021135"/>
            <a:chExt cx="482873" cy="2858860"/>
          </a:xfrm>
        </p:grpSpPr>
        <p:cxnSp>
          <p:nvCxnSpPr>
            <p:cNvPr id="66" name="Straight Connector 65"/>
            <p:cNvCxnSpPr/>
            <p:nvPr/>
          </p:nvCxnSpPr>
          <p:spPr>
            <a:xfrm rot="5400000">
              <a:off x="1779336" y="3288562"/>
              <a:ext cx="2550738" cy="1588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564" name="TextBox 24"/>
            <p:cNvSpPr txBox="1">
              <a:spLocks noChangeArrowheads="1"/>
            </p:cNvSpPr>
            <p:nvPr/>
          </p:nvSpPr>
          <p:spPr bwMode="auto">
            <a:xfrm>
              <a:off x="2806915" y="4572000"/>
              <a:ext cx="482873"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120</a:t>
              </a:r>
            </a:p>
          </p:txBody>
        </p:sp>
      </p:grpSp>
      <p:sp>
        <p:nvSpPr>
          <p:cNvPr id="68" name="Freeform 183"/>
          <p:cNvSpPr>
            <a:spLocks/>
          </p:cNvSpPr>
          <p:nvPr/>
        </p:nvSpPr>
        <p:spPr bwMode="auto">
          <a:xfrm>
            <a:off x="6426200" y="20231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69" name="Freeform 183"/>
          <p:cNvSpPr>
            <a:spLocks/>
          </p:cNvSpPr>
          <p:nvPr/>
        </p:nvSpPr>
        <p:spPr bwMode="auto">
          <a:xfrm>
            <a:off x="7397750" y="20231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37" name="Group 132"/>
          <p:cNvGrpSpPr>
            <a:grpSpLocks/>
          </p:cNvGrpSpPr>
          <p:nvPr/>
        </p:nvGrpSpPr>
        <p:grpSpPr bwMode="auto">
          <a:xfrm>
            <a:off x="6467475" y="1411913"/>
            <a:ext cx="1033463" cy="609600"/>
            <a:chOff x="1898344" y="1881706"/>
            <a:chExt cx="1032763" cy="608905"/>
          </a:xfrm>
        </p:grpSpPr>
        <p:sp>
          <p:nvSpPr>
            <p:cNvPr id="22561" name="TextBox 133"/>
            <p:cNvSpPr txBox="1">
              <a:spLocks noChangeArrowheads="1"/>
            </p:cNvSpPr>
            <p:nvPr/>
          </p:nvSpPr>
          <p:spPr bwMode="auto">
            <a:xfrm>
              <a:off x="1898344" y="1881706"/>
              <a:ext cx="1032763" cy="3382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Surplus</a:t>
              </a:r>
            </a:p>
          </p:txBody>
        </p:sp>
        <p:sp>
          <p:nvSpPr>
            <p:cNvPr id="72" name="Left Brace 71"/>
            <p:cNvSpPr/>
            <p:nvPr/>
          </p:nvSpPr>
          <p:spPr>
            <a:xfrm rot="5400000">
              <a:off x="2283904" y="1881482"/>
              <a:ext cx="250539" cy="96771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1000"/>
                                        <p:tgtEl>
                                          <p:spTgt spid="12"/>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nodeType="afterGroup">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left)">
                                      <p:cBhvr>
                                        <p:cTn id="34" dur="500"/>
                                        <p:tgtEl>
                                          <p:spTgt spid="34"/>
                                        </p:tgtEl>
                                      </p:cBhvr>
                                    </p:animEffect>
                                  </p:childTnLst>
                                </p:cTn>
                              </p:par>
                            </p:childTnLst>
                          </p:cTn>
                        </p:par>
                        <p:par>
                          <p:cTn id="35" fill="hold" nodeType="afterGroup">
                            <p:stCondLst>
                              <p:cond delay="4500"/>
                            </p:stCondLst>
                            <p:childTnLst>
                              <p:par>
                                <p:cTn id="36" presetID="22" presetClass="entr" presetSubtype="1"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up)">
                                      <p:cBhvr>
                                        <p:cTn id="38" dur="500"/>
                                        <p:tgtEl>
                                          <p:spTgt spid="9"/>
                                        </p:tgtEl>
                                      </p:cBhvr>
                                    </p:animEffect>
                                  </p:childTnLst>
                                </p:cTn>
                              </p:par>
                            </p:childTnLst>
                          </p:cTn>
                        </p:par>
                        <p:par>
                          <p:cTn id="39" fill="hold" nodeType="afterGroup">
                            <p:stCondLst>
                              <p:cond delay="5000"/>
                            </p:stCondLst>
                            <p:childTnLst>
                              <p:par>
                                <p:cTn id="40" presetID="22" presetClass="entr" presetSubtype="8"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left)">
                                      <p:cBhvr>
                                        <p:cTn id="42" dur="500"/>
                                        <p:tgtEl>
                                          <p:spTgt spid="35"/>
                                        </p:tgtEl>
                                      </p:cBhvr>
                                    </p:animEffect>
                                  </p:childTnLst>
                                </p:cTn>
                              </p:par>
                            </p:childTnLst>
                          </p:cTn>
                        </p:par>
                        <p:par>
                          <p:cTn id="43" fill="hold" nodeType="afterGroup">
                            <p:stCondLst>
                              <p:cond delay="5500"/>
                            </p:stCondLst>
                            <p:childTnLst>
                              <p:par>
                                <p:cTn id="44" presetID="22" presetClass="entr" presetSubtype="8" fill="hold"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1000"/>
                                        <p:tgtEl>
                                          <p:spTgt spid="1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childTnLst>
                          </p:cTn>
                        </p:par>
                        <p:par>
                          <p:cTn id="52" fill="hold" nodeType="afterGroup">
                            <p:stCondLst>
                              <p:cond delay="500"/>
                            </p:stCondLst>
                            <p:childTnLst>
                              <p:par>
                                <p:cTn id="53" presetID="22" presetClass="entr" presetSubtype="8"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par>
                                <p:cTn id="56" presetID="22" presetClass="entr" presetSubtype="4"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par>
                          <p:cTn id="59" fill="hold" nodeType="afterGroup">
                            <p:stCondLst>
                              <p:cond delay="1000"/>
                            </p:stCondLst>
                            <p:childTnLst>
                              <p:par>
                                <p:cTn id="60" presetID="22" presetClass="entr" presetSubtype="8" fill="hold" nodeType="after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left)">
                                      <p:cBhvr>
                                        <p:cTn id="62" dur="1000"/>
                                        <p:tgtEl>
                                          <p:spTgt spid="27"/>
                                        </p:tgtEl>
                                      </p:cBhvr>
                                    </p:animEffect>
                                  </p:childTnLst>
                                </p:cTn>
                              </p:par>
                            </p:childTnLst>
                          </p:cTn>
                        </p:par>
                        <p:par>
                          <p:cTn id="63" fill="hold" nodeType="afterGroup">
                            <p:stCondLst>
                              <p:cond delay="2000"/>
                            </p:stCondLst>
                            <p:childTnLst>
                              <p:par>
                                <p:cTn id="64" presetID="22"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1000"/>
                                        <p:tgtEl>
                                          <p:spTgt spid="24"/>
                                        </p:tgtEl>
                                      </p:cBhvr>
                                    </p:animEffect>
                                  </p:childTnLst>
                                </p:cTn>
                              </p:par>
                            </p:childTnLst>
                          </p:cTn>
                        </p:par>
                        <p:par>
                          <p:cTn id="67" fill="hold" nodeType="afterGroup">
                            <p:stCondLst>
                              <p:cond delay="3000"/>
                            </p:stCondLst>
                            <p:childTnLst>
                              <p:par>
                                <p:cTn id="68" presetID="22" presetClass="entr" presetSubtype="8"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wipe(left)">
                                      <p:cBhvr>
                                        <p:cTn id="70" dur="500"/>
                                        <p:tgtEl>
                                          <p:spTgt spid="53"/>
                                        </p:tgtEl>
                                      </p:cBhvr>
                                    </p:animEffect>
                                  </p:childTnLst>
                                </p:cTn>
                              </p:par>
                            </p:childTnLst>
                          </p:cTn>
                        </p:par>
                        <p:par>
                          <p:cTn id="71" fill="hold" nodeType="afterGroup">
                            <p:stCondLst>
                              <p:cond delay="3500"/>
                            </p:stCondLst>
                            <p:childTnLst>
                              <p:par>
                                <p:cTn id="72" presetID="22" presetClass="entr" presetSubtype="8" fill="hold"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left)">
                                      <p:cBhvr>
                                        <p:cTn id="74" dur="500"/>
                                        <p:tgtEl>
                                          <p:spTgt spid="25"/>
                                        </p:tgtEl>
                                      </p:cBhvr>
                                    </p:animEffect>
                                  </p:childTnLst>
                                </p:cTn>
                              </p:par>
                            </p:childTnLst>
                          </p:cTn>
                        </p:par>
                        <p:par>
                          <p:cTn id="75" fill="hold" nodeType="afterGroup">
                            <p:stCondLst>
                              <p:cond delay="4000"/>
                            </p:stCondLst>
                            <p:childTnLst>
                              <p:par>
                                <p:cTn id="76" presetID="22" presetClass="entr" presetSubtype="8" fill="hold" grpId="0" nodeType="after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wipe(left)">
                                      <p:cBhvr>
                                        <p:cTn id="78" dur="500"/>
                                        <p:tgtEl>
                                          <p:spTgt spid="59"/>
                                        </p:tgtEl>
                                      </p:cBhvr>
                                    </p:animEffect>
                                  </p:childTnLst>
                                </p:cTn>
                              </p:par>
                            </p:childTnLst>
                          </p:cTn>
                        </p:par>
                        <p:par>
                          <p:cTn id="79" fill="hold" nodeType="afterGroup">
                            <p:stCondLst>
                              <p:cond delay="4500"/>
                            </p:stCondLst>
                            <p:childTnLst>
                              <p:par>
                                <p:cTn id="80" presetID="22" presetClass="entr" presetSubtype="8" fill="hold"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1000"/>
                                        <p:tgtEl>
                                          <p:spTgt spid="29"/>
                                        </p:tgtEl>
                                      </p:cBhvr>
                                    </p:animEffect>
                                  </p:childTnLst>
                                </p:cTn>
                              </p:par>
                            </p:childTnLst>
                          </p:cTn>
                        </p:par>
                        <p:par>
                          <p:cTn id="83" fill="hold" nodeType="afterGroup">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Effect transition="in" filter="wipe(left)">
                                      <p:cBhvr>
                                        <p:cTn id="86" dur="500"/>
                                        <p:tgtEl>
                                          <p:spTgt spid="68"/>
                                        </p:tgtEl>
                                      </p:cBhvr>
                                    </p:animEffect>
                                  </p:childTnLst>
                                </p:cTn>
                              </p:par>
                            </p:childTnLst>
                          </p:cTn>
                        </p:par>
                        <p:par>
                          <p:cTn id="87" fill="hold" nodeType="afterGroup">
                            <p:stCondLst>
                              <p:cond delay="6000"/>
                            </p:stCondLst>
                            <p:childTnLst>
                              <p:par>
                                <p:cTn id="88" presetID="22" presetClass="entr" presetSubtype="1" fill="hold"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up)">
                                      <p:cBhvr>
                                        <p:cTn id="90" dur="500"/>
                                        <p:tgtEl>
                                          <p:spTgt spid="31"/>
                                        </p:tgtEl>
                                      </p:cBhvr>
                                    </p:animEffect>
                                  </p:childTnLst>
                                </p:cTn>
                              </p:par>
                            </p:childTnLst>
                          </p:cTn>
                        </p:par>
                        <p:par>
                          <p:cTn id="91" fill="hold" nodeType="afterGroup">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64"/>
                                        </p:tgtEl>
                                        <p:attrNameLst>
                                          <p:attrName>style.visibility</p:attrName>
                                        </p:attrNameLst>
                                      </p:cBhvr>
                                      <p:to>
                                        <p:strVal val="visible"/>
                                      </p:to>
                                    </p:set>
                                    <p:animEffect transition="in" filter="wipe(left)">
                                      <p:cBhvr>
                                        <p:cTn id="94" dur="500"/>
                                        <p:tgtEl>
                                          <p:spTgt spid="64"/>
                                        </p:tgtEl>
                                      </p:cBhvr>
                                    </p:animEffect>
                                  </p:childTnLst>
                                </p:cTn>
                              </p:par>
                            </p:childTnLst>
                          </p:cTn>
                        </p:par>
                        <p:par>
                          <p:cTn id="95" fill="hold" nodeType="afterGroup">
                            <p:stCondLst>
                              <p:cond delay="7000"/>
                            </p:stCondLst>
                            <p:childTnLst>
                              <p:par>
                                <p:cTn id="96" presetID="22" presetClass="entr" presetSubtype="8"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left)">
                                      <p:cBhvr>
                                        <p:cTn id="98" dur="500"/>
                                        <p:tgtEl>
                                          <p:spTgt spid="69"/>
                                        </p:tgtEl>
                                      </p:cBhvr>
                                    </p:animEffect>
                                  </p:childTnLst>
                                </p:cTn>
                              </p:par>
                            </p:childTnLst>
                          </p:cTn>
                        </p:par>
                        <p:par>
                          <p:cTn id="99" fill="hold" nodeType="afterGroup">
                            <p:stCondLst>
                              <p:cond delay="7500"/>
                            </p:stCondLst>
                            <p:childTnLst>
                              <p:par>
                                <p:cTn id="100" presetID="22" presetClass="entr" presetSubtype="1" fill="hold"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wipe(up)">
                                      <p:cBhvr>
                                        <p:cTn id="102" dur="500"/>
                                        <p:tgtEl>
                                          <p:spTgt spid="33"/>
                                        </p:tgtEl>
                                      </p:cBhvr>
                                    </p:animEffect>
                                  </p:childTnLst>
                                </p:cTn>
                              </p:par>
                            </p:childTnLst>
                          </p:cTn>
                        </p:par>
                        <p:par>
                          <p:cTn id="103" fill="hold" nodeType="afterGroup">
                            <p:stCondLst>
                              <p:cond delay="8000"/>
                            </p:stCondLst>
                            <p:childTnLst>
                              <p:par>
                                <p:cTn id="104" presetID="22" presetClass="entr" presetSubtype="8"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left)">
                                      <p:cBhvr>
                                        <p:cTn id="106" dur="500"/>
                                        <p:tgtEl>
                                          <p:spTgt spid="63"/>
                                        </p:tgtEl>
                                      </p:cBhvr>
                                    </p:animEffect>
                                  </p:childTnLst>
                                </p:cTn>
                              </p:par>
                            </p:childTnLst>
                          </p:cTn>
                        </p:par>
                        <p:par>
                          <p:cTn id="107" fill="hold" nodeType="afterGroup">
                            <p:stCondLst>
                              <p:cond delay="8500"/>
                            </p:stCondLst>
                            <p:childTnLst>
                              <p:par>
                                <p:cTn id="108" presetID="22" presetClass="entr" presetSubtype="8" fill="hold" nodeType="after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wipe(left)">
                                      <p:cBhvr>
                                        <p:cTn id="110" dur="500"/>
                                        <p:tgtEl>
                                          <p:spTgt spid="37"/>
                                        </p:tgtEl>
                                      </p:cBhvr>
                                    </p:animEffect>
                                  </p:childTnLst>
                                </p:cTn>
                              </p:par>
                            </p:childTnLst>
                          </p:cTn>
                        </p:par>
                      </p:childTnLst>
                    </p:cTn>
                  </p:par>
                  <p:par>
                    <p:cTn id="111" fill="hold">
                      <p:stCondLst>
                        <p:cond delay="indefinite"/>
                      </p:stCondLst>
                      <p:childTnLst>
                        <p:par>
                          <p:cTn id="112" fill="hold" nodeType="afterGroup">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wipe(left)">
                                      <p:cBhvr>
                                        <p:cTn id="1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animBg="1"/>
      <p:bldP spid="34" grpId="0"/>
      <p:bldP spid="35" grpId="0"/>
      <p:bldP spid="53" grpId="0" animBg="1"/>
      <p:bldP spid="59" grpId="0"/>
      <p:bldP spid="63" grpId="0"/>
      <p:bldP spid="64" grpId="0"/>
      <p:bldP spid="68" grpId="0" animBg="1"/>
      <p:bldP spid="6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Controls on </a:t>
            </a:r>
            <a:r>
              <a:rPr lang="en-US" dirty="0" smtClean="0">
                <a:solidFill>
                  <a:srgbClr val="0070C0"/>
                </a:solidFill>
              </a:rPr>
              <a:t>Price </a:t>
            </a:r>
            <a:r>
              <a:rPr lang="en-US" dirty="0" smtClean="0">
                <a:solidFill>
                  <a:srgbClr val="0070C0"/>
                </a:solidFill>
              </a:rPr>
              <a:t>– Price Floor</a:t>
            </a:r>
          </a:p>
        </p:txBody>
      </p:sp>
      <p:sp>
        <p:nvSpPr>
          <p:cNvPr id="3" name="Content Placeholder 2"/>
          <p:cNvSpPr>
            <a:spLocks noGrp="1"/>
          </p:cNvSpPr>
          <p:nvPr>
            <p:ph idx="1"/>
          </p:nvPr>
        </p:nvSpPr>
        <p:spPr bwMode="auto">
          <a:xfrm>
            <a:off x="381000" y="895600"/>
            <a:ext cx="8534400" cy="58258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How price floors affect market </a:t>
            </a:r>
            <a:r>
              <a:rPr lang="en-US" dirty="0" smtClean="0"/>
              <a:t>outcomes</a:t>
            </a:r>
          </a:p>
          <a:p>
            <a:pPr lvl="1"/>
            <a:r>
              <a:rPr lang="en-US" dirty="0" smtClean="0"/>
              <a:t>Not </a:t>
            </a:r>
            <a:r>
              <a:rPr lang="en-US" dirty="0" smtClean="0"/>
              <a:t>binding</a:t>
            </a:r>
          </a:p>
          <a:p>
            <a:pPr lvl="2"/>
            <a:r>
              <a:rPr lang="en-US" dirty="0" smtClean="0"/>
              <a:t>Below the equilibrium price</a:t>
            </a:r>
          </a:p>
          <a:p>
            <a:pPr lvl="2"/>
            <a:r>
              <a:rPr lang="en-US" dirty="0" smtClean="0"/>
              <a:t>No effect</a:t>
            </a:r>
          </a:p>
          <a:p>
            <a:pPr lvl="1"/>
            <a:r>
              <a:rPr lang="en-US" dirty="0" smtClean="0"/>
              <a:t>Binding constraint</a:t>
            </a:r>
          </a:p>
          <a:p>
            <a:pPr lvl="2"/>
            <a:r>
              <a:rPr lang="en-US" dirty="0" smtClean="0"/>
              <a:t>Above the equilibrium price</a:t>
            </a:r>
          </a:p>
          <a:p>
            <a:pPr lvl="2"/>
            <a:r>
              <a:rPr lang="en-US" dirty="0" smtClean="0"/>
              <a:t>Surplus </a:t>
            </a:r>
          </a:p>
          <a:p>
            <a:pPr lvl="2"/>
            <a:r>
              <a:rPr lang="en-US" dirty="0" smtClean="0"/>
              <a:t>Some seller are unable to sell what they want </a:t>
            </a:r>
          </a:p>
        </p:txBody>
      </p:sp>
    </p:spTree>
    <p:extLst>
      <p:ext uri="{BB962C8B-B14F-4D97-AF65-F5344CB8AC3E}">
        <p14:creationId xmlns:p14="http://schemas.microsoft.com/office/powerpoint/2010/main" val="121731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M</a:t>
            </a:r>
            <a:r>
              <a:rPr lang="en-US" dirty="0" smtClean="0"/>
              <a:t>inimum </a:t>
            </a:r>
            <a:r>
              <a:rPr lang="en-US" dirty="0" smtClean="0"/>
              <a:t>W</a:t>
            </a:r>
            <a:r>
              <a:rPr lang="en-US" dirty="0" smtClean="0"/>
              <a:t>age</a:t>
            </a:r>
            <a:r>
              <a:rPr lang="en-US" dirty="0"/>
              <a:t> </a:t>
            </a:r>
            <a:r>
              <a:rPr lang="en-US" dirty="0" smtClean="0"/>
              <a:t>is the l</a:t>
            </a:r>
            <a:r>
              <a:rPr lang="en-US" dirty="0" smtClean="0"/>
              <a:t>owest </a:t>
            </a:r>
            <a:r>
              <a:rPr lang="en-US" dirty="0" smtClean="0"/>
              <a:t>price for labor that any employer may pay</a:t>
            </a:r>
          </a:p>
          <a:p>
            <a:r>
              <a:rPr lang="en-US" dirty="0" smtClean="0"/>
              <a:t>Fair Labor Standards Act of </a:t>
            </a:r>
            <a:r>
              <a:rPr lang="en-US" dirty="0" smtClean="0"/>
              <a:t>1938 to insure </a:t>
            </a:r>
            <a:r>
              <a:rPr lang="en-US" dirty="0" smtClean="0"/>
              <a:t>workers a minimally adequate standard of living</a:t>
            </a:r>
          </a:p>
          <a:p>
            <a:r>
              <a:rPr lang="en-US" dirty="0" smtClean="0"/>
              <a:t>2007: minimum wage = $5.15 per </a:t>
            </a:r>
            <a:r>
              <a:rPr lang="en-US" dirty="0" smtClean="0"/>
              <a:t>hour</a:t>
            </a:r>
          </a:p>
          <a:p>
            <a:r>
              <a:rPr lang="en-US" dirty="0" smtClean="0"/>
              <a:t>2010: minimum wage = </a:t>
            </a:r>
            <a:r>
              <a:rPr lang="en-US" dirty="0" smtClean="0"/>
              <a:t>$</a:t>
            </a:r>
            <a:r>
              <a:rPr lang="en-US" dirty="0" smtClean="0"/>
              <a:t>7.25 per hour</a:t>
            </a:r>
            <a:endParaRPr lang="en-US" dirty="0" smtClean="0"/>
          </a:p>
        </p:txBody>
      </p:sp>
      <p:sp>
        <p:nvSpPr>
          <p:cNvPr id="23555" name="Title 2"/>
          <p:cNvSpPr>
            <a:spLocks noGrp="1"/>
          </p:cNvSpPr>
          <p:nvPr>
            <p:ph type="title"/>
          </p:nvPr>
        </p:nvSpPr>
        <p:spPr bwMode="auto">
          <a:xfrm>
            <a:off x="237506" y="-1"/>
            <a:ext cx="7534894" cy="653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Price Floor: The </a:t>
            </a:r>
            <a:r>
              <a:rPr lang="en-US" sz="4000" dirty="0" smtClean="0">
                <a:solidFill>
                  <a:srgbClr val="0070C0"/>
                </a:solidFill>
              </a:rPr>
              <a:t>minimum wage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2468050"/>
            <a:ext cx="8534400" cy="43958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Impact of the minimum </a:t>
            </a:r>
            <a:r>
              <a:rPr lang="en-US" dirty="0" smtClean="0"/>
              <a:t>wage above equilibrium</a:t>
            </a:r>
            <a:endParaRPr lang="en-US" dirty="0" smtClean="0"/>
          </a:p>
          <a:p>
            <a:pPr lvl="1"/>
            <a:r>
              <a:rPr lang="en-US" dirty="0" smtClean="0"/>
              <a:t>Workers with high skills and much experience</a:t>
            </a:r>
          </a:p>
          <a:p>
            <a:pPr lvl="2"/>
            <a:r>
              <a:rPr lang="en-US" dirty="0" smtClean="0"/>
              <a:t>Not affected: Equilibrium wages are above the minimum</a:t>
            </a:r>
          </a:p>
          <a:p>
            <a:pPr lvl="2"/>
            <a:r>
              <a:rPr lang="en-US" dirty="0" smtClean="0"/>
              <a:t>Minimum wage is not binding</a:t>
            </a:r>
          </a:p>
          <a:p>
            <a:pPr lvl="1"/>
            <a:r>
              <a:rPr lang="en-US" dirty="0" smtClean="0"/>
              <a:t>Teenage labor: least skilled and least experienced</a:t>
            </a:r>
          </a:p>
          <a:p>
            <a:pPr lvl="2"/>
            <a:r>
              <a:rPr lang="en-US" dirty="0" smtClean="0"/>
              <a:t>Low equilibrium wages </a:t>
            </a:r>
          </a:p>
          <a:p>
            <a:pPr lvl="2"/>
            <a:r>
              <a:rPr lang="en-US" dirty="0" smtClean="0"/>
              <a:t>Willing to accept a lower wage in exchange for on-the-job training</a:t>
            </a:r>
          </a:p>
          <a:p>
            <a:pPr lvl="2"/>
            <a:r>
              <a:rPr lang="en-US" dirty="0" smtClean="0"/>
              <a:t>Minimum wage is binding</a:t>
            </a:r>
          </a:p>
        </p:txBody>
      </p:sp>
      <p:sp>
        <p:nvSpPr>
          <p:cNvPr id="6" name="Title 2"/>
          <p:cNvSpPr>
            <a:spLocks noGrp="1"/>
          </p:cNvSpPr>
          <p:nvPr>
            <p:ph type="title"/>
          </p:nvPr>
        </p:nvSpPr>
        <p:spPr bwMode="auto">
          <a:xfrm>
            <a:off x="237506" y="-1"/>
            <a:ext cx="7534894" cy="653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Price Floor: The </a:t>
            </a:r>
            <a:r>
              <a:rPr lang="en-US" sz="4000" dirty="0" smtClean="0">
                <a:solidFill>
                  <a:srgbClr val="0070C0"/>
                </a:solidFill>
              </a:rPr>
              <a:t>minimum wage</a:t>
            </a:r>
          </a:p>
        </p:txBody>
      </p:sp>
      <p:sp>
        <p:nvSpPr>
          <p:cNvPr id="4" name="Content Placeholder 1"/>
          <p:cNvSpPr txBox="1">
            <a:spLocks/>
          </p:cNvSpPr>
          <p:nvPr/>
        </p:nvSpPr>
        <p:spPr bwMode="auto">
          <a:xfrm>
            <a:off x="304800" y="841175"/>
            <a:ext cx="8534400" cy="17595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Market for labor</a:t>
            </a:r>
          </a:p>
          <a:p>
            <a:pPr lvl="1"/>
            <a:r>
              <a:rPr lang="en-US" dirty="0" smtClean="0"/>
              <a:t>Workers  </a:t>
            </a:r>
            <a:r>
              <a:rPr lang="en-US" i="1" dirty="0" smtClean="0"/>
              <a:t>(supply of labor)</a:t>
            </a:r>
          </a:p>
          <a:p>
            <a:pPr lvl="1"/>
            <a:r>
              <a:rPr lang="en-US" dirty="0" smtClean="0"/>
              <a:t>Firms  </a:t>
            </a:r>
            <a:r>
              <a:rPr lang="en-US" i="1" dirty="0" smtClean="0"/>
              <a:t>(demand for labor)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130425" y="8924"/>
            <a:ext cx="9013575" cy="6560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solidFill>
                  <a:srgbClr val="0070C0"/>
                </a:solidFill>
              </a:rPr>
              <a:t>Price Floor: </a:t>
            </a:r>
            <a:r>
              <a:rPr lang="en-US" sz="3200" dirty="0">
                <a:solidFill>
                  <a:srgbClr val="0070C0"/>
                </a:solidFill>
              </a:rPr>
              <a:t>M</a:t>
            </a:r>
            <a:r>
              <a:rPr lang="en-US" sz="3200" dirty="0" smtClean="0">
                <a:solidFill>
                  <a:srgbClr val="0070C0"/>
                </a:solidFill>
              </a:rPr>
              <a:t>inimum </a:t>
            </a:r>
            <a:r>
              <a:rPr lang="en-US" sz="3200" dirty="0" smtClean="0">
                <a:solidFill>
                  <a:srgbClr val="0070C0"/>
                </a:solidFill>
              </a:rPr>
              <a:t>wage </a:t>
            </a:r>
            <a:r>
              <a:rPr lang="en-US" sz="3200" dirty="0" smtClean="0">
                <a:solidFill>
                  <a:srgbClr val="0070C0"/>
                </a:solidFill>
              </a:rPr>
              <a:t>and</a:t>
            </a:r>
            <a:r>
              <a:rPr lang="en-US" sz="3200" dirty="0" smtClean="0">
                <a:solidFill>
                  <a:srgbClr val="0070C0"/>
                </a:solidFill>
              </a:rPr>
              <a:t> </a:t>
            </a:r>
            <a:r>
              <a:rPr lang="en-US" sz="3200" dirty="0" smtClean="0">
                <a:solidFill>
                  <a:srgbClr val="0070C0"/>
                </a:solidFill>
              </a:rPr>
              <a:t>the labor market</a:t>
            </a:r>
          </a:p>
        </p:txBody>
      </p:sp>
      <p:grpSp>
        <p:nvGrpSpPr>
          <p:cNvPr id="2" name="Group 76"/>
          <p:cNvGrpSpPr>
            <a:grpSpLocks/>
          </p:cNvGrpSpPr>
          <p:nvPr/>
        </p:nvGrpSpPr>
        <p:grpSpPr bwMode="auto">
          <a:xfrm>
            <a:off x="225425" y="1267188"/>
            <a:ext cx="4049713" cy="3448050"/>
            <a:chOff x="35626" y="1706454"/>
            <a:chExt cx="4049486" cy="3447421"/>
          </a:xfrm>
        </p:grpSpPr>
        <p:sp>
          <p:nvSpPr>
            <p:cNvPr id="5" name="Rectangle 4"/>
            <p:cNvSpPr/>
            <p:nvPr/>
          </p:nvSpPr>
          <p:spPr>
            <a:xfrm>
              <a:off x="729325" y="2030245"/>
              <a:ext cx="3355787" cy="31236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6680" name="Group 5"/>
            <p:cNvGrpSpPr>
              <a:grpSpLocks/>
            </p:cNvGrpSpPr>
            <p:nvPr/>
          </p:nvGrpSpPr>
          <p:grpSpPr bwMode="auto">
            <a:xfrm>
              <a:off x="35626" y="1706454"/>
              <a:ext cx="693037" cy="3447421"/>
              <a:chOff x="1136375" y="1125212"/>
              <a:chExt cx="692492" cy="3446788"/>
            </a:xfrm>
          </p:grpSpPr>
          <p:cxnSp>
            <p:nvCxnSpPr>
              <p:cNvPr id="7" name="Straight Connector 6"/>
              <p:cNvCxnSpPr/>
              <p:nvPr/>
            </p:nvCxnSpPr>
            <p:spPr>
              <a:xfrm rot="5400000">
                <a:off x="229914" y="2972386"/>
                <a:ext cx="31992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682" name="TextBox 7"/>
              <p:cNvSpPr txBox="1">
                <a:spLocks noChangeArrowheads="1"/>
              </p:cNvSpPr>
              <p:nvPr/>
            </p:nvSpPr>
            <p:spPr bwMode="auto">
              <a:xfrm>
                <a:off x="1136375" y="1125212"/>
                <a:ext cx="645566" cy="3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Wage</a:t>
                </a:r>
              </a:p>
            </p:txBody>
          </p:sp>
        </p:grpSp>
      </p:grpSp>
      <p:grpSp>
        <p:nvGrpSpPr>
          <p:cNvPr id="6" name="Group 8"/>
          <p:cNvGrpSpPr>
            <a:grpSpLocks/>
          </p:cNvGrpSpPr>
          <p:nvPr/>
        </p:nvGrpSpPr>
        <p:grpSpPr bwMode="auto">
          <a:xfrm>
            <a:off x="754063" y="4715238"/>
            <a:ext cx="3694112" cy="539750"/>
            <a:chOff x="1676400" y="5181600"/>
            <a:chExt cx="3694316" cy="539937"/>
          </a:xfrm>
        </p:grpSpPr>
        <p:cxnSp>
          <p:nvCxnSpPr>
            <p:cNvPr id="10" name="Straight Connector 9"/>
            <p:cNvCxnSpPr/>
            <p:nvPr/>
          </p:nvCxnSpPr>
          <p:spPr>
            <a:xfrm>
              <a:off x="1828808" y="5181600"/>
              <a:ext cx="34037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677" name="TextBox 10"/>
            <p:cNvSpPr txBox="1">
              <a:spLocks noChangeArrowheads="1"/>
            </p:cNvSpPr>
            <p:nvPr/>
          </p:nvSpPr>
          <p:spPr bwMode="auto">
            <a:xfrm>
              <a:off x="4480729" y="5198317"/>
              <a:ext cx="889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a:p>
              <a:pPr algn="ctr" eaLnBrk="1" hangingPunct="1"/>
              <a:r>
                <a:rPr lang="en-US" sz="1400"/>
                <a:t> of Labor</a:t>
              </a:r>
            </a:p>
          </p:txBody>
        </p:sp>
        <p:sp>
          <p:nvSpPr>
            <p:cNvPr id="26678"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8" name="Group 12"/>
          <p:cNvGrpSpPr>
            <a:grpSpLocks/>
          </p:cNvGrpSpPr>
          <p:nvPr/>
        </p:nvGrpSpPr>
        <p:grpSpPr bwMode="auto">
          <a:xfrm>
            <a:off x="1200150" y="2221275"/>
            <a:ext cx="3068638" cy="1922463"/>
            <a:chOff x="2322309" y="2808578"/>
            <a:chExt cx="3427260" cy="2609559"/>
          </a:xfrm>
        </p:grpSpPr>
        <p:cxnSp>
          <p:nvCxnSpPr>
            <p:cNvPr id="14" name="Straight Connector 13"/>
            <p:cNvCxnSpPr/>
            <p:nvPr/>
          </p:nvCxnSpPr>
          <p:spPr>
            <a:xfrm>
              <a:off x="2322309" y="2808578"/>
              <a:ext cx="2851026" cy="260955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6675" name="TextBox 14"/>
            <p:cNvSpPr txBox="1">
              <a:spLocks noChangeArrowheads="1"/>
            </p:cNvSpPr>
            <p:nvPr/>
          </p:nvSpPr>
          <p:spPr bwMode="auto">
            <a:xfrm>
              <a:off x="4821962" y="4493250"/>
              <a:ext cx="927607" cy="709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Labor</a:t>
              </a:r>
            </a:p>
            <a:p>
              <a:pPr algn="ctr" eaLnBrk="1" hangingPunct="1"/>
              <a:r>
                <a:rPr lang="en-US" sz="1400"/>
                <a:t>demand</a:t>
              </a:r>
              <a:endParaRPr lang="en-US" sz="1400" baseline="-25000"/>
            </a:p>
          </p:txBody>
        </p:sp>
      </p:grpSp>
      <p:grpSp>
        <p:nvGrpSpPr>
          <p:cNvPr id="9" name="Group 22"/>
          <p:cNvGrpSpPr>
            <a:grpSpLocks/>
          </p:cNvGrpSpPr>
          <p:nvPr/>
        </p:nvGrpSpPr>
        <p:grpSpPr bwMode="auto">
          <a:xfrm>
            <a:off x="2052638" y="3324588"/>
            <a:ext cx="1158875" cy="1912937"/>
            <a:chOff x="2426883" y="3181794"/>
            <a:chExt cx="1159409" cy="1913797"/>
          </a:xfrm>
        </p:grpSpPr>
        <p:cxnSp>
          <p:nvCxnSpPr>
            <p:cNvPr id="17" name="Straight Connector 16"/>
            <p:cNvCxnSpPr/>
            <p:nvPr/>
          </p:nvCxnSpPr>
          <p:spPr>
            <a:xfrm rot="16200000" flipH="1">
              <a:off x="2351450" y="3876637"/>
              <a:ext cx="1389686"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673" name="TextBox 24"/>
            <p:cNvSpPr txBox="1">
              <a:spLocks noChangeArrowheads="1"/>
            </p:cNvSpPr>
            <p:nvPr/>
          </p:nvSpPr>
          <p:spPr bwMode="auto">
            <a:xfrm>
              <a:off x="2426883" y="4572000"/>
              <a:ext cx="1159409" cy="52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Equilibrium</a:t>
              </a:r>
            </a:p>
            <a:p>
              <a:pPr algn="ctr" eaLnBrk="1" hangingPunct="1"/>
              <a:r>
                <a:rPr lang="en-US" sz="1400"/>
                <a:t>employment</a:t>
              </a:r>
            </a:p>
          </p:txBody>
        </p:sp>
      </p:grpSp>
      <p:sp>
        <p:nvSpPr>
          <p:cNvPr id="19" name="TextBox 18"/>
          <p:cNvSpPr txBox="1">
            <a:spLocks noChangeArrowheads="1"/>
          </p:cNvSpPr>
          <p:nvPr/>
        </p:nvSpPr>
        <p:spPr bwMode="auto">
          <a:xfrm>
            <a:off x="1292225" y="865550"/>
            <a:ext cx="1989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A </a:t>
            </a:r>
            <a:r>
              <a:rPr lang="en-US" sz="1600" dirty="0"/>
              <a:t>free labor market</a:t>
            </a:r>
          </a:p>
        </p:txBody>
      </p:sp>
      <p:sp>
        <p:nvSpPr>
          <p:cNvPr id="20" name="TextBox 19"/>
          <p:cNvSpPr txBox="1">
            <a:spLocks noChangeArrowheads="1"/>
          </p:cNvSpPr>
          <p:nvPr/>
        </p:nvSpPr>
        <p:spPr bwMode="auto">
          <a:xfrm>
            <a:off x="0" y="5575863"/>
            <a:ext cx="89423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The left illustration</a:t>
            </a:r>
            <a:r>
              <a:rPr lang="en-US" sz="1600" dirty="0"/>
              <a:t> </a:t>
            </a:r>
            <a:r>
              <a:rPr lang="en-US" sz="1600" dirty="0" smtClean="0"/>
              <a:t>shows </a:t>
            </a:r>
            <a:r>
              <a:rPr lang="en-US" sz="1600" dirty="0"/>
              <a:t>a labor market in which the wage adjusts to balance labor supply and labor </a:t>
            </a:r>
            <a:r>
              <a:rPr lang="en-US" sz="1600" dirty="0" smtClean="0"/>
              <a:t>demand. The right illustration </a:t>
            </a:r>
            <a:r>
              <a:rPr lang="en-US" sz="1600" dirty="0"/>
              <a:t>shows the impact of a binding minimum wage. Because the minimum wage is a price floor, it causes a surplus: The quantity of labor supplied exceeds the quantity demanded. The result is unemployment.</a:t>
            </a:r>
          </a:p>
        </p:txBody>
      </p:sp>
      <p:sp>
        <p:nvSpPr>
          <p:cNvPr id="21" name="TextBox 20"/>
          <p:cNvSpPr txBox="1">
            <a:spLocks noChangeArrowheads="1"/>
          </p:cNvSpPr>
          <p:nvPr/>
        </p:nvSpPr>
        <p:spPr bwMode="auto">
          <a:xfrm>
            <a:off x="5910414" y="865550"/>
            <a:ext cx="24111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A </a:t>
            </a:r>
            <a:r>
              <a:rPr lang="en-US" sz="1600" dirty="0"/>
              <a:t>Labor Market with a </a:t>
            </a:r>
          </a:p>
          <a:p>
            <a:pPr algn="ctr" eaLnBrk="1" hangingPunct="1"/>
            <a:r>
              <a:rPr lang="en-US" sz="1600" dirty="0"/>
              <a:t>Binding Minimum Wage</a:t>
            </a:r>
          </a:p>
        </p:txBody>
      </p:sp>
      <p:grpSp>
        <p:nvGrpSpPr>
          <p:cNvPr id="11" name="Group 76"/>
          <p:cNvGrpSpPr>
            <a:grpSpLocks/>
          </p:cNvGrpSpPr>
          <p:nvPr/>
        </p:nvGrpSpPr>
        <p:grpSpPr bwMode="auto">
          <a:xfrm>
            <a:off x="-80963" y="3053125"/>
            <a:ext cx="2681288" cy="523875"/>
            <a:chOff x="817604" y="2942910"/>
            <a:chExt cx="2681368" cy="523866"/>
          </a:xfrm>
        </p:grpSpPr>
        <p:cxnSp>
          <p:nvCxnSpPr>
            <p:cNvPr id="23" name="Straight Connector 22"/>
            <p:cNvCxnSpPr/>
            <p:nvPr/>
          </p:nvCxnSpPr>
          <p:spPr>
            <a:xfrm>
              <a:off x="1828872" y="3200081"/>
              <a:ext cx="1670100"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671" name="TextBox 78"/>
            <p:cNvSpPr txBox="1">
              <a:spLocks noChangeArrowheads="1"/>
            </p:cNvSpPr>
            <p:nvPr/>
          </p:nvSpPr>
          <p:spPr bwMode="auto">
            <a:xfrm>
              <a:off x="817604" y="2942910"/>
              <a:ext cx="1070932" cy="52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Equilibrium</a:t>
              </a:r>
            </a:p>
            <a:p>
              <a:pPr algn="ctr" eaLnBrk="1" hangingPunct="1"/>
              <a:r>
                <a:rPr lang="en-US" sz="1400"/>
                <a:t>wage</a:t>
              </a:r>
            </a:p>
          </p:txBody>
        </p:sp>
      </p:grpSp>
      <p:grpSp>
        <p:nvGrpSpPr>
          <p:cNvPr id="12" name="Group 90"/>
          <p:cNvGrpSpPr>
            <a:grpSpLocks/>
          </p:cNvGrpSpPr>
          <p:nvPr/>
        </p:nvGrpSpPr>
        <p:grpSpPr bwMode="auto">
          <a:xfrm>
            <a:off x="1033463" y="1859325"/>
            <a:ext cx="3376612" cy="2700338"/>
            <a:chOff x="2088692" y="4695945"/>
            <a:chExt cx="3772340" cy="3663315"/>
          </a:xfrm>
        </p:grpSpPr>
        <p:cxnSp>
          <p:nvCxnSpPr>
            <p:cNvPr id="26" name="Straight Connector 25"/>
            <p:cNvCxnSpPr/>
            <p:nvPr/>
          </p:nvCxnSpPr>
          <p:spPr>
            <a:xfrm flipV="1">
              <a:off x="2088692" y="5395873"/>
              <a:ext cx="3275746" cy="296338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6669" name="TextBox 92"/>
            <p:cNvSpPr txBox="1">
              <a:spLocks noChangeArrowheads="1"/>
            </p:cNvSpPr>
            <p:nvPr/>
          </p:nvSpPr>
          <p:spPr bwMode="auto">
            <a:xfrm>
              <a:off x="5020935" y="4695945"/>
              <a:ext cx="840097" cy="7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Labor</a:t>
              </a:r>
            </a:p>
            <a:p>
              <a:pPr algn="ctr" eaLnBrk="1" hangingPunct="1"/>
              <a:r>
                <a:rPr lang="en-US" sz="1400"/>
                <a:t>supply </a:t>
              </a:r>
              <a:endParaRPr lang="en-US" sz="1400" baseline="-25000"/>
            </a:p>
          </p:txBody>
        </p:sp>
      </p:grpSp>
      <p:sp>
        <p:nvSpPr>
          <p:cNvPr id="28" name="Freeform 183"/>
          <p:cNvSpPr>
            <a:spLocks/>
          </p:cNvSpPr>
          <p:nvPr/>
        </p:nvSpPr>
        <p:spPr bwMode="auto">
          <a:xfrm>
            <a:off x="2617788" y="32579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13" name="Group 77"/>
          <p:cNvGrpSpPr>
            <a:grpSpLocks/>
          </p:cNvGrpSpPr>
          <p:nvPr/>
        </p:nvGrpSpPr>
        <p:grpSpPr bwMode="auto">
          <a:xfrm>
            <a:off x="4827588" y="1313225"/>
            <a:ext cx="4022725" cy="3398838"/>
            <a:chOff x="4693186" y="1751978"/>
            <a:chExt cx="4023303" cy="3399921"/>
          </a:xfrm>
        </p:grpSpPr>
        <p:sp>
          <p:nvSpPr>
            <p:cNvPr id="36" name="Rectangle 35"/>
            <p:cNvSpPr/>
            <p:nvPr/>
          </p:nvSpPr>
          <p:spPr>
            <a:xfrm>
              <a:off x="5298110" y="2028291"/>
              <a:ext cx="3418379" cy="3123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6665" name="Group 36"/>
            <p:cNvGrpSpPr>
              <a:grpSpLocks/>
            </p:cNvGrpSpPr>
            <p:nvPr/>
          </p:nvGrpSpPr>
          <p:grpSpPr bwMode="auto">
            <a:xfrm>
              <a:off x="4693186" y="1751978"/>
              <a:ext cx="646074" cy="3399921"/>
              <a:chOff x="1223854" y="1172704"/>
              <a:chExt cx="645566" cy="3399296"/>
            </a:xfrm>
          </p:grpSpPr>
          <p:cxnSp>
            <p:nvCxnSpPr>
              <p:cNvPr id="38" name="Straight Connector 37"/>
              <p:cNvCxnSpPr/>
              <p:nvPr/>
            </p:nvCxnSpPr>
            <p:spPr>
              <a:xfrm rot="5400000">
                <a:off x="228680" y="2972378"/>
                <a:ext cx="31992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667" name="TextBox 38"/>
              <p:cNvSpPr txBox="1">
                <a:spLocks noChangeArrowheads="1"/>
              </p:cNvSpPr>
              <p:nvPr/>
            </p:nvSpPr>
            <p:spPr bwMode="auto">
              <a:xfrm>
                <a:off x="1223854" y="1172704"/>
                <a:ext cx="645566" cy="3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Wage</a:t>
                </a:r>
              </a:p>
            </p:txBody>
          </p:sp>
        </p:grpSp>
      </p:grpSp>
      <p:grpSp>
        <p:nvGrpSpPr>
          <p:cNvPr id="16" name="Group 39"/>
          <p:cNvGrpSpPr>
            <a:grpSpLocks/>
          </p:cNvGrpSpPr>
          <p:nvPr/>
        </p:nvGrpSpPr>
        <p:grpSpPr bwMode="auto">
          <a:xfrm>
            <a:off x="5300663" y="4712063"/>
            <a:ext cx="3771900" cy="528637"/>
            <a:chOff x="1676400" y="5181600"/>
            <a:chExt cx="3772099" cy="528062"/>
          </a:xfrm>
        </p:grpSpPr>
        <p:cxnSp>
          <p:nvCxnSpPr>
            <p:cNvPr id="41" name="Straight Connector 40"/>
            <p:cNvCxnSpPr/>
            <p:nvPr/>
          </p:nvCxnSpPr>
          <p:spPr>
            <a:xfrm>
              <a:off x="1828808" y="5181600"/>
              <a:ext cx="3400604" cy="47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662" name="TextBox 41"/>
            <p:cNvSpPr txBox="1">
              <a:spLocks noChangeArrowheads="1"/>
            </p:cNvSpPr>
            <p:nvPr/>
          </p:nvSpPr>
          <p:spPr bwMode="auto">
            <a:xfrm>
              <a:off x="4558512" y="5186442"/>
              <a:ext cx="889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a:p>
              <a:pPr algn="ctr" eaLnBrk="1" hangingPunct="1"/>
              <a:r>
                <a:rPr lang="en-US" sz="1400"/>
                <a:t>of Labor </a:t>
              </a:r>
            </a:p>
          </p:txBody>
        </p:sp>
        <p:sp>
          <p:nvSpPr>
            <p:cNvPr id="26663" name="TextBox 42"/>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18" name="Group 28"/>
          <p:cNvGrpSpPr>
            <a:grpSpLocks/>
          </p:cNvGrpSpPr>
          <p:nvPr/>
        </p:nvGrpSpPr>
        <p:grpSpPr bwMode="auto">
          <a:xfrm>
            <a:off x="4581525" y="2734038"/>
            <a:ext cx="4233863" cy="523875"/>
            <a:chOff x="981580" y="3014249"/>
            <a:chExt cx="4232928" cy="523791"/>
          </a:xfrm>
        </p:grpSpPr>
        <p:cxnSp>
          <p:nvCxnSpPr>
            <p:cNvPr id="57" name="Straight Connector 56"/>
            <p:cNvCxnSpPr/>
            <p:nvPr/>
          </p:nvCxnSpPr>
          <p:spPr>
            <a:xfrm>
              <a:off x="1829118" y="3199956"/>
              <a:ext cx="3385390" cy="158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6660" name="TextBox 30"/>
            <p:cNvSpPr txBox="1">
              <a:spLocks noChangeArrowheads="1"/>
            </p:cNvSpPr>
            <p:nvPr/>
          </p:nvSpPr>
          <p:spPr bwMode="auto">
            <a:xfrm>
              <a:off x="981580" y="3014249"/>
              <a:ext cx="910542" cy="52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Minimum</a:t>
              </a:r>
            </a:p>
            <a:p>
              <a:pPr algn="ctr" eaLnBrk="1" hangingPunct="1"/>
              <a:r>
                <a:rPr lang="en-US" sz="1400"/>
                <a:t>wage</a:t>
              </a:r>
            </a:p>
          </p:txBody>
        </p:sp>
      </p:grpSp>
      <p:grpSp>
        <p:nvGrpSpPr>
          <p:cNvPr id="22" name="Group 22"/>
          <p:cNvGrpSpPr>
            <a:grpSpLocks/>
          </p:cNvGrpSpPr>
          <p:nvPr/>
        </p:nvGrpSpPr>
        <p:grpSpPr bwMode="auto">
          <a:xfrm>
            <a:off x="6207125" y="2921363"/>
            <a:ext cx="1028700" cy="2314575"/>
            <a:chOff x="2545643" y="2779727"/>
            <a:chExt cx="1029553" cy="2315865"/>
          </a:xfrm>
        </p:grpSpPr>
        <p:cxnSp>
          <p:nvCxnSpPr>
            <p:cNvPr id="61" name="Straight Connector 60"/>
            <p:cNvCxnSpPr/>
            <p:nvPr/>
          </p:nvCxnSpPr>
          <p:spPr>
            <a:xfrm rot="5400000">
              <a:off x="2151066" y="3674781"/>
              <a:ext cx="1791698"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658" name="TextBox 24"/>
            <p:cNvSpPr txBox="1">
              <a:spLocks noChangeArrowheads="1"/>
            </p:cNvSpPr>
            <p:nvPr/>
          </p:nvSpPr>
          <p:spPr bwMode="auto">
            <a:xfrm>
              <a:off x="2545643" y="4572001"/>
              <a:ext cx="1029553" cy="52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a:p>
              <a:pPr algn="ctr" eaLnBrk="1" hangingPunct="1"/>
              <a:r>
                <a:rPr lang="en-US" sz="1400"/>
                <a:t>demanded</a:t>
              </a:r>
            </a:p>
          </p:txBody>
        </p:sp>
      </p:grpSp>
      <p:grpSp>
        <p:nvGrpSpPr>
          <p:cNvPr id="24" name="Group 22"/>
          <p:cNvGrpSpPr>
            <a:grpSpLocks/>
          </p:cNvGrpSpPr>
          <p:nvPr/>
        </p:nvGrpSpPr>
        <p:grpSpPr bwMode="auto">
          <a:xfrm>
            <a:off x="7380288" y="2910250"/>
            <a:ext cx="852487" cy="2324100"/>
            <a:chOff x="2628775" y="2769819"/>
            <a:chExt cx="851601" cy="2325773"/>
          </a:xfrm>
        </p:grpSpPr>
        <p:cxnSp>
          <p:nvCxnSpPr>
            <p:cNvPr id="66" name="Straight Connector 65"/>
            <p:cNvCxnSpPr/>
            <p:nvPr/>
          </p:nvCxnSpPr>
          <p:spPr>
            <a:xfrm rot="5400000">
              <a:off x="2146677" y="3668995"/>
              <a:ext cx="1803110" cy="475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656" name="TextBox 24"/>
            <p:cNvSpPr txBox="1">
              <a:spLocks noChangeArrowheads="1"/>
            </p:cNvSpPr>
            <p:nvPr/>
          </p:nvSpPr>
          <p:spPr bwMode="auto">
            <a:xfrm>
              <a:off x="2628775" y="4572001"/>
              <a:ext cx="851601" cy="52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a:p>
              <a:pPr algn="ctr" eaLnBrk="1" hangingPunct="1"/>
              <a:r>
                <a:rPr lang="en-US" sz="1400"/>
                <a:t>supplied</a:t>
              </a:r>
            </a:p>
          </p:txBody>
        </p:sp>
      </p:grpSp>
      <p:grpSp>
        <p:nvGrpSpPr>
          <p:cNvPr id="25" name="Group 132"/>
          <p:cNvGrpSpPr>
            <a:grpSpLocks/>
          </p:cNvGrpSpPr>
          <p:nvPr/>
        </p:nvGrpSpPr>
        <p:grpSpPr bwMode="auto">
          <a:xfrm>
            <a:off x="6486525" y="1962513"/>
            <a:ext cx="1685925" cy="862012"/>
            <a:chOff x="1762777" y="817948"/>
            <a:chExt cx="1685415" cy="860675"/>
          </a:xfrm>
        </p:grpSpPr>
        <p:sp>
          <p:nvSpPr>
            <p:cNvPr id="26653" name="TextBox 133"/>
            <p:cNvSpPr txBox="1">
              <a:spLocks noChangeArrowheads="1"/>
            </p:cNvSpPr>
            <p:nvPr/>
          </p:nvSpPr>
          <p:spPr bwMode="auto">
            <a:xfrm>
              <a:off x="1762777" y="817948"/>
              <a:ext cx="1685415" cy="5843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Labor surplus</a:t>
              </a:r>
            </a:p>
            <a:p>
              <a:pPr algn="ctr" eaLnBrk="1" hangingPunct="1"/>
              <a:r>
                <a:rPr lang="en-US" sz="1600" dirty="0"/>
                <a:t>(unemployment)</a:t>
              </a:r>
            </a:p>
          </p:txBody>
        </p:sp>
        <p:sp>
          <p:nvSpPr>
            <p:cNvPr id="72" name="Left Brace 71"/>
            <p:cNvSpPr/>
            <p:nvPr/>
          </p:nvSpPr>
          <p:spPr>
            <a:xfrm rot="5400000">
              <a:off x="2400916" y="983665"/>
              <a:ext cx="250436" cy="1139480"/>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27" name="Group 83"/>
          <p:cNvGrpSpPr>
            <a:grpSpLocks/>
          </p:cNvGrpSpPr>
          <p:nvPr/>
        </p:nvGrpSpPr>
        <p:grpSpPr bwMode="auto">
          <a:xfrm>
            <a:off x="5768975" y="2218100"/>
            <a:ext cx="3070225" cy="1924050"/>
            <a:chOff x="2322309" y="2808578"/>
            <a:chExt cx="3427260" cy="2609559"/>
          </a:xfrm>
        </p:grpSpPr>
        <p:cxnSp>
          <p:nvCxnSpPr>
            <p:cNvPr id="85" name="Straight Connector 84"/>
            <p:cNvCxnSpPr/>
            <p:nvPr/>
          </p:nvCxnSpPr>
          <p:spPr>
            <a:xfrm>
              <a:off x="2322309" y="2808578"/>
              <a:ext cx="2851325" cy="260955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6652" name="TextBox 85"/>
            <p:cNvSpPr txBox="1">
              <a:spLocks noChangeArrowheads="1"/>
            </p:cNvSpPr>
            <p:nvPr/>
          </p:nvSpPr>
          <p:spPr bwMode="auto">
            <a:xfrm>
              <a:off x="4821962" y="4493250"/>
              <a:ext cx="927607" cy="709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Labor</a:t>
              </a:r>
            </a:p>
            <a:p>
              <a:pPr algn="ctr" eaLnBrk="1" hangingPunct="1"/>
              <a:r>
                <a:rPr lang="en-US" sz="1400"/>
                <a:t>demand</a:t>
              </a:r>
              <a:endParaRPr lang="en-US" sz="1400" baseline="-25000"/>
            </a:p>
          </p:txBody>
        </p:sp>
      </p:grpSp>
      <p:grpSp>
        <p:nvGrpSpPr>
          <p:cNvPr id="29" name="Group 90"/>
          <p:cNvGrpSpPr>
            <a:grpSpLocks/>
          </p:cNvGrpSpPr>
          <p:nvPr/>
        </p:nvGrpSpPr>
        <p:grpSpPr bwMode="auto">
          <a:xfrm>
            <a:off x="5603875" y="1857738"/>
            <a:ext cx="3376613" cy="2700337"/>
            <a:chOff x="2088692" y="4695945"/>
            <a:chExt cx="3772340" cy="3663315"/>
          </a:xfrm>
        </p:grpSpPr>
        <p:cxnSp>
          <p:nvCxnSpPr>
            <p:cNvPr id="88" name="Straight Connector 87"/>
            <p:cNvCxnSpPr/>
            <p:nvPr/>
          </p:nvCxnSpPr>
          <p:spPr>
            <a:xfrm flipV="1">
              <a:off x="2088692" y="5395872"/>
              <a:ext cx="3275746" cy="29633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6650" name="TextBox 92"/>
            <p:cNvSpPr txBox="1">
              <a:spLocks noChangeArrowheads="1"/>
            </p:cNvSpPr>
            <p:nvPr/>
          </p:nvSpPr>
          <p:spPr bwMode="auto">
            <a:xfrm>
              <a:off x="5020935" y="4695945"/>
              <a:ext cx="840097" cy="7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Labor</a:t>
              </a:r>
            </a:p>
            <a:p>
              <a:pPr algn="ctr" eaLnBrk="1" hangingPunct="1"/>
              <a:r>
                <a:rPr lang="en-US" sz="1400"/>
                <a:t>supply </a:t>
              </a:r>
              <a:endParaRPr lang="en-US" sz="1400" baseline="-25000"/>
            </a:p>
          </p:txBody>
        </p:sp>
      </p:grpSp>
      <p:sp>
        <p:nvSpPr>
          <p:cNvPr id="68" name="Freeform 183"/>
          <p:cNvSpPr>
            <a:spLocks/>
          </p:cNvSpPr>
          <p:nvPr/>
        </p:nvSpPr>
        <p:spPr bwMode="auto">
          <a:xfrm>
            <a:off x="6643688" y="28546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69" name="Freeform 183"/>
          <p:cNvSpPr>
            <a:spLocks/>
          </p:cNvSpPr>
          <p:nvPr/>
        </p:nvSpPr>
        <p:spPr bwMode="auto">
          <a:xfrm>
            <a:off x="7742238" y="28546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1000"/>
                                        <p:tgtEl>
                                          <p:spTgt spid="12"/>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nodeType="afterGroup">
                            <p:stCondLst>
                              <p:cond delay="4000"/>
                            </p:stCondLst>
                            <p:childTnLst>
                              <p:par>
                                <p:cTn id="32" presetID="22" presetClass="entr" presetSubtype="1"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par>
                                <p:cTn id="44" presetID="22" presetClass="entr" presetSubtype="4"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nodeType="afterGroup">
                            <p:stCondLst>
                              <p:cond delay="1000"/>
                            </p:stCondLst>
                            <p:childTnLst>
                              <p:par>
                                <p:cTn id="48" presetID="22" presetClass="entr" presetSubtype="8"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left)">
                                      <p:cBhvr>
                                        <p:cTn id="50" dur="1000"/>
                                        <p:tgtEl>
                                          <p:spTgt spid="29"/>
                                        </p:tgtEl>
                                      </p:cBhvr>
                                    </p:animEffect>
                                  </p:childTnLst>
                                </p:cTn>
                              </p:par>
                            </p:childTnLst>
                          </p:cTn>
                        </p:par>
                        <p:par>
                          <p:cTn id="51" fill="hold" nodeType="afterGroup">
                            <p:stCondLst>
                              <p:cond delay="2000"/>
                            </p:stCondLst>
                            <p:childTnLst>
                              <p:par>
                                <p:cTn id="52" presetID="22" presetClass="entr" presetSubtype="8" fill="hold"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1000"/>
                                        <p:tgtEl>
                                          <p:spTgt spid="27"/>
                                        </p:tgtEl>
                                      </p:cBhvr>
                                    </p:animEffect>
                                  </p:childTnLst>
                                </p:cTn>
                              </p:par>
                            </p:childTnLst>
                          </p:cTn>
                        </p:par>
                        <p:par>
                          <p:cTn id="55" fill="hold" nodeType="afterGroup">
                            <p:stCondLst>
                              <p:cond delay="3000"/>
                            </p:stCondLst>
                            <p:childTnLst>
                              <p:par>
                                <p:cTn id="56" presetID="22" presetClass="entr" presetSubtype="8"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1000"/>
                                        <p:tgtEl>
                                          <p:spTgt spid="18"/>
                                        </p:tgtEl>
                                      </p:cBhvr>
                                    </p:animEffect>
                                  </p:childTnLst>
                                </p:cTn>
                              </p:par>
                            </p:childTnLst>
                          </p:cTn>
                        </p:par>
                        <p:par>
                          <p:cTn id="59" fill="hold" nodeType="afterGroup">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wipe(left)">
                                      <p:cBhvr>
                                        <p:cTn id="62" dur="500"/>
                                        <p:tgtEl>
                                          <p:spTgt spid="68"/>
                                        </p:tgtEl>
                                      </p:cBhvr>
                                    </p:animEffect>
                                  </p:childTnLst>
                                </p:cTn>
                              </p:par>
                            </p:childTnLst>
                          </p:cTn>
                        </p:par>
                        <p:par>
                          <p:cTn id="63" fill="hold" nodeType="afterGroup">
                            <p:stCondLst>
                              <p:cond delay="45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nodeType="afterGroup">
                            <p:stCondLst>
                              <p:cond delay="5000"/>
                            </p:stCondLst>
                            <p:childTnLst>
                              <p:par>
                                <p:cTn id="68" presetID="22" presetClass="entr" presetSubtype="8" fill="hold" grpId="0" nodeType="after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wipe(left)">
                                      <p:cBhvr>
                                        <p:cTn id="70" dur="500"/>
                                        <p:tgtEl>
                                          <p:spTgt spid="69"/>
                                        </p:tgtEl>
                                      </p:cBhvr>
                                    </p:animEffect>
                                  </p:childTnLst>
                                </p:cTn>
                              </p:par>
                            </p:childTnLst>
                          </p:cTn>
                        </p:par>
                        <p:par>
                          <p:cTn id="71" fill="hold" nodeType="afterGroup">
                            <p:stCondLst>
                              <p:cond delay="5500"/>
                            </p:stCondLst>
                            <p:childTnLst>
                              <p:par>
                                <p:cTn id="72" presetID="22" presetClass="entr" presetSubtype="1"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up)">
                                      <p:cBhvr>
                                        <p:cTn id="74" dur="500"/>
                                        <p:tgtEl>
                                          <p:spTgt spid="24"/>
                                        </p:tgtEl>
                                      </p:cBhvr>
                                    </p:animEffect>
                                  </p:childTnLst>
                                </p:cTn>
                              </p:par>
                            </p:childTnLst>
                          </p:cTn>
                        </p:par>
                        <p:par>
                          <p:cTn id="75" fill="hold" nodeType="afterGroup">
                            <p:stCondLst>
                              <p:cond delay="6000"/>
                            </p:stCondLst>
                            <p:childTnLst>
                              <p:par>
                                <p:cTn id="76" presetID="22" presetClass="entr" presetSubtype="8" fill="hold" nodeType="after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wipe(left)">
                                      <p:cBhvr>
                                        <p:cTn id="78" dur="500"/>
                                        <p:tgtEl>
                                          <p:spTgt spid="25"/>
                                        </p:tgtEl>
                                      </p:cBhvr>
                                    </p:animEffect>
                                  </p:childTnLst>
                                </p:cTn>
                              </p:par>
                            </p:childTnLst>
                          </p:cTn>
                        </p:par>
                      </p:childTnLst>
                    </p:cTn>
                  </p:par>
                  <p:par>
                    <p:cTn id="79" fill="hold">
                      <p:stCondLst>
                        <p:cond delay="indefinite"/>
                      </p:stCondLst>
                      <p:childTnLst>
                        <p:par>
                          <p:cTn id="80" fill="hold" nodeType="afterGroup">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ipe(left)">
                                      <p:cBhvr>
                                        <p:cTn id="8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animBg="1"/>
      <p:bldP spid="68" grpId="0" animBg="1"/>
      <p:bldP spid="6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Controls on Prices</a:t>
            </a:r>
          </a:p>
        </p:txBody>
      </p:sp>
      <p:sp>
        <p:nvSpPr>
          <p:cNvPr id="3" name="Content Placeholder 2"/>
          <p:cNvSpPr>
            <a:spLocks noGrp="1"/>
          </p:cNvSpPr>
          <p:nvPr>
            <p:ph idx="1"/>
          </p:nvPr>
        </p:nvSpPr>
        <p:spPr bwMode="auto">
          <a:xfrm>
            <a:off x="304800" y="72390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Evaluating price controls</a:t>
            </a:r>
          </a:p>
          <a:p>
            <a:r>
              <a:rPr lang="en-US" dirty="0" smtClean="0"/>
              <a:t>Markets are usually a good way to organize economic activity</a:t>
            </a:r>
          </a:p>
          <a:p>
            <a:pPr lvl="1"/>
            <a:r>
              <a:rPr lang="en-US" sz="2400" dirty="0" smtClean="0"/>
              <a:t>Economists usually oppose price ceilings and price </a:t>
            </a:r>
            <a:r>
              <a:rPr lang="en-US" sz="2400" dirty="0" smtClean="0"/>
              <a:t>floors</a:t>
            </a:r>
          </a:p>
          <a:p>
            <a:pPr lvl="1"/>
            <a:r>
              <a:rPr lang="en-US" sz="2400" dirty="0" smtClean="0"/>
              <a:t>Prices </a:t>
            </a:r>
            <a:r>
              <a:rPr lang="en-US" sz="2400" dirty="0" smtClean="0"/>
              <a:t>coordinate </a:t>
            </a:r>
            <a:r>
              <a:rPr lang="en-US" sz="2400" dirty="0" smtClean="0"/>
              <a:t>economic activity efficiently</a:t>
            </a:r>
            <a:endParaRPr lang="en-US" sz="2400" dirty="0" smtClean="0"/>
          </a:p>
        </p:txBody>
      </p:sp>
      <p:sp>
        <p:nvSpPr>
          <p:cNvPr id="2" name="Rectangle 1"/>
          <p:cNvSpPr/>
          <p:nvPr/>
        </p:nvSpPr>
        <p:spPr>
          <a:xfrm>
            <a:off x="261254" y="3352336"/>
            <a:ext cx="8787740" cy="3354765"/>
          </a:xfrm>
          <a:prstGeom prst="rect">
            <a:avLst/>
          </a:prstGeom>
        </p:spPr>
        <p:txBody>
          <a:bodyPr wrap="square">
            <a:spAutoFit/>
          </a:bodyPr>
          <a:lstStyle/>
          <a:p>
            <a:pPr marL="344488" indent="-344488">
              <a:buFont typeface="Arial" pitchFamily="34" charset="0"/>
              <a:buChar char="•"/>
            </a:pPr>
            <a:r>
              <a:rPr lang="en-US" sz="3400" dirty="0">
                <a:latin typeface="+mn-lt"/>
              </a:rPr>
              <a:t>Governments can sometimes improve market </a:t>
            </a:r>
            <a:r>
              <a:rPr lang="en-US" sz="3400" dirty="0" smtClean="0">
                <a:latin typeface="+mn-lt"/>
              </a:rPr>
              <a:t>outcomes </a:t>
            </a:r>
          </a:p>
          <a:p>
            <a:pPr marL="801688" lvl="1" indent="-344488">
              <a:buFont typeface="Arial" pitchFamily="34" charset="0"/>
              <a:buChar char="•"/>
            </a:pPr>
            <a:r>
              <a:rPr lang="en-US" sz="2400" dirty="0" smtClean="0">
                <a:latin typeface="+mn-lt"/>
              </a:rPr>
              <a:t>because </a:t>
            </a:r>
            <a:r>
              <a:rPr lang="en-US" sz="2400" dirty="0">
                <a:latin typeface="+mn-lt"/>
              </a:rPr>
              <a:t>of </a:t>
            </a:r>
            <a:r>
              <a:rPr lang="en-US" sz="2400" dirty="0" smtClean="0">
                <a:latin typeface="+mn-lt"/>
              </a:rPr>
              <a:t>unfair </a:t>
            </a:r>
            <a:r>
              <a:rPr lang="en-US" sz="2400" dirty="0">
                <a:latin typeface="+mn-lt"/>
              </a:rPr>
              <a:t>market </a:t>
            </a:r>
            <a:r>
              <a:rPr lang="en-US" sz="2400" dirty="0" smtClean="0">
                <a:latin typeface="+mn-lt"/>
              </a:rPr>
              <a:t>outcome</a:t>
            </a:r>
          </a:p>
          <a:p>
            <a:pPr marL="801688" lvl="1" indent="-344488">
              <a:buFont typeface="Arial" pitchFamily="34" charset="0"/>
              <a:buChar char="•"/>
            </a:pPr>
            <a:r>
              <a:rPr lang="en-US" sz="2400" dirty="0" smtClean="0">
                <a:latin typeface="+mn-lt"/>
              </a:rPr>
              <a:t>aimed </a:t>
            </a:r>
            <a:r>
              <a:rPr lang="en-US" sz="2400" dirty="0">
                <a:latin typeface="+mn-lt"/>
              </a:rPr>
              <a:t>at helping the </a:t>
            </a:r>
            <a:r>
              <a:rPr lang="en-US" sz="2400" dirty="0" smtClean="0">
                <a:latin typeface="+mn-lt"/>
              </a:rPr>
              <a:t>poor</a:t>
            </a:r>
          </a:p>
          <a:p>
            <a:pPr marL="801688" lvl="1" indent="-344488">
              <a:buFont typeface="Arial" pitchFamily="34" charset="0"/>
              <a:buChar char="•"/>
            </a:pPr>
            <a:r>
              <a:rPr lang="en-US" sz="2400" dirty="0" smtClean="0">
                <a:latin typeface="+mn-lt"/>
              </a:rPr>
              <a:t>often </a:t>
            </a:r>
            <a:r>
              <a:rPr lang="en-US" sz="2400" dirty="0">
                <a:latin typeface="+mn-lt"/>
              </a:rPr>
              <a:t>hurt those they are trying to </a:t>
            </a:r>
            <a:r>
              <a:rPr lang="en-US" sz="2400" dirty="0" smtClean="0">
                <a:latin typeface="+mn-lt"/>
              </a:rPr>
              <a:t>help </a:t>
            </a:r>
          </a:p>
          <a:p>
            <a:pPr marL="801688" lvl="1" indent="-344488">
              <a:buFont typeface="Arial" pitchFamily="34" charset="0"/>
              <a:buChar char="•"/>
            </a:pPr>
            <a:r>
              <a:rPr lang="en-US" sz="2400" dirty="0" smtClean="0">
                <a:latin typeface="+mn-lt"/>
              </a:rPr>
              <a:t>other </a:t>
            </a:r>
            <a:r>
              <a:rPr lang="en-US" sz="2400" dirty="0">
                <a:latin typeface="+mn-lt"/>
              </a:rPr>
              <a:t>ways of helping those in </a:t>
            </a:r>
            <a:r>
              <a:rPr lang="en-US" sz="2400" dirty="0" smtClean="0">
                <a:latin typeface="+mn-lt"/>
              </a:rPr>
              <a:t>need</a:t>
            </a:r>
          </a:p>
          <a:p>
            <a:pPr marL="1258888" lvl="2" indent="-344488">
              <a:buFont typeface="Arial" pitchFamily="34" charset="0"/>
              <a:buChar char="•"/>
            </a:pPr>
            <a:r>
              <a:rPr lang="en-US" sz="2400" dirty="0" smtClean="0">
                <a:latin typeface="+mn-lt"/>
              </a:rPr>
              <a:t>rent subsidies</a:t>
            </a:r>
          </a:p>
          <a:p>
            <a:pPr marL="1258888" lvl="2" indent="-344488">
              <a:buFont typeface="Arial" pitchFamily="34" charset="0"/>
              <a:buChar char="•"/>
            </a:pPr>
            <a:r>
              <a:rPr lang="en-US" sz="2400" dirty="0" smtClean="0">
                <a:latin typeface="+mn-lt"/>
              </a:rPr>
              <a:t>wage </a:t>
            </a:r>
            <a:r>
              <a:rPr lang="en-US" sz="2400" dirty="0">
                <a:latin typeface="+mn-lt"/>
              </a:rPr>
              <a:t>subsidies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178130" y="8924"/>
            <a:ext cx="8965870" cy="6679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rPr>
              <a:t>A tax on sellers</a:t>
            </a:r>
          </a:p>
        </p:txBody>
      </p:sp>
      <p:grpSp>
        <p:nvGrpSpPr>
          <p:cNvPr id="2" name="Group 4"/>
          <p:cNvGrpSpPr>
            <a:grpSpLocks/>
          </p:cNvGrpSpPr>
          <p:nvPr/>
        </p:nvGrpSpPr>
        <p:grpSpPr bwMode="auto">
          <a:xfrm>
            <a:off x="1128713" y="958588"/>
            <a:ext cx="5876925" cy="3838576"/>
            <a:chOff x="-724375" y="1706454"/>
            <a:chExt cx="5878286" cy="3839297"/>
          </a:xfrm>
        </p:grpSpPr>
        <p:sp>
          <p:nvSpPr>
            <p:cNvPr id="6" name="Rectangle 5"/>
            <p:cNvSpPr/>
            <p:nvPr/>
          </p:nvSpPr>
          <p:spPr>
            <a:xfrm>
              <a:off x="728523" y="2030365"/>
              <a:ext cx="4425388" cy="35042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30780" name="Group 5"/>
            <p:cNvGrpSpPr>
              <a:grpSpLocks/>
            </p:cNvGrpSpPr>
            <p:nvPr/>
          </p:nvGrpSpPr>
          <p:grpSpPr bwMode="auto">
            <a:xfrm>
              <a:off x="-724375" y="1706454"/>
              <a:ext cx="1451310" cy="3839297"/>
              <a:chOff x="377268" y="1125212"/>
              <a:chExt cx="1451310" cy="3838592"/>
            </a:xfrm>
          </p:grpSpPr>
          <p:cxnSp>
            <p:nvCxnSpPr>
              <p:cNvPr id="8" name="Straight Connector 7"/>
              <p:cNvCxnSpPr/>
              <p:nvPr/>
            </p:nvCxnSpPr>
            <p:spPr>
              <a:xfrm rot="5400000">
                <a:off x="25963" y="3161188"/>
                <a:ext cx="3590940" cy="142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782" name="TextBox 8"/>
              <p:cNvSpPr txBox="1">
                <a:spLocks noChangeArrowheads="1"/>
              </p:cNvSpPr>
              <p:nvPr/>
            </p:nvSpPr>
            <p:spPr bwMode="auto">
              <a:xfrm>
                <a:off x="377268" y="1125212"/>
                <a:ext cx="1404679" cy="584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Price </a:t>
                </a:r>
                <a:r>
                  <a:rPr lang="en-US" sz="1600" dirty="0" smtClean="0"/>
                  <a:t>Hamburger</a:t>
                </a:r>
                <a:endParaRPr lang="en-US" sz="1600" dirty="0"/>
              </a:p>
            </p:txBody>
          </p:sp>
        </p:grpSp>
      </p:grpSp>
      <p:grpSp>
        <p:nvGrpSpPr>
          <p:cNvPr id="5" name="Group 9"/>
          <p:cNvGrpSpPr>
            <a:grpSpLocks/>
          </p:cNvGrpSpPr>
          <p:nvPr/>
        </p:nvGrpSpPr>
        <p:grpSpPr bwMode="auto">
          <a:xfrm>
            <a:off x="2416175" y="4797163"/>
            <a:ext cx="5302250" cy="590550"/>
            <a:chOff x="1676400" y="5181600"/>
            <a:chExt cx="5302041" cy="589616"/>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777" name="TextBox 11"/>
            <p:cNvSpPr txBox="1">
              <a:spLocks noChangeArrowheads="1"/>
            </p:cNvSpPr>
            <p:nvPr/>
          </p:nvSpPr>
          <p:spPr bwMode="auto">
            <a:xfrm>
              <a:off x="3973984" y="5186441"/>
              <a:ext cx="30044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Quantity of</a:t>
              </a:r>
            </a:p>
            <a:p>
              <a:pPr algn="r" eaLnBrk="1" hangingPunct="1"/>
              <a:r>
                <a:rPr lang="en-US" sz="1600" dirty="0" smtClean="0"/>
                <a:t>Hamburger</a:t>
              </a:r>
              <a:endParaRPr lang="en-US" sz="1600" dirty="0"/>
            </a:p>
          </p:txBody>
        </p:sp>
        <p:sp>
          <p:nvSpPr>
            <p:cNvPr id="30778"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2790825" y="1377688"/>
            <a:ext cx="4167188" cy="3089275"/>
            <a:chOff x="2242744" y="2083701"/>
            <a:chExt cx="4654182" cy="4189672"/>
          </a:xfrm>
        </p:grpSpPr>
        <p:cxnSp>
          <p:nvCxnSpPr>
            <p:cNvPr id="15" name="Straight Connector 14"/>
            <p:cNvCxnSpPr/>
            <p:nvPr/>
          </p:nvCxnSpPr>
          <p:spPr>
            <a:xfrm>
              <a:off x="2242744" y="2083701"/>
              <a:ext cx="4085042" cy="37203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0775" name="TextBox 15"/>
            <p:cNvSpPr txBox="1">
              <a:spLocks noChangeArrowheads="1"/>
            </p:cNvSpPr>
            <p:nvPr/>
          </p:nvSpPr>
          <p:spPr bwMode="auto">
            <a:xfrm>
              <a:off x="5405451" y="5814138"/>
              <a:ext cx="1491475"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 D</a:t>
              </a:r>
              <a:r>
                <a:rPr lang="en-US" sz="1600" baseline="-25000"/>
                <a:t>1</a:t>
              </a:r>
            </a:p>
          </p:txBody>
        </p:sp>
      </p:grpSp>
      <p:grpSp>
        <p:nvGrpSpPr>
          <p:cNvPr id="9" name="Group 22"/>
          <p:cNvGrpSpPr>
            <a:grpSpLocks/>
          </p:cNvGrpSpPr>
          <p:nvPr/>
        </p:nvGrpSpPr>
        <p:grpSpPr bwMode="auto">
          <a:xfrm>
            <a:off x="4273550" y="2660388"/>
            <a:ext cx="412750" cy="2463800"/>
            <a:chOff x="2842569" y="2445001"/>
            <a:chExt cx="412337" cy="2465791"/>
          </a:xfrm>
        </p:grpSpPr>
        <p:cxnSp>
          <p:nvCxnSpPr>
            <p:cNvPr id="18" name="Straight Connector 17"/>
            <p:cNvCxnSpPr/>
            <p:nvPr/>
          </p:nvCxnSpPr>
          <p:spPr>
            <a:xfrm rot="16200000" flipH="1">
              <a:off x="1982669" y="3507898"/>
              <a:ext cx="2127380"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73" name="TextBox 24"/>
            <p:cNvSpPr txBox="1">
              <a:spLocks noChangeArrowheads="1"/>
            </p:cNvSpPr>
            <p:nvPr/>
          </p:nvSpPr>
          <p:spPr bwMode="auto">
            <a:xfrm>
              <a:off x="2842569" y="4571998"/>
              <a:ext cx="412337" cy="33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90</a:t>
              </a:r>
            </a:p>
          </p:txBody>
        </p:sp>
      </p:grpSp>
      <p:sp>
        <p:nvSpPr>
          <p:cNvPr id="20" name="TextBox 19"/>
          <p:cNvSpPr txBox="1">
            <a:spLocks noChangeArrowheads="1"/>
          </p:cNvSpPr>
          <p:nvPr/>
        </p:nvSpPr>
        <p:spPr bwMode="auto">
          <a:xfrm>
            <a:off x="0" y="5658988"/>
            <a:ext cx="89423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When a tax of $0.50 is levied on sellers, the supply curve shifts up by $0.50 from S</a:t>
            </a:r>
            <a:r>
              <a:rPr lang="en-US" sz="1600" baseline="-25000" dirty="0">
                <a:latin typeface="+mn-lt"/>
              </a:rPr>
              <a:t>1</a:t>
            </a:r>
            <a:r>
              <a:rPr lang="en-US" sz="1600" dirty="0">
                <a:latin typeface="+mn-lt"/>
              </a:rPr>
              <a:t> to S</a:t>
            </a:r>
            <a:r>
              <a:rPr lang="en-US" sz="1600" baseline="-25000" dirty="0">
                <a:latin typeface="+mn-lt"/>
              </a:rPr>
              <a:t>2</a:t>
            </a:r>
            <a:r>
              <a:rPr lang="en-US" sz="1600" dirty="0">
                <a:latin typeface="+mn-lt"/>
              </a:rPr>
              <a:t>. The equilibrium quantity falls from 100 to 90 </a:t>
            </a:r>
            <a:r>
              <a:rPr lang="en-US" sz="1600" dirty="0" smtClean="0">
                <a:latin typeface="+mn-lt"/>
              </a:rPr>
              <a:t>hamburgers</a:t>
            </a:r>
            <a:r>
              <a:rPr lang="en-US" sz="1600" dirty="0" smtClean="0">
                <a:latin typeface="+mn-lt"/>
              </a:rPr>
              <a:t>. </a:t>
            </a:r>
            <a:r>
              <a:rPr lang="en-US" sz="1600" dirty="0">
                <a:latin typeface="+mn-lt"/>
              </a:rPr>
              <a:t>The price that buyers pay rises from $3.00 to $3.30. The price that sellers receive (after paying the tax) falls from $3.00 to $2.80. Even though the tax is levied on sellers, buyers and sellers share the burden of the tax.</a:t>
            </a:r>
          </a:p>
        </p:txBody>
      </p:sp>
      <p:grpSp>
        <p:nvGrpSpPr>
          <p:cNvPr id="10" name="Group 90"/>
          <p:cNvGrpSpPr>
            <a:grpSpLocks/>
          </p:cNvGrpSpPr>
          <p:nvPr/>
        </p:nvGrpSpPr>
        <p:grpSpPr bwMode="auto">
          <a:xfrm>
            <a:off x="3040063" y="1812663"/>
            <a:ext cx="3484562" cy="2700337"/>
            <a:chOff x="2473355" y="5050329"/>
            <a:chExt cx="3892157" cy="3663316"/>
          </a:xfrm>
        </p:grpSpPr>
        <p:cxnSp>
          <p:nvCxnSpPr>
            <p:cNvPr id="22" name="Straight Connector 21"/>
            <p:cNvCxnSpPr/>
            <p:nvPr/>
          </p:nvCxnSpPr>
          <p:spPr>
            <a:xfrm flipV="1">
              <a:off x="2473355" y="5556430"/>
              <a:ext cx="3461272" cy="315721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0771" name="TextBox 92"/>
            <p:cNvSpPr txBox="1">
              <a:spLocks noChangeArrowheads="1"/>
            </p:cNvSpPr>
            <p:nvPr/>
          </p:nvSpPr>
          <p:spPr bwMode="auto">
            <a:xfrm>
              <a:off x="5922904" y="5050329"/>
              <a:ext cx="442608"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a:t>
              </a:r>
              <a:r>
                <a:rPr lang="en-US" sz="1600" baseline="-25000"/>
                <a:t>1</a:t>
              </a:r>
            </a:p>
          </p:txBody>
        </p:sp>
      </p:grpSp>
      <p:grpSp>
        <p:nvGrpSpPr>
          <p:cNvPr id="12" name="Group 90"/>
          <p:cNvGrpSpPr>
            <a:grpSpLocks/>
          </p:cNvGrpSpPr>
          <p:nvPr/>
        </p:nvGrpSpPr>
        <p:grpSpPr bwMode="auto">
          <a:xfrm>
            <a:off x="3097213" y="1631688"/>
            <a:ext cx="2795587" cy="2071687"/>
            <a:chOff x="2473355" y="5904073"/>
            <a:chExt cx="3122831" cy="2809573"/>
          </a:xfrm>
        </p:grpSpPr>
        <p:cxnSp>
          <p:nvCxnSpPr>
            <p:cNvPr id="31" name="Straight Connector 30"/>
            <p:cNvCxnSpPr/>
            <p:nvPr/>
          </p:nvCxnSpPr>
          <p:spPr>
            <a:xfrm flipV="1">
              <a:off x="2473355" y="6282989"/>
              <a:ext cx="2654672" cy="243065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769" name="TextBox 92"/>
            <p:cNvSpPr txBox="1">
              <a:spLocks noChangeArrowheads="1"/>
            </p:cNvSpPr>
            <p:nvPr/>
          </p:nvSpPr>
          <p:spPr bwMode="auto">
            <a:xfrm>
              <a:off x="5153578" y="5904073"/>
              <a:ext cx="442608"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a:t>
              </a:r>
              <a:r>
                <a:rPr lang="en-US" sz="1600" baseline="-25000"/>
                <a:t>2</a:t>
              </a:r>
            </a:p>
          </p:txBody>
        </p:sp>
      </p:grpSp>
      <p:sp>
        <p:nvSpPr>
          <p:cNvPr id="34" name="Freeform 183"/>
          <p:cNvSpPr>
            <a:spLocks/>
          </p:cNvSpPr>
          <p:nvPr/>
        </p:nvSpPr>
        <p:spPr bwMode="auto">
          <a:xfrm>
            <a:off x="4932363" y="296995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4" name="Freeform 183"/>
          <p:cNvSpPr>
            <a:spLocks/>
          </p:cNvSpPr>
          <p:nvPr/>
        </p:nvSpPr>
        <p:spPr bwMode="auto">
          <a:xfrm>
            <a:off x="4422775" y="26048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3" name="Group 22"/>
          <p:cNvGrpSpPr>
            <a:grpSpLocks/>
          </p:cNvGrpSpPr>
          <p:nvPr/>
        </p:nvGrpSpPr>
        <p:grpSpPr bwMode="auto">
          <a:xfrm>
            <a:off x="4746625" y="3063613"/>
            <a:ext cx="525463" cy="2046287"/>
            <a:chOff x="2795074" y="2862911"/>
            <a:chExt cx="526165" cy="2047881"/>
          </a:xfrm>
        </p:grpSpPr>
        <p:cxnSp>
          <p:nvCxnSpPr>
            <p:cNvPr id="36" name="Straight Connector 35"/>
            <p:cNvCxnSpPr/>
            <p:nvPr/>
          </p:nvCxnSpPr>
          <p:spPr>
            <a:xfrm rot="5400000">
              <a:off x="2192289" y="3716856"/>
              <a:ext cx="1709481"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7" name="TextBox 24"/>
            <p:cNvSpPr txBox="1">
              <a:spLocks noChangeArrowheads="1"/>
            </p:cNvSpPr>
            <p:nvPr/>
          </p:nvSpPr>
          <p:spPr bwMode="auto">
            <a:xfrm>
              <a:off x="2795074" y="4571998"/>
              <a:ext cx="526165" cy="33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100</a:t>
              </a:r>
            </a:p>
          </p:txBody>
        </p:sp>
      </p:grpSp>
      <p:grpSp>
        <p:nvGrpSpPr>
          <p:cNvPr id="14" name="Group 76"/>
          <p:cNvGrpSpPr>
            <a:grpSpLocks/>
          </p:cNvGrpSpPr>
          <p:nvPr/>
        </p:nvGrpSpPr>
        <p:grpSpPr bwMode="auto">
          <a:xfrm>
            <a:off x="1911350" y="2469888"/>
            <a:ext cx="2578100" cy="338137"/>
            <a:chOff x="1173794" y="3014250"/>
            <a:chExt cx="2576508" cy="338972"/>
          </a:xfrm>
        </p:grpSpPr>
        <p:cxnSp>
          <p:nvCxnSpPr>
            <p:cNvPr id="41" name="Straight Connector 40"/>
            <p:cNvCxnSpPr/>
            <p:nvPr/>
          </p:nvCxnSpPr>
          <p:spPr>
            <a:xfrm>
              <a:off x="1829027" y="3200446"/>
              <a:ext cx="1921275" cy="47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5" name="TextBox 78"/>
            <p:cNvSpPr txBox="1">
              <a:spLocks noChangeArrowheads="1"/>
            </p:cNvSpPr>
            <p:nvPr/>
          </p:nvSpPr>
          <p:spPr bwMode="auto">
            <a:xfrm>
              <a:off x="1173794" y="3014250"/>
              <a:ext cx="697499"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$3.30</a:t>
              </a:r>
            </a:p>
          </p:txBody>
        </p:sp>
      </p:grpSp>
      <p:grpSp>
        <p:nvGrpSpPr>
          <p:cNvPr id="16" name="Group 76"/>
          <p:cNvGrpSpPr>
            <a:grpSpLocks/>
          </p:cNvGrpSpPr>
          <p:nvPr/>
        </p:nvGrpSpPr>
        <p:grpSpPr bwMode="auto">
          <a:xfrm>
            <a:off x="1992313" y="2871525"/>
            <a:ext cx="2995612" cy="338138"/>
            <a:chOff x="1245032" y="3014250"/>
            <a:chExt cx="2994048" cy="338972"/>
          </a:xfrm>
        </p:grpSpPr>
        <p:cxnSp>
          <p:nvCxnSpPr>
            <p:cNvPr id="45" name="Straight Connector 44"/>
            <p:cNvCxnSpPr/>
            <p:nvPr/>
          </p:nvCxnSpPr>
          <p:spPr>
            <a:xfrm>
              <a:off x="1828927" y="3200446"/>
              <a:ext cx="2410153" cy="636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3" name="TextBox 78"/>
            <p:cNvSpPr txBox="1">
              <a:spLocks noChangeArrowheads="1"/>
            </p:cNvSpPr>
            <p:nvPr/>
          </p:nvSpPr>
          <p:spPr bwMode="auto">
            <a:xfrm>
              <a:off x="1245032" y="3014250"/>
              <a:ext cx="58370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3.00</a:t>
              </a:r>
            </a:p>
          </p:txBody>
        </p:sp>
      </p:grpSp>
      <p:grpSp>
        <p:nvGrpSpPr>
          <p:cNvPr id="17" name="Group 76"/>
          <p:cNvGrpSpPr>
            <a:grpSpLocks/>
          </p:cNvGrpSpPr>
          <p:nvPr/>
        </p:nvGrpSpPr>
        <p:grpSpPr bwMode="auto">
          <a:xfrm>
            <a:off x="2003425" y="3249350"/>
            <a:ext cx="2473325" cy="338138"/>
            <a:chOff x="1245032" y="3014250"/>
            <a:chExt cx="2473608" cy="338972"/>
          </a:xfrm>
        </p:grpSpPr>
        <p:cxnSp>
          <p:nvCxnSpPr>
            <p:cNvPr id="49" name="Straight Connector 48"/>
            <p:cNvCxnSpPr/>
            <p:nvPr/>
          </p:nvCxnSpPr>
          <p:spPr>
            <a:xfrm flipV="1">
              <a:off x="1827712" y="3197263"/>
              <a:ext cx="1890928" cy="31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1" name="TextBox 78"/>
            <p:cNvSpPr txBox="1">
              <a:spLocks noChangeArrowheads="1"/>
            </p:cNvSpPr>
            <p:nvPr/>
          </p:nvSpPr>
          <p:spPr bwMode="auto">
            <a:xfrm>
              <a:off x="1245032" y="3014250"/>
              <a:ext cx="58370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2.80</a:t>
              </a:r>
            </a:p>
          </p:txBody>
        </p:sp>
      </p:grpSp>
      <p:grpSp>
        <p:nvGrpSpPr>
          <p:cNvPr id="19" name="Group 58"/>
          <p:cNvGrpSpPr>
            <a:grpSpLocks/>
          </p:cNvGrpSpPr>
          <p:nvPr/>
        </p:nvGrpSpPr>
        <p:grpSpPr bwMode="auto">
          <a:xfrm>
            <a:off x="830263" y="1798375"/>
            <a:ext cx="1401762" cy="830263"/>
            <a:chOff x="830051" y="1999995"/>
            <a:chExt cx="1402510" cy="830997"/>
          </a:xfrm>
        </p:grpSpPr>
        <p:sp>
          <p:nvSpPr>
            <p:cNvPr id="30758" name="TextBox 92"/>
            <p:cNvSpPr txBox="1">
              <a:spLocks noChangeArrowheads="1"/>
            </p:cNvSpPr>
            <p:nvPr/>
          </p:nvSpPr>
          <p:spPr bwMode="auto">
            <a:xfrm>
              <a:off x="830051" y="1999995"/>
              <a:ext cx="800219"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buyers</a:t>
              </a:r>
            </a:p>
            <a:p>
              <a:pPr algn="ctr" eaLnBrk="1" hangingPunct="1"/>
              <a:r>
                <a:rPr lang="en-US" sz="1600" dirty="0"/>
                <a:t>pay</a:t>
              </a:r>
              <a:endParaRPr lang="en-US" sz="1600" baseline="-25000" dirty="0"/>
            </a:p>
          </p:txBody>
        </p:sp>
        <p:cxnSp>
          <p:nvCxnSpPr>
            <p:cNvPr id="56" name="Straight Connector 55"/>
            <p:cNvCxnSpPr/>
            <p:nvPr/>
          </p:nvCxnSpPr>
          <p:spPr>
            <a:xfrm>
              <a:off x="1532100" y="2351143"/>
              <a:ext cx="700461" cy="3686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61"/>
          <p:cNvGrpSpPr>
            <a:grpSpLocks/>
          </p:cNvGrpSpPr>
          <p:nvPr/>
        </p:nvGrpSpPr>
        <p:grpSpPr bwMode="auto">
          <a:xfrm>
            <a:off x="815975" y="2663563"/>
            <a:ext cx="1223963" cy="830262"/>
            <a:chOff x="816197" y="2864914"/>
            <a:chExt cx="1224380" cy="830997"/>
          </a:xfrm>
        </p:grpSpPr>
        <p:sp>
          <p:nvSpPr>
            <p:cNvPr id="30756" name="TextBox 92"/>
            <p:cNvSpPr txBox="1">
              <a:spLocks noChangeArrowheads="1"/>
            </p:cNvSpPr>
            <p:nvPr/>
          </p:nvSpPr>
          <p:spPr bwMode="auto">
            <a:xfrm>
              <a:off x="816197" y="2864914"/>
              <a:ext cx="833883"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without</a:t>
              </a:r>
            </a:p>
            <a:p>
              <a:pPr algn="ctr" eaLnBrk="1" hangingPunct="1"/>
              <a:r>
                <a:rPr lang="en-US" sz="1600" dirty="0"/>
                <a:t>tax</a:t>
              </a:r>
              <a:endParaRPr lang="en-US" sz="1600" baseline="-25000" dirty="0"/>
            </a:p>
          </p:txBody>
        </p:sp>
        <p:cxnSp>
          <p:nvCxnSpPr>
            <p:cNvPr id="57" name="Straight Connector 56"/>
            <p:cNvCxnSpPr/>
            <p:nvPr/>
          </p:nvCxnSpPr>
          <p:spPr>
            <a:xfrm>
              <a:off x="1567341" y="3217651"/>
              <a:ext cx="473236" cy="69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64"/>
          <p:cNvGrpSpPr>
            <a:grpSpLocks/>
          </p:cNvGrpSpPr>
          <p:nvPr/>
        </p:nvGrpSpPr>
        <p:grpSpPr bwMode="auto">
          <a:xfrm>
            <a:off x="838200" y="3516050"/>
            <a:ext cx="1430338" cy="830263"/>
            <a:chOff x="837970" y="3717958"/>
            <a:chExt cx="1430216" cy="830997"/>
          </a:xfrm>
        </p:grpSpPr>
        <p:sp>
          <p:nvSpPr>
            <p:cNvPr id="30754" name="TextBox 92"/>
            <p:cNvSpPr txBox="1">
              <a:spLocks noChangeArrowheads="1"/>
            </p:cNvSpPr>
            <p:nvPr/>
          </p:nvSpPr>
          <p:spPr bwMode="auto">
            <a:xfrm>
              <a:off x="837970" y="3717958"/>
              <a:ext cx="845103"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sellers</a:t>
              </a:r>
            </a:p>
            <a:p>
              <a:pPr algn="ctr" eaLnBrk="1" hangingPunct="1"/>
              <a:r>
                <a:rPr lang="en-US" sz="1600" dirty="0"/>
                <a:t>receive</a:t>
              </a:r>
              <a:endParaRPr lang="en-US" sz="1600" baseline="-25000" dirty="0"/>
            </a:p>
          </p:txBody>
        </p:sp>
        <p:cxnSp>
          <p:nvCxnSpPr>
            <p:cNvPr id="58" name="Straight Connector 57"/>
            <p:cNvCxnSpPr/>
            <p:nvPr/>
          </p:nvCxnSpPr>
          <p:spPr>
            <a:xfrm flipV="1">
              <a:off x="1579270" y="3787870"/>
              <a:ext cx="688916" cy="2621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65"/>
          <p:cNvGrpSpPr>
            <a:grpSpLocks/>
          </p:cNvGrpSpPr>
          <p:nvPr/>
        </p:nvGrpSpPr>
        <p:grpSpPr bwMode="auto">
          <a:xfrm>
            <a:off x="5400675" y="1047488"/>
            <a:ext cx="2747963" cy="1373187"/>
            <a:chOff x="-724395" y="1477481"/>
            <a:chExt cx="2747531" cy="1372598"/>
          </a:xfrm>
        </p:grpSpPr>
        <p:sp>
          <p:nvSpPr>
            <p:cNvPr id="30752" name="TextBox 92"/>
            <p:cNvSpPr txBox="1">
              <a:spLocks noChangeArrowheads="1"/>
            </p:cNvSpPr>
            <p:nvPr/>
          </p:nvSpPr>
          <p:spPr bwMode="auto">
            <a:xfrm>
              <a:off x="366913" y="1477481"/>
              <a:ext cx="1656223" cy="132343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 tax on sellers</a:t>
              </a:r>
            </a:p>
            <a:p>
              <a:pPr eaLnBrk="1" hangingPunct="1"/>
              <a:r>
                <a:rPr lang="en-US" sz="1600" dirty="0"/>
                <a:t>shifts the supply</a:t>
              </a:r>
            </a:p>
            <a:p>
              <a:pPr eaLnBrk="1" hangingPunct="1"/>
              <a:r>
                <a:rPr lang="en-US" sz="1600" dirty="0"/>
                <a:t>curve upward</a:t>
              </a:r>
            </a:p>
            <a:p>
              <a:pPr eaLnBrk="1" hangingPunct="1"/>
              <a:r>
                <a:rPr lang="en-US" sz="1600" dirty="0"/>
                <a:t>by the size of</a:t>
              </a:r>
            </a:p>
            <a:p>
              <a:pPr eaLnBrk="1" hangingPunct="1"/>
              <a:r>
                <a:rPr lang="en-US" sz="1600" dirty="0"/>
                <a:t>the tax ($0.50).</a:t>
              </a:r>
              <a:endParaRPr lang="en-US" sz="1600" baseline="-25000" dirty="0"/>
            </a:p>
          </p:txBody>
        </p:sp>
        <p:cxnSp>
          <p:nvCxnSpPr>
            <p:cNvPr id="68" name="Straight Connector 67"/>
            <p:cNvCxnSpPr/>
            <p:nvPr/>
          </p:nvCxnSpPr>
          <p:spPr>
            <a:xfrm flipV="1">
              <a:off x="-724395" y="2056669"/>
              <a:ext cx="1071395" cy="793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1" name="Straight Arrow Connector 70"/>
          <p:cNvCxnSpPr/>
          <p:nvPr/>
        </p:nvCxnSpPr>
        <p:spPr>
          <a:xfrm rot="5400000" flipH="1" flipV="1">
            <a:off x="4916488" y="2446075"/>
            <a:ext cx="712788" cy="1587"/>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6" name="Group 132"/>
          <p:cNvGrpSpPr>
            <a:grpSpLocks/>
          </p:cNvGrpSpPr>
          <p:nvPr/>
        </p:nvGrpSpPr>
        <p:grpSpPr bwMode="auto">
          <a:xfrm>
            <a:off x="2613025" y="2681025"/>
            <a:ext cx="923925" cy="739775"/>
            <a:chOff x="1588167" y="1014080"/>
            <a:chExt cx="922597" cy="738991"/>
          </a:xfrm>
        </p:grpSpPr>
        <p:sp>
          <p:nvSpPr>
            <p:cNvPr id="30750" name="TextBox 133"/>
            <p:cNvSpPr txBox="1">
              <a:spLocks noChangeArrowheads="1"/>
            </p:cNvSpPr>
            <p:nvPr/>
          </p:nvSpPr>
          <p:spPr bwMode="auto">
            <a:xfrm>
              <a:off x="1758451" y="1069083"/>
              <a:ext cx="752313" cy="52279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a:p>
              <a:pPr algn="ctr" eaLnBrk="1" hangingPunct="1"/>
              <a:r>
                <a:rPr lang="en-US" sz="1400" dirty="0"/>
                <a:t>($0.50)</a:t>
              </a:r>
            </a:p>
          </p:txBody>
        </p:sp>
        <p:sp>
          <p:nvSpPr>
            <p:cNvPr id="74" name="Left Brace 73"/>
            <p:cNvSpPr/>
            <p:nvPr/>
          </p:nvSpPr>
          <p:spPr>
            <a:xfrm rot="10800000">
              <a:off x="1588167" y="1014080"/>
              <a:ext cx="206078" cy="738991"/>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27" name="Group 74"/>
          <p:cNvGrpSpPr>
            <a:grpSpLocks/>
          </p:cNvGrpSpPr>
          <p:nvPr/>
        </p:nvGrpSpPr>
        <p:grpSpPr bwMode="auto">
          <a:xfrm>
            <a:off x="5141913" y="2946138"/>
            <a:ext cx="3417887" cy="338137"/>
            <a:chOff x="-1385455" y="2439382"/>
            <a:chExt cx="3417259" cy="338554"/>
          </a:xfrm>
        </p:grpSpPr>
        <p:sp>
          <p:nvSpPr>
            <p:cNvPr id="30748" name="TextBox 92"/>
            <p:cNvSpPr txBox="1">
              <a:spLocks noChangeArrowheads="1"/>
            </p:cNvSpPr>
            <p:nvPr/>
          </p:nvSpPr>
          <p:spPr bwMode="auto">
            <a:xfrm>
              <a:off x="-203103" y="2439382"/>
              <a:ext cx="2234907"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Equilibrium without tax</a:t>
              </a:r>
              <a:endParaRPr lang="en-US" sz="1600" baseline="-25000" dirty="0"/>
            </a:p>
          </p:txBody>
        </p:sp>
        <p:cxnSp>
          <p:nvCxnSpPr>
            <p:cNvPr id="77" name="Straight Connector 76"/>
            <p:cNvCxnSpPr/>
            <p:nvPr/>
          </p:nvCxnSpPr>
          <p:spPr>
            <a:xfrm>
              <a:off x="-1385455" y="2569718"/>
              <a:ext cx="1182470" cy="50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79"/>
          <p:cNvGrpSpPr>
            <a:grpSpLocks/>
          </p:cNvGrpSpPr>
          <p:nvPr/>
        </p:nvGrpSpPr>
        <p:grpSpPr bwMode="auto">
          <a:xfrm>
            <a:off x="3400425" y="1376100"/>
            <a:ext cx="2008188" cy="1130300"/>
            <a:chOff x="-3278812" y="717460"/>
            <a:chExt cx="2007281" cy="1129151"/>
          </a:xfrm>
        </p:grpSpPr>
        <p:sp>
          <p:nvSpPr>
            <p:cNvPr id="30746" name="TextBox 92"/>
            <p:cNvSpPr txBox="1">
              <a:spLocks noChangeArrowheads="1"/>
            </p:cNvSpPr>
            <p:nvPr/>
          </p:nvSpPr>
          <p:spPr bwMode="auto">
            <a:xfrm>
              <a:off x="-3278812" y="717460"/>
              <a:ext cx="2007281"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Equilibrium with tax</a:t>
              </a:r>
              <a:endParaRPr lang="en-US" sz="1600" baseline="-25000" dirty="0"/>
            </a:p>
          </p:txBody>
        </p:sp>
        <p:cxnSp>
          <p:nvCxnSpPr>
            <p:cNvPr id="82" name="Straight Connector 81"/>
            <p:cNvCxnSpPr/>
            <p:nvPr/>
          </p:nvCxnSpPr>
          <p:spPr>
            <a:xfrm rot="16200000" flipH="1">
              <a:off x="-2685940" y="1374752"/>
              <a:ext cx="739023" cy="204696"/>
            </a:xfrm>
            <a:prstGeom prst="line">
              <a:avLst/>
            </a:prstGeom>
            <a:ln>
              <a:solidFill>
                <a:srgbClr val="80008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childTnLst>
                          </p:cTn>
                        </p:par>
                        <p:par>
                          <p:cTn id="19" fill="hold" nodeType="afterGroup">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left)">
                                      <p:cBhvr>
                                        <p:cTn id="26" dur="500"/>
                                        <p:tgtEl>
                                          <p:spTgt spid="27"/>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nodeType="afterGroup">
                            <p:stCondLst>
                              <p:cond delay="4000"/>
                            </p:stCondLst>
                            <p:childTnLst>
                              <p:par>
                                <p:cTn id="32" presetID="22" presetClass="entr" presetSubtype="1"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childTnLst>
                    </p:cTn>
                  </p:par>
                  <p:par>
                    <p:cTn id="39" fill="hold">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wipe(down)">
                                      <p:cBhvr>
                                        <p:cTn id="43" dur="500"/>
                                        <p:tgtEl>
                                          <p:spTgt spid="71"/>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1000"/>
                                        <p:tgtEl>
                                          <p:spTgt spid="12"/>
                                        </p:tgtEl>
                                      </p:cBhvr>
                                    </p:animEffect>
                                  </p:childTnLst>
                                </p:cTn>
                              </p:par>
                            </p:childTnLst>
                          </p:cTn>
                        </p:par>
                        <p:par>
                          <p:cTn id="48" fill="hold" nodeType="afterGroup">
                            <p:stCondLst>
                              <p:cond delay="1500"/>
                            </p:stCondLst>
                            <p:childTnLst>
                              <p:par>
                                <p:cTn id="49" presetID="22" presetClass="entr" presetSubtype="8"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childTnLst>
                    </p:cTn>
                  </p:par>
                  <p:par>
                    <p:cTn id="52" fill="hold">
                      <p:stCondLst>
                        <p:cond delay="indefinite"/>
                      </p:stCondLst>
                      <p:childTnLst>
                        <p:par>
                          <p:cTn id="53" fill="hold" nodeType="after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par>
                          <p:cTn id="57" fill="hold" nodeType="afterGroup">
                            <p:stCondLst>
                              <p:cond delay="500"/>
                            </p:stCondLst>
                            <p:childTnLst>
                              <p:par>
                                <p:cTn id="58" presetID="22" presetClass="entr" presetSubtype="8" fill="hold"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par>
                          <p:cTn id="61" fill="hold" nodeType="afterGroup">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left)">
                                      <p:cBhvr>
                                        <p:cTn id="64" dur="500"/>
                                        <p:tgtEl>
                                          <p:spTgt spid="24"/>
                                        </p:tgtEl>
                                      </p:cBhvr>
                                    </p:animEffect>
                                  </p:childTnLst>
                                </p:cTn>
                              </p:par>
                            </p:childTnLst>
                          </p:cTn>
                        </p:par>
                        <p:par>
                          <p:cTn id="65" fill="hold" nodeType="afterGroup">
                            <p:stCondLst>
                              <p:cond delay="1500"/>
                            </p:stCondLst>
                            <p:childTnLst>
                              <p:par>
                                <p:cTn id="66" presetID="22" presetClass="entr" presetSubtype="8"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left)">
                                      <p:cBhvr>
                                        <p:cTn id="68" dur="500"/>
                                        <p:tgtEl>
                                          <p:spTgt spid="28"/>
                                        </p:tgtEl>
                                      </p:cBhvr>
                                    </p:animEffect>
                                  </p:childTnLst>
                                </p:cTn>
                              </p:par>
                            </p:childTnLst>
                          </p:cTn>
                        </p:par>
                        <p:par>
                          <p:cTn id="69" fill="hold" nodeType="afterGroup">
                            <p:stCondLst>
                              <p:cond delay="200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500"/>
                                        <p:tgtEl>
                                          <p:spTgt spid="9"/>
                                        </p:tgtEl>
                                      </p:cBhvr>
                                    </p:animEffect>
                                  </p:childTnLst>
                                </p:cTn>
                              </p:par>
                            </p:childTnLst>
                          </p:cTn>
                        </p:par>
                      </p:childTnLst>
                    </p:cTn>
                  </p:par>
                  <p:par>
                    <p:cTn id="73" fill="hold">
                      <p:stCondLst>
                        <p:cond delay="indefinite"/>
                      </p:stCondLst>
                      <p:childTnLst>
                        <p:par>
                          <p:cTn id="74" fill="hold" nodeType="after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left)">
                                      <p:cBhvr>
                                        <p:cTn id="77" dur="500"/>
                                        <p:tgtEl>
                                          <p:spTgt spid="17"/>
                                        </p:tgtEl>
                                      </p:cBhvr>
                                    </p:animEffect>
                                  </p:childTnLst>
                                </p:cTn>
                              </p:par>
                            </p:childTnLst>
                          </p:cTn>
                        </p:par>
                        <p:par>
                          <p:cTn id="78" fill="hold" nodeType="afterGroup">
                            <p:stCondLst>
                              <p:cond delay="500"/>
                            </p:stCondLst>
                            <p:childTnLst>
                              <p:par>
                                <p:cTn id="79" presetID="22" presetClass="entr" presetSubtype="8" fill="hold"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childTnLst>
                          </p:cTn>
                        </p:par>
                        <p:par>
                          <p:cTn id="82" fill="hold" nodeType="afterGroup">
                            <p:stCondLst>
                              <p:cond delay="1000"/>
                            </p:stCondLst>
                            <p:childTnLst>
                              <p:par>
                                <p:cTn id="83" presetID="22" presetClass="entr" presetSubtype="8"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500"/>
                                        <p:tgtEl>
                                          <p:spTgt spid="26"/>
                                        </p:tgtEl>
                                      </p:cBhvr>
                                    </p:animEffect>
                                  </p:childTnLst>
                                </p:cTn>
                              </p:par>
                            </p:childTnLst>
                          </p:cTn>
                        </p:par>
                      </p:childTnLst>
                    </p:cTn>
                  </p:par>
                  <p:par>
                    <p:cTn id="86" fill="hold">
                      <p:stCondLst>
                        <p:cond delay="indefinite"/>
                      </p:stCondLst>
                      <p:childTnLst>
                        <p:par>
                          <p:cTn id="87" fill="hold" nodeType="afterGroup">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4"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Tax on Sellers  </a:t>
            </a:r>
          </a:p>
        </p:txBody>
      </p:sp>
      <p:sp>
        <p:nvSpPr>
          <p:cNvPr id="29699" name="Content Placeholder 2"/>
          <p:cNvSpPr>
            <a:spLocks noGrp="1"/>
          </p:cNvSpPr>
          <p:nvPr>
            <p:ph idx="1"/>
          </p:nvPr>
        </p:nvSpPr>
        <p:spPr bwMode="auto">
          <a:xfrm>
            <a:off x="381000" y="812475"/>
            <a:ext cx="8534400" cy="52558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Tax </a:t>
            </a:r>
            <a:r>
              <a:rPr lang="en-US" dirty="0" smtClean="0"/>
              <a:t>incidence –</a:t>
            </a:r>
            <a:r>
              <a:rPr lang="en-US" dirty="0"/>
              <a:t> </a:t>
            </a:r>
            <a:r>
              <a:rPr lang="en-US" sz="2800" dirty="0" smtClean="0"/>
              <a:t>a </a:t>
            </a:r>
            <a:r>
              <a:rPr lang="en-US" sz="2800" dirty="0" smtClean="0"/>
              <a:t>manner in which the burden of a tax is shared among participants in a market</a:t>
            </a:r>
          </a:p>
          <a:p>
            <a:r>
              <a:rPr lang="en-US" dirty="0" smtClean="0"/>
              <a:t>How taxes on sellers affect market outcomes</a:t>
            </a:r>
          </a:p>
          <a:p>
            <a:pPr lvl="1"/>
            <a:r>
              <a:rPr lang="en-US" sz="2800" dirty="0" smtClean="0"/>
              <a:t>Immediate impact on sellers</a:t>
            </a:r>
          </a:p>
          <a:p>
            <a:pPr lvl="1"/>
            <a:r>
              <a:rPr lang="en-US" sz="2800" dirty="0" smtClean="0"/>
              <a:t>Supply </a:t>
            </a:r>
            <a:r>
              <a:rPr lang="en-US" sz="2800" dirty="0" smtClean="0"/>
              <a:t>curve shifts left</a:t>
            </a:r>
          </a:p>
          <a:p>
            <a:pPr lvl="1"/>
            <a:r>
              <a:rPr lang="en-US" sz="2800" dirty="0" smtClean="0"/>
              <a:t>Higher equilibrium price</a:t>
            </a:r>
          </a:p>
          <a:p>
            <a:pPr lvl="1"/>
            <a:r>
              <a:rPr lang="en-US" sz="2800" dirty="0" smtClean="0"/>
              <a:t>Lower equilibrium quantity</a:t>
            </a:r>
          </a:p>
          <a:p>
            <a:pPr lvl="1"/>
            <a:r>
              <a:rPr lang="en-US" sz="2800" dirty="0" smtClean="0"/>
              <a:t>The </a:t>
            </a:r>
            <a:r>
              <a:rPr lang="en-US" sz="2800" dirty="0" smtClean="0"/>
              <a:t>tax </a:t>
            </a:r>
            <a:r>
              <a:rPr lang="en-US" sz="2800" dirty="0" smtClean="0"/>
              <a:t>reduces the size of the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Controls on </a:t>
            </a:r>
            <a:r>
              <a:rPr lang="en-US" dirty="0" smtClean="0">
                <a:solidFill>
                  <a:srgbClr val="0070C0"/>
                </a:solidFill>
              </a:rPr>
              <a:t>Price </a:t>
            </a:r>
            <a:r>
              <a:rPr lang="en-US" dirty="0" smtClean="0">
                <a:solidFill>
                  <a:srgbClr val="0070C0"/>
                </a:solidFill>
              </a:rPr>
              <a:t>– Price Ceiling</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buNone/>
            </a:pPr>
            <a:r>
              <a:rPr lang="en-US" sz="3200" dirty="0" smtClean="0"/>
              <a:t>Legal maximum on the price at which a good can be sold</a:t>
            </a:r>
            <a:endParaRPr lang="en-US" sz="3200" dirty="0"/>
          </a:p>
          <a:p>
            <a:pPr marL="688975">
              <a:spcBef>
                <a:spcPts val="600"/>
              </a:spcBef>
            </a:pPr>
            <a:r>
              <a:rPr lang="en-US" sz="3200" dirty="0" smtClean="0"/>
              <a:t>Maximum price for Hamburger</a:t>
            </a:r>
          </a:p>
          <a:p>
            <a:pPr marL="688975">
              <a:spcBef>
                <a:spcPts val="600"/>
              </a:spcBef>
            </a:pPr>
            <a:r>
              <a:rPr lang="en-US" sz="3200" dirty="0" smtClean="0"/>
              <a:t>Intent:</a:t>
            </a:r>
            <a:r>
              <a:rPr lang="en-US" sz="3200" dirty="0" smtClean="0"/>
              <a:t> to protect consumers</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Taxes on Sellers </a:t>
            </a:r>
          </a:p>
        </p:txBody>
      </p:sp>
      <p:sp>
        <p:nvSpPr>
          <p:cNvPr id="29699" name="Content Placeholder 2"/>
          <p:cNvSpPr>
            <a:spLocks noGrp="1"/>
          </p:cNvSpPr>
          <p:nvPr>
            <p:ph idx="1"/>
          </p:nvPr>
        </p:nvSpPr>
        <p:spPr bwMode="auto">
          <a:xfrm>
            <a:off x="381000" y="753100"/>
            <a:ext cx="8534400" cy="52201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How taxes on sellers affect market outcomes</a:t>
            </a:r>
          </a:p>
          <a:p>
            <a:pPr lvl="1"/>
            <a:r>
              <a:rPr lang="en-US" sz="2800" dirty="0" smtClean="0"/>
              <a:t>Taxes discourage market activity</a:t>
            </a:r>
          </a:p>
          <a:p>
            <a:pPr lvl="1"/>
            <a:r>
              <a:rPr lang="en-US" sz="2800" dirty="0" smtClean="0"/>
              <a:t>Smaller quantity sold</a:t>
            </a:r>
          </a:p>
          <a:p>
            <a:pPr lvl="1"/>
            <a:r>
              <a:rPr lang="en-US" sz="2800" dirty="0" smtClean="0"/>
              <a:t>Buyers and sellers share the burden of tax</a:t>
            </a:r>
          </a:p>
          <a:p>
            <a:pPr lvl="1"/>
            <a:r>
              <a:rPr lang="en-US" sz="2800" dirty="0" smtClean="0"/>
              <a:t>Buyers pay more</a:t>
            </a:r>
          </a:p>
          <a:p>
            <a:pPr lvl="2"/>
            <a:r>
              <a:rPr lang="en-US" sz="2400" dirty="0" smtClean="0"/>
              <a:t>Worse off</a:t>
            </a:r>
          </a:p>
          <a:p>
            <a:pPr lvl="1"/>
            <a:r>
              <a:rPr lang="en-US" dirty="0" smtClean="0"/>
              <a:t>Sellers receive less</a:t>
            </a:r>
          </a:p>
          <a:p>
            <a:pPr lvl="2"/>
            <a:r>
              <a:rPr lang="en-US" sz="2400" dirty="0" smtClean="0"/>
              <a:t>Collects</a:t>
            </a:r>
            <a:r>
              <a:rPr lang="en-US" sz="2400" dirty="0" smtClean="0"/>
              <a:t> </a:t>
            </a:r>
            <a:r>
              <a:rPr lang="en-US" sz="2400" dirty="0" smtClean="0"/>
              <a:t>the higher price but </a:t>
            </a:r>
            <a:r>
              <a:rPr lang="en-US" sz="2400" dirty="0" smtClean="0"/>
              <a:t>pays </a:t>
            </a:r>
            <a:r>
              <a:rPr lang="en-US" sz="2400" dirty="0" smtClean="0"/>
              <a:t>the tax</a:t>
            </a:r>
          </a:p>
          <a:p>
            <a:pPr lvl="2"/>
            <a:r>
              <a:rPr lang="en-US" sz="2400" dirty="0" smtClean="0"/>
              <a:t>Overall: effective price </a:t>
            </a:r>
            <a:r>
              <a:rPr lang="en-US" sz="2400" dirty="0" smtClean="0"/>
              <a:t>falls</a:t>
            </a:r>
            <a:endParaRPr lang="en-US" sz="2400" dirty="0" smtClean="0"/>
          </a:p>
          <a:p>
            <a:pPr lvl="2"/>
            <a:r>
              <a:rPr lang="en-US" sz="2400" dirty="0" smtClean="0"/>
              <a:t>Sellers are w</a:t>
            </a:r>
            <a:r>
              <a:rPr lang="en-US" sz="2400" dirty="0" smtClean="0"/>
              <a:t>orse </a:t>
            </a:r>
            <a:r>
              <a:rPr lang="en-US" sz="2400" dirty="0" smtClean="0"/>
              <a:t>off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178130" y="20800"/>
            <a:ext cx="896587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rPr>
              <a:t>Tax </a:t>
            </a:r>
            <a:r>
              <a:rPr lang="en-US" sz="4000" dirty="0" smtClean="0">
                <a:solidFill>
                  <a:srgbClr val="0070C0"/>
                </a:solidFill>
              </a:rPr>
              <a:t>on Buyers</a:t>
            </a:r>
          </a:p>
        </p:txBody>
      </p:sp>
      <p:grpSp>
        <p:nvGrpSpPr>
          <p:cNvPr id="2" name="Group 4"/>
          <p:cNvGrpSpPr>
            <a:grpSpLocks/>
          </p:cNvGrpSpPr>
          <p:nvPr/>
        </p:nvGrpSpPr>
        <p:grpSpPr bwMode="auto">
          <a:xfrm>
            <a:off x="1128713" y="1089213"/>
            <a:ext cx="5876925" cy="3672326"/>
            <a:chOff x="-724375" y="1872732"/>
            <a:chExt cx="5878286" cy="3673019"/>
          </a:xfrm>
        </p:grpSpPr>
        <p:sp>
          <p:nvSpPr>
            <p:cNvPr id="6" name="Rectangle 5"/>
            <p:cNvSpPr/>
            <p:nvPr/>
          </p:nvSpPr>
          <p:spPr>
            <a:xfrm>
              <a:off x="728523" y="2030365"/>
              <a:ext cx="4425388" cy="35042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33852" name="Group 5"/>
            <p:cNvGrpSpPr>
              <a:grpSpLocks/>
            </p:cNvGrpSpPr>
            <p:nvPr/>
          </p:nvGrpSpPr>
          <p:grpSpPr bwMode="auto">
            <a:xfrm>
              <a:off x="-724375" y="1872732"/>
              <a:ext cx="1451310" cy="3673019"/>
              <a:chOff x="377268" y="1291462"/>
              <a:chExt cx="1451310" cy="3672342"/>
            </a:xfrm>
          </p:grpSpPr>
          <p:cxnSp>
            <p:nvCxnSpPr>
              <p:cNvPr id="8" name="Straight Connector 7"/>
              <p:cNvCxnSpPr/>
              <p:nvPr/>
            </p:nvCxnSpPr>
            <p:spPr>
              <a:xfrm rot="5400000">
                <a:off x="25963" y="3161188"/>
                <a:ext cx="3590940" cy="142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854" name="TextBox 8"/>
              <p:cNvSpPr txBox="1">
                <a:spLocks noChangeArrowheads="1"/>
              </p:cNvSpPr>
              <p:nvPr/>
            </p:nvSpPr>
            <p:spPr bwMode="auto">
              <a:xfrm>
                <a:off x="377268" y="1291462"/>
                <a:ext cx="1404679"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grpSp>
        <p:nvGrpSpPr>
          <p:cNvPr id="5" name="Group 9"/>
          <p:cNvGrpSpPr>
            <a:grpSpLocks/>
          </p:cNvGrpSpPr>
          <p:nvPr/>
        </p:nvGrpSpPr>
        <p:grpSpPr bwMode="auto">
          <a:xfrm>
            <a:off x="2416175" y="4761536"/>
            <a:ext cx="4672889" cy="343403"/>
            <a:chOff x="1676400" y="5181600"/>
            <a:chExt cx="4672692" cy="342860"/>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849" name="TextBox 11"/>
            <p:cNvSpPr txBox="1">
              <a:spLocks noChangeArrowheads="1"/>
            </p:cNvSpPr>
            <p:nvPr/>
          </p:nvSpPr>
          <p:spPr bwMode="auto">
            <a:xfrm>
              <a:off x="3344635" y="5186441"/>
              <a:ext cx="300445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Quantity</a:t>
              </a:r>
              <a:endParaRPr lang="en-US" sz="1600" dirty="0"/>
            </a:p>
          </p:txBody>
        </p:sp>
        <p:sp>
          <p:nvSpPr>
            <p:cNvPr id="33850"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2790825" y="1342063"/>
            <a:ext cx="4075113" cy="3076575"/>
            <a:chOff x="2242744" y="2083701"/>
            <a:chExt cx="4551496" cy="4172910"/>
          </a:xfrm>
        </p:grpSpPr>
        <p:cxnSp>
          <p:nvCxnSpPr>
            <p:cNvPr id="15" name="Straight Connector 14"/>
            <p:cNvCxnSpPr/>
            <p:nvPr/>
          </p:nvCxnSpPr>
          <p:spPr>
            <a:xfrm>
              <a:off x="2242744" y="2083701"/>
              <a:ext cx="4085175" cy="372073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3847" name="TextBox 15"/>
            <p:cNvSpPr txBox="1">
              <a:spLocks noChangeArrowheads="1"/>
            </p:cNvSpPr>
            <p:nvPr/>
          </p:nvSpPr>
          <p:spPr bwMode="auto">
            <a:xfrm>
              <a:off x="6274766" y="5797376"/>
              <a:ext cx="519474"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 D</a:t>
              </a:r>
              <a:r>
                <a:rPr lang="en-US" sz="1600" baseline="-25000"/>
                <a:t>1</a:t>
              </a:r>
            </a:p>
          </p:txBody>
        </p:sp>
      </p:grpSp>
      <p:grpSp>
        <p:nvGrpSpPr>
          <p:cNvPr id="9" name="Group 22"/>
          <p:cNvGrpSpPr>
            <a:grpSpLocks/>
          </p:cNvGrpSpPr>
          <p:nvPr/>
        </p:nvGrpSpPr>
        <p:grpSpPr bwMode="auto">
          <a:xfrm>
            <a:off x="4273550" y="2624763"/>
            <a:ext cx="412750" cy="2463800"/>
            <a:chOff x="2842569" y="2445001"/>
            <a:chExt cx="412337" cy="2465791"/>
          </a:xfrm>
        </p:grpSpPr>
        <p:cxnSp>
          <p:nvCxnSpPr>
            <p:cNvPr id="18" name="Straight Connector 17"/>
            <p:cNvCxnSpPr/>
            <p:nvPr/>
          </p:nvCxnSpPr>
          <p:spPr>
            <a:xfrm rot="16200000" flipH="1">
              <a:off x="1982669" y="3507898"/>
              <a:ext cx="2127380"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845" name="TextBox 24"/>
            <p:cNvSpPr txBox="1">
              <a:spLocks noChangeArrowheads="1"/>
            </p:cNvSpPr>
            <p:nvPr/>
          </p:nvSpPr>
          <p:spPr bwMode="auto">
            <a:xfrm>
              <a:off x="2842569" y="4571998"/>
              <a:ext cx="412337" cy="33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90</a:t>
              </a:r>
            </a:p>
          </p:txBody>
        </p:sp>
      </p:grpSp>
      <p:sp>
        <p:nvSpPr>
          <p:cNvPr id="20" name="TextBox 19"/>
          <p:cNvSpPr txBox="1">
            <a:spLocks noChangeArrowheads="1"/>
          </p:cNvSpPr>
          <p:nvPr/>
        </p:nvSpPr>
        <p:spPr bwMode="auto">
          <a:xfrm>
            <a:off x="225630" y="5421363"/>
            <a:ext cx="871675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When a tax of $0.50 is levied on buyers, the demand curve shifts down by $0.50 from D</a:t>
            </a:r>
            <a:r>
              <a:rPr lang="en-US" sz="1600" baseline="-25000" dirty="0">
                <a:latin typeface="+mn-lt"/>
              </a:rPr>
              <a:t>1</a:t>
            </a:r>
            <a:r>
              <a:rPr lang="en-US" sz="1600" dirty="0">
                <a:latin typeface="+mn-lt"/>
              </a:rPr>
              <a:t> to D</a:t>
            </a:r>
            <a:r>
              <a:rPr lang="en-US" sz="1600" baseline="-25000" dirty="0">
                <a:latin typeface="+mn-lt"/>
              </a:rPr>
              <a:t>2</a:t>
            </a:r>
            <a:r>
              <a:rPr lang="en-US" sz="1600" dirty="0">
                <a:latin typeface="+mn-lt"/>
              </a:rPr>
              <a:t>. The equilibrium quantity falls from 100 to 90 </a:t>
            </a:r>
            <a:r>
              <a:rPr lang="en-US" sz="1600" dirty="0" smtClean="0">
                <a:latin typeface="+mn-lt"/>
              </a:rPr>
              <a:t>hamburgers</a:t>
            </a:r>
            <a:r>
              <a:rPr lang="en-US" sz="1600" dirty="0" smtClean="0">
                <a:latin typeface="+mn-lt"/>
              </a:rPr>
              <a:t>. </a:t>
            </a:r>
            <a:r>
              <a:rPr lang="en-US" sz="1600" dirty="0">
                <a:latin typeface="+mn-lt"/>
              </a:rPr>
              <a:t>The price that sellers receive falls from $3.00 to $2.80. The price that buyers pay (including the tax) rises from $3.00 to $3.30. Even though the tax is levied on buyers, buyers and sellers share the burden of the tax.</a:t>
            </a:r>
          </a:p>
        </p:txBody>
      </p:sp>
      <p:grpSp>
        <p:nvGrpSpPr>
          <p:cNvPr id="10" name="Group 90"/>
          <p:cNvGrpSpPr>
            <a:grpSpLocks/>
          </p:cNvGrpSpPr>
          <p:nvPr/>
        </p:nvGrpSpPr>
        <p:grpSpPr bwMode="auto">
          <a:xfrm>
            <a:off x="3040063" y="1777038"/>
            <a:ext cx="4210050" cy="2700337"/>
            <a:chOff x="2473355" y="5050329"/>
            <a:chExt cx="4702317" cy="3663316"/>
          </a:xfrm>
        </p:grpSpPr>
        <p:cxnSp>
          <p:nvCxnSpPr>
            <p:cNvPr id="22" name="Straight Connector 21"/>
            <p:cNvCxnSpPr/>
            <p:nvPr/>
          </p:nvCxnSpPr>
          <p:spPr>
            <a:xfrm flipV="1">
              <a:off x="2473355" y="5556430"/>
              <a:ext cx="3461132" cy="315721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3843" name="TextBox 92"/>
            <p:cNvSpPr txBox="1">
              <a:spLocks noChangeArrowheads="1"/>
            </p:cNvSpPr>
            <p:nvPr/>
          </p:nvSpPr>
          <p:spPr bwMode="auto">
            <a:xfrm>
              <a:off x="5922903" y="5050329"/>
              <a:ext cx="1252769"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 S</a:t>
              </a:r>
              <a:r>
                <a:rPr lang="en-US" sz="1600" baseline="-25000"/>
                <a:t>1</a:t>
              </a:r>
            </a:p>
          </p:txBody>
        </p:sp>
      </p:grpSp>
      <p:sp>
        <p:nvSpPr>
          <p:cNvPr id="27" name="Freeform 183"/>
          <p:cNvSpPr>
            <a:spLocks/>
          </p:cNvSpPr>
          <p:nvPr/>
        </p:nvSpPr>
        <p:spPr bwMode="auto">
          <a:xfrm>
            <a:off x="4932363" y="29343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2" name="Group 22"/>
          <p:cNvGrpSpPr>
            <a:grpSpLocks/>
          </p:cNvGrpSpPr>
          <p:nvPr/>
        </p:nvGrpSpPr>
        <p:grpSpPr bwMode="auto">
          <a:xfrm>
            <a:off x="4746625" y="3027988"/>
            <a:ext cx="525463" cy="2046287"/>
            <a:chOff x="2795074" y="2862911"/>
            <a:chExt cx="526165" cy="2047881"/>
          </a:xfrm>
        </p:grpSpPr>
        <p:cxnSp>
          <p:nvCxnSpPr>
            <p:cNvPr id="30" name="Straight Connector 29"/>
            <p:cNvCxnSpPr/>
            <p:nvPr/>
          </p:nvCxnSpPr>
          <p:spPr>
            <a:xfrm rot="5400000">
              <a:off x="2192289" y="3716856"/>
              <a:ext cx="1709481"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841" name="TextBox 24"/>
            <p:cNvSpPr txBox="1">
              <a:spLocks noChangeArrowheads="1"/>
            </p:cNvSpPr>
            <p:nvPr/>
          </p:nvSpPr>
          <p:spPr bwMode="auto">
            <a:xfrm>
              <a:off x="2795074" y="4571998"/>
              <a:ext cx="526165" cy="33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100</a:t>
              </a:r>
            </a:p>
          </p:txBody>
        </p:sp>
      </p:grpSp>
      <p:grpSp>
        <p:nvGrpSpPr>
          <p:cNvPr id="13" name="Group 76"/>
          <p:cNvGrpSpPr>
            <a:grpSpLocks/>
          </p:cNvGrpSpPr>
          <p:nvPr/>
        </p:nvGrpSpPr>
        <p:grpSpPr bwMode="auto">
          <a:xfrm>
            <a:off x="1911350" y="2434263"/>
            <a:ext cx="2578100" cy="338137"/>
            <a:chOff x="1173794" y="3014250"/>
            <a:chExt cx="2576508" cy="338972"/>
          </a:xfrm>
        </p:grpSpPr>
        <p:cxnSp>
          <p:nvCxnSpPr>
            <p:cNvPr id="33" name="Straight Connector 32"/>
            <p:cNvCxnSpPr/>
            <p:nvPr/>
          </p:nvCxnSpPr>
          <p:spPr>
            <a:xfrm>
              <a:off x="1829027" y="3200446"/>
              <a:ext cx="1921275" cy="47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839" name="TextBox 78"/>
            <p:cNvSpPr txBox="1">
              <a:spLocks noChangeArrowheads="1"/>
            </p:cNvSpPr>
            <p:nvPr/>
          </p:nvSpPr>
          <p:spPr bwMode="auto">
            <a:xfrm>
              <a:off x="1173794" y="3014250"/>
              <a:ext cx="697499"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$3.30</a:t>
              </a:r>
            </a:p>
          </p:txBody>
        </p:sp>
      </p:grpSp>
      <p:grpSp>
        <p:nvGrpSpPr>
          <p:cNvPr id="14" name="Group 76"/>
          <p:cNvGrpSpPr>
            <a:grpSpLocks/>
          </p:cNvGrpSpPr>
          <p:nvPr/>
        </p:nvGrpSpPr>
        <p:grpSpPr bwMode="auto">
          <a:xfrm>
            <a:off x="1992313" y="2812088"/>
            <a:ext cx="2995612" cy="338137"/>
            <a:chOff x="1245032" y="3014250"/>
            <a:chExt cx="2994048" cy="338972"/>
          </a:xfrm>
        </p:grpSpPr>
        <p:cxnSp>
          <p:nvCxnSpPr>
            <p:cNvPr id="36" name="Straight Connector 35"/>
            <p:cNvCxnSpPr/>
            <p:nvPr/>
          </p:nvCxnSpPr>
          <p:spPr>
            <a:xfrm>
              <a:off x="1828927" y="3200446"/>
              <a:ext cx="2410153" cy="636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837" name="TextBox 78"/>
            <p:cNvSpPr txBox="1">
              <a:spLocks noChangeArrowheads="1"/>
            </p:cNvSpPr>
            <p:nvPr/>
          </p:nvSpPr>
          <p:spPr bwMode="auto">
            <a:xfrm>
              <a:off x="1245032" y="3014250"/>
              <a:ext cx="58370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3.00</a:t>
              </a:r>
            </a:p>
          </p:txBody>
        </p:sp>
      </p:grpSp>
      <p:grpSp>
        <p:nvGrpSpPr>
          <p:cNvPr id="16" name="Group 76"/>
          <p:cNvGrpSpPr>
            <a:grpSpLocks/>
          </p:cNvGrpSpPr>
          <p:nvPr/>
        </p:nvGrpSpPr>
        <p:grpSpPr bwMode="auto">
          <a:xfrm>
            <a:off x="2003425" y="3213725"/>
            <a:ext cx="2473325" cy="338138"/>
            <a:chOff x="1245032" y="3014250"/>
            <a:chExt cx="2473608" cy="338972"/>
          </a:xfrm>
        </p:grpSpPr>
        <p:cxnSp>
          <p:nvCxnSpPr>
            <p:cNvPr id="39" name="Straight Connector 38"/>
            <p:cNvCxnSpPr/>
            <p:nvPr/>
          </p:nvCxnSpPr>
          <p:spPr>
            <a:xfrm flipV="1">
              <a:off x="1827712" y="3197263"/>
              <a:ext cx="1890928" cy="31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835" name="TextBox 78"/>
            <p:cNvSpPr txBox="1">
              <a:spLocks noChangeArrowheads="1"/>
            </p:cNvSpPr>
            <p:nvPr/>
          </p:nvSpPr>
          <p:spPr bwMode="auto">
            <a:xfrm>
              <a:off x="1245032" y="3014250"/>
              <a:ext cx="58370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2.80</a:t>
              </a:r>
            </a:p>
          </p:txBody>
        </p:sp>
      </p:grpSp>
      <p:grpSp>
        <p:nvGrpSpPr>
          <p:cNvPr id="17" name="Group 40"/>
          <p:cNvGrpSpPr>
            <a:grpSpLocks/>
          </p:cNvGrpSpPr>
          <p:nvPr/>
        </p:nvGrpSpPr>
        <p:grpSpPr bwMode="auto">
          <a:xfrm>
            <a:off x="830263" y="1762750"/>
            <a:ext cx="1401762" cy="830263"/>
            <a:chOff x="830051" y="1999995"/>
            <a:chExt cx="1402510" cy="830997"/>
          </a:xfrm>
        </p:grpSpPr>
        <p:sp>
          <p:nvSpPr>
            <p:cNvPr id="33832" name="TextBox 92"/>
            <p:cNvSpPr txBox="1">
              <a:spLocks noChangeArrowheads="1"/>
            </p:cNvSpPr>
            <p:nvPr/>
          </p:nvSpPr>
          <p:spPr bwMode="auto">
            <a:xfrm>
              <a:off x="830051" y="1999995"/>
              <a:ext cx="800219"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buyers</a:t>
              </a:r>
            </a:p>
            <a:p>
              <a:pPr algn="ctr" eaLnBrk="1" hangingPunct="1"/>
              <a:r>
                <a:rPr lang="en-US" sz="1600" dirty="0"/>
                <a:t>pay</a:t>
              </a:r>
              <a:endParaRPr lang="en-US" sz="1600" baseline="-25000" dirty="0"/>
            </a:p>
          </p:txBody>
        </p:sp>
        <p:cxnSp>
          <p:nvCxnSpPr>
            <p:cNvPr id="43" name="Straight Connector 42"/>
            <p:cNvCxnSpPr/>
            <p:nvPr/>
          </p:nvCxnSpPr>
          <p:spPr>
            <a:xfrm>
              <a:off x="1532100" y="2351143"/>
              <a:ext cx="700461" cy="3686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43"/>
          <p:cNvGrpSpPr>
            <a:grpSpLocks/>
          </p:cNvGrpSpPr>
          <p:nvPr/>
        </p:nvGrpSpPr>
        <p:grpSpPr bwMode="auto">
          <a:xfrm>
            <a:off x="815975" y="2627938"/>
            <a:ext cx="1223963" cy="830262"/>
            <a:chOff x="816197" y="2864914"/>
            <a:chExt cx="1224380" cy="830997"/>
          </a:xfrm>
        </p:grpSpPr>
        <p:sp>
          <p:nvSpPr>
            <p:cNvPr id="33830" name="TextBox 92"/>
            <p:cNvSpPr txBox="1">
              <a:spLocks noChangeArrowheads="1"/>
            </p:cNvSpPr>
            <p:nvPr/>
          </p:nvSpPr>
          <p:spPr bwMode="auto">
            <a:xfrm>
              <a:off x="816197" y="2864914"/>
              <a:ext cx="833883"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without</a:t>
              </a:r>
            </a:p>
            <a:p>
              <a:pPr algn="ctr" eaLnBrk="1" hangingPunct="1"/>
              <a:r>
                <a:rPr lang="en-US" sz="1600" dirty="0"/>
                <a:t>tax</a:t>
              </a:r>
              <a:endParaRPr lang="en-US" sz="1600" baseline="-25000" dirty="0"/>
            </a:p>
          </p:txBody>
        </p:sp>
        <p:cxnSp>
          <p:nvCxnSpPr>
            <p:cNvPr id="46" name="Straight Connector 45"/>
            <p:cNvCxnSpPr/>
            <p:nvPr/>
          </p:nvCxnSpPr>
          <p:spPr>
            <a:xfrm>
              <a:off x="1567341" y="3217651"/>
              <a:ext cx="473236" cy="69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46"/>
          <p:cNvGrpSpPr>
            <a:grpSpLocks/>
          </p:cNvGrpSpPr>
          <p:nvPr/>
        </p:nvGrpSpPr>
        <p:grpSpPr bwMode="auto">
          <a:xfrm>
            <a:off x="838200" y="3480425"/>
            <a:ext cx="1430338" cy="830263"/>
            <a:chOff x="837970" y="3717958"/>
            <a:chExt cx="1430216" cy="830997"/>
          </a:xfrm>
        </p:grpSpPr>
        <p:sp>
          <p:nvSpPr>
            <p:cNvPr id="33828" name="TextBox 92"/>
            <p:cNvSpPr txBox="1">
              <a:spLocks noChangeArrowheads="1"/>
            </p:cNvSpPr>
            <p:nvPr/>
          </p:nvSpPr>
          <p:spPr bwMode="auto">
            <a:xfrm>
              <a:off x="837970" y="3717958"/>
              <a:ext cx="845103" cy="8309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sellers</a:t>
              </a:r>
            </a:p>
            <a:p>
              <a:pPr algn="ctr" eaLnBrk="1" hangingPunct="1"/>
              <a:r>
                <a:rPr lang="en-US" sz="1600" dirty="0"/>
                <a:t>receive</a:t>
              </a:r>
              <a:endParaRPr lang="en-US" sz="1600" baseline="-25000" dirty="0"/>
            </a:p>
          </p:txBody>
        </p:sp>
        <p:cxnSp>
          <p:nvCxnSpPr>
            <p:cNvPr id="49" name="Straight Connector 48"/>
            <p:cNvCxnSpPr/>
            <p:nvPr/>
          </p:nvCxnSpPr>
          <p:spPr>
            <a:xfrm flipV="1">
              <a:off x="1579270" y="3787870"/>
              <a:ext cx="688916" cy="2621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49"/>
          <p:cNvGrpSpPr>
            <a:grpSpLocks/>
          </p:cNvGrpSpPr>
          <p:nvPr/>
        </p:nvGrpSpPr>
        <p:grpSpPr bwMode="auto">
          <a:xfrm>
            <a:off x="5557838" y="2604125"/>
            <a:ext cx="2846387" cy="1322388"/>
            <a:chOff x="-722416" y="1299352"/>
            <a:chExt cx="2847129" cy="1323439"/>
          </a:xfrm>
        </p:grpSpPr>
        <p:sp>
          <p:nvSpPr>
            <p:cNvPr id="33826" name="TextBox 92"/>
            <p:cNvSpPr txBox="1">
              <a:spLocks noChangeArrowheads="1"/>
            </p:cNvSpPr>
            <p:nvPr/>
          </p:nvSpPr>
          <p:spPr bwMode="auto">
            <a:xfrm>
              <a:off x="319411" y="1299352"/>
              <a:ext cx="1805302" cy="132343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 tax on buyers</a:t>
              </a:r>
            </a:p>
            <a:p>
              <a:pPr eaLnBrk="1" hangingPunct="1"/>
              <a:r>
                <a:rPr lang="en-US" sz="1600" dirty="0"/>
                <a:t>shifts the demand</a:t>
              </a:r>
            </a:p>
            <a:p>
              <a:pPr eaLnBrk="1" hangingPunct="1"/>
              <a:r>
                <a:rPr lang="en-US" sz="1600" dirty="0"/>
                <a:t>curve downward</a:t>
              </a:r>
            </a:p>
            <a:p>
              <a:pPr eaLnBrk="1" hangingPunct="1"/>
              <a:r>
                <a:rPr lang="en-US" sz="1600" dirty="0"/>
                <a:t>by the size of</a:t>
              </a:r>
            </a:p>
            <a:p>
              <a:pPr eaLnBrk="1" hangingPunct="1"/>
              <a:r>
                <a:rPr lang="en-US" sz="1600" dirty="0"/>
                <a:t>the tax ($0.50).</a:t>
              </a:r>
              <a:endParaRPr lang="en-US" sz="1600" baseline="-25000" dirty="0"/>
            </a:p>
          </p:txBody>
        </p:sp>
        <p:cxnSp>
          <p:nvCxnSpPr>
            <p:cNvPr id="52" name="Straight Connector 51"/>
            <p:cNvCxnSpPr/>
            <p:nvPr/>
          </p:nvCxnSpPr>
          <p:spPr>
            <a:xfrm flipV="1">
              <a:off x="-722416" y="2057192"/>
              <a:ext cx="1068666" cy="4623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Straight Arrow Connector 52"/>
          <p:cNvCxnSpPr/>
          <p:nvPr/>
        </p:nvCxnSpPr>
        <p:spPr>
          <a:xfrm rot="10800000">
            <a:off x="5300663" y="3890000"/>
            <a:ext cx="798512" cy="1588"/>
          </a:xfrm>
          <a:prstGeom prst="straightConnector1">
            <a:avLst/>
          </a:prstGeom>
          <a:ln w="19050">
            <a:solidFill>
              <a:srgbClr val="800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4" name="Group 132"/>
          <p:cNvGrpSpPr>
            <a:grpSpLocks/>
          </p:cNvGrpSpPr>
          <p:nvPr/>
        </p:nvGrpSpPr>
        <p:grpSpPr bwMode="auto">
          <a:xfrm>
            <a:off x="2613025" y="2645400"/>
            <a:ext cx="923925" cy="739775"/>
            <a:chOff x="1588167" y="1014080"/>
            <a:chExt cx="922597" cy="738991"/>
          </a:xfrm>
        </p:grpSpPr>
        <p:sp>
          <p:nvSpPr>
            <p:cNvPr id="33824" name="TextBox 133"/>
            <p:cNvSpPr txBox="1">
              <a:spLocks noChangeArrowheads="1"/>
            </p:cNvSpPr>
            <p:nvPr/>
          </p:nvSpPr>
          <p:spPr bwMode="auto">
            <a:xfrm>
              <a:off x="1758451" y="1069083"/>
              <a:ext cx="752313" cy="52279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a:p>
              <a:pPr algn="ctr" eaLnBrk="1" hangingPunct="1"/>
              <a:r>
                <a:rPr lang="en-US" sz="1400" dirty="0"/>
                <a:t>($0.50)</a:t>
              </a:r>
            </a:p>
          </p:txBody>
        </p:sp>
        <p:sp>
          <p:nvSpPr>
            <p:cNvPr id="56" name="Left Brace 55"/>
            <p:cNvSpPr/>
            <p:nvPr/>
          </p:nvSpPr>
          <p:spPr>
            <a:xfrm rot="10800000">
              <a:off x="1588167" y="1014080"/>
              <a:ext cx="206078" cy="738991"/>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25" name="Group 56"/>
          <p:cNvGrpSpPr>
            <a:grpSpLocks/>
          </p:cNvGrpSpPr>
          <p:nvPr/>
        </p:nvGrpSpPr>
        <p:grpSpPr bwMode="auto">
          <a:xfrm>
            <a:off x="5141913" y="2150100"/>
            <a:ext cx="3357562" cy="890588"/>
            <a:chOff x="-1385455" y="1679361"/>
            <a:chExt cx="3357881" cy="889667"/>
          </a:xfrm>
        </p:grpSpPr>
        <p:sp>
          <p:nvSpPr>
            <p:cNvPr id="33822" name="TextBox 92"/>
            <p:cNvSpPr txBox="1">
              <a:spLocks noChangeArrowheads="1"/>
            </p:cNvSpPr>
            <p:nvPr/>
          </p:nvSpPr>
          <p:spPr bwMode="auto">
            <a:xfrm>
              <a:off x="-262481" y="1679361"/>
              <a:ext cx="2234907"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Equilibrium without tax</a:t>
              </a:r>
              <a:endParaRPr lang="en-US" sz="1600" baseline="-25000" dirty="0"/>
            </a:p>
          </p:txBody>
        </p:sp>
        <p:cxnSp>
          <p:nvCxnSpPr>
            <p:cNvPr id="59" name="Straight Connector 58"/>
            <p:cNvCxnSpPr/>
            <p:nvPr/>
          </p:nvCxnSpPr>
          <p:spPr>
            <a:xfrm flipV="1">
              <a:off x="-1385455" y="2069482"/>
              <a:ext cx="1354266" cy="499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59"/>
          <p:cNvGrpSpPr>
            <a:grpSpLocks/>
          </p:cNvGrpSpPr>
          <p:nvPr/>
        </p:nvGrpSpPr>
        <p:grpSpPr bwMode="auto">
          <a:xfrm>
            <a:off x="3352800" y="1292850"/>
            <a:ext cx="2008188" cy="1960563"/>
            <a:chOff x="-3326314" y="669959"/>
            <a:chExt cx="2007281" cy="1960423"/>
          </a:xfrm>
        </p:grpSpPr>
        <p:sp>
          <p:nvSpPr>
            <p:cNvPr id="33820" name="TextBox 92"/>
            <p:cNvSpPr txBox="1">
              <a:spLocks noChangeArrowheads="1"/>
            </p:cNvSpPr>
            <p:nvPr/>
          </p:nvSpPr>
          <p:spPr bwMode="auto">
            <a:xfrm>
              <a:off x="-3326314" y="669959"/>
              <a:ext cx="2007281"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Equilibrium with tax</a:t>
              </a:r>
              <a:endParaRPr lang="en-US" sz="1600" baseline="-25000" dirty="0"/>
            </a:p>
          </p:txBody>
        </p:sp>
        <p:cxnSp>
          <p:nvCxnSpPr>
            <p:cNvPr id="62" name="Straight Connector 61"/>
            <p:cNvCxnSpPr/>
            <p:nvPr/>
          </p:nvCxnSpPr>
          <p:spPr>
            <a:xfrm rot="16200000" flipH="1">
              <a:off x="-3413890" y="1466968"/>
              <a:ext cx="1590561" cy="736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63"/>
          <p:cNvGrpSpPr>
            <a:grpSpLocks/>
          </p:cNvGrpSpPr>
          <p:nvPr/>
        </p:nvGrpSpPr>
        <p:grpSpPr bwMode="auto">
          <a:xfrm>
            <a:off x="2943225" y="2248525"/>
            <a:ext cx="3260725" cy="2408238"/>
            <a:chOff x="2242744" y="2083701"/>
            <a:chExt cx="3640786" cy="3267792"/>
          </a:xfrm>
        </p:grpSpPr>
        <p:cxnSp>
          <p:nvCxnSpPr>
            <p:cNvPr id="65" name="Straight Connector 64"/>
            <p:cNvCxnSpPr/>
            <p:nvPr/>
          </p:nvCxnSpPr>
          <p:spPr>
            <a:xfrm>
              <a:off x="2242744" y="2083701"/>
              <a:ext cx="3130296" cy="284773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3819" name="TextBox 65"/>
            <p:cNvSpPr txBox="1">
              <a:spLocks noChangeArrowheads="1"/>
            </p:cNvSpPr>
            <p:nvPr/>
          </p:nvSpPr>
          <p:spPr bwMode="auto">
            <a:xfrm>
              <a:off x="5364056" y="4892258"/>
              <a:ext cx="519474"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 D</a:t>
              </a:r>
              <a:r>
                <a:rPr lang="en-US" sz="1600" baseline="-25000"/>
                <a:t>2</a:t>
              </a:r>
            </a:p>
          </p:txBody>
        </p:sp>
      </p:grpSp>
      <p:sp>
        <p:nvSpPr>
          <p:cNvPr id="28" name="Freeform 183"/>
          <p:cNvSpPr>
            <a:spLocks/>
          </p:cNvSpPr>
          <p:nvPr/>
        </p:nvSpPr>
        <p:spPr bwMode="auto">
          <a:xfrm>
            <a:off x="4397375" y="33327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1000"/>
                                        <p:tgtEl>
                                          <p:spTgt spid="10"/>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par>
                          <p:cTn id="19" fill="hold" nodeType="afterGroup">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left)">
                                      <p:cBhvr>
                                        <p:cTn id="26" dur="500"/>
                                        <p:tgtEl>
                                          <p:spTgt spid="25"/>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nodeType="afterGroup">
                            <p:stCondLst>
                              <p:cond delay="4000"/>
                            </p:stCondLst>
                            <p:childTnLst>
                              <p:par>
                                <p:cTn id="32" presetID="22" presetClass="entr" presetSubtype="1"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up)">
                                      <p:cBhvr>
                                        <p:cTn id="34" dur="500"/>
                                        <p:tgtEl>
                                          <p:spTgt spid="12"/>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childTnLst>
                    </p:cTn>
                  </p:par>
                  <p:par>
                    <p:cTn id="39" fill="hold">
                      <p:stCondLst>
                        <p:cond delay="indefinite"/>
                      </p:stCondLst>
                      <p:childTnLst>
                        <p:par>
                          <p:cTn id="40" fill="hold" nodeType="afterGroup">
                            <p:stCondLst>
                              <p:cond delay="0"/>
                            </p:stCondLst>
                            <p:childTnLst>
                              <p:par>
                                <p:cTn id="41" presetID="22" presetClass="entr" presetSubtype="2" fill="hold" nodeType="click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right)">
                                      <p:cBhvr>
                                        <p:cTn id="43" dur="500"/>
                                        <p:tgtEl>
                                          <p:spTgt spid="53"/>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1000"/>
                                        <p:tgtEl>
                                          <p:spTgt spid="29"/>
                                        </p:tgtEl>
                                      </p:cBhvr>
                                    </p:animEffect>
                                  </p:childTnLst>
                                </p:cTn>
                              </p:par>
                            </p:childTnLst>
                          </p:cTn>
                        </p:par>
                        <p:par>
                          <p:cTn id="48" fill="hold" nodeType="afterGroup">
                            <p:stCondLst>
                              <p:cond delay="1500"/>
                            </p:stCondLst>
                            <p:childTnLst>
                              <p:par>
                                <p:cTn id="49" presetID="22" presetClass="entr" presetSubtype="8"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nodeType="afterGroup">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500"/>
                                        <p:tgtEl>
                                          <p:spTgt spid="28"/>
                                        </p:tgtEl>
                                      </p:cBhvr>
                                    </p:animEffect>
                                  </p:childTnLst>
                                </p:cTn>
                              </p:par>
                            </p:childTnLst>
                          </p:cTn>
                        </p:par>
                        <p:par>
                          <p:cTn id="56" fill="hold" nodeType="afterGroup">
                            <p:stCondLst>
                              <p:cond delay="2500"/>
                            </p:stCondLst>
                            <p:childTnLst>
                              <p:par>
                                <p:cTn id="57" presetID="22" presetClass="entr" presetSubtype="8" fill="hold"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nodeType="afterGroup">
                            <p:stCondLst>
                              <p:cond delay="3000"/>
                            </p:stCondLst>
                            <p:childTnLst>
                              <p:par>
                                <p:cTn id="61" presetID="22" presetClass="entr" presetSubtype="8"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left)">
                                      <p:cBhvr>
                                        <p:cTn id="63" dur="500"/>
                                        <p:tgtEl>
                                          <p:spTgt spid="16"/>
                                        </p:tgtEl>
                                      </p:cBhvr>
                                    </p:animEffect>
                                  </p:childTnLst>
                                </p:cTn>
                              </p:par>
                            </p:childTnLst>
                          </p:cTn>
                        </p:par>
                      </p:childTnLst>
                    </p:cTn>
                  </p:par>
                  <p:par>
                    <p:cTn id="64" fill="hold">
                      <p:stCondLst>
                        <p:cond delay="indefinite"/>
                      </p:stCondLst>
                      <p:childTnLst>
                        <p:par>
                          <p:cTn id="65" fill="hold" nodeType="after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500"/>
                                        <p:tgtEl>
                                          <p:spTgt spid="9"/>
                                        </p:tgtEl>
                                      </p:cBhvr>
                                    </p:animEffect>
                                  </p:childTnLst>
                                </p:cTn>
                              </p:par>
                            </p:childTnLst>
                          </p:cTn>
                        </p:par>
                        <p:par>
                          <p:cTn id="69" fill="hold" nodeType="afterGroup">
                            <p:stCondLst>
                              <p:cond delay="500"/>
                            </p:stCondLst>
                            <p:childTnLst>
                              <p:par>
                                <p:cTn id="70" presetID="22" presetClass="entr" presetSubtype="8" fill="hold"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childTnLst>
                          </p:cTn>
                        </p:par>
                        <p:par>
                          <p:cTn id="73" fill="hold" nodeType="afterGroup">
                            <p:stCondLst>
                              <p:cond delay="1000"/>
                            </p:stCondLst>
                            <p:childTnLst>
                              <p:par>
                                <p:cTn id="74" presetID="22" presetClass="entr" presetSubtype="8"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left)">
                                      <p:cBhvr>
                                        <p:cTn id="76" dur="500"/>
                                        <p:tgtEl>
                                          <p:spTgt spid="13"/>
                                        </p:tgtEl>
                                      </p:cBhvr>
                                    </p:animEffect>
                                  </p:childTnLst>
                                </p:cTn>
                              </p:par>
                            </p:childTnLst>
                          </p:cTn>
                        </p:par>
                        <p:par>
                          <p:cTn id="77" fill="hold" nodeType="afterGroup">
                            <p:stCondLst>
                              <p:cond delay="1500"/>
                            </p:stCondLst>
                            <p:childTnLst>
                              <p:par>
                                <p:cTn id="78" presetID="22" presetClass="entr" presetSubtype="8" fill="hold"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ipe(left)">
                                      <p:cBhvr>
                                        <p:cTn id="80" dur="500"/>
                                        <p:tgtEl>
                                          <p:spTgt spid="17"/>
                                        </p:tgtEl>
                                      </p:cBhvr>
                                    </p:animEffect>
                                  </p:childTnLst>
                                </p:cTn>
                              </p:par>
                            </p:childTnLst>
                          </p:cTn>
                        </p:par>
                        <p:par>
                          <p:cTn id="81" fill="hold" nodeType="afterGroup">
                            <p:stCondLst>
                              <p:cond delay="2000"/>
                            </p:stCondLst>
                            <p:childTnLst>
                              <p:par>
                                <p:cTn id="82" presetID="22" presetClass="entr" presetSubtype="8"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childTnLst>
                          </p:cTn>
                        </p:par>
                      </p:childTnLst>
                    </p:cTn>
                  </p:par>
                  <p:par>
                    <p:cTn id="85" fill="hold">
                      <p:stCondLst>
                        <p:cond delay="indefinite"/>
                      </p:stCondLst>
                      <p:childTnLst>
                        <p:par>
                          <p:cTn id="86" fill="hold" nodeType="afterGroup">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left)">
                                      <p:cBhvr>
                                        <p:cTn id="8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animBg="1"/>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Taxes on Buyers </a:t>
            </a:r>
          </a:p>
        </p:txBody>
      </p:sp>
      <p:sp>
        <p:nvSpPr>
          <p:cNvPr id="296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How taxes on buyers affect market outcomes</a:t>
            </a:r>
          </a:p>
          <a:p>
            <a:pPr lvl="1"/>
            <a:r>
              <a:rPr lang="en-US" dirty="0" smtClean="0"/>
              <a:t>Demand </a:t>
            </a:r>
            <a:r>
              <a:rPr lang="en-US" dirty="0" smtClean="0"/>
              <a:t>curve shifts left</a:t>
            </a:r>
          </a:p>
          <a:p>
            <a:pPr lvl="1"/>
            <a:r>
              <a:rPr lang="en-US" dirty="0" smtClean="0"/>
              <a:t>Higher</a:t>
            </a:r>
            <a:r>
              <a:rPr lang="en-US" dirty="0" smtClean="0"/>
              <a:t> </a:t>
            </a:r>
            <a:r>
              <a:rPr lang="en-US" dirty="0" smtClean="0"/>
              <a:t>equilibrium price</a:t>
            </a:r>
          </a:p>
          <a:p>
            <a:pPr lvl="1"/>
            <a:r>
              <a:rPr lang="en-US" dirty="0" smtClean="0"/>
              <a:t>Lower equilibrium quantity</a:t>
            </a:r>
          </a:p>
          <a:p>
            <a:pPr lvl="1"/>
            <a:r>
              <a:rPr lang="en-US" dirty="0" smtClean="0"/>
              <a:t>The </a:t>
            </a:r>
            <a:r>
              <a:rPr lang="en-US" dirty="0" smtClean="0"/>
              <a:t>tax </a:t>
            </a:r>
            <a:r>
              <a:rPr lang="en-US" dirty="0" smtClean="0"/>
              <a:t>reduces the size of the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Tax on Buyers</a:t>
            </a:r>
            <a:r>
              <a:rPr lang="en-US" dirty="0" smtClean="0"/>
              <a:t> </a:t>
            </a:r>
          </a:p>
        </p:txBody>
      </p:sp>
      <p:sp>
        <p:nvSpPr>
          <p:cNvPr id="29699" name="Content Placeholder 2"/>
          <p:cNvSpPr>
            <a:spLocks noGrp="1"/>
          </p:cNvSpPr>
          <p:nvPr>
            <p:ph idx="1"/>
          </p:nvPr>
        </p:nvSpPr>
        <p:spPr bwMode="auto">
          <a:xfrm>
            <a:off x="381000" y="82435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How taxes on buyers affect market outcomes</a:t>
            </a:r>
          </a:p>
          <a:p>
            <a:pPr lvl="1"/>
            <a:r>
              <a:rPr lang="en-US" sz="2800" dirty="0" smtClean="0"/>
              <a:t>Buyers and sellers share the burden of the tax</a:t>
            </a:r>
          </a:p>
          <a:p>
            <a:pPr lvl="1"/>
            <a:r>
              <a:rPr lang="en-US" sz="2800" dirty="0" smtClean="0"/>
              <a:t>Sellers get a lower </a:t>
            </a:r>
            <a:r>
              <a:rPr lang="en-US" sz="2800" dirty="0" smtClean="0"/>
              <a:t>effective price</a:t>
            </a:r>
            <a:endParaRPr lang="en-US" sz="2800" dirty="0" smtClean="0"/>
          </a:p>
          <a:p>
            <a:pPr lvl="2"/>
            <a:r>
              <a:rPr lang="en-US" sz="2400" dirty="0" smtClean="0"/>
              <a:t>Worse off</a:t>
            </a:r>
          </a:p>
          <a:p>
            <a:pPr lvl="1"/>
            <a:r>
              <a:rPr lang="en-US" sz="2800" dirty="0" smtClean="0"/>
              <a:t>Buyers pay a </a:t>
            </a:r>
            <a:r>
              <a:rPr lang="en-US" sz="2800" dirty="0" smtClean="0"/>
              <a:t>higher </a:t>
            </a:r>
            <a:r>
              <a:rPr lang="en-US" sz="2800" dirty="0" smtClean="0"/>
              <a:t>market </a:t>
            </a:r>
            <a:r>
              <a:rPr lang="en-US" sz="2800" dirty="0" smtClean="0"/>
              <a:t>price</a:t>
            </a:r>
          </a:p>
          <a:p>
            <a:pPr lvl="2"/>
            <a:r>
              <a:rPr lang="en-US" sz="2400" dirty="0" smtClean="0"/>
              <a:t>Effective price (with tax) rises</a:t>
            </a:r>
          </a:p>
          <a:p>
            <a:pPr lvl="2"/>
            <a:r>
              <a:rPr lang="en-US" sz="2400" dirty="0" smtClean="0"/>
              <a:t>Worse off</a:t>
            </a:r>
          </a:p>
          <a:p>
            <a:r>
              <a:rPr lang="en-US" dirty="0" smtClean="0"/>
              <a:t>Tax </a:t>
            </a:r>
            <a:r>
              <a:rPr lang="en-US" dirty="0" smtClean="0"/>
              <a:t>levied on sellers and </a:t>
            </a:r>
            <a:r>
              <a:rPr lang="en-US" dirty="0" smtClean="0"/>
              <a:t>tax </a:t>
            </a:r>
            <a:r>
              <a:rPr lang="en-US" dirty="0" smtClean="0"/>
              <a:t>levied on buyers are equivalent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1"/>
          <p:cNvSpPr txBox="1">
            <a:spLocks/>
          </p:cNvSpPr>
          <p:nvPr/>
        </p:nvSpPr>
        <p:spPr bwMode="auto">
          <a:xfrm>
            <a:off x="3701076" y="4676825"/>
            <a:ext cx="1482516" cy="6639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1.85%</a:t>
            </a:r>
          </a:p>
        </p:txBody>
      </p:sp>
      <p:sp>
        <p:nvSpPr>
          <p:cNvPr id="35842" name="Content Placeholder 1"/>
          <p:cNvSpPr>
            <a:spLocks noGrp="1"/>
          </p:cNvSpPr>
          <p:nvPr>
            <p:ph sz="quarter" idx="10"/>
          </p:nvPr>
        </p:nvSpPr>
        <p:spPr bwMode="auto">
          <a:xfrm>
            <a:off x="304800" y="1969300"/>
            <a:ext cx="3792187" cy="6907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763" lvl="1" indent="0">
              <a:buNone/>
            </a:pPr>
            <a:r>
              <a:rPr lang="en-US" dirty="0" smtClean="0"/>
              <a:t>Earning $200,000 + $1</a:t>
            </a:r>
          </a:p>
        </p:txBody>
      </p:sp>
      <p:sp>
        <p:nvSpPr>
          <p:cNvPr id="35843" name="Title 2"/>
          <p:cNvSpPr>
            <a:spLocks noGrp="1"/>
          </p:cNvSpPr>
          <p:nvPr>
            <p:ph type="title"/>
          </p:nvPr>
        </p:nvSpPr>
        <p:spPr bwMode="auto">
          <a:xfrm>
            <a:off x="178129" y="0"/>
            <a:ext cx="8835241"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Income Tax and Labor Markets</a:t>
            </a:r>
          </a:p>
        </p:txBody>
      </p:sp>
      <p:sp>
        <p:nvSpPr>
          <p:cNvPr id="4" name="Content Placeholder 1"/>
          <p:cNvSpPr txBox="1">
            <a:spLocks/>
          </p:cNvSpPr>
          <p:nvPr/>
        </p:nvSpPr>
        <p:spPr bwMode="auto">
          <a:xfrm>
            <a:off x="4827319" y="1967321"/>
            <a:ext cx="4316681"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Tax rate on this dollar</a:t>
            </a:r>
          </a:p>
        </p:txBody>
      </p:sp>
      <p:cxnSp>
        <p:nvCxnSpPr>
          <p:cNvPr id="3" name="Straight Arrow Connector 2"/>
          <p:cNvCxnSpPr>
            <a:stCxn id="4" idx="1"/>
          </p:cNvCxnSpPr>
          <p:nvPr/>
        </p:nvCxnSpPr>
        <p:spPr>
          <a:xfrm flipH="1" flipV="1">
            <a:off x="3728853" y="2208784"/>
            <a:ext cx="1098466" cy="1039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Content Placeholder 1"/>
          <p:cNvSpPr txBox="1">
            <a:spLocks/>
          </p:cNvSpPr>
          <p:nvPr/>
        </p:nvSpPr>
        <p:spPr bwMode="auto">
          <a:xfrm>
            <a:off x="290951" y="2798575"/>
            <a:ext cx="3224146"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Federal Income Tax</a:t>
            </a:r>
          </a:p>
        </p:txBody>
      </p:sp>
      <p:sp>
        <p:nvSpPr>
          <p:cNvPr id="8" name="Content Placeholder 1"/>
          <p:cNvSpPr txBox="1">
            <a:spLocks/>
          </p:cNvSpPr>
          <p:nvPr/>
        </p:nvSpPr>
        <p:spPr bwMode="auto">
          <a:xfrm>
            <a:off x="288976" y="3224100"/>
            <a:ext cx="3224146"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FICA</a:t>
            </a:r>
          </a:p>
        </p:txBody>
      </p:sp>
      <p:sp>
        <p:nvSpPr>
          <p:cNvPr id="9" name="Content Placeholder 1"/>
          <p:cNvSpPr txBox="1">
            <a:spLocks/>
          </p:cNvSpPr>
          <p:nvPr/>
        </p:nvSpPr>
        <p:spPr bwMode="auto">
          <a:xfrm>
            <a:off x="287001" y="4200803"/>
            <a:ext cx="3224146"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Kentucky Income Tax</a:t>
            </a:r>
          </a:p>
        </p:txBody>
      </p:sp>
      <p:sp>
        <p:nvSpPr>
          <p:cNvPr id="10" name="Content Placeholder 1"/>
          <p:cNvSpPr txBox="1">
            <a:spLocks/>
          </p:cNvSpPr>
          <p:nvPr/>
        </p:nvSpPr>
        <p:spPr bwMode="auto">
          <a:xfrm>
            <a:off x="285026" y="3730775"/>
            <a:ext cx="3224146"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Medicare Tax</a:t>
            </a:r>
          </a:p>
        </p:txBody>
      </p:sp>
      <p:sp>
        <p:nvSpPr>
          <p:cNvPr id="11" name="Content Placeholder 1"/>
          <p:cNvSpPr txBox="1">
            <a:spLocks/>
          </p:cNvSpPr>
          <p:nvPr/>
        </p:nvSpPr>
        <p:spPr bwMode="auto">
          <a:xfrm>
            <a:off x="302825" y="922325"/>
            <a:ext cx="7974276" cy="10964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i="1" dirty="0" smtClean="0"/>
              <a:t>Warning, if you have a weak stomach, you might want to avoid this slide</a:t>
            </a:r>
          </a:p>
        </p:txBody>
      </p:sp>
      <p:sp>
        <p:nvSpPr>
          <p:cNvPr id="12" name="Content Placeholder 1"/>
          <p:cNvSpPr txBox="1">
            <a:spLocks/>
          </p:cNvSpPr>
          <p:nvPr/>
        </p:nvSpPr>
        <p:spPr bwMode="auto">
          <a:xfrm>
            <a:off x="3685225" y="2808476"/>
            <a:ext cx="1142093" cy="680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28.0%</a:t>
            </a:r>
          </a:p>
        </p:txBody>
      </p:sp>
      <p:sp>
        <p:nvSpPr>
          <p:cNvPr id="13" name="Content Placeholder 1"/>
          <p:cNvSpPr txBox="1">
            <a:spLocks/>
          </p:cNvSpPr>
          <p:nvPr/>
        </p:nvSpPr>
        <p:spPr bwMode="auto">
          <a:xfrm>
            <a:off x="3695126" y="3234001"/>
            <a:ext cx="1482516" cy="680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12.4%</a:t>
            </a:r>
          </a:p>
        </p:txBody>
      </p:sp>
      <p:sp>
        <p:nvSpPr>
          <p:cNvPr id="15" name="Content Placeholder 1"/>
          <p:cNvSpPr txBox="1">
            <a:spLocks/>
          </p:cNvSpPr>
          <p:nvPr/>
        </p:nvSpPr>
        <p:spPr bwMode="auto">
          <a:xfrm>
            <a:off x="3705026" y="3707026"/>
            <a:ext cx="1482516" cy="603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2.9%</a:t>
            </a:r>
          </a:p>
        </p:txBody>
      </p:sp>
      <p:sp>
        <p:nvSpPr>
          <p:cNvPr id="16" name="Content Placeholder 1"/>
          <p:cNvSpPr txBox="1">
            <a:spLocks/>
          </p:cNvSpPr>
          <p:nvPr/>
        </p:nvSpPr>
        <p:spPr bwMode="auto">
          <a:xfrm>
            <a:off x="5130026" y="3184525"/>
            <a:ext cx="1482516" cy="7303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6.2% x 2</a:t>
            </a:r>
          </a:p>
        </p:txBody>
      </p:sp>
      <p:sp>
        <p:nvSpPr>
          <p:cNvPr id="17" name="Content Placeholder 1"/>
          <p:cNvSpPr txBox="1">
            <a:spLocks/>
          </p:cNvSpPr>
          <p:nvPr/>
        </p:nvSpPr>
        <p:spPr bwMode="auto">
          <a:xfrm>
            <a:off x="5139926" y="3705050"/>
            <a:ext cx="2389030" cy="6056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1.45% x 2</a:t>
            </a:r>
          </a:p>
        </p:txBody>
      </p:sp>
      <p:sp>
        <p:nvSpPr>
          <p:cNvPr id="18" name="Content Placeholder 1"/>
          <p:cNvSpPr txBox="1">
            <a:spLocks/>
          </p:cNvSpPr>
          <p:nvPr/>
        </p:nvSpPr>
        <p:spPr bwMode="auto">
          <a:xfrm>
            <a:off x="3703051" y="4215675"/>
            <a:ext cx="1482516" cy="6639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6.0%</a:t>
            </a:r>
          </a:p>
        </p:txBody>
      </p:sp>
      <p:cxnSp>
        <p:nvCxnSpPr>
          <p:cNvPr id="6" name="Straight Connector 5"/>
          <p:cNvCxnSpPr/>
          <p:nvPr/>
        </p:nvCxnSpPr>
        <p:spPr>
          <a:xfrm flipV="1">
            <a:off x="3685225" y="5269572"/>
            <a:ext cx="1142094" cy="19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Content Placeholder 1"/>
          <p:cNvSpPr txBox="1">
            <a:spLocks/>
          </p:cNvSpPr>
          <p:nvPr/>
        </p:nvSpPr>
        <p:spPr bwMode="auto">
          <a:xfrm>
            <a:off x="285026" y="4661953"/>
            <a:ext cx="3224146"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Bowling Green Tax</a:t>
            </a:r>
          </a:p>
        </p:txBody>
      </p:sp>
      <p:sp>
        <p:nvSpPr>
          <p:cNvPr id="24" name="Content Placeholder 1"/>
          <p:cNvSpPr txBox="1">
            <a:spLocks/>
          </p:cNvSpPr>
          <p:nvPr/>
        </p:nvSpPr>
        <p:spPr bwMode="auto">
          <a:xfrm>
            <a:off x="3699101" y="5244850"/>
            <a:ext cx="1482516" cy="6639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51.15%</a:t>
            </a:r>
          </a:p>
        </p:txBody>
      </p:sp>
      <p:sp>
        <p:nvSpPr>
          <p:cNvPr id="25" name="Content Placeholder 1"/>
          <p:cNvSpPr txBox="1">
            <a:spLocks/>
          </p:cNvSpPr>
          <p:nvPr/>
        </p:nvSpPr>
        <p:spPr bwMode="auto">
          <a:xfrm>
            <a:off x="302825" y="5862325"/>
            <a:ext cx="4837101" cy="6907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63" lvl="1" indent="0">
              <a:buFont typeface="Arial" charset="0"/>
              <a:buNone/>
            </a:pPr>
            <a:r>
              <a:rPr lang="en-US" dirty="0" smtClean="0"/>
              <a:t>You keep $1 x 49% = .49 cents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500"/>
                                        <p:tgtEl>
                                          <p:spTgt spid="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5842" grpId="0" build="p"/>
      <p:bldP spid="4" grpId="0"/>
      <p:bldP spid="7" grpId="0"/>
      <p:bldP spid="8" grpId="0"/>
      <p:bldP spid="9" grpId="0"/>
      <p:bldP spid="10" grpId="0"/>
      <p:bldP spid="12" grpId="0"/>
      <p:bldP spid="13" grpId="0"/>
      <p:bldP spid="15" grpId="0"/>
      <p:bldP spid="16" grpId="0"/>
      <p:bldP spid="17" grpId="0"/>
      <p:bldP spid="18" grpId="0"/>
      <p:bldP spid="21" grpId="0"/>
      <p:bldP spid="24"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2"/>
          <p:cNvSpPr>
            <a:spLocks noGrp="1"/>
          </p:cNvSpPr>
          <p:nvPr>
            <p:ph type="title"/>
          </p:nvPr>
        </p:nvSpPr>
        <p:spPr bwMode="auto">
          <a:xfrm>
            <a:off x="178129" y="0"/>
            <a:ext cx="8835241"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Income Tax and Labor Markets</a:t>
            </a:r>
          </a:p>
        </p:txBody>
      </p:sp>
      <p:grpSp>
        <p:nvGrpSpPr>
          <p:cNvPr id="5" name="Group 4"/>
          <p:cNvGrpSpPr>
            <a:grpSpLocks/>
          </p:cNvGrpSpPr>
          <p:nvPr/>
        </p:nvGrpSpPr>
        <p:grpSpPr bwMode="auto">
          <a:xfrm>
            <a:off x="1804988" y="1231900"/>
            <a:ext cx="5200650" cy="3767138"/>
            <a:chOff x="-47451" y="1777706"/>
            <a:chExt cx="5201362" cy="3768044"/>
          </a:xfrm>
        </p:grpSpPr>
        <p:sp>
          <p:nvSpPr>
            <p:cNvPr id="6" name="Rectangle 5"/>
            <p:cNvSpPr/>
            <p:nvPr/>
          </p:nvSpPr>
          <p:spPr>
            <a:xfrm>
              <a:off x="728942" y="2030180"/>
              <a:ext cx="4424969" cy="3504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7" name="Group 5"/>
            <p:cNvGrpSpPr>
              <a:grpSpLocks/>
            </p:cNvGrpSpPr>
            <p:nvPr/>
          </p:nvGrpSpPr>
          <p:grpSpPr bwMode="auto">
            <a:xfrm>
              <a:off x="-47451" y="1777706"/>
              <a:ext cx="774806" cy="3768044"/>
              <a:chOff x="1054192" y="1196451"/>
              <a:chExt cx="774806" cy="3767352"/>
            </a:xfrm>
          </p:grpSpPr>
          <p:cxnSp>
            <p:nvCxnSpPr>
              <p:cNvPr id="8" name="Straight Connector 7"/>
              <p:cNvCxnSpPr/>
              <p:nvPr/>
            </p:nvCxnSpPr>
            <p:spPr>
              <a:xfrm rot="5400000">
                <a:off x="26288" y="3161094"/>
                <a:ext cx="3591129" cy="142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1054192" y="1196451"/>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10" name="Group 9"/>
          <p:cNvGrpSpPr>
            <a:grpSpLocks/>
          </p:cNvGrpSpPr>
          <p:nvPr/>
        </p:nvGrpSpPr>
        <p:grpSpPr bwMode="auto">
          <a:xfrm>
            <a:off x="2416175" y="4999038"/>
            <a:ext cx="5302250" cy="342900"/>
            <a:chOff x="1676400" y="5181600"/>
            <a:chExt cx="5302041" cy="342860"/>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5731564" y="5186441"/>
              <a:ext cx="124687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a:t>
              </a:r>
            </a:p>
          </p:txBody>
        </p:sp>
        <p:sp>
          <p:nvSpPr>
            <p:cNvPr id="13"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4" name="Group 13"/>
          <p:cNvGrpSpPr>
            <a:grpSpLocks/>
          </p:cNvGrpSpPr>
          <p:nvPr/>
        </p:nvGrpSpPr>
        <p:grpSpPr bwMode="auto">
          <a:xfrm>
            <a:off x="2576513" y="1698625"/>
            <a:ext cx="4718485" cy="2897321"/>
            <a:chOff x="2004674" y="2244119"/>
            <a:chExt cx="5267632" cy="3932197"/>
          </a:xfrm>
        </p:grpSpPr>
        <p:cxnSp>
          <p:nvCxnSpPr>
            <p:cNvPr id="15" name="Straight Connector 14"/>
            <p:cNvCxnSpPr/>
            <p:nvPr/>
          </p:nvCxnSpPr>
          <p:spPr>
            <a:xfrm>
              <a:off x="2004674" y="2244119"/>
              <a:ext cx="4567105" cy="345586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5552177" y="5716836"/>
              <a:ext cx="1720129" cy="459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Labor Demand</a:t>
              </a:r>
              <a:endParaRPr lang="en-US" sz="1600" baseline="-25000" dirty="0"/>
            </a:p>
          </p:txBody>
        </p:sp>
      </p:grpSp>
      <p:grpSp>
        <p:nvGrpSpPr>
          <p:cNvPr id="17" name="Group 90"/>
          <p:cNvGrpSpPr>
            <a:grpSpLocks/>
          </p:cNvGrpSpPr>
          <p:nvPr/>
        </p:nvGrpSpPr>
        <p:grpSpPr bwMode="auto">
          <a:xfrm>
            <a:off x="2565400" y="2001838"/>
            <a:ext cx="4782036" cy="2593975"/>
            <a:chOff x="1943003" y="5034309"/>
            <a:chExt cx="5342218" cy="3518276"/>
          </a:xfrm>
        </p:grpSpPr>
        <p:cxnSp>
          <p:nvCxnSpPr>
            <p:cNvPr id="18" name="Straight Connector 17"/>
            <p:cNvCxnSpPr/>
            <p:nvPr/>
          </p:nvCxnSpPr>
          <p:spPr>
            <a:xfrm flipV="1">
              <a:off x="1943003" y="5669493"/>
              <a:ext cx="4497507" cy="288309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TextBox 92"/>
            <p:cNvSpPr txBox="1">
              <a:spLocks noChangeArrowheads="1"/>
            </p:cNvSpPr>
            <p:nvPr/>
          </p:nvSpPr>
          <p:spPr bwMode="auto">
            <a:xfrm>
              <a:off x="5730462" y="5034309"/>
              <a:ext cx="1554759" cy="45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Labor Supply</a:t>
              </a:r>
              <a:endParaRPr lang="en-US" sz="1600" baseline="-25000" dirty="0"/>
            </a:p>
          </p:txBody>
        </p:sp>
      </p:grpSp>
      <p:sp>
        <p:nvSpPr>
          <p:cNvPr id="20" name="Freeform 183"/>
          <p:cNvSpPr>
            <a:spLocks/>
          </p:cNvSpPr>
          <p:nvPr/>
        </p:nvSpPr>
        <p:spPr bwMode="auto">
          <a:xfrm>
            <a:off x="5008563" y="32162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21" name="Group 76"/>
          <p:cNvGrpSpPr>
            <a:grpSpLocks/>
          </p:cNvGrpSpPr>
          <p:nvPr/>
        </p:nvGrpSpPr>
        <p:grpSpPr bwMode="auto">
          <a:xfrm>
            <a:off x="947738" y="2041522"/>
            <a:ext cx="2460625" cy="584775"/>
            <a:chOff x="200183" y="2990470"/>
            <a:chExt cx="2460139" cy="586939"/>
          </a:xfrm>
        </p:grpSpPr>
        <p:cxnSp>
          <p:nvCxnSpPr>
            <p:cNvPr id="22" name="Straight Connector 21"/>
            <p:cNvCxnSpPr/>
            <p:nvPr/>
          </p:nvCxnSpPr>
          <p:spPr>
            <a:xfrm flipV="1">
              <a:off x="1838159" y="3157775"/>
              <a:ext cx="822163" cy="31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TextBox 78"/>
            <p:cNvSpPr txBox="1">
              <a:spLocks noChangeArrowheads="1"/>
            </p:cNvSpPr>
            <p:nvPr/>
          </p:nvSpPr>
          <p:spPr bwMode="auto">
            <a:xfrm>
              <a:off x="200183" y="2990470"/>
              <a:ext cx="1348180" cy="58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Cost of labor</a:t>
              </a:r>
            </a:p>
            <a:p>
              <a:pPr eaLnBrk="1" hangingPunct="1"/>
              <a:r>
                <a:rPr lang="en-US" sz="1600" dirty="0"/>
                <a:t>t</a:t>
              </a:r>
              <a:r>
                <a:rPr lang="en-US" sz="1600" dirty="0" smtClean="0"/>
                <a:t>o business</a:t>
              </a:r>
              <a:endParaRPr lang="en-US" sz="1600" dirty="0"/>
            </a:p>
          </p:txBody>
        </p:sp>
      </p:grpSp>
      <p:grpSp>
        <p:nvGrpSpPr>
          <p:cNvPr id="24" name="Group 76"/>
          <p:cNvGrpSpPr>
            <a:grpSpLocks/>
          </p:cNvGrpSpPr>
          <p:nvPr/>
        </p:nvGrpSpPr>
        <p:grpSpPr bwMode="auto">
          <a:xfrm>
            <a:off x="817563" y="3101971"/>
            <a:ext cx="4241800" cy="338554"/>
            <a:chOff x="105214" y="3026141"/>
            <a:chExt cx="4241173" cy="339807"/>
          </a:xfrm>
        </p:grpSpPr>
        <p:cxnSp>
          <p:nvCxnSpPr>
            <p:cNvPr id="25" name="Straight Connector 24"/>
            <p:cNvCxnSpPr/>
            <p:nvPr/>
          </p:nvCxnSpPr>
          <p:spPr>
            <a:xfrm flipV="1">
              <a:off x="1868665" y="3190259"/>
              <a:ext cx="2477722" cy="1115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TextBox 78"/>
            <p:cNvSpPr txBox="1">
              <a:spLocks noChangeArrowheads="1"/>
            </p:cNvSpPr>
            <p:nvPr/>
          </p:nvSpPr>
          <p:spPr bwMode="auto">
            <a:xfrm>
              <a:off x="105214" y="3026141"/>
              <a:ext cx="1808626" cy="339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Wage </a:t>
              </a:r>
              <a:r>
                <a:rPr lang="en-US" sz="1600" dirty="0"/>
                <a:t>without tax</a:t>
              </a:r>
            </a:p>
          </p:txBody>
        </p:sp>
      </p:grpSp>
      <p:grpSp>
        <p:nvGrpSpPr>
          <p:cNvPr id="27" name="Group 76"/>
          <p:cNvGrpSpPr>
            <a:grpSpLocks/>
          </p:cNvGrpSpPr>
          <p:nvPr/>
        </p:nvGrpSpPr>
        <p:grpSpPr bwMode="auto">
          <a:xfrm>
            <a:off x="879814" y="3981453"/>
            <a:ext cx="2528548" cy="338554"/>
            <a:chOff x="122953" y="3038136"/>
            <a:chExt cx="2527046" cy="338802"/>
          </a:xfrm>
        </p:grpSpPr>
        <p:cxnSp>
          <p:nvCxnSpPr>
            <p:cNvPr id="28" name="Straight Connector 27"/>
            <p:cNvCxnSpPr/>
            <p:nvPr/>
          </p:nvCxnSpPr>
          <p:spPr>
            <a:xfrm>
              <a:off x="1828162" y="3211301"/>
              <a:ext cx="821837"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TextBox 78"/>
            <p:cNvSpPr txBox="1">
              <a:spLocks noChangeArrowheads="1"/>
            </p:cNvSpPr>
            <p:nvPr/>
          </p:nvSpPr>
          <p:spPr bwMode="auto">
            <a:xfrm>
              <a:off x="122953" y="3038136"/>
              <a:ext cx="1388786" cy="33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Worker wage</a:t>
              </a:r>
              <a:endParaRPr lang="en-US" sz="1600" dirty="0"/>
            </a:p>
          </p:txBody>
        </p:sp>
      </p:grpSp>
      <p:grpSp>
        <p:nvGrpSpPr>
          <p:cNvPr id="30" name="Group 132"/>
          <p:cNvGrpSpPr>
            <a:grpSpLocks/>
          </p:cNvGrpSpPr>
          <p:nvPr/>
        </p:nvGrpSpPr>
        <p:grpSpPr bwMode="auto">
          <a:xfrm>
            <a:off x="3457575" y="2270125"/>
            <a:ext cx="831850" cy="1838325"/>
            <a:chOff x="1885166" y="1575263"/>
            <a:chExt cx="832513" cy="1836417"/>
          </a:xfrm>
        </p:grpSpPr>
        <p:sp>
          <p:nvSpPr>
            <p:cNvPr id="31" name="TextBox 133"/>
            <p:cNvSpPr txBox="1">
              <a:spLocks noChangeArrowheads="1"/>
            </p:cNvSpPr>
            <p:nvPr/>
          </p:nvSpPr>
          <p:spPr bwMode="auto">
            <a:xfrm>
              <a:off x="2083268" y="2185113"/>
              <a:ext cx="634411" cy="52266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32" name="Left Brace 31"/>
            <p:cNvSpPr/>
            <p:nvPr/>
          </p:nvSpPr>
          <p:spPr>
            <a:xfrm rot="10800000">
              <a:off x="1885166" y="1575263"/>
              <a:ext cx="206539" cy="1836417"/>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33" name="Freeform 183"/>
          <p:cNvSpPr>
            <a:spLocks/>
          </p:cNvSpPr>
          <p:nvPr/>
        </p:nvSpPr>
        <p:spPr bwMode="auto">
          <a:xfrm>
            <a:off x="3333750" y="21383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4" name="Freeform 183"/>
          <p:cNvSpPr>
            <a:spLocks/>
          </p:cNvSpPr>
          <p:nvPr/>
        </p:nvSpPr>
        <p:spPr bwMode="auto">
          <a:xfrm>
            <a:off x="3327400" y="40894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TextBox 34"/>
          <p:cNvSpPr txBox="1">
            <a:spLocks noChangeArrowheads="1"/>
          </p:cNvSpPr>
          <p:nvPr/>
        </p:nvSpPr>
        <p:spPr bwMode="auto">
          <a:xfrm>
            <a:off x="355600" y="5813425"/>
            <a:ext cx="86648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latin typeface="+mn-lt"/>
              </a:rPr>
              <a:t>A tax on a good places a wedge between the </a:t>
            </a:r>
            <a:r>
              <a:rPr lang="en-US" sz="2400" dirty="0" smtClean="0">
                <a:latin typeface="+mn-lt"/>
              </a:rPr>
              <a:t>wage workers receive and </a:t>
            </a:r>
            <a:r>
              <a:rPr lang="en-US" sz="2400" dirty="0">
                <a:latin typeface="+mn-lt"/>
              </a:rPr>
              <a:t>the </a:t>
            </a:r>
            <a:r>
              <a:rPr lang="en-US" sz="2400" dirty="0" smtClean="0">
                <a:latin typeface="+mn-lt"/>
              </a:rPr>
              <a:t>cost of labor to business.  Labor use falls</a:t>
            </a:r>
            <a:r>
              <a:rPr lang="en-US" sz="2400" dirty="0">
                <a:latin typeface="+mn-lt"/>
              </a:rPr>
              <a:t>.</a:t>
            </a:r>
          </a:p>
        </p:txBody>
      </p:sp>
      <p:grpSp>
        <p:nvGrpSpPr>
          <p:cNvPr id="36" name="Group 39"/>
          <p:cNvGrpSpPr>
            <a:grpSpLocks/>
          </p:cNvGrpSpPr>
          <p:nvPr/>
        </p:nvGrpSpPr>
        <p:grpSpPr bwMode="auto">
          <a:xfrm>
            <a:off x="2749337" y="2185989"/>
            <a:ext cx="1324402" cy="3405214"/>
            <a:chOff x="3622644" y="2152958"/>
            <a:chExt cx="1324366" cy="3405379"/>
          </a:xfrm>
        </p:grpSpPr>
        <p:cxnSp>
          <p:nvCxnSpPr>
            <p:cNvPr id="37" name="Straight Connector 36"/>
            <p:cNvCxnSpPr/>
            <p:nvPr/>
          </p:nvCxnSpPr>
          <p:spPr bwMode="auto">
            <a:xfrm rot="16200000" flipH="1">
              <a:off x="2867118" y="3569076"/>
              <a:ext cx="2835412"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TextBox 78"/>
            <p:cNvSpPr txBox="1">
              <a:spLocks noChangeArrowheads="1"/>
            </p:cNvSpPr>
            <p:nvPr/>
          </p:nvSpPr>
          <p:spPr bwMode="auto">
            <a:xfrm>
              <a:off x="3622644" y="4973534"/>
              <a:ext cx="1324366" cy="5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Employment</a:t>
              </a:r>
              <a:endParaRPr lang="en-US" sz="1600" dirty="0"/>
            </a:p>
            <a:p>
              <a:pPr algn="ctr" eaLnBrk="1" hangingPunct="1"/>
              <a:r>
                <a:rPr lang="en-US" sz="1600" dirty="0"/>
                <a:t>with tax</a:t>
              </a:r>
            </a:p>
          </p:txBody>
        </p:sp>
      </p:grpSp>
      <p:grpSp>
        <p:nvGrpSpPr>
          <p:cNvPr id="39" name="Group 40"/>
          <p:cNvGrpSpPr>
            <a:grpSpLocks/>
          </p:cNvGrpSpPr>
          <p:nvPr/>
        </p:nvGrpSpPr>
        <p:grpSpPr bwMode="auto">
          <a:xfrm>
            <a:off x="4489235" y="3254375"/>
            <a:ext cx="1324402" cy="2337131"/>
            <a:chOff x="3730554" y="3220187"/>
            <a:chExt cx="1324948" cy="2338453"/>
          </a:xfrm>
        </p:grpSpPr>
        <p:cxnSp>
          <p:nvCxnSpPr>
            <p:cNvPr id="40" name="Straight Connector 39"/>
            <p:cNvCxnSpPr/>
            <p:nvPr/>
          </p:nvCxnSpPr>
          <p:spPr bwMode="auto">
            <a:xfrm rot="5400000">
              <a:off x="3409824" y="4096984"/>
              <a:ext cx="1767888" cy="1429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 name="TextBox 78"/>
            <p:cNvSpPr txBox="1">
              <a:spLocks noChangeArrowheads="1"/>
            </p:cNvSpPr>
            <p:nvPr/>
          </p:nvSpPr>
          <p:spPr bwMode="auto">
            <a:xfrm>
              <a:off x="3730554" y="4973534"/>
              <a:ext cx="1324948" cy="58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Employment</a:t>
              </a:r>
              <a:endParaRPr lang="en-US" sz="1600" dirty="0"/>
            </a:p>
            <a:p>
              <a:pPr algn="ctr" eaLnBrk="1" hangingPunct="1"/>
              <a:r>
                <a:rPr lang="en-US" sz="1600" dirty="0"/>
                <a:t>without tax</a:t>
              </a:r>
            </a:p>
          </p:txBody>
        </p:sp>
      </p:grpSp>
    </p:spTree>
    <p:extLst>
      <p:ext uri="{BB962C8B-B14F-4D97-AF65-F5344CB8AC3E}">
        <p14:creationId xmlns:p14="http://schemas.microsoft.com/office/powerpoint/2010/main" val="4809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1000"/>
                                        <p:tgtEl>
                                          <p:spTgt spid="14"/>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1000"/>
                                        <p:tgtEl>
                                          <p:spTgt spid="17"/>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left)">
                                      <p:cBhvr>
                                        <p:cTn id="26" dur="1000"/>
                                        <p:tgtEl>
                                          <p:spTgt spid="24"/>
                                        </p:tgtEl>
                                      </p:cBhvr>
                                    </p:animEffect>
                                  </p:childTnLst>
                                </p:cTn>
                              </p:par>
                            </p:childTnLst>
                          </p:cTn>
                        </p:par>
                        <p:par>
                          <p:cTn id="27" fill="hold">
                            <p:stCondLst>
                              <p:cond delay="4000"/>
                            </p:stCondLst>
                            <p:childTnLst>
                              <p:par>
                                <p:cTn id="28" presetID="22" presetClass="entr" presetSubtype="1"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up)">
                                      <p:cBhvr>
                                        <p:cTn id="30" dur="100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left)">
                                      <p:cBhvr>
                                        <p:cTn id="35" dur="500"/>
                                        <p:tgtEl>
                                          <p:spTgt spid="30"/>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par>
                          <p:cTn id="44" fill="hold">
                            <p:stCondLst>
                              <p:cond delay="1500"/>
                            </p:stCondLst>
                            <p:childTnLst>
                              <p:par>
                                <p:cTn id="45" presetID="22" presetClass="entr" presetSubtype="1"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up)">
                                      <p:cBhvr>
                                        <p:cTn id="47" dur="1000"/>
                                        <p:tgtEl>
                                          <p:spTgt spid="36"/>
                                        </p:tgtEl>
                                      </p:cBhvr>
                                    </p:animEffect>
                                  </p:childTnLst>
                                </p:cTn>
                              </p:par>
                            </p:childTnLst>
                          </p:cTn>
                        </p:par>
                        <p:par>
                          <p:cTn id="48" fill="hold">
                            <p:stCondLst>
                              <p:cond delay="2500"/>
                            </p:stCondLst>
                            <p:childTnLst>
                              <p:par>
                                <p:cTn id="49" presetID="22" presetClass="entr" presetSubtype="8"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1000"/>
                                        <p:tgtEl>
                                          <p:spTgt spid="21"/>
                                        </p:tgtEl>
                                      </p:cBhvr>
                                    </p:animEffect>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10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left)">
                                      <p:cBhvr>
                                        <p:cTn id="6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3" grpId="0" animBg="1"/>
      <p:bldP spid="34" grpId="0" animBg="1"/>
      <p:bldP spid="3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The Tax Burden</a:t>
            </a:r>
          </a:p>
        </p:txBody>
      </p:sp>
      <p:sp>
        <p:nvSpPr>
          <p:cNvPr id="3" name="Content Placeholder 2"/>
          <p:cNvSpPr>
            <a:spLocks noGrp="1"/>
          </p:cNvSpPr>
          <p:nvPr>
            <p:ph idx="1"/>
          </p:nvPr>
        </p:nvSpPr>
        <p:spPr bwMode="auto">
          <a:xfrm>
            <a:off x="381000" y="80060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Elasticity and tax incidence</a:t>
            </a:r>
          </a:p>
          <a:p>
            <a:r>
              <a:rPr lang="en-US" dirty="0" smtClean="0"/>
              <a:t>Dividing the tax burden</a:t>
            </a:r>
          </a:p>
          <a:p>
            <a:pPr lvl="1"/>
            <a:r>
              <a:rPr lang="en-US" dirty="0" smtClean="0"/>
              <a:t>Very elastic supply and relatively inelastic demand</a:t>
            </a:r>
          </a:p>
          <a:p>
            <a:pPr lvl="2"/>
            <a:r>
              <a:rPr lang="en-US" dirty="0" smtClean="0"/>
              <a:t>Sellers – small burden of tax</a:t>
            </a:r>
          </a:p>
          <a:p>
            <a:pPr lvl="2"/>
            <a:r>
              <a:rPr lang="en-US" dirty="0" smtClean="0"/>
              <a:t>Buyers – most of the burden</a:t>
            </a:r>
          </a:p>
          <a:p>
            <a:pPr lvl="1"/>
            <a:r>
              <a:rPr lang="en-US" dirty="0" smtClean="0"/>
              <a:t>Relatively inelastic supply and very elastic demand</a:t>
            </a:r>
          </a:p>
          <a:p>
            <a:pPr lvl="2"/>
            <a:r>
              <a:rPr lang="en-US" dirty="0" smtClean="0"/>
              <a:t>Sellers – most of the tax burden</a:t>
            </a:r>
          </a:p>
          <a:p>
            <a:pPr lvl="2"/>
            <a:r>
              <a:rPr lang="en-US" dirty="0" smtClean="0"/>
              <a:t>Buyers – small burden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xfrm>
            <a:off x="304800" y="20800"/>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rPr>
              <a:t>How the burden of a tax is </a:t>
            </a:r>
            <a:r>
              <a:rPr lang="en-US" sz="3600" dirty="0" smtClean="0">
                <a:solidFill>
                  <a:srgbClr val="0070C0"/>
                </a:solidFill>
              </a:rPr>
              <a:t>divided</a:t>
            </a:r>
            <a:endParaRPr lang="en-US" sz="3600" dirty="0" smtClean="0">
              <a:solidFill>
                <a:srgbClr val="0070C0"/>
              </a:solidFill>
            </a:endParaRPr>
          </a:p>
        </p:txBody>
      </p:sp>
      <p:grpSp>
        <p:nvGrpSpPr>
          <p:cNvPr id="2" name="Group 4"/>
          <p:cNvGrpSpPr>
            <a:grpSpLocks/>
          </p:cNvGrpSpPr>
          <p:nvPr/>
        </p:nvGrpSpPr>
        <p:grpSpPr bwMode="auto">
          <a:xfrm>
            <a:off x="1590675" y="1325800"/>
            <a:ext cx="5202238" cy="3768725"/>
            <a:chOff x="-47451" y="1777706"/>
            <a:chExt cx="5201362" cy="3768044"/>
          </a:xfrm>
        </p:grpSpPr>
        <p:sp>
          <p:nvSpPr>
            <p:cNvPr id="6" name="Rectangle 5"/>
            <p:cNvSpPr/>
            <p:nvPr/>
          </p:nvSpPr>
          <p:spPr>
            <a:xfrm>
              <a:off x="728706" y="2030073"/>
              <a:ext cx="4425205" cy="35045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39982" name="Group 5"/>
            <p:cNvGrpSpPr>
              <a:grpSpLocks/>
            </p:cNvGrpSpPr>
            <p:nvPr/>
          </p:nvGrpSpPr>
          <p:grpSpPr bwMode="auto">
            <a:xfrm>
              <a:off x="-47451" y="1777706"/>
              <a:ext cx="774675" cy="3768044"/>
              <a:chOff x="1054192" y="1196451"/>
              <a:chExt cx="774675" cy="3767352"/>
            </a:xfrm>
          </p:grpSpPr>
          <p:cxnSp>
            <p:nvCxnSpPr>
              <p:cNvPr id="8" name="Straight Connector 7"/>
              <p:cNvCxnSpPr/>
              <p:nvPr/>
            </p:nvCxnSpPr>
            <p:spPr>
              <a:xfrm rot="5400000">
                <a:off x="26019" y="3161059"/>
                <a:ext cx="3591203" cy="14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84" name="TextBox 8"/>
              <p:cNvSpPr txBox="1">
                <a:spLocks noChangeArrowheads="1"/>
              </p:cNvSpPr>
              <p:nvPr/>
            </p:nvSpPr>
            <p:spPr bwMode="auto">
              <a:xfrm>
                <a:off x="1054192" y="1196451"/>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2203450" y="5094525"/>
            <a:ext cx="5302250" cy="342900"/>
            <a:chOff x="1676400" y="5181600"/>
            <a:chExt cx="5302041" cy="343395"/>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79" name="TextBox 11"/>
            <p:cNvSpPr txBox="1">
              <a:spLocks noChangeArrowheads="1"/>
            </p:cNvSpPr>
            <p:nvPr/>
          </p:nvSpPr>
          <p:spPr bwMode="auto">
            <a:xfrm>
              <a:off x="5731564" y="5186441"/>
              <a:ext cx="12468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a:t>
              </a:r>
            </a:p>
          </p:txBody>
        </p:sp>
        <p:sp>
          <p:nvSpPr>
            <p:cNvPr id="39980"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4037013" y="2078275"/>
            <a:ext cx="2373312" cy="2957513"/>
            <a:chOff x="3873902" y="2631384"/>
            <a:chExt cx="2649495" cy="4011830"/>
          </a:xfrm>
        </p:grpSpPr>
        <p:cxnSp>
          <p:nvCxnSpPr>
            <p:cNvPr id="15" name="Straight Connector 14"/>
            <p:cNvCxnSpPr/>
            <p:nvPr/>
          </p:nvCxnSpPr>
          <p:spPr>
            <a:xfrm rot="16200000" flipH="1">
              <a:off x="2726506" y="3778780"/>
              <a:ext cx="3833095" cy="153830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9977" name="TextBox 15"/>
            <p:cNvSpPr txBox="1">
              <a:spLocks noChangeArrowheads="1"/>
            </p:cNvSpPr>
            <p:nvPr/>
          </p:nvSpPr>
          <p:spPr bwMode="auto">
            <a:xfrm>
              <a:off x="5452585" y="6183979"/>
              <a:ext cx="1070812"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cxnSp>
        <p:nvCxnSpPr>
          <p:cNvPr id="17" name="Straight Connector 16"/>
          <p:cNvCxnSpPr/>
          <p:nvPr/>
        </p:nvCxnSpPr>
        <p:spPr bwMode="auto">
          <a:xfrm rot="5400000">
            <a:off x="3590925" y="3353038"/>
            <a:ext cx="1403350" cy="1270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90"/>
          <p:cNvGrpSpPr>
            <a:grpSpLocks/>
          </p:cNvGrpSpPr>
          <p:nvPr/>
        </p:nvGrpSpPr>
        <p:grpSpPr bwMode="auto">
          <a:xfrm>
            <a:off x="3230563" y="2227500"/>
            <a:ext cx="3648075" cy="2546350"/>
            <a:chOff x="2924389" y="5211413"/>
            <a:chExt cx="4075499" cy="3453899"/>
          </a:xfrm>
        </p:grpSpPr>
        <p:cxnSp>
          <p:nvCxnSpPr>
            <p:cNvPr id="19" name="Straight Connector 18"/>
            <p:cNvCxnSpPr/>
            <p:nvPr/>
          </p:nvCxnSpPr>
          <p:spPr>
            <a:xfrm flipV="1">
              <a:off x="2924389" y="5732512"/>
              <a:ext cx="3621483" cy="29328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9975" name="TextBox 92"/>
            <p:cNvSpPr txBox="1">
              <a:spLocks noChangeArrowheads="1"/>
            </p:cNvSpPr>
            <p:nvPr/>
          </p:nvSpPr>
          <p:spPr bwMode="auto">
            <a:xfrm>
              <a:off x="6095335" y="5211413"/>
              <a:ext cx="904553"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21" name="Freeform 183"/>
          <p:cNvSpPr>
            <a:spLocks/>
          </p:cNvSpPr>
          <p:nvPr/>
        </p:nvSpPr>
        <p:spPr bwMode="auto">
          <a:xfrm>
            <a:off x="4752975" y="36594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0" name="Group 76"/>
          <p:cNvGrpSpPr>
            <a:grpSpLocks/>
          </p:cNvGrpSpPr>
          <p:nvPr/>
        </p:nvGrpSpPr>
        <p:grpSpPr bwMode="auto">
          <a:xfrm>
            <a:off x="723900" y="2468800"/>
            <a:ext cx="3586163" cy="339725"/>
            <a:chOff x="200195" y="2990470"/>
            <a:chExt cx="3585753" cy="338972"/>
          </a:xfrm>
        </p:grpSpPr>
        <p:cxnSp>
          <p:nvCxnSpPr>
            <p:cNvPr id="23" name="Straight Connector 22"/>
            <p:cNvCxnSpPr/>
            <p:nvPr/>
          </p:nvCxnSpPr>
          <p:spPr>
            <a:xfrm flipV="1">
              <a:off x="1839896" y="3158372"/>
              <a:ext cx="1946052" cy="158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9973" name="TextBox 78"/>
            <p:cNvSpPr txBox="1">
              <a:spLocks noChangeArrowheads="1"/>
            </p:cNvSpPr>
            <p:nvPr/>
          </p:nvSpPr>
          <p:spPr bwMode="auto">
            <a:xfrm>
              <a:off x="200195" y="2990470"/>
              <a:ext cx="171201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buyers pay</a:t>
              </a:r>
            </a:p>
          </p:txBody>
        </p:sp>
      </p:grpSp>
      <p:grpSp>
        <p:nvGrpSpPr>
          <p:cNvPr id="12" name="Group 76"/>
          <p:cNvGrpSpPr>
            <a:grpSpLocks/>
          </p:cNvGrpSpPr>
          <p:nvPr/>
        </p:nvGrpSpPr>
        <p:grpSpPr bwMode="auto">
          <a:xfrm>
            <a:off x="650875" y="3535600"/>
            <a:ext cx="4170363" cy="339725"/>
            <a:chOff x="140829" y="3026141"/>
            <a:chExt cx="4169522" cy="338972"/>
          </a:xfrm>
        </p:grpSpPr>
        <p:cxnSp>
          <p:nvCxnSpPr>
            <p:cNvPr id="26" name="Straight Connector 25"/>
            <p:cNvCxnSpPr/>
            <p:nvPr/>
          </p:nvCxnSpPr>
          <p:spPr>
            <a:xfrm flipV="1">
              <a:off x="1831176" y="3206715"/>
              <a:ext cx="2479175" cy="158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9971" name="TextBox 78"/>
            <p:cNvSpPr txBox="1">
              <a:spLocks noChangeArrowheads="1"/>
            </p:cNvSpPr>
            <p:nvPr/>
          </p:nvSpPr>
          <p:spPr bwMode="auto">
            <a:xfrm>
              <a:off x="140829" y="3026141"/>
              <a:ext cx="1689576"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without tax</a:t>
              </a:r>
            </a:p>
          </p:txBody>
        </p:sp>
      </p:grpSp>
      <p:grpSp>
        <p:nvGrpSpPr>
          <p:cNvPr id="13" name="Group 76"/>
          <p:cNvGrpSpPr>
            <a:grpSpLocks/>
          </p:cNvGrpSpPr>
          <p:nvPr/>
        </p:nvGrpSpPr>
        <p:grpSpPr bwMode="auto">
          <a:xfrm>
            <a:off x="1041400" y="3889613"/>
            <a:ext cx="3257550" cy="585787"/>
            <a:chOff x="497023" y="3038030"/>
            <a:chExt cx="3257261" cy="585497"/>
          </a:xfrm>
        </p:grpSpPr>
        <p:cxnSp>
          <p:nvCxnSpPr>
            <p:cNvPr id="29" name="Straight Connector 28"/>
            <p:cNvCxnSpPr/>
            <p:nvPr/>
          </p:nvCxnSpPr>
          <p:spPr>
            <a:xfrm flipV="1">
              <a:off x="1828818" y="3209395"/>
              <a:ext cx="1925466" cy="317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9969" name="TextBox 78"/>
            <p:cNvSpPr txBox="1">
              <a:spLocks noChangeArrowheads="1"/>
            </p:cNvSpPr>
            <p:nvPr/>
          </p:nvSpPr>
          <p:spPr bwMode="auto">
            <a:xfrm>
              <a:off x="497023" y="3038030"/>
              <a:ext cx="1300117" cy="58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Price sellers</a:t>
              </a:r>
            </a:p>
            <a:p>
              <a:pPr algn="ctr" eaLnBrk="1" hangingPunct="1"/>
              <a:r>
                <a:rPr lang="en-US" sz="1600"/>
                <a:t>receive</a:t>
              </a:r>
            </a:p>
          </p:txBody>
        </p:sp>
      </p:grpSp>
      <p:grpSp>
        <p:nvGrpSpPr>
          <p:cNvPr id="14" name="Group 132"/>
          <p:cNvGrpSpPr>
            <a:grpSpLocks/>
          </p:cNvGrpSpPr>
          <p:nvPr/>
        </p:nvGrpSpPr>
        <p:grpSpPr bwMode="auto">
          <a:xfrm>
            <a:off x="3208338" y="2714863"/>
            <a:ext cx="1036637" cy="1298575"/>
            <a:chOff x="1185371" y="1926009"/>
            <a:chExt cx="1037175" cy="1297465"/>
          </a:xfrm>
        </p:grpSpPr>
        <p:sp>
          <p:nvSpPr>
            <p:cNvPr id="39966" name="TextBox 133"/>
            <p:cNvSpPr txBox="1">
              <a:spLocks noChangeArrowheads="1"/>
            </p:cNvSpPr>
            <p:nvPr/>
          </p:nvSpPr>
          <p:spPr bwMode="auto">
            <a:xfrm>
              <a:off x="1185371" y="2382221"/>
              <a:ext cx="752312" cy="3075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p:txBody>
        </p:sp>
        <p:sp>
          <p:nvSpPr>
            <p:cNvPr id="33" name="Left Brace 32"/>
            <p:cNvSpPr/>
            <p:nvPr/>
          </p:nvSpPr>
          <p:spPr>
            <a:xfrm>
              <a:off x="1911235" y="1926009"/>
              <a:ext cx="311311" cy="1297465"/>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34" name="Freeform 183"/>
          <p:cNvSpPr>
            <a:spLocks/>
          </p:cNvSpPr>
          <p:nvPr/>
        </p:nvSpPr>
        <p:spPr bwMode="auto">
          <a:xfrm>
            <a:off x="4224338" y="25799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Freeform 183"/>
          <p:cNvSpPr>
            <a:spLocks/>
          </p:cNvSpPr>
          <p:nvPr/>
        </p:nvSpPr>
        <p:spPr bwMode="auto">
          <a:xfrm>
            <a:off x="4214813" y="402455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 name="TextBox 35"/>
          <p:cNvSpPr txBox="1">
            <a:spLocks noChangeArrowheads="1"/>
          </p:cNvSpPr>
          <p:nvPr/>
        </p:nvSpPr>
        <p:spPr bwMode="auto">
          <a:xfrm>
            <a:off x="71250" y="5765663"/>
            <a:ext cx="89423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When he </a:t>
            </a:r>
            <a:r>
              <a:rPr lang="en-US" sz="1600" dirty="0">
                <a:latin typeface="+mn-lt"/>
              </a:rPr>
              <a:t>supply curve is elastic, and the demand curve is inelastic. In this case, the price received by sellers falls only slightly, while the price paid by buyers rises substantially. Thus, buyers bear most of the burden of the tax.</a:t>
            </a:r>
          </a:p>
        </p:txBody>
      </p:sp>
      <p:sp>
        <p:nvSpPr>
          <p:cNvPr id="37" name="TextBox 36"/>
          <p:cNvSpPr txBox="1">
            <a:spLocks noChangeArrowheads="1"/>
          </p:cNvSpPr>
          <p:nvPr/>
        </p:nvSpPr>
        <p:spPr bwMode="auto">
          <a:xfrm>
            <a:off x="2375313" y="864135"/>
            <a:ext cx="4647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t>Elastic </a:t>
            </a:r>
            <a:r>
              <a:rPr lang="en-US" sz="2400" dirty="0"/>
              <a:t>Supply, Inelastic Demand</a:t>
            </a:r>
          </a:p>
        </p:txBody>
      </p:sp>
      <p:grpSp>
        <p:nvGrpSpPr>
          <p:cNvPr id="16" name="Group 50"/>
          <p:cNvGrpSpPr>
            <a:grpSpLocks/>
          </p:cNvGrpSpPr>
          <p:nvPr/>
        </p:nvGrpSpPr>
        <p:grpSpPr bwMode="auto">
          <a:xfrm>
            <a:off x="4418013" y="1721088"/>
            <a:ext cx="2078037" cy="1128712"/>
            <a:chOff x="4417621" y="2113039"/>
            <a:chExt cx="2078182" cy="1128925"/>
          </a:xfrm>
        </p:grpSpPr>
        <p:sp>
          <p:nvSpPr>
            <p:cNvPr id="39964" name="TextBox 133"/>
            <p:cNvSpPr txBox="1">
              <a:spLocks noChangeArrowheads="1"/>
            </p:cNvSpPr>
            <p:nvPr/>
          </p:nvSpPr>
          <p:spPr bwMode="auto">
            <a:xfrm>
              <a:off x="4417621" y="2113039"/>
              <a:ext cx="2078182"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1. When supply is more elastic than demand . . .</a:t>
              </a:r>
            </a:p>
          </p:txBody>
        </p:sp>
        <p:cxnSp>
          <p:nvCxnSpPr>
            <p:cNvPr id="50" name="Straight Connector 49"/>
            <p:cNvCxnSpPr/>
            <p:nvPr/>
          </p:nvCxnSpPr>
          <p:spPr>
            <a:xfrm>
              <a:off x="5011387" y="2637013"/>
              <a:ext cx="1009720" cy="6049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51"/>
          <p:cNvGrpSpPr>
            <a:grpSpLocks/>
          </p:cNvGrpSpPr>
          <p:nvPr/>
        </p:nvGrpSpPr>
        <p:grpSpPr bwMode="auto">
          <a:xfrm>
            <a:off x="4438650" y="3084750"/>
            <a:ext cx="3849688" cy="738188"/>
            <a:chOff x="3087585" y="2457423"/>
            <a:chExt cx="3849583" cy="738664"/>
          </a:xfrm>
        </p:grpSpPr>
        <p:sp>
          <p:nvSpPr>
            <p:cNvPr id="39962" name="TextBox 133"/>
            <p:cNvSpPr txBox="1">
              <a:spLocks noChangeArrowheads="1"/>
            </p:cNvSpPr>
            <p:nvPr/>
          </p:nvSpPr>
          <p:spPr bwMode="auto">
            <a:xfrm>
              <a:off x="4714503" y="2457423"/>
              <a:ext cx="2222665"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2. . . . The incidence of the tax falls more heavily on consumers . . .</a:t>
              </a:r>
            </a:p>
          </p:txBody>
        </p:sp>
        <p:cxnSp>
          <p:nvCxnSpPr>
            <p:cNvPr id="54" name="Straight Connector 53"/>
            <p:cNvCxnSpPr/>
            <p:nvPr/>
          </p:nvCxnSpPr>
          <p:spPr>
            <a:xfrm>
              <a:off x="3087585" y="2589271"/>
              <a:ext cx="1546183" cy="155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55"/>
          <p:cNvGrpSpPr>
            <a:grpSpLocks/>
          </p:cNvGrpSpPr>
          <p:nvPr/>
        </p:nvGrpSpPr>
        <p:grpSpPr bwMode="auto">
          <a:xfrm>
            <a:off x="4441825" y="3872150"/>
            <a:ext cx="3179763" cy="550863"/>
            <a:chOff x="3519054" y="2533404"/>
            <a:chExt cx="3180608" cy="552429"/>
          </a:xfrm>
        </p:grpSpPr>
        <p:sp>
          <p:nvSpPr>
            <p:cNvPr id="39960" name="TextBox 133"/>
            <p:cNvSpPr txBox="1">
              <a:spLocks noChangeArrowheads="1"/>
            </p:cNvSpPr>
            <p:nvPr/>
          </p:nvSpPr>
          <p:spPr bwMode="auto">
            <a:xfrm>
              <a:off x="4476997" y="2778056"/>
              <a:ext cx="2222665"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3. . . . Than on producers.</a:t>
              </a:r>
            </a:p>
          </p:txBody>
        </p:sp>
        <p:cxnSp>
          <p:nvCxnSpPr>
            <p:cNvPr id="58" name="Straight Connector 57"/>
            <p:cNvCxnSpPr/>
            <p:nvPr/>
          </p:nvCxnSpPr>
          <p:spPr>
            <a:xfrm>
              <a:off x="3519054" y="2533404"/>
              <a:ext cx="982924" cy="35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Left Brace 59"/>
          <p:cNvSpPr/>
          <p:nvPr/>
        </p:nvSpPr>
        <p:spPr bwMode="auto">
          <a:xfrm rot="10800000">
            <a:off x="4324350" y="2729150"/>
            <a:ext cx="220663" cy="969963"/>
          </a:xfrm>
          <a:prstGeom prst="leftBrace">
            <a:avLst>
              <a:gd name="adj1" fmla="val 36904"/>
              <a:gd name="adj2" fmla="val 49026"/>
            </a:avLst>
          </a:prstGeom>
          <a:ln w="1905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
        <p:nvSpPr>
          <p:cNvPr id="61" name="Left Brace 60"/>
          <p:cNvSpPr/>
          <p:nvPr/>
        </p:nvSpPr>
        <p:spPr bwMode="auto">
          <a:xfrm rot="10800000">
            <a:off x="4321175" y="3726100"/>
            <a:ext cx="150813" cy="271463"/>
          </a:xfrm>
          <a:prstGeom prst="leftBrace">
            <a:avLst>
              <a:gd name="adj1" fmla="val 36904"/>
              <a:gd name="adj2" fmla="val 49026"/>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000"/>
                                        <p:tgtEl>
                                          <p:spTgt spid="9"/>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1000"/>
                                        <p:tgtEl>
                                          <p:spTgt spid="12"/>
                                        </p:tgtEl>
                                      </p:cBhvr>
                                    </p:animEffect>
                                  </p:childTnLst>
                                </p:cTn>
                              </p:par>
                            </p:childTnLst>
                          </p:cTn>
                        </p:par>
                        <p:par>
                          <p:cTn id="27" fill="hold" nodeType="afterGroup">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par>
                          <p:cTn id="31" fill="hold" nodeType="afterGroup">
                            <p:stCondLst>
                              <p:cond delay="4500"/>
                            </p:stCondLst>
                            <p:childTnLst>
                              <p:par>
                                <p:cTn id="32" presetID="22"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1000"/>
                                        <p:tgtEl>
                                          <p:spTgt spid="10"/>
                                        </p:tgtEl>
                                      </p:cBhvr>
                                    </p:animEffect>
                                  </p:childTnLst>
                                </p:cTn>
                              </p:par>
                            </p:childTnLst>
                          </p:cTn>
                        </p:par>
                        <p:par>
                          <p:cTn id="35" fill="hold" nodeType="afterGroup">
                            <p:stCondLst>
                              <p:cond delay="5500"/>
                            </p:stCondLst>
                            <p:childTnLst>
                              <p:par>
                                <p:cTn id="36" presetID="2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left)">
                                      <p:cBhvr>
                                        <p:cTn id="38" dur="500"/>
                                        <p:tgtEl>
                                          <p:spTgt spid="34"/>
                                        </p:tgtEl>
                                      </p:cBhvr>
                                    </p:animEffect>
                                  </p:childTnLst>
                                </p:cTn>
                              </p:par>
                            </p:childTnLst>
                          </p:cTn>
                        </p:par>
                        <p:par>
                          <p:cTn id="39" fill="hold" nodeType="afterGroup">
                            <p:stCondLst>
                              <p:cond delay="6000"/>
                            </p:stCondLst>
                            <p:childTnLst>
                              <p:par>
                                <p:cTn id="40" presetID="22" presetClass="entr" presetSubtype="8"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1000"/>
                                        <p:tgtEl>
                                          <p:spTgt spid="13"/>
                                        </p:tgtEl>
                                      </p:cBhvr>
                                    </p:animEffect>
                                  </p:childTnLst>
                                </p:cTn>
                              </p:par>
                            </p:childTnLst>
                          </p:cTn>
                        </p:par>
                        <p:par>
                          <p:cTn id="43" fill="hold" nodeType="afterGroup">
                            <p:stCondLst>
                              <p:cond delay="7000"/>
                            </p:stCondLst>
                            <p:childTnLst>
                              <p:par>
                                <p:cTn id="44" presetID="22" presetClass="entr" presetSubtype="8"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left)">
                                      <p:cBhvr>
                                        <p:cTn id="46" dur="500"/>
                                        <p:tgtEl>
                                          <p:spTgt spid="35"/>
                                        </p:tgtEl>
                                      </p:cBhvr>
                                    </p:animEffect>
                                  </p:childTnLst>
                                </p:cTn>
                              </p:par>
                            </p:childTnLst>
                          </p:cTn>
                        </p:par>
                        <p:par>
                          <p:cTn id="47" fill="hold" nodeType="afterGroup">
                            <p:stCondLst>
                              <p:cond delay="7500"/>
                            </p:stCondLst>
                            <p:childTnLst>
                              <p:par>
                                <p:cTn id="48" presetID="22" presetClass="entr" presetSubtype="1"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up)">
                                      <p:cBhvr>
                                        <p:cTn id="50" dur="500"/>
                                        <p:tgtEl>
                                          <p:spTgt spid="17"/>
                                        </p:tgtEl>
                                      </p:cBhvr>
                                    </p:animEffect>
                                  </p:childTnLst>
                                </p:cTn>
                              </p:par>
                            </p:childTnLst>
                          </p:cTn>
                        </p:par>
                        <p:par>
                          <p:cTn id="51" fill="hold" nodeType="afterGroup">
                            <p:stCondLst>
                              <p:cond delay="8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childTnLst>
                          </p:cTn>
                        </p:par>
                        <p:par>
                          <p:cTn id="55" fill="hold" nodeType="afterGroup">
                            <p:stCondLst>
                              <p:cond delay="8500"/>
                            </p:stCondLst>
                            <p:childTnLst>
                              <p:par>
                                <p:cTn id="56" presetID="2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nodeType="afterGroup">
                            <p:stCondLst>
                              <p:cond delay="9000"/>
                            </p:stCondLst>
                            <p:childTnLst>
                              <p:par>
                                <p:cTn id="60" presetID="22" presetClass="entr" presetSubtype="8" fill="hold" grpId="0" nodeType="after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wipe(left)">
                                      <p:cBhvr>
                                        <p:cTn id="62" dur="500"/>
                                        <p:tgtEl>
                                          <p:spTgt spid="60"/>
                                        </p:tgtEl>
                                      </p:cBhvr>
                                    </p:animEffect>
                                  </p:childTnLst>
                                </p:cTn>
                              </p:par>
                            </p:childTnLst>
                          </p:cTn>
                        </p:par>
                        <p:par>
                          <p:cTn id="63" fill="hold" nodeType="afterGroup">
                            <p:stCondLst>
                              <p:cond delay="9500"/>
                            </p:stCondLst>
                            <p:childTnLst>
                              <p:par>
                                <p:cTn id="64" presetID="22" presetClass="entr" presetSubtype="8" fill="hold"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childTnLst>
                    </p:cTn>
                  </p:par>
                  <p:par>
                    <p:cTn id="67" fill="hold">
                      <p:stCondLst>
                        <p:cond delay="indefinite"/>
                      </p:stCondLst>
                      <p:childTnLst>
                        <p:par>
                          <p:cTn id="68" fill="hold" nodeType="after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childTnLst>
                          </p:cTn>
                        </p:par>
                        <p:par>
                          <p:cTn id="72" fill="hold" nodeType="afterGroup">
                            <p:stCondLst>
                              <p:cond delay="500"/>
                            </p:stCondLst>
                            <p:childTnLst>
                              <p:par>
                                <p:cTn id="73" presetID="22" presetClass="entr" presetSubtype="8" fill="hold" nodeType="after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wipe(left)">
                                      <p:cBhvr>
                                        <p:cTn id="75" dur="500"/>
                                        <p:tgtEl>
                                          <p:spTgt spid="20"/>
                                        </p:tgtEl>
                                      </p:cBhvr>
                                    </p:animEffect>
                                  </p:childTnLst>
                                </p:cTn>
                              </p:par>
                            </p:childTnLst>
                          </p:cTn>
                        </p:par>
                      </p:childTnLst>
                    </p:cTn>
                  </p:par>
                  <p:par>
                    <p:cTn id="76" fill="hold">
                      <p:stCondLst>
                        <p:cond delay="indefinite"/>
                      </p:stCondLst>
                      <p:childTnLst>
                        <p:par>
                          <p:cTn id="77" fill="hold" nodeType="after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4" grpId="0" animBg="1"/>
      <p:bldP spid="35" grpId="0" animBg="1"/>
      <p:bldP spid="36" grpId="0"/>
      <p:bldP spid="37" grpId="0"/>
      <p:bldP spid="60" grpId="0" animBg="1"/>
      <p:bldP spid="6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130629" y="20800"/>
            <a:ext cx="901337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How the burden of a tax is </a:t>
            </a:r>
            <a:r>
              <a:rPr lang="en-US" sz="4000" dirty="0" smtClean="0">
                <a:solidFill>
                  <a:srgbClr val="0070C0"/>
                </a:solidFill>
                <a:latin typeface="+mn-lt"/>
              </a:rPr>
              <a:t>divided</a:t>
            </a:r>
            <a:endParaRPr lang="en-US" sz="4000" dirty="0" smtClean="0">
              <a:solidFill>
                <a:srgbClr val="0070C0"/>
              </a:solidFill>
              <a:latin typeface="+mn-lt"/>
            </a:endParaRPr>
          </a:p>
        </p:txBody>
      </p:sp>
      <p:grpSp>
        <p:nvGrpSpPr>
          <p:cNvPr id="2" name="Group 4"/>
          <p:cNvGrpSpPr>
            <a:grpSpLocks/>
          </p:cNvGrpSpPr>
          <p:nvPr/>
        </p:nvGrpSpPr>
        <p:grpSpPr bwMode="auto">
          <a:xfrm>
            <a:off x="1590675" y="1385175"/>
            <a:ext cx="5202238" cy="3768725"/>
            <a:chOff x="-47451" y="1777706"/>
            <a:chExt cx="5201362" cy="3768044"/>
          </a:xfrm>
        </p:grpSpPr>
        <p:sp>
          <p:nvSpPr>
            <p:cNvPr id="6" name="Rectangle 5"/>
            <p:cNvSpPr/>
            <p:nvPr/>
          </p:nvSpPr>
          <p:spPr>
            <a:xfrm>
              <a:off x="728706" y="2030073"/>
              <a:ext cx="4425205" cy="35045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41006" name="Group 5"/>
            <p:cNvGrpSpPr>
              <a:grpSpLocks/>
            </p:cNvGrpSpPr>
            <p:nvPr/>
          </p:nvGrpSpPr>
          <p:grpSpPr bwMode="auto">
            <a:xfrm>
              <a:off x="-47451" y="1777706"/>
              <a:ext cx="774675" cy="3768044"/>
              <a:chOff x="1054192" y="1196451"/>
              <a:chExt cx="774675" cy="3767352"/>
            </a:xfrm>
          </p:grpSpPr>
          <p:cxnSp>
            <p:nvCxnSpPr>
              <p:cNvPr id="8" name="Straight Connector 7"/>
              <p:cNvCxnSpPr/>
              <p:nvPr/>
            </p:nvCxnSpPr>
            <p:spPr>
              <a:xfrm rot="5400000">
                <a:off x="26019" y="3161059"/>
                <a:ext cx="3591203" cy="14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008" name="TextBox 8"/>
              <p:cNvSpPr txBox="1">
                <a:spLocks noChangeArrowheads="1"/>
              </p:cNvSpPr>
              <p:nvPr/>
            </p:nvSpPr>
            <p:spPr bwMode="auto">
              <a:xfrm>
                <a:off x="1054192" y="1196451"/>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2203450" y="5153900"/>
            <a:ext cx="5302250" cy="342900"/>
            <a:chOff x="1676400" y="5181600"/>
            <a:chExt cx="5302041" cy="343395"/>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003" name="TextBox 11"/>
            <p:cNvSpPr txBox="1">
              <a:spLocks noChangeArrowheads="1"/>
            </p:cNvSpPr>
            <p:nvPr/>
          </p:nvSpPr>
          <p:spPr bwMode="auto">
            <a:xfrm>
              <a:off x="5731564" y="5186441"/>
              <a:ext cx="12468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a:t>
              </a:r>
            </a:p>
          </p:txBody>
        </p:sp>
        <p:sp>
          <p:nvSpPr>
            <p:cNvPr id="41004"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3395663" y="1983663"/>
            <a:ext cx="3502025" cy="2185987"/>
            <a:chOff x="3449549" y="2486409"/>
            <a:chExt cx="3909294" cy="2964784"/>
          </a:xfrm>
        </p:grpSpPr>
        <p:cxnSp>
          <p:nvCxnSpPr>
            <p:cNvPr id="15" name="Straight Connector 14"/>
            <p:cNvCxnSpPr/>
            <p:nvPr/>
          </p:nvCxnSpPr>
          <p:spPr>
            <a:xfrm>
              <a:off x="3449549" y="2486409"/>
              <a:ext cx="2810580" cy="283559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1001" name="TextBox 15"/>
            <p:cNvSpPr txBox="1">
              <a:spLocks noChangeArrowheads="1"/>
            </p:cNvSpPr>
            <p:nvPr/>
          </p:nvSpPr>
          <p:spPr bwMode="auto">
            <a:xfrm>
              <a:off x="6288031" y="4991958"/>
              <a:ext cx="1070812"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cxnSp>
        <p:nvCxnSpPr>
          <p:cNvPr id="17" name="Straight Connector 16"/>
          <p:cNvCxnSpPr/>
          <p:nvPr/>
        </p:nvCxnSpPr>
        <p:spPr bwMode="auto">
          <a:xfrm rot="5400000">
            <a:off x="3638550" y="3780713"/>
            <a:ext cx="1771650"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90"/>
          <p:cNvGrpSpPr>
            <a:grpSpLocks/>
          </p:cNvGrpSpPr>
          <p:nvPr/>
        </p:nvGrpSpPr>
        <p:grpSpPr bwMode="auto">
          <a:xfrm>
            <a:off x="4357688" y="2405938"/>
            <a:ext cx="1916112" cy="2641600"/>
            <a:chOff x="4184495" y="5356390"/>
            <a:chExt cx="2138919" cy="3582768"/>
          </a:xfrm>
        </p:grpSpPr>
        <p:cxnSp>
          <p:nvCxnSpPr>
            <p:cNvPr id="19" name="Straight Connector 18"/>
            <p:cNvCxnSpPr/>
            <p:nvPr/>
          </p:nvCxnSpPr>
          <p:spPr>
            <a:xfrm rot="5400000" flipH="1" flipV="1">
              <a:off x="3115635" y="6690081"/>
              <a:ext cx="3317937" cy="118021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0999" name="TextBox 92"/>
            <p:cNvSpPr txBox="1">
              <a:spLocks noChangeArrowheads="1"/>
            </p:cNvSpPr>
            <p:nvPr/>
          </p:nvSpPr>
          <p:spPr bwMode="auto">
            <a:xfrm>
              <a:off x="5418861" y="5356390"/>
              <a:ext cx="904553"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21" name="Freeform 183"/>
          <p:cNvSpPr>
            <a:spLocks/>
          </p:cNvSpPr>
          <p:nvPr/>
        </p:nvSpPr>
        <p:spPr bwMode="auto">
          <a:xfrm>
            <a:off x="5014913" y="33028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0" name="Group 76"/>
          <p:cNvGrpSpPr>
            <a:grpSpLocks/>
          </p:cNvGrpSpPr>
          <p:nvPr/>
        </p:nvGrpSpPr>
        <p:grpSpPr bwMode="auto">
          <a:xfrm>
            <a:off x="723900" y="2742488"/>
            <a:ext cx="3824288" cy="338137"/>
            <a:chOff x="200195" y="2990470"/>
            <a:chExt cx="3823215" cy="338972"/>
          </a:xfrm>
        </p:grpSpPr>
        <p:cxnSp>
          <p:nvCxnSpPr>
            <p:cNvPr id="23" name="Straight Connector 22"/>
            <p:cNvCxnSpPr/>
            <p:nvPr/>
          </p:nvCxnSpPr>
          <p:spPr>
            <a:xfrm>
              <a:off x="1839623" y="3160751"/>
              <a:ext cx="2183787" cy="954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997" name="TextBox 78"/>
            <p:cNvSpPr txBox="1">
              <a:spLocks noChangeArrowheads="1"/>
            </p:cNvSpPr>
            <p:nvPr/>
          </p:nvSpPr>
          <p:spPr bwMode="auto">
            <a:xfrm>
              <a:off x="200195" y="2990470"/>
              <a:ext cx="1712017"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buyers pay</a:t>
              </a:r>
            </a:p>
          </p:txBody>
        </p:sp>
      </p:grpSp>
      <p:grpSp>
        <p:nvGrpSpPr>
          <p:cNvPr id="12" name="Group 76"/>
          <p:cNvGrpSpPr>
            <a:grpSpLocks/>
          </p:cNvGrpSpPr>
          <p:nvPr/>
        </p:nvGrpSpPr>
        <p:grpSpPr bwMode="auto">
          <a:xfrm>
            <a:off x="650875" y="3179050"/>
            <a:ext cx="4443413" cy="339725"/>
            <a:chOff x="140829" y="3026141"/>
            <a:chExt cx="4442598" cy="338972"/>
          </a:xfrm>
        </p:grpSpPr>
        <p:cxnSp>
          <p:nvCxnSpPr>
            <p:cNvPr id="26" name="Straight Connector 25"/>
            <p:cNvCxnSpPr/>
            <p:nvPr/>
          </p:nvCxnSpPr>
          <p:spPr>
            <a:xfrm>
              <a:off x="1829619" y="3208299"/>
              <a:ext cx="2753808" cy="110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995" name="TextBox 78"/>
            <p:cNvSpPr txBox="1">
              <a:spLocks noChangeArrowheads="1"/>
            </p:cNvSpPr>
            <p:nvPr/>
          </p:nvSpPr>
          <p:spPr bwMode="auto">
            <a:xfrm>
              <a:off x="140829" y="3026141"/>
              <a:ext cx="1689576"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without tax</a:t>
              </a:r>
            </a:p>
          </p:txBody>
        </p:sp>
      </p:grpSp>
      <p:grpSp>
        <p:nvGrpSpPr>
          <p:cNvPr id="13" name="Group 76"/>
          <p:cNvGrpSpPr>
            <a:grpSpLocks/>
          </p:cNvGrpSpPr>
          <p:nvPr/>
        </p:nvGrpSpPr>
        <p:grpSpPr bwMode="auto">
          <a:xfrm>
            <a:off x="1041400" y="4483975"/>
            <a:ext cx="3482975" cy="584200"/>
            <a:chOff x="497023" y="3038030"/>
            <a:chExt cx="3482850" cy="585497"/>
          </a:xfrm>
        </p:grpSpPr>
        <p:cxnSp>
          <p:nvCxnSpPr>
            <p:cNvPr id="29" name="Straight Connector 28"/>
            <p:cNvCxnSpPr/>
            <p:nvPr/>
          </p:nvCxnSpPr>
          <p:spPr>
            <a:xfrm flipV="1">
              <a:off x="1828888" y="3197132"/>
              <a:ext cx="2150985" cy="1432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993" name="TextBox 78"/>
            <p:cNvSpPr txBox="1">
              <a:spLocks noChangeArrowheads="1"/>
            </p:cNvSpPr>
            <p:nvPr/>
          </p:nvSpPr>
          <p:spPr bwMode="auto">
            <a:xfrm>
              <a:off x="497023" y="3038030"/>
              <a:ext cx="1300117" cy="58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Price sellers</a:t>
              </a:r>
            </a:p>
            <a:p>
              <a:pPr algn="ctr" eaLnBrk="1" hangingPunct="1"/>
              <a:r>
                <a:rPr lang="en-US" sz="1600"/>
                <a:t>receive</a:t>
              </a:r>
            </a:p>
          </p:txBody>
        </p:sp>
      </p:grpSp>
      <p:grpSp>
        <p:nvGrpSpPr>
          <p:cNvPr id="14" name="Group 132"/>
          <p:cNvGrpSpPr>
            <a:grpSpLocks/>
          </p:cNvGrpSpPr>
          <p:nvPr/>
        </p:nvGrpSpPr>
        <p:grpSpPr bwMode="auto">
          <a:xfrm>
            <a:off x="3208338" y="2975850"/>
            <a:ext cx="1203325" cy="1631950"/>
            <a:chOff x="1185371" y="2127725"/>
            <a:chExt cx="1203343" cy="1629707"/>
          </a:xfrm>
        </p:grpSpPr>
        <p:sp>
          <p:nvSpPr>
            <p:cNvPr id="40990" name="TextBox 133"/>
            <p:cNvSpPr txBox="1">
              <a:spLocks noChangeArrowheads="1"/>
            </p:cNvSpPr>
            <p:nvPr/>
          </p:nvSpPr>
          <p:spPr bwMode="auto">
            <a:xfrm>
              <a:off x="1185371" y="2382221"/>
              <a:ext cx="752312" cy="3075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p:txBody>
        </p:sp>
        <p:sp>
          <p:nvSpPr>
            <p:cNvPr id="33" name="Left Brace 32"/>
            <p:cNvSpPr/>
            <p:nvPr/>
          </p:nvSpPr>
          <p:spPr>
            <a:xfrm>
              <a:off x="2077559" y="2127725"/>
              <a:ext cx="311155" cy="1629707"/>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34" name="Freeform 183"/>
          <p:cNvSpPr>
            <a:spLocks/>
          </p:cNvSpPr>
          <p:nvPr/>
        </p:nvSpPr>
        <p:spPr bwMode="auto">
          <a:xfrm>
            <a:off x="4460875" y="28647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Freeform 183"/>
          <p:cNvSpPr>
            <a:spLocks/>
          </p:cNvSpPr>
          <p:nvPr/>
        </p:nvSpPr>
        <p:spPr bwMode="auto">
          <a:xfrm>
            <a:off x="4451350" y="45951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 name="TextBox 35"/>
          <p:cNvSpPr txBox="1">
            <a:spLocks noChangeArrowheads="1"/>
          </p:cNvSpPr>
          <p:nvPr/>
        </p:nvSpPr>
        <p:spPr bwMode="auto">
          <a:xfrm>
            <a:off x="47500" y="5860663"/>
            <a:ext cx="89423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When</a:t>
            </a:r>
            <a:r>
              <a:rPr lang="en-US" sz="1600" dirty="0" smtClean="0">
                <a:latin typeface="+mn-lt"/>
              </a:rPr>
              <a:t> </a:t>
            </a:r>
            <a:r>
              <a:rPr lang="en-US" sz="1600" dirty="0">
                <a:latin typeface="+mn-lt"/>
              </a:rPr>
              <a:t>the supply curve is inelastic, and the demand curve is elastic. In this case, the price received by sellers falls substantially, while the price paid by buyers rises only slightly. Thus, sellers bear most of the burden of the tax.</a:t>
            </a:r>
          </a:p>
        </p:txBody>
      </p:sp>
      <p:sp>
        <p:nvSpPr>
          <p:cNvPr id="37" name="TextBox 36"/>
          <p:cNvSpPr txBox="1">
            <a:spLocks noChangeArrowheads="1"/>
          </p:cNvSpPr>
          <p:nvPr/>
        </p:nvSpPr>
        <p:spPr bwMode="auto">
          <a:xfrm>
            <a:off x="2224667" y="945271"/>
            <a:ext cx="4647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t>Inelastic </a:t>
            </a:r>
            <a:r>
              <a:rPr lang="en-US" sz="2400" dirty="0"/>
              <a:t>Supply, Elastic Demand</a:t>
            </a:r>
          </a:p>
        </p:txBody>
      </p:sp>
      <p:grpSp>
        <p:nvGrpSpPr>
          <p:cNvPr id="16" name="Group 50"/>
          <p:cNvGrpSpPr>
            <a:grpSpLocks/>
          </p:cNvGrpSpPr>
          <p:nvPr/>
        </p:nvGrpSpPr>
        <p:grpSpPr bwMode="auto">
          <a:xfrm>
            <a:off x="3657600" y="1602663"/>
            <a:ext cx="2268538" cy="738187"/>
            <a:chOff x="4227616" y="2113039"/>
            <a:chExt cx="2268187" cy="738664"/>
          </a:xfrm>
        </p:grpSpPr>
        <p:sp>
          <p:nvSpPr>
            <p:cNvPr id="40988" name="TextBox 133"/>
            <p:cNvSpPr txBox="1">
              <a:spLocks noChangeArrowheads="1"/>
            </p:cNvSpPr>
            <p:nvPr/>
          </p:nvSpPr>
          <p:spPr bwMode="auto">
            <a:xfrm>
              <a:off x="4417621" y="2113039"/>
              <a:ext cx="2078182"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1. When demand is more elastic than supply . . .</a:t>
              </a:r>
            </a:p>
          </p:txBody>
        </p:sp>
        <p:cxnSp>
          <p:nvCxnSpPr>
            <p:cNvPr id="50" name="Straight Connector 49"/>
            <p:cNvCxnSpPr/>
            <p:nvPr/>
          </p:nvCxnSpPr>
          <p:spPr>
            <a:xfrm rot="5400000">
              <a:off x="4216420" y="2481653"/>
              <a:ext cx="212862" cy="190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51"/>
          <p:cNvGrpSpPr>
            <a:grpSpLocks/>
          </p:cNvGrpSpPr>
          <p:nvPr/>
        </p:nvGrpSpPr>
        <p:grpSpPr bwMode="auto">
          <a:xfrm>
            <a:off x="4773613" y="2918700"/>
            <a:ext cx="3384550" cy="307975"/>
            <a:chOff x="3422073" y="2231792"/>
            <a:chExt cx="3384467" cy="307777"/>
          </a:xfrm>
        </p:grpSpPr>
        <p:sp>
          <p:nvSpPr>
            <p:cNvPr id="40986" name="TextBox 133"/>
            <p:cNvSpPr txBox="1">
              <a:spLocks noChangeArrowheads="1"/>
            </p:cNvSpPr>
            <p:nvPr/>
          </p:nvSpPr>
          <p:spPr bwMode="auto">
            <a:xfrm>
              <a:off x="4583875" y="2231792"/>
              <a:ext cx="2222665"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3. Than on consumers</a:t>
              </a:r>
            </a:p>
          </p:txBody>
        </p:sp>
        <p:cxnSp>
          <p:nvCxnSpPr>
            <p:cNvPr id="54" name="Straight Connector 53"/>
            <p:cNvCxnSpPr/>
            <p:nvPr/>
          </p:nvCxnSpPr>
          <p:spPr>
            <a:xfrm>
              <a:off x="3422073" y="2484043"/>
              <a:ext cx="1152497" cy="349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55"/>
          <p:cNvGrpSpPr>
            <a:grpSpLocks/>
          </p:cNvGrpSpPr>
          <p:nvPr/>
        </p:nvGrpSpPr>
        <p:grpSpPr bwMode="auto">
          <a:xfrm>
            <a:off x="4714875" y="4025188"/>
            <a:ext cx="3179763" cy="984250"/>
            <a:chOff x="3519054" y="2533404"/>
            <a:chExt cx="3180608" cy="983316"/>
          </a:xfrm>
        </p:grpSpPr>
        <p:sp>
          <p:nvSpPr>
            <p:cNvPr id="40984" name="TextBox 133"/>
            <p:cNvSpPr txBox="1">
              <a:spLocks noChangeArrowheads="1"/>
            </p:cNvSpPr>
            <p:nvPr/>
          </p:nvSpPr>
          <p:spPr bwMode="auto">
            <a:xfrm>
              <a:off x="4476997" y="2778056"/>
              <a:ext cx="2222665"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2. . . . The incidence of the tax falls more heavily on producers.</a:t>
              </a:r>
            </a:p>
          </p:txBody>
        </p:sp>
        <p:cxnSp>
          <p:nvCxnSpPr>
            <p:cNvPr id="58" name="Straight Connector 57"/>
            <p:cNvCxnSpPr/>
            <p:nvPr/>
          </p:nvCxnSpPr>
          <p:spPr>
            <a:xfrm>
              <a:off x="3519054" y="2533404"/>
              <a:ext cx="982924" cy="353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Left Brace 59"/>
          <p:cNvSpPr/>
          <p:nvPr/>
        </p:nvSpPr>
        <p:spPr bwMode="auto">
          <a:xfrm rot="10800000">
            <a:off x="4598988" y="2931400"/>
            <a:ext cx="133350" cy="431800"/>
          </a:xfrm>
          <a:prstGeom prst="leftBrace">
            <a:avLst>
              <a:gd name="adj1" fmla="val 36904"/>
              <a:gd name="adj2" fmla="val 49026"/>
            </a:avLst>
          </a:prstGeom>
          <a:ln w="1905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
        <p:nvSpPr>
          <p:cNvPr id="61" name="Left Brace 60"/>
          <p:cNvSpPr/>
          <p:nvPr/>
        </p:nvSpPr>
        <p:spPr bwMode="auto">
          <a:xfrm rot="10800000">
            <a:off x="4575175" y="3398125"/>
            <a:ext cx="152400" cy="1195388"/>
          </a:xfrm>
          <a:prstGeom prst="leftBrace">
            <a:avLst>
              <a:gd name="adj1" fmla="val 36904"/>
              <a:gd name="adj2" fmla="val 49026"/>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000"/>
                                        <p:tgtEl>
                                          <p:spTgt spid="9"/>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childTnLst>
                          </p:cTn>
                        </p:par>
                        <p:par>
                          <p:cTn id="31" fill="hold" nodeType="afterGroup">
                            <p:stCondLst>
                              <p:cond delay="4500"/>
                            </p:stCondLst>
                            <p:childTnLst>
                              <p:par>
                                <p:cTn id="32" presetID="22"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1000"/>
                                        <p:tgtEl>
                                          <p:spTgt spid="10"/>
                                        </p:tgtEl>
                                      </p:cBhvr>
                                    </p:animEffect>
                                  </p:childTnLst>
                                </p:cTn>
                              </p:par>
                            </p:childTnLst>
                          </p:cTn>
                        </p:par>
                        <p:par>
                          <p:cTn id="35" fill="hold" nodeType="afterGroup">
                            <p:stCondLst>
                              <p:cond delay="5500"/>
                            </p:stCondLst>
                            <p:childTnLst>
                              <p:par>
                                <p:cTn id="36" presetID="2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left)">
                                      <p:cBhvr>
                                        <p:cTn id="38" dur="500"/>
                                        <p:tgtEl>
                                          <p:spTgt spid="34"/>
                                        </p:tgtEl>
                                      </p:cBhvr>
                                    </p:animEffect>
                                  </p:childTnLst>
                                </p:cTn>
                              </p:par>
                            </p:childTnLst>
                          </p:cTn>
                        </p:par>
                        <p:par>
                          <p:cTn id="39" fill="hold" nodeType="afterGroup">
                            <p:stCondLst>
                              <p:cond delay="6000"/>
                            </p:stCondLst>
                            <p:childTnLst>
                              <p:par>
                                <p:cTn id="40" presetID="22" presetClass="entr" presetSubtype="8"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1000"/>
                                        <p:tgtEl>
                                          <p:spTgt spid="13"/>
                                        </p:tgtEl>
                                      </p:cBhvr>
                                    </p:animEffect>
                                  </p:childTnLst>
                                </p:cTn>
                              </p:par>
                            </p:childTnLst>
                          </p:cTn>
                        </p:par>
                        <p:par>
                          <p:cTn id="43" fill="hold" nodeType="afterGroup">
                            <p:stCondLst>
                              <p:cond delay="7000"/>
                            </p:stCondLst>
                            <p:childTnLst>
                              <p:par>
                                <p:cTn id="44" presetID="22" presetClass="entr" presetSubtype="8"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left)">
                                      <p:cBhvr>
                                        <p:cTn id="46" dur="500"/>
                                        <p:tgtEl>
                                          <p:spTgt spid="35"/>
                                        </p:tgtEl>
                                      </p:cBhvr>
                                    </p:animEffect>
                                  </p:childTnLst>
                                </p:cTn>
                              </p:par>
                            </p:childTnLst>
                          </p:cTn>
                        </p:par>
                        <p:par>
                          <p:cTn id="47" fill="hold" nodeType="afterGroup">
                            <p:stCondLst>
                              <p:cond delay="7500"/>
                            </p:stCondLst>
                            <p:childTnLst>
                              <p:par>
                                <p:cTn id="48" presetID="22" presetClass="entr" presetSubtype="1"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up)">
                                      <p:cBhvr>
                                        <p:cTn id="50" dur="500"/>
                                        <p:tgtEl>
                                          <p:spTgt spid="17"/>
                                        </p:tgtEl>
                                      </p:cBhvr>
                                    </p:animEffect>
                                  </p:childTnLst>
                                </p:cTn>
                              </p:par>
                            </p:childTnLst>
                          </p:cTn>
                        </p:par>
                        <p:par>
                          <p:cTn id="51" fill="hold" nodeType="afterGroup">
                            <p:stCondLst>
                              <p:cond delay="8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childTnLst>
                          </p:cTn>
                        </p:par>
                        <p:par>
                          <p:cTn id="55" fill="hold" nodeType="afterGroup">
                            <p:stCondLst>
                              <p:cond delay="8500"/>
                            </p:stCondLst>
                            <p:childTnLst>
                              <p:par>
                                <p:cTn id="56" presetID="2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nodeType="afterGroup">
                            <p:stCondLst>
                              <p:cond delay="9000"/>
                            </p:stCondLst>
                            <p:childTnLst>
                              <p:par>
                                <p:cTn id="60" presetID="22" presetClass="entr" presetSubtype="8" fill="hold" grpId="0" nodeType="after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wipe(left)">
                                      <p:cBhvr>
                                        <p:cTn id="62" dur="500"/>
                                        <p:tgtEl>
                                          <p:spTgt spid="61"/>
                                        </p:tgtEl>
                                      </p:cBhvr>
                                    </p:animEffect>
                                  </p:childTnLst>
                                </p:cTn>
                              </p:par>
                            </p:childTnLst>
                          </p:cTn>
                        </p:par>
                        <p:par>
                          <p:cTn id="63" fill="hold" nodeType="afterGroup">
                            <p:stCondLst>
                              <p:cond delay="9500"/>
                            </p:stCondLst>
                            <p:childTnLst>
                              <p:par>
                                <p:cTn id="64" presetID="22" presetClass="entr" presetSubtype="8" fill="hold"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left)">
                                      <p:cBhvr>
                                        <p:cTn id="66" dur="500"/>
                                        <p:tgtEl>
                                          <p:spTgt spid="20"/>
                                        </p:tgtEl>
                                      </p:cBhvr>
                                    </p:animEffect>
                                  </p:childTnLst>
                                </p:cTn>
                              </p:par>
                            </p:childTnLst>
                          </p:cTn>
                        </p:par>
                      </p:childTnLst>
                    </p:cTn>
                  </p:par>
                  <p:par>
                    <p:cTn id="67" fill="hold">
                      <p:stCondLst>
                        <p:cond delay="indefinite"/>
                      </p:stCondLst>
                      <p:childTnLst>
                        <p:par>
                          <p:cTn id="68" fill="hold" nodeType="after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left)">
                                      <p:cBhvr>
                                        <p:cTn id="71" dur="500"/>
                                        <p:tgtEl>
                                          <p:spTgt spid="60"/>
                                        </p:tgtEl>
                                      </p:cBhvr>
                                    </p:animEffect>
                                  </p:childTnLst>
                                </p:cTn>
                              </p:par>
                            </p:childTnLst>
                          </p:cTn>
                        </p:par>
                        <p:par>
                          <p:cTn id="72" fill="hold" nodeType="afterGroup">
                            <p:stCondLst>
                              <p:cond delay="500"/>
                            </p:stCondLst>
                            <p:childTnLst>
                              <p:par>
                                <p:cTn id="73" presetID="22" presetClass="entr" presetSubtype="8"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left)">
                                      <p:cBhvr>
                                        <p:cTn id="75" dur="500"/>
                                        <p:tgtEl>
                                          <p:spTgt spid="18"/>
                                        </p:tgtEl>
                                      </p:cBhvr>
                                    </p:animEffect>
                                  </p:childTnLst>
                                </p:cTn>
                              </p:par>
                            </p:childTnLst>
                          </p:cTn>
                        </p:par>
                      </p:childTnLst>
                    </p:cTn>
                  </p:par>
                  <p:par>
                    <p:cTn id="76" fill="hold">
                      <p:stCondLst>
                        <p:cond delay="indefinite"/>
                      </p:stCondLst>
                      <p:childTnLst>
                        <p:par>
                          <p:cTn id="77" fill="hold" nodeType="after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4" grpId="0" animBg="1"/>
      <p:bldP spid="35" grpId="0" animBg="1"/>
      <p:bldP spid="36" grpId="0"/>
      <p:bldP spid="37" grpId="0"/>
      <p:bldP spid="60" grpId="0" animBg="1"/>
      <p:bldP spid="6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The Tax Burden </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Tax </a:t>
            </a:r>
            <a:r>
              <a:rPr lang="en-US" dirty="0" smtClean="0"/>
              <a:t>burden </a:t>
            </a:r>
            <a:r>
              <a:rPr lang="en-US" dirty="0" smtClean="0"/>
              <a:t>falls more heavily on the side of the market that is less elastic</a:t>
            </a:r>
          </a:p>
          <a:p>
            <a:pPr lvl="1"/>
            <a:r>
              <a:rPr lang="en-US" dirty="0" smtClean="0"/>
              <a:t>Low </a:t>
            </a:r>
            <a:r>
              <a:rPr lang="en-US" dirty="0" smtClean="0"/>
              <a:t>elasticity of demand</a:t>
            </a:r>
          </a:p>
          <a:p>
            <a:pPr lvl="2"/>
            <a:r>
              <a:rPr lang="en-US" dirty="0" smtClean="0"/>
              <a:t>Buyers do not have good alternatives to consuming this good</a:t>
            </a:r>
          </a:p>
          <a:p>
            <a:pPr lvl="1"/>
            <a:r>
              <a:rPr lang="en-US" dirty="0" smtClean="0"/>
              <a:t>Low</a:t>
            </a:r>
            <a:r>
              <a:rPr lang="en-US" dirty="0" smtClean="0"/>
              <a:t> </a:t>
            </a:r>
            <a:r>
              <a:rPr lang="en-US" dirty="0" smtClean="0"/>
              <a:t>elasticity of supply</a:t>
            </a:r>
          </a:p>
          <a:p>
            <a:pPr lvl="2"/>
            <a:r>
              <a:rPr lang="en-US" dirty="0" smtClean="0"/>
              <a:t>Sellers do not have good alternatives to producing this good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279091" y="48337"/>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Hamburger market with a price ceiling</a:t>
            </a:r>
          </a:p>
        </p:txBody>
      </p:sp>
      <p:sp>
        <p:nvSpPr>
          <p:cNvPr id="5" name="Rectangle 4"/>
          <p:cNvSpPr/>
          <p:nvPr/>
        </p:nvSpPr>
        <p:spPr>
          <a:xfrm>
            <a:off x="728663" y="1577650"/>
            <a:ext cx="3535362"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 name="Group 5"/>
          <p:cNvGrpSpPr>
            <a:grpSpLocks/>
          </p:cNvGrpSpPr>
          <p:nvPr/>
        </p:nvGrpSpPr>
        <p:grpSpPr bwMode="auto">
          <a:xfrm>
            <a:off x="176505" y="1361888"/>
            <a:ext cx="593431" cy="3339962"/>
            <a:chOff x="1276418" y="1232109"/>
            <a:chExt cx="592995" cy="3339891"/>
          </a:xfrm>
        </p:grpSpPr>
        <p:cxnSp>
          <p:nvCxnSpPr>
            <p:cNvPr id="7" name="Straight Connector 6"/>
            <p:cNvCxnSpPr/>
            <p:nvPr/>
          </p:nvCxnSpPr>
          <p:spPr>
            <a:xfrm rot="5400000">
              <a:off x="228000" y="2971832"/>
              <a:ext cx="32003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08" name="TextBox 7"/>
            <p:cNvSpPr txBox="1">
              <a:spLocks noChangeArrowheads="1"/>
            </p:cNvSpPr>
            <p:nvPr/>
          </p:nvSpPr>
          <p:spPr bwMode="auto">
            <a:xfrm>
              <a:off x="1276418" y="1232109"/>
              <a:ext cx="592995" cy="30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grpSp>
        <p:nvGrpSpPr>
          <p:cNvPr id="3" name="Group 8"/>
          <p:cNvGrpSpPr>
            <a:grpSpLocks/>
          </p:cNvGrpSpPr>
          <p:nvPr/>
        </p:nvGrpSpPr>
        <p:grpSpPr bwMode="auto">
          <a:xfrm>
            <a:off x="576263" y="4683249"/>
            <a:ext cx="3881409" cy="326762"/>
            <a:chOff x="1676400" y="5163051"/>
            <a:chExt cx="3881409" cy="326326"/>
          </a:xfrm>
        </p:grpSpPr>
        <p:cxnSp>
          <p:nvCxnSpPr>
            <p:cNvPr id="10" name="Straight Connector 9"/>
            <p:cNvCxnSpPr/>
            <p:nvPr/>
          </p:nvCxnSpPr>
          <p:spPr>
            <a:xfrm>
              <a:off x="1828800" y="5181600"/>
              <a:ext cx="35814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05" name="TextBox 10"/>
            <p:cNvSpPr txBox="1">
              <a:spLocks noChangeArrowheads="1"/>
            </p:cNvSpPr>
            <p:nvPr/>
          </p:nvSpPr>
          <p:spPr bwMode="auto">
            <a:xfrm>
              <a:off x="4706294" y="5163051"/>
              <a:ext cx="851515" cy="30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sp>
          <p:nvSpPr>
            <p:cNvPr id="14406"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6" name="Group 12"/>
          <p:cNvGrpSpPr>
            <a:grpSpLocks/>
          </p:cNvGrpSpPr>
          <p:nvPr/>
        </p:nvGrpSpPr>
        <p:grpSpPr bwMode="auto">
          <a:xfrm>
            <a:off x="1460500" y="1661788"/>
            <a:ext cx="2708275" cy="2173287"/>
            <a:chOff x="2826228" y="2067572"/>
            <a:chExt cx="3023656" cy="2947861"/>
          </a:xfrm>
        </p:grpSpPr>
        <p:cxnSp>
          <p:nvCxnSpPr>
            <p:cNvPr id="14" name="Straight Connector 13"/>
            <p:cNvCxnSpPr/>
            <p:nvPr/>
          </p:nvCxnSpPr>
          <p:spPr>
            <a:xfrm rot="16200000" flipH="1">
              <a:off x="2433440" y="2460360"/>
              <a:ext cx="2947861" cy="216228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403" name="TextBox 14"/>
            <p:cNvSpPr txBox="1">
              <a:spLocks noChangeArrowheads="1"/>
            </p:cNvSpPr>
            <p:nvPr/>
          </p:nvSpPr>
          <p:spPr bwMode="auto">
            <a:xfrm>
              <a:off x="4888267" y="4396597"/>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8" name="Group 22"/>
          <p:cNvGrpSpPr>
            <a:grpSpLocks/>
          </p:cNvGrpSpPr>
          <p:nvPr/>
        </p:nvGrpSpPr>
        <p:grpSpPr bwMode="auto">
          <a:xfrm>
            <a:off x="2171700" y="2766688"/>
            <a:ext cx="482600" cy="2243137"/>
            <a:chOff x="2806915" y="2635139"/>
            <a:chExt cx="482873" cy="2244856"/>
          </a:xfrm>
        </p:grpSpPr>
        <p:cxnSp>
          <p:nvCxnSpPr>
            <p:cNvPr id="17" name="Straight Connector 16"/>
            <p:cNvCxnSpPr/>
            <p:nvPr/>
          </p:nvCxnSpPr>
          <p:spPr>
            <a:xfrm rot="16200000" flipH="1">
              <a:off x="2078441" y="3603461"/>
              <a:ext cx="193664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401" name="TextBox 24"/>
            <p:cNvSpPr txBox="1">
              <a:spLocks noChangeArrowheads="1"/>
            </p:cNvSpPr>
            <p:nvPr/>
          </p:nvSpPr>
          <p:spPr bwMode="auto">
            <a:xfrm>
              <a:off x="2806915" y="4572000"/>
              <a:ext cx="482873"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grpSp>
      <p:sp>
        <p:nvSpPr>
          <p:cNvPr id="23" name="TextBox 22"/>
          <p:cNvSpPr txBox="1">
            <a:spLocks noChangeArrowheads="1"/>
          </p:cNvSpPr>
          <p:nvPr/>
        </p:nvSpPr>
        <p:spPr bwMode="auto">
          <a:xfrm>
            <a:off x="735013" y="888675"/>
            <a:ext cx="29530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Price </a:t>
            </a:r>
            <a:r>
              <a:rPr lang="en-US" sz="1600" dirty="0"/>
              <a:t>ceiling that is not binding</a:t>
            </a:r>
          </a:p>
        </p:txBody>
      </p:sp>
      <p:sp>
        <p:nvSpPr>
          <p:cNvPr id="24" name="TextBox 23"/>
          <p:cNvSpPr txBox="1">
            <a:spLocks noChangeArrowheads="1"/>
          </p:cNvSpPr>
          <p:nvPr/>
        </p:nvSpPr>
        <p:spPr bwMode="auto">
          <a:xfrm>
            <a:off x="83127" y="5192898"/>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To the left</a:t>
            </a:r>
            <a:r>
              <a:rPr lang="en-US" sz="1600" dirty="0" smtClean="0">
                <a:latin typeface="+mn-lt"/>
              </a:rPr>
              <a:t>, </a:t>
            </a:r>
            <a:r>
              <a:rPr lang="en-US" sz="1600" dirty="0">
                <a:latin typeface="+mn-lt"/>
              </a:rPr>
              <a:t>the government imposes a price ceiling of $4. Because the price ceiling is above the equilibrium price of $3, the price ceiling has no effect, and the market can reach the equilibrium of supply and demand. In this equilibrium, quantity supplied and quantity demanded both equal 100 </a:t>
            </a:r>
            <a:r>
              <a:rPr lang="en-US" sz="1600" dirty="0" smtClean="0">
                <a:latin typeface="+mn-lt"/>
              </a:rPr>
              <a:t>burgers. </a:t>
            </a:r>
            <a:r>
              <a:rPr lang="en-US" sz="1600" dirty="0" smtClean="0">
                <a:latin typeface="+mn-lt"/>
              </a:rPr>
              <a:t>To the right</a:t>
            </a:r>
            <a:r>
              <a:rPr lang="en-US" sz="1600" dirty="0" smtClean="0">
                <a:latin typeface="+mn-lt"/>
              </a:rPr>
              <a:t>, </a:t>
            </a:r>
            <a:r>
              <a:rPr lang="en-US" sz="1600" dirty="0">
                <a:latin typeface="+mn-lt"/>
              </a:rPr>
              <a:t>the government imposes a price ceiling of $2. Because the price ceiling is below the equilibrium price of $3, the market price equals $2. At this price, 125 </a:t>
            </a:r>
            <a:r>
              <a:rPr lang="en-US" sz="1600" dirty="0" smtClean="0">
                <a:latin typeface="+mn-lt"/>
              </a:rPr>
              <a:t>burgers </a:t>
            </a:r>
            <a:r>
              <a:rPr lang="en-US" sz="1600" dirty="0">
                <a:latin typeface="+mn-lt"/>
              </a:rPr>
              <a:t>are demanded and only 75 are supplied, so there is a shortage of 50 </a:t>
            </a:r>
            <a:r>
              <a:rPr lang="en-US" sz="1600" dirty="0" smtClean="0">
                <a:latin typeface="+mn-lt"/>
              </a:rPr>
              <a:t>burgers.</a:t>
            </a:r>
            <a:endParaRPr lang="en-US" sz="1600" dirty="0">
              <a:latin typeface="+mn-lt"/>
            </a:endParaRPr>
          </a:p>
        </p:txBody>
      </p:sp>
      <p:sp>
        <p:nvSpPr>
          <p:cNvPr id="25" name="TextBox 24"/>
          <p:cNvSpPr txBox="1">
            <a:spLocks noChangeArrowheads="1"/>
          </p:cNvSpPr>
          <p:nvPr/>
        </p:nvSpPr>
        <p:spPr bwMode="auto">
          <a:xfrm>
            <a:off x="5526088" y="888675"/>
            <a:ext cx="26789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Price </a:t>
            </a:r>
            <a:r>
              <a:rPr lang="en-US" sz="1600" dirty="0"/>
              <a:t>ceiling that is binding</a:t>
            </a:r>
          </a:p>
        </p:txBody>
      </p:sp>
      <p:grpSp>
        <p:nvGrpSpPr>
          <p:cNvPr id="9" name="Group 76"/>
          <p:cNvGrpSpPr>
            <a:grpSpLocks/>
          </p:cNvGrpSpPr>
          <p:nvPr/>
        </p:nvGrpSpPr>
        <p:grpSpPr bwMode="auto">
          <a:xfrm>
            <a:off x="370772" y="2542849"/>
            <a:ext cx="2040638" cy="307777"/>
            <a:chOff x="1458746" y="3014250"/>
            <a:chExt cx="2040226" cy="307959"/>
          </a:xfrm>
        </p:grpSpPr>
        <p:cxnSp>
          <p:nvCxnSpPr>
            <p:cNvPr id="27" name="Straight Connector 26"/>
            <p:cNvCxnSpPr/>
            <p:nvPr/>
          </p:nvCxnSpPr>
          <p:spPr>
            <a:xfrm>
              <a:off x="1827672" y="3200098"/>
              <a:ext cx="1671300" cy="317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99" name="TextBox 78"/>
            <p:cNvSpPr txBox="1">
              <a:spLocks noChangeArrowheads="1"/>
            </p:cNvSpPr>
            <p:nvPr/>
          </p:nvSpPr>
          <p:spPr bwMode="auto">
            <a:xfrm>
              <a:off x="1458746" y="3014250"/>
              <a:ext cx="383360" cy="30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$3</a:t>
              </a:r>
              <a:endParaRPr lang="en-US" sz="1400" dirty="0"/>
            </a:p>
          </p:txBody>
        </p:sp>
      </p:grpSp>
      <p:grpSp>
        <p:nvGrpSpPr>
          <p:cNvPr id="11" name="Group 90"/>
          <p:cNvGrpSpPr>
            <a:grpSpLocks/>
          </p:cNvGrpSpPr>
          <p:nvPr/>
        </p:nvGrpSpPr>
        <p:grpSpPr bwMode="auto">
          <a:xfrm>
            <a:off x="1163638" y="1563363"/>
            <a:ext cx="2162175" cy="2509837"/>
            <a:chOff x="2446826" y="4309345"/>
            <a:chExt cx="2414091" cy="3405562"/>
          </a:xfrm>
        </p:grpSpPr>
        <p:cxnSp>
          <p:nvCxnSpPr>
            <p:cNvPr id="30" name="Straight Connector 29"/>
            <p:cNvCxnSpPr/>
            <p:nvPr/>
          </p:nvCxnSpPr>
          <p:spPr>
            <a:xfrm rot="5400000" flipH="1" flipV="1">
              <a:off x="2074948" y="4928938"/>
              <a:ext cx="3157846" cy="241409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397" name="TextBox 92"/>
            <p:cNvSpPr txBox="1">
              <a:spLocks noChangeArrowheads="1"/>
            </p:cNvSpPr>
            <p:nvPr/>
          </p:nvSpPr>
          <p:spPr bwMode="auto">
            <a:xfrm>
              <a:off x="3933267" y="4309345"/>
              <a:ext cx="8741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a:t>
              </a:r>
              <a:endParaRPr lang="en-US" sz="1400" baseline="-25000"/>
            </a:p>
          </p:txBody>
        </p:sp>
      </p:grpSp>
      <p:sp>
        <p:nvSpPr>
          <p:cNvPr id="32" name="Freeform 183"/>
          <p:cNvSpPr>
            <a:spLocks/>
          </p:cNvSpPr>
          <p:nvPr/>
        </p:nvSpPr>
        <p:spPr bwMode="auto">
          <a:xfrm>
            <a:off x="2344738" y="26635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12" name="Group 94"/>
          <p:cNvGrpSpPr>
            <a:grpSpLocks/>
          </p:cNvGrpSpPr>
          <p:nvPr/>
        </p:nvGrpSpPr>
        <p:grpSpPr bwMode="auto">
          <a:xfrm>
            <a:off x="367416" y="1941188"/>
            <a:ext cx="3945822" cy="401637"/>
            <a:chOff x="367430" y="2581889"/>
            <a:chExt cx="3946600" cy="402101"/>
          </a:xfrm>
        </p:grpSpPr>
        <p:grpSp>
          <p:nvGrpSpPr>
            <p:cNvPr id="14392" name="Group 28"/>
            <p:cNvGrpSpPr>
              <a:grpSpLocks/>
            </p:cNvGrpSpPr>
            <p:nvPr/>
          </p:nvGrpSpPr>
          <p:grpSpPr bwMode="auto">
            <a:xfrm>
              <a:off x="367430" y="2676213"/>
              <a:ext cx="3748123" cy="307777"/>
              <a:chOff x="1468300" y="3014250"/>
              <a:chExt cx="3746961" cy="308157"/>
            </a:xfrm>
          </p:grpSpPr>
          <p:cxnSp>
            <p:nvCxnSpPr>
              <p:cNvPr id="20" name="Straight Connector 19"/>
              <p:cNvCxnSpPr/>
              <p:nvPr/>
            </p:nvCxnSpPr>
            <p:spPr>
              <a:xfrm>
                <a:off x="1829508" y="3199878"/>
                <a:ext cx="3385753" cy="1591"/>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395" name="TextBox 30"/>
              <p:cNvSpPr txBox="1">
                <a:spLocks noChangeArrowheads="1"/>
              </p:cNvSpPr>
              <p:nvPr/>
            </p:nvSpPr>
            <p:spPr bwMode="auto">
              <a:xfrm>
                <a:off x="1468300" y="3014250"/>
                <a:ext cx="383319" cy="30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$4</a:t>
                </a:r>
              </a:p>
            </p:txBody>
          </p:sp>
        </p:grpSp>
        <p:sp>
          <p:nvSpPr>
            <p:cNvPr id="14393" name="TextBox 92"/>
            <p:cNvSpPr txBox="1">
              <a:spLocks noChangeArrowheads="1"/>
            </p:cNvSpPr>
            <p:nvPr/>
          </p:nvSpPr>
          <p:spPr bwMode="auto">
            <a:xfrm>
              <a:off x="3162753" y="2581889"/>
              <a:ext cx="11512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ceiling</a:t>
              </a:r>
              <a:endParaRPr lang="en-US" sz="1400" baseline="-25000"/>
            </a:p>
          </p:txBody>
        </p:sp>
      </p:grpSp>
      <p:sp>
        <p:nvSpPr>
          <p:cNvPr id="98" name="TextBox 92"/>
          <p:cNvSpPr txBox="1">
            <a:spLocks noChangeArrowheads="1"/>
          </p:cNvSpPr>
          <p:nvPr/>
        </p:nvSpPr>
        <p:spPr bwMode="auto">
          <a:xfrm>
            <a:off x="747713" y="2807963"/>
            <a:ext cx="1069975" cy="522287"/>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price</a:t>
            </a:r>
            <a:endParaRPr lang="en-US" sz="1400" baseline="-25000" dirty="0"/>
          </a:p>
        </p:txBody>
      </p:sp>
      <p:sp>
        <p:nvSpPr>
          <p:cNvPr id="99" name="TextBox 92"/>
          <p:cNvSpPr txBox="1">
            <a:spLocks noChangeArrowheads="1"/>
          </p:cNvSpPr>
          <p:nvPr/>
        </p:nvSpPr>
        <p:spPr bwMode="auto">
          <a:xfrm>
            <a:off x="2478088" y="4111300"/>
            <a:ext cx="1100137" cy="523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quantity</a:t>
            </a:r>
            <a:endParaRPr lang="en-US" sz="1400" baseline="-25000" dirty="0"/>
          </a:p>
        </p:txBody>
      </p:sp>
      <p:sp>
        <p:nvSpPr>
          <p:cNvPr id="162" name="Rectangle 161"/>
          <p:cNvSpPr/>
          <p:nvPr/>
        </p:nvSpPr>
        <p:spPr>
          <a:xfrm>
            <a:off x="5299075" y="1576063"/>
            <a:ext cx="3533775"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5" name="Group 162"/>
          <p:cNvGrpSpPr>
            <a:grpSpLocks/>
          </p:cNvGrpSpPr>
          <p:nvPr/>
        </p:nvGrpSpPr>
        <p:grpSpPr bwMode="auto">
          <a:xfrm>
            <a:off x="4745333" y="1384050"/>
            <a:ext cx="593431" cy="3316213"/>
            <a:chOff x="1276419" y="1255859"/>
            <a:chExt cx="592994" cy="3316141"/>
          </a:xfrm>
        </p:grpSpPr>
        <p:cxnSp>
          <p:nvCxnSpPr>
            <p:cNvPr id="164" name="Straight Connector 163"/>
            <p:cNvCxnSpPr/>
            <p:nvPr/>
          </p:nvCxnSpPr>
          <p:spPr>
            <a:xfrm rot="5400000">
              <a:off x="228000" y="2971832"/>
              <a:ext cx="32003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391" name="TextBox 164"/>
            <p:cNvSpPr txBox="1">
              <a:spLocks noChangeArrowheads="1"/>
            </p:cNvSpPr>
            <p:nvPr/>
          </p:nvSpPr>
          <p:spPr bwMode="auto">
            <a:xfrm>
              <a:off x="1276419" y="1255859"/>
              <a:ext cx="592994" cy="30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grpSp>
        <p:nvGrpSpPr>
          <p:cNvPr id="16" name="Group 165"/>
          <p:cNvGrpSpPr>
            <a:grpSpLocks/>
          </p:cNvGrpSpPr>
          <p:nvPr/>
        </p:nvGrpSpPr>
        <p:grpSpPr bwMode="auto">
          <a:xfrm>
            <a:off x="5146675" y="4681655"/>
            <a:ext cx="3859853" cy="326762"/>
            <a:chOff x="1676400" y="5163050"/>
            <a:chExt cx="3859853" cy="326327"/>
          </a:xfrm>
        </p:grpSpPr>
        <p:cxnSp>
          <p:nvCxnSpPr>
            <p:cNvPr id="167" name="Straight Connector 166"/>
            <p:cNvCxnSpPr/>
            <p:nvPr/>
          </p:nvCxnSpPr>
          <p:spPr>
            <a:xfrm>
              <a:off x="1828800" y="5181600"/>
              <a:ext cx="3581400" cy="1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388" name="TextBox 167"/>
            <p:cNvSpPr txBox="1">
              <a:spLocks noChangeArrowheads="1"/>
            </p:cNvSpPr>
            <p:nvPr/>
          </p:nvSpPr>
          <p:spPr bwMode="auto">
            <a:xfrm>
              <a:off x="4635044" y="5163050"/>
              <a:ext cx="901209" cy="30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 </a:t>
              </a:r>
              <a:endParaRPr lang="en-US" sz="1400" dirty="0"/>
            </a:p>
          </p:txBody>
        </p:sp>
        <p:sp>
          <p:nvSpPr>
            <p:cNvPr id="14389" name="TextBox 168"/>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18" name="Group 169"/>
          <p:cNvGrpSpPr>
            <a:grpSpLocks/>
          </p:cNvGrpSpPr>
          <p:nvPr/>
        </p:nvGrpSpPr>
        <p:grpSpPr bwMode="auto">
          <a:xfrm>
            <a:off x="6030913" y="1660200"/>
            <a:ext cx="2778125" cy="2190750"/>
            <a:chOff x="2826228" y="2067572"/>
            <a:chExt cx="3103222" cy="2972030"/>
          </a:xfrm>
        </p:grpSpPr>
        <p:cxnSp>
          <p:nvCxnSpPr>
            <p:cNvPr id="171" name="Straight Connector 170"/>
            <p:cNvCxnSpPr/>
            <p:nvPr/>
          </p:nvCxnSpPr>
          <p:spPr>
            <a:xfrm rot="16200000" flipH="1">
              <a:off x="2432865" y="2460935"/>
              <a:ext cx="2948341" cy="216161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386" name="TextBox 171"/>
            <p:cNvSpPr txBox="1">
              <a:spLocks noChangeArrowheads="1"/>
            </p:cNvSpPr>
            <p:nvPr/>
          </p:nvSpPr>
          <p:spPr bwMode="auto">
            <a:xfrm>
              <a:off x="4967833" y="4622115"/>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19" name="Group 76"/>
          <p:cNvGrpSpPr>
            <a:grpSpLocks/>
          </p:cNvGrpSpPr>
          <p:nvPr/>
        </p:nvGrpSpPr>
        <p:grpSpPr bwMode="auto">
          <a:xfrm>
            <a:off x="4940300" y="2541263"/>
            <a:ext cx="2039938" cy="306387"/>
            <a:chOff x="1458746" y="3014250"/>
            <a:chExt cx="2040226" cy="308157"/>
          </a:xfrm>
        </p:grpSpPr>
        <p:cxnSp>
          <p:nvCxnSpPr>
            <p:cNvPr id="177" name="Straight Connector 176"/>
            <p:cNvCxnSpPr/>
            <p:nvPr/>
          </p:nvCxnSpPr>
          <p:spPr>
            <a:xfrm>
              <a:off x="1828686" y="3199464"/>
              <a:ext cx="1670286" cy="319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84" name="TextBox 78"/>
            <p:cNvSpPr txBox="1">
              <a:spLocks noChangeArrowheads="1"/>
            </p:cNvSpPr>
            <p:nvPr/>
          </p:nvSpPr>
          <p:spPr bwMode="auto">
            <a:xfrm>
              <a:off x="1458746" y="3014250"/>
              <a:ext cx="383367" cy="30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 name="Group 90"/>
          <p:cNvGrpSpPr>
            <a:grpSpLocks/>
          </p:cNvGrpSpPr>
          <p:nvPr/>
        </p:nvGrpSpPr>
        <p:grpSpPr bwMode="auto">
          <a:xfrm>
            <a:off x="5734050" y="1560188"/>
            <a:ext cx="2160588" cy="2511425"/>
            <a:chOff x="2446826" y="4309345"/>
            <a:chExt cx="2414091" cy="3405562"/>
          </a:xfrm>
        </p:grpSpPr>
        <p:cxnSp>
          <p:nvCxnSpPr>
            <p:cNvPr id="180" name="Straight Connector 179"/>
            <p:cNvCxnSpPr/>
            <p:nvPr/>
          </p:nvCxnSpPr>
          <p:spPr>
            <a:xfrm rot="5400000" flipH="1" flipV="1">
              <a:off x="2074870" y="4928861"/>
              <a:ext cx="3158003" cy="241409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382" name="TextBox 92"/>
            <p:cNvSpPr txBox="1">
              <a:spLocks noChangeArrowheads="1"/>
            </p:cNvSpPr>
            <p:nvPr/>
          </p:nvSpPr>
          <p:spPr bwMode="auto">
            <a:xfrm>
              <a:off x="3933267" y="4309345"/>
              <a:ext cx="8741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a:t>
              </a:r>
              <a:endParaRPr lang="en-US" sz="1400" baseline="-25000"/>
            </a:p>
          </p:txBody>
        </p:sp>
      </p:grpSp>
      <p:sp>
        <p:nvSpPr>
          <p:cNvPr id="182" name="Freeform 183"/>
          <p:cNvSpPr>
            <a:spLocks/>
          </p:cNvSpPr>
          <p:nvPr/>
        </p:nvSpPr>
        <p:spPr bwMode="auto">
          <a:xfrm>
            <a:off x="6915150" y="26619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22" name="Group 182"/>
          <p:cNvGrpSpPr>
            <a:grpSpLocks/>
          </p:cNvGrpSpPr>
          <p:nvPr/>
        </p:nvGrpSpPr>
        <p:grpSpPr bwMode="auto">
          <a:xfrm>
            <a:off x="4938013" y="2971474"/>
            <a:ext cx="3921825" cy="402698"/>
            <a:chOff x="391162" y="2581889"/>
            <a:chExt cx="3922868" cy="402005"/>
          </a:xfrm>
        </p:grpSpPr>
        <p:grpSp>
          <p:nvGrpSpPr>
            <p:cNvPr id="14377" name="Group 28"/>
            <p:cNvGrpSpPr>
              <a:grpSpLocks/>
            </p:cNvGrpSpPr>
            <p:nvPr/>
          </p:nvGrpSpPr>
          <p:grpSpPr bwMode="auto">
            <a:xfrm>
              <a:off x="391162" y="2676647"/>
              <a:ext cx="3724377" cy="307247"/>
              <a:chOff x="1492024" y="3014250"/>
              <a:chExt cx="3723223" cy="307582"/>
            </a:xfrm>
          </p:grpSpPr>
          <p:cxnSp>
            <p:nvCxnSpPr>
              <p:cNvPr id="186" name="Straight Connector 185"/>
              <p:cNvCxnSpPr/>
              <p:nvPr/>
            </p:nvCxnSpPr>
            <p:spPr>
              <a:xfrm>
                <a:off x="1829258" y="3200203"/>
                <a:ext cx="3385989" cy="158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380" name="TextBox 30"/>
              <p:cNvSpPr txBox="1">
                <a:spLocks noChangeArrowheads="1"/>
              </p:cNvSpPr>
              <p:nvPr/>
            </p:nvSpPr>
            <p:spPr bwMode="auto">
              <a:xfrm>
                <a:off x="1492024" y="3014250"/>
                <a:ext cx="383421" cy="307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$2</a:t>
                </a:r>
                <a:endParaRPr lang="en-US" sz="1400" dirty="0"/>
              </a:p>
            </p:txBody>
          </p:sp>
        </p:grpSp>
        <p:sp>
          <p:nvSpPr>
            <p:cNvPr id="14378" name="TextBox 184"/>
            <p:cNvSpPr txBox="1">
              <a:spLocks noChangeArrowheads="1"/>
            </p:cNvSpPr>
            <p:nvPr/>
          </p:nvSpPr>
          <p:spPr bwMode="auto">
            <a:xfrm>
              <a:off x="3162753" y="2581889"/>
              <a:ext cx="11512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ceiling</a:t>
              </a:r>
              <a:endParaRPr lang="en-US" sz="1400" baseline="-25000"/>
            </a:p>
          </p:txBody>
        </p:sp>
      </p:grpSp>
      <p:sp>
        <p:nvSpPr>
          <p:cNvPr id="188" name="TextBox 92"/>
          <p:cNvSpPr txBox="1">
            <a:spLocks noChangeArrowheads="1"/>
          </p:cNvSpPr>
          <p:nvPr/>
        </p:nvSpPr>
        <p:spPr bwMode="auto">
          <a:xfrm>
            <a:off x="5316538" y="2152325"/>
            <a:ext cx="1071562" cy="523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Equilibrium</a:t>
            </a:r>
          </a:p>
          <a:p>
            <a:pPr algn="ctr" eaLnBrk="1" hangingPunct="1"/>
            <a:r>
              <a:rPr lang="en-US" sz="1400" dirty="0"/>
              <a:t>price</a:t>
            </a:r>
            <a:endParaRPr lang="en-US" sz="1400" baseline="-25000" dirty="0"/>
          </a:p>
        </p:txBody>
      </p:sp>
      <p:grpSp>
        <p:nvGrpSpPr>
          <p:cNvPr id="28" name="Group 22"/>
          <p:cNvGrpSpPr>
            <a:grpSpLocks/>
          </p:cNvGrpSpPr>
          <p:nvPr/>
        </p:nvGrpSpPr>
        <p:grpSpPr bwMode="auto">
          <a:xfrm>
            <a:off x="6302375" y="3277863"/>
            <a:ext cx="382588" cy="1730375"/>
            <a:chOff x="2854420" y="3148113"/>
            <a:chExt cx="383477" cy="1731882"/>
          </a:xfrm>
        </p:grpSpPr>
        <p:cxnSp>
          <p:nvCxnSpPr>
            <p:cNvPr id="191" name="Straight Connector 190"/>
            <p:cNvCxnSpPr/>
            <p:nvPr/>
          </p:nvCxnSpPr>
          <p:spPr>
            <a:xfrm rot="5400000">
              <a:off x="2335931" y="3859137"/>
              <a:ext cx="1423639" cy="159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76" name="TextBox 24"/>
            <p:cNvSpPr txBox="1">
              <a:spLocks noChangeArrowheads="1"/>
            </p:cNvSpPr>
            <p:nvPr/>
          </p:nvSpPr>
          <p:spPr bwMode="auto">
            <a:xfrm>
              <a:off x="2854420" y="4572000"/>
              <a:ext cx="383477"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75</a:t>
              </a:r>
            </a:p>
          </p:txBody>
        </p:sp>
      </p:grpSp>
      <p:sp>
        <p:nvSpPr>
          <p:cNvPr id="193" name="TextBox 92"/>
          <p:cNvSpPr txBox="1">
            <a:spLocks noChangeArrowheads="1"/>
          </p:cNvSpPr>
          <p:nvPr/>
        </p:nvSpPr>
        <p:spPr bwMode="auto">
          <a:xfrm>
            <a:off x="7451725" y="4108125"/>
            <a:ext cx="1030288" cy="5222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a:p>
            <a:pPr algn="ctr" eaLnBrk="1" hangingPunct="1"/>
            <a:r>
              <a:rPr lang="en-US" sz="1400" dirty="0"/>
              <a:t>demanded</a:t>
            </a:r>
          </a:p>
        </p:txBody>
      </p:sp>
      <p:sp>
        <p:nvSpPr>
          <p:cNvPr id="194" name="TextBox 92"/>
          <p:cNvSpPr txBox="1">
            <a:spLocks noChangeArrowheads="1"/>
          </p:cNvSpPr>
          <p:nvPr/>
        </p:nvSpPr>
        <p:spPr bwMode="auto">
          <a:xfrm>
            <a:off x="5526088" y="4108125"/>
            <a:ext cx="852487" cy="5222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a:t>
            </a:r>
          </a:p>
          <a:p>
            <a:pPr algn="ctr" eaLnBrk="1" hangingPunct="1"/>
            <a:r>
              <a:rPr lang="en-US" sz="1400" dirty="0"/>
              <a:t>supplied</a:t>
            </a:r>
          </a:p>
        </p:txBody>
      </p:sp>
      <p:grpSp>
        <p:nvGrpSpPr>
          <p:cNvPr id="29" name="Group 22"/>
          <p:cNvGrpSpPr>
            <a:grpSpLocks/>
          </p:cNvGrpSpPr>
          <p:nvPr/>
        </p:nvGrpSpPr>
        <p:grpSpPr bwMode="auto">
          <a:xfrm>
            <a:off x="7226300" y="3276275"/>
            <a:ext cx="482600" cy="1730375"/>
            <a:chOff x="2806915" y="3148113"/>
            <a:chExt cx="482873" cy="1731882"/>
          </a:xfrm>
        </p:grpSpPr>
        <p:cxnSp>
          <p:nvCxnSpPr>
            <p:cNvPr id="197" name="Straight Connector 196"/>
            <p:cNvCxnSpPr/>
            <p:nvPr/>
          </p:nvCxnSpPr>
          <p:spPr>
            <a:xfrm rot="5400000">
              <a:off x="2335739" y="3859138"/>
              <a:ext cx="1423639"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374" name="TextBox 24"/>
            <p:cNvSpPr txBox="1">
              <a:spLocks noChangeArrowheads="1"/>
            </p:cNvSpPr>
            <p:nvPr/>
          </p:nvSpPr>
          <p:spPr bwMode="auto">
            <a:xfrm>
              <a:off x="2806915" y="4572000"/>
              <a:ext cx="482873"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125</a:t>
              </a:r>
            </a:p>
          </p:txBody>
        </p:sp>
      </p:grpSp>
      <p:sp>
        <p:nvSpPr>
          <p:cNvPr id="199" name="Freeform 183"/>
          <p:cNvSpPr>
            <a:spLocks/>
          </p:cNvSpPr>
          <p:nvPr/>
        </p:nvSpPr>
        <p:spPr bwMode="auto">
          <a:xfrm>
            <a:off x="6426200" y="3176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200" name="Freeform 183"/>
          <p:cNvSpPr>
            <a:spLocks/>
          </p:cNvSpPr>
          <p:nvPr/>
        </p:nvSpPr>
        <p:spPr bwMode="auto">
          <a:xfrm>
            <a:off x="7397750" y="3176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31" name="Group 132"/>
          <p:cNvGrpSpPr>
            <a:grpSpLocks/>
          </p:cNvGrpSpPr>
          <p:nvPr/>
        </p:nvGrpSpPr>
        <p:grpSpPr bwMode="auto">
          <a:xfrm>
            <a:off x="6454775" y="3374700"/>
            <a:ext cx="1033463" cy="573088"/>
            <a:chOff x="1886474" y="2240443"/>
            <a:chExt cx="1032763" cy="573100"/>
          </a:xfrm>
        </p:grpSpPr>
        <p:sp>
          <p:nvSpPr>
            <p:cNvPr id="14371" name="TextBox 133"/>
            <p:cNvSpPr txBox="1">
              <a:spLocks noChangeArrowheads="1"/>
            </p:cNvSpPr>
            <p:nvPr/>
          </p:nvSpPr>
          <p:spPr bwMode="auto">
            <a:xfrm>
              <a:off x="1886474" y="2474990"/>
              <a:ext cx="1032763" cy="33855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Shortage</a:t>
              </a:r>
            </a:p>
          </p:txBody>
        </p:sp>
        <p:sp>
          <p:nvSpPr>
            <p:cNvPr id="203" name="Left Brace 202"/>
            <p:cNvSpPr/>
            <p:nvPr/>
          </p:nvSpPr>
          <p:spPr>
            <a:xfrm rot="16200000">
              <a:off x="2284580" y="1881999"/>
              <a:ext cx="250830" cy="96771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1000"/>
                                        <p:tgtEl>
                                          <p:spTgt spid="11"/>
                                        </p:tgtEl>
                                      </p:cBhvr>
                                    </p:animEffect>
                                  </p:childTnLst>
                                </p:cTn>
                              </p:par>
                            </p:childTnLst>
                          </p:cTn>
                        </p:par>
                        <p:par>
                          <p:cTn id="26" fill="hold" nodeType="afterGroup">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500"/>
                                        <p:tgtEl>
                                          <p:spTgt spid="32"/>
                                        </p:tgtEl>
                                      </p:cBhvr>
                                    </p:animEffect>
                                  </p:childTnLst>
                                </p:cTn>
                              </p:par>
                            </p:childTnLst>
                          </p:cTn>
                        </p:par>
                        <p:par>
                          <p:cTn id="30" fill="hold" nodeType="afterGroup">
                            <p:stCondLst>
                              <p:cond delay="3500"/>
                            </p:stCondLst>
                            <p:childTnLst>
                              <p:par>
                                <p:cTn id="31" presetID="22" presetClass="entr" presetSubtype="8"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nodeType="afterGroup">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wipe(left)">
                                      <p:cBhvr>
                                        <p:cTn id="37" dur="500"/>
                                        <p:tgtEl>
                                          <p:spTgt spid="98"/>
                                        </p:tgtEl>
                                      </p:cBhvr>
                                    </p:animEffect>
                                  </p:childTnLst>
                                </p:cTn>
                              </p:par>
                            </p:childTnLst>
                          </p:cTn>
                        </p:par>
                        <p:par>
                          <p:cTn id="38" fill="hold" nodeType="afterGroup">
                            <p:stCondLst>
                              <p:cond delay="4500"/>
                            </p:stCondLst>
                            <p:childTnLst>
                              <p:par>
                                <p:cTn id="39" presetID="22" presetClass="entr" presetSubtype="1"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childTnLst>
                          </p:cTn>
                        </p:par>
                        <p:par>
                          <p:cTn id="42" fill="hold" nodeType="afterGroup">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99"/>
                                        </p:tgtEl>
                                        <p:attrNameLst>
                                          <p:attrName>style.visibility</p:attrName>
                                        </p:attrNameLst>
                                      </p:cBhvr>
                                      <p:to>
                                        <p:strVal val="visible"/>
                                      </p:to>
                                    </p:set>
                                    <p:animEffect transition="in" filter="wipe(left)">
                                      <p:cBhvr>
                                        <p:cTn id="45" dur="500"/>
                                        <p:tgtEl>
                                          <p:spTgt spid="99"/>
                                        </p:tgtEl>
                                      </p:cBhvr>
                                    </p:animEffect>
                                  </p:childTnLst>
                                </p:cTn>
                              </p:par>
                            </p:childTnLst>
                          </p:cTn>
                        </p:par>
                        <p:par>
                          <p:cTn id="46" fill="hold" nodeType="afterGroup">
                            <p:stCondLst>
                              <p:cond delay="5500"/>
                            </p:stCondLst>
                            <p:childTnLst>
                              <p:par>
                                <p:cTn id="47" presetID="22" presetClass="entr" presetSubtype="8"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10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childTnLst>
                          </p:cTn>
                        </p:par>
                        <p:par>
                          <p:cTn id="55" fill="hold" nodeType="afterGroup">
                            <p:stCondLst>
                              <p:cond delay="500"/>
                            </p:stCondLst>
                            <p:childTnLst>
                              <p:par>
                                <p:cTn id="56" presetID="2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par>
                                <p:cTn id="59" presetID="22" presetClass="entr" presetSubtype="4"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00"/>
                                        <p:tgtEl>
                                          <p:spTgt spid="15"/>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62"/>
                                        </p:tgtEl>
                                        <p:attrNameLst>
                                          <p:attrName>style.visibility</p:attrName>
                                        </p:attrNameLst>
                                      </p:cBhvr>
                                      <p:to>
                                        <p:strVal val="visible"/>
                                      </p:to>
                                    </p:set>
                                    <p:animEffect transition="in" filter="wipe(down)">
                                      <p:cBhvr>
                                        <p:cTn id="64" dur="500"/>
                                        <p:tgtEl>
                                          <p:spTgt spid="162"/>
                                        </p:tgtEl>
                                      </p:cBhvr>
                                    </p:animEffect>
                                  </p:childTnLst>
                                </p:cTn>
                              </p:par>
                            </p:childTnLst>
                          </p:cTn>
                        </p:par>
                        <p:par>
                          <p:cTn id="65" fill="hold" nodeType="afterGroup">
                            <p:stCondLst>
                              <p:cond delay="1000"/>
                            </p:stCondLst>
                            <p:childTnLst>
                              <p:par>
                                <p:cTn id="66" presetID="22" presetClass="entr" presetSubtype="8"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1000"/>
                                        <p:tgtEl>
                                          <p:spTgt spid="18"/>
                                        </p:tgtEl>
                                      </p:cBhvr>
                                    </p:animEffect>
                                  </p:childTnLst>
                                </p:cTn>
                              </p:par>
                            </p:childTnLst>
                          </p:cTn>
                        </p:par>
                        <p:par>
                          <p:cTn id="69" fill="hold" nodeType="afterGroup">
                            <p:stCondLst>
                              <p:cond delay="2000"/>
                            </p:stCondLst>
                            <p:childTnLst>
                              <p:par>
                                <p:cTn id="70" presetID="22" presetClass="entr" presetSubtype="8" fill="hold"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1000"/>
                                        <p:tgtEl>
                                          <p:spTgt spid="21"/>
                                        </p:tgtEl>
                                      </p:cBhvr>
                                    </p:animEffect>
                                  </p:childTnLst>
                                </p:cTn>
                              </p:par>
                            </p:childTnLst>
                          </p:cTn>
                        </p:par>
                        <p:par>
                          <p:cTn id="73" fill="hold" nodeType="afterGroup">
                            <p:stCondLst>
                              <p:cond delay="3000"/>
                            </p:stCondLst>
                            <p:childTnLst>
                              <p:par>
                                <p:cTn id="74" presetID="22" presetClass="entr" presetSubtype="8" fill="hold" grpId="0" nodeType="afterEffect">
                                  <p:stCondLst>
                                    <p:cond delay="0"/>
                                  </p:stCondLst>
                                  <p:childTnLst>
                                    <p:set>
                                      <p:cBhvr>
                                        <p:cTn id="75" dur="1" fill="hold">
                                          <p:stCondLst>
                                            <p:cond delay="0"/>
                                          </p:stCondLst>
                                        </p:cTn>
                                        <p:tgtEl>
                                          <p:spTgt spid="182"/>
                                        </p:tgtEl>
                                        <p:attrNameLst>
                                          <p:attrName>style.visibility</p:attrName>
                                        </p:attrNameLst>
                                      </p:cBhvr>
                                      <p:to>
                                        <p:strVal val="visible"/>
                                      </p:to>
                                    </p:set>
                                    <p:animEffect transition="in" filter="wipe(left)">
                                      <p:cBhvr>
                                        <p:cTn id="76" dur="500"/>
                                        <p:tgtEl>
                                          <p:spTgt spid="182"/>
                                        </p:tgtEl>
                                      </p:cBhvr>
                                    </p:animEffect>
                                  </p:childTnLst>
                                </p:cTn>
                              </p:par>
                            </p:childTnLst>
                          </p:cTn>
                        </p:par>
                        <p:par>
                          <p:cTn id="77" fill="hold" nodeType="afterGroup">
                            <p:stCondLst>
                              <p:cond delay="3500"/>
                            </p:stCondLst>
                            <p:childTnLst>
                              <p:par>
                                <p:cTn id="78" presetID="22" presetClass="entr" presetSubtype="8" fill="hold"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500"/>
                                        <p:tgtEl>
                                          <p:spTgt spid="19"/>
                                        </p:tgtEl>
                                      </p:cBhvr>
                                    </p:animEffect>
                                  </p:childTnLst>
                                </p:cTn>
                              </p:par>
                            </p:childTnLst>
                          </p:cTn>
                        </p:par>
                        <p:par>
                          <p:cTn id="81" fill="hold" nodeType="afterGroup">
                            <p:stCondLst>
                              <p:cond delay="4000"/>
                            </p:stCondLst>
                            <p:childTnLst>
                              <p:par>
                                <p:cTn id="82" presetID="22" presetClass="entr" presetSubtype="8" fill="hold" grpId="0" nodeType="afterEffect">
                                  <p:stCondLst>
                                    <p:cond delay="0"/>
                                  </p:stCondLst>
                                  <p:childTnLst>
                                    <p:set>
                                      <p:cBhvr>
                                        <p:cTn id="83" dur="1" fill="hold">
                                          <p:stCondLst>
                                            <p:cond delay="0"/>
                                          </p:stCondLst>
                                        </p:cTn>
                                        <p:tgtEl>
                                          <p:spTgt spid="188"/>
                                        </p:tgtEl>
                                        <p:attrNameLst>
                                          <p:attrName>style.visibility</p:attrName>
                                        </p:attrNameLst>
                                      </p:cBhvr>
                                      <p:to>
                                        <p:strVal val="visible"/>
                                      </p:to>
                                    </p:set>
                                    <p:animEffect transition="in" filter="wipe(left)">
                                      <p:cBhvr>
                                        <p:cTn id="84" dur="500"/>
                                        <p:tgtEl>
                                          <p:spTgt spid="188"/>
                                        </p:tgtEl>
                                      </p:cBhvr>
                                    </p:animEffect>
                                  </p:childTnLst>
                                </p:cTn>
                              </p:par>
                            </p:childTnLst>
                          </p:cTn>
                        </p:par>
                        <p:par>
                          <p:cTn id="85" fill="hold" nodeType="afterGroup">
                            <p:stCondLst>
                              <p:cond delay="4500"/>
                            </p:stCondLst>
                            <p:childTnLst>
                              <p:par>
                                <p:cTn id="86" presetID="22" presetClass="entr" presetSubtype="8" fill="hold"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1000"/>
                                        <p:tgtEl>
                                          <p:spTgt spid="22"/>
                                        </p:tgtEl>
                                      </p:cBhvr>
                                    </p:animEffect>
                                  </p:childTnLst>
                                </p:cTn>
                              </p:par>
                            </p:childTnLst>
                          </p:cTn>
                        </p:par>
                        <p:par>
                          <p:cTn id="89" fill="hold" nodeType="afterGroup">
                            <p:stCondLst>
                              <p:cond delay="5500"/>
                            </p:stCondLst>
                            <p:childTnLst>
                              <p:par>
                                <p:cTn id="90" presetID="22" presetClass="entr" presetSubtype="8" fill="hold" grpId="0" nodeType="afterEffect">
                                  <p:stCondLst>
                                    <p:cond delay="0"/>
                                  </p:stCondLst>
                                  <p:childTnLst>
                                    <p:set>
                                      <p:cBhvr>
                                        <p:cTn id="91" dur="1" fill="hold">
                                          <p:stCondLst>
                                            <p:cond delay="0"/>
                                          </p:stCondLst>
                                        </p:cTn>
                                        <p:tgtEl>
                                          <p:spTgt spid="199"/>
                                        </p:tgtEl>
                                        <p:attrNameLst>
                                          <p:attrName>style.visibility</p:attrName>
                                        </p:attrNameLst>
                                      </p:cBhvr>
                                      <p:to>
                                        <p:strVal val="visible"/>
                                      </p:to>
                                    </p:set>
                                    <p:animEffect transition="in" filter="wipe(left)">
                                      <p:cBhvr>
                                        <p:cTn id="92" dur="500"/>
                                        <p:tgtEl>
                                          <p:spTgt spid="199"/>
                                        </p:tgtEl>
                                      </p:cBhvr>
                                    </p:animEffect>
                                  </p:childTnLst>
                                </p:cTn>
                              </p:par>
                            </p:childTnLst>
                          </p:cTn>
                        </p:par>
                        <p:par>
                          <p:cTn id="93" fill="hold" nodeType="afterGroup">
                            <p:stCondLst>
                              <p:cond delay="6000"/>
                            </p:stCondLst>
                            <p:childTnLst>
                              <p:par>
                                <p:cTn id="94" presetID="22" presetClass="entr" presetSubtype="1" fill="hold" nodeType="after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nodeType="afterGroup">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94"/>
                                        </p:tgtEl>
                                        <p:attrNameLst>
                                          <p:attrName>style.visibility</p:attrName>
                                        </p:attrNameLst>
                                      </p:cBhvr>
                                      <p:to>
                                        <p:strVal val="visible"/>
                                      </p:to>
                                    </p:set>
                                    <p:animEffect transition="in" filter="wipe(left)">
                                      <p:cBhvr>
                                        <p:cTn id="100" dur="500"/>
                                        <p:tgtEl>
                                          <p:spTgt spid="194"/>
                                        </p:tgtEl>
                                      </p:cBhvr>
                                    </p:animEffect>
                                  </p:childTnLst>
                                </p:cTn>
                              </p:par>
                            </p:childTnLst>
                          </p:cTn>
                        </p:par>
                        <p:par>
                          <p:cTn id="101" fill="hold" nodeType="afterGroup">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200"/>
                                        </p:tgtEl>
                                        <p:attrNameLst>
                                          <p:attrName>style.visibility</p:attrName>
                                        </p:attrNameLst>
                                      </p:cBhvr>
                                      <p:to>
                                        <p:strVal val="visible"/>
                                      </p:to>
                                    </p:set>
                                    <p:animEffect transition="in" filter="wipe(left)">
                                      <p:cBhvr>
                                        <p:cTn id="104" dur="500"/>
                                        <p:tgtEl>
                                          <p:spTgt spid="200"/>
                                        </p:tgtEl>
                                      </p:cBhvr>
                                    </p:animEffect>
                                  </p:childTnLst>
                                </p:cTn>
                              </p:par>
                            </p:childTnLst>
                          </p:cTn>
                        </p:par>
                        <p:par>
                          <p:cTn id="105" fill="hold" nodeType="afterGroup">
                            <p:stCondLst>
                              <p:cond delay="7500"/>
                            </p:stCondLst>
                            <p:childTnLst>
                              <p:par>
                                <p:cTn id="106" presetID="22" presetClass="entr" presetSubtype="1"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500"/>
                                        <p:tgtEl>
                                          <p:spTgt spid="29"/>
                                        </p:tgtEl>
                                      </p:cBhvr>
                                    </p:animEffect>
                                  </p:childTnLst>
                                </p:cTn>
                              </p:par>
                            </p:childTnLst>
                          </p:cTn>
                        </p:par>
                        <p:par>
                          <p:cTn id="109" fill="hold" nodeType="afterGroup">
                            <p:stCondLst>
                              <p:cond delay="8000"/>
                            </p:stCondLst>
                            <p:childTnLst>
                              <p:par>
                                <p:cTn id="110" presetID="22" presetClass="entr" presetSubtype="8" fill="hold" grpId="0" nodeType="afterEffect">
                                  <p:stCondLst>
                                    <p:cond delay="0"/>
                                  </p:stCondLst>
                                  <p:childTnLst>
                                    <p:set>
                                      <p:cBhvr>
                                        <p:cTn id="111" dur="1" fill="hold">
                                          <p:stCondLst>
                                            <p:cond delay="0"/>
                                          </p:stCondLst>
                                        </p:cTn>
                                        <p:tgtEl>
                                          <p:spTgt spid="193"/>
                                        </p:tgtEl>
                                        <p:attrNameLst>
                                          <p:attrName>style.visibility</p:attrName>
                                        </p:attrNameLst>
                                      </p:cBhvr>
                                      <p:to>
                                        <p:strVal val="visible"/>
                                      </p:to>
                                    </p:set>
                                    <p:animEffect transition="in" filter="wipe(left)">
                                      <p:cBhvr>
                                        <p:cTn id="112" dur="500"/>
                                        <p:tgtEl>
                                          <p:spTgt spid="193"/>
                                        </p:tgtEl>
                                      </p:cBhvr>
                                    </p:animEffect>
                                  </p:childTnLst>
                                </p:cTn>
                              </p:par>
                            </p:childTnLst>
                          </p:cTn>
                        </p:par>
                        <p:par>
                          <p:cTn id="113" fill="hold" nodeType="afterGroup">
                            <p:stCondLst>
                              <p:cond delay="8500"/>
                            </p:stCondLst>
                            <p:childTnLst>
                              <p:par>
                                <p:cTn id="114" presetID="22" presetClass="entr" presetSubtype="8" fill="hold" nodeType="after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wipe(left)">
                                      <p:cBhvr>
                                        <p:cTn id="116" dur="500"/>
                                        <p:tgtEl>
                                          <p:spTgt spid="31"/>
                                        </p:tgtEl>
                                      </p:cBhvr>
                                    </p:animEffect>
                                  </p:childTnLst>
                                </p:cTn>
                              </p:par>
                            </p:childTnLst>
                          </p:cTn>
                        </p:par>
                      </p:childTnLst>
                    </p:cTn>
                  </p:par>
                  <p:par>
                    <p:cTn id="117" fill="hold">
                      <p:stCondLst>
                        <p:cond delay="indefinite"/>
                      </p:stCondLst>
                      <p:childTnLst>
                        <p:par>
                          <p:cTn id="118" fill="hold" nodeType="afterGroup">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wipe(left)">
                                      <p:cBhvr>
                                        <p:cTn id="1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p:bldP spid="24" grpId="0"/>
      <p:bldP spid="25" grpId="0"/>
      <p:bldP spid="32" grpId="0" animBg="1"/>
      <p:bldP spid="98" grpId="0"/>
      <p:bldP spid="99" grpId="0"/>
      <p:bldP spid="162" grpId="0" animBg="1"/>
      <p:bldP spid="182" grpId="0" animBg="1"/>
      <p:bldP spid="188" grpId="0"/>
      <p:bldP spid="193" grpId="0"/>
      <p:bldP spid="194" grpId="0"/>
      <p:bldP spid="199" grpId="0" animBg="1"/>
      <p:bldP spid="20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The 1990 consumption luxury </a:t>
            </a:r>
            <a:r>
              <a:rPr lang="en-US" dirty="0" smtClean="0"/>
              <a:t>tax</a:t>
            </a:r>
          </a:p>
          <a:p>
            <a:pPr lvl="1"/>
            <a:r>
              <a:rPr lang="en-US" dirty="0" smtClean="0"/>
              <a:t>Goal: to raise revenue from those who could most easily afford to pay</a:t>
            </a:r>
          </a:p>
          <a:p>
            <a:pPr lvl="1"/>
            <a:r>
              <a:rPr lang="en-US" dirty="0" smtClean="0"/>
              <a:t>Luxury items</a:t>
            </a:r>
          </a:p>
          <a:p>
            <a:pPr lvl="2"/>
            <a:r>
              <a:rPr lang="en-US" dirty="0" smtClean="0"/>
              <a:t>Demand </a:t>
            </a:r>
            <a:r>
              <a:rPr lang="en-US" dirty="0" smtClean="0"/>
              <a:t>is usually quite </a:t>
            </a:r>
            <a:r>
              <a:rPr lang="en-US" dirty="0" smtClean="0"/>
              <a:t>elastic</a:t>
            </a:r>
          </a:p>
          <a:p>
            <a:pPr lvl="2"/>
            <a:r>
              <a:rPr lang="en-US" dirty="0" smtClean="0"/>
              <a:t>Supply </a:t>
            </a:r>
            <a:r>
              <a:rPr lang="en-US" dirty="0" smtClean="0"/>
              <a:t>is </a:t>
            </a:r>
            <a:r>
              <a:rPr lang="en-US" dirty="0" smtClean="0"/>
              <a:t>relatively </a:t>
            </a:r>
            <a:r>
              <a:rPr lang="en-US" dirty="0" smtClean="0"/>
              <a:t>inelastic</a:t>
            </a:r>
          </a:p>
          <a:p>
            <a:r>
              <a:rPr lang="en-US" dirty="0" smtClean="0"/>
              <a:t>Outcome:</a:t>
            </a:r>
          </a:p>
          <a:p>
            <a:pPr lvl="1"/>
            <a:r>
              <a:rPr lang="en-US" dirty="0" smtClean="0"/>
              <a:t>Burden of a tax falls largely on the </a:t>
            </a:r>
            <a:r>
              <a:rPr lang="en-US" dirty="0" smtClean="0"/>
              <a:t>suppliers</a:t>
            </a:r>
          </a:p>
          <a:p>
            <a:r>
              <a:rPr lang="en-US" dirty="0" smtClean="0"/>
              <a:t>The American Yacht industry disappeared</a:t>
            </a:r>
            <a:endParaRPr lang="en-US" dirty="0" smtClean="0"/>
          </a:p>
          <a:p>
            <a:r>
              <a:rPr lang="en-US" dirty="0" smtClean="0"/>
              <a:t>In 1993 most </a:t>
            </a:r>
            <a:r>
              <a:rPr lang="en-US" dirty="0" smtClean="0"/>
              <a:t>of the luxury tax </a:t>
            </a:r>
            <a:r>
              <a:rPr lang="en-US" dirty="0" smtClean="0"/>
              <a:t>was </a:t>
            </a:r>
            <a:r>
              <a:rPr lang="en-US" dirty="0" smtClean="0"/>
              <a:t>repealed</a:t>
            </a:r>
          </a:p>
        </p:txBody>
      </p:sp>
      <p:sp>
        <p:nvSpPr>
          <p:cNvPr id="43011" name="Title 2"/>
          <p:cNvSpPr>
            <a:spLocks noGrp="1"/>
          </p:cNvSpPr>
          <p:nvPr>
            <p:ph type="title"/>
          </p:nvPr>
        </p:nvSpPr>
        <p:spPr bwMode="auto">
          <a:xfrm>
            <a:off x="190005" y="0"/>
            <a:ext cx="7582395" cy="6768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Who pays the luxury tax?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Controls on </a:t>
            </a:r>
            <a:r>
              <a:rPr lang="en-US" dirty="0" smtClean="0">
                <a:solidFill>
                  <a:srgbClr val="0070C0"/>
                </a:solidFill>
              </a:rPr>
              <a:t>Price </a:t>
            </a:r>
            <a:r>
              <a:rPr lang="en-US" dirty="0" smtClean="0">
                <a:solidFill>
                  <a:srgbClr val="0070C0"/>
                </a:solidFill>
              </a:rPr>
              <a:t>– Price Ceiling</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buNone/>
            </a:pPr>
            <a:r>
              <a:rPr lang="en-US" sz="3200" dirty="0" smtClean="0"/>
              <a:t>A </a:t>
            </a:r>
            <a:r>
              <a:rPr lang="en-US" sz="3200" dirty="0" smtClean="0"/>
              <a:t>price ceiling can </a:t>
            </a:r>
            <a:r>
              <a:rPr lang="en-US" sz="3200" dirty="0"/>
              <a:t>affect market </a:t>
            </a:r>
            <a:r>
              <a:rPr lang="en-US" sz="3200" dirty="0" smtClean="0"/>
              <a:t>outcomes</a:t>
            </a:r>
          </a:p>
          <a:p>
            <a:pPr lvl="1"/>
            <a:r>
              <a:rPr lang="en-US" dirty="0" smtClean="0"/>
              <a:t>Not binding</a:t>
            </a:r>
          </a:p>
          <a:p>
            <a:pPr lvl="2"/>
            <a:r>
              <a:rPr lang="en-US" sz="2400" dirty="0" smtClean="0"/>
              <a:t>Above the equilibrium price</a:t>
            </a:r>
          </a:p>
          <a:p>
            <a:pPr lvl="2"/>
            <a:r>
              <a:rPr lang="en-US" sz="2400" dirty="0" smtClean="0"/>
              <a:t>No effect</a:t>
            </a:r>
          </a:p>
          <a:p>
            <a:pPr lvl="1"/>
            <a:r>
              <a:rPr lang="en-US" dirty="0" smtClean="0"/>
              <a:t>Binding constraint</a:t>
            </a:r>
          </a:p>
          <a:p>
            <a:pPr lvl="2"/>
            <a:r>
              <a:rPr lang="en-US" sz="2400" dirty="0" smtClean="0"/>
              <a:t>Below the equilibrium price</a:t>
            </a:r>
          </a:p>
          <a:p>
            <a:pPr lvl="2"/>
            <a:r>
              <a:rPr lang="en-US" sz="2400" dirty="0" smtClean="0"/>
              <a:t>Shortage </a:t>
            </a:r>
          </a:p>
          <a:p>
            <a:pPr lvl="2"/>
            <a:r>
              <a:rPr lang="en-US" sz="2400" dirty="0" smtClean="0"/>
              <a:t>Sellers must ration the scarce </a:t>
            </a:r>
            <a:r>
              <a:rPr lang="en-US" sz="2400" dirty="0" smtClean="0"/>
              <a:t>goods</a:t>
            </a:r>
          </a:p>
          <a:p>
            <a:pPr lvl="1"/>
            <a:r>
              <a:rPr lang="en-US" dirty="0" smtClean="0"/>
              <a:t>When the</a:t>
            </a:r>
            <a:r>
              <a:rPr lang="en-US" dirty="0" smtClean="0"/>
              <a:t> rationing mechanisms are not desirable</a:t>
            </a:r>
          </a:p>
          <a:p>
            <a:pPr lvl="1"/>
            <a:endParaRPr lang="en-US" dirty="0" smtClean="0"/>
          </a:p>
        </p:txBody>
      </p:sp>
    </p:spTree>
    <p:extLst>
      <p:ext uri="{BB962C8B-B14F-4D97-AF65-F5344CB8AC3E}">
        <p14:creationId xmlns:p14="http://schemas.microsoft.com/office/powerpoint/2010/main" val="303595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959925"/>
            <a:ext cx="88392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In 1973 </a:t>
            </a:r>
            <a:r>
              <a:rPr lang="en-US" dirty="0" smtClean="0"/>
              <a:t>OPEC </a:t>
            </a:r>
            <a:r>
              <a:rPr lang="en-US" dirty="0" smtClean="0"/>
              <a:t>managed to raised </a:t>
            </a:r>
            <a:r>
              <a:rPr lang="en-US" dirty="0" smtClean="0"/>
              <a:t>the price of crude oil </a:t>
            </a:r>
            <a:endParaRPr lang="en-US" dirty="0" smtClean="0"/>
          </a:p>
          <a:p>
            <a:pPr lvl="1"/>
            <a:r>
              <a:rPr lang="en-US" dirty="0" smtClean="0"/>
              <a:t>by r</a:t>
            </a:r>
            <a:r>
              <a:rPr lang="en-US" dirty="0" smtClean="0"/>
              <a:t>educing </a:t>
            </a:r>
            <a:r>
              <a:rPr lang="en-US" dirty="0" smtClean="0"/>
              <a:t>the supply of </a:t>
            </a:r>
            <a:r>
              <a:rPr lang="en-US" dirty="0" smtClean="0"/>
              <a:t>crude</a:t>
            </a:r>
          </a:p>
          <a:p>
            <a:pPr lvl="1"/>
            <a:r>
              <a:rPr lang="en-US" dirty="0" smtClean="0"/>
              <a:t>thu</a:t>
            </a:r>
            <a:r>
              <a:rPr lang="en-US" dirty="0" smtClean="0"/>
              <a:t>s gas supply lowered</a:t>
            </a:r>
            <a:endParaRPr lang="en-US" dirty="0" smtClean="0"/>
          </a:p>
          <a:p>
            <a:pPr lvl="1"/>
            <a:r>
              <a:rPr lang="en-US" dirty="0" smtClean="0"/>
              <a:t>Long lines at gas </a:t>
            </a:r>
            <a:r>
              <a:rPr lang="en-US" dirty="0" smtClean="0"/>
              <a:t>stations, why?</a:t>
            </a:r>
            <a:endParaRPr lang="en-US" dirty="0" smtClean="0"/>
          </a:p>
          <a:p>
            <a:pPr lvl="1"/>
            <a:r>
              <a:rPr lang="en-US" dirty="0" smtClean="0"/>
              <a:t>U.S</a:t>
            </a:r>
            <a:r>
              <a:rPr lang="en-US" dirty="0" smtClean="0"/>
              <a:t>. government regulations: </a:t>
            </a:r>
            <a:r>
              <a:rPr lang="en-US" dirty="0" smtClean="0"/>
              <a:t>price </a:t>
            </a:r>
            <a:r>
              <a:rPr lang="en-US" dirty="0" smtClean="0"/>
              <a:t>ceiling on gasoline</a:t>
            </a:r>
          </a:p>
          <a:p>
            <a:pPr lvl="2"/>
            <a:r>
              <a:rPr lang="en-US" dirty="0" smtClean="0"/>
              <a:t>Before OPEC raised the price of crude oil</a:t>
            </a:r>
          </a:p>
          <a:p>
            <a:pPr lvl="3"/>
            <a:r>
              <a:rPr lang="en-US" dirty="0" smtClean="0"/>
              <a:t>Equilibrium price </a:t>
            </a:r>
            <a:r>
              <a:rPr lang="en-US" dirty="0" smtClean="0"/>
              <a:t>of gas was below the </a:t>
            </a:r>
            <a:r>
              <a:rPr lang="en-US" dirty="0" smtClean="0"/>
              <a:t>price ceiling: no effect</a:t>
            </a:r>
          </a:p>
          <a:p>
            <a:pPr lvl="2"/>
            <a:r>
              <a:rPr lang="en-US" dirty="0" smtClean="0"/>
              <a:t>When the </a:t>
            </a:r>
            <a:r>
              <a:rPr lang="en-US" dirty="0" smtClean="0"/>
              <a:t>world price </a:t>
            </a:r>
            <a:r>
              <a:rPr lang="en-US" dirty="0" smtClean="0"/>
              <a:t>of crude oil </a:t>
            </a:r>
            <a:r>
              <a:rPr lang="en-US" dirty="0" smtClean="0"/>
              <a:t>rose as OPEC </a:t>
            </a:r>
            <a:r>
              <a:rPr lang="en-US" dirty="0"/>
              <a:t>r</a:t>
            </a:r>
            <a:r>
              <a:rPr lang="en-US" dirty="0" smtClean="0"/>
              <a:t>educed </a:t>
            </a:r>
            <a:r>
              <a:rPr lang="en-US" dirty="0" smtClean="0"/>
              <a:t>the supply of gasoline</a:t>
            </a:r>
          </a:p>
          <a:p>
            <a:pPr lvl="3"/>
            <a:r>
              <a:rPr lang="en-US" dirty="0" smtClean="0"/>
              <a:t>Equilibrium </a:t>
            </a:r>
            <a:r>
              <a:rPr lang="en-US" dirty="0" smtClean="0"/>
              <a:t>price of gas went above </a:t>
            </a:r>
            <a:r>
              <a:rPr lang="en-US" dirty="0" smtClean="0"/>
              <a:t>price ceiling: shortage</a:t>
            </a:r>
          </a:p>
        </p:txBody>
      </p:sp>
      <p:sp>
        <p:nvSpPr>
          <p:cNvPr id="15363" name="Title 2"/>
          <p:cNvSpPr>
            <a:spLocks noGrp="1"/>
          </p:cNvSpPr>
          <p:nvPr>
            <p:ph type="title"/>
          </p:nvPr>
        </p:nvSpPr>
        <p:spPr bwMode="auto">
          <a:xfrm>
            <a:off x="285008" y="0"/>
            <a:ext cx="8324602"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Price Ceiling: Gas Price Policy in 1973</a:t>
            </a:r>
            <a:endParaRPr lang="en-US" sz="40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209800" y="32675"/>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latin typeface="+mn-lt"/>
              </a:rPr>
              <a:t>Price Ceiling: Market </a:t>
            </a:r>
            <a:r>
              <a:rPr lang="en-US" sz="3600" dirty="0" smtClean="0">
                <a:solidFill>
                  <a:srgbClr val="0070C0"/>
                </a:solidFill>
                <a:latin typeface="+mn-lt"/>
              </a:rPr>
              <a:t>for gasoline </a:t>
            </a:r>
          </a:p>
        </p:txBody>
      </p:sp>
      <p:grpSp>
        <p:nvGrpSpPr>
          <p:cNvPr id="2" name="Group 76"/>
          <p:cNvGrpSpPr>
            <a:grpSpLocks/>
          </p:cNvGrpSpPr>
          <p:nvPr/>
        </p:nvGrpSpPr>
        <p:grpSpPr bwMode="auto">
          <a:xfrm>
            <a:off x="-18984" y="1338263"/>
            <a:ext cx="4318509" cy="3302624"/>
            <a:chOff x="-172744" y="1575865"/>
            <a:chExt cx="4317232" cy="3303212"/>
          </a:xfrm>
        </p:grpSpPr>
        <p:sp>
          <p:nvSpPr>
            <p:cNvPr id="5" name="Rectangle 4"/>
            <p:cNvSpPr/>
            <p:nvPr/>
          </p:nvSpPr>
          <p:spPr>
            <a:xfrm>
              <a:off x="733959" y="1762262"/>
              <a:ext cx="3410529" cy="31104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6468" name="Group 5"/>
            <p:cNvGrpSpPr>
              <a:grpSpLocks/>
            </p:cNvGrpSpPr>
            <p:nvPr/>
          </p:nvGrpSpPr>
          <p:grpSpPr bwMode="auto">
            <a:xfrm>
              <a:off x="-172744" y="1575865"/>
              <a:ext cx="971453" cy="3303212"/>
              <a:chOff x="922465" y="1267726"/>
              <a:chExt cx="970684" cy="3302602"/>
            </a:xfrm>
          </p:grpSpPr>
          <p:cxnSp>
            <p:nvCxnSpPr>
              <p:cNvPr id="7" name="Straight Connector 6"/>
              <p:cNvCxnSpPr/>
              <p:nvPr/>
            </p:nvCxnSpPr>
            <p:spPr>
              <a:xfrm rot="5400000">
                <a:off x="259219" y="2997922"/>
                <a:ext cx="3140055" cy="47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70" name="TextBox 7"/>
              <p:cNvSpPr txBox="1">
                <a:spLocks noChangeArrowheads="1"/>
              </p:cNvSpPr>
              <p:nvPr/>
            </p:nvSpPr>
            <p:spPr bwMode="auto">
              <a:xfrm>
                <a:off x="922465" y="1267726"/>
                <a:ext cx="970684"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Gas Price</a:t>
                </a:r>
                <a:endParaRPr lang="en-US" sz="1400" dirty="0"/>
              </a:p>
            </p:txBody>
          </p:sp>
        </p:grpSp>
      </p:grpSp>
      <p:grpSp>
        <p:nvGrpSpPr>
          <p:cNvPr id="6" name="Group 8"/>
          <p:cNvGrpSpPr>
            <a:grpSpLocks/>
          </p:cNvGrpSpPr>
          <p:nvPr/>
        </p:nvGrpSpPr>
        <p:grpSpPr bwMode="auto">
          <a:xfrm>
            <a:off x="730825" y="4655178"/>
            <a:ext cx="3674382" cy="324461"/>
            <a:chOff x="1676400" y="5181600"/>
            <a:chExt cx="3675111" cy="325106"/>
          </a:xfrm>
        </p:grpSpPr>
        <p:cxnSp>
          <p:nvCxnSpPr>
            <p:cNvPr id="10" name="Straight Connector 9"/>
            <p:cNvCxnSpPr/>
            <p:nvPr/>
          </p:nvCxnSpPr>
          <p:spPr>
            <a:xfrm>
              <a:off x="1828830" y="5181600"/>
              <a:ext cx="341539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65" name="TextBox 10"/>
            <p:cNvSpPr txBox="1">
              <a:spLocks noChangeArrowheads="1"/>
            </p:cNvSpPr>
            <p:nvPr/>
          </p:nvSpPr>
          <p:spPr bwMode="auto">
            <a:xfrm>
              <a:off x="3922630" y="5198317"/>
              <a:ext cx="1428881" cy="308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 of </a:t>
              </a:r>
              <a:r>
                <a:rPr lang="en-US" sz="1400" dirty="0" smtClean="0"/>
                <a:t>Gas</a:t>
              </a:r>
              <a:endParaRPr lang="en-US" sz="1400" dirty="0"/>
            </a:p>
          </p:txBody>
        </p:sp>
        <p:sp>
          <p:nvSpPr>
            <p:cNvPr id="16466"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8" name="Group 12"/>
          <p:cNvGrpSpPr>
            <a:grpSpLocks/>
          </p:cNvGrpSpPr>
          <p:nvPr/>
        </p:nvGrpSpPr>
        <p:grpSpPr bwMode="auto">
          <a:xfrm>
            <a:off x="1283275" y="1757988"/>
            <a:ext cx="3040063" cy="2376487"/>
            <a:chOff x="2454919" y="1590816"/>
            <a:chExt cx="3394965" cy="3223268"/>
          </a:xfrm>
        </p:grpSpPr>
        <p:cxnSp>
          <p:nvCxnSpPr>
            <p:cNvPr id="14" name="Straight Connector 13"/>
            <p:cNvCxnSpPr/>
            <p:nvPr/>
          </p:nvCxnSpPr>
          <p:spPr>
            <a:xfrm rot="16200000" flipH="1">
              <a:off x="2050783" y="1994952"/>
              <a:ext cx="3100539" cy="229226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6463" name="TextBox 14"/>
            <p:cNvSpPr txBox="1">
              <a:spLocks noChangeArrowheads="1"/>
            </p:cNvSpPr>
            <p:nvPr/>
          </p:nvSpPr>
          <p:spPr bwMode="auto">
            <a:xfrm>
              <a:off x="4888267" y="4396597"/>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9" name="Group 22"/>
          <p:cNvGrpSpPr>
            <a:grpSpLocks/>
          </p:cNvGrpSpPr>
          <p:nvPr/>
        </p:nvGrpSpPr>
        <p:grpSpPr bwMode="auto">
          <a:xfrm>
            <a:off x="2361188" y="3188325"/>
            <a:ext cx="392112" cy="1760538"/>
            <a:chOff x="2842544" y="3117924"/>
            <a:chExt cx="391494" cy="1762071"/>
          </a:xfrm>
        </p:grpSpPr>
        <p:cxnSp>
          <p:nvCxnSpPr>
            <p:cNvPr id="17" name="Straight Connector 16"/>
            <p:cNvCxnSpPr/>
            <p:nvPr/>
          </p:nvCxnSpPr>
          <p:spPr>
            <a:xfrm rot="16200000" flipH="1">
              <a:off x="2318509" y="3843253"/>
              <a:ext cx="1453828" cy="317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61" name="TextBox 24"/>
            <p:cNvSpPr txBox="1">
              <a:spLocks noChangeArrowheads="1"/>
            </p:cNvSpPr>
            <p:nvPr/>
          </p:nvSpPr>
          <p:spPr bwMode="auto">
            <a:xfrm>
              <a:off x="2842544" y="4572000"/>
              <a:ext cx="391494" cy="3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a:t>
              </a:r>
              <a:r>
                <a:rPr lang="en-US" sz="1400" baseline="-25000"/>
                <a:t>1</a:t>
              </a:r>
            </a:p>
          </p:txBody>
        </p:sp>
      </p:grpSp>
      <p:sp>
        <p:nvSpPr>
          <p:cNvPr id="19" name="TextBox 18"/>
          <p:cNvSpPr txBox="1">
            <a:spLocks noChangeArrowheads="1"/>
          </p:cNvSpPr>
          <p:nvPr/>
        </p:nvSpPr>
        <p:spPr bwMode="auto">
          <a:xfrm>
            <a:off x="961624" y="783133"/>
            <a:ext cx="32515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eaLnBrk="1" hangingPunct="1"/>
            <a:r>
              <a:rPr lang="en-US" sz="1600" b="1" dirty="0" smtClean="0"/>
              <a:t>Gas P</a:t>
            </a:r>
            <a:r>
              <a:rPr lang="en-US" sz="1600" b="1" dirty="0" smtClean="0"/>
              <a:t>rice </a:t>
            </a:r>
            <a:r>
              <a:rPr lang="en-US" sz="1600" b="1" dirty="0" smtClean="0"/>
              <a:t>C</a:t>
            </a:r>
            <a:r>
              <a:rPr lang="en-US" sz="1600" b="1" dirty="0" smtClean="0"/>
              <a:t>eiling is </a:t>
            </a:r>
            <a:r>
              <a:rPr lang="en-US" sz="1600" b="1" dirty="0"/>
              <a:t>not binding</a:t>
            </a:r>
          </a:p>
        </p:txBody>
      </p:sp>
      <p:sp>
        <p:nvSpPr>
          <p:cNvPr id="20" name="TextBox 19"/>
          <p:cNvSpPr txBox="1">
            <a:spLocks noChangeArrowheads="1"/>
          </p:cNvSpPr>
          <p:nvPr/>
        </p:nvSpPr>
        <p:spPr bwMode="auto">
          <a:xfrm>
            <a:off x="-10708" y="5122792"/>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The left illustration </a:t>
            </a:r>
            <a:r>
              <a:rPr lang="en-US" sz="1600" dirty="0">
                <a:latin typeface="+mn-lt"/>
              </a:rPr>
              <a:t>shows the </a:t>
            </a:r>
            <a:r>
              <a:rPr lang="en-US" sz="1600" dirty="0" smtClean="0">
                <a:latin typeface="+mn-lt"/>
              </a:rPr>
              <a:t>gas </a:t>
            </a:r>
            <a:r>
              <a:rPr lang="en-US" sz="1600" dirty="0">
                <a:latin typeface="+mn-lt"/>
              </a:rPr>
              <a:t>market when the price ceiling is not binding because the equilibrium price, P</a:t>
            </a:r>
            <a:r>
              <a:rPr lang="en-US" sz="1600" baseline="-25000" dirty="0">
                <a:latin typeface="+mn-lt"/>
              </a:rPr>
              <a:t>1</a:t>
            </a:r>
            <a:r>
              <a:rPr lang="en-US" sz="1600" dirty="0">
                <a:latin typeface="+mn-lt"/>
              </a:rPr>
              <a:t>, is below the ceiling. </a:t>
            </a:r>
            <a:r>
              <a:rPr lang="en-US" sz="1600" dirty="0" smtClean="0">
                <a:latin typeface="+mn-lt"/>
              </a:rPr>
              <a:t>The right illustration</a:t>
            </a:r>
            <a:r>
              <a:rPr lang="en-US" sz="1600" dirty="0" smtClean="0">
                <a:latin typeface="+mn-lt"/>
              </a:rPr>
              <a:t> </a:t>
            </a:r>
            <a:r>
              <a:rPr lang="en-US" sz="1600" dirty="0">
                <a:latin typeface="+mn-lt"/>
              </a:rPr>
              <a:t>shows the gasoline market after an increase in the price of crude oil (an </a:t>
            </a:r>
            <a:r>
              <a:rPr lang="en-US" sz="1600" dirty="0" smtClean="0">
                <a:latin typeface="+mn-lt"/>
              </a:rPr>
              <a:t>input used to make gas) </a:t>
            </a:r>
            <a:r>
              <a:rPr lang="en-US" sz="1600" dirty="0">
                <a:latin typeface="+mn-lt"/>
              </a:rPr>
              <a:t>shifts the supply curve to the left from S</a:t>
            </a:r>
            <a:r>
              <a:rPr lang="en-US" sz="1600" baseline="-25000" dirty="0">
                <a:latin typeface="+mn-lt"/>
              </a:rPr>
              <a:t>1</a:t>
            </a:r>
            <a:r>
              <a:rPr lang="en-US" sz="1600" dirty="0">
                <a:latin typeface="+mn-lt"/>
              </a:rPr>
              <a:t> to S</a:t>
            </a:r>
            <a:r>
              <a:rPr lang="en-US" sz="1600" baseline="-25000" dirty="0">
                <a:latin typeface="+mn-lt"/>
              </a:rPr>
              <a:t>2</a:t>
            </a:r>
            <a:r>
              <a:rPr lang="en-US" sz="1600" dirty="0">
                <a:latin typeface="+mn-lt"/>
              </a:rPr>
              <a:t>. In an unregulated market, the price would have risen from P</a:t>
            </a:r>
            <a:r>
              <a:rPr lang="en-US" sz="1600" baseline="-25000" dirty="0">
                <a:latin typeface="+mn-lt"/>
              </a:rPr>
              <a:t>1</a:t>
            </a:r>
            <a:r>
              <a:rPr lang="en-US" sz="1600" dirty="0">
                <a:latin typeface="+mn-lt"/>
              </a:rPr>
              <a:t> to P</a:t>
            </a:r>
            <a:r>
              <a:rPr lang="en-US" sz="1600" baseline="-25000" dirty="0">
                <a:latin typeface="+mn-lt"/>
              </a:rPr>
              <a:t>2</a:t>
            </a:r>
            <a:r>
              <a:rPr lang="en-US" sz="1600" dirty="0">
                <a:latin typeface="+mn-lt"/>
              </a:rPr>
              <a:t>. The price </a:t>
            </a:r>
            <a:r>
              <a:rPr lang="en-US" sz="1600" dirty="0" smtClean="0">
                <a:latin typeface="+mn-lt"/>
              </a:rPr>
              <a:t>ceiling prevents </a:t>
            </a:r>
            <a:r>
              <a:rPr lang="en-US" sz="1600" dirty="0">
                <a:latin typeface="+mn-lt"/>
              </a:rPr>
              <a:t>this from happening. At the binding price ceiling, consumers are willing to buy Q</a:t>
            </a:r>
            <a:r>
              <a:rPr lang="en-US" sz="1600" baseline="-25000" dirty="0">
                <a:latin typeface="+mn-lt"/>
              </a:rPr>
              <a:t>D</a:t>
            </a:r>
            <a:r>
              <a:rPr lang="en-US" sz="1600" dirty="0">
                <a:latin typeface="+mn-lt"/>
              </a:rPr>
              <a:t>, but producers of gasoline are willing to sell only Q</a:t>
            </a:r>
            <a:r>
              <a:rPr lang="en-US" sz="1600" baseline="-25000" dirty="0">
                <a:latin typeface="+mn-lt"/>
              </a:rPr>
              <a:t>S</a:t>
            </a:r>
            <a:r>
              <a:rPr lang="en-US" sz="1600" dirty="0">
                <a:latin typeface="+mn-lt"/>
              </a:rPr>
              <a:t>. The difference between quantity demanded and quantity supplied, Q</a:t>
            </a:r>
            <a:r>
              <a:rPr lang="en-US" sz="1600" baseline="-25000" dirty="0">
                <a:latin typeface="+mn-lt"/>
              </a:rPr>
              <a:t>D</a:t>
            </a:r>
            <a:r>
              <a:rPr lang="en-US" sz="1600" dirty="0">
                <a:latin typeface="+mn-lt"/>
              </a:rPr>
              <a:t> – Q</a:t>
            </a:r>
            <a:r>
              <a:rPr lang="en-US" sz="1600" baseline="-25000" dirty="0">
                <a:latin typeface="+mn-lt"/>
              </a:rPr>
              <a:t>S</a:t>
            </a:r>
            <a:r>
              <a:rPr lang="en-US" sz="1600" dirty="0">
                <a:latin typeface="+mn-lt"/>
              </a:rPr>
              <a:t>, measures the gasoline shortage.</a:t>
            </a:r>
          </a:p>
        </p:txBody>
      </p:sp>
      <p:grpSp>
        <p:nvGrpSpPr>
          <p:cNvPr id="11" name="Group 76"/>
          <p:cNvGrpSpPr>
            <a:grpSpLocks/>
          </p:cNvGrpSpPr>
          <p:nvPr/>
        </p:nvGrpSpPr>
        <p:grpSpPr bwMode="auto">
          <a:xfrm>
            <a:off x="513338" y="2999413"/>
            <a:ext cx="2051050" cy="306387"/>
            <a:chOff x="1446873" y="3014250"/>
            <a:chExt cx="2052099" cy="308157"/>
          </a:xfrm>
        </p:grpSpPr>
        <p:cxnSp>
          <p:nvCxnSpPr>
            <p:cNvPr id="23" name="Straight Connector 22"/>
            <p:cNvCxnSpPr/>
            <p:nvPr/>
          </p:nvCxnSpPr>
          <p:spPr>
            <a:xfrm>
              <a:off x="1828068" y="3199464"/>
              <a:ext cx="1670904" cy="319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59" name="TextBox 78"/>
            <p:cNvSpPr txBox="1">
              <a:spLocks noChangeArrowheads="1"/>
            </p:cNvSpPr>
            <p:nvPr/>
          </p:nvSpPr>
          <p:spPr bwMode="auto">
            <a:xfrm>
              <a:off x="1446873" y="3014250"/>
              <a:ext cx="372149" cy="30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a:t>
              </a:r>
              <a:r>
                <a:rPr lang="en-US" sz="1400" baseline="-25000"/>
                <a:t>1</a:t>
              </a:r>
            </a:p>
          </p:txBody>
        </p:sp>
      </p:grpSp>
      <p:grpSp>
        <p:nvGrpSpPr>
          <p:cNvPr id="12" name="Group 90"/>
          <p:cNvGrpSpPr>
            <a:grpSpLocks/>
          </p:cNvGrpSpPr>
          <p:nvPr/>
        </p:nvGrpSpPr>
        <p:grpSpPr bwMode="auto">
          <a:xfrm>
            <a:off x="1673800" y="2008813"/>
            <a:ext cx="2324100" cy="2130425"/>
            <a:chOff x="2844758" y="4309345"/>
            <a:chExt cx="2595844" cy="2890101"/>
          </a:xfrm>
        </p:grpSpPr>
        <p:cxnSp>
          <p:nvCxnSpPr>
            <p:cNvPr id="26" name="Straight Connector 25"/>
            <p:cNvCxnSpPr/>
            <p:nvPr/>
          </p:nvCxnSpPr>
          <p:spPr>
            <a:xfrm rot="5400000" flipH="1" flipV="1">
              <a:off x="2545323" y="5082567"/>
              <a:ext cx="2416314" cy="181744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6457" name="TextBox 92"/>
            <p:cNvSpPr txBox="1">
              <a:spLocks noChangeArrowheads="1"/>
            </p:cNvSpPr>
            <p:nvPr/>
          </p:nvSpPr>
          <p:spPr bwMode="auto">
            <a:xfrm>
              <a:off x="4225074" y="4309345"/>
              <a:ext cx="1215528"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S</a:t>
              </a:r>
              <a:r>
                <a:rPr lang="en-US" sz="1400" baseline="-25000"/>
                <a:t>1</a:t>
              </a:r>
              <a:r>
                <a:rPr lang="en-US" sz="1400"/>
                <a:t> </a:t>
              </a:r>
              <a:endParaRPr lang="en-US" sz="1400" baseline="-25000"/>
            </a:p>
          </p:txBody>
        </p:sp>
      </p:grpSp>
      <p:sp>
        <p:nvSpPr>
          <p:cNvPr id="28" name="Freeform 183"/>
          <p:cNvSpPr>
            <a:spLocks/>
          </p:cNvSpPr>
          <p:nvPr/>
        </p:nvSpPr>
        <p:spPr bwMode="auto">
          <a:xfrm>
            <a:off x="2499300" y="31105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13" name="Group 28"/>
          <p:cNvGrpSpPr>
            <a:grpSpLocks/>
          </p:cNvGrpSpPr>
          <p:nvPr/>
        </p:nvGrpSpPr>
        <p:grpSpPr bwMode="auto">
          <a:xfrm>
            <a:off x="883225" y="2386638"/>
            <a:ext cx="3468688" cy="307975"/>
            <a:chOff x="728663" y="2581889"/>
            <a:chExt cx="3469361" cy="307777"/>
          </a:xfrm>
        </p:grpSpPr>
        <p:cxnSp>
          <p:nvCxnSpPr>
            <p:cNvPr id="32" name="Straight Connector 31"/>
            <p:cNvCxnSpPr/>
            <p:nvPr/>
          </p:nvCxnSpPr>
          <p:spPr bwMode="auto">
            <a:xfrm>
              <a:off x="728663" y="2862695"/>
              <a:ext cx="3386795" cy="1587"/>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455" name="TextBox 30"/>
            <p:cNvSpPr txBox="1">
              <a:spLocks noChangeArrowheads="1"/>
            </p:cNvSpPr>
            <p:nvPr/>
          </p:nvSpPr>
          <p:spPr bwMode="auto">
            <a:xfrm>
              <a:off x="3046747" y="2581889"/>
              <a:ext cx="11512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ceiling</a:t>
              </a:r>
              <a:endParaRPr lang="en-US" sz="1400" baseline="-25000"/>
            </a:p>
          </p:txBody>
        </p:sp>
      </p:grpSp>
      <p:grpSp>
        <p:nvGrpSpPr>
          <p:cNvPr id="15" name="Group 79"/>
          <p:cNvGrpSpPr>
            <a:grpSpLocks/>
          </p:cNvGrpSpPr>
          <p:nvPr/>
        </p:nvGrpSpPr>
        <p:grpSpPr bwMode="auto">
          <a:xfrm>
            <a:off x="1555668" y="1500811"/>
            <a:ext cx="1697694" cy="1158876"/>
            <a:chOff x="-165754" y="1869363"/>
            <a:chExt cx="1697671" cy="1160025"/>
          </a:xfrm>
        </p:grpSpPr>
        <p:sp>
          <p:nvSpPr>
            <p:cNvPr id="16452" name="TextBox 92"/>
            <p:cNvSpPr txBox="1">
              <a:spLocks noChangeArrowheads="1"/>
            </p:cNvSpPr>
            <p:nvPr/>
          </p:nvSpPr>
          <p:spPr bwMode="auto">
            <a:xfrm>
              <a:off x="0" y="1869363"/>
              <a:ext cx="1531917"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1. Initially, the price ceiling is not binding …</a:t>
              </a:r>
              <a:endParaRPr lang="en-US" sz="1400" baseline="-25000" dirty="0"/>
            </a:p>
          </p:txBody>
        </p:sp>
        <p:cxnSp>
          <p:nvCxnSpPr>
            <p:cNvPr id="79" name="Straight Connector 78"/>
            <p:cNvCxnSpPr/>
            <p:nvPr/>
          </p:nvCxnSpPr>
          <p:spPr>
            <a:xfrm flipV="1">
              <a:off x="-165754" y="2576502"/>
              <a:ext cx="1008705" cy="452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Rectangle 94"/>
          <p:cNvSpPr/>
          <p:nvPr/>
        </p:nvSpPr>
        <p:spPr bwMode="auto">
          <a:xfrm>
            <a:off x="5268912" y="1523040"/>
            <a:ext cx="3409951" cy="31099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6399" name="Group 16398"/>
          <p:cNvGrpSpPr/>
          <p:nvPr/>
        </p:nvGrpSpPr>
        <p:grpSpPr>
          <a:xfrm>
            <a:off x="4337694" y="1384175"/>
            <a:ext cx="4471363" cy="3593877"/>
            <a:chOff x="4337694" y="1384175"/>
            <a:chExt cx="4471363" cy="3593877"/>
          </a:xfrm>
        </p:grpSpPr>
        <p:cxnSp>
          <p:nvCxnSpPr>
            <p:cNvPr id="110" name="Straight Connector 109"/>
            <p:cNvCxnSpPr/>
            <p:nvPr/>
          </p:nvCxnSpPr>
          <p:spPr bwMode="auto">
            <a:xfrm>
              <a:off x="5273675" y="3181975"/>
              <a:ext cx="1671638"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6398" name="Group 16397"/>
            <p:cNvGrpSpPr/>
            <p:nvPr/>
          </p:nvGrpSpPr>
          <p:grpSpPr>
            <a:xfrm>
              <a:off x="4337694" y="1384175"/>
              <a:ext cx="4471363" cy="3593877"/>
              <a:chOff x="4337694" y="1384175"/>
              <a:chExt cx="4471363" cy="3593877"/>
            </a:xfrm>
          </p:grpSpPr>
          <p:grpSp>
            <p:nvGrpSpPr>
              <p:cNvPr id="16397" name="Group 16396"/>
              <p:cNvGrpSpPr/>
              <p:nvPr/>
            </p:nvGrpSpPr>
            <p:grpSpPr>
              <a:xfrm>
                <a:off x="4337694" y="1384175"/>
                <a:ext cx="4471363" cy="3593877"/>
                <a:chOff x="4337694" y="1384175"/>
                <a:chExt cx="4471363" cy="3593877"/>
              </a:xfrm>
            </p:grpSpPr>
            <p:sp>
              <p:nvSpPr>
                <p:cNvPr id="16444" name="TextBox 104"/>
                <p:cNvSpPr txBox="1">
                  <a:spLocks noChangeArrowheads="1"/>
                </p:cNvSpPr>
                <p:nvPr/>
              </p:nvSpPr>
              <p:spPr bwMode="auto">
                <a:xfrm>
                  <a:off x="7841584" y="3823491"/>
                  <a:ext cx="861091" cy="30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nvGrpSpPr>
                <p:cNvPr id="16396" name="Group 16395"/>
                <p:cNvGrpSpPr/>
                <p:nvPr/>
              </p:nvGrpSpPr>
              <p:grpSpPr>
                <a:xfrm>
                  <a:off x="4337694" y="1384175"/>
                  <a:ext cx="4471363" cy="3593877"/>
                  <a:chOff x="4337694" y="1384175"/>
                  <a:chExt cx="4471363" cy="3593877"/>
                </a:xfrm>
              </p:grpSpPr>
              <p:sp>
                <p:nvSpPr>
                  <p:cNvPr id="16438" name="TextBox 92"/>
                  <p:cNvSpPr txBox="1">
                    <a:spLocks noChangeArrowheads="1"/>
                  </p:cNvSpPr>
                  <p:nvPr/>
                </p:nvSpPr>
                <p:spPr bwMode="auto">
                  <a:xfrm>
                    <a:off x="7693569" y="2007225"/>
                    <a:ext cx="421731" cy="3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a:t>
                    </a:r>
                    <a:r>
                      <a:rPr lang="en-US" sz="1400" baseline="-25000"/>
                      <a:t>1</a:t>
                    </a:r>
                    <a:r>
                      <a:rPr lang="en-US" sz="1400"/>
                      <a:t> </a:t>
                    </a:r>
                    <a:endParaRPr lang="en-US" sz="1400" baseline="-25000"/>
                  </a:p>
                </p:txBody>
              </p:sp>
              <p:grpSp>
                <p:nvGrpSpPr>
                  <p:cNvPr id="4" name="Group 3"/>
                  <p:cNvGrpSpPr/>
                  <p:nvPr/>
                </p:nvGrpSpPr>
                <p:grpSpPr>
                  <a:xfrm>
                    <a:off x="4337694" y="1384175"/>
                    <a:ext cx="4471363" cy="3593877"/>
                    <a:chOff x="4337694" y="1384175"/>
                    <a:chExt cx="4471363" cy="3593877"/>
                  </a:xfrm>
                </p:grpSpPr>
                <p:grpSp>
                  <p:nvGrpSpPr>
                    <p:cNvPr id="16449" name="Group 5"/>
                    <p:cNvGrpSpPr>
                      <a:grpSpLocks/>
                    </p:cNvGrpSpPr>
                    <p:nvPr/>
                  </p:nvGrpSpPr>
                  <p:grpSpPr bwMode="auto">
                    <a:xfrm>
                      <a:off x="4337694" y="1384175"/>
                      <a:ext cx="971741" cy="3255124"/>
                      <a:chOff x="898260" y="1315226"/>
                      <a:chExt cx="971155" cy="3255102"/>
                    </a:xfrm>
                  </p:grpSpPr>
                  <p:cxnSp>
                    <p:nvCxnSpPr>
                      <p:cNvPr id="97" name="Straight Connector 96"/>
                      <p:cNvCxnSpPr/>
                      <p:nvPr/>
                    </p:nvCxnSpPr>
                    <p:spPr>
                      <a:xfrm rot="5400000">
                        <a:off x="259681" y="2997921"/>
                        <a:ext cx="3140055" cy="4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51" name="TextBox 97"/>
                      <p:cNvSpPr txBox="1">
                        <a:spLocks noChangeArrowheads="1"/>
                      </p:cNvSpPr>
                      <p:nvPr/>
                    </p:nvSpPr>
                    <p:spPr bwMode="auto">
                      <a:xfrm>
                        <a:off x="898260" y="1315226"/>
                        <a:ext cx="97115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Gas Price</a:t>
                        </a:r>
                        <a:endParaRPr lang="en-US" sz="1400" dirty="0"/>
                      </a:p>
                    </p:txBody>
                  </p:sp>
                </p:grpSp>
                <p:cxnSp>
                  <p:nvCxnSpPr>
                    <p:cNvPr id="100" name="Straight Connector 99"/>
                    <p:cNvCxnSpPr/>
                    <p:nvPr/>
                  </p:nvCxnSpPr>
                  <p:spPr bwMode="auto">
                    <a:xfrm>
                      <a:off x="5263325" y="4653591"/>
                      <a:ext cx="341471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46" name="TextBox 100"/>
                    <p:cNvSpPr txBox="1">
                      <a:spLocks noChangeArrowheads="1"/>
                    </p:cNvSpPr>
                    <p:nvPr/>
                  </p:nvSpPr>
                  <p:spPr bwMode="auto">
                    <a:xfrm>
                      <a:off x="7380459" y="4670275"/>
                      <a:ext cx="14285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Quantity of </a:t>
                      </a:r>
                      <a:r>
                        <a:rPr lang="en-US" sz="1400" dirty="0" smtClean="0"/>
                        <a:t>Gas</a:t>
                      </a:r>
                      <a:endParaRPr lang="en-US" sz="1400" dirty="0"/>
                    </a:p>
                  </p:txBody>
                </p:sp>
                <p:sp>
                  <p:nvSpPr>
                    <p:cNvPr id="16447" name="TextBox 101"/>
                    <p:cNvSpPr txBox="1">
                      <a:spLocks noChangeArrowheads="1"/>
                    </p:cNvSpPr>
                    <p:nvPr/>
                  </p:nvSpPr>
                  <p:spPr bwMode="auto">
                    <a:xfrm>
                      <a:off x="5099050" y="4653591"/>
                      <a:ext cx="283996" cy="30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cxnSp>
                  <p:nvCxnSpPr>
                    <p:cNvPr id="104" name="Straight Connector 103"/>
                    <p:cNvCxnSpPr/>
                    <p:nvPr/>
                  </p:nvCxnSpPr>
                  <p:spPr bwMode="auto">
                    <a:xfrm rot="16200000" flipH="1">
                      <a:off x="5545932" y="1871494"/>
                      <a:ext cx="2286000" cy="205263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16200000" flipH="1">
                      <a:off x="6218238" y="3912225"/>
                      <a:ext cx="1452562"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42" name="TextBox 24"/>
                    <p:cNvSpPr txBox="1">
                      <a:spLocks noChangeArrowheads="1"/>
                    </p:cNvSpPr>
                    <p:nvPr/>
                  </p:nvSpPr>
                  <p:spPr bwMode="auto">
                    <a:xfrm>
                      <a:off x="6742113" y="4639548"/>
                      <a:ext cx="390525" cy="30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a:t>
                      </a:r>
                      <a:r>
                        <a:rPr lang="en-US" sz="1400" baseline="-25000"/>
                        <a:t>1</a:t>
                      </a:r>
                    </a:p>
                  </p:txBody>
                </p:sp>
                <p:sp>
                  <p:nvSpPr>
                    <p:cNvPr id="16440" name="TextBox 78"/>
                    <p:cNvSpPr txBox="1">
                      <a:spLocks noChangeArrowheads="1"/>
                    </p:cNvSpPr>
                    <p:nvPr/>
                  </p:nvSpPr>
                  <p:spPr bwMode="auto">
                    <a:xfrm>
                      <a:off x="4892675" y="2996238"/>
                      <a:ext cx="37224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a:t>
                      </a:r>
                      <a:r>
                        <a:rPr lang="en-US" sz="1400" baseline="-25000"/>
                        <a:t>1</a:t>
                      </a:r>
                    </a:p>
                  </p:txBody>
                </p:sp>
                <p:cxnSp>
                  <p:nvCxnSpPr>
                    <p:cNvPr id="113" name="Straight Connector 112"/>
                    <p:cNvCxnSpPr/>
                    <p:nvPr/>
                  </p:nvCxnSpPr>
                  <p:spPr bwMode="auto">
                    <a:xfrm rot="5400000" flipH="1" flipV="1">
                      <a:off x="5976937" y="2434263"/>
                      <a:ext cx="1781175" cy="16256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15" name="Freeform 183"/>
                    <p:cNvSpPr>
                      <a:spLocks/>
                    </p:cNvSpPr>
                    <p:nvPr/>
                  </p:nvSpPr>
                  <p:spPr bwMode="auto">
                    <a:xfrm>
                      <a:off x="6878638" y="310895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grpSp>
          </p:grpSp>
          <p:grpSp>
            <p:nvGrpSpPr>
              <p:cNvPr id="16392" name="Group 16391"/>
              <p:cNvGrpSpPr/>
              <p:nvPr/>
            </p:nvGrpSpPr>
            <p:grpSpPr>
              <a:xfrm>
                <a:off x="5262563" y="2385050"/>
                <a:ext cx="3470275" cy="307975"/>
                <a:chOff x="5262563" y="2385050"/>
                <a:chExt cx="3470275" cy="307975"/>
              </a:xfrm>
            </p:grpSpPr>
            <p:cxnSp>
              <p:nvCxnSpPr>
                <p:cNvPr id="117" name="Straight Connector 116"/>
                <p:cNvCxnSpPr/>
                <p:nvPr/>
              </p:nvCxnSpPr>
              <p:spPr bwMode="auto">
                <a:xfrm>
                  <a:off x="5262563" y="2666038"/>
                  <a:ext cx="3387725" cy="1587"/>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436" name="TextBox 117"/>
                <p:cNvSpPr txBox="1">
                  <a:spLocks noChangeArrowheads="1"/>
                </p:cNvSpPr>
                <p:nvPr/>
              </p:nvSpPr>
              <p:spPr bwMode="auto">
                <a:xfrm>
                  <a:off x="7581258" y="2385050"/>
                  <a:ext cx="115158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Price ceiling</a:t>
                  </a:r>
                  <a:endParaRPr lang="en-US" sz="1400" baseline="-25000"/>
                </a:p>
              </p:txBody>
            </p:sp>
          </p:grpSp>
        </p:grpSp>
      </p:grpSp>
      <p:grpSp>
        <p:nvGrpSpPr>
          <p:cNvPr id="18" name="Group 17"/>
          <p:cNvGrpSpPr/>
          <p:nvPr/>
        </p:nvGrpSpPr>
        <p:grpSpPr>
          <a:xfrm>
            <a:off x="5510213" y="1553200"/>
            <a:ext cx="1498600" cy="1581150"/>
            <a:chOff x="5510213" y="1553200"/>
            <a:chExt cx="1498600" cy="1581150"/>
          </a:xfrm>
        </p:grpSpPr>
        <p:cxnSp>
          <p:nvCxnSpPr>
            <p:cNvPr id="123" name="Straight Connector 122"/>
            <p:cNvCxnSpPr/>
            <p:nvPr/>
          </p:nvCxnSpPr>
          <p:spPr bwMode="auto">
            <a:xfrm rot="5400000" flipH="1" flipV="1">
              <a:off x="5450682" y="1911181"/>
              <a:ext cx="1282700" cy="116363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432" name="TextBox 92"/>
            <p:cNvSpPr txBox="1">
              <a:spLocks noChangeArrowheads="1"/>
            </p:cNvSpPr>
            <p:nvPr/>
          </p:nvSpPr>
          <p:spPr bwMode="auto">
            <a:xfrm>
              <a:off x="6587114" y="1553200"/>
              <a:ext cx="421699"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a:t>
              </a:r>
              <a:r>
                <a:rPr lang="en-US" sz="1400" baseline="-25000"/>
                <a:t>2</a:t>
              </a:r>
              <a:r>
                <a:rPr lang="en-US" sz="1400"/>
                <a:t> </a:t>
              </a:r>
              <a:endParaRPr lang="en-US" sz="1400" baseline="-25000"/>
            </a:p>
          </p:txBody>
        </p:sp>
      </p:grpSp>
      <p:grpSp>
        <p:nvGrpSpPr>
          <p:cNvPr id="16395" name="Group 16394"/>
          <p:cNvGrpSpPr/>
          <p:nvPr/>
        </p:nvGrpSpPr>
        <p:grpSpPr>
          <a:xfrm>
            <a:off x="4867275" y="2175500"/>
            <a:ext cx="1355725" cy="307975"/>
            <a:chOff x="4867275" y="2175500"/>
            <a:chExt cx="1355725" cy="307975"/>
          </a:xfrm>
        </p:grpSpPr>
        <p:cxnSp>
          <p:nvCxnSpPr>
            <p:cNvPr id="130" name="Straight Connector 129"/>
            <p:cNvCxnSpPr/>
            <p:nvPr/>
          </p:nvCxnSpPr>
          <p:spPr bwMode="auto">
            <a:xfrm>
              <a:off x="5248275" y="2361238"/>
              <a:ext cx="974725"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30" name="TextBox 78"/>
            <p:cNvSpPr txBox="1">
              <a:spLocks noChangeArrowheads="1"/>
            </p:cNvSpPr>
            <p:nvPr/>
          </p:nvSpPr>
          <p:spPr bwMode="auto">
            <a:xfrm>
              <a:off x="4867275" y="2175500"/>
              <a:ext cx="372199"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P</a:t>
              </a:r>
              <a:r>
                <a:rPr lang="en-US" sz="1400" baseline="-25000" dirty="0"/>
                <a:t>2</a:t>
              </a:r>
            </a:p>
          </p:txBody>
        </p:sp>
      </p:grpSp>
      <p:grpSp>
        <p:nvGrpSpPr>
          <p:cNvPr id="16394" name="Group 16393"/>
          <p:cNvGrpSpPr/>
          <p:nvPr/>
        </p:nvGrpSpPr>
        <p:grpSpPr>
          <a:xfrm>
            <a:off x="6496050" y="1451600"/>
            <a:ext cx="2206625" cy="1030288"/>
            <a:chOff x="6496050" y="1451600"/>
            <a:chExt cx="2206625" cy="1030288"/>
          </a:xfrm>
        </p:grpSpPr>
        <p:grpSp>
          <p:nvGrpSpPr>
            <p:cNvPr id="16387" name="Group 16386"/>
            <p:cNvGrpSpPr/>
            <p:nvPr/>
          </p:nvGrpSpPr>
          <p:grpSpPr>
            <a:xfrm>
              <a:off x="7007225" y="1451600"/>
              <a:ext cx="1695450" cy="768350"/>
              <a:chOff x="7007225" y="1451600"/>
              <a:chExt cx="1695450" cy="768350"/>
            </a:xfrm>
          </p:grpSpPr>
          <p:sp>
            <p:nvSpPr>
              <p:cNvPr id="16433" name="TextBox 92"/>
              <p:cNvSpPr txBox="1">
                <a:spLocks noChangeArrowheads="1"/>
              </p:cNvSpPr>
              <p:nvPr/>
            </p:nvSpPr>
            <p:spPr bwMode="auto">
              <a:xfrm>
                <a:off x="7171426" y="1451600"/>
                <a:ext cx="1531249" cy="52282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2…but when supply falls…</a:t>
                </a:r>
                <a:endParaRPr lang="en-US" sz="1400" baseline="-25000" dirty="0"/>
              </a:p>
            </p:txBody>
          </p:sp>
          <p:cxnSp>
            <p:nvCxnSpPr>
              <p:cNvPr id="121" name="Straight Connector 120"/>
              <p:cNvCxnSpPr/>
              <p:nvPr/>
            </p:nvCxnSpPr>
            <p:spPr bwMode="auto">
              <a:xfrm rot="5400000" flipH="1" flipV="1">
                <a:off x="7004844" y="1982619"/>
                <a:ext cx="239712" cy="234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4" name="Straight Arrow Connector 133"/>
            <p:cNvCxnSpPr/>
            <p:nvPr/>
          </p:nvCxnSpPr>
          <p:spPr>
            <a:xfrm rot="10800000">
              <a:off x="6496050" y="2126288"/>
              <a:ext cx="1020763" cy="35560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6400" name="Group 16399"/>
          <p:cNvGrpSpPr/>
          <p:nvPr/>
        </p:nvGrpSpPr>
        <p:grpSpPr>
          <a:xfrm>
            <a:off x="7466013" y="2667625"/>
            <a:ext cx="1531937" cy="909638"/>
            <a:chOff x="7466013" y="2667625"/>
            <a:chExt cx="1531937" cy="909638"/>
          </a:xfrm>
        </p:grpSpPr>
        <p:sp>
          <p:nvSpPr>
            <p:cNvPr id="16427" name="TextBox 92"/>
            <p:cNvSpPr txBox="1">
              <a:spLocks noChangeArrowheads="1"/>
            </p:cNvSpPr>
            <p:nvPr/>
          </p:nvSpPr>
          <p:spPr bwMode="auto">
            <a:xfrm>
              <a:off x="7466013" y="2838776"/>
              <a:ext cx="1531937" cy="73848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3…the price ceiling becomes binding…</a:t>
              </a:r>
              <a:endParaRPr lang="en-US" sz="1400" baseline="-25000" dirty="0"/>
            </a:p>
          </p:txBody>
        </p:sp>
        <p:cxnSp>
          <p:nvCxnSpPr>
            <p:cNvPr id="137" name="Straight Connector 136"/>
            <p:cNvCxnSpPr/>
            <p:nvPr/>
          </p:nvCxnSpPr>
          <p:spPr bwMode="auto">
            <a:xfrm rot="16200000" flipV="1">
              <a:off x="7661275" y="2697788"/>
              <a:ext cx="206375" cy="146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393" name="Group 16392"/>
          <p:cNvGrpSpPr/>
          <p:nvPr/>
        </p:nvGrpSpPr>
        <p:grpSpPr>
          <a:xfrm>
            <a:off x="5741988" y="2583488"/>
            <a:ext cx="919162" cy="2373312"/>
            <a:chOff x="5741988" y="2583488"/>
            <a:chExt cx="919162" cy="2373312"/>
          </a:xfrm>
        </p:grpSpPr>
        <p:cxnSp>
          <p:nvCxnSpPr>
            <p:cNvPr id="140" name="Straight Connector 139"/>
            <p:cNvCxnSpPr/>
            <p:nvPr/>
          </p:nvCxnSpPr>
          <p:spPr bwMode="auto">
            <a:xfrm rot="5400000">
              <a:off x="4960144" y="3659019"/>
              <a:ext cx="1976437"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26" name="TextBox 24"/>
            <p:cNvSpPr txBox="1">
              <a:spLocks noChangeArrowheads="1"/>
            </p:cNvSpPr>
            <p:nvPr/>
          </p:nvSpPr>
          <p:spPr bwMode="auto">
            <a:xfrm>
              <a:off x="5741988" y="4649085"/>
              <a:ext cx="404812" cy="30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a:t>
              </a:r>
              <a:r>
                <a:rPr lang="en-US" sz="1400" baseline="-25000"/>
                <a:t>S</a:t>
              </a:r>
            </a:p>
          </p:txBody>
        </p:sp>
        <p:cxnSp>
          <p:nvCxnSpPr>
            <p:cNvPr id="145" name="Straight Connector 144"/>
            <p:cNvCxnSpPr/>
            <p:nvPr/>
          </p:nvCxnSpPr>
          <p:spPr bwMode="auto">
            <a:xfrm rot="5400000">
              <a:off x="5468144" y="3659019"/>
              <a:ext cx="1976437"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24" name="TextBox 24"/>
            <p:cNvSpPr txBox="1">
              <a:spLocks noChangeArrowheads="1"/>
            </p:cNvSpPr>
            <p:nvPr/>
          </p:nvSpPr>
          <p:spPr bwMode="auto">
            <a:xfrm>
              <a:off x="6249988" y="4649085"/>
              <a:ext cx="411162" cy="30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a:t>
              </a:r>
              <a:r>
                <a:rPr lang="en-US" sz="1400" baseline="-25000"/>
                <a:t>D</a:t>
              </a:r>
            </a:p>
          </p:txBody>
        </p:sp>
        <p:sp>
          <p:nvSpPr>
            <p:cNvPr id="147" name="Freeform 183"/>
            <p:cNvSpPr>
              <a:spLocks/>
            </p:cNvSpPr>
            <p:nvPr/>
          </p:nvSpPr>
          <p:spPr bwMode="auto">
            <a:xfrm>
              <a:off x="5891213" y="25834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148" name="Freeform 183"/>
            <p:cNvSpPr>
              <a:spLocks/>
            </p:cNvSpPr>
            <p:nvPr/>
          </p:nvSpPr>
          <p:spPr bwMode="auto">
            <a:xfrm>
              <a:off x="6388100" y="25914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grpSp>
        <p:nvGrpSpPr>
          <p:cNvPr id="16401" name="Group 16400"/>
          <p:cNvGrpSpPr/>
          <p:nvPr/>
        </p:nvGrpSpPr>
        <p:grpSpPr>
          <a:xfrm>
            <a:off x="4887913" y="2748588"/>
            <a:ext cx="1566862" cy="1146175"/>
            <a:chOff x="4887913" y="2748588"/>
            <a:chExt cx="1566862" cy="1146175"/>
          </a:xfrm>
        </p:grpSpPr>
        <p:grpSp>
          <p:nvGrpSpPr>
            <p:cNvPr id="16419" name="Group 132"/>
            <p:cNvGrpSpPr>
              <a:grpSpLocks/>
            </p:cNvGrpSpPr>
            <p:nvPr/>
          </p:nvGrpSpPr>
          <p:grpSpPr bwMode="auto">
            <a:xfrm>
              <a:off x="4887913" y="2748588"/>
              <a:ext cx="1566862" cy="1146175"/>
              <a:chOff x="319749" y="1674721"/>
              <a:chExt cx="1565685" cy="1145067"/>
            </a:xfrm>
          </p:grpSpPr>
          <p:sp>
            <p:nvSpPr>
              <p:cNvPr id="16421" name="TextBox 133"/>
              <p:cNvSpPr txBox="1">
                <a:spLocks noChangeArrowheads="1"/>
              </p:cNvSpPr>
              <p:nvPr/>
            </p:nvSpPr>
            <p:spPr bwMode="auto">
              <a:xfrm>
                <a:off x="319749" y="2296994"/>
                <a:ext cx="1408730" cy="52279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4. …resulting in a shortage</a:t>
                </a:r>
              </a:p>
            </p:txBody>
          </p:sp>
          <p:sp>
            <p:nvSpPr>
              <p:cNvPr id="151" name="Left Brace 150"/>
              <p:cNvSpPr/>
              <p:nvPr/>
            </p:nvSpPr>
            <p:spPr>
              <a:xfrm rot="16200000">
                <a:off x="1540434" y="1526380"/>
                <a:ext cx="196660" cy="493341"/>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153" name="Straight Connector 152"/>
            <p:cNvCxnSpPr/>
            <p:nvPr/>
          </p:nvCxnSpPr>
          <p:spPr bwMode="auto">
            <a:xfrm rot="5400000" flipH="1" flipV="1">
              <a:off x="5730876" y="2962900"/>
              <a:ext cx="450850" cy="415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TextBox 84"/>
          <p:cNvSpPr txBox="1">
            <a:spLocks noChangeArrowheads="1"/>
          </p:cNvSpPr>
          <p:nvPr/>
        </p:nvSpPr>
        <p:spPr bwMode="auto">
          <a:xfrm>
            <a:off x="5495899" y="781158"/>
            <a:ext cx="32515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eaLnBrk="1" hangingPunct="1"/>
            <a:r>
              <a:rPr lang="en-US" sz="1600" b="1" dirty="0" smtClean="0"/>
              <a:t>Gas P</a:t>
            </a:r>
            <a:r>
              <a:rPr lang="en-US" sz="1600" b="1" dirty="0" smtClean="0"/>
              <a:t>rice </a:t>
            </a:r>
            <a:r>
              <a:rPr lang="en-US" sz="1600" b="1" dirty="0" smtClean="0"/>
              <a:t>C</a:t>
            </a:r>
            <a:r>
              <a:rPr lang="en-US" sz="1600" b="1" dirty="0" smtClean="0"/>
              <a:t>eiling is </a:t>
            </a:r>
            <a:r>
              <a:rPr lang="en-US" sz="1600" b="1" dirty="0"/>
              <a:t>binding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9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40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40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78180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Price ceiling: rent control</a:t>
            </a:r>
          </a:p>
          <a:p>
            <a:pPr lvl="1"/>
            <a:r>
              <a:rPr lang="en-US" dirty="0" smtClean="0"/>
              <a:t>Local government </a:t>
            </a:r>
            <a:r>
              <a:rPr lang="en-US" dirty="0" smtClean="0"/>
              <a:t>puts a </a:t>
            </a:r>
            <a:r>
              <a:rPr lang="en-US" dirty="0" smtClean="0"/>
              <a:t>ceiling </a:t>
            </a:r>
            <a:r>
              <a:rPr lang="en-US" dirty="0" smtClean="0"/>
              <a:t>on rents</a:t>
            </a:r>
          </a:p>
          <a:p>
            <a:pPr lvl="1"/>
            <a:r>
              <a:rPr lang="en-US" dirty="0" smtClean="0"/>
              <a:t>Goal: </a:t>
            </a:r>
            <a:r>
              <a:rPr lang="en-US" dirty="0" smtClean="0"/>
              <a:t>to help </a:t>
            </a:r>
            <a:r>
              <a:rPr lang="en-US" dirty="0" smtClean="0"/>
              <a:t>the poor (housing more affordable)</a:t>
            </a:r>
          </a:p>
          <a:p>
            <a:pPr lvl="1"/>
            <a:r>
              <a:rPr lang="en-US" dirty="0" smtClean="0"/>
              <a:t>Critique: highly inefficient way to help the poor raise their standard of living</a:t>
            </a:r>
          </a:p>
          <a:p>
            <a:r>
              <a:rPr lang="en-US" dirty="0" smtClean="0"/>
              <a:t>Adverse effects of rent control in the short run</a:t>
            </a:r>
          </a:p>
          <a:p>
            <a:pPr lvl="1"/>
            <a:r>
              <a:rPr lang="en-US" dirty="0" smtClean="0"/>
              <a:t>Supply and demand for housing </a:t>
            </a:r>
            <a:r>
              <a:rPr lang="en-US" dirty="0" smtClean="0"/>
              <a:t>is </a:t>
            </a:r>
            <a:r>
              <a:rPr lang="en-US" dirty="0" smtClean="0"/>
              <a:t>relatively inelastic</a:t>
            </a:r>
          </a:p>
          <a:p>
            <a:pPr lvl="1"/>
            <a:r>
              <a:rPr lang="en-US" dirty="0" smtClean="0"/>
              <a:t>Initial small </a:t>
            </a:r>
            <a:r>
              <a:rPr lang="en-US" dirty="0" smtClean="0"/>
              <a:t>shortage at reduced </a:t>
            </a:r>
            <a:r>
              <a:rPr lang="en-US" dirty="0" smtClean="0"/>
              <a:t>rents</a:t>
            </a:r>
          </a:p>
        </p:txBody>
      </p:sp>
      <p:sp>
        <p:nvSpPr>
          <p:cNvPr id="17411" name="Title 2"/>
          <p:cNvSpPr>
            <a:spLocks noGrp="1"/>
          </p:cNvSpPr>
          <p:nvPr>
            <p:ph type="title"/>
          </p:nvPr>
        </p:nvSpPr>
        <p:spPr bwMode="auto">
          <a:xfrm>
            <a:off x="273132" y="0"/>
            <a:ext cx="8692737"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rgbClr val="0070C0"/>
                </a:solidFill>
              </a:rPr>
              <a:t>Price Ceiling: Rent controls</a:t>
            </a:r>
            <a:endParaRPr lang="en-US" sz="36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793675"/>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Adverse effects of rent control in the long run</a:t>
            </a:r>
          </a:p>
          <a:p>
            <a:pPr lvl="1"/>
            <a:r>
              <a:rPr lang="en-US" dirty="0" smtClean="0"/>
              <a:t>Supply and demand </a:t>
            </a:r>
            <a:r>
              <a:rPr lang="en-US" dirty="0" smtClean="0"/>
              <a:t>becomes</a:t>
            </a:r>
            <a:r>
              <a:rPr lang="en-US" dirty="0" smtClean="0"/>
              <a:t> </a:t>
            </a:r>
            <a:r>
              <a:rPr lang="en-US" dirty="0" smtClean="0"/>
              <a:t>more elastic </a:t>
            </a:r>
          </a:p>
          <a:p>
            <a:pPr lvl="2"/>
            <a:r>
              <a:rPr lang="en-US" dirty="0" smtClean="0"/>
              <a:t>Landlords </a:t>
            </a:r>
            <a:r>
              <a:rPr lang="en-US" dirty="0" smtClean="0"/>
              <a:t>will not build </a:t>
            </a:r>
            <a:r>
              <a:rPr lang="en-US" dirty="0" smtClean="0"/>
              <a:t>new apartments </a:t>
            </a:r>
            <a:r>
              <a:rPr lang="en-US" dirty="0" smtClean="0"/>
              <a:t>will be less likely </a:t>
            </a:r>
            <a:r>
              <a:rPr lang="en-US" dirty="0" smtClean="0"/>
              <a:t>to maintain existing ones</a:t>
            </a:r>
          </a:p>
          <a:p>
            <a:pPr lvl="2"/>
            <a:r>
              <a:rPr lang="en-US" dirty="0" smtClean="0"/>
              <a:t>At the binding rent ceiling more people will want</a:t>
            </a:r>
            <a:r>
              <a:rPr lang="en-US" dirty="0" smtClean="0"/>
              <a:t> </a:t>
            </a:r>
            <a:r>
              <a:rPr lang="en-US" dirty="0" smtClean="0"/>
              <a:t>to move into a city </a:t>
            </a:r>
          </a:p>
          <a:p>
            <a:pPr lvl="2"/>
            <a:r>
              <a:rPr lang="en-US" dirty="0" smtClean="0"/>
              <a:t>Large shortage of housing</a:t>
            </a:r>
          </a:p>
          <a:p>
            <a:pPr lvl="1"/>
            <a:r>
              <a:rPr lang="en-US" dirty="0" smtClean="0"/>
              <a:t>Non-rent rationing mechanisms</a:t>
            </a:r>
            <a:endParaRPr lang="en-US" dirty="0" smtClean="0"/>
          </a:p>
          <a:p>
            <a:pPr lvl="2"/>
            <a:r>
              <a:rPr lang="en-US" dirty="0" smtClean="0"/>
              <a:t>Long waiting lists</a:t>
            </a:r>
          </a:p>
          <a:p>
            <a:pPr lvl="2"/>
            <a:r>
              <a:rPr lang="en-US" dirty="0" smtClean="0"/>
              <a:t>Discrimination (children, pets, race, national origin)</a:t>
            </a:r>
            <a:endParaRPr lang="en-US" dirty="0" smtClean="0"/>
          </a:p>
          <a:p>
            <a:pPr lvl="2"/>
            <a:r>
              <a:rPr lang="en-US" dirty="0" smtClean="0"/>
              <a:t>Bribes to building superintendents</a:t>
            </a:r>
          </a:p>
        </p:txBody>
      </p:sp>
      <p:sp>
        <p:nvSpPr>
          <p:cNvPr id="6" name="Title 2"/>
          <p:cNvSpPr>
            <a:spLocks noGrp="1"/>
          </p:cNvSpPr>
          <p:nvPr>
            <p:ph type="title"/>
          </p:nvPr>
        </p:nvSpPr>
        <p:spPr bwMode="auto">
          <a:xfrm>
            <a:off x="273132" y="0"/>
            <a:ext cx="8692737"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rgbClr val="0070C0"/>
                </a:solidFill>
              </a:rPr>
              <a:t>Price Ceiling: Rent controls</a:t>
            </a:r>
            <a:endParaRPr lang="en-US" sz="36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7150" y="1279000"/>
            <a:ext cx="4356100" cy="3540125"/>
            <a:chOff x="-211689" y="1338325"/>
            <a:chExt cx="4356177" cy="3540753"/>
          </a:xfrm>
        </p:grpSpPr>
        <p:sp>
          <p:nvSpPr>
            <p:cNvPr id="6" name="Rectangle 5"/>
            <p:cNvSpPr/>
            <p:nvPr/>
          </p:nvSpPr>
          <p:spPr>
            <a:xfrm>
              <a:off x="734478" y="1762263"/>
              <a:ext cx="3410010" cy="31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9509" name="Group 5"/>
            <p:cNvGrpSpPr>
              <a:grpSpLocks/>
            </p:cNvGrpSpPr>
            <p:nvPr/>
          </p:nvGrpSpPr>
          <p:grpSpPr bwMode="auto">
            <a:xfrm>
              <a:off x="-211689" y="1338325"/>
              <a:ext cx="1010212" cy="3540753"/>
              <a:chOff x="883640" y="1030226"/>
              <a:chExt cx="1009514" cy="3540103"/>
            </a:xfrm>
          </p:grpSpPr>
          <p:cxnSp>
            <p:nvCxnSpPr>
              <p:cNvPr id="8" name="Straight Connector 7"/>
              <p:cNvCxnSpPr/>
              <p:nvPr/>
            </p:nvCxnSpPr>
            <p:spPr>
              <a:xfrm rot="5400000">
                <a:off x="258332" y="2997921"/>
                <a:ext cx="3140055" cy="4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11" name="TextBox 8"/>
              <p:cNvSpPr txBox="1">
                <a:spLocks noChangeArrowheads="1"/>
              </p:cNvSpPr>
              <p:nvPr/>
            </p:nvSpPr>
            <p:spPr bwMode="auto">
              <a:xfrm>
                <a:off x="883640" y="1030226"/>
                <a:ext cx="1009514" cy="73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Rental</a:t>
                </a:r>
              </a:p>
              <a:p>
                <a:pPr algn="r" eaLnBrk="1" hangingPunct="1"/>
                <a:r>
                  <a:rPr lang="en-US" sz="1400"/>
                  <a:t>Price of</a:t>
                </a:r>
              </a:p>
              <a:p>
                <a:pPr algn="r" eaLnBrk="1" hangingPunct="1"/>
                <a:r>
                  <a:rPr lang="en-US" sz="1400"/>
                  <a:t>Apartment</a:t>
                </a:r>
              </a:p>
            </p:txBody>
          </p:sp>
        </p:grpSp>
      </p:grpSp>
      <p:grpSp>
        <p:nvGrpSpPr>
          <p:cNvPr id="5" name="Group 9"/>
          <p:cNvGrpSpPr>
            <a:grpSpLocks/>
          </p:cNvGrpSpPr>
          <p:nvPr/>
        </p:nvGrpSpPr>
        <p:grpSpPr bwMode="auto">
          <a:xfrm>
            <a:off x="730250" y="4833413"/>
            <a:ext cx="4038600" cy="323850"/>
            <a:chOff x="1676400" y="5181600"/>
            <a:chExt cx="4037857" cy="324494"/>
          </a:xfrm>
        </p:grpSpPr>
        <p:cxnSp>
          <p:nvCxnSpPr>
            <p:cNvPr id="11" name="Straight Connector 10"/>
            <p:cNvCxnSpPr/>
            <p:nvPr/>
          </p:nvCxnSpPr>
          <p:spPr>
            <a:xfrm>
              <a:off x="1828772" y="5181600"/>
              <a:ext cx="34156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06" name="TextBox 11"/>
            <p:cNvSpPr txBox="1">
              <a:spLocks noChangeArrowheads="1"/>
            </p:cNvSpPr>
            <p:nvPr/>
          </p:nvSpPr>
          <p:spPr bwMode="auto">
            <a:xfrm>
              <a:off x="3708836" y="5198317"/>
              <a:ext cx="20054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Quantity of Apartments</a:t>
              </a:r>
            </a:p>
          </p:txBody>
        </p:sp>
        <p:sp>
          <p:nvSpPr>
            <p:cNvPr id="19507" name="TextBox 12"/>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7" name="Group 13"/>
          <p:cNvGrpSpPr>
            <a:grpSpLocks/>
          </p:cNvGrpSpPr>
          <p:nvPr/>
        </p:nvGrpSpPr>
        <p:grpSpPr bwMode="auto">
          <a:xfrm>
            <a:off x="1603375" y="2018775"/>
            <a:ext cx="2006600" cy="2246313"/>
            <a:chOff x="2866016" y="1703586"/>
            <a:chExt cx="2241251" cy="3046065"/>
          </a:xfrm>
        </p:grpSpPr>
        <p:cxnSp>
          <p:nvCxnSpPr>
            <p:cNvPr id="15" name="Straight Connector 14"/>
            <p:cNvCxnSpPr/>
            <p:nvPr/>
          </p:nvCxnSpPr>
          <p:spPr>
            <a:xfrm rot="16200000" flipH="1">
              <a:off x="2039435" y="2530167"/>
              <a:ext cx="2899682" cy="124651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504" name="TextBox 15"/>
            <p:cNvSpPr txBox="1">
              <a:spLocks noChangeArrowheads="1"/>
            </p:cNvSpPr>
            <p:nvPr/>
          </p:nvSpPr>
          <p:spPr bwMode="auto">
            <a:xfrm>
              <a:off x="4145650" y="4332164"/>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sp>
        <p:nvSpPr>
          <p:cNvPr id="20" name="TextBox 19"/>
          <p:cNvSpPr txBox="1">
            <a:spLocks noChangeArrowheads="1"/>
          </p:cNvSpPr>
          <p:nvPr/>
        </p:nvSpPr>
        <p:spPr bwMode="auto">
          <a:xfrm>
            <a:off x="804863" y="829738"/>
            <a:ext cx="3263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Rent </a:t>
            </a:r>
            <a:r>
              <a:rPr lang="en-US" sz="1600" dirty="0"/>
              <a:t>Control in the Short Run</a:t>
            </a:r>
          </a:p>
          <a:p>
            <a:pPr algn="ctr" eaLnBrk="1" hangingPunct="1"/>
            <a:r>
              <a:rPr lang="en-US" sz="1600" dirty="0"/>
              <a:t>(supply and demand are inelastic)</a:t>
            </a:r>
          </a:p>
        </p:txBody>
      </p:sp>
      <p:sp>
        <p:nvSpPr>
          <p:cNvPr id="21" name="TextBox 20"/>
          <p:cNvSpPr txBox="1">
            <a:spLocks noChangeArrowheads="1"/>
          </p:cNvSpPr>
          <p:nvPr/>
        </p:nvSpPr>
        <p:spPr bwMode="auto">
          <a:xfrm>
            <a:off x="34245" y="5516233"/>
            <a:ext cx="9144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The left illustration</a:t>
            </a:r>
            <a:r>
              <a:rPr lang="en-US" sz="1600" dirty="0" smtClean="0">
                <a:latin typeface="+mn-lt"/>
              </a:rPr>
              <a:t> </a:t>
            </a:r>
            <a:r>
              <a:rPr lang="en-US" sz="1600" dirty="0">
                <a:latin typeface="+mn-lt"/>
              </a:rPr>
              <a:t>shows the short-run effects of rent control: Because the supply and demand for apartments are relatively inelastic, the price ceiling imposed by a rent-control law causes only a small shortage of housing. </a:t>
            </a:r>
            <a:r>
              <a:rPr lang="en-US" sz="1600" dirty="0" smtClean="0">
                <a:latin typeface="+mn-lt"/>
              </a:rPr>
              <a:t>The right illustration</a:t>
            </a:r>
            <a:r>
              <a:rPr lang="en-US" sz="1600" dirty="0" smtClean="0">
                <a:latin typeface="+mn-lt"/>
              </a:rPr>
              <a:t> </a:t>
            </a:r>
            <a:r>
              <a:rPr lang="en-US" sz="1600" dirty="0">
                <a:latin typeface="+mn-lt"/>
              </a:rPr>
              <a:t>shows the long-run effects of rent control: Because the supply and demand for apartments are more elastic, rent control causes a large shortage.</a:t>
            </a:r>
          </a:p>
        </p:txBody>
      </p:sp>
      <p:sp>
        <p:nvSpPr>
          <p:cNvPr id="22" name="TextBox 21"/>
          <p:cNvSpPr txBox="1">
            <a:spLocks noChangeArrowheads="1"/>
          </p:cNvSpPr>
          <p:nvPr/>
        </p:nvSpPr>
        <p:spPr bwMode="auto">
          <a:xfrm>
            <a:off x="5259388" y="829738"/>
            <a:ext cx="314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Rent </a:t>
            </a:r>
            <a:r>
              <a:rPr lang="en-US" sz="1600" dirty="0"/>
              <a:t>Control in the Long Run</a:t>
            </a:r>
          </a:p>
          <a:p>
            <a:pPr algn="ctr" eaLnBrk="1" hangingPunct="1"/>
            <a:r>
              <a:rPr lang="en-US" sz="1600" dirty="0"/>
              <a:t>(supply and demand are elastic)</a:t>
            </a:r>
          </a:p>
        </p:txBody>
      </p:sp>
      <p:grpSp>
        <p:nvGrpSpPr>
          <p:cNvPr id="9" name="Group 90"/>
          <p:cNvGrpSpPr>
            <a:grpSpLocks/>
          </p:cNvGrpSpPr>
          <p:nvPr/>
        </p:nvGrpSpPr>
        <p:grpSpPr bwMode="auto">
          <a:xfrm>
            <a:off x="1722438" y="1723500"/>
            <a:ext cx="733425" cy="3086100"/>
            <a:chOff x="2898651" y="3681119"/>
            <a:chExt cx="818613" cy="4185276"/>
          </a:xfrm>
        </p:grpSpPr>
        <p:cxnSp>
          <p:nvCxnSpPr>
            <p:cNvPr id="27" name="Straight Connector 26"/>
            <p:cNvCxnSpPr/>
            <p:nvPr/>
          </p:nvCxnSpPr>
          <p:spPr>
            <a:xfrm rot="16200000" flipV="1">
              <a:off x="1471955" y="6016219"/>
              <a:ext cx="3687951" cy="12403"/>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502" name="TextBox 92"/>
            <p:cNvSpPr txBox="1">
              <a:spLocks noChangeArrowheads="1"/>
            </p:cNvSpPr>
            <p:nvPr/>
          </p:nvSpPr>
          <p:spPr bwMode="auto">
            <a:xfrm>
              <a:off x="2898651" y="3681119"/>
              <a:ext cx="818613"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a:t>
              </a:r>
              <a:endParaRPr lang="en-US" sz="1400" baseline="-25000"/>
            </a:p>
          </p:txBody>
        </p:sp>
      </p:grpSp>
      <p:grpSp>
        <p:nvGrpSpPr>
          <p:cNvPr id="10" name="Group 29"/>
          <p:cNvGrpSpPr>
            <a:grpSpLocks/>
          </p:cNvGrpSpPr>
          <p:nvPr/>
        </p:nvGrpSpPr>
        <p:grpSpPr bwMode="auto">
          <a:xfrm>
            <a:off x="882650" y="3349100"/>
            <a:ext cx="3414713" cy="307975"/>
            <a:chOff x="728663" y="2581889"/>
            <a:chExt cx="3414898" cy="307777"/>
          </a:xfrm>
        </p:grpSpPr>
        <p:cxnSp>
          <p:nvCxnSpPr>
            <p:cNvPr id="31" name="Straight Connector 30"/>
            <p:cNvCxnSpPr/>
            <p:nvPr/>
          </p:nvCxnSpPr>
          <p:spPr bwMode="auto">
            <a:xfrm>
              <a:off x="728663" y="2862696"/>
              <a:ext cx="3386321" cy="158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500" name="TextBox 31"/>
            <p:cNvSpPr txBox="1">
              <a:spLocks noChangeArrowheads="1"/>
            </p:cNvSpPr>
            <p:nvPr/>
          </p:nvSpPr>
          <p:spPr bwMode="auto">
            <a:xfrm>
              <a:off x="2785497" y="2581889"/>
              <a:ext cx="13580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Controlled rent</a:t>
              </a:r>
              <a:endParaRPr lang="en-US" sz="1400" baseline="-25000"/>
            </a:p>
          </p:txBody>
        </p:sp>
      </p:grpSp>
      <p:grpSp>
        <p:nvGrpSpPr>
          <p:cNvPr id="12" name="Group 35"/>
          <p:cNvGrpSpPr>
            <a:grpSpLocks/>
          </p:cNvGrpSpPr>
          <p:nvPr/>
        </p:nvGrpSpPr>
        <p:grpSpPr bwMode="auto">
          <a:xfrm>
            <a:off x="4465638" y="1277413"/>
            <a:ext cx="4379912" cy="3540125"/>
            <a:chOff x="-235439" y="1338325"/>
            <a:chExt cx="4379927" cy="3540753"/>
          </a:xfrm>
        </p:grpSpPr>
        <p:sp>
          <p:nvSpPr>
            <p:cNvPr id="37" name="Rectangle 36"/>
            <p:cNvSpPr/>
            <p:nvPr/>
          </p:nvSpPr>
          <p:spPr>
            <a:xfrm>
              <a:off x="734526" y="1762262"/>
              <a:ext cx="3409962" cy="31104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9496" name="Group 5"/>
            <p:cNvGrpSpPr>
              <a:grpSpLocks/>
            </p:cNvGrpSpPr>
            <p:nvPr/>
          </p:nvGrpSpPr>
          <p:grpSpPr bwMode="auto">
            <a:xfrm>
              <a:off x="-235439" y="1338325"/>
              <a:ext cx="1010212" cy="3540753"/>
              <a:chOff x="859906" y="1030226"/>
              <a:chExt cx="1009514" cy="3540103"/>
            </a:xfrm>
          </p:grpSpPr>
          <p:cxnSp>
            <p:nvCxnSpPr>
              <p:cNvPr id="39" name="Straight Connector 38"/>
              <p:cNvCxnSpPr/>
              <p:nvPr/>
            </p:nvCxnSpPr>
            <p:spPr>
              <a:xfrm rot="5400000">
                <a:off x="258380" y="2997921"/>
                <a:ext cx="3140055" cy="4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98" name="TextBox 39"/>
              <p:cNvSpPr txBox="1">
                <a:spLocks noChangeArrowheads="1"/>
              </p:cNvSpPr>
              <p:nvPr/>
            </p:nvSpPr>
            <p:spPr bwMode="auto">
              <a:xfrm>
                <a:off x="859906" y="1030226"/>
                <a:ext cx="1009514" cy="73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Rental</a:t>
                </a:r>
              </a:p>
              <a:p>
                <a:pPr algn="r" eaLnBrk="1" hangingPunct="1"/>
                <a:r>
                  <a:rPr lang="en-US" sz="1400"/>
                  <a:t>Price of</a:t>
                </a:r>
              </a:p>
              <a:p>
                <a:pPr algn="r" eaLnBrk="1" hangingPunct="1"/>
                <a:r>
                  <a:rPr lang="en-US" sz="1400"/>
                  <a:t>Apartment</a:t>
                </a:r>
              </a:p>
            </p:txBody>
          </p:sp>
        </p:grpSp>
      </p:grpSp>
      <p:grpSp>
        <p:nvGrpSpPr>
          <p:cNvPr id="14" name="Group 40"/>
          <p:cNvGrpSpPr>
            <a:grpSpLocks/>
          </p:cNvGrpSpPr>
          <p:nvPr/>
        </p:nvGrpSpPr>
        <p:grpSpPr bwMode="auto">
          <a:xfrm>
            <a:off x="5265738" y="4831825"/>
            <a:ext cx="4037012" cy="323850"/>
            <a:chOff x="1676400" y="5181600"/>
            <a:chExt cx="4037857" cy="324494"/>
          </a:xfrm>
        </p:grpSpPr>
        <p:cxnSp>
          <p:nvCxnSpPr>
            <p:cNvPr id="42" name="Straight Connector 41"/>
            <p:cNvCxnSpPr/>
            <p:nvPr/>
          </p:nvCxnSpPr>
          <p:spPr>
            <a:xfrm>
              <a:off x="1828832" y="5181600"/>
              <a:ext cx="341542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93" name="TextBox 42"/>
            <p:cNvSpPr txBox="1">
              <a:spLocks noChangeArrowheads="1"/>
            </p:cNvSpPr>
            <p:nvPr/>
          </p:nvSpPr>
          <p:spPr bwMode="auto">
            <a:xfrm>
              <a:off x="3708836" y="5198317"/>
              <a:ext cx="20054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Quantity of Apartments</a:t>
              </a:r>
            </a:p>
          </p:txBody>
        </p:sp>
        <p:sp>
          <p:nvSpPr>
            <p:cNvPr id="19494" name="TextBox 43"/>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16" name="Group 44"/>
          <p:cNvGrpSpPr>
            <a:grpSpLocks/>
          </p:cNvGrpSpPr>
          <p:nvPr/>
        </p:nvGrpSpPr>
        <p:grpSpPr bwMode="auto">
          <a:xfrm>
            <a:off x="5676900" y="2671238"/>
            <a:ext cx="3467100" cy="1590675"/>
            <a:chOff x="2284740" y="2592233"/>
            <a:chExt cx="3872222" cy="2157422"/>
          </a:xfrm>
        </p:grpSpPr>
        <p:cxnSp>
          <p:nvCxnSpPr>
            <p:cNvPr id="46" name="Straight Connector 45"/>
            <p:cNvCxnSpPr/>
            <p:nvPr/>
          </p:nvCxnSpPr>
          <p:spPr>
            <a:xfrm>
              <a:off x="2284740" y="2592233"/>
              <a:ext cx="3037142" cy="161053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491" name="TextBox 46"/>
            <p:cNvSpPr txBox="1">
              <a:spLocks noChangeArrowheads="1"/>
            </p:cNvSpPr>
            <p:nvPr/>
          </p:nvSpPr>
          <p:spPr bwMode="auto">
            <a:xfrm>
              <a:off x="5195345" y="4332168"/>
              <a:ext cx="961617"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Demand</a:t>
              </a:r>
              <a:endParaRPr lang="en-US" sz="1400" baseline="-25000"/>
            </a:p>
          </p:txBody>
        </p:sp>
      </p:grpSp>
      <p:grpSp>
        <p:nvGrpSpPr>
          <p:cNvPr id="17" name="Group 90"/>
          <p:cNvGrpSpPr>
            <a:grpSpLocks/>
          </p:cNvGrpSpPr>
          <p:nvPr/>
        </p:nvGrpSpPr>
        <p:grpSpPr bwMode="auto">
          <a:xfrm>
            <a:off x="5592763" y="2339450"/>
            <a:ext cx="3275012" cy="1590675"/>
            <a:chOff x="2143964" y="4518753"/>
            <a:chExt cx="3658231" cy="2158300"/>
          </a:xfrm>
        </p:grpSpPr>
        <p:cxnSp>
          <p:nvCxnSpPr>
            <p:cNvPr id="55" name="Straight Connector 54"/>
            <p:cNvCxnSpPr/>
            <p:nvPr/>
          </p:nvCxnSpPr>
          <p:spPr>
            <a:xfrm flipV="1">
              <a:off x="2143964" y="5033558"/>
              <a:ext cx="2904597" cy="164349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9489" name="TextBox 92"/>
            <p:cNvSpPr txBox="1">
              <a:spLocks noChangeArrowheads="1"/>
            </p:cNvSpPr>
            <p:nvPr/>
          </p:nvSpPr>
          <p:spPr bwMode="auto">
            <a:xfrm>
              <a:off x="4928077" y="4518753"/>
              <a:ext cx="874118" cy="4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Supply </a:t>
              </a:r>
              <a:endParaRPr lang="en-US" sz="1400" baseline="-25000"/>
            </a:p>
          </p:txBody>
        </p:sp>
      </p:grpSp>
      <p:grpSp>
        <p:nvGrpSpPr>
          <p:cNvPr id="18" name="Group 57"/>
          <p:cNvGrpSpPr>
            <a:grpSpLocks/>
          </p:cNvGrpSpPr>
          <p:nvPr/>
        </p:nvGrpSpPr>
        <p:grpSpPr bwMode="auto">
          <a:xfrm>
            <a:off x="5418138" y="3311000"/>
            <a:ext cx="3698875" cy="330200"/>
            <a:chOff x="728663" y="2534389"/>
            <a:chExt cx="3699898" cy="329847"/>
          </a:xfrm>
        </p:grpSpPr>
        <p:cxnSp>
          <p:nvCxnSpPr>
            <p:cNvPr id="59" name="Straight Connector 58"/>
            <p:cNvCxnSpPr/>
            <p:nvPr/>
          </p:nvCxnSpPr>
          <p:spPr bwMode="auto">
            <a:xfrm>
              <a:off x="728663" y="2862651"/>
              <a:ext cx="3385486" cy="1585"/>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487" name="TextBox 59"/>
            <p:cNvSpPr txBox="1">
              <a:spLocks noChangeArrowheads="1"/>
            </p:cNvSpPr>
            <p:nvPr/>
          </p:nvSpPr>
          <p:spPr bwMode="auto">
            <a:xfrm>
              <a:off x="3070497" y="2534389"/>
              <a:ext cx="13580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Controlled rent</a:t>
              </a:r>
              <a:endParaRPr lang="en-US" sz="1400" baseline="-25000"/>
            </a:p>
          </p:txBody>
        </p:sp>
      </p:grpSp>
      <p:sp>
        <p:nvSpPr>
          <p:cNvPr id="80" name="Freeform 183"/>
          <p:cNvSpPr>
            <a:spLocks/>
          </p:cNvSpPr>
          <p:nvPr/>
        </p:nvSpPr>
        <p:spPr bwMode="auto">
          <a:xfrm>
            <a:off x="6151563" y="35761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19" name="Group 132"/>
          <p:cNvGrpSpPr>
            <a:grpSpLocks/>
          </p:cNvGrpSpPr>
          <p:nvPr/>
        </p:nvGrpSpPr>
        <p:grpSpPr bwMode="auto">
          <a:xfrm>
            <a:off x="6216650" y="3706288"/>
            <a:ext cx="1655763" cy="588962"/>
            <a:chOff x="1042548" y="1503876"/>
            <a:chExt cx="1655282" cy="588997"/>
          </a:xfrm>
        </p:grpSpPr>
        <p:sp>
          <p:nvSpPr>
            <p:cNvPr id="19484" name="TextBox 133"/>
            <p:cNvSpPr txBox="1">
              <a:spLocks noChangeArrowheads="1"/>
            </p:cNvSpPr>
            <p:nvPr/>
          </p:nvSpPr>
          <p:spPr bwMode="auto">
            <a:xfrm>
              <a:off x="1404271" y="1785347"/>
              <a:ext cx="954358" cy="30752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Shortage</a:t>
              </a:r>
            </a:p>
          </p:txBody>
        </p:sp>
        <p:sp>
          <p:nvSpPr>
            <p:cNvPr id="86" name="Left Brace 85"/>
            <p:cNvSpPr/>
            <p:nvPr/>
          </p:nvSpPr>
          <p:spPr>
            <a:xfrm rot="16200000">
              <a:off x="1772553" y="773871"/>
              <a:ext cx="195274" cy="1655282"/>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93" name="Freeform 183"/>
          <p:cNvSpPr>
            <a:spLocks/>
          </p:cNvSpPr>
          <p:nvPr/>
        </p:nvSpPr>
        <p:spPr bwMode="auto">
          <a:xfrm>
            <a:off x="2373313" y="35634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23" name="Group 93"/>
          <p:cNvGrpSpPr>
            <a:grpSpLocks/>
          </p:cNvGrpSpPr>
          <p:nvPr/>
        </p:nvGrpSpPr>
        <p:grpSpPr bwMode="auto">
          <a:xfrm>
            <a:off x="1057275" y="3738038"/>
            <a:ext cx="1390650" cy="555625"/>
            <a:chOff x="5024963" y="2979680"/>
            <a:chExt cx="1391243" cy="556273"/>
          </a:xfrm>
        </p:grpSpPr>
        <p:grpSp>
          <p:nvGrpSpPr>
            <p:cNvPr id="19480" name="Group 132"/>
            <p:cNvGrpSpPr>
              <a:grpSpLocks/>
            </p:cNvGrpSpPr>
            <p:nvPr/>
          </p:nvGrpSpPr>
          <p:grpSpPr bwMode="auto">
            <a:xfrm>
              <a:off x="5024963" y="2979680"/>
              <a:ext cx="1391243" cy="556273"/>
              <a:chOff x="456838" y="1668010"/>
              <a:chExt cx="1390516" cy="555819"/>
            </a:xfrm>
          </p:grpSpPr>
          <p:sp>
            <p:nvSpPr>
              <p:cNvPr id="19482" name="TextBox 133"/>
              <p:cNvSpPr txBox="1">
                <a:spLocks noChangeArrowheads="1"/>
              </p:cNvSpPr>
              <p:nvPr/>
            </p:nvSpPr>
            <p:spPr bwMode="auto">
              <a:xfrm>
                <a:off x="456838" y="1916303"/>
                <a:ext cx="954358" cy="30752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Shortage</a:t>
                </a:r>
              </a:p>
            </p:txBody>
          </p:sp>
          <p:sp>
            <p:nvSpPr>
              <p:cNvPr id="98" name="Left Brace 97"/>
              <p:cNvSpPr/>
              <p:nvPr/>
            </p:nvSpPr>
            <p:spPr>
              <a:xfrm rot="16200000">
                <a:off x="1615570" y="1577563"/>
                <a:ext cx="141336" cy="322231"/>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96" name="Straight Connector 95"/>
            <p:cNvCxnSpPr/>
            <p:nvPr/>
          </p:nvCxnSpPr>
          <p:spPr>
            <a:xfrm flipV="1">
              <a:off x="5960400" y="3129079"/>
              <a:ext cx="279519" cy="273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Freeform 183"/>
          <p:cNvSpPr>
            <a:spLocks/>
          </p:cNvSpPr>
          <p:nvPr/>
        </p:nvSpPr>
        <p:spPr bwMode="auto">
          <a:xfrm>
            <a:off x="2022475" y="35697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57" name="Freeform 183"/>
          <p:cNvSpPr>
            <a:spLocks/>
          </p:cNvSpPr>
          <p:nvPr/>
        </p:nvSpPr>
        <p:spPr bwMode="auto">
          <a:xfrm>
            <a:off x="7821613" y="35745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56" name="Title 2"/>
          <p:cNvSpPr>
            <a:spLocks noGrp="1"/>
          </p:cNvSpPr>
          <p:nvPr>
            <p:ph type="title"/>
          </p:nvPr>
        </p:nvSpPr>
        <p:spPr bwMode="auto">
          <a:xfrm>
            <a:off x="273132" y="0"/>
            <a:ext cx="8692737" cy="688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rgbClr val="0070C0"/>
                </a:solidFill>
                <a:latin typeface="+mn-lt"/>
              </a:rPr>
              <a:t>Rent control in the short run and the long run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1000"/>
                                        <p:tgtEl>
                                          <p:spTgt spid="9"/>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1000"/>
                                        <p:tgtEl>
                                          <p:spTgt spid="10"/>
                                        </p:tgtEl>
                                      </p:cBhvr>
                                    </p:animEffect>
                                  </p:childTnLst>
                                </p:cTn>
                              </p:par>
                            </p:childTnLst>
                          </p:cTn>
                        </p:par>
                        <p:par>
                          <p:cTn id="27" fill="hold" nodeType="afterGroup">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left)">
                                      <p:cBhvr>
                                        <p:cTn id="30" dur="500"/>
                                        <p:tgtEl>
                                          <p:spTgt spid="29"/>
                                        </p:tgtEl>
                                      </p:cBhvr>
                                    </p:animEffect>
                                  </p:childTnLst>
                                </p:cTn>
                              </p:par>
                            </p:childTnLst>
                          </p:cTn>
                        </p:par>
                        <p:par>
                          <p:cTn id="31" fill="hold" nodeType="afterGroup">
                            <p:stCondLst>
                              <p:cond delay="4500"/>
                            </p:stCondLst>
                            <p:childTnLst>
                              <p:par>
                                <p:cTn id="32" presetID="22" presetClass="entr" presetSubtype="8" fill="hold" grpId="0" nodeType="after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wipe(left)">
                                      <p:cBhvr>
                                        <p:cTn id="34" dur="500"/>
                                        <p:tgtEl>
                                          <p:spTgt spid="93"/>
                                        </p:tgtEl>
                                      </p:cBhvr>
                                    </p:animEffect>
                                  </p:childTnLst>
                                </p:cTn>
                              </p:par>
                            </p:childTnLst>
                          </p:cTn>
                        </p:par>
                        <p:par>
                          <p:cTn id="35" fill="hold" nodeType="afterGroup">
                            <p:stCondLst>
                              <p:cond delay="5000"/>
                            </p:stCondLst>
                            <p:childTnLst>
                              <p:par>
                                <p:cTn id="36" presetID="22" presetClass="entr" presetSubtype="8"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par>
                                <p:cTn id="48" presetID="22" presetClass="entr" presetSubtype="4" fill="hold"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1000"/>
                                        <p:tgtEl>
                                          <p:spTgt spid="17"/>
                                        </p:tgtEl>
                                      </p:cBhvr>
                                    </p:animEffect>
                                  </p:childTnLst>
                                </p:cTn>
                              </p:par>
                            </p:childTnLst>
                          </p:cTn>
                        </p:par>
                        <p:par>
                          <p:cTn id="55" fill="hold" nodeType="afterGroup">
                            <p:stCondLst>
                              <p:cond delay="2000"/>
                            </p:stCondLst>
                            <p:childTnLst>
                              <p:par>
                                <p:cTn id="56" presetID="2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1000"/>
                                        <p:tgtEl>
                                          <p:spTgt spid="16"/>
                                        </p:tgtEl>
                                      </p:cBhvr>
                                    </p:animEffect>
                                  </p:childTnLst>
                                </p:cTn>
                              </p:par>
                            </p:childTnLst>
                          </p:cTn>
                        </p:par>
                        <p:par>
                          <p:cTn id="59" fill="hold" nodeType="afterGroup">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1000"/>
                                        <p:tgtEl>
                                          <p:spTgt spid="18"/>
                                        </p:tgtEl>
                                      </p:cBhvr>
                                    </p:animEffect>
                                  </p:childTnLst>
                                </p:cTn>
                              </p:par>
                            </p:childTnLst>
                          </p:cTn>
                        </p:par>
                        <p:par>
                          <p:cTn id="63" fill="hold" nodeType="afterGroup">
                            <p:stCondLst>
                              <p:cond delay="4000"/>
                            </p:stCondLst>
                            <p:childTnLst>
                              <p:par>
                                <p:cTn id="64" presetID="22" presetClass="entr" presetSubtype="8" fill="hold" grpId="0" nodeType="afterEffect">
                                  <p:stCondLst>
                                    <p:cond delay="0"/>
                                  </p:stCondLst>
                                  <p:childTnLst>
                                    <p:set>
                                      <p:cBhvr>
                                        <p:cTn id="65" dur="1" fill="hold">
                                          <p:stCondLst>
                                            <p:cond delay="0"/>
                                          </p:stCondLst>
                                        </p:cTn>
                                        <p:tgtEl>
                                          <p:spTgt spid="80"/>
                                        </p:tgtEl>
                                        <p:attrNameLst>
                                          <p:attrName>style.visibility</p:attrName>
                                        </p:attrNameLst>
                                      </p:cBhvr>
                                      <p:to>
                                        <p:strVal val="visible"/>
                                      </p:to>
                                    </p:set>
                                    <p:animEffect transition="in" filter="wipe(left)">
                                      <p:cBhvr>
                                        <p:cTn id="66" dur="500"/>
                                        <p:tgtEl>
                                          <p:spTgt spid="80"/>
                                        </p:tgtEl>
                                      </p:cBhvr>
                                    </p:animEffect>
                                  </p:childTnLst>
                                </p:cTn>
                              </p:par>
                            </p:childTnLst>
                          </p:cTn>
                        </p:par>
                        <p:par>
                          <p:cTn id="67" fill="hold" nodeType="afterGroup">
                            <p:stCondLst>
                              <p:cond delay="4500"/>
                            </p:stCondLst>
                            <p:childTnLst>
                              <p:par>
                                <p:cTn id="68" presetID="22" presetClass="entr" presetSubtype="8"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childTnLst>
                          </p:cTn>
                        </p:par>
                        <p:par>
                          <p:cTn id="71" fill="hold" nodeType="afterGroup">
                            <p:stCondLst>
                              <p:cond delay="5000"/>
                            </p:stCondLst>
                            <p:childTnLst>
                              <p:par>
                                <p:cTn id="72" presetID="22" presetClass="entr" presetSubtype="8" fill="hold"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wipe(left)">
                                      <p:cBhvr>
                                        <p:cTn id="74" dur="500"/>
                                        <p:tgtEl>
                                          <p:spTgt spid="19"/>
                                        </p:tgtEl>
                                      </p:cBhvr>
                                    </p:animEffect>
                                  </p:childTnLst>
                                </p:cTn>
                              </p:par>
                            </p:childTnLst>
                          </p:cTn>
                        </p:par>
                      </p:childTnLst>
                    </p:cTn>
                  </p:par>
                  <p:par>
                    <p:cTn id="75" fill="hold">
                      <p:stCondLst>
                        <p:cond delay="indefinite"/>
                      </p:stCondLst>
                      <p:childTnLst>
                        <p:par>
                          <p:cTn id="76" fill="hold" nodeType="after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left)">
                                      <p:cBhvr>
                                        <p:cTn id="7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80" grpId="0" animBg="1"/>
      <p:bldP spid="93" grpId="0" animBg="1"/>
      <p:bldP spid="29" grpId="0" animBg="1"/>
      <p:bldP spid="57" grpId="0" animBg="1"/>
    </p:bldLst>
  </p:timing>
</p:sld>
</file>

<file path=ppt/theme/theme1.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8915</TotalTime>
  <Words>2367</Words>
  <Application>Microsoft Office PowerPoint</Application>
  <PresentationFormat>On-screen Show (4:3)</PresentationFormat>
  <Paragraphs>437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Case study</vt:lpstr>
      <vt:lpstr>Supply, Demand, and Government Policy</vt:lpstr>
      <vt:lpstr>Controls on Price – Price Ceiling</vt:lpstr>
      <vt:lpstr>Hamburger market with a price ceiling</vt:lpstr>
      <vt:lpstr>Controls on Price – Price Ceiling</vt:lpstr>
      <vt:lpstr>Price Ceiling: Gas Price Policy in 1973</vt:lpstr>
      <vt:lpstr>Price Ceiling: Market for gasoline </vt:lpstr>
      <vt:lpstr>Price Ceiling: Rent controls</vt:lpstr>
      <vt:lpstr>Price Ceiling: Rent controls</vt:lpstr>
      <vt:lpstr>Rent control in the short run and the long run</vt:lpstr>
      <vt:lpstr>Price Ceiling: Rent controls</vt:lpstr>
      <vt:lpstr>Controls on Price – Price Floor</vt:lpstr>
      <vt:lpstr>Price Floor: Hamburger Market</vt:lpstr>
      <vt:lpstr>Controls on Price – Price Floor</vt:lpstr>
      <vt:lpstr>Price Floor: The minimum wage</vt:lpstr>
      <vt:lpstr>Price Floor: The minimum wage</vt:lpstr>
      <vt:lpstr>Price Floor: Minimum wage and the labor market</vt:lpstr>
      <vt:lpstr>Controls on Prices</vt:lpstr>
      <vt:lpstr>A tax on sellers</vt:lpstr>
      <vt:lpstr>Tax on Sellers  </vt:lpstr>
      <vt:lpstr>Taxes on Sellers </vt:lpstr>
      <vt:lpstr>Tax on Buyers</vt:lpstr>
      <vt:lpstr>Taxes on Buyers </vt:lpstr>
      <vt:lpstr>Tax on Buyers </vt:lpstr>
      <vt:lpstr>Income Tax and Labor Markets</vt:lpstr>
      <vt:lpstr>Income Tax and Labor Markets</vt:lpstr>
      <vt:lpstr>The Tax Burden</vt:lpstr>
      <vt:lpstr>How the burden of a tax is divided</vt:lpstr>
      <vt:lpstr>How the burden of a tax is divided</vt:lpstr>
      <vt:lpstr>The Tax Burden </vt:lpstr>
      <vt:lpstr>Who pays the luxury tax?</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405</cp:revision>
  <dcterms:created xsi:type="dcterms:W3CDTF">2008-07-04T09:17:33Z</dcterms:created>
  <dcterms:modified xsi:type="dcterms:W3CDTF">2013-01-30T02:07:00Z</dcterms:modified>
</cp:coreProperties>
</file>