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5" r:id="rId2"/>
    <p:sldMasterId id="2147483674" r:id="rId3"/>
    <p:sldMasterId id="2147483676" r:id="rId4"/>
    <p:sldMasterId id="2147483687" r:id="rId5"/>
  </p:sldMasterIdLst>
  <p:notesMasterIdLst>
    <p:notesMasterId r:id="rId29"/>
  </p:notesMasterIdLst>
  <p:sldIdLst>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8" r:id="rId22"/>
    <p:sldId id="279" r:id="rId23"/>
    <p:sldId id="277" r:id="rId24"/>
    <p:sldId id="280" r:id="rId25"/>
    <p:sldId id="282" r:id="rId26"/>
    <p:sldId id="283" r:id="rId27"/>
    <p:sldId id="284"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F8EDEC"/>
    <a:srgbClr val="000099"/>
    <a:srgbClr val="9E0000"/>
    <a:srgbClr val="000070"/>
    <a:srgbClr val="004800"/>
    <a:srgbClr val="0000B8"/>
    <a:srgbClr val="006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p:scale>
          <a:sx n="80" d="100"/>
          <a:sy n="80" d="100"/>
        </p:scale>
        <p:origin x="-1212" y="-204"/>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DCE6FE2-A4A7-4C29-A9AA-8E9B668D7084}" type="datetimeFigureOut">
              <a:rPr lang="en-US"/>
              <a:pPr>
                <a:defRPr/>
              </a:pPr>
              <a:t>1/30/2013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A7E6B76-51FE-4221-82C8-2D720D0E391E}" type="slidenum">
              <a:rPr lang="en-US"/>
              <a:pPr>
                <a:defRPr/>
              </a:pPr>
              <a:t>‹#›</a:t>
            </a:fld>
            <a:endParaRPr lang="en-US"/>
          </a:p>
        </p:txBody>
      </p:sp>
    </p:spTree>
    <p:extLst>
      <p:ext uri="{BB962C8B-B14F-4D97-AF65-F5344CB8AC3E}">
        <p14:creationId xmlns:p14="http://schemas.microsoft.com/office/powerpoint/2010/main" val="34799454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762000"/>
          </a:xfrm>
          <a:prstGeom prst="rect">
            <a:avLst/>
          </a:prstGeom>
        </p:spPr>
        <p:txBody>
          <a:bodyPr/>
          <a:lstStyle>
            <a:lvl1pPr>
              <a:defRPr sz="4000">
                <a:solidFill>
                  <a:srgbClr val="00007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990600"/>
            <a:ext cx="8534400" cy="5410200"/>
          </a:xfrm>
          <a:prstGeom prst="rect">
            <a:avLst/>
          </a:prstGeom>
        </p:spPr>
        <p:txBody>
          <a:bodyPr/>
          <a:lstStyle>
            <a:lvl1pPr>
              <a:defRPr sz="3400"/>
            </a:lvl1pPr>
            <a:lvl2pPr>
              <a:defRPr sz="3200"/>
            </a:lvl2pPr>
            <a:lvl3pPr>
              <a:defRPr sz="2800"/>
            </a:lvl3pPr>
            <a:lvl4pPr>
              <a:defRPr sz="2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22695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514600"/>
            <a:ext cx="9144000" cy="2514600"/>
          </a:xfrm>
          <a:prstGeom prst="rect">
            <a:avLst/>
          </a:prstGeom>
        </p:spPr>
        <p:txBody>
          <a:bodyPr/>
          <a:lstStyle>
            <a:lvl1pPr algn="ctr">
              <a:defRPr sz="4000" b="0" baseline="0">
                <a:solidFill>
                  <a:srgbClr val="A61902"/>
                </a:solidFill>
                <a:latin typeface="Times New Roman" pitchFamily="18" charset="0"/>
                <a:ea typeface="Arial Unicode MS" pitchFamily="34" charset="-128"/>
                <a:cs typeface="Times New Roman" pitchFamily="18" charset="0"/>
              </a:defRPr>
            </a:lvl1pPr>
          </a:lstStyle>
          <a:p>
            <a:endParaRPr lang="en-US" dirty="0"/>
          </a:p>
        </p:txBody>
      </p:sp>
    </p:spTree>
    <p:extLst>
      <p:ext uri="{BB962C8B-B14F-4D97-AF65-F5344CB8AC3E}">
        <p14:creationId xmlns:p14="http://schemas.microsoft.com/office/powerpoint/2010/main" val="1889660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Tree>
    <p:extLst>
      <p:ext uri="{BB962C8B-B14F-4D97-AF65-F5344CB8AC3E}">
        <p14:creationId xmlns:p14="http://schemas.microsoft.com/office/powerpoint/2010/main" val="1262451703"/>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Tree>
    <p:extLst>
      <p:ext uri="{BB962C8B-B14F-4D97-AF65-F5344CB8AC3E}">
        <p14:creationId xmlns:p14="http://schemas.microsoft.com/office/powerpoint/2010/main" val="3563080777"/>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304800" y="914400"/>
            <a:ext cx="8534400" cy="55626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a:xfrm>
            <a:off x="304800" y="381000"/>
            <a:ext cx="8610600" cy="533400"/>
          </a:xfrm>
          <a:prstGeom prst="rect">
            <a:avLst/>
          </a:prstGeom>
        </p:spPr>
        <p:txBody>
          <a:bodyPr/>
          <a:lstStyle>
            <a:lvl1pPr>
              <a:defRPr sz="3200">
                <a:solidFill>
                  <a:srgbClr val="00009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891234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304800" y="1066800"/>
            <a:ext cx="8534400" cy="5410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a:xfrm>
            <a:off x="1295400" y="0"/>
            <a:ext cx="6477000" cy="1066800"/>
          </a:xfrm>
          <a:prstGeom prst="rect">
            <a:avLst/>
          </a:prstGeom>
        </p:spPr>
        <p:txBody>
          <a:bodyPr/>
          <a:lstStyle>
            <a:lvl1pPr>
              <a:defRPr sz="3200">
                <a:solidFill>
                  <a:srgbClr val="9E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297697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3" name="Straight Connector 2"/>
          <p:cNvCxnSpPr/>
          <p:nvPr userDrawn="1"/>
        </p:nvCxnSpPr>
        <p:spPr>
          <a:xfrm>
            <a:off x="0" y="902542"/>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72" r:id="rId1"/>
    <p:sldLayoutId id="2147483777" r:id="rId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3" name="Straight Connector 2"/>
          <p:cNvCxnSpPr/>
          <p:nvPr userDrawn="1"/>
        </p:nvCxnSpPr>
        <p:spPr>
          <a:xfrm>
            <a:off x="0" y="902542"/>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73"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3" name="Straight Connector 2"/>
          <p:cNvCxnSpPr/>
          <p:nvPr userDrawn="1"/>
        </p:nvCxnSpPr>
        <p:spPr>
          <a:xfrm>
            <a:off x="0" y="902542"/>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74"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3429000" y="0"/>
            <a:ext cx="2005013" cy="523875"/>
          </a:xfrm>
          <a:prstGeom prst="rect">
            <a:avLst/>
          </a:prstGeom>
        </p:spPr>
        <p:txBody>
          <a:bodyPr wrap="none">
            <a:spAutoFit/>
          </a:bodyPr>
          <a:lstStyle/>
          <a:p>
            <a:pPr fontAlgn="auto">
              <a:spcBef>
                <a:spcPts val="0"/>
              </a:spcBef>
              <a:spcAft>
                <a:spcPts val="0"/>
              </a:spcAft>
              <a:defRPr/>
            </a:pPr>
            <a:r>
              <a:rPr lang="en-US" sz="2800" b="1" dirty="0">
                <a:solidFill>
                  <a:schemeClr val="bg1"/>
                </a:solidFill>
                <a:latin typeface="Arial Unicode MS" pitchFamily="34" charset="-128"/>
                <a:ea typeface="Arial Unicode MS" pitchFamily="34" charset="-128"/>
                <a:cs typeface="Arial Unicode MS" pitchFamily="34" charset="-128"/>
              </a:rPr>
              <a:t>APPENDIX</a:t>
            </a:r>
          </a:p>
        </p:txBody>
      </p:sp>
      <p:cxnSp>
        <p:nvCxnSpPr>
          <p:cNvPr id="4" name="Straight Connector 3"/>
          <p:cNvCxnSpPr/>
          <p:nvPr userDrawn="1"/>
        </p:nvCxnSpPr>
        <p:spPr>
          <a:xfrm>
            <a:off x="0" y="914417"/>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75"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3" name="Straight Connector 2"/>
          <p:cNvCxnSpPr/>
          <p:nvPr userDrawn="1"/>
        </p:nvCxnSpPr>
        <p:spPr>
          <a:xfrm>
            <a:off x="0" y="914417"/>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76"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auto">
          <a:xfrm>
            <a:off x="0" y="2590800"/>
            <a:ext cx="9144000" cy="243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solidFill>
                  <a:schemeClr val="tx1"/>
                </a:solidFill>
                <a:latin typeface="+mn-lt"/>
              </a:rPr>
              <a:t>Externalities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Externalities and Market Inefficiency</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Positive externalities</a:t>
            </a:r>
          </a:p>
          <a:p>
            <a:pPr lvl="1"/>
            <a:r>
              <a:rPr lang="en-US" dirty="0" smtClean="0"/>
              <a:t>Socially optimal </a:t>
            </a:r>
            <a:r>
              <a:rPr lang="en-US" dirty="0" smtClean="0"/>
              <a:t>quantity is</a:t>
            </a:r>
            <a:r>
              <a:rPr lang="en-US" dirty="0"/>
              <a:t> </a:t>
            </a:r>
            <a:r>
              <a:rPr lang="en-US" dirty="0" smtClean="0"/>
              <a:t>g</a:t>
            </a:r>
            <a:r>
              <a:rPr lang="en-US" dirty="0" smtClean="0"/>
              <a:t>reater </a:t>
            </a:r>
            <a:r>
              <a:rPr lang="en-US" dirty="0" smtClean="0"/>
              <a:t>than market equilibrium quantity</a:t>
            </a:r>
          </a:p>
          <a:p>
            <a:pPr lvl="1"/>
            <a:r>
              <a:rPr lang="en-US" dirty="0" smtClean="0"/>
              <a:t>Government corrects </a:t>
            </a:r>
            <a:r>
              <a:rPr lang="en-US" dirty="0" smtClean="0"/>
              <a:t>market failure</a:t>
            </a:r>
          </a:p>
          <a:p>
            <a:pPr lvl="2"/>
            <a:r>
              <a:rPr lang="en-US" dirty="0" smtClean="0"/>
              <a:t>Internalize the </a:t>
            </a:r>
            <a:r>
              <a:rPr lang="en-US" dirty="0" smtClean="0"/>
              <a:t>externality</a:t>
            </a:r>
          </a:p>
          <a:p>
            <a:pPr lvl="2"/>
            <a:r>
              <a:rPr lang="en-US" dirty="0" smtClean="0"/>
              <a:t>Example: </a:t>
            </a:r>
            <a:r>
              <a:rPr lang="en-US" dirty="0" smtClean="0"/>
              <a:t>Subsidy </a:t>
            </a:r>
            <a:r>
              <a:rPr lang="en-US" i="1" dirty="0" smtClean="0"/>
              <a:t>(grants, discounted loans, scholarship)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Externalities and Market Inefficiency</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Negative </a:t>
            </a:r>
            <a:r>
              <a:rPr lang="en-US" dirty="0" smtClean="0"/>
              <a:t>externalities: Markets </a:t>
            </a:r>
            <a:r>
              <a:rPr lang="en-US" dirty="0" smtClean="0"/>
              <a:t>produce a larger quantity than is socially desirable</a:t>
            </a:r>
          </a:p>
          <a:p>
            <a:r>
              <a:rPr lang="en-US" dirty="0" smtClean="0"/>
              <a:t>Positive </a:t>
            </a:r>
            <a:r>
              <a:rPr lang="en-US" dirty="0" smtClean="0"/>
              <a:t>externalities: Markets produce </a:t>
            </a:r>
            <a:r>
              <a:rPr lang="en-US" dirty="0" smtClean="0"/>
              <a:t>a smaller quantity than is socially desirable</a:t>
            </a:r>
          </a:p>
          <a:p>
            <a:r>
              <a:rPr lang="en-US" dirty="0" smtClean="0"/>
              <a:t>Government </a:t>
            </a:r>
            <a:r>
              <a:rPr lang="en-US" dirty="0" smtClean="0"/>
              <a:t>internalize the externality</a:t>
            </a:r>
          </a:p>
          <a:p>
            <a:pPr lvl="1"/>
            <a:r>
              <a:rPr lang="en-US" dirty="0" smtClean="0"/>
              <a:t>Taxing goods that have negative externalities</a:t>
            </a:r>
          </a:p>
          <a:p>
            <a:pPr lvl="1"/>
            <a:r>
              <a:rPr lang="en-US" dirty="0" smtClean="0"/>
              <a:t>Subsidizing goods that have positive externalities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Technology spillover is a </a:t>
            </a:r>
            <a:r>
              <a:rPr lang="en-US" dirty="0"/>
              <a:t>p</a:t>
            </a:r>
            <a:r>
              <a:rPr lang="en-US" dirty="0" smtClean="0"/>
              <a:t>ositive externality</a:t>
            </a:r>
          </a:p>
          <a:p>
            <a:pPr lvl="1"/>
            <a:r>
              <a:rPr lang="en-US" dirty="0" smtClean="0"/>
              <a:t>Impact of one firm’s research and production efforts on other firms’ access to technological advance</a:t>
            </a:r>
          </a:p>
          <a:p>
            <a:pPr lvl="1"/>
            <a:r>
              <a:rPr lang="en-US" dirty="0" smtClean="0"/>
              <a:t>Government can </a:t>
            </a:r>
            <a:r>
              <a:rPr lang="en-US" dirty="0" smtClean="0"/>
              <a:t>internalize the </a:t>
            </a:r>
            <a:r>
              <a:rPr lang="en-US" dirty="0" smtClean="0"/>
              <a:t>externality by subsidizing </a:t>
            </a:r>
            <a:r>
              <a:rPr lang="en-US" dirty="0" smtClean="0"/>
              <a:t>the value of technology spillover</a:t>
            </a:r>
          </a:p>
          <a:p>
            <a:r>
              <a:rPr lang="en-US" dirty="0" smtClean="0"/>
              <a:t>Industrial </a:t>
            </a:r>
            <a:r>
              <a:rPr lang="en-US" dirty="0" smtClean="0"/>
              <a:t>policy: Government </a:t>
            </a:r>
            <a:r>
              <a:rPr lang="en-US" dirty="0" smtClean="0"/>
              <a:t>intervention in the economy that aims to promote technology enhancing industries</a:t>
            </a:r>
          </a:p>
          <a:p>
            <a:r>
              <a:rPr lang="en-US" dirty="0" smtClean="0"/>
              <a:t>Patent </a:t>
            </a:r>
            <a:r>
              <a:rPr lang="en-US" dirty="0" smtClean="0"/>
              <a:t>law: Protect </a:t>
            </a:r>
            <a:r>
              <a:rPr lang="en-US" dirty="0" smtClean="0"/>
              <a:t>the rights of inventors by giving them exclusive use of their inventions for a period of time</a:t>
            </a:r>
          </a:p>
        </p:txBody>
      </p:sp>
      <p:sp>
        <p:nvSpPr>
          <p:cNvPr id="24579" name="Title 2"/>
          <p:cNvSpPr>
            <a:spLocks noGrp="1"/>
          </p:cNvSpPr>
          <p:nvPr>
            <p:ph type="title"/>
          </p:nvPr>
        </p:nvSpPr>
        <p:spPr bwMode="auto">
          <a:xfrm>
            <a:off x="0" y="0"/>
            <a:ext cx="9060873"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4000" dirty="0" smtClean="0">
                <a:solidFill>
                  <a:srgbClr val="0070C0"/>
                </a:solidFill>
              </a:rPr>
              <a:t>S</a:t>
            </a:r>
            <a:r>
              <a:rPr lang="en-US" sz="4000" dirty="0" smtClean="0">
                <a:solidFill>
                  <a:srgbClr val="0070C0"/>
                </a:solidFill>
              </a:rPr>
              <a:t>pillovers, Policy</a:t>
            </a:r>
            <a:r>
              <a:rPr lang="en-US" sz="4000" dirty="0" smtClean="0">
                <a:solidFill>
                  <a:srgbClr val="0070C0"/>
                </a:solidFill>
              </a:rPr>
              <a:t>, and </a:t>
            </a:r>
            <a:r>
              <a:rPr lang="en-US" sz="4000" dirty="0" smtClean="0">
                <a:solidFill>
                  <a:srgbClr val="0070C0"/>
                </a:solidFill>
              </a:rPr>
              <a:t>Patent </a:t>
            </a:r>
            <a:r>
              <a:rPr lang="en-US" sz="4000" dirty="0">
                <a:solidFill>
                  <a:srgbClr val="0070C0"/>
                </a:solidFill>
              </a:rPr>
              <a:t>P</a:t>
            </a:r>
            <a:r>
              <a:rPr lang="en-US" sz="4000" dirty="0" smtClean="0">
                <a:solidFill>
                  <a:srgbClr val="0070C0"/>
                </a:solidFill>
              </a:rPr>
              <a:t>rotection</a:t>
            </a:r>
            <a:endParaRPr lang="en-US" sz="4000" dirty="0" smtClean="0">
              <a:solidFill>
                <a:srgbClr val="0070C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Public Policies Toward Externalities</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Command-and-control policies: regulation </a:t>
            </a:r>
          </a:p>
          <a:p>
            <a:pPr lvl="1"/>
            <a:r>
              <a:rPr lang="en-US" dirty="0" smtClean="0"/>
              <a:t>Regulate behavior directly</a:t>
            </a:r>
          </a:p>
          <a:p>
            <a:pPr lvl="2"/>
            <a:r>
              <a:rPr lang="en-US" dirty="0" smtClean="0"/>
              <a:t>Making certain behaviors either required or forbidden</a:t>
            </a:r>
          </a:p>
          <a:p>
            <a:pPr lvl="2"/>
            <a:r>
              <a:rPr lang="en-US" dirty="0" smtClean="0"/>
              <a:t>Cannot eradicate pollution</a:t>
            </a:r>
          </a:p>
          <a:p>
            <a:pPr lvl="1"/>
            <a:r>
              <a:rPr lang="en-US" dirty="0" smtClean="0"/>
              <a:t>Environmental Protection Agency (EPA)</a:t>
            </a:r>
          </a:p>
          <a:p>
            <a:pPr lvl="2"/>
            <a:r>
              <a:rPr lang="en-US" dirty="0" smtClean="0"/>
              <a:t>Develop and enforce </a:t>
            </a:r>
            <a:r>
              <a:rPr lang="en-US" dirty="0" smtClean="0"/>
              <a:t>regulations to protect </a:t>
            </a:r>
            <a:r>
              <a:rPr lang="en-US" dirty="0" smtClean="0"/>
              <a:t>the environment</a:t>
            </a:r>
          </a:p>
          <a:p>
            <a:pPr lvl="2"/>
            <a:r>
              <a:rPr lang="en-US" dirty="0" smtClean="0"/>
              <a:t>Dictates maximum level of pollution </a:t>
            </a:r>
          </a:p>
          <a:p>
            <a:pPr lvl="2"/>
            <a:r>
              <a:rPr lang="en-US" dirty="0" smtClean="0"/>
              <a:t>My </a:t>
            </a:r>
            <a:r>
              <a:rPr lang="en-US" dirty="0"/>
              <a:t>r</a:t>
            </a:r>
            <a:r>
              <a:rPr lang="en-US" dirty="0" smtClean="0"/>
              <a:t>equires </a:t>
            </a:r>
            <a:r>
              <a:rPr lang="en-US" dirty="0" smtClean="0"/>
              <a:t>that firms adopt a particular technology to reduce emissions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Public Policies Toward Externalities</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Market-based policies</a:t>
            </a:r>
          </a:p>
          <a:p>
            <a:pPr lvl="1"/>
            <a:r>
              <a:rPr lang="en-US" dirty="0" smtClean="0"/>
              <a:t>Provide incentives</a:t>
            </a:r>
          </a:p>
          <a:p>
            <a:pPr lvl="2"/>
            <a:r>
              <a:rPr lang="en-US" dirty="0" smtClean="0"/>
              <a:t>Private decision makers - choose to solve the problem on their own</a:t>
            </a:r>
          </a:p>
          <a:p>
            <a:pPr>
              <a:buFont typeface="Arial" charset="0"/>
              <a:buNone/>
            </a:pPr>
            <a:r>
              <a:rPr lang="en-US" dirty="0" smtClean="0"/>
              <a:t>Corrective taxes and subsidies</a:t>
            </a:r>
          </a:p>
          <a:p>
            <a:pPr lvl="1"/>
            <a:r>
              <a:rPr lang="en-US" dirty="0" smtClean="0"/>
              <a:t>Corrective tax</a:t>
            </a:r>
          </a:p>
          <a:p>
            <a:pPr lvl="2"/>
            <a:r>
              <a:rPr lang="en-US" dirty="0" smtClean="0"/>
              <a:t>Induce private decision makers to take account of the social costs that arise from a negative externality</a:t>
            </a:r>
          </a:p>
          <a:p>
            <a:pPr lvl="2"/>
            <a:r>
              <a:rPr lang="en-US" dirty="0" smtClean="0"/>
              <a:t>Places a price on the right to pollute</a:t>
            </a:r>
          </a:p>
          <a:p>
            <a:pPr lvl="2"/>
            <a:r>
              <a:rPr lang="en-US" dirty="0" smtClean="0"/>
              <a:t>Reduce pollution at a lower cost to society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G</a:t>
            </a:r>
            <a:r>
              <a:rPr lang="en-US" dirty="0" smtClean="0"/>
              <a:t>as </a:t>
            </a:r>
            <a:r>
              <a:rPr lang="en-US" dirty="0" smtClean="0"/>
              <a:t>corrective tax</a:t>
            </a:r>
          </a:p>
          <a:p>
            <a:pPr lvl="1"/>
            <a:r>
              <a:rPr lang="en-US" dirty="0" smtClean="0"/>
              <a:t>Three negative externalities </a:t>
            </a:r>
            <a:endParaRPr lang="en-US" dirty="0" smtClean="0"/>
          </a:p>
          <a:p>
            <a:pPr lvl="1"/>
            <a:r>
              <a:rPr lang="en-US" dirty="0" smtClean="0"/>
              <a:t>Congestion</a:t>
            </a:r>
            <a:r>
              <a:rPr lang="en-US" dirty="0" smtClean="0"/>
              <a:t>, </a:t>
            </a:r>
            <a:r>
              <a:rPr lang="en-US" dirty="0"/>
              <a:t>a</a:t>
            </a:r>
            <a:r>
              <a:rPr lang="en-US" dirty="0" smtClean="0"/>
              <a:t>ccidents</a:t>
            </a:r>
            <a:r>
              <a:rPr lang="en-US" dirty="0" smtClean="0"/>
              <a:t> and p</a:t>
            </a:r>
            <a:r>
              <a:rPr lang="en-US" dirty="0" smtClean="0"/>
              <a:t>ollution</a:t>
            </a:r>
          </a:p>
          <a:p>
            <a:pPr lvl="1"/>
            <a:r>
              <a:rPr lang="en-US" dirty="0" smtClean="0"/>
              <a:t>Tax per gallon to correct for externality</a:t>
            </a:r>
            <a:endParaRPr lang="en-US" dirty="0" smtClean="0"/>
          </a:p>
          <a:p>
            <a:pPr lvl="1"/>
            <a:r>
              <a:rPr lang="en-US" dirty="0" smtClean="0"/>
              <a:t>Doesn’t </a:t>
            </a:r>
            <a:r>
              <a:rPr lang="en-US" dirty="0" smtClean="0"/>
              <a:t>cause deadweight </a:t>
            </a:r>
            <a:r>
              <a:rPr lang="en-US" dirty="0" smtClean="0"/>
              <a:t>losses (highly inelastic)</a:t>
            </a:r>
          </a:p>
          <a:p>
            <a:pPr marL="0" indent="0">
              <a:buNone/>
            </a:pPr>
            <a:r>
              <a:rPr lang="en-US" dirty="0" smtClean="0"/>
              <a:t>Land over use corrective subsidy</a:t>
            </a:r>
            <a:endParaRPr lang="en-US" dirty="0"/>
          </a:p>
          <a:p>
            <a:pPr lvl="1"/>
            <a:r>
              <a:rPr lang="en-US" dirty="0" smtClean="0"/>
              <a:t>Three negative externalities </a:t>
            </a:r>
          </a:p>
          <a:p>
            <a:pPr lvl="1"/>
            <a:r>
              <a:rPr lang="en-US" dirty="0" smtClean="0"/>
              <a:t>Erosion, organic matter and wide life</a:t>
            </a:r>
            <a:endParaRPr lang="en-US" dirty="0"/>
          </a:p>
          <a:p>
            <a:pPr lvl="1"/>
            <a:r>
              <a:rPr lang="en-US" dirty="0" smtClean="0"/>
              <a:t>Per acre payment to “not produce the acre” which corrects for externality</a:t>
            </a:r>
            <a:endParaRPr lang="en-US" dirty="0"/>
          </a:p>
          <a:p>
            <a:pPr marL="457200" lvl="1" indent="0">
              <a:buNone/>
            </a:pPr>
            <a:endParaRPr lang="en-US" dirty="0" smtClean="0"/>
          </a:p>
        </p:txBody>
      </p:sp>
      <p:sp>
        <p:nvSpPr>
          <p:cNvPr id="27651" name="Title 2"/>
          <p:cNvSpPr>
            <a:spLocks noGrp="1"/>
          </p:cNvSpPr>
          <p:nvPr>
            <p:ph type="title"/>
          </p:nvPr>
        </p:nvSpPr>
        <p:spPr bwMode="auto">
          <a:xfrm>
            <a:off x="178130" y="0"/>
            <a:ext cx="8372104"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4000" dirty="0" smtClean="0">
                <a:solidFill>
                  <a:srgbClr val="0070C0"/>
                </a:solidFill>
              </a:rPr>
              <a:t>Corrective Tax and Subsidy</a:t>
            </a:r>
            <a:endParaRPr lang="en-US" sz="4000" dirty="0" smtClean="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Public Policies Toward Externalities</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Market-based government </a:t>
            </a:r>
            <a:r>
              <a:rPr lang="en-US" dirty="0" smtClean="0"/>
              <a:t>policies</a:t>
            </a:r>
          </a:p>
          <a:p>
            <a:pPr>
              <a:buFont typeface="Arial" charset="0"/>
              <a:buNone/>
            </a:pPr>
            <a:r>
              <a:rPr lang="en-US" dirty="0" smtClean="0"/>
              <a:t>Tradable pollution permits</a:t>
            </a:r>
          </a:p>
          <a:p>
            <a:pPr lvl="1"/>
            <a:r>
              <a:rPr lang="en-US" dirty="0" smtClean="0"/>
              <a:t>Voluntary transfer of the right to pollute from one firm to another</a:t>
            </a:r>
          </a:p>
          <a:p>
            <a:pPr lvl="1"/>
            <a:r>
              <a:rPr lang="en-US" dirty="0" smtClean="0"/>
              <a:t>New scarce resource: pollution permits</a:t>
            </a:r>
          </a:p>
          <a:p>
            <a:pPr lvl="1"/>
            <a:r>
              <a:rPr lang="en-US" dirty="0" smtClean="0"/>
              <a:t>Market to trade permits</a:t>
            </a:r>
          </a:p>
          <a:p>
            <a:pPr lvl="1"/>
            <a:r>
              <a:rPr lang="en-US" dirty="0" smtClean="0"/>
              <a:t>Firm’s willingness to </a:t>
            </a:r>
            <a:r>
              <a:rPr lang="en-US" dirty="0" smtClean="0"/>
              <a:t>pay depends </a:t>
            </a:r>
            <a:r>
              <a:rPr lang="en-US" dirty="0" smtClean="0"/>
              <a:t>on </a:t>
            </a:r>
            <a:r>
              <a:rPr lang="en-US" dirty="0" smtClean="0"/>
              <a:t>the</a:t>
            </a:r>
            <a:r>
              <a:rPr lang="en-US" dirty="0" smtClean="0"/>
              <a:t> </a:t>
            </a:r>
            <a:r>
              <a:rPr lang="en-US" dirty="0" smtClean="0"/>
              <a:t>cost of reducing pollution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Public Policies Toward Externalities</a:t>
            </a:r>
          </a:p>
        </p:txBody>
      </p:sp>
      <p:sp>
        <p:nvSpPr>
          <p:cNvPr id="3" name="Content Placeholder 2"/>
          <p:cNvSpPr>
            <a:spLocks noGrp="1"/>
          </p:cNvSpPr>
          <p:nvPr>
            <p:ph idx="1"/>
          </p:nvPr>
        </p:nvSpPr>
        <p:spPr bwMode="auto">
          <a:xfrm>
            <a:off x="381000" y="990600"/>
            <a:ext cx="87630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charset="0"/>
              <a:buNone/>
            </a:pPr>
            <a:r>
              <a:rPr lang="en-US" dirty="0" smtClean="0"/>
              <a:t>Tradable pollution permits</a:t>
            </a:r>
          </a:p>
          <a:p>
            <a:pPr lvl="1"/>
            <a:r>
              <a:rPr lang="en-US" dirty="0" smtClean="0"/>
              <a:t>Advantage of free market for pollution permits</a:t>
            </a:r>
          </a:p>
          <a:p>
            <a:pPr lvl="2"/>
            <a:r>
              <a:rPr lang="en-US" dirty="0" smtClean="0"/>
              <a:t>Firms </a:t>
            </a:r>
            <a:r>
              <a:rPr lang="en-US" dirty="0" smtClean="0"/>
              <a:t>reduce pollution at a low cost</a:t>
            </a:r>
          </a:p>
          <a:p>
            <a:pPr lvl="3"/>
            <a:r>
              <a:rPr lang="en-US" dirty="0" smtClean="0"/>
              <a:t>Sell whatever permits they get</a:t>
            </a:r>
          </a:p>
          <a:p>
            <a:pPr lvl="2"/>
            <a:r>
              <a:rPr lang="en-US" dirty="0" smtClean="0"/>
              <a:t>Firms reduce pollution only at a high cost</a:t>
            </a:r>
          </a:p>
          <a:p>
            <a:pPr lvl="3"/>
            <a:r>
              <a:rPr lang="en-US" dirty="0" smtClean="0"/>
              <a:t>Buy whatever permits they need</a:t>
            </a:r>
          </a:p>
          <a:p>
            <a:pPr lvl="2"/>
            <a:r>
              <a:rPr lang="en-US" dirty="0" smtClean="0"/>
              <a:t>Efficient final allocation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Public Policies Toward Externalities</a:t>
            </a:r>
          </a:p>
        </p:txBody>
      </p:sp>
      <p:sp>
        <p:nvSpPr>
          <p:cNvPr id="3" name="Content Placeholder 2"/>
          <p:cNvSpPr>
            <a:spLocks noGrp="1"/>
          </p:cNvSpPr>
          <p:nvPr>
            <p:ph idx="1"/>
          </p:nvPr>
        </p:nvSpPr>
        <p:spPr bwMode="auto">
          <a:xfrm>
            <a:off x="381000" y="990600"/>
            <a:ext cx="87630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Reducing pollution using pollution permits or corrective taxes</a:t>
            </a:r>
          </a:p>
          <a:p>
            <a:pPr lvl="1"/>
            <a:r>
              <a:rPr lang="en-US" dirty="0" smtClean="0"/>
              <a:t>Firms pay for their pollution</a:t>
            </a:r>
          </a:p>
          <a:p>
            <a:pPr lvl="2"/>
            <a:r>
              <a:rPr lang="en-US" dirty="0" smtClean="0"/>
              <a:t>Corrective </a:t>
            </a:r>
            <a:r>
              <a:rPr lang="en-US" dirty="0" smtClean="0"/>
              <a:t>taxes: government </a:t>
            </a:r>
            <a:r>
              <a:rPr lang="en-US" dirty="0" smtClean="0"/>
              <a:t>revenue</a:t>
            </a:r>
          </a:p>
          <a:p>
            <a:pPr lvl="2"/>
            <a:r>
              <a:rPr lang="en-US" dirty="0" smtClean="0"/>
              <a:t>Pollution </a:t>
            </a:r>
            <a:r>
              <a:rPr lang="en-US" dirty="0" smtClean="0"/>
              <a:t>permits</a:t>
            </a:r>
            <a:r>
              <a:rPr lang="en-US" dirty="0" smtClean="0"/>
              <a:t>: </a:t>
            </a:r>
            <a:r>
              <a:rPr lang="en-US" dirty="0" smtClean="0"/>
              <a:t>priced </a:t>
            </a:r>
            <a:r>
              <a:rPr lang="en-US" dirty="0" smtClean="0"/>
              <a:t>at market value</a:t>
            </a:r>
          </a:p>
          <a:p>
            <a:pPr lvl="1"/>
            <a:r>
              <a:rPr lang="en-US" dirty="0" smtClean="0"/>
              <a:t>Both internalize </a:t>
            </a:r>
            <a:r>
              <a:rPr lang="en-US" dirty="0" smtClean="0"/>
              <a:t>the externality of pollution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bwMode="auto">
          <a:xfrm>
            <a:off x="154379" y="8925"/>
            <a:ext cx="8989621"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a:solidFill>
                  <a:srgbClr val="0070C0"/>
                </a:solidFill>
              </a:rPr>
              <a:t>E</a:t>
            </a:r>
            <a:r>
              <a:rPr lang="en-US" sz="3600" dirty="0" smtClean="0">
                <a:solidFill>
                  <a:srgbClr val="0070C0"/>
                </a:solidFill>
              </a:rPr>
              <a:t>quivalence </a:t>
            </a:r>
            <a:r>
              <a:rPr lang="en-US" sz="3600" dirty="0" smtClean="0">
                <a:solidFill>
                  <a:srgbClr val="0070C0"/>
                </a:solidFill>
              </a:rPr>
              <a:t>of corrective taxes </a:t>
            </a:r>
            <a:r>
              <a:rPr lang="en-US" sz="3600" dirty="0" smtClean="0">
                <a:solidFill>
                  <a:srgbClr val="0070C0"/>
                </a:solidFill>
              </a:rPr>
              <a:t>&amp; </a:t>
            </a:r>
            <a:r>
              <a:rPr lang="en-US" sz="3600" dirty="0" smtClean="0">
                <a:solidFill>
                  <a:srgbClr val="0070C0"/>
                </a:solidFill>
              </a:rPr>
              <a:t>permits</a:t>
            </a:r>
          </a:p>
        </p:txBody>
      </p:sp>
      <p:grpSp>
        <p:nvGrpSpPr>
          <p:cNvPr id="5" name="Group 4"/>
          <p:cNvGrpSpPr>
            <a:grpSpLocks/>
          </p:cNvGrpSpPr>
          <p:nvPr/>
        </p:nvGrpSpPr>
        <p:grpSpPr bwMode="auto">
          <a:xfrm>
            <a:off x="-3175" y="1185850"/>
            <a:ext cx="4195763" cy="3679825"/>
            <a:chOff x="899168" y="1589303"/>
            <a:chExt cx="4195322" cy="3679435"/>
          </a:xfrm>
        </p:grpSpPr>
        <p:sp>
          <p:nvSpPr>
            <p:cNvPr id="6" name="Rectangle 5"/>
            <p:cNvSpPr/>
            <p:nvPr/>
          </p:nvSpPr>
          <p:spPr>
            <a:xfrm>
              <a:off x="1829345" y="1840101"/>
              <a:ext cx="3265145" cy="34286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dirty="0"/>
            </a:p>
          </p:txBody>
        </p:sp>
        <p:grpSp>
          <p:nvGrpSpPr>
            <p:cNvPr id="32827" name="Group 48"/>
            <p:cNvGrpSpPr>
              <a:grpSpLocks/>
            </p:cNvGrpSpPr>
            <p:nvPr/>
          </p:nvGrpSpPr>
          <p:grpSpPr bwMode="auto">
            <a:xfrm>
              <a:off x="899168" y="1589303"/>
              <a:ext cx="946070" cy="3668324"/>
              <a:chOff x="3642128" y="1133301"/>
              <a:chExt cx="946070" cy="3668096"/>
            </a:xfrm>
          </p:grpSpPr>
          <p:cxnSp>
            <p:nvCxnSpPr>
              <p:cNvPr id="8" name="Straight Connector 7"/>
              <p:cNvCxnSpPr/>
              <p:nvPr/>
            </p:nvCxnSpPr>
            <p:spPr>
              <a:xfrm rot="5400000">
                <a:off x="2896982" y="3124485"/>
                <a:ext cx="3352236"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2829" name="TextBox 56"/>
              <p:cNvSpPr txBox="1">
                <a:spLocks noChangeArrowheads="1"/>
              </p:cNvSpPr>
              <p:nvPr/>
            </p:nvSpPr>
            <p:spPr bwMode="auto">
              <a:xfrm>
                <a:off x="3642128" y="1133301"/>
                <a:ext cx="946070" cy="584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Price of</a:t>
                </a:r>
              </a:p>
              <a:p>
                <a:pPr algn="r" eaLnBrk="1" hangingPunct="1"/>
                <a:r>
                  <a:rPr lang="en-US" sz="1600"/>
                  <a:t>pollution</a:t>
                </a:r>
              </a:p>
            </p:txBody>
          </p:sp>
        </p:grpSp>
      </p:grpSp>
      <p:sp>
        <p:nvSpPr>
          <p:cNvPr id="10" name="TextBox 8"/>
          <p:cNvSpPr txBox="1">
            <a:spLocks noChangeArrowheads="1"/>
          </p:cNvSpPr>
          <p:nvPr/>
        </p:nvSpPr>
        <p:spPr bwMode="auto">
          <a:xfrm>
            <a:off x="0" y="5623238"/>
            <a:ext cx="8812213"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In the left illustration</a:t>
            </a:r>
            <a:r>
              <a:rPr lang="en-US" sz="1600" dirty="0" smtClean="0"/>
              <a:t>, </a:t>
            </a:r>
            <a:r>
              <a:rPr lang="en-US" sz="1600" dirty="0"/>
              <a:t>the EPA sets a price on pollution by levying a corrective tax, and the demand curve determines the quantity of pollution. </a:t>
            </a:r>
            <a:r>
              <a:rPr lang="en-US" sz="1600" dirty="0" smtClean="0"/>
              <a:t>On the right</a:t>
            </a:r>
            <a:r>
              <a:rPr lang="en-US" sz="1600" dirty="0" smtClean="0"/>
              <a:t>, </a:t>
            </a:r>
            <a:r>
              <a:rPr lang="en-US" sz="1600" dirty="0"/>
              <a:t>the EPA limits the quantity of pollution by limiting the number of pollution permits, and the demand curve determines the price of pollution. The price and quantity of pollution are the same in the two cases.</a:t>
            </a:r>
          </a:p>
        </p:txBody>
      </p:sp>
      <p:grpSp>
        <p:nvGrpSpPr>
          <p:cNvPr id="11" name="Group 10"/>
          <p:cNvGrpSpPr>
            <a:grpSpLocks/>
          </p:cNvGrpSpPr>
          <p:nvPr/>
        </p:nvGrpSpPr>
        <p:grpSpPr bwMode="auto">
          <a:xfrm>
            <a:off x="696913" y="4849800"/>
            <a:ext cx="3852862" cy="584200"/>
            <a:chOff x="4343400" y="4785009"/>
            <a:chExt cx="3852114" cy="584101"/>
          </a:xfrm>
        </p:grpSpPr>
        <p:cxnSp>
          <p:nvCxnSpPr>
            <p:cNvPr id="12" name="Straight Connector 11"/>
            <p:cNvCxnSpPr/>
            <p:nvPr/>
          </p:nvCxnSpPr>
          <p:spPr>
            <a:xfrm>
              <a:off x="4571956" y="4788183"/>
              <a:ext cx="3290248" cy="317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2824" name="TextBox 10"/>
            <p:cNvSpPr txBox="1">
              <a:spLocks noChangeArrowheads="1"/>
            </p:cNvSpPr>
            <p:nvPr/>
          </p:nvSpPr>
          <p:spPr bwMode="auto">
            <a:xfrm>
              <a:off x="4343400" y="4800600"/>
              <a:ext cx="298480" cy="33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sp>
          <p:nvSpPr>
            <p:cNvPr id="32825" name="TextBox 23"/>
            <p:cNvSpPr txBox="1">
              <a:spLocks noChangeArrowheads="1"/>
            </p:cNvSpPr>
            <p:nvPr/>
          </p:nvSpPr>
          <p:spPr bwMode="auto">
            <a:xfrm>
              <a:off x="7017324" y="4785009"/>
              <a:ext cx="1178190" cy="584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Quantity of</a:t>
              </a:r>
            </a:p>
            <a:p>
              <a:pPr eaLnBrk="1" hangingPunct="1"/>
              <a:r>
                <a:rPr lang="en-US" sz="1600"/>
                <a:t>pollution</a:t>
              </a:r>
            </a:p>
          </p:txBody>
        </p:sp>
      </p:grpSp>
      <p:sp>
        <p:nvSpPr>
          <p:cNvPr id="15" name="TextBox 8"/>
          <p:cNvSpPr txBox="1">
            <a:spLocks noChangeArrowheads="1"/>
          </p:cNvSpPr>
          <p:nvPr/>
        </p:nvSpPr>
        <p:spPr bwMode="auto">
          <a:xfrm>
            <a:off x="1484415" y="895338"/>
            <a:ext cx="282564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smtClean="0"/>
              <a:t>Corrective </a:t>
            </a:r>
            <a:r>
              <a:rPr lang="en-US" sz="1600" b="1" dirty="0"/>
              <a:t>tax</a:t>
            </a:r>
            <a:endParaRPr lang="en-US" sz="1600" b="1" baseline="-25000" dirty="0"/>
          </a:p>
        </p:txBody>
      </p:sp>
      <p:sp>
        <p:nvSpPr>
          <p:cNvPr id="16" name="TextBox 8"/>
          <p:cNvSpPr txBox="1">
            <a:spLocks noChangeArrowheads="1"/>
          </p:cNvSpPr>
          <p:nvPr/>
        </p:nvSpPr>
        <p:spPr bwMode="auto">
          <a:xfrm>
            <a:off x="5890160" y="927088"/>
            <a:ext cx="305222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smtClean="0"/>
              <a:t>Pollution </a:t>
            </a:r>
            <a:r>
              <a:rPr lang="en-US" sz="1600" b="1" dirty="0"/>
              <a:t>permits</a:t>
            </a:r>
          </a:p>
        </p:txBody>
      </p:sp>
      <p:grpSp>
        <p:nvGrpSpPr>
          <p:cNvPr id="17" name="Group 121"/>
          <p:cNvGrpSpPr>
            <a:grpSpLocks/>
          </p:cNvGrpSpPr>
          <p:nvPr/>
        </p:nvGrpSpPr>
        <p:grpSpPr bwMode="auto">
          <a:xfrm>
            <a:off x="1104900" y="2114538"/>
            <a:ext cx="3246438" cy="2149475"/>
            <a:chOff x="1105164" y="2518027"/>
            <a:chExt cx="3247486" cy="2148511"/>
          </a:xfrm>
        </p:grpSpPr>
        <p:sp>
          <p:nvSpPr>
            <p:cNvPr id="32821" name="TextBox 23"/>
            <p:cNvSpPr txBox="1">
              <a:spLocks noChangeArrowheads="1"/>
            </p:cNvSpPr>
            <p:nvPr/>
          </p:nvSpPr>
          <p:spPr bwMode="auto">
            <a:xfrm>
              <a:off x="2847135" y="3945140"/>
              <a:ext cx="1505515" cy="584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Demand for</a:t>
              </a:r>
            </a:p>
            <a:p>
              <a:pPr algn="ctr" eaLnBrk="1" hangingPunct="1"/>
              <a:r>
                <a:rPr lang="en-US" sz="1600"/>
                <a:t>pollution rights</a:t>
              </a:r>
            </a:p>
          </p:txBody>
        </p:sp>
        <p:cxnSp>
          <p:nvCxnSpPr>
            <p:cNvPr id="19" name="Straight Connector 18"/>
            <p:cNvCxnSpPr/>
            <p:nvPr/>
          </p:nvCxnSpPr>
          <p:spPr>
            <a:xfrm rot="16200000" flipH="1">
              <a:off x="1016270" y="2606921"/>
              <a:ext cx="2148511" cy="1970724"/>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grpSp>
      <p:grpSp>
        <p:nvGrpSpPr>
          <p:cNvPr id="20" name="Group 176"/>
          <p:cNvGrpSpPr>
            <a:grpSpLocks/>
          </p:cNvGrpSpPr>
          <p:nvPr/>
        </p:nvGrpSpPr>
        <p:grpSpPr bwMode="auto">
          <a:xfrm>
            <a:off x="1955800" y="3278175"/>
            <a:ext cx="344488" cy="1912938"/>
            <a:chOff x="1955470" y="3682145"/>
            <a:chExt cx="344654" cy="1913269"/>
          </a:xfrm>
        </p:grpSpPr>
        <p:cxnSp>
          <p:nvCxnSpPr>
            <p:cNvPr id="24" name="Straight Connector 23"/>
            <p:cNvCxnSpPr/>
            <p:nvPr/>
          </p:nvCxnSpPr>
          <p:spPr>
            <a:xfrm rot="5400000">
              <a:off x="1353759" y="4464918"/>
              <a:ext cx="1567134" cy="1589"/>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2820" name="TextBox 130"/>
            <p:cNvSpPr txBox="1">
              <a:spLocks noChangeArrowheads="1"/>
            </p:cNvSpPr>
            <p:nvPr/>
          </p:nvSpPr>
          <p:spPr bwMode="auto">
            <a:xfrm>
              <a:off x="1955470" y="5256810"/>
              <a:ext cx="344654" cy="338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Q</a:t>
              </a:r>
              <a:endParaRPr lang="en-US" sz="1600" baseline="-25000"/>
            </a:p>
          </p:txBody>
        </p:sp>
      </p:grpSp>
      <p:grpSp>
        <p:nvGrpSpPr>
          <p:cNvPr id="23" name="Group 90"/>
          <p:cNvGrpSpPr>
            <a:grpSpLocks/>
          </p:cNvGrpSpPr>
          <p:nvPr/>
        </p:nvGrpSpPr>
        <p:grpSpPr bwMode="auto">
          <a:xfrm>
            <a:off x="531813" y="2822563"/>
            <a:ext cx="3787775" cy="588962"/>
            <a:chOff x="531813" y="3118901"/>
            <a:chExt cx="3788498" cy="589911"/>
          </a:xfrm>
        </p:grpSpPr>
        <p:grpSp>
          <p:nvGrpSpPr>
            <p:cNvPr id="32815" name="Group 139"/>
            <p:cNvGrpSpPr>
              <a:grpSpLocks/>
            </p:cNvGrpSpPr>
            <p:nvPr/>
          </p:nvGrpSpPr>
          <p:grpSpPr bwMode="auto">
            <a:xfrm>
              <a:off x="531813" y="3370258"/>
              <a:ext cx="3018910" cy="338554"/>
              <a:chOff x="532410" y="3477490"/>
              <a:chExt cx="3017719" cy="338972"/>
            </a:xfrm>
          </p:grpSpPr>
          <p:cxnSp>
            <p:nvCxnSpPr>
              <p:cNvPr id="21" name="Straight Connector 20"/>
              <p:cNvCxnSpPr/>
              <p:nvPr/>
            </p:nvCxnSpPr>
            <p:spPr>
              <a:xfrm>
                <a:off x="926030" y="3669996"/>
                <a:ext cx="2623602" cy="0"/>
              </a:xfrm>
              <a:prstGeom prst="line">
                <a:avLst/>
              </a:prstGeom>
              <a:ln w="38100">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32818" name="TextBox 129"/>
              <p:cNvSpPr txBox="1">
                <a:spLocks noChangeArrowheads="1"/>
              </p:cNvSpPr>
              <p:nvPr/>
            </p:nvSpPr>
            <p:spPr bwMode="auto">
              <a:xfrm>
                <a:off x="532410" y="3477490"/>
                <a:ext cx="320795" cy="338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P</a:t>
                </a:r>
                <a:endParaRPr lang="en-US" sz="1600" baseline="-25000"/>
              </a:p>
            </p:txBody>
          </p:sp>
        </p:grpSp>
        <p:sp>
          <p:nvSpPr>
            <p:cNvPr id="32816" name="TextBox 129"/>
            <p:cNvSpPr txBox="1">
              <a:spLocks noChangeArrowheads="1"/>
            </p:cNvSpPr>
            <p:nvPr/>
          </p:nvSpPr>
          <p:spPr bwMode="auto">
            <a:xfrm>
              <a:off x="2869273" y="3118901"/>
              <a:ext cx="145103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Corrective tax</a:t>
              </a:r>
              <a:endParaRPr lang="en-US" sz="1600" baseline="-25000"/>
            </a:p>
          </p:txBody>
        </p:sp>
      </p:grpSp>
      <p:sp>
        <p:nvSpPr>
          <p:cNvPr id="32" name="Freeform 183"/>
          <p:cNvSpPr>
            <a:spLocks/>
          </p:cNvSpPr>
          <p:nvPr/>
        </p:nvSpPr>
        <p:spPr bwMode="auto">
          <a:xfrm>
            <a:off x="2070100" y="3208325"/>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27" name="Group 96"/>
          <p:cNvGrpSpPr>
            <a:grpSpLocks/>
          </p:cNvGrpSpPr>
          <p:nvPr/>
        </p:nvGrpSpPr>
        <p:grpSpPr bwMode="auto">
          <a:xfrm>
            <a:off x="784225" y="1573200"/>
            <a:ext cx="2303373" cy="1573213"/>
            <a:chOff x="783771" y="1870013"/>
            <a:chExt cx="2303463" cy="1573831"/>
          </a:xfrm>
        </p:grpSpPr>
        <p:sp>
          <p:nvSpPr>
            <p:cNvPr id="32813" name="TextBox 129"/>
            <p:cNvSpPr txBox="1">
              <a:spLocks noChangeArrowheads="1"/>
            </p:cNvSpPr>
            <p:nvPr/>
          </p:nvSpPr>
          <p:spPr bwMode="auto">
            <a:xfrm>
              <a:off x="1299752" y="1870013"/>
              <a:ext cx="1787482" cy="52342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A </a:t>
              </a:r>
              <a:r>
                <a:rPr lang="en-US" sz="1400" dirty="0"/>
                <a:t>corrective tax sets</a:t>
              </a:r>
            </a:p>
            <a:p>
              <a:pPr eaLnBrk="1" hangingPunct="1"/>
              <a:r>
                <a:rPr lang="en-US" sz="1400" dirty="0"/>
                <a:t>the price of </a:t>
              </a:r>
              <a:r>
                <a:rPr lang="en-US" sz="1400" dirty="0" smtClean="0"/>
                <a:t>pollution</a:t>
              </a:r>
              <a:endParaRPr lang="en-US" sz="1400" baseline="-25000" dirty="0"/>
            </a:p>
          </p:txBody>
        </p:sp>
        <p:cxnSp>
          <p:nvCxnSpPr>
            <p:cNvPr id="96" name="Straight Connector 95"/>
            <p:cNvCxnSpPr/>
            <p:nvPr/>
          </p:nvCxnSpPr>
          <p:spPr>
            <a:xfrm rot="5400000" flipH="1" flipV="1">
              <a:off x="747870" y="2458581"/>
              <a:ext cx="1021164" cy="9493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97"/>
          <p:cNvGrpSpPr>
            <a:grpSpLocks/>
          </p:cNvGrpSpPr>
          <p:nvPr/>
        </p:nvGrpSpPr>
        <p:grpSpPr bwMode="auto">
          <a:xfrm>
            <a:off x="47625" y="3803638"/>
            <a:ext cx="2081213" cy="1049337"/>
            <a:chOff x="-1969325" y="2855658"/>
            <a:chExt cx="2080782" cy="1048896"/>
          </a:xfrm>
        </p:grpSpPr>
        <p:sp>
          <p:nvSpPr>
            <p:cNvPr id="32811" name="TextBox 129"/>
            <p:cNvSpPr txBox="1">
              <a:spLocks noChangeArrowheads="1"/>
            </p:cNvSpPr>
            <p:nvPr/>
          </p:nvSpPr>
          <p:spPr bwMode="auto">
            <a:xfrm>
              <a:off x="-1969325" y="2855658"/>
              <a:ext cx="2066306" cy="95410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which</a:t>
              </a:r>
              <a:r>
                <a:rPr lang="en-US" sz="1400" dirty="0"/>
                <a:t>, together with the demand curve, determines the quantity of pollution.</a:t>
              </a:r>
              <a:endParaRPr lang="en-US" sz="1400" baseline="-25000" dirty="0"/>
            </a:p>
          </p:txBody>
        </p:sp>
        <p:cxnSp>
          <p:nvCxnSpPr>
            <p:cNvPr id="100" name="Straight Connector 99"/>
            <p:cNvCxnSpPr/>
            <p:nvPr/>
          </p:nvCxnSpPr>
          <p:spPr>
            <a:xfrm rot="10800000">
              <a:off x="-212326" y="3707787"/>
              <a:ext cx="323783" cy="1967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Group 101"/>
          <p:cNvGrpSpPr>
            <a:grpSpLocks/>
          </p:cNvGrpSpPr>
          <p:nvPr/>
        </p:nvGrpSpPr>
        <p:grpSpPr bwMode="auto">
          <a:xfrm>
            <a:off x="4627563" y="1219188"/>
            <a:ext cx="4194175" cy="3679825"/>
            <a:chOff x="899168" y="1589303"/>
            <a:chExt cx="4195322" cy="3679435"/>
          </a:xfrm>
        </p:grpSpPr>
        <p:sp>
          <p:nvSpPr>
            <p:cNvPr id="103" name="Rectangle 102"/>
            <p:cNvSpPr/>
            <p:nvPr/>
          </p:nvSpPr>
          <p:spPr>
            <a:xfrm>
              <a:off x="1829697" y="1840101"/>
              <a:ext cx="3264793" cy="34286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dirty="0"/>
            </a:p>
          </p:txBody>
        </p:sp>
        <p:grpSp>
          <p:nvGrpSpPr>
            <p:cNvPr id="32808" name="Group 48"/>
            <p:cNvGrpSpPr>
              <a:grpSpLocks/>
            </p:cNvGrpSpPr>
            <p:nvPr/>
          </p:nvGrpSpPr>
          <p:grpSpPr bwMode="auto">
            <a:xfrm>
              <a:off x="899168" y="1589303"/>
              <a:ext cx="946070" cy="3668324"/>
              <a:chOff x="3642128" y="1133301"/>
              <a:chExt cx="946070" cy="3668096"/>
            </a:xfrm>
          </p:grpSpPr>
          <p:cxnSp>
            <p:nvCxnSpPr>
              <p:cNvPr id="105" name="Straight Connector 104"/>
              <p:cNvCxnSpPr/>
              <p:nvPr/>
            </p:nvCxnSpPr>
            <p:spPr>
              <a:xfrm rot="5400000">
                <a:off x="2897334" y="3124484"/>
                <a:ext cx="3352236"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2810" name="TextBox 56"/>
              <p:cNvSpPr txBox="1">
                <a:spLocks noChangeArrowheads="1"/>
              </p:cNvSpPr>
              <p:nvPr/>
            </p:nvSpPr>
            <p:spPr bwMode="auto">
              <a:xfrm>
                <a:off x="3642128" y="1133301"/>
                <a:ext cx="946070" cy="584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Price of</a:t>
                </a:r>
              </a:p>
              <a:p>
                <a:pPr algn="r" eaLnBrk="1" hangingPunct="1"/>
                <a:r>
                  <a:rPr lang="en-US" sz="1600"/>
                  <a:t>pollution</a:t>
                </a:r>
              </a:p>
            </p:txBody>
          </p:sp>
        </p:grpSp>
      </p:grpSp>
      <p:grpSp>
        <p:nvGrpSpPr>
          <p:cNvPr id="31" name="Group 106"/>
          <p:cNvGrpSpPr>
            <a:grpSpLocks/>
          </p:cNvGrpSpPr>
          <p:nvPr/>
        </p:nvGrpSpPr>
        <p:grpSpPr bwMode="auto">
          <a:xfrm>
            <a:off x="5326063" y="4883138"/>
            <a:ext cx="3854450" cy="584200"/>
            <a:chOff x="4343400" y="4785011"/>
            <a:chExt cx="3852114" cy="584101"/>
          </a:xfrm>
        </p:grpSpPr>
        <p:cxnSp>
          <p:nvCxnSpPr>
            <p:cNvPr id="108" name="Straight Connector 107"/>
            <p:cNvCxnSpPr/>
            <p:nvPr/>
          </p:nvCxnSpPr>
          <p:spPr>
            <a:xfrm>
              <a:off x="4571861" y="4788185"/>
              <a:ext cx="3290480" cy="317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2805" name="TextBox 10"/>
            <p:cNvSpPr txBox="1">
              <a:spLocks noChangeArrowheads="1"/>
            </p:cNvSpPr>
            <p:nvPr/>
          </p:nvSpPr>
          <p:spPr bwMode="auto">
            <a:xfrm>
              <a:off x="4343400" y="4800600"/>
              <a:ext cx="298480" cy="33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sp>
          <p:nvSpPr>
            <p:cNvPr id="32806" name="TextBox 23"/>
            <p:cNvSpPr txBox="1">
              <a:spLocks noChangeArrowheads="1"/>
            </p:cNvSpPr>
            <p:nvPr/>
          </p:nvSpPr>
          <p:spPr bwMode="auto">
            <a:xfrm>
              <a:off x="7017324" y="4785011"/>
              <a:ext cx="1178190" cy="584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Quantity of</a:t>
              </a:r>
            </a:p>
            <a:p>
              <a:pPr eaLnBrk="1" hangingPunct="1"/>
              <a:r>
                <a:rPr lang="en-US" sz="1600"/>
                <a:t>pollution</a:t>
              </a:r>
            </a:p>
          </p:txBody>
        </p:sp>
      </p:grpSp>
      <p:grpSp>
        <p:nvGrpSpPr>
          <p:cNvPr id="33" name="Group 121"/>
          <p:cNvGrpSpPr>
            <a:grpSpLocks/>
          </p:cNvGrpSpPr>
          <p:nvPr/>
        </p:nvGrpSpPr>
        <p:grpSpPr bwMode="auto">
          <a:xfrm>
            <a:off x="5734050" y="2147875"/>
            <a:ext cx="3224213" cy="2700338"/>
            <a:chOff x="1105164" y="2518027"/>
            <a:chExt cx="3223736" cy="2700107"/>
          </a:xfrm>
        </p:grpSpPr>
        <p:sp>
          <p:nvSpPr>
            <p:cNvPr id="32802" name="TextBox 23"/>
            <p:cNvSpPr txBox="1">
              <a:spLocks noChangeArrowheads="1"/>
            </p:cNvSpPr>
            <p:nvPr/>
          </p:nvSpPr>
          <p:spPr bwMode="auto">
            <a:xfrm>
              <a:off x="2823385" y="4633611"/>
              <a:ext cx="1505515" cy="584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Demand for</a:t>
              </a:r>
            </a:p>
            <a:p>
              <a:pPr algn="ctr" eaLnBrk="1" hangingPunct="1"/>
              <a:r>
                <a:rPr lang="en-US" sz="1600"/>
                <a:t>pollution rights</a:t>
              </a:r>
            </a:p>
          </p:txBody>
        </p:sp>
        <p:cxnSp>
          <p:nvCxnSpPr>
            <p:cNvPr id="113" name="Straight Connector 112"/>
            <p:cNvCxnSpPr/>
            <p:nvPr/>
          </p:nvCxnSpPr>
          <p:spPr>
            <a:xfrm rot="16200000" flipH="1">
              <a:off x="1016210" y="2606981"/>
              <a:ext cx="2149291" cy="1971383"/>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grpSp>
      <p:grpSp>
        <p:nvGrpSpPr>
          <p:cNvPr id="34" name="Group 176"/>
          <p:cNvGrpSpPr>
            <a:grpSpLocks/>
          </p:cNvGrpSpPr>
          <p:nvPr/>
        </p:nvGrpSpPr>
        <p:grpSpPr bwMode="auto">
          <a:xfrm>
            <a:off x="5232400" y="3140063"/>
            <a:ext cx="1500188" cy="339725"/>
            <a:chOff x="1967335" y="4437293"/>
            <a:chExt cx="1500205" cy="338604"/>
          </a:xfrm>
        </p:grpSpPr>
        <p:cxnSp>
          <p:nvCxnSpPr>
            <p:cNvPr id="115" name="Straight Connector 114"/>
            <p:cNvCxnSpPr/>
            <p:nvPr/>
          </p:nvCxnSpPr>
          <p:spPr>
            <a:xfrm rot="10800000">
              <a:off x="2281664" y="4586026"/>
              <a:ext cx="1185876"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2801" name="TextBox 130"/>
            <p:cNvSpPr txBox="1">
              <a:spLocks noChangeArrowheads="1"/>
            </p:cNvSpPr>
            <p:nvPr/>
          </p:nvSpPr>
          <p:spPr bwMode="auto">
            <a:xfrm>
              <a:off x="1967335" y="4437293"/>
              <a:ext cx="320632" cy="338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P</a:t>
              </a:r>
              <a:endParaRPr lang="en-US" sz="1600" baseline="-25000"/>
            </a:p>
          </p:txBody>
        </p:sp>
      </p:grpSp>
      <p:grpSp>
        <p:nvGrpSpPr>
          <p:cNvPr id="35" name="Group 116"/>
          <p:cNvGrpSpPr>
            <a:grpSpLocks/>
          </p:cNvGrpSpPr>
          <p:nvPr/>
        </p:nvGrpSpPr>
        <p:grpSpPr bwMode="auto">
          <a:xfrm>
            <a:off x="5991225" y="1560500"/>
            <a:ext cx="1882775" cy="3659188"/>
            <a:chOff x="1361105" y="1824490"/>
            <a:chExt cx="1882503" cy="3658033"/>
          </a:xfrm>
        </p:grpSpPr>
        <p:grpSp>
          <p:nvGrpSpPr>
            <p:cNvPr id="32796" name="Group 139"/>
            <p:cNvGrpSpPr>
              <a:grpSpLocks/>
            </p:cNvGrpSpPr>
            <p:nvPr/>
          </p:nvGrpSpPr>
          <p:grpSpPr bwMode="auto">
            <a:xfrm>
              <a:off x="2004354" y="2495789"/>
              <a:ext cx="344966" cy="2986734"/>
              <a:chOff x="2004371" y="2598733"/>
              <a:chExt cx="344830" cy="2986734"/>
            </a:xfrm>
          </p:grpSpPr>
          <p:cxnSp>
            <p:nvCxnSpPr>
              <p:cNvPr id="120" name="Straight Connector 119"/>
              <p:cNvCxnSpPr/>
              <p:nvPr/>
            </p:nvCxnSpPr>
            <p:spPr>
              <a:xfrm rot="16200000" flipV="1">
                <a:off x="821622" y="3904838"/>
                <a:ext cx="2636005" cy="23799"/>
              </a:xfrm>
              <a:prstGeom prst="line">
                <a:avLst/>
              </a:prstGeom>
              <a:ln w="38100">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32799" name="TextBox 129"/>
              <p:cNvSpPr txBox="1">
                <a:spLocks noChangeArrowheads="1"/>
              </p:cNvSpPr>
              <p:nvPr/>
            </p:nvSpPr>
            <p:spPr bwMode="auto">
              <a:xfrm>
                <a:off x="2004371" y="5246913"/>
                <a:ext cx="34483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Q</a:t>
                </a:r>
                <a:endParaRPr lang="en-US" sz="1600" baseline="-25000"/>
              </a:p>
            </p:txBody>
          </p:sp>
        </p:grpSp>
        <p:sp>
          <p:nvSpPr>
            <p:cNvPr id="32797" name="TextBox 129"/>
            <p:cNvSpPr txBox="1">
              <a:spLocks noChangeArrowheads="1"/>
            </p:cNvSpPr>
            <p:nvPr/>
          </p:nvSpPr>
          <p:spPr bwMode="auto">
            <a:xfrm>
              <a:off x="1361105" y="1824490"/>
              <a:ext cx="188250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Supply of</a:t>
              </a:r>
            </a:p>
            <a:p>
              <a:pPr algn="ctr" eaLnBrk="1" hangingPunct="1"/>
              <a:r>
                <a:rPr lang="en-US" sz="1600"/>
                <a:t> pollution permits</a:t>
              </a:r>
              <a:endParaRPr lang="en-US" sz="1600" baseline="-25000"/>
            </a:p>
          </p:txBody>
        </p:sp>
      </p:grpSp>
      <p:sp>
        <p:nvSpPr>
          <p:cNvPr id="122" name="Freeform 183"/>
          <p:cNvSpPr>
            <a:spLocks/>
          </p:cNvSpPr>
          <p:nvPr/>
        </p:nvSpPr>
        <p:spPr bwMode="auto">
          <a:xfrm>
            <a:off x="6699250" y="3217850"/>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37" name="Group 122"/>
          <p:cNvGrpSpPr>
            <a:grpSpLocks/>
          </p:cNvGrpSpPr>
          <p:nvPr/>
        </p:nvGrpSpPr>
        <p:grpSpPr bwMode="auto">
          <a:xfrm>
            <a:off x="6778625" y="2663813"/>
            <a:ext cx="1722438" cy="2203450"/>
            <a:chOff x="783771" y="1240620"/>
            <a:chExt cx="1721923" cy="2203225"/>
          </a:xfrm>
        </p:grpSpPr>
        <p:sp>
          <p:nvSpPr>
            <p:cNvPr id="32794" name="TextBox 129"/>
            <p:cNvSpPr txBox="1">
              <a:spLocks noChangeArrowheads="1"/>
            </p:cNvSpPr>
            <p:nvPr/>
          </p:nvSpPr>
          <p:spPr bwMode="auto">
            <a:xfrm>
              <a:off x="1157248" y="1240620"/>
              <a:ext cx="1348446" cy="95410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Pollution</a:t>
              </a:r>
              <a:endParaRPr lang="en-US" sz="1400" dirty="0"/>
            </a:p>
            <a:p>
              <a:pPr eaLnBrk="1" hangingPunct="1"/>
              <a:r>
                <a:rPr lang="en-US" sz="1400" dirty="0"/>
                <a:t>permits set</a:t>
              </a:r>
            </a:p>
            <a:p>
              <a:pPr eaLnBrk="1" hangingPunct="1"/>
              <a:r>
                <a:rPr lang="en-US" sz="1400" dirty="0"/>
                <a:t>the quantity</a:t>
              </a:r>
            </a:p>
            <a:p>
              <a:pPr eaLnBrk="1" hangingPunct="1"/>
              <a:r>
                <a:rPr lang="en-US" sz="1400" dirty="0"/>
                <a:t>of pollution . . .</a:t>
              </a:r>
              <a:endParaRPr lang="en-US" sz="1400" baseline="-25000" dirty="0"/>
            </a:p>
          </p:txBody>
        </p:sp>
        <p:cxnSp>
          <p:nvCxnSpPr>
            <p:cNvPr id="125" name="Straight Connector 124"/>
            <p:cNvCxnSpPr/>
            <p:nvPr/>
          </p:nvCxnSpPr>
          <p:spPr>
            <a:xfrm rot="5400000" flipH="1" flipV="1">
              <a:off x="309912" y="2565293"/>
              <a:ext cx="1352412" cy="4046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125"/>
          <p:cNvGrpSpPr>
            <a:grpSpLocks/>
          </p:cNvGrpSpPr>
          <p:nvPr/>
        </p:nvGrpSpPr>
        <p:grpSpPr bwMode="auto">
          <a:xfrm>
            <a:off x="4535488" y="3511538"/>
            <a:ext cx="2065337" cy="1244600"/>
            <a:chOff x="-1969325" y="4821382"/>
            <a:chExt cx="2066306" cy="1244702"/>
          </a:xfrm>
        </p:grpSpPr>
        <p:sp>
          <p:nvSpPr>
            <p:cNvPr id="32792" name="TextBox 129"/>
            <p:cNvSpPr txBox="1">
              <a:spLocks noChangeArrowheads="1"/>
            </p:cNvSpPr>
            <p:nvPr/>
          </p:nvSpPr>
          <p:spPr bwMode="auto">
            <a:xfrm>
              <a:off x="-1969325" y="5111977"/>
              <a:ext cx="2066306" cy="95410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which</a:t>
              </a:r>
              <a:r>
                <a:rPr lang="en-US" sz="1400" dirty="0"/>
                <a:t>, together</a:t>
              </a:r>
            </a:p>
            <a:p>
              <a:pPr eaLnBrk="1" hangingPunct="1"/>
              <a:r>
                <a:rPr lang="en-US" sz="1400" dirty="0"/>
                <a:t>with the demand curve,</a:t>
              </a:r>
            </a:p>
            <a:p>
              <a:pPr eaLnBrk="1" hangingPunct="1"/>
              <a:r>
                <a:rPr lang="en-US" sz="1400" dirty="0"/>
                <a:t>determines the price</a:t>
              </a:r>
            </a:p>
            <a:p>
              <a:pPr eaLnBrk="1" hangingPunct="1"/>
              <a:r>
                <a:rPr lang="en-US" sz="1400" dirty="0"/>
                <a:t>of pollution.</a:t>
              </a:r>
              <a:endParaRPr lang="en-US" sz="1400" baseline="-25000" dirty="0"/>
            </a:p>
          </p:txBody>
        </p:sp>
        <p:cxnSp>
          <p:nvCxnSpPr>
            <p:cNvPr id="128" name="Straight Connector 127"/>
            <p:cNvCxnSpPr/>
            <p:nvPr/>
          </p:nvCxnSpPr>
          <p:spPr>
            <a:xfrm rot="5400000" flipH="1" flipV="1">
              <a:off x="-1282346" y="4966643"/>
              <a:ext cx="323877" cy="333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par>
                                <p:cTn id="12" presetID="22" presetClass="entr" presetSubtype="4"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left)">
                                      <p:cBhvr>
                                        <p:cTn id="18" dur="500"/>
                                        <p:tgtEl>
                                          <p:spTgt spid="17"/>
                                        </p:tgtEl>
                                      </p:cBhvr>
                                    </p:animEffect>
                                  </p:childTnLst>
                                </p:cTn>
                              </p:par>
                            </p:childTnLst>
                          </p:cTn>
                        </p:par>
                        <p:par>
                          <p:cTn id="19" fill="hold" nodeType="afterGroup">
                            <p:stCondLst>
                              <p:cond delay="1500"/>
                            </p:stCondLst>
                            <p:childTnLst>
                              <p:par>
                                <p:cTn id="20" presetID="22" presetClass="entr" presetSubtype="8" fill="hold" nodeType="after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left)">
                                      <p:cBhvr>
                                        <p:cTn id="22" dur="1000"/>
                                        <p:tgtEl>
                                          <p:spTgt spid="23"/>
                                        </p:tgtEl>
                                      </p:cBhvr>
                                    </p:animEffect>
                                  </p:childTnLst>
                                </p:cTn>
                              </p:par>
                            </p:childTnLst>
                          </p:cTn>
                        </p:par>
                        <p:par>
                          <p:cTn id="23" fill="hold" nodeType="afterGroup">
                            <p:stCondLst>
                              <p:cond delay="2500"/>
                            </p:stCondLst>
                            <p:childTnLst>
                              <p:par>
                                <p:cTn id="24" presetID="22" presetClass="entr" presetSubtype="8" fill="hold" grpId="0" nodeType="after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wipe(left)">
                                      <p:cBhvr>
                                        <p:cTn id="26" dur="500"/>
                                        <p:tgtEl>
                                          <p:spTgt spid="32"/>
                                        </p:tgtEl>
                                      </p:cBhvr>
                                    </p:animEffect>
                                  </p:childTnLst>
                                </p:cTn>
                              </p:par>
                            </p:childTnLst>
                          </p:cTn>
                        </p:par>
                        <p:par>
                          <p:cTn id="27" fill="hold" nodeType="afterGroup">
                            <p:stCondLst>
                              <p:cond delay="3000"/>
                            </p:stCondLst>
                            <p:childTnLst>
                              <p:par>
                                <p:cTn id="28" presetID="22" presetClass="entr" presetSubtype="1" fill="hold"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up)">
                                      <p:cBhvr>
                                        <p:cTn id="30" dur="500"/>
                                        <p:tgtEl>
                                          <p:spTgt spid="20"/>
                                        </p:tgtEl>
                                      </p:cBhvr>
                                    </p:animEffect>
                                  </p:childTnLst>
                                </p:cTn>
                              </p:par>
                            </p:childTnLst>
                          </p:cTn>
                        </p:par>
                        <p:par>
                          <p:cTn id="31" fill="hold" nodeType="afterGroup">
                            <p:stCondLst>
                              <p:cond delay="3500"/>
                            </p:stCondLst>
                            <p:childTnLst>
                              <p:par>
                                <p:cTn id="32" presetID="22" presetClass="entr" presetSubtype="8" fill="hold" nodeType="after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wipe(left)">
                                      <p:cBhvr>
                                        <p:cTn id="34" dur="1000"/>
                                        <p:tgtEl>
                                          <p:spTgt spid="27"/>
                                        </p:tgtEl>
                                      </p:cBhvr>
                                    </p:animEffect>
                                  </p:childTnLst>
                                </p:cTn>
                              </p:par>
                            </p:childTnLst>
                          </p:cTn>
                        </p:par>
                        <p:par>
                          <p:cTn id="35" fill="hold" nodeType="afterGroup">
                            <p:stCondLst>
                              <p:cond delay="4500"/>
                            </p:stCondLst>
                            <p:childTnLst>
                              <p:par>
                                <p:cTn id="36" presetID="22" presetClass="entr" presetSubtype="8" fill="hold" nodeType="after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wipe(left)">
                                      <p:cBhvr>
                                        <p:cTn id="38" dur="1000"/>
                                        <p:tgtEl>
                                          <p:spTgt spid="28"/>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left)">
                                      <p:cBhvr>
                                        <p:cTn id="43" dur="500"/>
                                        <p:tgtEl>
                                          <p:spTgt spid="16"/>
                                        </p:tgtEl>
                                      </p:cBhvr>
                                    </p:animEffect>
                                  </p:childTnLst>
                                </p:cTn>
                              </p:par>
                            </p:childTnLst>
                          </p:cTn>
                        </p:par>
                        <p:par>
                          <p:cTn id="44" fill="hold" nodeType="afterGroup">
                            <p:stCondLst>
                              <p:cond delay="500"/>
                            </p:stCondLst>
                            <p:childTnLst>
                              <p:par>
                                <p:cTn id="45" presetID="22" presetClass="entr" presetSubtype="8" fill="hold" nodeType="after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wipe(left)">
                                      <p:cBhvr>
                                        <p:cTn id="47" dur="500"/>
                                        <p:tgtEl>
                                          <p:spTgt spid="31"/>
                                        </p:tgtEl>
                                      </p:cBhvr>
                                    </p:animEffect>
                                  </p:childTnLst>
                                </p:cTn>
                              </p:par>
                              <p:par>
                                <p:cTn id="48" presetID="22" presetClass="entr" presetSubtype="4" fill="hold" nodeType="with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wipe(down)">
                                      <p:cBhvr>
                                        <p:cTn id="50" dur="500"/>
                                        <p:tgtEl>
                                          <p:spTgt spid="29"/>
                                        </p:tgtEl>
                                      </p:cBhvr>
                                    </p:animEffect>
                                  </p:childTnLst>
                                </p:cTn>
                              </p:par>
                            </p:childTnLst>
                          </p:cTn>
                        </p:par>
                        <p:par>
                          <p:cTn id="51" fill="hold" nodeType="afterGroup">
                            <p:stCondLst>
                              <p:cond delay="1000"/>
                            </p:stCondLst>
                            <p:childTnLst>
                              <p:par>
                                <p:cTn id="52" presetID="22" presetClass="entr" presetSubtype="8" fill="hold" nodeType="after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wipe(left)">
                                      <p:cBhvr>
                                        <p:cTn id="54" dur="500"/>
                                        <p:tgtEl>
                                          <p:spTgt spid="33"/>
                                        </p:tgtEl>
                                      </p:cBhvr>
                                    </p:animEffect>
                                  </p:childTnLst>
                                </p:cTn>
                              </p:par>
                            </p:childTnLst>
                          </p:cTn>
                        </p:par>
                        <p:par>
                          <p:cTn id="55" fill="hold" nodeType="afterGroup">
                            <p:stCondLst>
                              <p:cond delay="1500"/>
                            </p:stCondLst>
                            <p:childTnLst>
                              <p:par>
                                <p:cTn id="56" presetID="22" presetClass="entr" presetSubtype="4" fill="hold" nodeType="afterEffect">
                                  <p:stCondLst>
                                    <p:cond delay="0"/>
                                  </p:stCondLst>
                                  <p:childTnLst>
                                    <p:set>
                                      <p:cBhvr>
                                        <p:cTn id="57" dur="1" fill="hold">
                                          <p:stCondLst>
                                            <p:cond delay="0"/>
                                          </p:stCondLst>
                                        </p:cTn>
                                        <p:tgtEl>
                                          <p:spTgt spid="35"/>
                                        </p:tgtEl>
                                        <p:attrNameLst>
                                          <p:attrName>style.visibility</p:attrName>
                                        </p:attrNameLst>
                                      </p:cBhvr>
                                      <p:to>
                                        <p:strVal val="visible"/>
                                      </p:to>
                                    </p:set>
                                    <p:animEffect transition="in" filter="wipe(down)">
                                      <p:cBhvr>
                                        <p:cTn id="58" dur="1000"/>
                                        <p:tgtEl>
                                          <p:spTgt spid="35"/>
                                        </p:tgtEl>
                                      </p:cBhvr>
                                    </p:animEffect>
                                  </p:childTnLst>
                                </p:cTn>
                              </p:par>
                            </p:childTnLst>
                          </p:cTn>
                        </p:par>
                        <p:par>
                          <p:cTn id="59" fill="hold" nodeType="afterGroup">
                            <p:stCondLst>
                              <p:cond delay="2500"/>
                            </p:stCondLst>
                            <p:childTnLst>
                              <p:par>
                                <p:cTn id="60" presetID="22" presetClass="entr" presetSubtype="8" fill="hold" grpId="0" nodeType="afterEffect">
                                  <p:stCondLst>
                                    <p:cond delay="0"/>
                                  </p:stCondLst>
                                  <p:childTnLst>
                                    <p:set>
                                      <p:cBhvr>
                                        <p:cTn id="61" dur="1" fill="hold">
                                          <p:stCondLst>
                                            <p:cond delay="0"/>
                                          </p:stCondLst>
                                        </p:cTn>
                                        <p:tgtEl>
                                          <p:spTgt spid="122"/>
                                        </p:tgtEl>
                                        <p:attrNameLst>
                                          <p:attrName>style.visibility</p:attrName>
                                        </p:attrNameLst>
                                      </p:cBhvr>
                                      <p:to>
                                        <p:strVal val="visible"/>
                                      </p:to>
                                    </p:set>
                                    <p:animEffect transition="in" filter="wipe(left)">
                                      <p:cBhvr>
                                        <p:cTn id="62" dur="500"/>
                                        <p:tgtEl>
                                          <p:spTgt spid="122"/>
                                        </p:tgtEl>
                                      </p:cBhvr>
                                    </p:animEffect>
                                  </p:childTnLst>
                                </p:cTn>
                              </p:par>
                            </p:childTnLst>
                          </p:cTn>
                        </p:par>
                        <p:par>
                          <p:cTn id="63" fill="hold" nodeType="afterGroup">
                            <p:stCondLst>
                              <p:cond delay="3000"/>
                            </p:stCondLst>
                            <p:childTnLst>
                              <p:par>
                                <p:cTn id="64" presetID="22" presetClass="entr" presetSubtype="8" fill="hold" nodeType="afterEffect">
                                  <p:stCondLst>
                                    <p:cond delay="0"/>
                                  </p:stCondLst>
                                  <p:childTnLst>
                                    <p:set>
                                      <p:cBhvr>
                                        <p:cTn id="65" dur="1" fill="hold">
                                          <p:stCondLst>
                                            <p:cond delay="0"/>
                                          </p:stCondLst>
                                        </p:cTn>
                                        <p:tgtEl>
                                          <p:spTgt spid="34"/>
                                        </p:tgtEl>
                                        <p:attrNameLst>
                                          <p:attrName>style.visibility</p:attrName>
                                        </p:attrNameLst>
                                      </p:cBhvr>
                                      <p:to>
                                        <p:strVal val="visible"/>
                                      </p:to>
                                    </p:set>
                                    <p:animEffect transition="in" filter="wipe(left)">
                                      <p:cBhvr>
                                        <p:cTn id="66" dur="500"/>
                                        <p:tgtEl>
                                          <p:spTgt spid="34"/>
                                        </p:tgtEl>
                                      </p:cBhvr>
                                    </p:animEffect>
                                  </p:childTnLst>
                                </p:cTn>
                              </p:par>
                            </p:childTnLst>
                          </p:cTn>
                        </p:par>
                        <p:par>
                          <p:cTn id="67" fill="hold" nodeType="afterGroup">
                            <p:stCondLst>
                              <p:cond delay="3500"/>
                            </p:stCondLst>
                            <p:childTnLst>
                              <p:par>
                                <p:cTn id="68" presetID="22" presetClass="entr" presetSubtype="8" fill="hold" nodeType="afterEffect">
                                  <p:stCondLst>
                                    <p:cond delay="0"/>
                                  </p:stCondLst>
                                  <p:childTnLst>
                                    <p:set>
                                      <p:cBhvr>
                                        <p:cTn id="69" dur="1" fill="hold">
                                          <p:stCondLst>
                                            <p:cond delay="0"/>
                                          </p:stCondLst>
                                        </p:cTn>
                                        <p:tgtEl>
                                          <p:spTgt spid="37"/>
                                        </p:tgtEl>
                                        <p:attrNameLst>
                                          <p:attrName>style.visibility</p:attrName>
                                        </p:attrNameLst>
                                      </p:cBhvr>
                                      <p:to>
                                        <p:strVal val="visible"/>
                                      </p:to>
                                    </p:set>
                                    <p:animEffect transition="in" filter="wipe(left)">
                                      <p:cBhvr>
                                        <p:cTn id="70" dur="1000"/>
                                        <p:tgtEl>
                                          <p:spTgt spid="37"/>
                                        </p:tgtEl>
                                      </p:cBhvr>
                                    </p:animEffect>
                                  </p:childTnLst>
                                </p:cTn>
                              </p:par>
                            </p:childTnLst>
                          </p:cTn>
                        </p:par>
                        <p:par>
                          <p:cTn id="71" fill="hold" nodeType="afterGroup">
                            <p:stCondLst>
                              <p:cond delay="4500"/>
                            </p:stCondLst>
                            <p:childTnLst>
                              <p:par>
                                <p:cTn id="72" presetID="22" presetClass="entr" presetSubtype="8" fill="hold" nodeType="afterEffect">
                                  <p:stCondLst>
                                    <p:cond delay="0"/>
                                  </p:stCondLst>
                                  <p:childTnLst>
                                    <p:set>
                                      <p:cBhvr>
                                        <p:cTn id="73" dur="1" fill="hold">
                                          <p:stCondLst>
                                            <p:cond delay="0"/>
                                          </p:stCondLst>
                                        </p:cTn>
                                        <p:tgtEl>
                                          <p:spTgt spid="38"/>
                                        </p:tgtEl>
                                        <p:attrNameLst>
                                          <p:attrName>style.visibility</p:attrName>
                                        </p:attrNameLst>
                                      </p:cBhvr>
                                      <p:to>
                                        <p:strVal val="visible"/>
                                      </p:to>
                                    </p:set>
                                    <p:animEffect transition="in" filter="wipe(left)">
                                      <p:cBhvr>
                                        <p:cTn id="74" dur="1000"/>
                                        <p:tgtEl>
                                          <p:spTgt spid="38"/>
                                        </p:tgtEl>
                                      </p:cBhvr>
                                    </p:animEffect>
                                  </p:childTnLst>
                                </p:cTn>
                              </p:par>
                            </p:childTnLst>
                          </p:cTn>
                        </p:par>
                        <p:par>
                          <p:cTn id="75" fill="hold" nodeType="afterGroup">
                            <p:stCondLst>
                              <p:cond delay="5500"/>
                            </p:stCondLst>
                            <p:childTnLst>
                              <p:par>
                                <p:cTn id="76" presetID="22" presetClass="entr" presetSubtype="8" fill="hold" grpId="0" nodeType="afterEffect">
                                  <p:stCondLst>
                                    <p:cond delay="0"/>
                                  </p:stCondLst>
                                  <p:childTnLst>
                                    <p:set>
                                      <p:cBhvr>
                                        <p:cTn id="77" dur="1" fill="hold">
                                          <p:stCondLst>
                                            <p:cond delay="0"/>
                                          </p:stCondLst>
                                        </p:cTn>
                                        <p:tgtEl>
                                          <p:spTgt spid="10"/>
                                        </p:tgtEl>
                                        <p:attrNameLst>
                                          <p:attrName>style.visibility</p:attrName>
                                        </p:attrNameLst>
                                      </p:cBhvr>
                                      <p:to>
                                        <p:strVal val="visible"/>
                                      </p:to>
                                    </p:set>
                                    <p:animEffect transition="in" filter="wipe(left)">
                                      <p:cBhvr>
                                        <p:cTn id="7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P spid="16" grpId="0"/>
      <p:bldP spid="32" grpId="0" animBg="1"/>
      <p:bldP spid="1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Externalities</a:t>
            </a:r>
          </a:p>
        </p:txBody>
      </p:sp>
      <p:sp>
        <p:nvSpPr>
          <p:cNvPr id="3" name="Content Placeholder 2"/>
          <p:cNvSpPr>
            <a:spLocks noGrp="1"/>
          </p:cNvSpPr>
          <p:nvPr>
            <p:ph idx="1"/>
          </p:nvPr>
        </p:nvSpPr>
        <p:spPr bwMode="auto">
          <a:xfrm>
            <a:off x="380999" y="990600"/>
            <a:ext cx="8679873"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Externality: The </a:t>
            </a:r>
            <a:r>
              <a:rPr lang="en-US" dirty="0" smtClean="0"/>
              <a:t>uncompensated impact of one person’s actions on the well-being of a </a:t>
            </a:r>
            <a:r>
              <a:rPr lang="en-US" dirty="0" smtClean="0"/>
              <a:t>bystander</a:t>
            </a:r>
          </a:p>
          <a:p>
            <a:r>
              <a:rPr lang="en-US" sz="3200" dirty="0" smtClean="0"/>
              <a:t>Creates </a:t>
            </a:r>
            <a:r>
              <a:rPr lang="en-US" sz="3200" dirty="0"/>
              <a:t>m</a:t>
            </a:r>
            <a:r>
              <a:rPr lang="en-US" sz="3200" dirty="0" smtClean="0"/>
              <a:t>arket </a:t>
            </a:r>
            <a:r>
              <a:rPr lang="en-US" sz="3200" dirty="0" smtClean="0"/>
              <a:t>failure </a:t>
            </a:r>
          </a:p>
          <a:p>
            <a:pPr lvl="1"/>
            <a:r>
              <a:rPr lang="en-US" sz="2400" dirty="0" smtClean="0"/>
              <a:t>Negative </a:t>
            </a:r>
            <a:r>
              <a:rPr lang="en-US" sz="2400" dirty="0" smtClean="0"/>
              <a:t>externality: Impact </a:t>
            </a:r>
            <a:r>
              <a:rPr lang="en-US" sz="2400" dirty="0" smtClean="0"/>
              <a:t>on the bystander is </a:t>
            </a:r>
            <a:r>
              <a:rPr lang="en-US" sz="2400" dirty="0" smtClean="0"/>
              <a:t>adverse</a:t>
            </a:r>
            <a:endParaRPr lang="en-US" sz="2400" dirty="0" smtClean="0"/>
          </a:p>
          <a:p>
            <a:pPr lvl="1"/>
            <a:r>
              <a:rPr lang="en-US" sz="2400" dirty="0" smtClean="0"/>
              <a:t>Positive </a:t>
            </a:r>
            <a:r>
              <a:rPr lang="en-US" sz="2400" dirty="0" smtClean="0"/>
              <a:t>externality: Impact </a:t>
            </a:r>
            <a:r>
              <a:rPr lang="en-US" sz="2400" dirty="0" smtClean="0"/>
              <a:t>on the bystander is </a:t>
            </a:r>
            <a:r>
              <a:rPr lang="en-US" sz="2400" dirty="0" smtClean="0"/>
              <a:t>beneficial</a:t>
            </a:r>
          </a:p>
          <a:p>
            <a:r>
              <a:rPr lang="en-US" sz="3200" dirty="0"/>
              <a:t>Decision maker </a:t>
            </a:r>
            <a:r>
              <a:rPr lang="en-US" sz="3200" dirty="0" smtClean="0"/>
              <a:t>fails </a:t>
            </a:r>
            <a:r>
              <a:rPr lang="en-US" sz="3200" dirty="0"/>
              <a:t>to account for </a:t>
            </a:r>
            <a:r>
              <a:rPr lang="en-US" sz="3200" dirty="0" smtClean="0"/>
              <a:t>externality</a:t>
            </a:r>
          </a:p>
          <a:p>
            <a:r>
              <a:rPr lang="en-US" sz="3200" dirty="0"/>
              <a:t>Externalities cause markets to allocate resources </a:t>
            </a:r>
            <a:r>
              <a:rPr lang="en-US" sz="3200" dirty="0" smtClean="0"/>
              <a:t>inefficiently</a:t>
            </a:r>
          </a:p>
          <a:p>
            <a:r>
              <a:rPr lang="en-US" sz="3200" dirty="0" smtClean="0"/>
              <a:t>Government protects </a:t>
            </a:r>
            <a:r>
              <a:rPr lang="en-US" sz="3200" dirty="0"/>
              <a:t>the interests of bystanders</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Public Policies Toward Externalities</a:t>
            </a:r>
          </a:p>
        </p:txBody>
      </p:sp>
      <p:sp>
        <p:nvSpPr>
          <p:cNvPr id="3" name="Content Placeholder 2"/>
          <p:cNvSpPr>
            <a:spLocks noGrp="1"/>
          </p:cNvSpPr>
          <p:nvPr>
            <p:ph idx="1"/>
          </p:nvPr>
        </p:nvSpPr>
        <p:spPr bwMode="auto">
          <a:xfrm>
            <a:off x="381000" y="990600"/>
            <a:ext cx="8454242"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Objections to the economic analysis of pollution</a:t>
            </a:r>
          </a:p>
          <a:p>
            <a:r>
              <a:rPr lang="en-US" dirty="0" smtClean="0"/>
              <a:t>Moral issue with “Selling the right to pollute” </a:t>
            </a:r>
          </a:p>
          <a:p>
            <a:r>
              <a:rPr lang="en-US" dirty="0" smtClean="0"/>
              <a:t>People face trade-offs</a:t>
            </a:r>
          </a:p>
          <a:p>
            <a:pPr lvl="1"/>
            <a:r>
              <a:rPr lang="en-US" dirty="0" smtClean="0"/>
              <a:t>Eliminating </a:t>
            </a:r>
            <a:r>
              <a:rPr lang="en-US" dirty="0" smtClean="0"/>
              <a:t>all pollution is impossible </a:t>
            </a:r>
          </a:p>
          <a:p>
            <a:pPr lvl="1"/>
            <a:r>
              <a:rPr lang="en-US" dirty="0" smtClean="0"/>
              <a:t>Clean water and clean air has opportunity cost: lower standard of living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Private Solutions to Externalities</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Types </a:t>
            </a:r>
            <a:r>
              <a:rPr lang="en-US" dirty="0" smtClean="0"/>
              <a:t>of private solutions</a:t>
            </a:r>
          </a:p>
          <a:p>
            <a:pPr lvl="1"/>
            <a:r>
              <a:rPr lang="en-US" dirty="0" smtClean="0"/>
              <a:t>Moral </a:t>
            </a:r>
            <a:r>
              <a:rPr lang="en-US" dirty="0" smtClean="0"/>
              <a:t>codes: Company code of conduct</a:t>
            </a:r>
          </a:p>
          <a:p>
            <a:pPr lvl="1"/>
            <a:r>
              <a:rPr lang="en-US" dirty="0"/>
              <a:t>S</a:t>
            </a:r>
            <a:r>
              <a:rPr lang="en-US" dirty="0" smtClean="0"/>
              <a:t>ocial sanctions: society can reward or punch a company </a:t>
            </a:r>
            <a:r>
              <a:rPr lang="en-US" i="1" dirty="0" smtClean="0"/>
              <a:t>(Exxon, BT)</a:t>
            </a:r>
            <a:endParaRPr lang="en-US" i="1" dirty="0" smtClean="0"/>
          </a:p>
          <a:p>
            <a:pPr lvl="1"/>
            <a:r>
              <a:rPr lang="en-US" dirty="0" smtClean="0"/>
              <a:t>Charities: </a:t>
            </a:r>
            <a:r>
              <a:rPr lang="en-US" i="1" dirty="0" smtClean="0"/>
              <a:t>Bill and Melinda Gates Foundation</a:t>
            </a:r>
            <a:endParaRPr lang="en-US" i="1" dirty="0" smtClean="0"/>
          </a:p>
          <a:p>
            <a:pPr lvl="1"/>
            <a:r>
              <a:rPr lang="en-US" dirty="0" smtClean="0"/>
              <a:t>Self-interest of the relevant parties</a:t>
            </a:r>
          </a:p>
          <a:p>
            <a:pPr lvl="2"/>
            <a:r>
              <a:rPr lang="en-US" dirty="0" smtClean="0"/>
              <a:t>Integrating different types of </a:t>
            </a:r>
            <a:r>
              <a:rPr lang="en-US" dirty="0" smtClean="0"/>
              <a:t>businesses</a:t>
            </a:r>
          </a:p>
          <a:p>
            <a:pPr lvl="2"/>
            <a:r>
              <a:rPr lang="en-US" dirty="0" smtClean="0"/>
              <a:t>Apple orchard and bee keeper</a:t>
            </a:r>
            <a:endParaRPr lang="en-US" dirty="0" smtClean="0"/>
          </a:p>
          <a:p>
            <a:pPr lvl="1"/>
            <a:r>
              <a:rPr lang="en-US" dirty="0" smtClean="0"/>
              <a:t>Interested parties enter a contract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Private Solutions to Externalities</a:t>
            </a:r>
          </a:p>
        </p:txBody>
      </p:sp>
      <p:sp>
        <p:nvSpPr>
          <p:cNvPr id="3" name="Content Placeholder 2"/>
          <p:cNvSpPr>
            <a:spLocks noGrp="1"/>
          </p:cNvSpPr>
          <p:nvPr>
            <p:ph idx="1"/>
          </p:nvPr>
        </p:nvSpPr>
        <p:spPr bwMode="auto">
          <a:xfrm>
            <a:off x="381000" y="990600"/>
            <a:ext cx="8534400" cy="56477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The Coase </a:t>
            </a:r>
            <a:r>
              <a:rPr lang="en-US" dirty="0" smtClean="0"/>
              <a:t>theorem: If </a:t>
            </a:r>
            <a:r>
              <a:rPr lang="en-US" dirty="0" smtClean="0"/>
              <a:t>private parties can bargain without cost over the allocation of </a:t>
            </a:r>
            <a:r>
              <a:rPr lang="en-US" dirty="0" smtClean="0"/>
              <a:t>resources they </a:t>
            </a:r>
            <a:r>
              <a:rPr lang="en-US" dirty="0" smtClean="0"/>
              <a:t>can solve the problem of externalities on their own</a:t>
            </a:r>
          </a:p>
          <a:p>
            <a:pPr lvl="1"/>
            <a:r>
              <a:rPr lang="en-US" dirty="0" smtClean="0"/>
              <a:t>Private economic </a:t>
            </a:r>
            <a:r>
              <a:rPr lang="en-US" dirty="0" smtClean="0"/>
              <a:t>actors can </a:t>
            </a:r>
            <a:r>
              <a:rPr lang="en-US" dirty="0" smtClean="0"/>
              <a:t>solve the problem of externalities among themselves</a:t>
            </a:r>
          </a:p>
          <a:p>
            <a:pPr lvl="1"/>
            <a:r>
              <a:rPr lang="en-US" dirty="0" smtClean="0"/>
              <a:t>Whatever the initial distribution of rights</a:t>
            </a:r>
          </a:p>
          <a:p>
            <a:pPr lvl="2"/>
            <a:r>
              <a:rPr lang="en-US" dirty="0" smtClean="0"/>
              <a:t>Interested parties reach a bargain:</a:t>
            </a:r>
          </a:p>
          <a:p>
            <a:pPr lvl="3"/>
            <a:r>
              <a:rPr lang="en-US" dirty="0" smtClean="0"/>
              <a:t>Everyone is better off &amp; outcome is efficient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Private Solutions to Externalities</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Why private solutions do not always work</a:t>
            </a:r>
          </a:p>
          <a:p>
            <a:pPr lvl="1"/>
            <a:r>
              <a:rPr lang="en-US" dirty="0" smtClean="0"/>
              <a:t>High transaction </a:t>
            </a:r>
            <a:r>
              <a:rPr lang="en-US" dirty="0" smtClean="0"/>
              <a:t>costs: costs </a:t>
            </a:r>
            <a:r>
              <a:rPr lang="en-US" dirty="0" smtClean="0"/>
              <a:t>that parties incur in the process of agreeing to and following through on a bargain</a:t>
            </a:r>
          </a:p>
          <a:p>
            <a:pPr lvl="1"/>
            <a:r>
              <a:rPr lang="en-US" dirty="0" smtClean="0"/>
              <a:t>Bargaining simply breaks down</a:t>
            </a:r>
          </a:p>
          <a:p>
            <a:pPr lvl="1"/>
            <a:r>
              <a:rPr lang="en-US" dirty="0" smtClean="0"/>
              <a:t>Large number of interested parties</a:t>
            </a:r>
          </a:p>
          <a:p>
            <a:pPr>
              <a:buFont typeface="Arial" charset="0"/>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Externalities</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Examples of negative externalities:</a:t>
            </a:r>
          </a:p>
          <a:p>
            <a:pPr lvl="1"/>
            <a:r>
              <a:rPr lang="en-US" dirty="0" smtClean="0"/>
              <a:t>Exhaust from automobiles</a:t>
            </a:r>
          </a:p>
          <a:p>
            <a:pPr lvl="1"/>
            <a:r>
              <a:rPr lang="en-US" dirty="0" smtClean="0"/>
              <a:t>Barking </a:t>
            </a:r>
            <a:r>
              <a:rPr lang="en-US" dirty="0" smtClean="0"/>
              <a:t>dogs</a:t>
            </a:r>
          </a:p>
          <a:p>
            <a:pPr lvl="1"/>
            <a:r>
              <a:rPr lang="en-US" dirty="0" smtClean="0"/>
              <a:t>Sewer next to your new house</a:t>
            </a:r>
            <a:endParaRPr lang="en-US" dirty="0" smtClean="0"/>
          </a:p>
          <a:p>
            <a:pPr marL="0" indent="0">
              <a:buNone/>
            </a:pPr>
            <a:r>
              <a:rPr lang="en-US" dirty="0" smtClean="0"/>
              <a:t>Examples of positive externalities:</a:t>
            </a:r>
          </a:p>
          <a:p>
            <a:pPr lvl="1"/>
            <a:r>
              <a:rPr lang="en-US" dirty="0" smtClean="0"/>
              <a:t>Restored historic buildings</a:t>
            </a:r>
          </a:p>
          <a:p>
            <a:pPr lvl="1"/>
            <a:r>
              <a:rPr lang="en-US" dirty="0" smtClean="0"/>
              <a:t>Research into new </a:t>
            </a:r>
            <a:r>
              <a:rPr lang="en-US" dirty="0" smtClean="0"/>
              <a:t>technologies</a:t>
            </a:r>
          </a:p>
          <a:p>
            <a:pPr lvl="1"/>
            <a:r>
              <a:rPr lang="en-US" dirty="0" smtClean="0"/>
              <a:t>Golf course next to your new house</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106878" y="8925"/>
            <a:ext cx="9037122"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rgbClr val="0070C0"/>
                </a:solidFill>
                <a:latin typeface="+mj-lt"/>
              </a:rPr>
              <a:t>The </a:t>
            </a:r>
            <a:r>
              <a:rPr lang="en-US" sz="4000" dirty="0" smtClean="0">
                <a:solidFill>
                  <a:srgbClr val="0070C0"/>
                </a:solidFill>
                <a:latin typeface="+mj-lt"/>
              </a:rPr>
              <a:t>Market </a:t>
            </a:r>
            <a:r>
              <a:rPr lang="en-US" sz="4000" dirty="0" smtClean="0">
                <a:solidFill>
                  <a:srgbClr val="0070C0"/>
                </a:solidFill>
                <a:latin typeface="+mj-lt"/>
              </a:rPr>
              <a:t>for </a:t>
            </a:r>
            <a:r>
              <a:rPr lang="en-US" sz="4000" dirty="0" smtClean="0">
                <a:solidFill>
                  <a:srgbClr val="0070C0"/>
                </a:solidFill>
                <a:latin typeface="+mj-lt"/>
              </a:rPr>
              <a:t>Aluminum</a:t>
            </a:r>
            <a:endParaRPr lang="en-US" sz="4000" dirty="0" smtClean="0">
              <a:solidFill>
                <a:srgbClr val="0070C0"/>
              </a:solidFill>
              <a:latin typeface="+mj-lt"/>
            </a:endParaRPr>
          </a:p>
        </p:txBody>
      </p:sp>
      <p:grpSp>
        <p:nvGrpSpPr>
          <p:cNvPr id="5" name="Group 4"/>
          <p:cNvGrpSpPr>
            <a:grpSpLocks/>
          </p:cNvGrpSpPr>
          <p:nvPr/>
        </p:nvGrpSpPr>
        <p:grpSpPr bwMode="auto">
          <a:xfrm>
            <a:off x="938213" y="935025"/>
            <a:ext cx="5735637" cy="3767138"/>
            <a:chOff x="-486836" y="1777706"/>
            <a:chExt cx="5736566" cy="3768044"/>
          </a:xfrm>
        </p:grpSpPr>
        <p:sp>
          <p:nvSpPr>
            <p:cNvPr id="6" name="Rectangle 5"/>
            <p:cNvSpPr/>
            <p:nvPr/>
          </p:nvSpPr>
          <p:spPr>
            <a:xfrm>
              <a:off x="729386" y="2030180"/>
              <a:ext cx="4520344" cy="35044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600" dirty="0"/>
            </a:p>
          </p:txBody>
        </p:sp>
        <p:grpSp>
          <p:nvGrpSpPr>
            <p:cNvPr id="16409" name="Group 5"/>
            <p:cNvGrpSpPr>
              <a:grpSpLocks/>
            </p:cNvGrpSpPr>
            <p:nvPr/>
          </p:nvGrpSpPr>
          <p:grpSpPr bwMode="auto">
            <a:xfrm>
              <a:off x="-486836" y="1777706"/>
              <a:ext cx="1214191" cy="3768044"/>
              <a:chOff x="614807" y="1196451"/>
              <a:chExt cx="1214191" cy="3767352"/>
            </a:xfrm>
          </p:grpSpPr>
          <p:cxnSp>
            <p:nvCxnSpPr>
              <p:cNvPr id="8" name="Straight Connector 7"/>
              <p:cNvCxnSpPr/>
              <p:nvPr/>
            </p:nvCxnSpPr>
            <p:spPr>
              <a:xfrm rot="5400000">
                <a:off x="26732" y="3161094"/>
                <a:ext cx="3591129" cy="142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411" name="TextBox 8"/>
              <p:cNvSpPr txBox="1">
                <a:spLocks noChangeArrowheads="1"/>
              </p:cNvSpPr>
              <p:nvPr/>
            </p:nvSpPr>
            <p:spPr bwMode="auto">
              <a:xfrm>
                <a:off x="614807" y="1196451"/>
                <a:ext cx="1179017" cy="584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Price of</a:t>
                </a:r>
              </a:p>
              <a:p>
                <a:pPr algn="r" eaLnBrk="1" hangingPunct="1"/>
                <a:r>
                  <a:rPr lang="en-US" sz="1600"/>
                  <a:t>Aluminum</a:t>
                </a:r>
              </a:p>
            </p:txBody>
          </p:sp>
        </p:grpSp>
      </p:grpSp>
      <p:grpSp>
        <p:nvGrpSpPr>
          <p:cNvPr id="10" name="Group 9"/>
          <p:cNvGrpSpPr>
            <a:grpSpLocks/>
          </p:cNvGrpSpPr>
          <p:nvPr/>
        </p:nvGrpSpPr>
        <p:grpSpPr bwMode="auto">
          <a:xfrm>
            <a:off x="1989138" y="4702158"/>
            <a:ext cx="5943578" cy="343390"/>
            <a:chOff x="1676400" y="5181600"/>
            <a:chExt cx="5943344" cy="343732"/>
          </a:xfrm>
        </p:grpSpPr>
        <p:cxnSp>
          <p:nvCxnSpPr>
            <p:cNvPr id="11" name="Straight Connector 10"/>
            <p:cNvCxnSpPr/>
            <p:nvPr/>
          </p:nvCxnSpPr>
          <p:spPr>
            <a:xfrm>
              <a:off x="1828794" y="5181600"/>
              <a:ext cx="443688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406" name="TextBox 11"/>
            <p:cNvSpPr txBox="1">
              <a:spLocks noChangeArrowheads="1"/>
            </p:cNvSpPr>
            <p:nvPr/>
          </p:nvSpPr>
          <p:spPr bwMode="auto">
            <a:xfrm>
              <a:off x="5420655" y="5186441"/>
              <a:ext cx="2199089" cy="338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dirty="0"/>
                <a:t>Quantity </a:t>
              </a:r>
              <a:r>
                <a:rPr lang="en-US" sz="1600" dirty="0" smtClean="0"/>
                <a:t>of Aluminum</a:t>
              </a:r>
              <a:endParaRPr lang="en-US" sz="1600" dirty="0"/>
            </a:p>
          </p:txBody>
        </p:sp>
        <p:sp>
          <p:nvSpPr>
            <p:cNvPr id="16407" name="TextBox 12"/>
            <p:cNvSpPr txBox="1">
              <a:spLocks noChangeArrowheads="1"/>
            </p:cNvSpPr>
            <p:nvPr/>
          </p:nvSpPr>
          <p:spPr bwMode="auto">
            <a:xfrm>
              <a:off x="1676400" y="51816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grpSp>
      <p:grpSp>
        <p:nvGrpSpPr>
          <p:cNvPr id="14" name="Group 13"/>
          <p:cNvGrpSpPr>
            <a:grpSpLocks/>
          </p:cNvGrpSpPr>
          <p:nvPr/>
        </p:nvGrpSpPr>
        <p:grpSpPr bwMode="auto">
          <a:xfrm>
            <a:off x="2565400" y="1828788"/>
            <a:ext cx="4014788" cy="2776537"/>
            <a:chOff x="2720574" y="2824330"/>
            <a:chExt cx="4482464" cy="3766738"/>
          </a:xfrm>
        </p:grpSpPr>
        <p:cxnSp>
          <p:nvCxnSpPr>
            <p:cNvPr id="15" name="Straight Connector 14"/>
            <p:cNvCxnSpPr/>
            <p:nvPr/>
          </p:nvCxnSpPr>
          <p:spPr>
            <a:xfrm>
              <a:off x="2720574" y="2824330"/>
              <a:ext cx="3924149" cy="2965579"/>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16404" name="TextBox 15"/>
            <p:cNvSpPr txBox="1">
              <a:spLocks noChangeArrowheads="1"/>
            </p:cNvSpPr>
            <p:nvPr/>
          </p:nvSpPr>
          <p:spPr bwMode="auto">
            <a:xfrm>
              <a:off x="5545543" y="5797421"/>
              <a:ext cx="1657495" cy="7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Demand</a:t>
              </a:r>
            </a:p>
            <a:p>
              <a:pPr algn="ctr" eaLnBrk="1" hangingPunct="1"/>
              <a:r>
                <a:rPr lang="en-US" sz="1600"/>
                <a:t>(private value)</a:t>
              </a:r>
            </a:p>
          </p:txBody>
        </p:sp>
      </p:grpSp>
      <p:grpSp>
        <p:nvGrpSpPr>
          <p:cNvPr id="17" name="Group 90"/>
          <p:cNvGrpSpPr>
            <a:grpSpLocks/>
          </p:cNvGrpSpPr>
          <p:nvPr/>
        </p:nvGrpSpPr>
        <p:grpSpPr bwMode="auto">
          <a:xfrm>
            <a:off x="2767013" y="1325550"/>
            <a:ext cx="3652837" cy="2700338"/>
            <a:chOff x="2898187" y="4518891"/>
            <a:chExt cx="4080373" cy="3663241"/>
          </a:xfrm>
        </p:grpSpPr>
        <p:cxnSp>
          <p:nvCxnSpPr>
            <p:cNvPr id="18" name="Straight Connector 17"/>
            <p:cNvCxnSpPr/>
            <p:nvPr/>
          </p:nvCxnSpPr>
          <p:spPr>
            <a:xfrm flipV="1">
              <a:off x="2898187" y="5395399"/>
              <a:ext cx="3594488" cy="2786733"/>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16402" name="TextBox 92"/>
            <p:cNvSpPr txBox="1">
              <a:spLocks noChangeArrowheads="1"/>
            </p:cNvSpPr>
            <p:nvPr/>
          </p:nvSpPr>
          <p:spPr bwMode="auto">
            <a:xfrm>
              <a:off x="5445289" y="4518891"/>
              <a:ext cx="1533271" cy="793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Supply</a:t>
              </a:r>
            </a:p>
            <a:p>
              <a:pPr algn="ctr" eaLnBrk="1" hangingPunct="1"/>
              <a:r>
                <a:rPr lang="en-US" sz="1600"/>
                <a:t>(private cost)</a:t>
              </a:r>
            </a:p>
          </p:txBody>
        </p:sp>
      </p:grpSp>
      <p:sp>
        <p:nvSpPr>
          <p:cNvPr id="20" name="Freeform 183"/>
          <p:cNvSpPr>
            <a:spLocks/>
          </p:cNvSpPr>
          <p:nvPr/>
        </p:nvSpPr>
        <p:spPr bwMode="auto">
          <a:xfrm>
            <a:off x="4332288" y="2919400"/>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5" name="TextBox 34"/>
          <p:cNvSpPr txBox="1">
            <a:spLocks noChangeArrowheads="1"/>
          </p:cNvSpPr>
          <p:nvPr/>
        </p:nvSpPr>
        <p:spPr bwMode="auto">
          <a:xfrm>
            <a:off x="355600" y="5374688"/>
            <a:ext cx="843214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latin typeface="+mn-lt"/>
              </a:rPr>
              <a:t>The demand curve reflects the value to buyers, and the supply curve reflects the costs of sellers. The equilibrium quantity, </a:t>
            </a:r>
            <a:r>
              <a:rPr lang="en-US" sz="2000" i="1" dirty="0">
                <a:latin typeface="+mn-lt"/>
              </a:rPr>
              <a:t>Q</a:t>
            </a:r>
            <a:r>
              <a:rPr lang="en-US" sz="2000" i="1" baseline="-25000" dirty="0">
                <a:latin typeface="+mn-lt"/>
              </a:rPr>
              <a:t>MARKET</a:t>
            </a:r>
            <a:r>
              <a:rPr lang="en-US" sz="2000" i="1" dirty="0">
                <a:latin typeface="+mn-lt"/>
              </a:rPr>
              <a:t>, </a:t>
            </a:r>
            <a:r>
              <a:rPr lang="en-US" sz="2000" dirty="0">
                <a:latin typeface="+mn-lt"/>
              </a:rPr>
              <a:t>maximizes the total value to buyers minus the total costs of sellers. In the absence of externalities, therefore, the market equilibrium is efficient.</a:t>
            </a:r>
          </a:p>
        </p:txBody>
      </p:sp>
      <p:grpSp>
        <p:nvGrpSpPr>
          <p:cNvPr id="21" name="Group 40"/>
          <p:cNvGrpSpPr>
            <a:grpSpLocks/>
          </p:cNvGrpSpPr>
          <p:nvPr/>
        </p:nvGrpSpPr>
        <p:grpSpPr bwMode="auto">
          <a:xfrm>
            <a:off x="3951288" y="2957500"/>
            <a:ext cx="915987" cy="2090738"/>
            <a:chOff x="3845809" y="3220187"/>
            <a:chExt cx="916011" cy="2092093"/>
          </a:xfrm>
        </p:grpSpPr>
        <p:cxnSp>
          <p:nvCxnSpPr>
            <p:cNvPr id="40" name="Straight Connector 39"/>
            <p:cNvCxnSpPr/>
            <p:nvPr/>
          </p:nvCxnSpPr>
          <p:spPr bwMode="auto">
            <a:xfrm rot="5400000">
              <a:off x="3410273" y="4097059"/>
              <a:ext cx="1768033" cy="1428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400" name="TextBox 78"/>
            <p:cNvSpPr txBox="1">
              <a:spLocks noChangeArrowheads="1"/>
            </p:cNvSpPr>
            <p:nvPr/>
          </p:nvSpPr>
          <p:spPr bwMode="auto">
            <a:xfrm>
              <a:off x="3845809" y="4973534"/>
              <a:ext cx="916011" cy="338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Q</a:t>
              </a:r>
              <a:r>
                <a:rPr lang="en-US" sz="1600" baseline="-25000"/>
                <a:t>MARKET</a:t>
              </a:r>
            </a:p>
          </p:txBody>
        </p:sp>
      </p:grpSp>
      <p:grpSp>
        <p:nvGrpSpPr>
          <p:cNvPr id="22" name="Group 47"/>
          <p:cNvGrpSpPr>
            <a:grpSpLocks/>
          </p:cNvGrpSpPr>
          <p:nvPr/>
        </p:nvGrpSpPr>
        <p:grpSpPr bwMode="auto">
          <a:xfrm>
            <a:off x="4441825" y="2641588"/>
            <a:ext cx="2012950" cy="339725"/>
            <a:chOff x="5094514" y="2938009"/>
            <a:chExt cx="2013859" cy="339581"/>
          </a:xfrm>
        </p:grpSpPr>
        <p:sp>
          <p:nvSpPr>
            <p:cNvPr id="16397" name="TextBox 92"/>
            <p:cNvSpPr txBox="1">
              <a:spLocks noChangeArrowheads="1"/>
            </p:cNvSpPr>
            <p:nvPr/>
          </p:nvSpPr>
          <p:spPr bwMode="auto">
            <a:xfrm>
              <a:off x="5912212" y="2938009"/>
              <a:ext cx="1196161" cy="33855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Equilibrium</a:t>
              </a:r>
            </a:p>
          </p:txBody>
        </p:sp>
        <p:cxnSp>
          <p:nvCxnSpPr>
            <p:cNvPr id="47" name="Straight Connector 46"/>
            <p:cNvCxnSpPr/>
            <p:nvPr/>
          </p:nvCxnSpPr>
          <p:spPr>
            <a:xfrm flipV="1">
              <a:off x="5094514" y="3134776"/>
              <a:ext cx="854461" cy="142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left)">
                                      <p:cBhvr>
                                        <p:cTn id="14" dur="500"/>
                                        <p:tgtEl>
                                          <p:spTgt spid="14"/>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left)">
                                      <p:cBhvr>
                                        <p:cTn id="18" dur="500"/>
                                        <p:tgtEl>
                                          <p:spTgt spid="17"/>
                                        </p:tgtEl>
                                      </p:cBhvr>
                                    </p:animEffect>
                                  </p:childTnLst>
                                </p:cTn>
                              </p:par>
                            </p:childTnLst>
                          </p:cTn>
                        </p:par>
                        <p:par>
                          <p:cTn id="19" fill="hold" nodeType="afterGroup">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childTnLst>
                          </p:cTn>
                        </p:par>
                        <p:par>
                          <p:cTn id="23" fill="hold" nodeType="afterGroup">
                            <p:stCondLst>
                              <p:cond delay="2000"/>
                            </p:stCondLst>
                            <p:childTnLst>
                              <p:par>
                                <p:cTn id="24" presetID="22" presetClass="entr" presetSubtype="8" fill="hold" nodeType="after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wipe(left)">
                                      <p:cBhvr>
                                        <p:cTn id="26" dur="500"/>
                                        <p:tgtEl>
                                          <p:spTgt spid="22"/>
                                        </p:tgtEl>
                                      </p:cBhvr>
                                    </p:animEffect>
                                  </p:childTnLst>
                                </p:cTn>
                              </p:par>
                            </p:childTnLst>
                          </p:cTn>
                        </p:par>
                        <p:par>
                          <p:cTn id="27" fill="hold" nodeType="afterGroup">
                            <p:stCondLst>
                              <p:cond delay="2500"/>
                            </p:stCondLst>
                            <p:childTnLst>
                              <p:par>
                                <p:cTn id="28" presetID="22" presetClass="entr" presetSubtype="1" fill="hold" nodeType="after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wipe(up)">
                                      <p:cBhvr>
                                        <p:cTn id="30" dur="500"/>
                                        <p:tgtEl>
                                          <p:spTgt spid="21"/>
                                        </p:tgtEl>
                                      </p:cBhvr>
                                    </p:animEffect>
                                  </p:childTnLst>
                                </p:cTn>
                              </p:par>
                            </p:childTnLst>
                          </p:cTn>
                        </p:par>
                      </p:childTnLst>
                    </p:cTn>
                  </p:par>
                  <p:par>
                    <p:cTn id="31" fill="hold">
                      <p:stCondLst>
                        <p:cond delay="indefinite"/>
                      </p:stCondLst>
                      <p:childTnLst>
                        <p:par>
                          <p:cTn id="32" fill="hold" nodeType="after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wipe(left)">
                                      <p:cBhvr>
                                        <p:cTn id="3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Externalities and Market Inefficiency</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Negative externalities</a:t>
            </a:r>
          </a:p>
          <a:p>
            <a:pPr lvl="1"/>
            <a:r>
              <a:rPr lang="en-US" dirty="0" smtClean="0"/>
              <a:t>Pollution</a:t>
            </a:r>
          </a:p>
          <a:p>
            <a:pPr lvl="2"/>
            <a:r>
              <a:rPr lang="en-US" dirty="0" smtClean="0"/>
              <a:t>Cost to society </a:t>
            </a:r>
            <a:r>
              <a:rPr lang="en-US" dirty="0" smtClean="0"/>
              <a:t>of </a:t>
            </a:r>
            <a:r>
              <a:rPr lang="en-US" dirty="0" smtClean="0"/>
              <a:t>producing </a:t>
            </a:r>
            <a:r>
              <a:rPr lang="en-US" dirty="0" smtClean="0"/>
              <a:t>aluminum</a:t>
            </a:r>
            <a:endParaRPr lang="en-US" dirty="0" smtClean="0"/>
          </a:p>
          <a:p>
            <a:pPr lvl="2"/>
            <a:r>
              <a:rPr lang="en-US" dirty="0" smtClean="0"/>
              <a:t>Larger than the cost to the aluminum producers</a:t>
            </a:r>
          </a:p>
          <a:p>
            <a:pPr lvl="1"/>
            <a:r>
              <a:rPr lang="en-US" dirty="0" smtClean="0"/>
              <a:t>Social cost </a:t>
            </a:r>
            <a:r>
              <a:rPr lang="en-US" dirty="0" smtClean="0"/>
              <a:t>supply curve</a:t>
            </a:r>
            <a:endParaRPr lang="en-US" dirty="0" smtClean="0"/>
          </a:p>
          <a:p>
            <a:pPr lvl="2"/>
            <a:r>
              <a:rPr lang="en-US" dirty="0" smtClean="0"/>
              <a:t>Private costs of the producers</a:t>
            </a:r>
          </a:p>
          <a:p>
            <a:pPr lvl="2"/>
            <a:r>
              <a:rPr lang="en-US" dirty="0" smtClean="0"/>
              <a:t>Plus the costs to those bystanders affected adversely by the negative externality</a:t>
            </a:r>
          </a:p>
          <a:p>
            <a:pPr lvl="1"/>
            <a:r>
              <a:rPr lang="en-US" dirty="0" smtClean="0"/>
              <a:t>Social cost curve </a:t>
            </a:r>
            <a:r>
              <a:rPr lang="en-US" dirty="0" smtClean="0"/>
              <a:t>is </a:t>
            </a:r>
            <a:r>
              <a:rPr lang="en-US" dirty="0" smtClean="0"/>
              <a:t>above the </a:t>
            </a:r>
            <a:r>
              <a:rPr lang="en-US" dirty="0" smtClean="0"/>
              <a:t>private market supply </a:t>
            </a:r>
            <a:r>
              <a:rPr lang="en-US" dirty="0" smtClean="0"/>
              <a:t>curve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142504" y="8925"/>
            <a:ext cx="9001496"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rgbClr val="0070C0"/>
                </a:solidFill>
                <a:latin typeface="+mj-lt"/>
              </a:rPr>
              <a:t>Pollution and the social optimum</a:t>
            </a:r>
          </a:p>
        </p:txBody>
      </p:sp>
      <p:grpSp>
        <p:nvGrpSpPr>
          <p:cNvPr id="5" name="Group 4"/>
          <p:cNvGrpSpPr>
            <a:grpSpLocks/>
          </p:cNvGrpSpPr>
          <p:nvPr/>
        </p:nvGrpSpPr>
        <p:grpSpPr bwMode="auto">
          <a:xfrm>
            <a:off x="1128713" y="935025"/>
            <a:ext cx="6459537" cy="3767138"/>
            <a:chOff x="-486836" y="1777706"/>
            <a:chExt cx="6461053" cy="3768044"/>
          </a:xfrm>
        </p:grpSpPr>
        <p:sp>
          <p:nvSpPr>
            <p:cNvPr id="6" name="Rectangle 5"/>
            <p:cNvSpPr/>
            <p:nvPr/>
          </p:nvSpPr>
          <p:spPr>
            <a:xfrm>
              <a:off x="729474" y="1934907"/>
              <a:ext cx="5244743" cy="35997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600" dirty="0"/>
            </a:p>
          </p:txBody>
        </p:sp>
        <p:grpSp>
          <p:nvGrpSpPr>
            <p:cNvPr id="18471" name="Group 5"/>
            <p:cNvGrpSpPr>
              <a:grpSpLocks/>
            </p:cNvGrpSpPr>
            <p:nvPr/>
          </p:nvGrpSpPr>
          <p:grpSpPr bwMode="auto">
            <a:xfrm>
              <a:off x="-486836" y="1777706"/>
              <a:ext cx="1214191" cy="3768044"/>
              <a:chOff x="614807" y="1196451"/>
              <a:chExt cx="1214191" cy="3767352"/>
            </a:xfrm>
          </p:grpSpPr>
          <p:cxnSp>
            <p:nvCxnSpPr>
              <p:cNvPr id="8" name="Straight Connector 7"/>
              <p:cNvCxnSpPr/>
              <p:nvPr/>
            </p:nvCxnSpPr>
            <p:spPr>
              <a:xfrm rot="5400000">
                <a:off x="26819" y="3161093"/>
                <a:ext cx="3591129" cy="142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473" name="TextBox 8"/>
              <p:cNvSpPr txBox="1">
                <a:spLocks noChangeArrowheads="1"/>
              </p:cNvSpPr>
              <p:nvPr/>
            </p:nvSpPr>
            <p:spPr bwMode="auto">
              <a:xfrm>
                <a:off x="614807" y="1196451"/>
                <a:ext cx="1179017" cy="584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Price of</a:t>
                </a:r>
              </a:p>
              <a:p>
                <a:pPr algn="r" eaLnBrk="1" hangingPunct="1"/>
                <a:r>
                  <a:rPr lang="en-US" sz="1600"/>
                  <a:t>Aluminum</a:t>
                </a:r>
              </a:p>
            </p:txBody>
          </p:sp>
        </p:grpSp>
      </p:grpSp>
      <p:grpSp>
        <p:nvGrpSpPr>
          <p:cNvPr id="10" name="Group 9"/>
          <p:cNvGrpSpPr>
            <a:grpSpLocks/>
          </p:cNvGrpSpPr>
          <p:nvPr/>
        </p:nvGrpSpPr>
        <p:grpSpPr bwMode="auto">
          <a:xfrm>
            <a:off x="2178050" y="4702163"/>
            <a:ext cx="5457825" cy="588962"/>
            <a:chOff x="1676400" y="5181600"/>
            <a:chExt cx="5456944" cy="589548"/>
          </a:xfrm>
        </p:grpSpPr>
        <p:cxnSp>
          <p:nvCxnSpPr>
            <p:cNvPr id="11" name="Straight Connector 10"/>
            <p:cNvCxnSpPr/>
            <p:nvPr/>
          </p:nvCxnSpPr>
          <p:spPr>
            <a:xfrm>
              <a:off x="1828775" y="5181600"/>
              <a:ext cx="530456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468" name="TextBox 11"/>
            <p:cNvSpPr txBox="1">
              <a:spLocks noChangeArrowheads="1"/>
            </p:cNvSpPr>
            <p:nvPr/>
          </p:nvSpPr>
          <p:spPr bwMode="auto">
            <a:xfrm>
              <a:off x="5731564" y="5186441"/>
              <a:ext cx="1246877" cy="584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Quantity of Aluminum</a:t>
              </a:r>
            </a:p>
          </p:txBody>
        </p:sp>
        <p:sp>
          <p:nvSpPr>
            <p:cNvPr id="18469" name="TextBox 12"/>
            <p:cNvSpPr txBox="1">
              <a:spLocks noChangeArrowheads="1"/>
            </p:cNvSpPr>
            <p:nvPr/>
          </p:nvSpPr>
          <p:spPr bwMode="auto">
            <a:xfrm>
              <a:off x="1676400" y="51816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grpSp>
      <p:grpSp>
        <p:nvGrpSpPr>
          <p:cNvPr id="14" name="Group 13"/>
          <p:cNvGrpSpPr>
            <a:grpSpLocks/>
          </p:cNvGrpSpPr>
          <p:nvPr/>
        </p:nvGrpSpPr>
        <p:grpSpPr bwMode="auto">
          <a:xfrm>
            <a:off x="2754313" y="1828788"/>
            <a:ext cx="5024437" cy="2716212"/>
            <a:chOff x="2720574" y="2824330"/>
            <a:chExt cx="5609344" cy="3686154"/>
          </a:xfrm>
        </p:grpSpPr>
        <p:cxnSp>
          <p:nvCxnSpPr>
            <p:cNvPr id="15" name="Straight Connector 14"/>
            <p:cNvCxnSpPr/>
            <p:nvPr/>
          </p:nvCxnSpPr>
          <p:spPr>
            <a:xfrm>
              <a:off x="2720574" y="2824330"/>
              <a:ext cx="3923883" cy="2964435"/>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18466" name="TextBox 15"/>
            <p:cNvSpPr txBox="1">
              <a:spLocks noChangeArrowheads="1"/>
            </p:cNvSpPr>
            <p:nvPr/>
          </p:nvSpPr>
          <p:spPr bwMode="auto">
            <a:xfrm>
              <a:off x="6672423" y="5716837"/>
              <a:ext cx="1657495" cy="7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Demand</a:t>
              </a:r>
            </a:p>
            <a:p>
              <a:pPr algn="ctr" eaLnBrk="1" hangingPunct="1"/>
              <a:r>
                <a:rPr lang="en-US" sz="1600"/>
                <a:t>(private value)</a:t>
              </a:r>
            </a:p>
          </p:txBody>
        </p:sp>
      </p:grpSp>
      <p:grpSp>
        <p:nvGrpSpPr>
          <p:cNvPr id="17" name="Group 90"/>
          <p:cNvGrpSpPr>
            <a:grpSpLocks/>
          </p:cNvGrpSpPr>
          <p:nvPr/>
        </p:nvGrpSpPr>
        <p:grpSpPr bwMode="auto">
          <a:xfrm>
            <a:off x="2957513" y="1728775"/>
            <a:ext cx="4578350" cy="2297113"/>
            <a:chOff x="2898187" y="5066526"/>
            <a:chExt cx="5115157" cy="3115606"/>
          </a:xfrm>
        </p:grpSpPr>
        <p:cxnSp>
          <p:nvCxnSpPr>
            <p:cNvPr id="18" name="Straight Connector 17"/>
            <p:cNvCxnSpPr/>
            <p:nvPr/>
          </p:nvCxnSpPr>
          <p:spPr>
            <a:xfrm flipV="1">
              <a:off x="2898187" y="5395958"/>
              <a:ext cx="3595153" cy="2786174"/>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18464" name="TextBox 92"/>
            <p:cNvSpPr txBox="1">
              <a:spLocks noChangeArrowheads="1"/>
            </p:cNvSpPr>
            <p:nvPr/>
          </p:nvSpPr>
          <p:spPr bwMode="auto">
            <a:xfrm>
              <a:off x="6480073" y="5066526"/>
              <a:ext cx="1533271" cy="793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Supply</a:t>
              </a:r>
            </a:p>
            <a:p>
              <a:pPr algn="ctr" eaLnBrk="1" hangingPunct="1"/>
              <a:r>
                <a:rPr lang="en-US" sz="1600"/>
                <a:t>(private cost)</a:t>
              </a:r>
            </a:p>
          </p:txBody>
        </p:sp>
      </p:grpSp>
      <p:sp>
        <p:nvSpPr>
          <p:cNvPr id="20" name="Freeform 183"/>
          <p:cNvSpPr>
            <a:spLocks/>
          </p:cNvSpPr>
          <p:nvPr/>
        </p:nvSpPr>
        <p:spPr bwMode="auto">
          <a:xfrm>
            <a:off x="4521200" y="2919400"/>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21" name="TextBox 20"/>
          <p:cNvSpPr txBox="1">
            <a:spLocks noChangeArrowheads="1"/>
          </p:cNvSpPr>
          <p:nvPr/>
        </p:nvSpPr>
        <p:spPr bwMode="auto">
          <a:xfrm>
            <a:off x="355600" y="5647813"/>
            <a:ext cx="812323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latin typeface="+mn-lt"/>
              </a:rPr>
              <a:t>In the presence of a negative externality, such as pollution, the social cost of the good exceeds the private cost. The optimal quantity, Q</a:t>
            </a:r>
            <a:r>
              <a:rPr lang="en-US" sz="2000" baseline="-25000" dirty="0">
                <a:latin typeface="+mn-lt"/>
              </a:rPr>
              <a:t>OPTIMUM</a:t>
            </a:r>
            <a:r>
              <a:rPr lang="en-US" sz="2000" dirty="0">
                <a:latin typeface="+mn-lt"/>
              </a:rPr>
              <a:t>, is therefore smaller than the equilibrium quantity, Q</a:t>
            </a:r>
            <a:r>
              <a:rPr lang="en-US" sz="2000" baseline="-25000" dirty="0">
                <a:latin typeface="+mn-lt"/>
              </a:rPr>
              <a:t>MARKET</a:t>
            </a:r>
            <a:r>
              <a:rPr lang="en-US" sz="2000" dirty="0">
                <a:latin typeface="+mn-lt"/>
              </a:rPr>
              <a:t>.</a:t>
            </a:r>
          </a:p>
        </p:txBody>
      </p:sp>
      <p:grpSp>
        <p:nvGrpSpPr>
          <p:cNvPr id="22" name="Group 40"/>
          <p:cNvGrpSpPr>
            <a:grpSpLocks/>
          </p:cNvGrpSpPr>
          <p:nvPr/>
        </p:nvGrpSpPr>
        <p:grpSpPr bwMode="auto">
          <a:xfrm>
            <a:off x="4260850" y="2957500"/>
            <a:ext cx="914400" cy="2090738"/>
            <a:chOff x="3964609" y="3220187"/>
            <a:chExt cx="916011" cy="2092093"/>
          </a:xfrm>
        </p:grpSpPr>
        <p:cxnSp>
          <p:nvCxnSpPr>
            <p:cNvPr id="23" name="Straight Connector 22"/>
            <p:cNvCxnSpPr/>
            <p:nvPr/>
          </p:nvCxnSpPr>
          <p:spPr bwMode="auto">
            <a:xfrm rot="5400000">
              <a:off x="3408989" y="4097047"/>
              <a:ext cx="1768033" cy="14313"/>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8462" name="TextBox 78"/>
            <p:cNvSpPr txBox="1">
              <a:spLocks noChangeArrowheads="1"/>
            </p:cNvSpPr>
            <p:nvPr/>
          </p:nvSpPr>
          <p:spPr bwMode="auto">
            <a:xfrm>
              <a:off x="3964609" y="4973534"/>
              <a:ext cx="916011" cy="338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Q</a:t>
              </a:r>
              <a:r>
                <a:rPr lang="en-US" sz="1600" baseline="-25000"/>
                <a:t>MARKET</a:t>
              </a:r>
            </a:p>
          </p:txBody>
        </p:sp>
      </p:grpSp>
      <p:grpSp>
        <p:nvGrpSpPr>
          <p:cNvPr id="25" name="Group 24"/>
          <p:cNvGrpSpPr>
            <a:grpSpLocks/>
          </p:cNvGrpSpPr>
          <p:nvPr/>
        </p:nvGrpSpPr>
        <p:grpSpPr bwMode="auto">
          <a:xfrm>
            <a:off x="2462213" y="2343138"/>
            <a:ext cx="1419225" cy="338137"/>
            <a:chOff x="6095798" y="3293013"/>
            <a:chExt cx="1419583" cy="338554"/>
          </a:xfrm>
        </p:grpSpPr>
        <p:sp>
          <p:nvSpPr>
            <p:cNvPr id="18459" name="TextBox 92"/>
            <p:cNvSpPr txBox="1">
              <a:spLocks noChangeArrowheads="1"/>
            </p:cNvSpPr>
            <p:nvPr/>
          </p:nvSpPr>
          <p:spPr bwMode="auto">
            <a:xfrm>
              <a:off x="6095798" y="3293013"/>
              <a:ext cx="1018228" cy="338554"/>
            </a:xfrm>
            <a:prstGeom prst="rect">
              <a:avLst/>
            </a:prstGeom>
            <a:noFill/>
            <a:ln w="9525">
              <a:noFill/>
              <a:miter lim="800000"/>
              <a:headEnd/>
              <a:tailEnd/>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Optimum</a:t>
              </a:r>
            </a:p>
          </p:txBody>
        </p:sp>
        <p:cxnSp>
          <p:nvCxnSpPr>
            <p:cNvPr id="27" name="Straight Connector 26"/>
            <p:cNvCxnSpPr/>
            <p:nvPr/>
          </p:nvCxnSpPr>
          <p:spPr>
            <a:xfrm>
              <a:off x="7086648" y="3466263"/>
              <a:ext cx="428733" cy="333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90"/>
          <p:cNvGrpSpPr>
            <a:grpSpLocks/>
          </p:cNvGrpSpPr>
          <p:nvPr/>
        </p:nvGrpSpPr>
        <p:grpSpPr bwMode="auto">
          <a:xfrm>
            <a:off x="2541588" y="1120763"/>
            <a:ext cx="4202112" cy="2251075"/>
            <a:chOff x="3921532" y="4390056"/>
            <a:chExt cx="4695126" cy="3053761"/>
          </a:xfrm>
        </p:grpSpPr>
        <p:cxnSp>
          <p:nvCxnSpPr>
            <p:cNvPr id="29" name="Straight Connector 28"/>
            <p:cNvCxnSpPr/>
            <p:nvPr/>
          </p:nvCxnSpPr>
          <p:spPr>
            <a:xfrm flipV="1">
              <a:off x="3921532" y="5169648"/>
              <a:ext cx="2956847" cy="2274169"/>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8458" name="TextBox 92"/>
            <p:cNvSpPr txBox="1">
              <a:spLocks noChangeArrowheads="1"/>
            </p:cNvSpPr>
            <p:nvPr/>
          </p:nvSpPr>
          <p:spPr bwMode="auto">
            <a:xfrm>
              <a:off x="5989219" y="4390056"/>
              <a:ext cx="2627439" cy="793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Social cost (private cost</a:t>
              </a:r>
            </a:p>
            <a:p>
              <a:pPr algn="ctr" eaLnBrk="1" hangingPunct="1"/>
              <a:r>
                <a:rPr lang="en-US" sz="1600"/>
                <a:t>and external cost)</a:t>
              </a:r>
            </a:p>
          </p:txBody>
        </p:sp>
      </p:grpSp>
      <p:cxnSp>
        <p:nvCxnSpPr>
          <p:cNvPr id="35" name="Straight Arrow Connector 34"/>
          <p:cNvCxnSpPr/>
          <p:nvPr/>
        </p:nvCxnSpPr>
        <p:spPr>
          <a:xfrm rot="5400000" flipH="1" flipV="1">
            <a:off x="4524375" y="2339963"/>
            <a:ext cx="760413" cy="1587"/>
          </a:xfrm>
          <a:prstGeom prst="straightConnector1">
            <a:avLst/>
          </a:prstGeom>
          <a:ln w="28575">
            <a:solidFill>
              <a:srgbClr val="80008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1" name="Group 35"/>
          <p:cNvGrpSpPr>
            <a:grpSpLocks/>
          </p:cNvGrpSpPr>
          <p:nvPr/>
        </p:nvGrpSpPr>
        <p:grpSpPr bwMode="auto">
          <a:xfrm>
            <a:off x="3463925" y="1487475"/>
            <a:ext cx="1404938" cy="876300"/>
            <a:chOff x="5935962" y="3258640"/>
            <a:chExt cx="1404956" cy="875951"/>
          </a:xfrm>
        </p:grpSpPr>
        <p:sp>
          <p:nvSpPr>
            <p:cNvPr id="18455" name="TextBox 92"/>
            <p:cNvSpPr txBox="1">
              <a:spLocks noChangeArrowheads="1"/>
            </p:cNvSpPr>
            <p:nvPr/>
          </p:nvSpPr>
          <p:spPr bwMode="auto">
            <a:xfrm>
              <a:off x="5935962" y="3258640"/>
              <a:ext cx="936475" cy="58477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External</a:t>
              </a:r>
            </a:p>
            <a:p>
              <a:pPr algn="ctr" eaLnBrk="1" hangingPunct="1"/>
              <a:r>
                <a:rPr lang="en-US" sz="1600" dirty="0"/>
                <a:t>Cost </a:t>
              </a:r>
            </a:p>
          </p:txBody>
        </p:sp>
        <p:cxnSp>
          <p:nvCxnSpPr>
            <p:cNvPr id="38" name="Straight Connector 37"/>
            <p:cNvCxnSpPr/>
            <p:nvPr/>
          </p:nvCxnSpPr>
          <p:spPr>
            <a:xfrm>
              <a:off x="6782111" y="3755330"/>
              <a:ext cx="558807" cy="3792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Freeform 183"/>
          <p:cNvSpPr>
            <a:spLocks/>
          </p:cNvSpPr>
          <p:nvPr/>
        </p:nvSpPr>
        <p:spPr bwMode="auto">
          <a:xfrm>
            <a:off x="3795713" y="245426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32" name="Group 40"/>
          <p:cNvGrpSpPr>
            <a:grpSpLocks/>
          </p:cNvGrpSpPr>
          <p:nvPr/>
        </p:nvGrpSpPr>
        <p:grpSpPr bwMode="auto">
          <a:xfrm>
            <a:off x="3284538" y="2517763"/>
            <a:ext cx="990600" cy="2528887"/>
            <a:chOff x="3738890" y="2781991"/>
            <a:chExt cx="991384" cy="2530289"/>
          </a:xfrm>
        </p:grpSpPr>
        <p:cxnSp>
          <p:nvCxnSpPr>
            <p:cNvPr id="44" name="Straight Connector 43"/>
            <p:cNvCxnSpPr/>
            <p:nvPr/>
          </p:nvCxnSpPr>
          <p:spPr bwMode="auto">
            <a:xfrm rot="5400000">
              <a:off x="3191825" y="3877177"/>
              <a:ext cx="2206259" cy="1588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8454" name="TextBox 78"/>
            <p:cNvSpPr txBox="1">
              <a:spLocks noChangeArrowheads="1"/>
            </p:cNvSpPr>
            <p:nvPr/>
          </p:nvSpPr>
          <p:spPr bwMode="auto">
            <a:xfrm>
              <a:off x="3738890" y="4973534"/>
              <a:ext cx="991384" cy="338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Q</a:t>
              </a:r>
              <a:r>
                <a:rPr lang="en-US" sz="1600" baseline="-25000"/>
                <a:t>OPTIMUM</a:t>
              </a:r>
            </a:p>
          </p:txBody>
        </p:sp>
      </p:grpSp>
      <p:grpSp>
        <p:nvGrpSpPr>
          <p:cNvPr id="33" name="Group 45"/>
          <p:cNvGrpSpPr>
            <a:grpSpLocks/>
          </p:cNvGrpSpPr>
          <p:nvPr/>
        </p:nvGrpSpPr>
        <p:grpSpPr bwMode="auto">
          <a:xfrm>
            <a:off x="4676775" y="2865425"/>
            <a:ext cx="1693863" cy="338138"/>
            <a:chOff x="5106389" y="3128015"/>
            <a:chExt cx="1693226" cy="338554"/>
          </a:xfrm>
        </p:grpSpPr>
        <p:sp>
          <p:nvSpPr>
            <p:cNvPr id="18451" name="TextBox 92"/>
            <p:cNvSpPr txBox="1">
              <a:spLocks noChangeArrowheads="1"/>
            </p:cNvSpPr>
            <p:nvPr/>
          </p:nvSpPr>
          <p:spPr bwMode="auto">
            <a:xfrm>
              <a:off x="5603454" y="3128015"/>
              <a:ext cx="1196161" cy="33855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Equilibrium</a:t>
              </a:r>
            </a:p>
          </p:txBody>
        </p:sp>
        <p:cxnSp>
          <p:nvCxnSpPr>
            <p:cNvPr id="48" name="Straight Connector 47"/>
            <p:cNvCxnSpPr/>
            <p:nvPr/>
          </p:nvCxnSpPr>
          <p:spPr>
            <a:xfrm>
              <a:off x="5106389" y="3277424"/>
              <a:ext cx="512570" cy="858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left)">
                                      <p:cBhvr>
                                        <p:cTn id="14" dur="500"/>
                                        <p:tgtEl>
                                          <p:spTgt spid="14"/>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left)">
                                      <p:cBhvr>
                                        <p:cTn id="18" dur="500"/>
                                        <p:tgtEl>
                                          <p:spTgt spid="17"/>
                                        </p:tgtEl>
                                      </p:cBhvr>
                                    </p:animEffect>
                                  </p:childTnLst>
                                </p:cTn>
                              </p:par>
                            </p:childTnLst>
                          </p:cTn>
                        </p:par>
                        <p:par>
                          <p:cTn id="19" fill="hold" nodeType="afterGroup">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childTnLst>
                          </p:cTn>
                        </p:par>
                        <p:par>
                          <p:cTn id="23" fill="hold" nodeType="afterGroup">
                            <p:stCondLst>
                              <p:cond delay="2000"/>
                            </p:stCondLst>
                            <p:childTnLst>
                              <p:par>
                                <p:cTn id="24" presetID="22" presetClass="entr" presetSubtype="8" fill="hold" nodeType="after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wipe(left)">
                                      <p:cBhvr>
                                        <p:cTn id="26" dur="500"/>
                                        <p:tgtEl>
                                          <p:spTgt spid="33"/>
                                        </p:tgtEl>
                                      </p:cBhvr>
                                    </p:animEffect>
                                  </p:childTnLst>
                                </p:cTn>
                              </p:par>
                            </p:childTnLst>
                          </p:cTn>
                        </p:par>
                        <p:par>
                          <p:cTn id="27" fill="hold" nodeType="afterGroup">
                            <p:stCondLst>
                              <p:cond delay="3000"/>
                            </p:stCondLst>
                            <p:childTnLst>
                              <p:par>
                                <p:cTn id="28" presetID="22" presetClass="entr" presetSubtype="1" fill="hold" nodeType="after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up)">
                                      <p:cBhvr>
                                        <p:cTn id="30" dur="500"/>
                                        <p:tgtEl>
                                          <p:spTgt spid="22"/>
                                        </p:tgtEl>
                                      </p:cBhvr>
                                    </p:animEffect>
                                  </p:childTnLst>
                                </p:cTn>
                              </p:par>
                            </p:childTnLst>
                          </p:cTn>
                        </p:par>
                      </p:childTnLst>
                    </p:cTn>
                  </p:par>
                  <p:par>
                    <p:cTn id="31" fill="hold">
                      <p:stCondLst>
                        <p:cond delay="indefinite"/>
                      </p:stCondLst>
                      <p:childTnLst>
                        <p:par>
                          <p:cTn id="32" fill="hold" nodeType="after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wipe(left)">
                                      <p:cBhvr>
                                        <p:cTn id="35" dur="1000"/>
                                        <p:tgtEl>
                                          <p:spTgt spid="28"/>
                                        </p:tgtEl>
                                      </p:cBhvr>
                                    </p:animEffect>
                                  </p:childTnLst>
                                </p:cTn>
                              </p:par>
                            </p:childTnLst>
                          </p:cTn>
                        </p:par>
                        <p:par>
                          <p:cTn id="36" fill="hold" nodeType="afterGroup">
                            <p:stCondLst>
                              <p:cond delay="1000"/>
                            </p:stCondLst>
                            <p:childTnLst>
                              <p:par>
                                <p:cTn id="37" presetID="22" presetClass="entr" presetSubtype="4" fill="hold" nodeType="after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wipe(down)">
                                      <p:cBhvr>
                                        <p:cTn id="39" dur="1000"/>
                                        <p:tgtEl>
                                          <p:spTgt spid="35"/>
                                        </p:tgtEl>
                                      </p:cBhvr>
                                    </p:animEffect>
                                  </p:childTnLst>
                                </p:cTn>
                              </p:par>
                            </p:childTnLst>
                          </p:cTn>
                        </p:par>
                        <p:par>
                          <p:cTn id="40" fill="hold" nodeType="afterGroup">
                            <p:stCondLst>
                              <p:cond delay="2000"/>
                            </p:stCondLst>
                            <p:childTnLst>
                              <p:par>
                                <p:cTn id="41" presetID="22" presetClass="entr" presetSubtype="8" fill="hold" nodeType="after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wipe(left)">
                                      <p:cBhvr>
                                        <p:cTn id="43" dur="500"/>
                                        <p:tgtEl>
                                          <p:spTgt spid="31"/>
                                        </p:tgtEl>
                                      </p:cBhvr>
                                    </p:animEffect>
                                  </p:childTnLst>
                                </p:cTn>
                              </p:par>
                            </p:childTnLst>
                          </p:cTn>
                        </p:par>
                      </p:childTnLst>
                    </p:cTn>
                  </p:par>
                  <p:par>
                    <p:cTn id="44" fill="hold">
                      <p:stCondLst>
                        <p:cond delay="indefinite"/>
                      </p:stCondLst>
                      <p:childTnLst>
                        <p:par>
                          <p:cTn id="45" fill="hold" nodeType="after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42"/>
                                        </p:tgtEl>
                                        <p:attrNameLst>
                                          <p:attrName>style.visibility</p:attrName>
                                        </p:attrNameLst>
                                      </p:cBhvr>
                                      <p:to>
                                        <p:strVal val="visible"/>
                                      </p:to>
                                    </p:set>
                                    <p:animEffect transition="in" filter="wipe(left)">
                                      <p:cBhvr>
                                        <p:cTn id="48" dur="500"/>
                                        <p:tgtEl>
                                          <p:spTgt spid="42"/>
                                        </p:tgtEl>
                                      </p:cBhvr>
                                    </p:animEffect>
                                  </p:childTnLst>
                                </p:cTn>
                              </p:par>
                            </p:childTnLst>
                          </p:cTn>
                        </p:par>
                        <p:par>
                          <p:cTn id="49" fill="hold" nodeType="afterGroup">
                            <p:stCondLst>
                              <p:cond delay="500"/>
                            </p:stCondLst>
                            <p:childTnLst>
                              <p:par>
                                <p:cTn id="50" presetID="22" presetClass="entr" presetSubtype="8" fill="hold" nodeType="after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wipe(left)">
                                      <p:cBhvr>
                                        <p:cTn id="52" dur="500"/>
                                        <p:tgtEl>
                                          <p:spTgt spid="25"/>
                                        </p:tgtEl>
                                      </p:cBhvr>
                                    </p:animEffect>
                                  </p:childTnLst>
                                </p:cTn>
                              </p:par>
                            </p:childTnLst>
                          </p:cTn>
                        </p:par>
                        <p:par>
                          <p:cTn id="53" fill="hold" nodeType="afterGroup">
                            <p:stCondLst>
                              <p:cond delay="1000"/>
                            </p:stCondLst>
                            <p:childTnLst>
                              <p:par>
                                <p:cTn id="54" presetID="22" presetClass="entr" presetSubtype="1" fill="hold" nodeType="afterEffect">
                                  <p:stCondLst>
                                    <p:cond delay="0"/>
                                  </p:stCondLst>
                                  <p:childTnLst>
                                    <p:set>
                                      <p:cBhvr>
                                        <p:cTn id="55" dur="1" fill="hold">
                                          <p:stCondLst>
                                            <p:cond delay="0"/>
                                          </p:stCondLst>
                                        </p:cTn>
                                        <p:tgtEl>
                                          <p:spTgt spid="32"/>
                                        </p:tgtEl>
                                        <p:attrNameLst>
                                          <p:attrName>style.visibility</p:attrName>
                                        </p:attrNameLst>
                                      </p:cBhvr>
                                      <p:to>
                                        <p:strVal val="visible"/>
                                      </p:to>
                                    </p:set>
                                    <p:animEffect transition="in" filter="wipe(up)">
                                      <p:cBhvr>
                                        <p:cTn id="56" dur="1000"/>
                                        <p:tgtEl>
                                          <p:spTgt spid="32"/>
                                        </p:tgtEl>
                                      </p:cBhvr>
                                    </p:animEffect>
                                  </p:childTnLst>
                                </p:cTn>
                              </p:par>
                            </p:childTnLst>
                          </p:cTn>
                        </p:par>
                      </p:childTnLst>
                    </p:cTn>
                  </p:par>
                  <p:par>
                    <p:cTn id="57" fill="hold">
                      <p:stCondLst>
                        <p:cond delay="indefinite"/>
                      </p:stCondLst>
                      <p:childTnLst>
                        <p:par>
                          <p:cTn id="58" fill="hold" nodeType="afterGroup">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wipe(left)">
                                      <p:cBhvr>
                                        <p:cTn id="6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p:bldP spid="4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Externalities and Market Inefficiency</a:t>
            </a:r>
          </a:p>
        </p:txBody>
      </p:sp>
      <p:sp>
        <p:nvSpPr>
          <p:cNvPr id="3" name="Content Placeholder 2"/>
          <p:cNvSpPr>
            <a:spLocks noGrp="1"/>
          </p:cNvSpPr>
          <p:nvPr>
            <p:ph idx="1"/>
          </p:nvPr>
        </p:nvSpPr>
        <p:spPr bwMode="auto">
          <a:xfrm>
            <a:off x="214750" y="931225"/>
            <a:ext cx="85344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Negative </a:t>
            </a:r>
            <a:r>
              <a:rPr lang="en-US" dirty="0" smtClean="0"/>
              <a:t>externalities</a:t>
            </a:r>
          </a:p>
          <a:p>
            <a:pPr lvl="1"/>
            <a:r>
              <a:rPr lang="en-US" sz="2800" dirty="0" smtClean="0"/>
              <a:t>Causes market inefficiently</a:t>
            </a:r>
          </a:p>
          <a:p>
            <a:pPr lvl="1"/>
            <a:r>
              <a:rPr lang="en-US" sz="2800" dirty="0" smtClean="0"/>
              <a:t>Optimum </a:t>
            </a:r>
            <a:r>
              <a:rPr lang="en-US" sz="2800" dirty="0" smtClean="0"/>
              <a:t>quantity </a:t>
            </a:r>
            <a:r>
              <a:rPr lang="en-US" sz="2800" dirty="0" smtClean="0"/>
              <a:t>produced with corrective action</a:t>
            </a:r>
            <a:endParaRPr lang="en-US" sz="2800" dirty="0" smtClean="0"/>
          </a:p>
          <a:p>
            <a:pPr lvl="2"/>
            <a:r>
              <a:rPr lang="en-US" sz="2400" dirty="0" smtClean="0"/>
              <a:t>Maximize total welfare</a:t>
            </a:r>
          </a:p>
          <a:p>
            <a:pPr lvl="2"/>
            <a:r>
              <a:rPr lang="en-US" sz="2400" dirty="0" smtClean="0"/>
              <a:t>Quantity will be smaller than private </a:t>
            </a:r>
            <a:r>
              <a:rPr lang="en-US" sz="2400" dirty="0" smtClean="0"/>
              <a:t>market </a:t>
            </a:r>
            <a:r>
              <a:rPr lang="en-US" sz="2400" dirty="0" smtClean="0"/>
              <a:t>equilibrium</a:t>
            </a:r>
            <a:endParaRPr lang="en-US" sz="2400" dirty="0" smtClean="0"/>
          </a:p>
          <a:p>
            <a:r>
              <a:rPr lang="en-US" dirty="0" smtClean="0"/>
              <a:t>Government corrects </a:t>
            </a:r>
            <a:r>
              <a:rPr lang="en-US" dirty="0" smtClean="0"/>
              <a:t>market </a:t>
            </a:r>
            <a:r>
              <a:rPr lang="en-US" dirty="0" smtClean="0"/>
              <a:t>failure by internalizing </a:t>
            </a:r>
            <a:r>
              <a:rPr lang="en-US" dirty="0" smtClean="0"/>
              <a:t>the </a:t>
            </a:r>
            <a:r>
              <a:rPr lang="en-US" dirty="0" smtClean="0"/>
              <a:t>negative externality</a:t>
            </a:r>
            <a:endParaRPr lang="en-US" dirty="0" smtClean="0"/>
          </a:p>
          <a:p>
            <a:pPr lvl="1"/>
            <a:r>
              <a:rPr lang="en-US" sz="2800" dirty="0" smtClean="0"/>
              <a:t>Altering incentives so that people take account of the external effects of their actions</a:t>
            </a:r>
          </a:p>
          <a:p>
            <a:pPr lvl="1"/>
            <a:r>
              <a:rPr lang="en-US" sz="2800" dirty="0" smtClean="0"/>
              <a:t>Example: taxing producers will shift </a:t>
            </a:r>
            <a:r>
              <a:rPr lang="en-US" sz="2800" dirty="0" smtClean="0"/>
              <a:t>supply upward </a:t>
            </a:r>
            <a:r>
              <a:rPr lang="en-US" sz="2800" dirty="0" smtClean="0"/>
              <a:t>by </a:t>
            </a:r>
            <a:r>
              <a:rPr lang="en-US" sz="2800" dirty="0" smtClean="0"/>
              <a:t>the size of the </a:t>
            </a:r>
            <a:r>
              <a:rPr lang="en-US" sz="2800" dirty="0" smtClean="0"/>
              <a:t>tax with is equal to</a:t>
            </a:r>
            <a:r>
              <a:rPr lang="en-US" sz="2800" dirty="0"/>
              <a:t> </a:t>
            </a:r>
            <a:r>
              <a:rPr lang="en-US" sz="2800" dirty="0" smtClean="0"/>
              <a:t>the </a:t>
            </a:r>
            <a:r>
              <a:rPr lang="en-US" sz="2800" dirty="0" smtClean="0"/>
              <a:t>value </a:t>
            </a:r>
            <a:r>
              <a:rPr lang="en-US" sz="2800" dirty="0" smtClean="0"/>
              <a:t>of </a:t>
            </a:r>
            <a:r>
              <a:rPr lang="en-US" sz="2800" dirty="0" smtClean="0"/>
              <a:t>the negative </a:t>
            </a:r>
            <a:r>
              <a:rPr lang="en-US" sz="2800" dirty="0" smtClean="0"/>
              <a:t>externality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Externalities and Market Inefficiency</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Positive externalities</a:t>
            </a:r>
          </a:p>
          <a:p>
            <a:pPr lvl="1"/>
            <a:r>
              <a:rPr lang="en-US" dirty="0" smtClean="0"/>
              <a:t>Education</a:t>
            </a:r>
          </a:p>
          <a:p>
            <a:pPr lvl="2"/>
            <a:r>
              <a:rPr lang="en-US" dirty="0" smtClean="0"/>
              <a:t>Benefit of education </a:t>
            </a:r>
            <a:r>
              <a:rPr lang="en-US" dirty="0" smtClean="0"/>
              <a:t>is </a:t>
            </a:r>
            <a:r>
              <a:rPr lang="en-US" dirty="0" smtClean="0"/>
              <a:t>private</a:t>
            </a:r>
            <a:endParaRPr lang="en-US" dirty="0" smtClean="0"/>
          </a:p>
          <a:p>
            <a:pPr lvl="2"/>
            <a:r>
              <a:rPr lang="en-US" dirty="0" smtClean="0"/>
              <a:t>Externalities: better government, lower crime rate, higher productivity and wages</a:t>
            </a:r>
          </a:p>
          <a:p>
            <a:pPr lvl="1"/>
            <a:r>
              <a:rPr lang="en-US" dirty="0" smtClean="0"/>
              <a:t>Social value </a:t>
            </a:r>
            <a:r>
              <a:rPr lang="en-US" dirty="0" smtClean="0"/>
              <a:t>under represented in the private demand curve</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225631" y="-2125"/>
            <a:ext cx="8957294"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rgbClr val="0070C0"/>
                </a:solidFill>
                <a:latin typeface="+mj-lt"/>
              </a:rPr>
              <a:t>Education and the social optimum</a:t>
            </a:r>
          </a:p>
        </p:txBody>
      </p:sp>
      <p:grpSp>
        <p:nvGrpSpPr>
          <p:cNvPr id="5" name="Group 4"/>
          <p:cNvGrpSpPr>
            <a:grpSpLocks/>
          </p:cNvGrpSpPr>
          <p:nvPr/>
        </p:nvGrpSpPr>
        <p:grpSpPr bwMode="auto">
          <a:xfrm>
            <a:off x="1056963" y="935025"/>
            <a:ext cx="7029450" cy="3767137"/>
            <a:chOff x="-486836" y="1777706"/>
            <a:chExt cx="7031142" cy="3768043"/>
          </a:xfrm>
        </p:grpSpPr>
        <p:sp>
          <p:nvSpPr>
            <p:cNvPr id="6" name="Rectangle 5"/>
            <p:cNvSpPr/>
            <p:nvPr/>
          </p:nvSpPr>
          <p:spPr>
            <a:xfrm>
              <a:off x="729482" y="2030180"/>
              <a:ext cx="5814824" cy="35044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600" dirty="0"/>
            </a:p>
          </p:txBody>
        </p:sp>
        <p:grpSp>
          <p:nvGrpSpPr>
            <p:cNvPr id="21543" name="Group 5"/>
            <p:cNvGrpSpPr>
              <a:grpSpLocks/>
            </p:cNvGrpSpPr>
            <p:nvPr/>
          </p:nvGrpSpPr>
          <p:grpSpPr bwMode="auto">
            <a:xfrm>
              <a:off x="-486836" y="1777706"/>
              <a:ext cx="1214729" cy="3768043"/>
              <a:chOff x="614807" y="1196451"/>
              <a:chExt cx="1214729" cy="3767351"/>
            </a:xfrm>
          </p:grpSpPr>
          <p:cxnSp>
            <p:nvCxnSpPr>
              <p:cNvPr id="8" name="Straight Connector 7"/>
              <p:cNvCxnSpPr/>
              <p:nvPr/>
            </p:nvCxnSpPr>
            <p:spPr>
              <a:xfrm rot="5400000">
                <a:off x="26826" y="3161093"/>
                <a:ext cx="3591129" cy="142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545" name="TextBox 8"/>
              <p:cNvSpPr txBox="1">
                <a:spLocks noChangeArrowheads="1"/>
              </p:cNvSpPr>
              <p:nvPr/>
            </p:nvSpPr>
            <p:spPr bwMode="auto">
              <a:xfrm>
                <a:off x="614807" y="1196451"/>
                <a:ext cx="1179017" cy="584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dirty="0"/>
                  <a:t>Price </a:t>
                </a:r>
                <a:r>
                  <a:rPr lang="en-US" sz="1600" dirty="0" smtClean="0"/>
                  <a:t>of</a:t>
                </a:r>
              </a:p>
              <a:p>
                <a:pPr algn="r" eaLnBrk="1" hangingPunct="1"/>
                <a:r>
                  <a:rPr lang="en-US" sz="1600" dirty="0" smtClean="0"/>
                  <a:t>Education</a:t>
                </a:r>
                <a:endParaRPr lang="en-US" sz="1600" dirty="0"/>
              </a:p>
            </p:txBody>
          </p:sp>
        </p:grpSp>
      </p:grpSp>
      <p:grpSp>
        <p:nvGrpSpPr>
          <p:cNvPr id="10" name="Group 9"/>
          <p:cNvGrpSpPr>
            <a:grpSpLocks/>
          </p:cNvGrpSpPr>
          <p:nvPr/>
        </p:nvGrpSpPr>
        <p:grpSpPr bwMode="auto">
          <a:xfrm>
            <a:off x="2107888" y="4702158"/>
            <a:ext cx="6026150" cy="613341"/>
            <a:chOff x="1676400" y="5181600"/>
            <a:chExt cx="6026408" cy="613864"/>
          </a:xfrm>
        </p:grpSpPr>
        <p:cxnSp>
          <p:nvCxnSpPr>
            <p:cNvPr id="11" name="Straight Connector 10"/>
            <p:cNvCxnSpPr/>
            <p:nvPr/>
          </p:nvCxnSpPr>
          <p:spPr>
            <a:xfrm>
              <a:off x="1828807" y="5181600"/>
              <a:ext cx="579144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540" name="TextBox 11"/>
            <p:cNvSpPr txBox="1">
              <a:spLocks noChangeArrowheads="1"/>
            </p:cNvSpPr>
            <p:nvPr/>
          </p:nvSpPr>
          <p:spPr bwMode="auto">
            <a:xfrm>
              <a:off x="6455931" y="5210190"/>
              <a:ext cx="1246877" cy="585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dirty="0"/>
                <a:t>Quantity </a:t>
              </a:r>
              <a:r>
                <a:rPr lang="en-US" sz="1600" dirty="0" smtClean="0"/>
                <a:t>of Education</a:t>
              </a:r>
              <a:endParaRPr lang="en-US" sz="1600" dirty="0"/>
            </a:p>
          </p:txBody>
        </p:sp>
        <p:sp>
          <p:nvSpPr>
            <p:cNvPr id="21541" name="TextBox 12"/>
            <p:cNvSpPr txBox="1">
              <a:spLocks noChangeArrowheads="1"/>
            </p:cNvSpPr>
            <p:nvPr/>
          </p:nvSpPr>
          <p:spPr bwMode="auto">
            <a:xfrm>
              <a:off x="1676400" y="51816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grpSp>
      <p:grpSp>
        <p:nvGrpSpPr>
          <p:cNvPr id="14" name="Group 13"/>
          <p:cNvGrpSpPr>
            <a:grpSpLocks/>
          </p:cNvGrpSpPr>
          <p:nvPr/>
        </p:nvGrpSpPr>
        <p:grpSpPr bwMode="auto">
          <a:xfrm>
            <a:off x="2684150" y="1828788"/>
            <a:ext cx="5534025" cy="2859087"/>
            <a:chOff x="2720574" y="2824330"/>
            <a:chExt cx="6179415" cy="3879558"/>
          </a:xfrm>
        </p:grpSpPr>
        <p:cxnSp>
          <p:nvCxnSpPr>
            <p:cNvPr id="15" name="Straight Connector 14"/>
            <p:cNvCxnSpPr/>
            <p:nvPr/>
          </p:nvCxnSpPr>
          <p:spPr>
            <a:xfrm>
              <a:off x="2720574" y="2824330"/>
              <a:ext cx="4626584" cy="3528438"/>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21538" name="TextBox 15"/>
            <p:cNvSpPr txBox="1">
              <a:spLocks noChangeArrowheads="1"/>
            </p:cNvSpPr>
            <p:nvPr/>
          </p:nvSpPr>
          <p:spPr bwMode="auto">
            <a:xfrm>
              <a:off x="7242494" y="5910241"/>
              <a:ext cx="1657495" cy="7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Demand</a:t>
              </a:r>
            </a:p>
            <a:p>
              <a:pPr algn="ctr" eaLnBrk="1" hangingPunct="1"/>
              <a:r>
                <a:rPr lang="en-US" sz="1600"/>
                <a:t>(private value)</a:t>
              </a:r>
            </a:p>
          </p:txBody>
        </p:sp>
      </p:grpSp>
      <p:grpSp>
        <p:nvGrpSpPr>
          <p:cNvPr id="17" name="Group 90"/>
          <p:cNvGrpSpPr>
            <a:grpSpLocks/>
          </p:cNvGrpSpPr>
          <p:nvPr/>
        </p:nvGrpSpPr>
        <p:grpSpPr bwMode="auto">
          <a:xfrm>
            <a:off x="2885763" y="1289038"/>
            <a:ext cx="4673600" cy="2736850"/>
            <a:chOff x="2898187" y="4470571"/>
            <a:chExt cx="5221287" cy="3711561"/>
          </a:xfrm>
        </p:grpSpPr>
        <p:cxnSp>
          <p:nvCxnSpPr>
            <p:cNvPr id="18" name="Straight Connector 17"/>
            <p:cNvCxnSpPr/>
            <p:nvPr/>
          </p:nvCxnSpPr>
          <p:spPr>
            <a:xfrm flipV="1">
              <a:off x="2898187" y="5396308"/>
              <a:ext cx="3594955" cy="2785824"/>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21536" name="TextBox 92"/>
            <p:cNvSpPr txBox="1">
              <a:spLocks noChangeArrowheads="1"/>
            </p:cNvSpPr>
            <p:nvPr/>
          </p:nvSpPr>
          <p:spPr bwMode="auto">
            <a:xfrm>
              <a:off x="6586203" y="4470571"/>
              <a:ext cx="1533271" cy="793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Supply</a:t>
              </a:r>
            </a:p>
            <a:p>
              <a:pPr algn="ctr" eaLnBrk="1" hangingPunct="1"/>
              <a:r>
                <a:rPr lang="en-US" sz="1600"/>
                <a:t>(private cost)</a:t>
              </a:r>
            </a:p>
          </p:txBody>
        </p:sp>
      </p:grpSp>
      <p:sp>
        <p:nvSpPr>
          <p:cNvPr id="20" name="Freeform 183"/>
          <p:cNvSpPr>
            <a:spLocks/>
          </p:cNvSpPr>
          <p:nvPr/>
        </p:nvSpPr>
        <p:spPr bwMode="auto">
          <a:xfrm>
            <a:off x="4451038" y="2919400"/>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21" name="TextBox 20"/>
          <p:cNvSpPr txBox="1">
            <a:spLocks noChangeArrowheads="1"/>
          </p:cNvSpPr>
          <p:nvPr/>
        </p:nvSpPr>
        <p:spPr bwMode="auto">
          <a:xfrm>
            <a:off x="355600" y="5754688"/>
            <a:ext cx="81232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In the presence of a positive externality, the social value of the good exceeds the private value. The optimal quantity, Q</a:t>
            </a:r>
            <a:r>
              <a:rPr lang="en-US" sz="1600" baseline="-25000" dirty="0"/>
              <a:t>OPTIMUM</a:t>
            </a:r>
            <a:r>
              <a:rPr lang="en-US" sz="1600" dirty="0"/>
              <a:t>, is therefore larger than the equilibrium quantity, Q</a:t>
            </a:r>
            <a:r>
              <a:rPr lang="en-US" sz="1600" baseline="-25000" dirty="0"/>
              <a:t>MARKET</a:t>
            </a:r>
            <a:r>
              <a:rPr lang="en-US" sz="1600" dirty="0"/>
              <a:t>.</a:t>
            </a:r>
          </a:p>
        </p:txBody>
      </p:sp>
      <p:grpSp>
        <p:nvGrpSpPr>
          <p:cNvPr id="22" name="Group 40"/>
          <p:cNvGrpSpPr>
            <a:grpSpLocks/>
          </p:cNvGrpSpPr>
          <p:nvPr/>
        </p:nvGrpSpPr>
        <p:grpSpPr bwMode="auto">
          <a:xfrm>
            <a:off x="3987488" y="2957500"/>
            <a:ext cx="914400" cy="2090738"/>
            <a:chOff x="3762649" y="3220186"/>
            <a:chExt cx="916011" cy="2092094"/>
          </a:xfrm>
        </p:grpSpPr>
        <p:cxnSp>
          <p:nvCxnSpPr>
            <p:cNvPr id="23" name="Straight Connector 22"/>
            <p:cNvCxnSpPr/>
            <p:nvPr/>
          </p:nvCxnSpPr>
          <p:spPr bwMode="auto">
            <a:xfrm rot="16200000" flipH="1">
              <a:off x="3424892" y="4095464"/>
              <a:ext cx="1753737" cy="3181"/>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1534" name="TextBox 78"/>
            <p:cNvSpPr txBox="1">
              <a:spLocks noChangeArrowheads="1"/>
            </p:cNvSpPr>
            <p:nvPr/>
          </p:nvSpPr>
          <p:spPr bwMode="auto">
            <a:xfrm>
              <a:off x="3762649" y="4973534"/>
              <a:ext cx="916011" cy="338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Q</a:t>
              </a:r>
              <a:r>
                <a:rPr lang="en-US" sz="1600" baseline="-25000"/>
                <a:t>MARKET</a:t>
              </a:r>
            </a:p>
          </p:txBody>
        </p:sp>
      </p:grpSp>
      <p:grpSp>
        <p:nvGrpSpPr>
          <p:cNvPr id="25" name="Group 24"/>
          <p:cNvGrpSpPr>
            <a:grpSpLocks/>
          </p:cNvGrpSpPr>
          <p:nvPr/>
        </p:nvGrpSpPr>
        <p:grpSpPr bwMode="auto">
          <a:xfrm>
            <a:off x="2646050" y="2676513"/>
            <a:ext cx="1830388" cy="338137"/>
            <a:chOff x="3180889" y="2973635"/>
            <a:chExt cx="1830497" cy="338554"/>
          </a:xfrm>
        </p:grpSpPr>
        <p:sp>
          <p:nvSpPr>
            <p:cNvPr id="21531" name="TextBox 92"/>
            <p:cNvSpPr txBox="1">
              <a:spLocks noChangeArrowheads="1"/>
            </p:cNvSpPr>
            <p:nvPr/>
          </p:nvSpPr>
          <p:spPr bwMode="auto">
            <a:xfrm>
              <a:off x="3180889" y="2973635"/>
              <a:ext cx="1196161" cy="33855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Equilibrium</a:t>
              </a:r>
            </a:p>
          </p:txBody>
        </p:sp>
        <p:cxnSp>
          <p:nvCxnSpPr>
            <p:cNvPr id="27" name="Straight Connector 26"/>
            <p:cNvCxnSpPr/>
            <p:nvPr/>
          </p:nvCxnSpPr>
          <p:spPr>
            <a:xfrm>
              <a:off x="4335071" y="3170728"/>
              <a:ext cx="676315" cy="1064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31"/>
          <p:cNvGrpSpPr>
            <a:grpSpLocks/>
          </p:cNvGrpSpPr>
          <p:nvPr/>
        </p:nvGrpSpPr>
        <p:grpSpPr bwMode="auto">
          <a:xfrm>
            <a:off x="3263588" y="1328725"/>
            <a:ext cx="5702300" cy="2600325"/>
            <a:chOff x="2720574" y="2824330"/>
            <a:chExt cx="6365747" cy="3529007"/>
          </a:xfrm>
        </p:grpSpPr>
        <p:cxnSp>
          <p:nvCxnSpPr>
            <p:cNvPr id="33" name="Straight Connector 32"/>
            <p:cNvCxnSpPr/>
            <p:nvPr/>
          </p:nvCxnSpPr>
          <p:spPr>
            <a:xfrm>
              <a:off x="2720574" y="2824330"/>
              <a:ext cx="4627217" cy="352900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1530" name="TextBox 33"/>
            <p:cNvSpPr txBox="1">
              <a:spLocks noChangeArrowheads="1"/>
            </p:cNvSpPr>
            <p:nvPr/>
          </p:nvSpPr>
          <p:spPr bwMode="auto">
            <a:xfrm>
              <a:off x="6791741" y="4959338"/>
              <a:ext cx="2294580" cy="1127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Social value</a:t>
              </a:r>
            </a:p>
            <a:p>
              <a:pPr algn="ctr" eaLnBrk="1" hangingPunct="1"/>
              <a:r>
                <a:rPr lang="en-US" sz="1600" dirty="0"/>
                <a:t>(private value</a:t>
              </a:r>
            </a:p>
            <a:p>
              <a:pPr algn="ctr" eaLnBrk="1" hangingPunct="1"/>
              <a:r>
                <a:rPr lang="en-US" sz="1600" dirty="0"/>
                <a:t>and external benefit)</a:t>
              </a:r>
            </a:p>
          </p:txBody>
        </p:sp>
      </p:grpSp>
      <p:cxnSp>
        <p:nvCxnSpPr>
          <p:cNvPr id="35" name="Straight Arrow Connector 34"/>
          <p:cNvCxnSpPr/>
          <p:nvPr/>
        </p:nvCxnSpPr>
        <p:spPr>
          <a:xfrm rot="5400000" flipH="1" flipV="1">
            <a:off x="6079812" y="3752838"/>
            <a:ext cx="760413" cy="1588"/>
          </a:xfrm>
          <a:prstGeom prst="straightConnector1">
            <a:avLst/>
          </a:prstGeom>
          <a:ln w="28575">
            <a:solidFill>
              <a:srgbClr val="80008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9" name="Group 35"/>
          <p:cNvGrpSpPr>
            <a:grpSpLocks/>
          </p:cNvGrpSpPr>
          <p:nvPr/>
        </p:nvGrpSpPr>
        <p:grpSpPr bwMode="auto">
          <a:xfrm>
            <a:off x="6100450" y="2412988"/>
            <a:ext cx="938213" cy="1363662"/>
            <a:chOff x="7016617" y="2771752"/>
            <a:chExt cx="938077" cy="1362839"/>
          </a:xfrm>
        </p:grpSpPr>
        <p:sp>
          <p:nvSpPr>
            <p:cNvPr id="21527" name="TextBox 92"/>
            <p:cNvSpPr txBox="1">
              <a:spLocks noChangeArrowheads="1"/>
            </p:cNvSpPr>
            <p:nvPr/>
          </p:nvSpPr>
          <p:spPr bwMode="auto">
            <a:xfrm>
              <a:off x="7016617" y="2771752"/>
              <a:ext cx="938077" cy="58477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External</a:t>
              </a:r>
            </a:p>
            <a:p>
              <a:pPr algn="ctr" eaLnBrk="1" hangingPunct="1"/>
              <a:r>
                <a:rPr lang="en-US" sz="1600" dirty="0"/>
                <a:t>Benefit</a:t>
              </a:r>
            </a:p>
          </p:txBody>
        </p:sp>
        <p:cxnSp>
          <p:nvCxnSpPr>
            <p:cNvPr id="38" name="Straight Connector 37"/>
            <p:cNvCxnSpPr/>
            <p:nvPr/>
          </p:nvCxnSpPr>
          <p:spPr>
            <a:xfrm rot="16200000" flipH="1">
              <a:off x="6907256" y="3701428"/>
              <a:ext cx="701252" cy="165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0" name="Freeform 183"/>
          <p:cNvSpPr>
            <a:spLocks/>
          </p:cNvSpPr>
          <p:nvPr/>
        </p:nvSpPr>
        <p:spPr bwMode="auto">
          <a:xfrm>
            <a:off x="5140013" y="247013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30" name="Group 40"/>
          <p:cNvGrpSpPr>
            <a:grpSpLocks/>
          </p:cNvGrpSpPr>
          <p:nvPr/>
        </p:nvGrpSpPr>
        <p:grpSpPr bwMode="auto">
          <a:xfrm>
            <a:off x="4816163" y="2517763"/>
            <a:ext cx="990600" cy="2540000"/>
            <a:chOff x="3905210" y="2781991"/>
            <a:chExt cx="991384" cy="2542171"/>
          </a:xfrm>
        </p:grpSpPr>
        <p:cxnSp>
          <p:nvCxnSpPr>
            <p:cNvPr id="42" name="Straight Connector 41"/>
            <p:cNvCxnSpPr/>
            <p:nvPr/>
          </p:nvCxnSpPr>
          <p:spPr bwMode="auto">
            <a:xfrm rot="5400000">
              <a:off x="3191789" y="3876713"/>
              <a:ext cx="2205333" cy="1588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1526" name="TextBox 78"/>
            <p:cNvSpPr txBox="1">
              <a:spLocks noChangeArrowheads="1"/>
            </p:cNvSpPr>
            <p:nvPr/>
          </p:nvSpPr>
          <p:spPr bwMode="auto">
            <a:xfrm>
              <a:off x="3905210" y="4985416"/>
              <a:ext cx="991384" cy="338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Q</a:t>
              </a:r>
              <a:r>
                <a:rPr lang="en-US" sz="1600" baseline="-25000"/>
                <a:t>OPTIMUM</a:t>
              </a:r>
            </a:p>
          </p:txBody>
        </p:sp>
      </p:grpSp>
      <p:grpSp>
        <p:nvGrpSpPr>
          <p:cNvPr id="31" name="Group 43"/>
          <p:cNvGrpSpPr>
            <a:grpSpLocks/>
          </p:cNvGrpSpPr>
          <p:nvPr/>
        </p:nvGrpSpPr>
        <p:grpSpPr bwMode="auto">
          <a:xfrm>
            <a:off x="4693925" y="1701788"/>
            <a:ext cx="1019175" cy="744537"/>
            <a:chOff x="6582686" y="3447393"/>
            <a:chExt cx="1018228" cy="744597"/>
          </a:xfrm>
        </p:grpSpPr>
        <p:sp>
          <p:nvSpPr>
            <p:cNvPr id="21523" name="TextBox 92"/>
            <p:cNvSpPr txBox="1">
              <a:spLocks noChangeArrowheads="1"/>
            </p:cNvSpPr>
            <p:nvPr/>
          </p:nvSpPr>
          <p:spPr bwMode="auto">
            <a:xfrm>
              <a:off x="6582686" y="3447393"/>
              <a:ext cx="1018228" cy="33855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Optimum</a:t>
              </a:r>
            </a:p>
          </p:txBody>
        </p:sp>
        <p:cxnSp>
          <p:nvCxnSpPr>
            <p:cNvPr id="46" name="Straight Connector 45"/>
            <p:cNvCxnSpPr/>
            <p:nvPr/>
          </p:nvCxnSpPr>
          <p:spPr>
            <a:xfrm rot="16200000" flipH="1">
              <a:off x="6814822" y="3905496"/>
              <a:ext cx="428660" cy="1443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left)">
                                      <p:cBhvr>
                                        <p:cTn id="14" dur="500"/>
                                        <p:tgtEl>
                                          <p:spTgt spid="14"/>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left)">
                                      <p:cBhvr>
                                        <p:cTn id="18" dur="500"/>
                                        <p:tgtEl>
                                          <p:spTgt spid="17"/>
                                        </p:tgtEl>
                                      </p:cBhvr>
                                    </p:animEffect>
                                  </p:childTnLst>
                                </p:cTn>
                              </p:par>
                            </p:childTnLst>
                          </p:cTn>
                        </p:par>
                        <p:par>
                          <p:cTn id="19" fill="hold" nodeType="afterGroup">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childTnLst>
                          </p:cTn>
                        </p:par>
                        <p:par>
                          <p:cTn id="23" fill="hold" nodeType="afterGroup">
                            <p:stCondLst>
                              <p:cond delay="2000"/>
                            </p:stCondLst>
                            <p:childTnLst>
                              <p:par>
                                <p:cTn id="24" presetID="22" presetClass="entr" presetSubtype="8" fill="hold" nodeType="after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wipe(left)">
                                      <p:cBhvr>
                                        <p:cTn id="26" dur="500"/>
                                        <p:tgtEl>
                                          <p:spTgt spid="25"/>
                                        </p:tgtEl>
                                      </p:cBhvr>
                                    </p:animEffect>
                                  </p:childTnLst>
                                </p:cTn>
                              </p:par>
                            </p:childTnLst>
                          </p:cTn>
                        </p:par>
                        <p:par>
                          <p:cTn id="27" fill="hold" nodeType="afterGroup">
                            <p:stCondLst>
                              <p:cond delay="2500"/>
                            </p:stCondLst>
                            <p:childTnLst>
                              <p:par>
                                <p:cTn id="28" presetID="22" presetClass="entr" presetSubtype="1" fill="hold" nodeType="after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up)">
                                      <p:cBhvr>
                                        <p:cTn id="30" dur="500"/>
                                        <p:tgtEl>
                                          <p:spTgt spid="22"/>
                                        </p:tgtEl>
                                      </p:cBhvr>
                                    </p:animEffect>
                                  </p:childTnLst>
                                </p:cTn>
                              </p:par>
                            </p:childTnLst>
                          </p:cTn>
                        </p:par>
                      </p:childTnLst>
                    </p:cTn>
                  </p:par>
                  <p:par>
                    <p:cTn id="31" fill="hold">
                      <p:stCondLst>
                        <p:cond delay="indefinite"/>
                      </p:stCondLst>
                      <p:childTnLst>
                        <p:par>
                          <p:cTn id="32" fill="hold" nodeType="afterGroup">
                            <p:stCondLst>
                              <p:cond delay="0"/>
                            </p:stCondLst>
                            <p:childTnLst>
                              <p:par>
                                <p:cTn id="33" presetID="22" presetClass="entr" presetSubtype="4" fill="hold" nodeType="click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wipe(down)">
                                      <p:cBhvr>
                                        <p:cTn id="35" dur="1000"/>
                                        <p:tgtEl>
                                          <p:spTgt spid="35"/>
                                        </p:tgtEl>
                                      </p:cBhvr>
                                    </p:animEffect>
                                  </p:childTnLst>
                                </p:cTn>
                              </p:par>
                            </p:childTnLst>
                          </p:cTn>
                        </p:par>
                        <p:par>
                          <p:cTn id="36" fill="hold" nodeType="afterGroup">
                            <p:stCondLst>
                              <p:cond delay="1000"/>
                            </p:stCondLst>
                            <p:childTnLst>
                              <p:par>
                                <p:cTn id="37" presetID="22" presetClass="entr" presetSubtype="8"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ipe(left)">
                                      <p:cBhvr>
                                        <p:cTn id="39" dur="500"/>
                                        <p:tgtEl>
                                          <p:spTgt spid="29"/>
                                        </p:tgtEl>
                                      </p:cBhvr>
                                    </p:animEffect>
                                  </p:childTnLst>
                                </p:cTn>
                              </p:par>
                            </p:childTnLst>
                          </p:cTn>
                        </p:par>
                        <p:par>
                          <p:cTn id="40" fill="hold" nodeType="afterGroup">
                            <p:stCondLst>
                              <p:cond delay="1500"/>
                            </p:stCondLst>
                            <p:childTnLst>
                              <p:par>
                                <p:cTn id="41" presetID="22" presetClass="entr" presetSubtype="8" fill="hold" nodeType="after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wipe(left)">
                                      <p:cBhvr>
                                        <p:cTn id="43" dur="500"/>
                                        <p:tgtEl>
                                          <p:spTgt spid="28"/>
                                        </p:tgtEl>
                                      </p:cBhvr>
                                    </p:animEffect>
                                  </p:childTnLst>
                                </p:cTn>
                              </p:par>
                            </p:childTnLst>
                          </p:cTn>
                        </p:par>
                      </p:childTnLst>
                    </p:cTn>
                  </p:par>
                  <p:par>
                    <p:cTn id="44" fill="hold">
                      <p:stCondLst>
                        <p:cond delay="indefinite"/>
                      </p:stCondLst>
                      <p:childTnLst>
                        <p:par>
                          <p:cTn id="45" fill="hold" nodeType="after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wipe(left)">
                                      <p:cBhvr>
                                        <p:cTn id="48" dur="500"/>
                                        <p:tgtEl>
                                          <p:spTgt spid="40"/>
                                        </p:tgtEl>
                                      </p:cBhvr>
                                    </p:animEffect>
                                  </p:childTnLst>
                                </p:cTn>
                              </p:par>
                            </p:childTnLst>
                          </p:cTn>
                        </p:par>
                        <p:par>
                          <p:cTn id="49" fill="hold" nodeType="afterGroup">
                            <p:stCondLst>
                              <p:cond delay="500"/>
                            </p:stCondLst>
                            <p:childTnLst>
                              <p:par>
                                <p:cTn id="50" presetID="22" presetClass="entr" presetSubtype="1" fill="hold"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wipe(up)">
                                      <p:cBhvr>
                                        <p:cTn id="52" dur="1000"/>
                                        <p:tgtEl>
                                          <p:spTgt spid="30"/>
                                        </p:tgtEl>
                                      </p:cBhvr>
                                    </p:animEffect>
                                  </p:childTnLst>
                                </p:cTn>
                              </p:par>
                            </p:childTnLst>
                          </p:cTn>
                        </p:par>
                        <p:par>
                          <p:cTn id="53" fill="hold" nodeType="afterGroup">
                            <p:stCondLst>
                              <p:cond delay="1500"/>
                            </p:stCondLst>
                            <p:childTnLst>
                              <p:par>
                                <p:cTn id="54" presetID="22" presetClass="entr" presetSubtype="8" fill="hold" nodeType="after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wipe(left)">
                                      <p:cBhvr>
                                        <p:cTn id="56" dur="500"/>
                                        <p:tgtEl>
                                          <p:spTgt spid="31"/>
                                        </p:tgtEl>
                                      </p:cBhvr>
                                    </p:animEffect>
                                  </p:childTnLst>
                                </p:cTn>
                              </p:par>
                            </p:childTnLst>
                          </p:cTn>
                        </p:par>
                      </p:childTnLst>
                    </p:cTn>
                  </p:par>
                  <p:par>
                    <p:cTn id="57" fill="hold">
                      <p:stCondLst>
                        <p:cond delay="indefinite"/>
                      </p:stCondLst>
                      <p:childTnLst>
                        <p:par>
                          <p:cTn id="58" fill="hold" nodeType="afterGroup">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wipe(left)">
                                      <p:cBhvr>
                                        <p:cTn id="6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p:bldP spid="40" grpId="0" animBg="1"/>
    </p:bldLst>
  </p:timing>
</p:sld>
</file>

<file path=ppt/theme/theme1.xml><?xml version="1.0" encoding="utf-8"?>
<a:theme xmlns:a="http://schemas.openxmlformats.org/drawingml/2006/main" name="Chapter cont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ab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Fig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Appendi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ase stu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10329</TotalTime>
  <Words>1279</Words>
  <Application>Microsoft Office PowerPoint</Application>
  <PresentationFormat>On-screen Show (4:3)</PresentationFormat>
  <Paragraphs>220</Paragraphs>
  <Slides>23</Slides>
  <Notes>0</Notes>
  <HiddenSlides>0</HiddenSlides>
  <MMClips>0</MMClips>
  <ScaleCrop>false</ScaleCrop>
  <HeadingPairs>
    <vt:vector size="4" baseType="variant">
      <vt:variant>
        <vt:lpstr>Theme</vt:lpstr>
      </vt:variant>
      <vt:variant>
        <vt:i4>5</vt:i4>
      </vt:variant>
      <vt:variant>
        <vt:lpstr>Slide Titles</vt:lpstr>
      </vt:variant>
      <vt:variant>
        <vt:i4>23</vt:i4>
      </vt:variant>
    </vt:vector>
  </HeadingPairs>
  <TitlesOfParts>
    <vt:vector size="28" baseType="lpstr">
      <vt:lpstr>Chapter content</vt:lpstr>
      <vt:lpstr>Table</vt:lpstr>
      <vt:lpstr>Figure</vt:lpstr>
      <vt:lpstr>Appendix</vt:lpstr>
      <vt:lpstr>Case study</vt:lpstr>
      <vt:lpstr>Externalities</vt:lpstr>
      <vt:lpstr>Externalities</vt:lpstr>
      <vt:lpstr>Externalities</vt:lpstr>
      <vt:lpstr>The Market for Aluminum</vt:lpstr>
      <vt:lpstr>Externalities and Market Inefficiency</vt:lpstr>
      <vt:lpstr>Pollution and the social optimum</vt:lpstr>
      <vt:lpstr>Externalities and Market Inefficiency</vt:lpstr>
      <vt:lpstr>Externalities and Market Inefficiency</vt:lpstr>
      <vt:lpstr>Education and the social optimum</vt:lpstr>
      <vt:lpstr>Externalities and Market Inefficiency</vt:lpstr>
      <vt:lpstr>Externalities and Market Inefficiency</vt:lpstr>
      <vt:lpstr>Spillovers, Policy, and Patent Protection</vt:lpstr>
      <vt:lpstr>Public Policies Toward Externalities</vt:lpstr>
      <vt:lpstr>Public Policies Toward Externalities</vt:lpstr>
      <vt:lpstr>Corrective Tax and Subsidy</vt:lpstr>
      <vt:lpstr>Public Policies Toward Externalities</vt:lpstr>
      <vt:lpstr>Public Policies Toward Externalities</vt:lpstr>
      <vt:lpstr>Public Policies Toward Externalities</vt:lpstr>
      <vt:lpstr>Equivalence of corrective taxes &amp; permits</vt:lpstr>
      <vt:lpstr>Public Policies Toward Externalities</vt:lpstr>
      <vt:lpstr>Private Solutions to Externalities</vt:lpstr>
      <vt:lpstr>Private Solutions to Externalities</vt:lpstr>
      <vt:lpstr>Private Solutions to Externalities</vt:lpstr>
    </vt:vector>
  </TitlesOfParts>
  <Company>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Network Administrator</dc:creator>
  <cp:lastModifiedBy>Michael</cp:lastModifiedBy>
  <cp:revision>405</cp:revision>
  <dcterms:created xsi:type="dcterms:W3CDTF">2008-07-04T09:17:33Z</dcterms:created>
  <dcterms:modified xsi:type="dcterms:W3CDTF">2013-01-30T16:46:26Z</dcterms:modified>
</cp:coreProperties>
</file>