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6" r:id="rId1"/>
  </p:sldMasterIdLst>
  <p:notesMasterIdLst>
    <p:notesMasterId r:id="rId33"/>
  </p:notesMasterIdLst>
  <p:sldIdLst>
    <p:sldId id="268" r:id="rId2"/>
    <p:sldId id="278" r:id="rId3"/>
    <p:sldId id="279" r:id="rId4"/>
    <p:sldId id="384" r:id="rId5"/>
    <p:sldId id="402" r:id="rId6"/>
    <p:sldId id="283" r:id="rId7"/>
    <p:sldId id="382" r:id="rId8"/>
    <p:sldId id="287" r:id="rId9"/>
    <p:sldId id="385" r:id="rId10"/>
    <p:sldId id="291" r:id="rId11"/>
    <p:sldId id="386" r:id="rId12"/>
    <p:sldId id="293" r:id="rId13"/>
    <p:sldId id="387" r:id="rId14"/>
    <p:sldId id="397" r:id="rId15"/>
    <p:sldId id="395" r:id="rId16"/>
    <p:sldId id="396" r:id="rId17"/>
    <p:sldId id="301" r:id="rId18"/>
    <p:sldId id="308" r:id="rId19"/>
    <p:sldId id="309" r:id="rId20"/>
    <p:sldId id="310" r:id="rId21"/>
    <p:sldId id="398" r:id="rId22"/>
    <p:sldId id="399" r:id="rId23"/>
    <p:sldId id="311" r:id="rId24"/>
    <p:sldId id="400" r:id="rId25"/>
    <p:sldId id="312" r:id="rId26"/>
    <p:sldId id="313" r:id="rId27"/>
    <p:sldId id="314" r:id="rId28"/>
    <p:sldId id="319" r:id="rId29"/>
    <p:sldId id="401" r:id="rId30"/>
    <p:sldId id="403" r:id="rId31"/>
    <p:sldId id="37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3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777777"/>
    <a:srgbClr val="0070C0"/>
    <a:srgbClr val="0000FF"/>
    <a:srgbClr val="FFFFCC"/>
    <a:srgbClr val="996633"/>
    <a:srgbClr val="339966"/>
    <a:srgbClr val="33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5933" autoAdjust="0"/>
    <p:restoredTop sz="95540" autoAdjust="0"/>
  </p:normalViewPr>
  <p:slideViewPr>
    <p:cSldViewPr snapToGrid="0">
      <p:cViewPr varScale="1">
        <p:scale>
          <a:sx n="90" d="100"/>
          <a:sy n="90" d="100"/>
        </p:scale>
        <p:origin x="96" y="498"/>
      </p:cViewPr>
      <p:guideLst>
        <p:guide orient="horz" pos="3743"/>
        <p:guide pos="14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2814" y="-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615B9B-8AAB-401E-86BB-543DBAA53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02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40568-D317-4553-B6BD-B4C3AB95DC91}" type="slidenum">
              <a:rPr lang="en-US"/>
              <a:pPr/>
              <a:t>0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85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8C2183-C475-48FA-88DD-E0A0E8C8C89F}" type="slidenum">
              <a:rPr lang="en-US"/>
              <a:pPr/>
              <a:t>11</a:t>
            </a:fld>
            <a:endParaRPr lang="en-US"/>
          </a:p>
        </p:txBody>
      </p:sp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5BD4258-6569-4DB8-9B95-135D58A1BD85}" type="slidenum">
              <a:rPr lang="en-US" sz="1200">
                <a:cs typeface="Arial" charset="0"/>
              </a:rPr>
              <a:pPr algn="r"/>
              <a:t>11</a:t>
            </a:fld>
            <a:endParaRPr lang="en-US" sz="1200">
              <a:cs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186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8C61F-769D-49FD-B666-8D748F923D49}" type="slidenum">
              <a:rPr lang="en-US"/>
              <a:pPr/>
              <a:t>16</a:t>
            </a:fld>
            <a:endParaRPr lang="en-US"/>
          </a:p>
        </p:txBody>
      </p:sp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9A44BD1-D10D-4D1C-9FFC-0FEB239185CB}" type="slidenum">
              <a:rPr lang="en-US" sz="1200">
                <a:cs typeface="Arial" charset="0"/>
              </a:rPr>
              <a:pPr algn="r"/>
              <a:t>16</a:t>
            </a:fld>
            <a:endParaRPr lang="en-US" sz="1200">
              <a:cs typeface="Arial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9573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6FDE0-3FEB-4613-9691-7F427F9FD21C}" type="slidenum">
              <a:rPr lang="en-US"/>
              <a:pPr/>
              <a:t>17</a:t>
            </a:fld>
            <a:endParaRPr lang="en-US"/>
          </a:p>
        </p:txBody>
      </p:sp>
      <p:sp>
        <p:nvSpPr>
          <p:cNvPr id="1126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F00F2ADA-7C2C-40CD-B8E3-106D8175BDBA}" type="slidenum">
              <a:rPr lang="en-US" sz="1200">
                <a:cs typeface="Arial" charset="0"/>
              </a:rPr>
              <a:pPr algn="r"/>
              <a:t>17</a:t>
            </a:fld>
            <a:endParaRPr lang="en-US" sz="1200">
              <a:cs typeface="Arial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802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69C78B-A6FB-4C67-9125-B4F868307D61}" type="slidenum">
              <a:rPr lang="en-US"/>
              <a:pPr/>
              <a:t>18</a:t>
            </a:fld>
            <a:endParaRPr lang="en-US"/>
          </a:p>
        </p:txBody>
      </p:sp>
      <p:sp>
        <p:nvSpPr>
          <p:cNvPr id="1146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AEC5C5A-CB23-4EA7-AADB-10CEB166C19A}" type="slidenum">
              <a:rPr lang="en-US" sz="1200">
                <a:cs typeface="Arial" charset="0"/>
              </a:rPr>
              <a:pPr algn="r"/>
              <a:t>18</a:t>
            </a:fld>
            <a:endParaRPr lang="en-US" sz="1200">
              <a:cs typeface="Arial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19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142A8-5949-4D51-AEA1-8E9A490DAD3D}" type="slidenum">
              <a:rPr lang="en-US"/>
              <a:pPr/>
              <a:t>19</a:t>
            </a:fld>
            <a:endParaRPr lang="en-US"/>
          </a:p>
        </p:txBody>
      </p:sp>
      <p:sp>
        <p:nvSpPr>
          <p:cNvPr id="1167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8A469DDB-942D-4DF7-ACB6-47FC2D7845C4}" type="slidenum">
              <a:rPr lang="en-US" sz="1200">
                <a:cs typeface="Arial" charset="0"/>
              </a:rPr>
              <a:pPr algn="r"/>
              <a:t>19</a:t>
            </a:fld>
            <a:endParaRPr lang="en-US" sz="1200">
              <a:cs typeface="Arial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99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A76A68-4B83-44B4-B44F-BEFA341F7295}" type="slidenum">
              <a:rPr lang="en-US"/>
              <a:pPr/>
              <a:t>20</a:t>
            </a:fld>
            <a:endParaRPr lang="en-US"/>
          </a:p>
        </p:txBody>
      </p:sp>
      <p:sp>
        <p:nvSpPr>
          <p:cNvPr id="145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7F4501BB-C7C8-477B-9F6E-C432A70EAB10}" type="slidenum">
              <a:rPr lang="en-US" sz="1200">
                <a:cs typeface="Arial" charset="0"/>
              </a:rPr>
              <a:pPr algn="r"/>
              <a:t>20</a:t>
            </a:fld>
            <a:endParaRPr lang="en-US" sz="1200">
              <a:cs typeface="Arial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478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E0E7B-D806-437F-9A72-6EE47E8398B5}" type="slidenum">
              <a:rPr lang="en-US"/>
              <a:pPr/>
              <a:t>21</a:t>
            </a:fld>
            <a:endParaRPr lang="en-US"/>
          </a:p>
        </p:txBody>
      </p:sp>
      <p:sp>
        <p:nvSpPr>
          <p:cNvPr id="147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172D53C-35BB-4295-87B3-AA77DD042AE4}" type="slidenum">
              <a:rPr lang="en-US" sz="1200">
                <a:cs typeface="Arial" charset="0"/>
              </a:rPr>
              <a:pPr algn="r"/>
              <a:t>21</a:t>
            </a:fld>
            <a:endParaRPr lang="en-US" sz="1200">
              <a:cs typeface="Arial" charset="0"/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146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765D7-DB95-4F89-B71D-52BF25AA6609}" type="slidenum">
              <a:rPr lang="en-US"/>
              <a:pPr/>
              <a:t>22</a:t>
            </a:fld>
            <a:endParaRPr lang="en-US"/>
          </a:p>
        </p:txBody>
      </p:sp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73A880D5-8F47-42EA-8F27-2C35FF8EDA3D}" type="slidenum">
              <a:rPr lang="en-US" sz="1200">
                <a:cs typeface="Arial" charset="0"/>
              </a:rPr>
              <a:pPr algn="r"/>
              <a:t>22</a:t>
            </a:fld>
            <a:endParaRPr lang="en-US" sz="1200">
              <a:cs typeface="Arial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001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7815DD-9481-418A-BF2B-A782E86EE6F9}" type="slidenum">
              <a:rPr lang="en-US"/>
              <a:pPr/>
              <a:t>24</a:t>
            </a:fld>
            <a:endParaRPr lang="en-US"/>
          </a:p>
        </p:txBody>
      </p:sp>
      <p:sp>
        <p:nvSpPr>
          <p:cNvPr id="1208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61D155E8-7A1C-49BA-9884-47F8E7F01628}" type="slidenum">
              <a:rPr lang="en-US" sz="1200">
                <a:cs typeface="Arial" charset="0"/>
              </a:rPr>
              <a:pPr algn="r"/>
              <a:t>24</a:t>
            </a:fld>
            <a:endParaRPr lang="en-US" sz="1200">
              <a:cs typeface="Arial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29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B87FD-6FC9-489C-93AD-DF79B475FBBA}" type="slidenum">
              <a:rPr lang="en-US"/>
              <a:pPr/>
              <a:t>25</a:t>
            </a:fld>
            <a:endParaRPr lang="en-US"/>
          </a:p>
        </p:txBody>
      </p:sp>
      <p:sp>
        <p:nvSpPr>
          <p:cNvPr id="1228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230DBD7F-EAD1-4F0F-BEBF-14F447B6C338}" type="slidenum">
              <a:rPr lang="en-US" sz="1200">
                <a:cs typeface="Arial" charset="0"/>
              </a:rPr>
              <a:pPr algn="r"/>
              <a:t>25</a:t>
            </a:fld>
            <a:endParaRPr lang="en-US" sz="1200">
              <a:cs typeface="Arial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>
              <a:spcBef>
                <a:spcPct val="55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766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32D54-0804-4E17-9BA6-9FACEE8163D9}" type="slidenum">
              <a:rPr lang="en-US"/>
              <a:pPr/>
              <a:t>1</a:t>
            </a:fld>
            <a:endParaRPr lang="en-US"/>
          </a:p>
        </p:txBody>
      </p:sp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B637B9F-5BAC-461C-9111-5677AB5D1C49}" type="slidenum">
              <a:rPr lang="en-US" sz="1200">
                <a:cs typeface="Arial" charset="0"/>
              </a:rPr>
              <a:pPr algn="r"/>
              <a:t>1</a:t>
            </a:fld>
            <a:endParaRPr lang="en-US" sz="1200">
              <a:cs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864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856998-0EBA-45E5-A84F-6F16CF023CD1}" type="slidenum">
              <a:rPr lang="en-US"/>
              <a:pPr/>
              <a:t>26</a:t>
            </a:fld>
            <a:endParaRPr lang="en-US"/>
          </a:p>
        </p:txBody>
      </p:sp>
      <p:sp>
        <p:nvSpPr>
          <p:cNvPr id="1249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8BFA93C7-C8D9-44C5-BBF3-5418880779E9}" type="slidenum">
              <a:rPr lang="en-US" sz="1200">
                <a:cs typeface="Arial" charset="0"/>
              </a:rPr>
              <a:pPr algn="r"/>
              <a:t>26</a:t>
            </a:fld>
            <a:endParaRPr lang="en-US" sz="1200">
              <a:cs typeface="Arial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017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D5F67-722B-4C8C-980F-95698CC20798}" type="slidenum">
              <a:rPr lang="en-US"/>
              <a:pPr/>
              <a:t>27</a:t>
            </a:fld>
            <a:endParaRPr lang="en-US"/>
          </a:p>
        </p:txBody>
      </p:sp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5D42F5FD-CCAC-447C-BA97-D80F0F2CCFAD}" type="slidenum">
              <a:rPr lang="en-US" sz="1200">
                <a:cs typeface="Arial" charset="0"/>
              </a:rPr>
              <a:pPr algn="r"/>
              <a:t>27</a:t>
            </a:fld>
            <a:endParaRPr lang="en-US" sz="1200">
              <a:cs typeface="Arial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25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A69255-4F44-4DA5-A402-DC14D3DFEDD0}" type="slidenum">
              <a:rPr lang="en-US"/>
              <a:pPr/>
              <a:t>2</a:t>
            </a:fld>
            <a:endParaRPr lang="en-US"/>
          </a:p>
        </p:txBody>
      </p:sp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D35B6BAA-4B02-4429-B19C-14F1AD8E9097}" type="slidenum">
              <a:rPr lang="en-US" sz="1200">
                <a:cs typeface="Arial" charset="0"/>
              </a:rPr>
              <a:pPr algn="r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94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FF7A20-ADCA-4259-A032-E1F9D32B6C02}" type="slidenum">
              <a:rPr lang="en-US"/>
              <a:pPr/>
              <a:t>5</a:t>
            </a:fld>
            <a:endParaRPr lang="en-US"/>
          </a:p>
        </p:txBody>
      </p:sp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265EFE1A-0B0B-41AB-8DC0-65AE46512E89}" type="slidenum">
              <a:rPr lang="en-US" sz="1200">
                <a:cs typeface="Arial" charset="0"/>
              </a:rPr>
              <a:pPr algn="r"/>
              <a:t>5</a:t>
            </a:fld>
            <a:endParaRPr lang="en-US" sz="1200">
              <a:cs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19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FF7A20-ADCA-4259-A032-E1F9D32B6C02}" type="slidenum">
              <a:rPr lang="en-US"/>
              <a:pPr/>
              <a:t>6</a:t>
            </a:fld>
            <a:endParaRPr lang="en-US"/>
          </a:p>
        </p:txBody>
      </p:sp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265EFE1A-0B0B-41AB-8DC0-65AE46512E89}" type="slidenum">
              <a:rPr lang="en-US" sz="1200">
                <a:cs typeface="Arial" charset="0"/>
              </a:rPr>
              <a:pPr algn="r"/>
              <a:t>6</a:t>
            </a:fld>
            <a:endParaRPr lang="en-US" sz="1200">
              <a:cs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98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FFCF7-6FA9-4FFF-A48F-7732296A9F8C}" type="slidenum">
              <a:rPr lang="en-US"/>
              <a:pPr/>
              <a:t>7</a:t>
            </a:fld>
            <a:endParaRPr lang="en-US"/>
          </a:p>
        </p:txBody>
      </p:sp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6E5427E-3616-4F53-AE9F-935274638965}" type="slidenum">
              <a:rPr lang="en-US" sz="1200">
                <a:cs typeface="Arial" charset="0"/>
              </a:rPr>
              <a:pPr algn="r"/>
              <a:t>7</a:t>
            </a:fld>
            <a:endParaRPr lang="en-US" sz="1200">
              <a:cs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15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FFCF7-6FA9-4FFF-A48F-7732296A9F8C}" type="slidenum">
              <a:rPr lang="en-US"/>
              <a:pPr/>
              <a:t>8</a:t>
            </a:fld>
            <a:endParaRPr lang="en-US"/>
          </a:p>
        </p:txBody>
      </p:sp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6E5427E-3616-4F53-AE9F-935274638965}" type="slidenum">
              <a:rPr lang="en-US" sz="1200">
                <a:cs typeface="Arial" charset="0"/>
              </a:rPr>
              <a:pPr algn="r"/>
              <a:t>8</a:t>
            </a:fld>
            <a:endParaRPr lang="en-US" sz="1200">
              <a:cs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63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B3EFF-0282-40A2-A180-8596BFAFE1BF}" type="slidenum">
              <a:rPr lang="en-US"/>
              <a:pPr/>
              <a:t>9</a:t>
            </a:fld>
            <a:endParaRPr lang="en-US"/>
          </a:p>
        </p:txBody>
      </p:sp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3BC66C2E-DE79-40F9-BA9D-FD30227C15E8}" type="slidenum">
              <a:rPr lang="en-US" sz="1200">
                <a:cs typeface="Arial" charset="0"/>
              </a:rPr>
              <a:pPr algn="r"/>
              <a:t>9</a:t>
            </a:fld>
            <a:endParaRPr lang="en-US" sz="1200">
              <a:cs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15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B3EFF-0282-40A2-A180-8596BFAFE1BF}" type="slidenum">
              <a:rPr lang="en-US"/>
              <a:pPr/>
              <a:t>10</a:t>
            </a:fld>
            <a:endParaRPr lang="en-US"/>
          </a:p>
        </p:txBody>
      </p:sp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3BC66C2E-DE79-40F9-BA9D-FD30227C15E8}" type="slidenum">
              <a:rPr lang="en-US" sz="1200">
                <a:cs typeface="Arial" charset="0"/>
              </a:rPr>
              <a:pPr algn="r"/>
              <a:t>10</a:t>
            </a:fld>
            <a:endParaRPr lang="en-US" sz="1200">
              <a:cs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0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801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43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3521611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5190269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copyright © michael .roberson@eStudy.us</a:t>
            </a:r>
            <a:r>
              <a:rPr lang="en-US" sz="10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2018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70C0"/>
                </a:solidFill>
                <a:latin typeface="+mn-lt"/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2" r:id="rId4"/>
    <p:sldLayoutId id="2147483690" r:id="rId5"/>
    <p:sldLayoutId id="2147483708" r:id="rId6"/>
    <p:sldLayoutId id="2147483709" r:id="rId7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0.bin"/><Relationship Id="rId4" Type="http://schemas.openxmlformats.org/officeDocument/2006/relationships/hyperlink" Target="../../../../Program%20Files/TurningPoint/2003/Questions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hyperlink" Target="../../../../Program%20Files/TurningPoint/2003/Questions.html" TargetMode="External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4" Type="http://schemas.openxmlformats.org/officeDocument/2006/relationships/hyperlink" Target="../../../../Program%20Files/TurningPoint/2003/Questions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4" Type="http://schemas.openxmlformats.org/officeDocument/2006/relationships/hyperlink" Target="../../../../Program%20Files/TurningPoint/2003/Question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01775"/>
            <a:ext cx="9144000" cy="1470025"/>
          </a:xfrm>
        </p:spPr>
        <p:txBody>
          <a:bodyPr/>
          <a:lstStyle/>
          <a:p>
            <a:r>
              <a:rPr lang="en-US" sz="4600" b="0" dirty="0">
                <a:solidFill>
                  <a:schemeClr val="tx1"/>
                </a:solidFill>
                <a:effectLst/>
              </a:rPr>
              <a:t>Elasticity and its Application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09"/>
    </mc:Choice>
    <mc:Fallback xmlns="">
      <p:transition advTm="130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7243" y="304070"/>
            <a:ext cx="4302177" cy="700269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05000"/>
              </a:lnSpc>
            </a:pPr>
            <a:r>
              <a:rPr lang="en-US" sz="3200" dirty="0">
                <a:solidFill>
                  <a:srgbClr val="777777"/>
                </a:solidFill>
              </a:rPr>
              <a:t>Elasticity of Gasoline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9705" y="1730037"/>
            <a:ext cx="3931795" cy="1178055"/>
          </a:xfrm>
        </p:spPr>
        <p:txBody>
          <a:bodyPr/>
          <a:lstStyle/>
          <a:p>
            <a:pPr marL="0" indent="0">
              <a:buNone/>
            </a:pPr>
            <a:r>
              <a:rPr lang="en-US" sz="2700" dirty="0"/>
              <a:t>When price doubles:</a:t>
            </a:r>
          </a:p>
          <a:p>
            <a:pPr marL="744538" lvl="1">
              <a:lnSpc>
                <a:spcPct val="105000"/>
              </a:lnSpc>
              <a:spcBef>
                <a:spcPct val="30000"/>
              </a:spcBef>
            </a:pPr>
            <a:r>
              <a:rPr lang="en-US" dirty="0"/>
              <a:t>Tomorrow you will:</a:t>
            </a:r>
          </a:p>
        </p:txBody>
      </p:sp>
      <p:sp>
        <p:nvSpPr>
          <p:cNvPr id="7680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52400" y="1056080"/>
            <a:ext cx="8458200" cy="62281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5000"/>
              </a:lnSpc>
            </a:pPr>
            <a:r>
              <a:rPr lang="en-US" sz="3500" dirty="0"/>
              <a:t>Time Horizon: Elasticity of Gasoline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2206" y="3247240"/>
            <a:ext cx="6997905" cy="785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4538" lvl="1">
              <a:lnSpc>
                <a:spcPct val="105000"/>
              </a:lnSpc>
              <a:spcBef>
                <a:spcPct val="30000"/>
              </a:spcBef>
            </a:pPr>
            <a:r>
              <a:rPr lang="en-US" dirty="0"/>
              <a:t>With in the next few months you may: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44051" y="2724481"/>
            <a:ext cx="4558259" cy="697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/>
              <a:t>Purchase about the same amount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431561" y="3761291"/>
            <a:ext cx="5523875" cy="697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Purchase a more fuel efficient car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434061" y="4138541"/>
            <a:ext cx="5523875" cy="697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Car pool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4706" y="4583850"/>
            <a:ext cx="6997905" cy="785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4538" lvl="1">
              <a:lnSpc>
                <a:spcPct val="105000"/>
              </a:lnSpc>
              <a:spcBef>
                <a:spcPct val="30000"/>
              </a:spcBef>
            </a:pPr>
            <a:r>
              <a:rPr lang="en-US" dirty="0"/>
              <a:t>Over the next few years you may: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434061" y="5097901"/>
            <a:ext cx="5523875" cy="697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Move closer to work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436561" y="5475151"/>
            <a:ext cx="5523875" cy="697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Find a job closer to home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10269" y="2143593"/>
            <a:ext cx="942610" cy="3651309"/>
            <a:chOff x="7210269" y="2143593"/>
            <a:chExt cx="942610" cy="3651309"/>
          </a:xfrm>
        </p:grpSpPr>
        <p:sp>
          <p:nvSpPr>
            <p:cNvPr id="2" name="Down Arrow 1"/>
            <p:cNvSpPr/>
            <p:nvPr/>
          </p:nvSpPr>
          <p:spPr>
            <a:xfrm>
              <a:off x="7210269" y="2143593"/>
              <a:ext cx="242342" cy="3651309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/>
            <p:cNvSpPr txBox="1">
              <a:spLocks noChangeArrowheads="1"/>
            </p:cNvSpPr>
            <p:nvPr/>
          </p:nvSpPr>
          <p:spPr>
            <a:xfrm rot="5400000">
              <a:off x="6101061" y="3608173"/>
              <a:ext cx="3403368" cy="700269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105000"/>
                </a:lnSpc>
              </a:pPr>
              <a:r>
                <a:rPr lang="en-US" sz="2800" dirty="0"/>
                <a:t>Increasingly  Elasticity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bldLvl="5"/>
      <p:bldP spid="8" grpId="0" build="p" bldLvl="5"/>
      <p:bldP spid="12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7243" y="304070"/>
            <a:ext cx="4302177" cy="700269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05000"/>
              </a:lnSpc>
            </a:pPr>
            <a:r>
              <a:rPr lang="en-US" sz="3200" dirty="0">
                <a:solidFill>
                  <a:srgbClr val="5F5F5F"/>
                </a:solidFill>
              </a:rPr>
              <a:t>Elasticity of Gasoline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9705" y="1730037"/>
            <a:ext cx="5906125" cy="1178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/>
              <a:t>When price doubles:</a:t>
            </a:r>
          </a:p>
          <a:p>
            <a:pPr marL="744538" lvl="1">
              <a:lnSpc>
                <a:spcPct val="105000"/>
              </a:lnSpc>
              <a:spcBef>
                <a:spcPct val="30000"/>
              </a:spcBef>
            </a:pPr>
            <a:r>
              <a:rPr lang="en-US" dirty="0"/>
              <a:t>and you live in the country:</a:t>
            </a:r>
          </a:p>
        </p:txBody>
      </p:sp>
      <p:sp>
        <p:nvSpPr>
          <p:cNvPr id="7680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52400" y="1056080"/>
            <a:ext cx="8347020" cy="8032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5000"/>
              </a:lnSpc>
            </a:pPr>
            <a:r>
              <a:rPr lang="en-US" sz="3500" dirty="0"/>
              <a:t>Available Substitutes: Elasticity of Gasoline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2206" y="3247240"/>
            <a:ext cx="6997905" cy="785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4538" lvl="1">
              <a:lnSpc>
                <a:spcPct val="105000"/>
              </a:lnSpc>
              <a:spcBef>
                <a:spcPct val="30000"/>
              </a:spcBef>
            </a:pPr>
            <a:r>
              <a:rPr lang="en-US" dirty="0"/>
              <a:t>or you live in a small city: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44051" y="2724481"/>
            <a:ext cx="4558259" cy="697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/>
              <a:t>Purchase about the same amount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431561" y="3761291"/>
            <a:ext cx="5523875" cy="697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Ride a bike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434061" y="4138541"/>
            <a:ext cx="5523875" cy="697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Car pool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4706" y="4583850"/>
            <a:ext cx="6997905" cy="785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4538" lvl="1">
              <a:lnSpc>
                <a:spcPct val="105000"/>
              </a:lnSpc>
              <a:spcBef>
                <a:spcPct val="30000"/>
              </a:spcBef>
            </a:pPr>
            <a:r>
              <a:rPr lang="en-US" dirty="0"/>
              <a:t>or you live in a large city: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434061" y="5097901"/>
            <a:ext cx="2759437" cy="697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Car pool (HOV)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436562" y="5475151"/>
            <a:ext cx="2183564" cy="537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Train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10269" y="2143593"/>
            <a:ext cx="942610" cy="3651309"/>
            <a:chOff x="7210269" y="2143593"/>
            <a:chExt cx="942610" cy="3651309"/>
          </a:xfrm>
        </p:grpSpPr>
        <p:sp>
          <p:nvSpPr>
            <p:cNvPr id="2" name="Down Arrow 1"/>
            <p:cNvSpPr/>
            <p:nvPr/>
          </p:nvSpPr>
          <p:spPr>
            <a:xfrm>
              <a:off x="7210269" y="2143593"/>
              <a:ext cx="242342" cy="3651309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/>
            <p:cNvSpPr txBox="1">
              <a:spLocks noChangeArrowheads="1"/>
            </p:cNvSpPr>
            <p:nvPr/>
          </p:nvSpPr>
          <p:spPr>
            <a:xfrm rot="5400000">
              <a:off x="6126493" y="3612721"/>
              <a:ext cx="3352504" cy="700269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105000"/>
                </a:lnSpc>
              </a:pPr>
              <a:r>
                <a:rPr lang="en-US" sz="2800" dirty="0"/>
                <a:t>Increasingly  Elasticity</a:t>
              </a:r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431561" y="5869852"/>
            <a:ext cx="1986196" cy="537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Bus</a:t>
            </a:r>
          </a:p>
        </p:txBody>
      </p:sp>
    </p:spTree>
    <p:extLst>
      <p:ext uri="{BB962C8B-B14F-4D97-AF65-F5344CB8AC3E}">
        <p14:creationId xmlns:p14="http://schemas.microsoft.com/office/powerpoint/2010/main" val="239533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bldLvl="5"/>
      <p:bldP spid="8" grpId="0" build="p" bldLvl="5"/>
      <p:bldP spid="12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52472" y="303213"/>
            <a:ext cx="5066676" cy="6810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777777"/>
                </a:solidFill>
              </a:rPr>
              <a:t>Price Elasticity of Demand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2667152"/>
            <a:ext cx="8919148" cy="562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dirty="0"/>
              <a:t>the steeper the demand curve, the lower the elasticity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0" y="2132408"/>
            <a:ext cx="8919148" cy="562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dirty="0"/>
              <a:t>the flatter the demand curve, the greater the elasticity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400423" y="1085005"/>
            <a:ext cx="73863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800" dirty="0">
                <a:latin typeface="+mn-lt"/>
              </a:rPr>
              <a:t>Price elasticity of demand is closely related to the slope of the demand curve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99423" y="3503734"/>
            <a:ext cx="3246944" cy="3018920"/>
            <a:chOff x="799423" y="3503734"/>
            <a:chExt cx="3246944" cy="3018920"/>
          </a:xfrm>
        </p:grpSpPr>
        <p:grpSp>
          <p:nvGrpSpPr>
            <p:cNvPr id="10" name="Group 9"/>
            <p:cNvGrpSpPr/>
            <p:nvPr/>
          </p:nvGrpSpPr>
          <p:grpSpPr>
            <a:xfrm>
              <a:off x="799423" y="4100634"/>
              <a:ext cx="2985719" cy="2422020"/>
              <a:chOff x="791796" y="1292500"/>
              <a:chExt cx="3994949" cy="3272003"/>
            </a:xfrm>
          </p:grpSpPr>
          <p:grpSp>
            <p:nvGrpSpPr>
              <p:cNvPr id="11" name="Group 5"/>
              <p:cNvGrpSpPr>
                <a:grpSpLocks/>
              </p:cNvGrpSpPr>
              <p:nvPr/>
            </p:nvGrpSpPr>
            <p:grpSpPr bwMode="auto">
              <a:xfrm>
                <a:off x="1210108" y="1292500"/>
                <a:ext cx="3535363" cy="2825750"/>
                <a:chOff x="3049" y="1227"/>
                <a:chExt cx="2227" cy="1780"/>
              </a:xfrm>
            </p:grpSpPr>
            <p:grpSp>
              <p:nvGrpSpPr>
                <p:cNvPr id="34" name="Group 6"/>
                <p:cNvGrpSpPr>
                  <a:grpSpLocks/>
                </p:cNvGrpSpPr>
                <p:nvPr/>
              </p:nvGrpSpPr>
              <p:grpSpPr bwMode="auto">
                <a:xfrm>
                  <a:off x="3421" y="1302"/>
                  <a:ext cx="1661" cy="1413"/>
                  <a:chOff x="1098" y="1361"/>
                  <a:chExt cx="2116" cy="2027"/>
                </a:xfrm>
              </p:grpSpPr>
              <p:sp>
                <p:nvSpPr>
                  <p:cNvPr id="37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1102" y="1361"/>
                    <a:ext cx="0" cy="202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1098" y="3388"/>
                    <a:ext cx="211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049" y="1227"/>
                  <a:ext cx="47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P</a:t>
                  </a:r>
                </a:p>
              </p:txBody>
            </p:sp>
            <p:sp>
              <p:nvSpPr>
                <p:cNvPr id="3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889" y="2719"/>
                  <a:ext cx="387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Q</a:t>
                  </a:r>
                </a:p>
              </p:txBody>
            </p:sp>
          </p:grpSp>
          <p:grpSp>
            <p:nvGrpSpPr>
              <p:cNvPr id="12" name="Group 11"/>
              <p:cNvGrpSpPr>
                <a:grpSpLocks/>
              </p:cNvGrpSpPr>
              <p:nvPr/>
            </p:nvGrpSpPr>
            <p:grpSpPr bwMode="auto">
              <a:xfrm>
                <a:off x="2153083" y="1583013"/>
                <a:ext cx="2633662" cy="1722437"/>
                <a:chOff x="3643" y="1410"/>
                <a:chExt cx="1659" cy="1085"/>
              </a:xfrm>
            </p:grpSpPr>
            <p:sp>
              <p:nvSpPr>
                <p:cNvPr id="32" name="Line 12"/>
                <p:cNvSpPr>
                  <a:spLocks noChangeShapeType="1"/>
                </p:cNvSpPr>
                <p:nvPr/>
              </p:nvSpPr>
              <p:spPr bwMode="auto">
                <a:xfrm>
                  <a:off x="3643" y="1410"/>
                  <a:ext cx="1379" cy="919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915" y="2207"/>
                  <a:ext cx="387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D</a:t>
                  </a:r>
                </a:p>
              </p:txBody>
            </p:sp>
          </p:grpSp>
          <p:grpSp>
            <p:nvGrpSpPr>
              <p:cNvPr id="13" name="Group 55"/>
              <p:cNvGrpSpPr>
                <a:grpSpLocks/>
              </p:cNvGrpSpPr>
              <p:nvPr/>
            </p:nvGrpSpPr>
            <p:grpSpPr bwMode="auto">
              <a:xfrm>
                <a:off x="2564250" y="2060852"/>
                <a:ext cx="681038" cy="2043114"/>
                <a:chOff x="4042" y="2148"/>
                <a:chExt cx="429" cy="1287"/>
              </a:xfrm>
            </p:grpSpPr>
            <p:sp>
              <p:nvSpPr>
                <p:cNvPr id="30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042" y="3147"/>
                  <a:ext cx="42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1600" b="1" i="1" dirty="0">
                      <a:cs typeface="Arial" charset="0"/>
                    </a:rPr>
                    <a:t>Q</a:t>
                  </a:r>
                  <a:r>
                    <a:rPr lang="en-US" sz="1600" b="1" baseline="-25000" dirty="0"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31" name="Line 20"/>
                <p:cNvSpPr>
                  <a:spLocks noChangeShapeType="1"/>
                </p:cNvSpPr>
                <p:nvPr/>
              </p:nvSpPr>
              <p:spPr bwMode="auto">
                <a:xfrm>
                  <a:off x="4230" y="2148"/>
                  <a:ext cx="0" cy="1004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54"/>
              <p:cNvGrpSpPr>
                <a:grpSpLocks/>
              </p:cNvGrpSpPr>
              <p:nvPr/>
            </p:nvGrpSpPr>
            <p:grpSpPr bwMode="auto">
              <a:xfrm>
                <a:off x="1210108" y="1817963"/>
                <a:ext cx="1720850" cy="457200"/>
                <a:chOff x="3189" y="1995"/>
                <a:chExt cx="1084" cy="288"/>
              </a:xfrm>
            </p:grpSpPr>
            <p:sp>
              <p:nvSpPr>
                <p:cNvPr id="27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189" y="1995"/>
                  <a:ext cx="37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sz="1600" b="1" i="1" dirty="0">
                      <a:cs typeface="Arial" charset="0"/>
                    </a:rPr>
                    <a:t>P</a:t>
                  </a:r>
                  <a:r>
                    <a:rPr lang="en-US" sz="1600" b="1" baseline="-25000" dirty="0"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28" name="Line 19"/>
                <p:cNvSpPr>
                  <a:spLocks noChangeShapeType="1"/>
                </p:cNvSpPr>
                <p:nvPr/>
              </p:nvSpPr>
              <p:spPr bwMode="auto">
                <a:xfrm>
                  <a:off x="3562" y="2146"/>
                  <a:ext cx="668" cy="0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Oval 23"/>
                <p:cNvSpPr>
                  <a:spLocks noChangeArrowheads="1"/>
                </p:cNvSpPr>
                <p:nvPr/>
              </p:nvSpPr>
              <p:spPr bwMode="auto">
                <a:xfrm>
                  <a:off x="4185" y="2100"/>
                  <a:ext cx="88" cy="87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" charset="0"/>
                  </a:endParaRPr>
                </a:p>
              </p:txBody>
            </p:sp>
          </p:grpSp>
          <p:grpSp>
            <p:nvGrpSpPr>
              <p:cNvPr id="15" name="Group 53"/>
              <p:cNvGrpSpPr>
                <a:grpSpLocks/>
              </p:cNvGrpSpPr>
              <p:nvPr/>
            </p:nvGrpSpPr>
            <p:grpSpPr bwMode="auto">
              <a:xfrm>
                <a:off x="1192645" y="2337077"/>
                <a:ext cx="2768600" cy="1770064"/>
                <a:chOff x="3178" y="2322"/>
                <a:chExt cx="1744" cy="1115"/>
              </a:xfrm>
            </p:grpSpPr>
            <p:grpSp>
              <p:nvGrpSpPr>
                <p:cNvPr id="20" name="Group 25"/>
                <p:cNvGrpSpPr>
                  <a:grpSpLocks/>
                </p:cNvGrpSpPr>
                <p:nvPr/>
              </p:nvGrpSpPr>
              <p:grpSpPr bwMode="auto">
                <a:xfrm>
                  <a:off x="3178" y="2322"/>
                  <a:ext cx="1744" cy="1115"/>
                  <a:chOff x="3038" y="1885"/>
                  <a:chExt cx="1744" cy="1115"/>
                </a:xfrm>
              </p:grpSpPr>
              <p:sp>
                <p:nvSpPr>
                  <p:cNvPr id="22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38" y="1885"/>
                    <a:ext cx="387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r">
                      <a:spcBef>
                        <a:spcPct val="50000"/>
                      </a:spcBef>
                    </a:pPr>
                    <a:r>
                      <a:rPr lang="en-US" sz="1600" b="1" i="1" dirty="0">
                        <a:cs typeface="Arial" charset="0"/>
                      </a:rPr>
                      <a:t>P</a:t>
                    </a:r>
                    <a:r>
                      <a:rPr lang="en-US" sz="1600" b="1" baseline="-25000" dirty="0"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23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97" y="2712"/>
                    <a:ext cx="385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600" b="1" i="1" dirty="0">
                        <a:cs typeface="Arial" charset="0"/>
                      </a:rPr>
                      <a:t>Q</a:t>
                    </a:r>
                    <a:r>
                      <a:rPr lang="en-US" sz="1600" b="1" baseline="-25000" dirty="0">
                        <a:cs typeface="Arial" charset="0"/>
                      </a:rPr>
                      <a:t>1</a:t>
                    </a:r>
                  </a:p>
                </p:txBody>
              </p:sp>
              <p:grpSp>
                <p:nvGrpSpPr>
                  <p:cNvPr id="24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3423" y="2032"/>
                    <a:ext cx="1152" cy="680"/>
                    <a:chOff x="357" y="2450"/>
                    <a:chExt cx="795" cy="646"/>
                  </a:xfrm>
                </p:grpSpPr>
                <p:sp>
                  <p:nvSpPr>
                    <p:cNvPr id="25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7" y="2450"/>
                      <a:ext cx="79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777777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2451"/>
                      <a:ext cx="0" cy="6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777777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1" name="Oval 33"/>
                <p:cNvSpPr>
                  <a:spLocks noChangeArrowheads="1"/>
                </p:cNvSpPr>
                <p:nvPr/>
              </p:nvSpPr>
              <p:spPr bwMode="auto">
                <a:xfrm>
                  <a:off x="4668" y="2421"/>
                  <a:ext cx="88" cy="87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16" name="Line 34"/>
              <p:cNvSpPr>
                <a:spLocks noChangeShapeType="1"/>
              </p:cNvSpPr>
              <p:nvPr/>
            </p:nvSpPr>
            <p:spPr bwMode="auto">
              <a:xfrm flipH="1" flipV="1">
                <a:off x="1957819" y="2097022"/>
                <a:ext cx="0" cy="446088"/>
              </a:xfrm>
              <a:prstGeom prst="line">
                <a:avLst/>
              </a:prstGeom>
              <a:noFill/>
              <a:ln w="31750">
                <a:solidFill>
                  <a:schemeClr val="bg1">
                    <a:lumMod val="50000"/>
                  </a:schemeClr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35"/>
              <p:cNvSpPr>
                <a:spLocks noChangeShapeType="1"/>
              </p:cNvSpPr>
              <p:nvPr/>
            </p:nvSpPr>
            <p:spPr bwMode="auto">
              <a:xfrm rot="16200000" flipV="1">
                <a:off x="3253126" y="3145113"/>
                <a:ext cx="1" cy="695326"/>
              </a:xfrm>
              <a:prstGeom prst="line">
                <a:avLst/>
              </a:prstGeom>
              <a:noFill/>
              <a:ln w="31750">
                <a:solidFill>
                  <a:schemeClr val="bg1">
                    <a:lumMod val="50000"/>
                  </a:schemeClr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Text Box 36"/>
              <p:cNvSpPr txBox="1">
                <a:spLocks noChangeArrowheads="1"/>
              </p:cNvSpPr>
              <p:nvPr/>
            </p:nvSpPr>
            <p:spPr bwMode="auto">
              <a:xfrm rot="16200000">
                <a:off x="-36337" y="2507273"/>
                <a:ext cx="2109257" cy="4529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 i="1" dirty="0">
                    <a:cs typeface="Arial" charset="0"/>
                  </a:rPr>
                  <a:t>P</a:t>
                </a:r>
                <a:r>
                  <a:rPr lang="en-US" sz="1600" dirty="0">
                    <a:cs typeface="Arial" charset="0"/>
                  </a:rPr>
                  <a:t> rises by 10%</a:t>
                </a:r>
              </a:p>
            </p:txBody>
          </p:sp>
          <p:sp>
            <p:nvSpPr>
              <p:cNvPr id="19" name="Text Box 37"/>
              <p:cNvSpPr txBox="1">
                <a:spLocks noChangeArrowheads="1"/>
              </p:cNvSpPr>
              <p:nvPr/>
            </p:nvSpPr>
            <p:spPr bwMode="auto">
              <a:xfrm>
                <a:off x="2153085" y="4107137"/>
                <a:ext cx="2189161" cy="4573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 i="1" dirty="0">
                    <a:cs typeface="Arial" charset="0"/>
                  </a:rPr>
                  <a:t>Q</a:t>
                </a:r>
                <a:r>
                  <a:rPr lang="en-US" sz="1600" dirty="0">
                    <a:cs typeface="Arial" charset="0"/>
                  </a:rPr>
                  <a:t> falls by 20%</a:t>
                </a:r>
              </a:p>
            </p:txBody>
          </p:sp>
        </p:grpSp>
        <p:graphicFrame>
          <p:nvGraphicFramePr>
            <p:cNvPr id="70" name="Objec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2290911"/>
                </p:ext>
              </p:extLst>
            </p:nvPr>
          </p:nvGraphicFramePr>
          <p:xfrm>
            <a:off x="1400137" y="3503734"/>
            <a:ext cx="1163637" cy="596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16" name="Equation" r:id="rId5" imgW="444240" imgH="228600" progId="Equation.3">
                    <p:embed/>
                  </p:oleObj>
                </mc:Choice>
                <mc:Fallback>
                  <p:oleObj name="Equation" r:id="rId5" imgW="4442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0137" y="3503734"/>
                          <a:ext cx="1163637" cy="596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" name="Rectangle 70"/>
            <p:cNvSpPr/>
            <p:nvPr/>
          </p:nvSpPr>
          <p:spPr>
            <a:xfrm>
              <a:off x="2637840" y="3510720"/>
              <a:ext cx="140852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+mn-lt"/>
                </a:rPr>
                <a:t>is Elastic</a:t>
              </a:r>
            </a:p>
          </p:txBody>
        </p:sp>
      </p:grpSp>
      <p:grpSp>
        <p:nvGrpSpPr>
          <p:cNvPr id="80896" name="Group 80895"/>
          <p:cNvGrpSpPr/>
          <p:nvPr/>
        </p:nvGrpSpPr>
        <p:grpSpPr>
          <a:xfrm>
            <a:off x="5315437" y="3497030"/>
            <a:ext cx="3060326" cy="2973272"/>
            <a:chOff x="5315437" y="3497030"/>
            <a:chExt cx="3060326" cy="2973272"/>
          </a:xfrm>
        </p:grpSpPr>
        <p:grpSp>
          <p:nvGrpSpPr>
            <p:cNvPr id="39" name="Group 38"/>
            <p:cNvGrpSpPr/>
            <p:nvPr/>
          </p:nvGrpSpPr>
          <p:grpSpPr>
            <a:xfrm>
              <a:off x="5315437" y="4048282"/>
              <a:ext cx="2954872" cy="2422020"/>
              <a:chOff x="791796" y="1292500"/>
              <a:chExt cx="3953675" cy="3272003"/>
            </a:xfrm>
          </p:grpSpPr>
          <p:grpSp>
            <p:nvGrpSpPr>
              <p:cNvPr id="40" name="Group 5"/>
              <p:cNvGrpSpPr>
                <a:grpSpLocks/>
              </p:cNvGrpSpPr>
              <p:nvPr/>
            </p:nvGrpSpPr>
            <p:grpSpPr bwMode="auto">
              <a:xfrm>
                <a:off x="1210108" y="1292500"/>
                <a:ext cx="3535363" cy="2825750"/>
                <a:chOff x="3049" y="1227"/>
                <a:chExt cx="2227" cy="1780"/>
              </a:xfrm>
            </p:grpSpPr>
            <p:grpSp>
              <p:nvGrpSpPr>
                <p:cNvPr id="63" name="Group 6"/>
                <p:cNvGrpSpPr>
                  <a:grpSpLocks/>
                </p:cNvGrpSpPr>
                <p:nvPr/>
              </p:nvGrpSpPr>
              <p:grpSpPr bwMode="auto">
                <a:xfrm>
                  <a:off x="3421" y="1302"/>
                  <a:ext cx="1661" cy="1413"/>
                  <a:chOff x="1098" y="1361"/>
                  <a:chExt cx="2116" cy="2027"/>
                </a:xfrm>
              </p:grpSpPr>
              <p:sp>
                <p:nvSpPr>
                  <p:cNvPr id="66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1102" y="1361"/>
                    <a:ext cx="0" cy="202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1098" y="3388"/>
                    <a:ext cx="211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049" y="1227"/>
                  <a:ext cx="47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P</a:t>
                  </a:r>
                </a:p>
              </p:txBody>
            </p:sp>
            <p:sp>
              <p:nvSpPr>
                <p:cNvPr id="6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889" y="2719"/>
                  <a:ext cx="387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Q</a:t>
                  </a:r>
                </a:p>
              </p:txBody>
            </p:sp>
          </p:grpSp>
          <p:grpSp>
            <p:nvGrpSpPr>
              <p:cNvPr id="41" name="Group 11"/>
              <p:cNvGrpSpPr>
                <a:grpSpLocks/>
              </p:cNvGrpSpPr>
              <p:nvPr/>
            </p:nvGrpSpPr>
            <p:grpSpPr bwMode="auto">
              <a:xfrm>
                <a:off x="2349934" y="1521100"/>
                <a:ext cx="1917700" cy="1993899"/>
                <a:chOff x="3767" y="1371"/>
                <a:chExt cx="1208" cy="1256"/>
              </a:xfrm>
            </p:grpSpPr>
            <p:sp>
              <p:nvSpPr>
                <p:cNvPr id="61" name="Line 12"/>
                <p:cNvSpPr>
                  <a:spLocks noChangeShapeType="1"/>
                </p:cNvSpPr>
                <p:nvPr/>
              </p:nvSpPr>
              <p:spPr bwMode="auto">
                <a:xfrm>
                  <a:off x="3767" y="1371"/>
                  <a:ext cx="805" cy="1242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588" y="2339"/>
                  <a:ext cx="387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D</a:t>
                  </a:r>
                </a:p>
              </p:txBody>
            </p:sp>
          </p:grpSp>
          <p:grpSp>
            <p:nvGrpSpPr>
              <p:cNvPr id="42" name="Group 55"/>
              <p:cNvGrpSpPr>
                <a:grpSpLocks/>
              </p:cNvGrpSpPr>
              <p:nvPr/>
            </p:nvGrpSpPr>
            <p:grpSpPr bwMode="auto">
              <a:xfrm>
                <a:off x="2461060" y="2060852"/>
                <a:ext cx="681038" cy="2043114"/>
                <a:chOff x="3977" y="2148"/>
                <a:chExt cx="429" cy="1287"/>
              </a:xfrm>
            </p:grpSpPr>
            <p:sp>
              <p:nvSpPr>
                <p:cNvPr id="5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977" y="3147"/>
                  <a:ext cx="42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1600" b="1" i="1" dirty="0">
                      <a:cs typeface="Arial" charset="0"/>
                    </a:rPr>
                    <a:t>Q</a:t>
                  </a:r>
                  <a:r>
                    <a:rPr lang="en-US" sz="1600" b="1" baseline="-25000" dirty="0"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60" name="Line 20"/>
                <p:cNvSpPr>
                  <a:spLocks noChangeShapeType="1"/>
                </p:cNvSpPr>
                <p:nvPr/>
              </p:nvSpPr>
              <p:spPr bwMode="auto">
                <a:xfrm>
                  <a:off x="4151" y="2148"/>
                  <a:ext cx="0" cy="1004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" name="Group 54"/>
              <p:cNvGrpSpPr>
                <a:grpSpLocks/>
              </p:cNvGrpSpPr>
              <p:nvPr/>
            </p:nvGrpSpPr>
            <p:grpSpPr bwMode="auto">
              <a:xfrm>
                <a:off x="1210110" y="1843363"/>
                <a:ext cx="1592263" cy="457200"/>
                <a:chOff x="3189" y="2011"/>
                <a:chExt cx="1003" cy="288"/>
              </a:xfrm>
            </p:grpSpPr>
            <p:sp>
              <p:nvSpPr>
                <p:cNvPr id="5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189" y="2011"/>
                  <a:ext cx="37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sz="1600" b="1" i="1" dirty="0">
                      <a:cs typeface="Arial" charset="0"/>
                    </a:rPr>
                    <a:t>P</a:t>
                  </a:r>
                  <a:r>
                    <a:rPr lang="en-US" sz="1600" b="1" baseline="-25000" dirty="0"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57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562" y="2174"/>
                  <a:ext cx="577" cy="7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Oval 23"/>
                <p:cNvSpPr>
                  <a:spLocks noChangeArrowheads="1"/>
                </p:cNvSpPr>
                <p:nvPr/>
              </p:nvSpPr>
              <p:spPr bwMode="auto">
                <a:xfrm>
                  <a:off x="4104" y="2138"/>
                  <a:ext cx="88" cy="87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" charset="0"/>
                  </a:endParaRPr>
                </a:p>
              </p:txBody>
            </p:sp>
          </p:grpSp>
          <p:grpSp>
            <p:nvGrpSpPr>
              <p:cNvPr id="44" name="Group 53"/>
              <p:cNvGrpSpPr>
                <a:grpSpLocks/>
              </p:cNvGrpSpPr>
              <p:nvPr/>
            </p:nvGrpSpPr>
            <p:grpSpPr bwMode="auto">
              <a:xfrm>
                <a:off x="1192645" y="2337077"/>
                <a:ext cx="2768600" cy="1770064"/>
                <a:chOff x="3178" y="2322"/>
                <a:chExt cx="1744" cy="1115"/>
              </a:xfrm>
            </p:grpSpPr>
            <p:grpSp>
              <p:nvGrpSpPr>
                <p:cNvPr id="49" name="Group 25"/>
                <p:cNvGrpSpPr>
                  <a:grpSpLocks/>
                </p:cNvGrpSpPr>
                <p:nvPr/>
              </p:nvGrpSpPr>
              <p:grpSpPr bwMode="auto">
                <a:xfrm>
                  <a:off x="3178" y="2322"/>
                  <a:ext cx="1744" cy="1115"/>
                  <a:chOff x="3038" y="1885"/>
                  <a:chExt cx="1744" cy="1115"/>
                </a:xfrm>
              </p:grpSpPr>
              <p:sp>
                <p:nvSpPr>
                  <p:cNvPr id="51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38" y="1885"/>
                    <a:ext cx="387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r">
                      <a:spcBef>
                        <a:spcPct val="50000"/>
                      </a:spcBef>
                    </a:pPr>
                    <a:r>
                      <a:rPr lang="en-US" sz="1600" b="1" i="1" dirty="0">
                        <a:cs typeface="Arial" charset="0"/>
                      </a:rPr>
                      <a:t>P</a:t>
                    </a:r>
                    <a:r>
                      <a:rPr lang="en-US" sz="1600" b="1" baseline="-25000" dirty="0"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52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97" y="2712"/>
                    <a:ext cx="385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600" b="1" i="1" dirty="0">
                        <a:cs typeface="Arial" charset="0"/>
                      </a:rPr>
                      <a:t>Q</a:t>
                    </a:r>
                    <a:r>
                      <a:rPr lang="en-US" sz="1600" b="1" baseline="-25000" dirty="0">
                        <a:cs typeface="Arial" charset="0"/>
                      </a:rPr>
                      <a:t>1</a:t>
                    </a:r>
                  </a:p>
                </p:txBody>
              </p:sp>
              <p:grpSp>
                <p:nvGrpSpPr>
                  <p:cNvPr id="53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3423" y="2027"/>
                    <a:ext cx="788" cy="684"/>
                    <a:chOff x="357" y="2446"/>
                    <a:chExt cx="543" cy="650"/>
                  </a:xfrm>
                </p:grpSpPr>
                <p:sp>
                  <p:nvSpPr>
                    <p:cNvPr id="54" name="Line 2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7" y="2446"/>
                      <a:ext cx="520" cy="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777777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00" y="2451"/>
                      <a:ext cx="0" cy="6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777777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50" name="Oval 33"/>
                <p:cNvSpPr>
                  <a:spLocks noChangeArrowheads="1"/>
                </p:cNvSpPr>
                <p:nvPr/>
              </p:nvSpPr>
              <p:spPr bwMode="auto">
                <a:xfrm>
                  <a:off x="4303" y="2431"/>
                  <a:ext cx="88" cy="87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45" name="Line 34"/>
              <p:cNvSpPr>
                <a:spLocks noChangeShapeType="1"/>
              </p:cNvSpPr>
              <p:nvPr/>
            </p:nvSpPr>
            <p:spPr bwMode="auto">
              <a:xfrm flipH="1" flipV="1">
                <a:off x="1957819" y="2138010"/>
                <a:ext cx="0" cy="375361"/>
              </a:xfrm>
              <a:prstGeom prst="line">
                <a:avLst/>
              </a:prstGeom>
              <a:noFill/>
              <a:ln w="31750">
                <a:solidFill>
                  <a:schemeClr val="bg1">
                    <a:lumMod val="50000"/>
                  </a:schemeClr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6" name="Line 35"/>
              <p:cNvSpPr>
                <a:spLocks noChangeShapeType="1"/>
              </p:cNvSpPr>
              <p:nvPr/>
            </p:nvSpPr>
            <p:spPr bwMode="auto">
              <a:xfrm rot="16200000" flipH="1" flipV="1">
                <a:off x="2892217" y="3351152"/>
                <a:ext cx="1" cy="283247"/>
              </a:xfrm>
              <a:prstGeom prst="line">
                <a:avLst/>
              </a:prstGeom>
              <a:noFill/>
              <a:ln w="31750">
                <a:solidFill>
                  <a:schemeClr val="bg1">
                    <a:lumMod val="50000"/>
                  </a:schemeClr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Text Box 36"/>
              <p:cNvSpPr txBox="1">
                <a:spLocks noChangeArrowheads="1"/>
              </p:cNvSpPr>
              <p:nvPr/>
            </p:nvSpPr>
            <p:spPr bwMode="auto">
              <a:xfrm rot="16200000">
                <a:off x="-36337" y="2507273"/>
                <a:ext cx="2109257" cy="4529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 i="1" dirty="0">
                    <a:cs typeface="Arial" charset="0"/>
                  </a:rPr>
                  <a:t>P</a:t>
                </a:r>
                <a:r>
                  <a:rPr lang="en-US" sz="1600" dirty="0">
                    <a:cs typeface="Arial" charset="0"/>
                  </a:rPr>
                  <a:t> rises by 10%</a:t>
                </a:r>
              </a:p>
            </p:txBody>
          </p:sp>
          <p:sp>
            <p:nvSpPr>
              <p:cNvPr id="48" name="Text Box 37"/>
              <p:cNvSpPr txBox="1">
                <a:spLocks noChangeArrowheads="1"/>
              </p:cNvSpPr>
              <p:nvPr/>
            </p:nvSpPr>
            <p:spPr bwMode="auto">
              <a:xfrm>
                <a:off x="2153085" y="4107137"/>
                <a:ext cx="2189161" cy="4573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 i="1" dirty="0">
                    <a:cs typeface="Arial" charset="0"/>
                  </a:rPr>
                  <a:t>Q</a:t>
                </a:r>
                <a:r>
                  <a:rPr lang="en-US" sz="1600" dirty="0">
                    <a:cs typeface="Arial" charset="0"/>
                  </a:rPr>
                  <a:t> falls by 5%</a:t>
                </a:r>
              </a:p>
            </p:txBody>
          </p:sp>
        </p:grpSp>
        <p:graphicFrame>
          <p:nvGraphicFramePr>
            <p:cNvPr id="72" name="Object 7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57740684"/>
                </p:ext>
              </p:extLst>
            </p:nvPr>
          </p:nvGraphicFramePr>
          <p:xfrm>
            <a:off x="5414741" y="3497030"/>
            <a:ext cx="1230313" cy="596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17" name="Equation" r:id="rId7" imgW="469800" imgH="228600" progId="Equation.3">
                    <p:embed/>
                  </p:oleObj>
                </mc:Choice>
                <mc:Fallback>
                  <p:oleObj name="Equation" r:id="rId7" imgW="4698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4741" y="3497030"/>
                          <a:ext cx="1230313" cy="596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" name="Rectangle 72"/>
            <p:cNvSpPr/>
            <p:nvPr/>
          </p:nvSpPr>
          <p:spPr>
            <a:xfrm>
              <a:off x="6685107" y="3503658"/>
              <a:ext cx="169065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+mn-lt"/>
                </a:rPr>
                <a:t>is Inelastic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37977" y="325438"/>
            <a:ext cx="4740475" cy="759683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3200" dirty="0">
                <a:solidFill>
                  <a:srgbClr val="777777"/>
                </a:solidFill>
              </a:rPr>
              <a:t>Other Demand Elasticities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3626363"/>
            <a:ext cx="5805406" cy="230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5138" lvl="1" indent="-465138">
              <a:buFont typeface="Calibri" pitchFamily="34" charset="0"/>
              <a:buChar char="―"/>
            </a:pPr>
            <a:r>
              <a:rPr lang="en-US" dirty="0"/>
              <a:t>Demand is perfectly elastic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769714" y="1282907"/>
            <a:ext cx="2898811" cy="2213035"/>
            <a:chOff x="5360122" y="1556266"/>
            <a:chExt cx="4525941" cy="3803374"/>
          </a:xfrm>
        </p:grpSpPr>
        <p:sp>
          <p:nvSpPr>
            <p:cNvPr id="8" name="Rectangle 7"/>
            <p:cNvSpPr/>
            <p:nvPr/>
          </p:nvSpPr>
          <p:spPr bwMode="auto">
            <a:xfrm>
              <a:off x="6415790" y="1676400"/>
              <a:ext cx="3352800" cy="30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1. an</a:t>
              </a:r>
            </a:p>
          </p:txBody>
        </p:sp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5360122" y="1556266"/>
              <a:ext cx="1057256" cy="3168134"/>
              <a:chOff x="-141268" y="2089666"/>
              <a:chExt cx="1057256" cy="3168134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rot="5400000">
                <a:off x="-608806" y="3733006"/>
                <a:ext cx="3048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9"/>
              <p:cNvSpPr txBox="1">
                <a:spLocks noChangeArrowheads="1"/>
              </p:cNvSpPr>
              <p:nvPr/>
            </p:nvSpPr>
            <p:spPr bwMode="auto">
              <a:xfrm>
                <a:off x="-141268" y="2089666"/>
                <a:ext cx="77457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Price </a:t>
                </a:r>
              </a:p>
            </p:txBody>
          </p:sp>
        </p:grpSp>
        <p:cxnSp>
          <p:nvCxnSpPr>
            <p:cNvPr id="13" name="Straight Connector 12"/>
            <p:cNvCxnSpPr/>
            <p:nvPr/>
          </p:nvCxnSpPr>
          <p:spPr bwMode="auto">
            <a:xfrm>
              <a:off x="6415790" y="4724400"/>
              <a:ext cx="33528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0"/>
            <p:cNvSpPr txBox="1">
              <a:spLocks noChangeArrowheads="1"/>
            </p:cNvSpPr>
            <p:nvPr/>
          </p:nvSpPr>
          <p:spPr bwMode="auto">
            <a:xfrm>
              <a:off x="8778094" y="4764116"/>
              <a:ext cx="1107969" cy="369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Quantity </a:t>
              </a:r>
            </a:p>
          </p:txBody>
        </p:sp>
        <p:sp>
          <p:nvSpPr>
            <p:cNvPr id="15" name="TextBox 11"/>
            <p:cNvSpPr txBox="1">
              <a:spLocks noChangeArrowheads="1"/>
            </p:cNvSpPr>
            <p:nvPr/>
          </p:nvSpPr>
          <p:spPr bwMode="auto">
            <a:xfrm>
              <a:off x="6179253" y="4724400"/>
              <a:ext cx="312898" cy="369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0</a:t>
              </a:r>
            </a:p>
          </p:txBody>
        </p:sp>
        <p:grpSp>
          <p:nvGrpSpPr>
            <p:cNvPr id="17" name="Group 17"/>
            <p:cNvGrpSpPr>
              <a:grpSpLocks/>
            </p:cNvGrpSpPr>
            <p:nvPr/>
          </p:nvGrpSpPr>
          <p:grpSpPr bwMode="auto">
            <a:xfrm>
              <a:off x="8243786" y="1676400"/>
              <a:ext cx="1121579" cy="3049290"/>
              <a:chOff x="2742406" y="2209800"/>
              <a:chExt cx="1121614" cy="3048794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1409134" y="3924815"/>
                <a:ext cx="2666566" cy="1587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6"/>
              <p:cNvSpPr txBox="1">
                <a:spLocks noChangeArrowheads="1"/>
              </p:cNvSpPr>
              <p:nvPr/>
            </p:nvSpPr>
            <p:spPr bwMode="auto">
              <a:xfrm>
                <a:off x="2743200" y="2209800"/>
                <a:ext cx="112082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Demand </a:t>
                </a:r>
              </a:p>
            </p:txBody>
          </p:sp>
        </p:grpSp>
        <p:sp>
          <p:nvSpPr>
            <p:cNvPr id="18" name="TextBox 18"/>
            <p:cNvSpPr txBox="1">
              <a:spLocks noChangeArrowheads="1"/>
            </p:cNvSpPr>
            <p:nvPr/>
          </p:nvSpPr>
          <p:spPr bwMode="auto">
            <a:xfrm>
              <a:off x="7939789" y="4724897"/>
              <a:ext cx="568632" cy="634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Q</a:t>
              </a: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6415790" y="2895600"/>
              <a:ext cx="1828800" cy="1588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3"/>
            <p:cNvSpPr txBox="1">
              <a:spLocks noChangeArrowheads="1"/>
            </p:cNvSpPr>
            <p:nvPr/>
          </p:nvSpPr>
          <p:spPr bwMode="auto">
            <a:xfrm>
              <a:off x="5724004" y="2645456"/>
              <a:ext cx="721903" cy="634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P</a:t>
              </a:r>
              <a:r>
                <a:rPr lang="en-US" sz="1100" dirty="0"/>
                <a:t>1</a:t>
              </a: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>
              <a:off x="6415790" y="3275013"/>
              <a:ext cx="1828800" cy="158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4"/>
            <p:cNvSpPr txBox="1">
              <a:spLocks noChangeArrowheads="1"/>
            </p:cNvSpPr>
            <p:nvPr/>
          </p:nvSpPr>
          <p:spPr bwMode="auto">
            <a:xfrm>
              <a:off x="5724004" y="3107673"/>
              <a:ext cx="735322" cy="649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P</a:t>
              </a:r>
              <a:r>
                <a:rPr lang="en-US" sz="1100" dirty="0"/>
                <a:t>0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 flipH="1" flipV="1">
              <a:off x="6777383" y="3086101"/>
              <a:ext cx="381000" cy="3176"/>
            </a:xfrm>
            <a:prstGeom prst="straightConnector1">
              <a:avLst/>
            </a:prstGeom>
            <a:ln w="190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5759038" y="3866285"/>
            <a:ext cx="2840745" cy="2463061"/>
            <a:chOff x="4896899" y="3784994"/>
            <a:chExt cx="4426748" cy="3612990"/>
          </a:xfrm>
        </p:grpSpPr>
        <p:grpSp>
          <p:nvGrpSpPr>
            <p:cNvPr id="35" name="Group 31"/>
            <p:cNvGrpSpPr>
              <a:grpSpLocks/>
            </p:cNvGrpSpPr>
            <p:nvPr/>
          </p:nvGrpSpPr>
          <p:grpSpPr bwMode="auto">
            <a:xfrm>
              <a:off x="4896899" y="3784994"/>
              <a:ext cx="4426489" cy="3225619"/>
              <a:chOff x="-159289" y="2032181"/>
              <a:chExt cx="4426489" cy="3225619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914400" y="2209800"/>
                <a:ext cx="3352800" cy="304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/>
                  <a:t>1. an</a:t>
                </a:r>
              </a:p>
            </p:txBody>
          </p:sp>
          <p:grpSp>
            <p:nvGrpSpPr>
              <p:cNvPr id="37" name="Group 13"/>
              <p:cNvGrpSpPr>
                <a:grpSpLocks/>
              </p:cNvGrpSpPr>
              <p:nvPr/>
            </p:nvGrpSpPr>
            <p:grpSpPr bwMode="auto">
              <a:xfrm>
                <a:off x="-159289" y="2032181"/>
                <a:ext cx="1075277" cy="3225619"/>
                <a:chOff x="-159289" y="2032181"/>
                <a:chExt cx="1075277" cy="3225619"/>
              </a:xfrm>
            </p:grpSpPr>
            <p:cxnSp>
              <p:nvCxnSpPr>
                <p:cNvPr id="38" name="Straight Connector 6"/>
                <p:cNvCxnSpPr/>
                <p:nvPr/>
              </p:nvCxnSpPr>
              <p:spPr>
                <a:xfrm rot="5400000">
                  <a:off x="-608806" y="3733006"/>
                  <a:ext cx="3048000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" name="TextBox 76"/>
                <p:cNvSpPr txBox="1">
                  <a:spLocks noChangeArrowheads="1"/>
                </p:cNvSpPr>
                <p:nvPr/>
              </p:nvSpPr>
              <p:spPr bwMode="auto">
                <a:xfrm>
                  <a:off x="-159289" y="2032181"/>
                  <a:ext cx="774571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/>
                    <a:t>Price </a:t>
                  </a:r>
                </a:p>
              </p:txBody>
            </p:sp>
          </p:grpSp>
        </p:grpSp>
        <p:grpSp>
          <p:nvGrpSpPr>
            <p:cNvPr id="40" name="Group 77"/>
            <p:cNvGrpSpPr>
              <a:grpSpLocks/>
            </p:cNvGrpSpPr>
            <p:nvPr/>
          </p:nvGrpSpPr>
          <p:grpSpPr bwMode="auto">
            <a:xfrm>
              <a:off x="5734051" y="7010607"/>
              <a:ext cx="3589337" cy="387377"/>
              <a:chOff x="677694" y="5257800"/>
              <a:chExt cx="3589424" cy="386965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914237" y="5257800"/>
                <a:ext cx="3352881" cy="15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80"/>
              <p:cNvSpPr txBox="1">
                <a:spLocks noChangeArrowheads="1"/>
              </p:cNvSpPr>
              <p:nvPr/>
            </p:nvSpPr>
            <p:spPr bwMode="auto">
              <a:xfrm>
                <a:off x="2999477" y="5275433"/>
                <a:ext cx="110799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Quantity </a:t>
                </a:r>
              </a:p>
            </p:txBody>
          </p:sp>
          <p:sp>
            <p:nvSpPr>
              <p:cNvPr id="43" name="TextBox 82"/>
              <p:cNvSpPr txBox="1">
                <a:spLocks noChangeArrowheads="1"/>
              </p:cNvSpPr>
              <p:nvPr/>
            </p:nvSpPr>
            <p:spPr bwMode="auto">
              <a:xfrm>
                <a:off x="677694" y="52578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0</a:t>
                </a:r>
              </a:p>
            </p:txBody>
          </p:sp>
        </p:grpSp>
        <p:grpSp>
          <p:nvGrpSpPr>
            <p:cNvPr id="44" name="Group 19"/>
            <p:cNvGrpSpPr>
              <a:grpSpLocks/>
            </p:cNvGrpSpPr>
            <p:nvPr/>
          </p:nvGrpSpPr>
          <p:grpSpPr bwMode="auto">
            <a:xfrm>
              <a:off x="5385027" y="5224259"/>
              <a:ext cx="3938620" cy="632014"/>
              <a:chOff x="328760" y="3471560"/>
              <a:chExt cx="3938664" cy="631429"/>
            </a:xfrm>
          </p:grpSpPr>
          <p:grpSp>
            <p:nvGrpSpPr>
              <p:cNvPr id="45" name="Group 17"/>
              <p:cNvGrpSpPr>
                <a:grpSpLocks/>
              </p:cNvGrpSpPr>
              <p:nvPr/>
            </p:nvGrpSpPr>
            <p:grpSpPr bwMode="auto">
              <a:xfrm>
                <a:off x="914585" y="3733657"/>
                <a:ext cx="3352839" cy="369332"/>
                <a:chOff x="914585" y="3733657"/>
                <a:chExt cx="3352839" cy="369332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>
                  <a:off x="914585" y="3733658"/>
                  <a:ext cx="3352839" cy="1587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TextBox 88"/>
                <p:cNvSpPr txBox="1">
                  <a:spLocks noChangeArrowheads="1"/>
                </p:cNvSpPr>
                <p:nvPr/>
              </p:nvSpPr>
              <p:spPr bwMode="auto">
                <a:xfrm>
                  <a:off x="2733924" y="3733657"/>
                  <a:ext cx="1120821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/>
                    <a:t>Demand </a:t>
                  </a:r>
                </a:p>
              </p:txBody>
            </p:sp>
          </p:grpSp>
          <p:sp>
            <p:nvSpPr>
              <p:cNvPr id="46" name="TextBox 86"/>
              <p:cNvSpPr txBox="1">
                <a:spLocks noChangeArrowheads="1"/>
              </p:cNvSpPr>
              <p:nvPr/>
            </p:nvSpPr>
            <p:spPr bwMode="auto">
              <a:xfrm>
                <a:off x="328760" y="3471560"/>
                <a:ext cx="417107" cy="3689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P</a:t>
                </a:r>
                <a:r>
                  <a:rPr lang="en-US" sz="1100" dirty="0"/>
                  <a:t>0</a:t>
                </a: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74954" y="1397454"/>
            <a:ext cx="51116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lvl="1" indent="-465138">
              <a:buFont typeface="Calibri" pitchFamily="34" charset="0"/>
              <a:buChar char="―"/>
            </a:pPr>
            <a:r>
              <a:rPr lang="en-US" sz="2800" dirty="0">
                <a:latin typeface="+mn-lt"/>
              </a:rPr>
              <a:t>Perfectly inelastic demand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89744" y="1894563"/>
            <a:ext cx="47843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lvl="2" indent="-225425"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Elasticity = 0</a:t>
            </a:r>
          </a:p>
          <a:p>
            <a:pPr marL="465138" lvl="2" indent="-225425"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Demand curve is vertical</a:t>
            </a:r>
          </a:p>
          <a:p>
            <a:pPr marL="465138" lvl="2" indent="-225425"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Increase in price leaves the quantity demanded unchanged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356815" y="4176188"/>
            <a:ext cx="5412899" cy="1756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5138" lvl="2" indent="-239713"/>
            <a:r>
              <a:rPr lang="en-US" dirty="0"/>
              <a:t>Elasticity = infinity</a:t>
            </a:r>
          </a:p>
          <a:p>
            <a:pPr marL="465138" lvl="2" indent="-239713"/>
            <a:r>
              <a:rPr lang="en-US" dirty="0"/>
              <a:t>Demand curve is horizontal</a:t>
            </a:r>
          </a:p>
          <a:p>
            <a:pPr marL="465138" lvl="2" indent="-239713"/>
            <a:r>
              <a:rPr lang="en-US" dirty="0"/>
              <a:t>At a given price, P</a:t>
            </a:r>
            <a:r>
              <a:rPr lang="en-US" sz="1400" dirty="0"/>
              <a:t>0</a:t>
            </a:r>
            <a:r>
              <a:rPr lang="en-US" dirty="0"/>
              <a:t>, consumers will buy any quantity</a:t>
            </a:r>
          </a:p>
        </p:txBody>
      </p:sp>
    </p:spTree>
    <p:extLst>
      <p:ext uri="{BB962C8B-B14F-4D97-AF65-F5344CB8AC3E}">
        <p14:creationId xmlns:p14="http://schemas.microsoft.com/office/powerpoint/2010/main" val="423110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42210" y="1180476"/>
            <a:ext cx="8229600" cy="12479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/>
              <a:t>Total revenue (TR) - price of the good times the quantity sold</a:t>
            </a:r>
            <a:endParaRPr lang="en-US" dirty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732550" y="306618"/>
            <a:ext cx="4954249" cy="789664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3200" dirty="0">
                <a:solidFill>
                  <a:srgbClr val="777777"/>
                </a:solidFill>
              </a:rPr>
              <a:t>Total revenue and Demand</a:t>
            </a:r>
          </a:p>
        </p:txBody>
      </p:sp>
      <p:grpSp>
        <p:nvGrpSpPr>
          <p:cNvPr id="23553" name="Group 23552"/>
          <p:cNvGrpSpPr/>
          <p:nvPr/>
        </p:nvGrpSpPr>
        <p:grpSpPr>
          <a:xfrm>
            <a:off x="531233" y="2526760"/>
            <a:ext cx="5248243" cy="3502551"/>
            <a:chOff x="531233" y="2526760"/>
            <a:chExt cx="5248243" cy="3502551"/>
          </a:xfrm>
        </p:grpSpPr>
        <p:sp>
          <p:nvSpPr>
            <p:cNvPr id="6" name="Rectangle 5"/>
            <p:cNvSpPr/>
            <p:nvPr/>
          </p:nvSpPr>
          <p:spPr>
            <a:xfrm>
              <a:off x="1214210" y="2605780"/>
              <a:ext cx="4495800" cy="30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1. an</a:t>
              </a:r>
            </a:p>
          </p:txBody>
        </p:sp>
        <p:grpSp>
          <p:nvGrpSpPr>
            <p:cNvPr id="13" name="Group 38"/>
            <p:cNvGrpSpPr>
              <a:grpSpLocks/>
            </p:cNvGrpSpPr>
            <p:nvPr/>
          </p:nvGrpSpPr>
          <p:grpSpPr bwMode="auto">
            <a:xfrm>
              <a:off x="1214210" y="3977380"/>
              <a:ext cx="1828800" cy="1676400"/>
              <a:chOff x="1905000" y="3429000"/>
              <a:chExt cx="1828800" cy="1676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905000" y="3429000"/>
                <a:ext cx="1828800" cy="1676400"/>
              </a:xfrm>
              <a:prstGeom prst="rect">
                <a:avLst/>
              </a:prstGeom>
              <a:solidFill>
                <a:srgbClr val="92D050">
                  <a:alpha val="4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TextBox 36"/>
              <p:cNvSpPr txBox="1">
                <a:spLocks noChangeArrowheads="1"/>
              </p:cNvSpPr>
              <p:nvPr/>
            </p:nvSpPr>
            <p:spPr bwMode="auto">
              <a:xfrm>
                <a:off x="2357090" y="4092631"/>
                <a:ext cx="915636" cy="800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800" dirty="0">
                    <a:latin typeface="+mn-lt"/>
                  </a:rPr>
                  <a:t>$800</a:t>
                </a:r>
              </a:p>
              <a:p>
                <a:pPr algn="ctr" eaLnBrk="1" hangingPunct="1"/>
                <a:endParaRPr lang="en-US" dirty="0">
                  <a:solidFill>
                    <a:srgbClr val="800080"/>
                  </a:solidFill>
                </a:endParaRPr>
              </a:p>
            </p:txBody>
          </p:sp>
        </p:grpSp>
        <p:grpSp>
          <p:nvGrpSpPr>
            <p:cNvPr id="16" name="Group 9"/>
            <p:cNvGrpSpPr>
              <a:grpSpLocks/>
            </p:cNvGrpSpPr>
            <p:nvPr/>
          </p:nvGrpSpPr>
          <p:grpSpPr bwMode="auto">
            <a:xfrm>
              <a:off x="977673" y="5653780"/>
              <a:ext cx="4801803" cy="375531"/>
              <a:chOff x="677694" y="5257800"/>
              <a:chExt cx="4801972" cy="375131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914239" y="5257800"/>
                <a:ext cx="4495961" cy="15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1"/>
              <p:cNvSpPr txBox="1">
                <a:spLocks noChangeArrowheads="1"/>
              </p:cNvSpPr>
              <p:nvPr/>
            </p:nvSpPr>
            <p:spPr bwMode="auto">
              <a:xfrm>
                <a:off x="4371670" y="5263599"/>
                <a:ext cx="110799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Quantity </a:t>
                </a:r>
              </a:p>
            </p:txBody>
          </p:sp>
          <p:sp>
            <p:nvSpPr>
              <p:cNvPr id="19" name="TextBox 12"/>
              <p:cNvSpPr txBox="1">
                <a:spLocks noChangeArrowheads="1"/>
              </p:cNvSpPr>
              <p:nvPr/>
            </p:nvSpPr>
            <p:spPr bwMode="auto">
              <a:xfrm>
                <a:off x="677694" y="52578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0</a:t>
                </a:r>
              </a:p>
            </p:txBody>
          </p:sp>
        </p:grpSp>
        <p:grpSp>
          <p:nvGrpSpPr>
            <p:cNvPr id="20" name="Group 17"/>
            <p:cNvGrpSpPr>
              <a:grpSpLocks/>
            </p:cNvGrpSpPr>
            <p:nvPr/>
          </p:nvGrpSpPr>
          <p:grpSpPr bwMode="auto">
            <a:xfrm>
              <a:off x="1747610" y="2834380"/>
              <a:ext cx="3660776" cy="2305379"/>
              <a:chOff x="1447800" y="2438400"/>
              <a:chExt cx="3660821" cy="2305379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447800" y="2438400"/>
                <a:ext cx="2590833" cy="228600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17"/>
              <p:cNvSpPr txBox="1">
                <a:spLocks noChangeArrowheads="1"/>
              </p:cNvSpPr>
              <p:nvPr/>
            </p:nvSpPr>
            <p:spPr bwMode="auto">
              <a:xfrm>
                <a:off x="3987801" y="4374447"/>
                <a:ext cx="112082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Demand </a:t>
                </a:r>
              </a:p>
            </p:txBody>
          </p:sp>
        </p:grpSp>
        <p:grpSp>
          <p:nvGrpSpPr>
            <p:cNvPr id="23" name="Group 13"/>
            <p:cNvGrpSpPr>
              <a:grpSpLocks/>
            </p:cNvGrpSpPr>
            <p:nvPr/>
          </p:nvGrpSpPr>
          <p:grpSpPr bwMode="auto">
            <a:xfrm>
              <a:off x="531233" y="2526760"/>
              <a:ext cx="774700" cy="3127020"/>
              <a:chOff x="231409" y="2130780"/>
              <a:chExt cx="774571" cy="3127020"/>
            </a:xfrm>
          </p:grpSpPr>
          <p:sp>
            <p:nvSpPr>
              <p:cNvPr id="24" name="TextBox 8"/>
              <p:cNvSpPr txBox="1">
                <a:spLocks noChangeArrowheads="1"/>
              </p:cNvSpPr>
              <p:nvPr/>
            </p:nvSpPr>
            <p:spPr bwMode="auto">
              <a:xfrm>
                <a:off x="231409" y="2130780"/>
                <a:ext cx="77457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Price </a:t>
                </a:r>
              </a:p>
            </p:txBody>
          </p:sp>
          <p:cxnSp>
            <p:nvCxnSpPr>
              <p:cNvPr id="25" name="Straight Connector 6"/>
              <p:cNvCxnSpPr/>
              <p:nvPr/>
            </p:nvCxnSpPr>
            <p:spPr>
              <a:xfrm rot="5400000">
                <a:off x="-608933" y="3733006"/>
                <a:ext cx="3048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78"/>
            <p:cNvGrpSpPr>
              <a:grpSpLocks/>
            </p:cNvGrpSpPr>
            <p:nvPr/>
          </p:nvGrpSpPr>
          <p:grpSpPr bwMode="auto">
            <a:xfrm>
              <a:off x="2738210" y="3977380"/>
              <a:ext cx="569913" cy="2046288"/>
              <a:chOff x="6890107" y="3429001"/>
              <a:chExt cx="569387" cy="2045731"/>
            </a:xfrm>
          </p:grpSpPr>
          <p:sp>
            <p:nvSpPr>
              <p:cNvPr id="27" name="TextBox 26"/>
              <p:cNvSpPr txBox="1">
                <a:spLocks noChangeArrowheads="1"/>
              </p:cNvSpPr>
              <p:nvPr/>
            </p:nvSpPr>
            <p:spPr bwMode="auto">
              <a:xfrm>
                <a:off x="6890107" y="5105400"/>
                <a:ext cx="5693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100</a:t>
                </a: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356654" y="4266973"/>
                <a:ext cx="1675944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58"/>
            <p:cNvGrpSpPr>
              <a:grpSpLocks/>
            </p:cNvGrpSpPr>
            <p:nvPr/>
          </p:nvGrpSpPr>
          <p:grpSpPr bwMode="auto">
            <a:xfrm>
              <a:off x="772000" y="3759891"/>
              <a:ext cx="2278948" cy="369332"/>
              <a:chOff x="464085" y="4038600"/>
              <a:chExt cx="2279115" cy="368778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914266" y="4265271"/>
                <a:ext cx="1828934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24"/>
              <p:cNvSpPr txBox="1">
                <a:spLocks noChangeArrowheads="1"/>
              </p:cNvSpPr>
              <p:nvPr/>
            </p:nvSpPr>
            <p:spPr bwMode="auto">
              <a:xfrm>
                <a:off x="464085" y="4038600"/>
                <a:ext cx="441178" cy="3687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$8</a:t>
                </a: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6483847" y="3628007"/>
            <a:ext cx="2266950" cy="1075633"/>
            <a:chOff x="6483847" y="3628007"/>
            <a:chExt cx="2266950" cy="1075633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3303623"/>
                </p:ext>
              </p:extLst>
            </p:nvPr>
          </p:nvGraphicFramePr>
          <p:xfrm>
            <a:off x="6759941" y="3628007"/>
            <a:ext cx="1618829" cy="4709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346" name="Equation" r:id="rId3" imgW="698400" imgH="203040" progId="Equation.3">
                    <p:embed/>
                  </p:oleObj>
                </mc:Choice>
                <mc:Fallback>
                  <p:oleObj name="Equation" r:id="rId3" imgW="69840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759941" y="3628007"/>
                          <a:ext cx="1618829" cy="4709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52" name="Object 235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20756692"/>
                </p:ext>
              </p:extLst>
            </p:nvPr>
          </p:nvGraphicFramePr>
          <p:xfrm>
            <a:off x="6483847" y="4290890"/>
            <a:ext cx="226695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347" name="Equation" r:id="rId5" imgW="977760" imgH="177480" progId="Equation.3">
                    <p:embed/>
                  </p:oleObj>
                </mc:Choice>
                <mc:Fallback>
                  <p:oleObj name="Equation" r:id="rId5" imgW="977760" imgH="17748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83847" y="4290890"/>
                          <a:ext cx="2266950" cy="412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555" name="Rectangle 23554"/>
          <p:cNvSpPr/>
          <p:nvPr/>
        </p:nvSpPr>
        <p:spPr>
          <a:xfrm>
            <a:off x="4185980" y="1913232"/>
            <a:ext cx="45682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dirty="0">
                <a:latin typeface="+mn-lt"/>
              </a:rPr>
              <a:t>The total amount paid by buyers, and received as revenue by sellers, equals the area of the box under the demand curve, </a:t>
            </a:r>
            <a:r>
              <a:rPr lang="en-US" i="1" dirty="0">
                <a:latin typeface="+mn-lt"/>
              </a:rPr>
              <a:t>P × Q. </a:t>
            </a:r>
            <a:endParaRPr lang="en-US" dirty="0">
              <a:latin typeface="+mn-lt"/>
            </a:endParaRPr>
          </a:p>
          <a:p>
            <a:pPr eaLnBrk="1" hangingPunct="1"/>
            <a:r>
              <a:rPr lang="en-US" dirty="0">
                <a:latin typeface="+mn-lt"/>
              </a:rPr>
              <a:t>At price equal $8, the quantity demanded is 100, and total revenue is $800.</a:t>
            </a:r>
          </a:p>
        </p:txBody>
      </p:sp>
    </p:spTree>
    <p:extLst>
      <p:ext uri="{BB962C8B-B14F-4D97-AF65-F5344CB8AC3E}">
        <p14:creationId xmlns:p14="http://schemas.microsoft.com/office/powerpoint/2010/main" val="113697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291635" y="1008081"/>
            <a:ext cx="8839200" cy="83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dirty="0"/>
              <a:t>Elasticity of a linear demand curve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752010" y="1846280"/>
            <a:ext cx="5451475" cy="4332288"/>
            <a:chOff x="752010" y="1846280"/>
            <a:chExt cx="5451475" cy="4332288"/>
          </a:xfrm>
        </p:grpSpPr>
        <p:sp>
          <p:nvSpPr>
            <p:cNvPr id="70" name="Rectangle 69"/>
            <p:cNvSpPr/>
            <p:nvPr/>
          </p:nvSpPr>
          <p:spPr>
            <a:xfrm>
              <a:off x="1514010" y="2074880"/>
              <a:ext cx="4495800" cy="36687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1. an</a:t>
              </a:r>
            </a:p>
          </p:txBody>
        </p:sp>
        <p:grpSp>
          <p:nvGrpSpPr>
            <p:cNvPr id="81" name="Group 80"/>
            <p:cNvGrpSpPr>
              <a:grpSpLocks/>
            </p:cNvGrpSpPr>
            <p:nvPr/>
          </p:nvGrpSpPr>
          <p:grpSpPr bwMode="auto">
            <a:xfrm>
              <a:off x="1277473" y="5743593"/>
              <a:ext cx="4926012" cy="434975"/>
              <a:chOff x="677694" y="5257800"/>
              <a:chExt cx="4926102" cy="433864"/>
            </a:xfrm>
          </p:grpSpPr>
          <p:cxnSp>
            <p:nvCxnSpPr>
              <p:cNvPr id="135" name="Straight Connector 134"/>
              <p:cNvCxnSpPr/>
              <p:nvPr/>
            </p:nvCxnSpPr>
            <p:spPr>
              <a:xfrm>
                <a:off x="914235" y="5257800"/>
                <a:ext cx="4495882" cy="158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TextBox 7"/>
              <p:cNvSpPr txBox="1">
                <a:spLocks noChangeArrowheads="1"/>
              </p:cNvSpPr>
              <p:nvPr/>
            </p:nvSpPr>
            <p:spPr bwMode="auto">
              <a:xfrm>
                <a:off x="4495800" y="5322332"/>
                <a:ext cx="110799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Quantity </a:t>
                </a:r>
              </a:p>
            </p:txBody>
          </p:sp>
          <p:sp>
            <p:nvSpPr>
              <p:cNvPr id="137" name="TextBox 8"/>
              <p:cNvSpPr txBox="1">
                <a:spLocks noChangeArrowheads="1"/>
              </p:cNvSpPr>
              <p:nvPr/>
            </p:nvSpPr>
            <p:spPr bwMode="auto">
              <a:xfrm>
                <a:off x="677694" y="52578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0</a:t>
                </a:r>
              </a:p>
            </p:txBody>
          </p:sp>
        </p:grpSp>
        <p:grpSp>
          <p:nvGrpSpPr>
            <p:cNvPr id="82" name="Group 13"/>
            <p:cNvGrpSpPr>
              <a:grpSpLocks/>
            </p:cNvGrpSpPr>
            <p:nvPr/>
          </p:nvGrpSpPr>
          <p:grpSpPr bwMode="auto">
            <a:xfrm>
              <a:off x="752010" y="1846280"/>
              <a:ext cx="774700" cy="3897313"/>
              <a:chOff x="152400" y="1359932"/>
              <a:chExt cx="774571" cy="3897868"/>
            </a:xfrm>
          </p:grpSpPr>
          <p:sp>
            <p:nvSpPr>
              <p:cNvPr id="133" name="TextBox 13"/>
              <p:cNvSpPr txBox="1">
                <a:spLocks noChangeArrowheads="1"/>
              </p:cNvSpPr>
              <p:nvPr/>
            </p:nvSpPr>
            <p:spPr bwMode="auto">
              <a:xfrm>
                <a:off x="152400" y="1359932"/>
                <a:ext cx="77457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Price </a:t>
                </a:r>
              </a:p>
            </p:txBody>
          </p:sp>
          <p:cxnSp>
            <p:nvCxnSpPr>
              <p:cNvPr id="134" name="Straight Connector 6"/>
              <p:cNvCxnSpPr/>
              <p:nvPr/>
            </p:nvCxnSpPr>
            <p:spPr>
              <a:xfrm rot="5400000">
                <a:off x="-920345" y="3423183"/>
                <a:ext cx="366923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57"/>
            <p:cNvGrpSpPr>
              <a:grpSpLocks/>
            </p:cNvGrpSpPr>
            <p:nvPr/>
          </p:nvGrpSpPr>
          <p:grpSpPr bwMode="auto">
            <a:xfrm>
              <a:off x="1072685" y="2379680"/>
              <a:ext cx="4762500" cy="3722688"/>
              <a:chOff x="1387654" y="1905000"/>
              <a:chExt cx="4762366" cy="3722132"/>
            </a:xfrm>
          </p:grpSpPr>
          <p:grpSp>
            <p:nvGrpSpPr>
              <p:cNvPr id="128" name="Group 17"/>
              <p:cNvGrpSpPr>
                <a:grpSpLocks/>
              </p:cNvGrpSpPr>
              <p:nvPr/>
            </p:nvGrpSpPr>
            <p:grpSpPr bwMode="auto">
              <a:xfrm>
                <a:off x="1828800" y="2057400"/>
                <a:ext cx="4321220" cy="3200400"/>
                <a:chOff x="-457200" y="2895600"/>
                <a:chExt cx="4321220" cy="3200400"/>
              </a:xfrm>
            </p:grpSpPr>
            <p:cxnSp>
              <p:nvCxnSpPr>
                <p:cNvPr id="131" name="Straight Connector 130"/>
                <p:cNvCxnSpPr/>
                <p:nvPr/>
              </p:nvCxnSpPr>
              <p:spPr>
                <a:xfrm rot="16200000" flipH="1">
                  <a:off x="-456839" y="2895383"/>
                  <a:ext cx="3199922" cy="320031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2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2743200" y="5334000"/>
                  <a:ext cx="112082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/>
                    <a:t>Demand </a:t>
                  </a:r>
                </a:p>
              </p:txBody>
            </p:sp>
          </p:grpSp>
          <p:sp>
            <p:nvSpPr>
              <p:cNvPr id="129" name="TextBox 16"/>
              <p:cNvSpPr txBox="1">
                <a:spLocks noChangeArrowheads="1"/>
              </p:cNvSpPr>
              <p:nvPr/>
            </p:nvSpPr>
            <p:spPr bwMode="auto">
              <a:xfrm>
                <a:off x="1387654" y="1905000"/>
                <a:ext cx="4411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$7</a:t>
                </a:r>
              </a:p>
            </p:txBody>
          </p:sp>
          <p:sp>
            <p:nvSpPr>
              <p:cNvPr id="130" name="TextBox 29"/>
              <p:cNvSpPr txBox="1">
                <a:spLocks noChangeArrowheads="1"/>
              </p:cNvSpPr>
              <p:nvPr/>
            </p:nvSpPr>
            <p:spPr bwMode="auto">
              <a:xfrm>
                <a:off x="4816654" y="5257800"/>
                <a:ext cx="4411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14</a:t>
                </a:r>
              </a:p>
            </p:txBody>
          </p:sp>
        </p:grpSp>
        <p:grpSp>
          <p:nvGrpSpPr>
            <p:cNvPr id="84" name="Group 64"/>
            <p:cNvGrpSpPr>
              <a:grpSpLocks/>
            </p:cNvGrpSpPr>
            <p:nvPr/>
          </p:nvGrpSpPr>
          <p:grpSpPr bwMode="auto">
            <a:xfrm>
              <a:off x="1201273" y="2760680"/>
              <a:ext cx="769937" cy="369888"/>
              <a:chOff x="1515894" y="2286000"/>
              <a:chExt cx="770106" cy="369332"/>
            </a:xfrm>
          </p:grpSpPr>
          <p:sp>
            <p:nvSpPr>
              <p:cNvPr id="126" name="TextBox 17"/>
              <p:cNvSpPr txBox="1">
                <a:spLocks noChangeArrowheads="1"/>
              </p:cNvSpPr>
              <p:nvPr/>
            </p:nvSpPr>
            <p:spPr bwMode="auto">
              <a:xfrm>
                <a:off x="1515894" y="22860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6</a:t>
                </a:r>
              </a:p>
            </p:txBody>
          </p:sp>
          <p:cxnSp>
            <p:nvCxnSpPr>
              <p:cNvPr id="127" name="Straight Connector 126"/>
              <p:cNvCxnSpPr/>
              <p:nvPr/>
            </p:nvCxnSpPr>
            <p:spPr>
              <a:xfrm>
                <a:off x="1828700" y="2514256"/>
                <a:ext cx="457300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65"/>
            <p:cNvGrpSpPr>
              <a:grpSpLocks/>
            </p:cNvGrpSpPr>
            <p:nvPr/>
          </p:nvGrpSpPr>
          <p:grpSpPr bwMode="auto">
            <a:xfrm>
              <a:off x="1201273" y="3228993"/>
              <a:ext cx="1227137" cy="369887"/>
              <a:chOff x="1515894" y="2754868"/>
              <a:chExt cx="1227306" cy="369332"/>
            </a:xfrm>
          </p:grpSpPr>
          <p:sp>
            <p:nvSpPr>
              <p:cNvPr id="124" name="TextBox 18"/>
              <p:cNvSpPr txBox="1">
                <a:spLocks noChangeArrowheads="1"/>
              </p:cNvSpPr>
              <p:nvPr/>
            </p:nvSpPr>
            <p:spPr bwMode="auto">
              <a:xfrm>
                <a:off x="1515894" y="2754868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5</a:t>
                </a:r>
              </a:p>
            </p:txBody>
          </p:sp>
          <p:cxnSp>
            <p:nvCxnSpPr>
              <p:cNvPr id="125" name="Straight Connector 124"/>
              <p:cNvCxnSpPr/>
              <p:nvPr/>
            </p:nvCxnSpPr>
            <p:spPr>
              <a:xfrm>
                <a:off x="1828674" y="2972029"/>
                <a:ext cx="914526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66"/>
            <p:cNvGrpSpPr>
              <a:grpSpLocks/>
            </p:cNvGrpSpPr>
            <p:nvPr/>
          </p:nvGrpSpPr>
          <p:grpSpPr bwMode="auto">
            <a:xfrm>
              <a:off x="1201273" y="3675080"/>
              <a:ext cx="1684337" cy="369888"/>
              <a:chOff x="1515894" y="3200400"/>
              <a:chExt cx="1684506" cy="369332"/>
            </a:xfrm>
          </p:grpSpPr>
          <p:sp>
            <p:nvSpPr>
              <p:cNvPr id="122" name="TextBox 19"/>
              <p:cNvSpPr txBox="1">
                <a:spLocks noChangeArrowheads="1"/>
              </p:cNvSpPr>
              <p:nvPr/>
            </p:nvSpPr>
            <p:spPr bwMode="auto">
              <a:xfrm>
                <a:off x="1515894" y="32004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4</a:t>
                </a:r>
              </a:p>
            </p:txBody>
          </p:sp>
          <p:cxnSp>
            <p:nvCxnSpPr>
              <p:cNvPr id="123" name="Straight Connector 122"/>
              <p:cNvCxnSpPr/>
              <p:nvPr/>
            </p:nvCxnSpPr>
            <p:spPr>
              <a:xfrm>
                <a:off x="1828662" y="3428656"/>
                <a:ext cx="137173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67"/>
            <p:cNvGrpSpPr>
              <a:grpSpLocks/>
            </p:cNvGrpSpPr>
            <p:nvPr/>
          </p:nvGrpSpPr>
          <p:grpSpPr bwMode="auto">
            <a:xfrm>
              <a:off x="1201273" y="4132280"/>
              <a:ext cx="2141537" cy="369888"/>
              <a:chOff x="1515894" y="3657600"/>
              <a:chExt cx="2141706" cy="369332"/>
            </a:xfrm>
          </p:grpSpPr>
          <p:sp>
            <p:nvSpPr>
              <p:cNvPr id="120" name="TextBox 20"/>
              <p:cNvSpPr txBox="1">
                <a:spLocks noChangeArrowheads="1"/>
              </p:cNvSpPr>
              <p:nvPr/>
            </p:nvSpPr>
            <p:spPr bwMode="auto">
              <a:xfrm>
                <a:off x="1515894" y="36576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3</a:t>
                </a:r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>
                <a:off x="1828656" y="3885856"/>
                <a:ext cx="1828944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68"/>
            <p:cNvGrpSpPr>
              <a:grpSpLocks/>
            </p:cNvGrpSpPr>
            <p:nvPr/>
          </p:nvGrpSpPr>
          <p:grpSpPr bwMode="auto">
            <a:xfrm>
              <a:off x="1201273" y="4589480"/>
              <a:ext cx="2598737" cy="369888"/>
              <a:chOff x="1515894" y="4114800"/>
              <a:chExt cx="2598906" cy="369332"/>
            </a:xfrm>
          </p:grpSpPr>
          <p:sp>
            <p:nvSpPr>
              <p:cNvPr id="118" name="TextBox 21"/>
              <p:cNvSpPr txBox="1">
                <a:spLocks noChangeArrowheads="1"/>
              </p:cNvSpPr>
              <p:nvPr/>
            </p:nvSpPr>
            <p:spPr bwMode="auto">
              <a:xfrm>
                <a:off x="1515894" y="41148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2</a:t>
                </a:r>
              </a:p>
            </p:txBody>
          </p:sp>
          <p:cxnSp>
            <p:nvCxnSpPr>
              <p:cNvPr id="119" name="Straight Connector 118"/>
              <p:cNvCxnSpPr/>
              <p:nvPr/>
            </p:nvCxnSpPr>
            <p:spPr>
              <a:xfrm>
                <a:off x="1828651" y="4343056"/>
                <a:ext cx="2286149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69"/>
            <p:cNvGrpSpPr>
              <a:grpSpLocks/>
            </p:cNvGrpSpPr>
            <p:nvPr/>
          </p:nvGrpSpPr>
          <p:grpSpPr bwMode="auto">
            <a:xfrm>
              <a:off x="1201273" y="5122880"/>
              <a:ext cx="3055937" cy="369888"/>
              <a:chOff x="1515894" y="4648200"/>
              <a:chExt cx="3056106" cy="369332"/>
            </a:xfrm>
          </p:grpSpPr>
          <p:sp>
            <p:nvSpPr>
              <p:cNvPr id="116" name="TextBox 22"/>
              <p:cNvSpPr txBox="1">
                <a:spLocks noChangeArrowheads="1"/>
              </p:cNvSpPr>
              <p:nvPr/>
            </p:nvSpPr>
            <p:spPr bwMode="auto">
              <a:xfrm>
                <a:off x="1515894" y="46482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cxnSp>
            <p:nvCxnSpPr>
              <p:cNvPr id="117" name="Straight Connector 116"/>
              <p:cNvCxnSpPr/>
              <p:nvPr/>
            </p:nvCxnSpPr>
            <p:spPr>
              <a:xfrm>
                <a:off x="1828648" y="4800371"/>
                <a:ext cx="2743352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63"/>
            <p:cNvGrpSpPr>
              <a:grpSpLocks/>
            </p:cNvGrpSpPr>
            <p:nvPr/>
          </p:nvGrpSpPr>
          <p:grpSpPr bwMode="auto">
            <a:xfrm>
              <a:off x="1810873" y="2990868"/>
              <a:ext cx="312737" cy="3111500"/>
              <a:chOff x="2125494" y="2515394"/>
              <a:chExt cx="312906" cy="3111738"/>
            </a:xfrm>
          </p:grpSpPr>
          <p:sp>
            <p:nvSpPr>
              <p:cNvPr id="114" name="TextBox 25"/>
              <p:cNvSpPr txBox="1">
                <a:spLocks noChangeArrowheads="1"/>
              </p:cNvSpPr>
              <p:nvPr/>
            </p:nvSpPr>
            <p:spPr bwMode="auto">
              <a:xfrm>
                <a:off x="2125494" y="52578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2</a:t>
                </a:r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 rot="5400000">
                <a:off x="913419" y="3886304"/>
                <a:ext cx="2743410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62"/>
            <p:cNvGrpSpPr>
              <a:grpSpLocks/>
            </p:cNvGrpSpPr>
            <p:nvPr/>
          </p:nvGrpSpPr>
          <p:grpSpPr bwMode="auto">
            <a:xfrm>
              <a:off x="2268073" y="3448068"/>
              <a:ext cx="312737" cy="2654300"/>
              <a:chOff x="2582694" y="2972594"/>
              <a:chExt cx="312906" cy="2654538"/>
            </a:xfrm>
          </p:grpSpPr>
          <p:sp>
            <p:nvSpPr>
              <p:cNvPr id="112" name="TextBox 24"/>
              <p:cNvSpPr txBox="1">
                <a:spLocks noChangeArrowheads="1"/>
              </p:cNvSpPr>
              <p:nvPr/>
            </p:nvSpPr>
            <p:spPr bwMode="auto">
              <a:xfrm>
                <a:off x="2582694" y="52578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4</a:t>
                </a:r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 rot="5400000">
                <a:off x="1599222" y="4114902"/>
                <a:ext cx="2286205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61"/>
            <p:cNvGrpSpPr>
              <a:grpSpLocks/>
            </p:cNvGrpSpPr>
            <p:nvPr/>
          </p:nvGrpSpPr>
          <p:grpSpPr bwMode="auto">
            <a:xfrm>
              <a:off x="2733210" y="3905268"/>
              <a:ext cx="312738" cy="2197100"/>
              <a:chOff x="3048000" y="3429794"/>
              <a:chExt cx="312906" cy="2197338"/>
            </a:xfrm>
          </p:grpSpPr>
          <p:sp>
            <p:nvSpPr>
              <p:cNvPr id="110" name="TextBox 23"/>
              <p:cNvSpPr txBox="1">
                <a:spLocks noChangeArrowheads="1"/>
              </p:cNvSpPr>
              <p:nvPr/>
            </p:nvSpPr>
            <p:spPr bwMode="auto">
              <a:xfrm>
                <a:off x="3048000" y="52578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6</a:t>
                </a:r>
              </a:p>
            </p:txBody>
          </p:sp>
          <p:cxnSp>
            <p:nvCxnSpPr>
              <p:cNvPr id="111" name="Straight Connector 110"/>
              <p:cNvCxnSpPr/>
              <p:nvPr/>
            </p:nvCxnSpPr>
            <p:spPr>
              <a:xfrm rot="5400000">
                <a:off x="2285189" y="4343499"/>
                <a:ext cx="1828998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60"/>
            <p:cNvGrpSpPr>
              <a:grpSpLocks/>
            </p:cNvGrpSpPr>
            <p:nvPr/>
          </p:nvGrpSpPr>
          <p:grpSpPr bwMode="auto">
            <a:xfrm>
              <a:off x="3174535" y="4362468"/>
              <a:ext cx="312738" cy="1739900"/>
              <a:chOff x="3488988" y="3886994"/>
              <a:chExt cx="312906" cy="1740138"/>
            </a:xfrm>
          </p:grpSpPr>
          <p:sp>
            <p:nvSpPr>
              <p:cNvPr id="108" name="TextBox 28"/>
              <p:cNvSpPr txBox="1">
                <a:spLocks noChangeArrowheads="1"/>
              </p:cNvSpPr>
              <p:nvPr/>
            </p:nvSpPr>
            <p:spPr bwMode="auto">
              <a:xfrm>
                <a:off x="3488988" y="52578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8</a:t>
                </a:r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 rot="5400000">
                <a:off x="2970666" y="4572093"/>
                <a:ext cx="1371788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59"/>
            <p:cNvGrpSpPr>
              <a:grpSpLocks/>
            </p:cNvGrpSpPr>
            <p:nvPr/>
          </p:nvGrpSpPr>
          <p:grpSpPr bwMode="auto">
            <a:xfrm>
              <a:off x="3571410" y="4819668"/>
              <a:ext cx="441325" cy="1282700"/>
              <a:chOff x="3886200" y="4344194"/>
              <a:chExt cx="441146" cy="1282938"/>
            </a:xfrm>
          </p:grpSpPr>
          <p:sp>
            <p:nvSpPr>
              <p:cNvPr id="106" name="TextBox 27"/>
              <p:cNvSpPr txBox="1">
                <a:spLocks noChangeArrowheads="1"/>
              </p:cNvSpPr>
              <p:nvPr/>
            </p:nvSpPr>
            <p:spPr bwMode="auto">
              <a:xfrm>
                <a:off x="3886200" y="5257800"/>
                <a:ext cx="4411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10</a:t>
                </a:r>
              </a:p>
            </p:txBody>
          </p:sp>
          <p:cxnSp>
            <p:nvCxnSpPr>
              <p:cNvPr id="107" name="Straight Connector 106"/>
              <p:cNvCxnSpPr/>
              <p:nvPr/>
            </p:nvCxnSpPr>
            <p:spPr>
              <a:xfrm rot="5400000">
                <a:off x="3656630" y="4800685"/>
                <a:ext cx="914570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58"/>
            <p:cNvGrpSpPr>
              <a:grpSpLocks/>
            </p:cNvGrpSpPr>
            <p:nvPr/>
          </p:nvGrpSpPr>
          <p:grpSpPr bwMode="auto">
            <a:xfrm>
              <a:off x="4036548" y="5276868"/>
              <a:ext cx="441325" cy="825500"/>
              <a:chOff x="4351506" y="4801394"/>
              <a:chExt cx="441146" cy="825738"/>
            </a:xfrm>
          </p:grpSpPr>
          <p:sp>
            <p:nvSpPr>
              <p:cNvPr id="104" name="TextBox 26"/>
              <p:cNvSpPr txBox="1">
                <a:spLocks noChangeArrowheads="1"/>
              </p:cNvSpPr>
              <p:nvPr/>
            </p:nvSpPr>
            <p:spPr bwMode="auto">
              <a:xfrm>
                <a:off x="4351506" y="5257800"/>
                <a:ext cx="4411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12</a:t>
                </a:r>
              </a:p>
            </p:txBody>
          </p:sp>
          <p:cxnSp>
            <p:nvCxnSpPr>
              <p:cNvPr id="105" name="Straight Connector 104"/>
              <p:cNvCxnSpPr/>
              <p:nvPr/>
            </p:nvCxnSpPr>
            <p:spPr>
              <a:xfrm rot="5400000">
                <a:off x="4342620" y="5029266"/>
                <a:ext cx="457332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Freeform 183"/>
            <p:cNvSpPr>
              <a:spLocks/>
            </p:cNvSpPr>
            <p:nvPr/>
          </p:nvSpPr>
          <p:spPr bwMode="auto">
            <a:xfrm>
              <a:off x="1437810" y="2455880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7" name="Freeform 183"/>
            <p:cNvSpPr>
              <a:spLocks/>
            </p:cNvSpPr>
            <p:nvPr/>
          </p:nvSpPr>
          <p:spPr bwMode="auto">
            <a:xfrm>
              <a:off x="1895010" y="2928955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8" name="Freeform 183"/>
            <p:cNvSpPr>
              <a:spLocks/>
            </p:cNvSpPr>
            <p:nvPr/>
          </p:nvSpPr>
          <p:spPr bwMode="auto">
            <a:xfrm>
              <a:off x="2352210" y="3370280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9" name="Freeform 183"/>
            <p:cNvSpPr>
              <a:spLocks/>
            </p:cNvSpPr>
            <p:nvPr/>
          </p:nvSpPr>
          <p:spPr bwMode="auto">
            <a:xfrm>
              <a:off x="2809410" y="3827480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0" name="Freeform 183"/>
            <p:cNvSpPr>
              <a:spLocks/>
            </p:cNvSpPr>
            <p:nvPr/>
          </p:nvSpPr>
          <p:spPr bwMode="auto">
            <a:xfrm>
              <a:off x="3266610" y="4284680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1" name="Freeform 183"/>
            <p:cNvSpPr>
              <a:spLocks/>
            </p:cNvSpPr>
            <p:nvPr/>
          </p:nvSpPr>
          <p:spPr bwMode="auto">
            <a:xfrm>
              <a:off x="3723810" y="4741880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" name="Freeform 183"/>
            <p:cNvSpPr>
              <a:spLocks/>
            </p:cNvSpPr>
            <p:nvPr/>
          </p:nvSpPr>
          <p:spPr bwMode="auto">
            <a:xfrm>
              <a:off x="4181010" y="5199080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3" name="Freeform 183"/>
            <p:cNvSpPr>
              <a:spLocks/>
            </p:cNvSpPr>
            <p:nvPr/>
          </p:nvSpPr>
          <p:spPr bwMode="auto">
            <a:xfrm>
              <a:off x="4638210" y="5656280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</p:grpSp>
      <p:grpSp>
        <p:nvGrpSpPr>
          <p:cNvPr id="138" name="Group 83"/>
          <p:cNvGrpSpPr>
            <a:grpSpLocks/>
          </p:cNvGrpSpPr>
          <p:nvPr/>
        </p:nvGrpSpPr>
        <p:grpSpPr bwMode="auto">
          <a:xfrm>
            <a:off x="2386018" y="2005529"/>
            <a:ext cx="1383979" cy="2271713"/>
            <a:chOff x="2668802" y="1498993"/>
            <a:chExt cx="1383608" cy="2270796"/>
          </a:xfrm>
        </p:grpSpPr>
        <p:sp>
          <p:nvSpPr>
            <p:cNvPr id="139" name="Right Brace 138"/>
            <p:cNvSpPr/>
            <p:nvPr/>
          </p:nvSpPr>
          <p:spPr>
            <a:xfrm rot="18955290">
              <a:off x="2668802" y="1498993"/>
              <a:ext cx="377723" cy="2270796"/>
            </a:xfrm>
            <a:prstGeom prst="rightBrace">
              <a:avLst>
                <a:gd name="adj1" fmla="val 28168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0" name="TextBox 80"/>
            <p:cNvSpPr txBox="1">
              <a:spLocks noChangeArrowheads="1"/>
            </p:cNvSpPr>
            <p:nvPr/>
          </p:nvSpPr>
          <p:spPr bwMode="auto">
            <a:xfrm>
              <a:off x="3124200" y="1828800"/>
              <a:ext cx="928210" cy="64607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 dirty="0"/>
                <a:t>Elastic</a:t>
              </a:r>
            </a:p>
            <a:p>
              <a:pPr eaLnBrk="1" hangingPunct="1"/>
              <a:r>
                <a:rPr lang="en-US" b="1" dirty="0"/>
                <a:t>E&gt;1</a:t>
              </a:r>
            </a:p>
          </p:txBody>
        </p:sp>
      </p:grpSp>
      <p:grpSp>
        <p:nvGrpSpPr>
          <p:cNvPr id="141" name="Group 82"/>
          <p:cNvGrpSpPr>
            <a:grpSpLocks/>
          </p:cNvGrpSpPr>
          <p:nvPr/>
        </p:nvGrpSpPr>
        <p:grpSpPr bwMode="auto">
          <a:xfrm>
            <a:off x="3979821" y="3664167"/>
            <a:ext cx="1562022" cy="2190750"/>
            <a:chOff x="4270210" y="3158246"/>
            <a:chExt cx="1562587" cy="2189283"/>
          </a:xfrm>
        </p:grpSpPr>
        <p:sp>
          <p:nvSpPr>
            <p:cNvPr id="142" name="Right Brace 141"/>
            <p:cNvSpPr/>
            <p:nvPr/>
          </p:nvSpPr>
          <p:spPr>
            <a:xfrm rot="18955290">
              <a:off x="4270210" y="3158246"/>
              <a:ext cx="377961" cy="2189283"/>
            </a:xfrm>
            <a:prstGeom prst="rightBrace">
              <a:avLst>
                <a:gd name="adj1" fmla="val 28168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3" name="TextBox 81"/>
            <p:cNvSpPr txBox="1">
              <a:spLocks noChangeArrowheads="1"/>
            </p:cNvSpPr>
            <p:nvPr/>
          </p:nvSpPr>
          <p:spPr bwMode="auto">
            <a:xfrm>
              <a:off x="4724400" y="3429000"/>
              <a:ext cx="1108397" cy="64589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 dirty="0"/>
                <a:t>Inelastic</a:t>
              </a:r>
            </a:p>
            <a:p>
              <a:pPr eaLnBrk="1" hangingPunct="1"/>
              <a:r>
                <a:rPr lang="en-US" b="1" dirty="0"/>
                <a:t>E&lt;1</a:t>
              </a:r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644281" y="2980793"/>
            <a:ext cx="739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18%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1917334" y="6044702"/>
            <a:ext cx="739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67%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257891" y="6044702"/>
            <a:ext cx="739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18%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700076" y="4878405"/>
            <a:ext cx="739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67%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792072" y="2322120"/>
                <a:ext cx="2020938" cy="6235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67%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18%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=3.7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072" y="2322120"/>
                <a:ext cx="2020938" cy="6235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468472" y="3935020"/>
                <a:ext cx="2020938" cy="6235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18%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67%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=0.3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472" y="3935020"/>
                <a:ext cx="2020938" cy="6235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Rectangle 76"/>
          <p:cNvSpPr/>
          <p:nvPr/>
        </p:nvSpPr>
        <p:spPr>
          <a:xfrm>
            <a:off x="3515361" y="318420"/>
            <a:ext cx="5618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5F5F5F"/>
                </a:solidFill>
                <a:latin typeface="+mn-lt"/>
              </a:rPr>
              <a:t>Elasticity and the Demand Curve</a:t>
            </a:r>
          </a:p>
        </p:txBody>
      </p:sp>
    </p:spTree>
    <p:extLst>
      <p:ext uri="{BB962C8B-B14F-4D97-AF65-F5344CB8AC3E}">
        <p14:creationId xmlns:p14="http://schemas.microsoft.com/office/powerpoint/2010/main" val="174619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  <p:bldP spid="145" grpId="0"/>
      <p:bldP spid="146" grpId="0"/>
      <p:bldP spid="147" grpId="0"/>
      <p:bldP spid="75" grpId="0"/>
      <p:bldP spid="7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155052"/>
              </p:ext>
            </p:extLst>
          </p:nvPr>
        </p:nvGraphicFramePr>
        <p:xfrm>
          <a:off x="60325" y="1371600"/>
          <a:ext cx="9083675" cy="4255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3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6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8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5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97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7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5F5F5F"/>
                        </a:solidFill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5F5F5F"/>
                        </a:solidFill>
                      </a:endParaRPr>
                    </a:p>
                    <a:p>
                      <a:pPr algn="ctr"/>
                      <a:r>
                        <a:rPr lang="en-US" b="1" dirty="0">
                          <a:solidFill>
                            <a:srgbClr val="5F5F5F"/>
                          </a:solidFill>
                        </a:rPr>
                        <a:t>Price 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5F5F5F"/>
                        </a:solidFill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5F5F5F"/>
                        </a:solidFill>
                      </a:endParaRPr>
                    </a:p>
                    <a:p>
                      <a:pPr algn="ctr"/>
                      <a:r>
                        <a:rPr lang="en-US" b="1" dirty="0">
                          <a:solidFill>
                            <a:srgbClr val="5F5F5F"/>
                          </a:solidFill>
                        </a:rPr>
                        <a:t>Quantity</a:t>
                      </a:r>
                      <a:r>
                        <a:rPr lang="en-US" b="1" baseline="0" dirty="0">
                          <a:solidFill>
                            <a:srgbClr val="5F5F5F"/>
                          </a:solidFill>
                        </a:rPr>
                        <a:t> </a:t>
                      </a:r>
                      <a:endParaRPr lang="en-US" b="1" dirty="0">
                        <a:solidFill>
                          <a:srgbClr val="5F5F5F"/>
                        </a:solidFill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5F5F5F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b="1" dirty="0">
                          <a:solidFill>
                            <a:srgbClr val="5F5F5F"/>
                          </a:solidFill>
                          <a:latin typeface="+mn-lt"/>
                        </a:rPr>
                        <a:t>Total revenue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5F5F5F"/>
                          </a:solidFill>
                          <a:latin typeface="+mn-lt"/>
                        </a:rPr>
                        <a:t>(Price </a:t>
                      </a:r>
                      <a:r>
                        <a:rPr lang="en-US" b="1" dirty="0">
                          <a:solidFill>
                            <a:srgbClr val="5F5F5F"/>
                          </a:solidFill>
                          <a:latin typeface="+mn-lt"/>
                          <a:cs typeface="Arial"/>
                        </a:rPr>
                        <a:t>ˣ Quantity)</a:t>
                      </a:r>
                      <a:endParaRPr lang="en-US" b="1" dirty="0">
                        <a:solidFill>
                          <a:srgbClr val="5F5F5F"/>
                        </a:solidFill>
                        <a:latin typeface="+mn-lt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5F5F5F"/>
                          </a:solidFill>
                        </a:rPr>
                        <a:t>Percentage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5F5F5F"/>
                          </a:solidFill>
                        </a:rPr>
                        <a:t>Change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5F5F5F"/>
                          </a:solidFill>
                        </a:rPr>
                        <a:t>in Quantity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5F5F5F"/>
                          </a:solidFill>
                        </a:rPr>
                        <a:t>Percentage 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5F5F5F"/>
                          </a:solidFill>
                        </a:rPr>
                        <a:t>Change in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5F5F5F"/>
                          </a:solidFill>
                        </a:rPr>
                        <a:t>Price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5F5F5F"/>
                        </a:solidFill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5F5F5F"/>
                        </a:solidFill>
                      </a:endParaRPr>
                    </a:p>
                    <a:p>
                      <a:pPr algn="ctr"/>
                      <a:r>
                        <a:rPr lang="en-US" b="1" dirty="0">
                          <a:solidFill>
                            <a:srgbClr val="5F5F5F"/>
                          </a:solidFill>
                        </a:rPr>
                        <a:t>Elasticity 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5F5F5F"/>
                        </a:solidFill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5F5F5F"/>
                        </a:solidFill>
                      </a:endParaRPr>
                    </a:p>
                    <a:p>
                      <a:pPr algn="ctr"/>
                      <a:r>
                        <a:rPr lang="en-US" b="1" dirty="0">
                          <a:solidFill>
                            <a:srgbClr val="5F5F5F"/>
                          </a:solidFill>
                        </a:rPr>
                        <a:t>Description 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6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8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10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12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14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$0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12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20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24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24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20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12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0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818974"/>
              </p:ext>
            </p:extLst>
          </p:nvPr>
        </p:nvGraphicFramePr>
        <p:xfrm>
          <a:off x="3886200" y="2507443"/>
          <a:ext cx="5257800" cy="29292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113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200%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67%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40%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29%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22%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18%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15%</a:t>
                      </a:r>
                    </a:p>
                  </a:txBody>
                  <a:tcPr marT="45713" marB="457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15%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18%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22%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29%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40%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67%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200%</a:t>
                      </a:r>
                    </a:p>
                  </a:txBody>
                  <a:tcPr marT="45713" marB="457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13.0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3.7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1.8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1.0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0.6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0.3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0.1</a:t>
                      </a:r>
                    </a:p>
                  </a:txBody>
                  <a:tcPr marT="45713" marB="457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800" dirty="0"/>
                        <a:t>Elastic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800" dirty="0"/>
                        <a:t>Elastic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800" dirty="0"/>
                        <a:t>Elastic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800" dirty="0"/>
                        <a:t>Unit elastic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800" dirty="0"/>
                        <a:t>Inelastic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800" dirty="0"/>
                        <a:t>Inelastic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800" dirty="0"/>
                        <a:t>Inelastic </a:t>
                      </a:r>
                    </a:p>
                  </a:txBody>
                  <a:tcPr marT="45713" marB="457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7794885" y="2587389"/>
            <a:ext cx="1004341" cy="1229193"/>
          </a:xfrm>
          <a:prstGeom prst="round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797385" y="4238789"/>
            <a:ext cx="1004341" cy="1229193"/>
          </a:xfrm>
          <a:prstGeom prst="round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89547" y="2503357"/>
            <a:ext cx="0" cy="9144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255337" y="2505857"/>
            <a:ext cx="0" cy="914400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92047" y="4244697"/>
            <a:ext cx="0" cy="9144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57837" y="4232207"/>
            <a:ext cx="0" cy="9144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69717" y="2587389"/>
            <a:ext cx="2037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  <a:cs typeface="Times New Roman"/>
              </a:rPr>
              <a:t>÷</a:t>
            </a:r>
            <a:r>
              <a:rPr lang="en-US" b="1" dirty="0">
                <a:latin typeface="+mn-lt"/>
                <a:cs typeface="Times New Roman"/>
              </a:rPr>
              <a:t>                      =</a:t>
            </a:r>
            <a:endParaRPr lang="en-US" b="1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33366" y="5602309"/>
            <a:ext cx="3271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Using the midpoint formula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574139"/>
              </p:ext>
            </p:extLst>
          </p:nvPr>
        </p:nvGraphicFramePr>
        <p:xfrm>
          <a:off x="109471" y="5971641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15" name="Worksheet" showAsIcon="1" r:id="rId3" imgW="914400" imgH="771480" progId="Excel.Sheet.12">
                  <p:embed/>
                </p:oleObj>
              </mc:Choice>
              <mc:Fallback>
                <p:oleObj name="Worksheet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471" y="5971641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3515361" y="318420"/>
            <a:ext cx="5618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5F5F5F"/>
                </a:solidFill>
                <a:latin typeface="+mn-lt"/>
              </a:rPr>
              <a:t>Elasticity and the Demand Curve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9882" y="2362083"/>
            <a:ext cx="629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08922" y="2362083"/>
            <a:ext cx="629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03406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0" grpId="0" animBg="1"/>
      <p:bldP spid="18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9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2" name="Rectangle 1"/>
          <p:cNvSpPr/>
          <p:nvPr/>
        </p:nvSpPr>
        <p:spPr>
          <a:xfrm>
            <a:off x="547140" y="1902602"/>
            <a:ext cx="37170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n-lt"/>
                <a:cs typeface="Arial" charset="0"/>
              </a:rPr>
              <a:t>a</a:t>
            </a:r>
            <a:r>
              <a:rPr lang="en-US" sz="2800" dirty="0">
                <a:latin typeface="+mn-lt"/>
              </a:rPr>
              <a:t>n increase in price will</a:t>
            </a:r>
          </a:p>
        </p:txBody>
      </p:sp>
      <p:sp>
        <p:nvSpPr>
          <p:cNvPr id="4" name="Rectangle 3"/>
          <p:cNvSpPr/>
          <p:nvPr/>
        </p:nvSpPr>
        <p:spPr>
          <a:xfrm>
            <a:off x="4024436" y="1902602"/>
            <a:ext cx="3718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800" dirty="0">
                <a:latin typeface="+mn-lt"/>
              </a:rPr>
              <a:t>decrease total revenue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9641" y="2404188"/>
            <a:ext cx="34747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n-lt"/>
                <a:cs typeface="Arial" charset="0"/>
              </a:rPr>
              <a:t>a</a:t>
            </a:r>
            <a:r>
              <a:rPr lang="en-US" sz="2800" dirty="0">
                <a:latin typeface="+mn-lt"/>
              </a:rPr>
              <a:t> decrease in price will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34283" y="2404188"/>
            <a:ext cx="3623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800" dirty="0">
                <a:latin typeface="+mn-lt"/>
              </a:rPr>
              <a:t>increase total revenue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15361" y="318420"/>
            <a:ext cx="5618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5F5F5F"/>
                </a:solidFill>
                <a:latin typeface="+mn-lt"/>
              </a:rPr>
              <a:t>Elasticity and the Demand Curve</a:t>
            </a:r>
          </a:p>
        </p:txBody>
      </p:sp>
      <p:sp>
        <p:nvSpPr>
          <p:cNvPr id="3" name="Rectangle 2"/>
          <p:cNvSpPr/>
          <p:nvPr/>
        </p:nvSpPr>
        <p:spPr>
          <a:xfrm>
            <a:off x="307301" y="1284849"/>
            <a:ext cx="42197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  <a:tabLst>
                <a:tab pos="4121150" algn="ctr"/>
              </a:tabLst>
            </a:pPr>
            <a:r>
              <a:rPr lang="en-US" sz="2800" dirty="0">
                <a:latin typeface="+mn-lt"/>
              </a:rPr>
              <a:t>When demand is </a:t>
            </a:r>
            <a:r>
              <a:rPr lang="en-US" sz="2800" b="1" dirty="0">
                <a:latin typeface="+mn-lt"/>
              </a:rPr>
              <a:t>elastic</a:t>
            </a:r>
            <a:r>
              <a:rPr lang="en-US" sz="2800" dirty="0">
                <a:latin typeface="+mn-lt"/>
              </a:rPr>
              <a:t>:</a:t>
            </a:r>
          </a:p>
        </p:txBody>
      </p:sp>
      <p:sp>
        <p:nvSpPr>
          <p:cNvPr id="9" name="Rectangle 8"/>
          <p:cNvSpPr/>
          <p:nvPr/>
        </p:nvSpPr>
        <p:spPr>
          <a:xfrm>
            <a:off x="547140" y="3768372"/>
            <a:ext cx="37170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n-lt"/>
                <a:cs typeface="Arial" charset="0"/>
              </a:rPr>
              <a:t>a</a:t>
            </a:r>
            <a:r>
              <a:rPr lang="en-US" sz="2800" dirty="0">
                <a:latin typeface="+mn-lt"/>
              </a:rPr>
              <a:t>n increase in price will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24436" y="3764543"/>
            <a:ext cx="3574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800" dirty="0">
                <a:latin typeface="+mn-lt"/>
              </a:rPr>
              <a:t>increase total revenue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9641" y="4259403"/>
            <a:ext cx="34747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n-lt"/>
                <a:cs typeface="Arial" charset="0"/>
              </a:rPr>
              <a:t>a</a:t>
            </a:r>
            <a:r>
              <a:rPr lang="en-US" sz="2800" dirty="0">
                <a:latin typeface="+mn-lt"/>
              </a:rPr>
              <a:t> decrease in price will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83984" y="4259149"/>
            <a:ext cx="37145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800" dirty="0">
                <a:latin typeface="+mn-lt"/>
              </a:rPr>
              <a:t>decrease total revenue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958" y="3266714"/>
            <a:ext cx="430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ct val="20000"/>
              </a:spcBef>
              <a:buNone/>
              <a:tabLst>
                <a:tab pos="4121150" algn="ctr"/>
              </a:tabLst>
            </a:pPr>
            <a:r>
              <a:rPr lang="en-US" sz="2800" dirty="0">
                <a:latin typeface="+mn-lt"/>
              </a:rPr>
              <a:t>When demand is </a:t>
            </a:r>
            <a:r>
              <a:rPr lang="en-US" sz="2800" b="1" dirty="0">
                <a:latin typeface="+mn-lt"/>
              </a:rPr>
              <a:t>inelastic</a:t>
            </a:r>
            <a:r>
              <a:rPr lang="en-US" sz="2800" dirty="0">
                <a:latin typeface="+mn-lt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9" grpId="0"/>
      <p:bldP spid="20" grpId="0"/>
      <p:bldP spid="9" grpId="0"/>
      <p:bldP spid="10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72192" y="254000"/>
            <a:ext cx="4657413" cy="854258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10000"/>
              </a:lnSpc>
            </a:pPr>
            <a:r>
              <a:rPr lang="en-US" sz="3200" dirty="0">
                <a:solidFill>
                  <a:srgbClr val="5F5F5F"/>
                </a:solidFill>
              </a:rPr>
              <a:t>Drug Interdiction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2340" y="3252866"/>
            <a:ext cx="8229600" cy="1170223"/>
          </a:xfrm>
        </p:spPr>
        <p:txBody>
          <a:bodyPr>
            <a:normAutofit/>
          </a:bodyPr>
          <a:lstStyle/>
          <a:p>
            <a:pPr marL="0" indent="0">
              <a:spcBef>
                <a:spcPct val="40000"/>
              </a:spcBef>
              <a:buNone/>
            </a:pPr>
            <a:r>
              <a:rPr lang="en-US" sz="2800" b="1" i="1" dirty="0"/>
              <a:t>Assume the demand for illegal drugs is perfectly inelastic, due to addiction</a:t>
            </a:r>
          </a:p>
        </p:txBody>
      </p:sp>
      <p:sp>
        <p:nvSpPr>
          <p:cNvPr id="11162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42340" y="1185734"/>
            <a:ext cx="8229600" cy="2067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40000"/>
              </a:spcBef>
              <a:buFont typeface="Arial" pitchFamily="34" charset="0"/>
              <a:buNone/>
            </a:pPr>
            <a:r>
              <a:rPr lang="en-US" sz="2800" dirty="0"/>
              <a:t>The United States, Mexico, and most of South American have been fighting a “Drug War” for several decades.  This example illustrates two different interdiction methods used during the fight.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22739" y="293843"/>
            <a:ext cx="4826389" cy="649287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3200" dirty="0">
                <a:solidFill>
                  <a:srgbClr val="5F5F5F"/>
                </a:solidFill>
              </a:rPr>
              <a:t>Supply Interdiction</a:t>
            </a:r>
          </a:p>
        </p:txBody>
      </p:sp>
      <p:grpSp>
        <p:nvGrpSpPr>
          <p:cNvPr id="113666" name="Group 16"/>
          <p:cNvGrpSpPr>
            <a:grpSpLocks/>
          </p:cNvGrpSpPr>
          <p:nvPr/>
        </p:nvGrpSpPr>
        <p:grpSpPr bwMode="auto">
          <a:xfrm>
            <a:off x="5359402" y="1610428"/>
            <a:ext cx="655638" cy="3500437"/>
            <a:chOff x="3446" y="1165"/>
            <a:chExt cx="413" cy="2205"/>
          </a:xfrm>
        </p:grpSpPr>
        <p:sp>
          <p:nvSpPr>
            <p:cNvPr id="113667" name="Line 17"/>
            <p:cNvSpPr>
              <a:spLocks noChangeShapeType="1"/>
            </p:cNvSpPr>
            <p:nvPr/>
          </p:nvSpPr>
          <p:spPr bwMode="auto">
            <a:xfrm>
              <a:off x="3624" y="1515"/>
              <a:ext cx="27" cy="1855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68" name="Text Box 18"/>
            <p:cNvSpPr txBox="1">
              <a:spLocks noChangeArrowheads="1"/>
            </p:cNvSpPr>
            <p:nvPr/>
          </p:nvSpPr>
          <p:spPr bwMode="auto">
            <a:xfrm>
              <a:off x="3446" y="1165"/>
              <a:ext cx="4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>
                  <a:cs typeface="Arial" charset="0"/>
                </a:rPr>
                <a:t>D</a:t>
              </a:r>
              <a:r>
                <a:rPr lang="en-US" sz="2400" b="1" baseline="-25000">
                  <a:cs typeface="Arial" charset="0"/>
                </a:rPr>
                <a:t>1</a:t>
              </a:r>
            </a:p>
          </p:txBody>
        </p:sp>
      </p:grpSp>
      <p:sp>
        <p:nvSpPr>
          <p:cNvPr id="11367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grpSp>
        <p:nvGrpSpPr>
          <p:cNvPr id="113671" name="Group 4"/>
          <p:cNvGrpSpPr>
            <a:grpSpLocks/>
          </p:cNvGrpSpPr>
          <p:nvPr/>
        </p:nvGrpSpPr>
        <p:grpSpPr bwMode="auto">
          <a:xfrm>
            <a:off x="3222626" y="1158875"/>
            <a:ext cx="5402263" cy="4413251"/>
            <a:chOff x="2030" y="730"/>
            <a:chExt cx="3403" cy="2780"/>
          </a:xfrm>
        </p:grpSpPr>
        <p:grpSp>
          <p:nvGrpSpPr>
            <p:cNvPr id="113672" name="Group 5"/>
            <p:cNvGrpSpPr>
              <a:grpSpLocks/>
            </p:cNvGrpSpPr>
            <p:nvPr/>
          </p:nvGrpSpPr>
          <p:grpSpPr bwMode="auto">
            <a:xfrm>
              <a:off x="2613" y="792"/>
              <a:ext cx="2750" cy="2433"/>
              <a:chOff x="1098" y="1361"/>
              <a:chExt cx="2116" cy="2027"/>
            </a:xfrm>
          </p:grpSpPr>
          <p:sp>
            <p:nvSpPr>
              <p:cNvPr id="113673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74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675" name="Text Box 8"/>
            <p:cNvSpPr txBox="1">
              <a:spLocks noChangeArrowheads="1"/>
            </p:cNvSpPr>
            <p:nvPr/>
          </p:nvSpPr>
          <p:spPr bwMode="auto">
            <a:xfrm>
              <a:off x="2030" y="730"/>
              <a:ext cx="56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2400" dirty="0">
                  <a:cs typeface="Arial" charset="0"/>
                </a:rPr>
                <a:t>Price</a:t>
              </a:r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4084" y="3219"/>
              <a:ext cx="134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2400" dirty="0">
                  <a:cs typeface="Arial" charset="0"/>
                </a:rPr>
                <a:t>Drug Quantity </a:t>
              </a:r>
            </a:p>
          </p:txBody>
        </p:sp>
      </p:grpSp>
      <p:grpSp>
        <p:nvGrpSpPr>
          <p:cNvPr id="113677" name="Group 10"/>
          <p:cNvGrpSpPr>
            <a:grpSpLocks/>
          </p:cNvGrpSpPr>
          <p:nvPr/>
        </p:nvGrpSpPr>
        <p:grpSpPr bwMode="auto">
          <a:xfrm>
            <a:off x="5008564" y="2702361"/>
            <a:ext cx="2371725" cy="2224088"/>
            <a:chOff x="3459" y="1417"/>
            <a:chExt cx="1494" cy="1401"/>
          </a:xfrm>
        </p:grpSpPr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3459" y="1611"/>
              <a:ext cx="1198" cy="1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4596" y="1417"/>
              <a:ext cx="3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 dirty="0">
                  <a:cs typeface="Arial" charset="0"/>
                </a:rPr>
                <a:t>S</a:t>
              </a:r>
              <a:r>
                <a:rPr lang="en-US" sz="2400" b="1" baseline="-25000" dirty="0">
                  <a:cs typeface="Arial" charset="0"/>
                </a:rPr>
                <a:t>0</a:t>
              </a:r>
            </a:p>
          </p:txBody>
        </p:sp>
      </p:grpSp>
      <p:sp>
        <p:nvSpPr>
          <p:cNvPr id="113700" name="Text Box 36"/>
          <p:cNvSpPr txBox="1">
            <a:spLocks noChangeArrowheads="1"/>
          </p:cNvSpPr>
          <p:nvPr/>
        </p:nvSpPr>
        <p:spPr bwMode="auto">
          <a:xfrm>
            <a:off x="512763" y="1127745"/>
            <a:ext cx="2560221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>
                <a:latin typeface="+mn-lt"/>
                <a:cs typeface="Arial" charset="0"/>
              </a:rPr>
              <a:t>Interdiction reduces the supply of drugs.</a:t>
            </a:r>
          </a:p>
        </p:txBody>
      </p:sp>
      <p:sp>
        <p:nvSpPr>
          <p:cNvPr id="113701" name="Text Box 37"/>
          <p:cNvSpPr txBox="1">
            <a:spLocks noChangeArrowheads="1"/>
          </p:cNvSpPr>
          <p:nvPr/>
        </p:nvSpPr>
        <p:spPr bwMode="auto">
          <a:xfrm>
            <a:off x="512763" y="2522510"/>
            <a:ext cx="2875014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>
                <a:latin typeface="+mn-lt"/>
                <a:cs typeface="Arial" charset="0"/>
              </a:rPr>
              <a:t>Since demand for drugs is perfectly inelastic, </a:t>
            </a:r>
            <a:r>
              <a:rPr lang="en-US" sz="2600" i="1" dirty="0">
                <a:latin typeface="+mn-lt"/>
                <a:cs typeface="Arial" charset="0"/>
              </a:rPr>
              <a:t>price</a:t>
            </a:r>
            <a:r>
              <a:rPr lang="en-US" sz="2600" dirty="0">
                <a:latin typeface="+mn-lt"/>
                <a:cs typeface="Arial" charset="0"/>
              </a:rPr>
              <a:t> rises</a:t>
            </a:r>
          </a:p>
        </p:txBody>
      </p:sp>
      <p:sp>
        <p:nvSpPr>
          <p:cNvPr id="113702" name="Text Box 38"/>
          <p:cNvSpPr txBox="1">
            <a:spLocks noChangeArrowheads="1"/>
          </p:cNvSpPr>
          <p:nvPr/>
        </p:nvSpPr>
        <p:spPr bwMode="auto">
          <a:xfrm>
            <a:off x="474845" y="3885253"/>
            <a:ext cx="3032853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>
                <a:latin typeface="+mn-lt"/>
                <a:cs typeface="Arial" charset="0"/>
              </a:rPr>
              <a:t>Resulting in increased spending for drugs, and in drug-related crime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4152719" y="4281134"/>
            <a:ext cx="150701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156392" y="1425575"/>
            <a:ext cx="2982596" cy="2297113"/>
            <a:chOff x="4156392" y="1425575"/>
            <a:chExt cx="2982596" cy="2297113"/>
          </a:xfrm>
        </p:grpSpPr>
        <p:cxnSp>
          <p:nvCxnSpPr>
            <p:cNvPr id="3" name="Straight Connector 2"/>
            <p:cNvCxnSpPr/>
            <p:nvPr/>
          </p:nvCxnSpPr>
          <p:spPr>
            <a:xfrm flipH="1">
              <a:off x="4156392" y="2854571"/>
              <a:ext cx="150701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4776788" y="1425575"/>
              <a:ext cx="2362200" cy="2297113"/>
              <a:chOff x="4776788" y="1425575"/>
              <a:chExt cx="2362200" cy="2297113"/>
            </a:xfrm>
          </p:grpSpPr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4776788" y="1425575"/>
                <a:ext cx="2362200" cy="2297113"/>
                <a:chOff x="2979" y="938"/>
                <a:chExt cx="1488" cy="1447"/>
              </a:xfrm>
            </p:grpSpPr>
            <p:sp>
              <p:nvSpPr>
                <p:cNvPr id="11368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979" y="1178"/>
                  <a:ext cx="1198" cy="120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8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054" y="938"/>
                  <a:ext cx="41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2400" b="1" i="1" dirty="0">
                      <a:cs typeface="Arial" charset="0"/>
                    </a:rPr>
                    <a:t>S</a:t>
                  </a:r>
                  <a:r>
                    <a:rPr lang="en-US" sz="2400" b="1" baseline="-25000" dirty="0">
                      <a:cs typeface="Arial" charset="0"/>
                    </a:rPr>
                    <a:t>1</a:t>
                  </a:r>
                </a:p>
              </p:txBody>
            </p:sp>
          </p:grpSp>
          <p:sp>
            <p:nvSpPr>
              <p:cNvPr id="53" name="Line 35"/>
              <p:cNvSpPr>
                <a:spLocks noChangeShapeType="1"/>
              </p:cNvSpPr>
              <p:nvPr/>
            </p:nvSpPr>
            <p:spPr bwMode="auto">
              <a:xfrm rot="5400000" flipH="1">
                <a:off x="6086379" y="2619537"/>
                <a:ext cx="489143" cy="351908"/>
              </a:xfrm>
              <a:prstGeom prst="line">
                <a:avLst/>
              </a:prstGeom>
              <a:noFill/>
              <a:ln w="31750">
                <a:solidFill>
                  <a:schemeClr val="bg1">
                    <a:lumMod val="50000"/>
                  </a:schemeClr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3624942" y="2687613"/>
            <a:ext cx="585399" cy="1871087"/>
            <a:chOff x="3672682" y="2632549"/>
            <a:chExt cx="585399" cy="1871087"/>
          </a:xfrm>
        </p:grpSpPr>
        <p:sp>
          <p:nvSpPr>
            <p:cNvPr id="113699" name="Line 35"/>
            <p:cNvSpPr>
              <a:spLocks noChangeShapeType="1"/>
            </p:cNvSpPr>
            <p:nvPr/>
          </p:nvSpPr>
          <p:spPr bwMode="auto">
            <a:xfrm rot="5400000" flipH="1">
              <a:off x="3568300" y="3557587"/>
              <a:ext cx="876301" cy="4762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12"/>
            <p:cNvSpPr txBox="1">
              <a:spLocks noChangeArrowheads="1"/>
            </p:cNvSpPr>
            <p:nvPr/>
          </p:nvSpPr>
          <p:spPr bwMode="auto">
            <a:xfrm>
              <a:off x="3691343" y="4041971"/>
              <a:ext cx="5667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 dirty="0">
                  <a:cs typeface="Arial" charset="0"/>
                </a:rPr>
                <a:t>P</a:t>
              </a:r>
              <a:r>
                <a:rPr lang="en-US" sz="2400" b="1" baseline="-25000" dirty="0">
                  <a:cs typeface="Arial" charset="0"/>
                </a:rPr>
                <a:t>0</a:t>
              </a:r>
            </a:p>
          </p:txBody>
        </p:sp>
        <p:sp>
          <p:nvSpPr>
            <p:cNvPr id="55" name="Text Box 12"/>
            <p:cNvSpPr txBox="1">
              <a:spLocks noChangeArrowheads="1"/>
            </p:cNvSpPr>
            <p:nvPr/>
          </p:nvSpPr>
          <p:spPr bwMode="auto">
            <a:xfrm>
              <a:off x="3672682" y="2632549"/>
              <a:ext cx="5667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 dirty="0">
                  <a:cs typeface="Arial" charset="0"/>
                </a:rPr>
                <a:t>P</a:t>
              </a:r>
              <a:r>
                <a:rPr lang="en-US" sz="2400" b="1" baseline="-25000" dirty="0">
                  <a:cs typeface="Arial" charset="0"/>
                </a:rPr>
                <a:t>1</a:t>
              </a:r>
            </a:p>
          </p:txBody>
        </p:sp>
      </p:grp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5476525" y="5120747"/>
            <a:ext cx="53851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 dirty="0">
                <a:cs typeface="Arial" charset="0"/>
              </a:rPr>
              <a:t>Q</a:t>
            </a:r>
            <a:r>
              <a:rPr lang="en-US" sz="2400" b="1" dirty="0"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00" grpId="0"/>
      <p:bldP spid="113701" grpId="0"/>
      <p:bldP spid="113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52472" y="293053"/>
            <a:ext cx="5066676" cy="681037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3200" dirty="0">
                <a:solidFill>
                  <a:srgbClr val="777777"/>
                </a:solidFill>
              </a:rPr>
              <a:t>Price Elasticity of Demand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71556" y="4703480"/>
            <a:ext cx="1518271" cy="517525"/>
            <a:chOff x="271556" y="4703480"/>
            <a:chExt cx="1518271" cy="517525"/>
          </a:xfrm>
        </p:grpSpPr>
        <p:sp>
          <p:nvSpPr>
            <p:cNvPr id="50183" name="Text Box 7"/>
            <p:cNvSpPr txBox="1">
              <a:spLocks noChangeArrowheads="1"/>
            </p:cNvSpPr>
            <p:nvPr/>
          </p:nvSpPr>
          <p:spPr bwMode="auto">
            <a:xfrm>
              <a:off x="271556" y="4713005"/>
              <a:ext cx="1333608" cy="50800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dirty="0">
                  <a:latin typeface="+mn-lt"/>
                  <a:cs typeface="Arial" charset="0"/>
                </a:rPr>
                <a:t>E</a:t>
              </a:r>
              <a:r>
                <a:rPr lang="en-US" sz="2000" dirty="0">
                  <a:latin typeface="+mn-lt"/>
                  <a:cs typeface="Arial" charset="0"/>
                </a:rPr>
                <a:t>d</a:t>
              </a:r>
            </a:p>
          </p:txBody>
        </p:sp>
        <p:sp>
          <p:nvSpPr>
            <p:cNvPr id="50184" name="Text Box 8"/>
            <p:cNvSpPr txBox="1">
              <a:spLocks noChangeArrowheads="1"/>
            </p:cNvSpPr>
            <p:nvPr/>
          </p:nvSpPr>
          <p:spPr bwMode="auto">
            <a:xfrm>
              <a:off x="1343231" y="4703480"/>
              <a:ext cx="446596" cy="48895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600" dirty="0">
                  <a:latin typeface="+mn-lt"/>
                  <a:cs typeface="Arial" charset="0"/>
                </a:rPr>
                <a:t>=</a:t>
              </a:r>
            </a:p>
          </p:txBody>
        </p:sp>
      </p:grp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965655" y="4063305"/>
            <a:ext cx="4091997" cy="92333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700" dirty="0">
                <a:latin typeface="+mn-lt"/>
                <a:cs typeface="Arial" charset="0"/>
              </a:rPr>
              <a:t>Percentage change in quantity demanded</a:t>
            </a:r>
            <a:endParaRPr lang="en-US" sz="2700" b="1" i="1" baseline="30000" dirty="0">
              <a:latin typeface="+mn-lt"/>
              <a:cs typeface="Arial" charset="0"/>
            </a:endParaRP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1971837" y="4973355"/>
            <a:ext cx="4091997" cy="50323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700" dirty="0">
                <a:latin typeface="+mn-lt"/>
                <a:cs typeface="Arial" charset="0"/>
              </a:rPr>
              <a:t>Percentage change in price</a:t>
            </a:r>
            <a:endParaRPr lang="en-US" sz="2700" b="1" i="1" baseline="30000" dirty="0">
              <a:latin typeface="+mn-lt"/>
              <a:cs typeface="Arial" charset="0"/>
            </a:endParaRPr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2058374" y="4944780"/>
            <a:ext cx="3934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420688" y="2477114"/>
            <a:ext cx="8229600" cy="753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</a:pPr>
            <a:r>
              <a:rPr lang="en-US" sz="2800" dirty="0">
                <a:latin typeface="+mn-lt"/>
                <a:cs typeface="Arial" charset="0"/>
              </a:rPr>
              <a:t>measures the price sensitivity of consumers</a:t>
            </a:r>
          </a:p>
        </p:txBody>
      </p:sp>
      <p:sp>
        <p:nvSpPr>
          <p:cNvPr id="5018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57521" y="4378955"/>
            <a:ext cx="2183097" cy="1100138"/>
            <a:chOff x="6397361" y="3344645"/>
            <a:chExt cx="2183097" cy="1100138"/>
          </a:xfrm>
        </p:grpSpPr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6397361" y="3671670"/>
              <a:ext cx="446596" cy="48895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600" dirty="0">
                  <a:latin typeface="+mn-lt"/>
                  <a:cs typeface="Arial" charset="0"/>
                </a:rPr>
                <a:t>=</a:t>
              </a:r>
            </a:p>
          </p:txBody>
        </p:sp>
        <p:sp>
          <p:nvSpPr>
            <p:cNvPr id="17" name="Text Box 9"/>
            <p:cNvSpPr txBox="1">
              <a:spLocks noChangeArrowheads="1"/>
            </p:cNvSpPr>
            <p:nvPr/>
          </p:nvSpPr>
          <p:spPr bwMode="auto">
            <a:xfrm>
              <a:off x="7019785" y="3344645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>
                  <a:latin typeface="+mn-lt"/>
                  <a:cs typeface="Arial" charset="0"/>
                </a:rPr>
                <a:t>%∆</a:t>
              </a:r>
              <a:r>
                <a:rPr lang="en-US" sz="2700" b="1" i="1" dirty="0" err="1">
                  <a:latin typeface="+mn-lt"/>
                  <a:cs typeface="Arial" charset="0"/>
                </a:rPr>
                <a:t>Q</a:t>
              </a:r>
              <a:r>
                <a:rPr lang="en-US" sz="2700" b="1" i="1" baseline="30000" dirty="0" err="1">
                  <a:latin typeface="+mn-lt"/>
                  <a:cs typeface="Arial" charset="0"/>
                </a:rPr>
                <a:t>d</a:t>
              </a:r>
              <a:endParaRPr lang="en-US" sz="2700" b="1" i="1" baseline="30000" dirty="0">
                <a:latin typeface="+mn-lt"/>
                <a:cs typeface="Arial" charset="0"/>
              </a:endParaRPr>
            </a:p>
          </p:txBody>
        </p:sp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7025967" y="3941545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>
                  <a:latin typeface="+mn-lt"/>
                  <a:cs typeface="Arial" charset="0"/>
                </a:rPr>
                <a:t>%∆</a:t>
              </a:r>
              <a:r>
                <a:rPr lang="en-US" sz="2700" b="1" i="1" dirty="0">
                  <a:latin typeface="+mn-lt"/>
                  <a:cs typeface="Arial" charset="0"/>
                </a:rPr>
                <a:t>P</a:t>
              </a:r>
              <a:endParaRPr lang="en-US" sz="2700" b="1" i="1" baseline="30000" dirty="0">
                <a:latin typeface="+mn-lt"/>
                <a:cs typeface="Arial" charset="0"/>
              </a:endParaRPr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>
              <a:off x="7112504" y="3912970"/>
              <a:ext cx="13370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978867" y="3350302"/>
              <a:ext cx="0" cy="10944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580458" y="3364451"/>
              <a:ext cx="0" cy="1077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421456" y="3012305"/>
            <a:ext cx="80690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en-US" sz="2800" dirty="0">
                <a:latin typeface="+mn-lt"/>
              </a:rPr>
              <a:t>measures how willing consumers are to buy less of the good as its price rises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21456" y="1288437"/>
            <a:ext cx="79191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latin typeface="+mn-lt"/>
              </a:rPr>
              <a:t>Price elasticity of demand</a:t>
            </a:r>
            <a:r>
              <a:rPr lang="en-US" sz="2800" dirty="0">
                <a:latin typeface="+mn-lt"/>
              </a:rPr>
              <a:t> measures how much </a:t>
            </a:r>
            <a:r>
              <a:rPr lang="en-US" sz="2800" b="1" i="1" dirty="0">
                <a:latin typeface="+mn-lt"/>
              </a:rPr>
              <a:t>quantity demand</a:t>
            </a:r>
            <a:r>
              <a:rPr lang="en-US" sz="2800" dirty="0">
                <a:latin typeface="+mn-lt"/>
              </a:rPr>
              <a:t> responds to a change in </a:t>
            </a:r>
            <a:r>
              <a:rPr lang="en-US" sz="2800" b="1" i="1" dirty="0">
                <a:latin typeface="+mn-lt"/>
              </a:rPr>
              <a:t>price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5" grpId="0"/>
      <p:bldP spid="50186" grpId="0"/>
      <p:bldP spid="50187" grpId="0" animBg="1"/>
      <p:bldP spid="69644" grpId="0"/>
      <p:bldP spid="5" grpId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114724" name="Text Box 36"/>
          <p:cNvSpPr txBox="1">
            <a:spLocks noChangeArrowheads="1"/>
          </p:cNvSpPr>
          <p:nvPr/>
        </p:nvSpPr>
        <p:spPr bwMode="auto">
          <a:xfrm>
            <a:off x="534988" y="1144588"/>
            <a:ext cx="20193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>
                <a:latin typeface="+mn-lt"/>
                <a:cs typeface="Arial" charset="0"/>
              </a:rPr>
              <a:t>Education reduces the demand for drugs.</a:t>
            </a:r>
          </a:p>
        </p:txBody>
      </p:sp>
      <p:sp>
        <p:nvSpPr>
          <p:cNvPr id="114725" name="Text Box 37"/>
          <p:cNvSpPr txBox="1">
            <a:spLocks noChangeArrowheads="1"/>
          </p:cNvSpPr>
          <p:nvPr/>
        </p:nvSpPr>
        <p:spPr bwMode="auto">
          <a:xfrm>
            <a:off x="574675" y="2936875"/>
            <a:ext cx="2490788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>
                <a:latin typeface="+mn-lt"/>
                <a:cs typeface="Arial" charset="0"/>
              </a:rPr>
              <a:t>Both price and quantity fall. </a:t>
            </a:r>
          </a:p>
        </p:txBody>
      </p:sp>
      <p:sp>
        <p:nvSpPr>
          <p:cNvPr id="114726" name="Text Box 38"/>
          <p:cNvSpPr txBox="1">
            <a:spLocks noChangeArrowheads="1"/>
          </p:cNvSpPr>
          <p:nvPr/>
        </p:nvSpPr>
        <p:spPr bwMode="auto">
          <a:xfrm>
            <a:off x="574675" y="3964805"/>
            <a:ext cx="2773832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>
                <a:latin typeface="+mn-lt"/>
                <a:cs typeface="Arial" charset="0"/>
              </a:rPr>
              <a:t>Resulting in a decreased spending for drugs, which makes drug smuggling less desirable</a:t>
            </a: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>
          <a:xfrm>
            <a:off x="4122739" y="314163"/>
            <a:ext cx="4826389" cy="64928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777777"/>
                </a:solidFill>
              </a:rPr>
              <a:t>Demand Interdiction</a:t>
            </a:r>
          </a:p>
        </p:txBody>
      </p:sp>
      <p:grpSp>
        <p:nvGrpSpPr>
          <p:cNvPr id="50" name="Group 16"/>
          <p:cNvGrpSpPr>
            <a:grpSpLocks/>
          </p:cNvGrpSpPr>
          <p:nvPr/>
        </p:nvGrpSpPr>
        <p:grpSpPr bwMode="auto">
          <a:xfrm>
            <a:off x="5704172" y="1610428"/>
            <a:ext cx="655638" cy="3513137"/>
            <a:chOff x="3446" y="1165"/>
            <a:chExt cx="413" cy="2213"/>
          </a:xfrm>
        </p:grpSpPr>
        <p:sp>
          <p:nvSpPr>
            <p:cNvPr id="51" name="Line 17"/>
            <p:cNvSpPr>
              <a:spLocks noChangeShapeType="1"/>
            </p:cNvSpPr>
            <p:nvPr/>
          </p:nvSpPr>
          <p:spPr bwMode="auto">
            <a:xfrm>
              <a:off x="3624" y="1523"/>
              <a:ext cx="27" cy="1855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Text Box 18"/>
            <p:cNvSpPr txBox="1">
              <a:spLocks noChangeArrowheads="1"/>
            </p:cNvSpPr>
            <p:nvPr/>
          </p:nvSpPr>
          <p:spPr bwMode="auto">
            <a:xfrm>
              <a:off x="3446" y="1165"/>
              <a:ext cx="4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 dirty="0">
                  <a:cs typeface="Arial" charset="0"/>
                </a:rPr>
                <a:t>D</a:t>
              </a:r>
              <a:r>
                <a:rPr lang="en-US" sz="2400" b="1" baseline="-25000" dirty="0">
                  <a:cs typeface="Arial" charset="0"/>
                </a:rPr>
                <a:t>0</a:t>
              </a:r>
            </a:p>
          </p:txBody>
        </p:sp>
      </p:grpSp>
      <p:grpSp>
        <p:nvGrpSpPr>
          <p:cNvPr id="53" name="Group 4"/>
          <p:cNvGrpSpPr>
            <a:grpSpLocks/>
          </p:cNvGrpSpPr>
          <p:nvPr/>
        </p:nvGrpSpPr>
        <p:grpSpPr bwMode="auto">
          <a:xfrm>
            <a:off x="3222626" y="1158875"/>
            <a:ext cx="5402263" cy="4413251"/>
            <a:chOff x="2030" y="730"/>
            <a:chExt cx="3403" cy="2780"/>
          </a:xfrm>
        </p:grpSpPr>
        <p:grpSp>
          <p:nvGrpSpPr>
            <p:cNvPr id="54" name="Group 5"/>
            <p:cNvGrpSpPr>
              <a:grpSpLocks/>
            </p:cNvGrpSpPr>
            <p:nvPr/>
          </p:nvGrpSpPr>
          <p:grpSpPr bwMode="auto">
            <a:xfrm>
              <a:off x="2613" y="792"/>
              <a:ext cx="2750" cy="2433"/>
              <a:chOff x="1098" y="1361"/>
              <a:chExt cx="2116" cy="2027"/>
            </a:xfrm>
          </p:grpSpPr>
          <p:sp>
            <p:nvSpPr>
              <p:cNvPr id="57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" name="Text Box 8"/>
            <p:cNvSpPr txBox="1">
              <a:spLocks noChangeArrowheads="1"/>
            </p:cNvSpPr>
            <p:nvPr/>
          </p:nvSpPr>
          <p:spPr bwMode="auto">
            <a:xfrm>
              <a:off x="2030" y="730"/>
              <a:ext cx="56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2400" dirty="0">
                  <a:cs typeface="Arial" charset="0"/>
                </a:rPr>
                <a:t>Price</a:t>
              </a:r>
            </a:p>
          </p:txBody>
        </p:sp>
        <p:sp>
          <p:nvSpPr>
            <p:cNvPr id="56" name="Text Box 9"/>
            <p:cNvSpPr txBox="1">
              <a:spLocks noChangeArrowheads="1"/>
            </p:cNvSpPr>
            <p:nvPr/>
          </p:nvSpPr>
          <p:spPr bwMode="auto">
            <a:xfrm>
              <a:off x="4084" y="3219"/>
              <a:ext cx="134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2400" dirty="0">
                  <a:cs typeface="Arial" charset="0"/>
                </a:rPr>
                <a:t>Drug Quantity </a:t>
              </a:r>
            </a:p>
          </p:txBody>
        </p:sp>
      </p:grpSp>
      <p:grpSp>
        <p:nvGrpSpPr>
          <p:cNvPr id="59" name="Group 10"/>
          <p:cNvGrpSpPr>
            <a:grpSpLocks/>
          </p:cNvGrpSpPr>
          <p:nvPr/>
        </p:nvGrpSpPr>
        <p:grpSpPr bwMode="auto">
          <a:xfrm>
            <a:off x="4708764" y="2117498"/>
            <a:ext cx="2371725" cy="2224088"/>
            <a:chOff x="3459" y="1417"/>
            <a:chExt cx="1494" cy="1401"/>
          </a:xfrm>
        </p:grpSpPr>
        <p:sp>
          <p:nvSpPr>
            <p:cNvPr id="60" name="Line 11"/>
            <p:cNvSpPr>
              <a:spLocks noChangeShapeType="1"/>
            </p:cNvSpPr>
            <p:nvPr/>
          </p:nvSpPr>
          <p:spPr bwMode="auto">
            <a:xfrm flipV="1">
              <a:off x="3459" y="1611"/>
              <a:ext cx="1198" cy="1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12"/>
            <p:cNvSpPr txBox="1">
              <a:spLocks noChangeArrowheads="1"/>
            </p:cNvSpPr>
            <p:nvPr/>
          </p:nvSpPr>
          <p:spPr bwMode="auto">
            <a:xfrm>
              <a:off x="4596" y="1417"/>
              <a:ext cx="3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 dirty="0">
                  <a:cs typeface="Arial" charset="0"/>
                </a:rPr>
                <a:t>S</a:t>
              </a:r>
              <a:r>
                <a:rPr lang="en-US" sz="2400" b="1" baseline="-25000" dirty="0">
                  <a:cs typeface="Arial" charset="0"/>
                </a:rPr>
                <a:t>0</a:t>
              </a:r>
            </a:p>
          </p:txBody>
        </p:sp>
      </p:grpSp>
      <p:cxnSp>
        <p:nvCxnSpPr>
          <p:cNvPr id="67" name="Straight Connector 66"/>
          <p:cNvCxnSpPr/>
          <p:nvPr/>
        </p:nvCxnSpPr>
        <p:spPr>
          <a:xfrm flipH="1">
            <a:off x="4156392" y="3055684"/>
            <a:ext cx="182831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672682" y="2797439"/>
            <a:ext cx="632618" cy="1256497"/>
            <a:chOff x="3672682" y="2797439"/>
            <a:chExt cx="632618" cy="1256497"/>
          </a:xfrm>
        </p:grpSpPr>
        <p:sp>
          <p:nvSpPr>
            <p:cNvPr id="66" name="Line 35"/>
            <p:cNvSpPr>
              <a:spLocks noChangeShapeType="1"/>
            </p:cNvSpPr>
            <p:nvPr/>
          </p:nvSpPr>
          <p:spPr bwMode="auto">
            <a:xfrm rot="5340000">
              <a:off x="4113252" y="3449914"/>
              <a:ext cx="378062" cy="6034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 Box 12"/>
            <p:cNvSpPr txBox="1">
              <a:spLocks noChangeArrowheads="1"/>
            </p:cNvSpPr>
            <p:nvPr/>
          </p:nvSpPr>
          <p:spPr bwMode="auto">
            <a:xfrm>
              <a:off x="3691343" y="3592271"/>
              <a:ext cx="5667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 dirty="0">
                  <a:cs typeface="Arial" charset="0"/>
                </a:rPr>
                <a:t>P</a:t>
              </a:r>
              <a:r>
                <a:rPr lang="en-US" sz="2400" b="1" baseline="-25000" dirty="0">
                  <a:cs typeface="Arial" charset="0"/>
                </a:rPr>
                <a:t>1</a:t>
              </a:r>
            </a:p>
          </p:txBody>
        </p:sp>
        <p:sp>
          <p:nvSpPr>
            <p:cNvPr id="71" name="Text Box 12"/>
            <p:cNvSpPr txBox="1">
              <a:spLocks noChangeArrowheads="1"/>
            </p:cNvSpPr>
            <p:nvPr/>
          </p:nvSpPr>
          <p:spPr bwMode="auto">
            <a:xfrm>
              <a:off x="3672682" y="2797439"/>
              <a:ext cx="5667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 dirty="0">
                  <a:cs typeface="Arial" charset="0"/>
                </a:rPr>
                <a:t>P</a:t>
              </a:r>
              <a:r>
                <a:rPr lang="en-US" sz="2400" b="1" baseline="-25000" dirty="0">
                  <a:cs typeface="Arial" charset="0"/>
                </a:rPr>
                <a:t>0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152719" y="1612928"/>
            <a:ext cx="1734615" cy="3500437"/>
            <a:chOff x="4152719" y="1612928"/>
            <a:chExt cx="1734615" cy="3500437"/>
          </a:xfrm>
        </p:grpSpPr>
        <p:cxnSp>
          <p:nvCxnSpPr>
            <p:cNvPr id="68" name="Straight Connector 67"/>
            <p:cNvCxnSpPr/>
            <p:nvPr/>
          </p:nvCxnSpPr>
          <p:spPr>
            <a:xfrm flipH="1">
              <a:off x="4152719" y="3823374"/>
              <a:ext cx="1078479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4927192" y="1612928"/>
              <a:ext cx="960142" cy="3500437"/>
              <a:chOff x="4927192" y="1612928"/>
              <a:chExt cx="960142" cy="3500437"/>
            </a:xfrm>
          </p:grpSpPr>
          <p:sp>
            <p:nvSpPr>
              <p:cNvPr id="69" name="Line 35"/>
              <p:cNvSpPr>
                <a:spLocks noChangeShapeType="1"/>
              </p:cNvSpPr>
              <p:nvPr/>
            </p:nvSpPr>
            <p:spPr bwMode="auto">
              <a:xfrm rot="5400000">
                <a:off x="5595711" y="2147453"/>
                <a:ext cx="13604" cy="569643"/>
              </a:xfrm>
              <a:prstGeom prst="line">
                <a:avLst/>
              </a:prstGeom>
              <a:noFill/>
              <a:ln w="31750">
                <a:solidFill>
                  <a:schemeClr val="bg1">
                    <a:lumMod val="50000"/>
                  </a:schemeClr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" name="Group 16"/>
              <p:cNvGrpSpPr>
                <a:grpSpLocks/>
              </p:cNvGrpSpPr>
              <p:nvPr/>
            </p:nvGrpSpPr>
            <p:grpSpPr bwMode="auto">
              <a:xfrm>
                <a:off x="4927192" y="1612928"/>
                <a:ext cx="655638" cy="3500437"/>
                <a:chOff x="3446" y="1165"/>
                <a:chExt cx="413" cy="2205"/>
              </a:xfrm>
            </p:grpSpPr>
            <p:sp>
              <p:nvSpPr>
                <p:cNvPr id="73" name="Line 17"/>
                <p:cNvSpPr>
                  <a:spLocks noChangeShapeType="1"/>
                </p:cNvSpPr>
                <p:nvPr/>
              </p:nvSpPr>
              <p:spPr bwMode="auto">
                <a:xfrm>
                  <a:off x="3624" y="1515"/>
                  <a:ext cx="27" cy="1855"/>
                </a:xfrm>
                <a:prstGeom prst="line">
                  <a:avLst/>
                </a:prstGeom>
                <a:noFill/>
                <a:ln w="190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446" y="1165"/>
                  <a:ext cx="41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2400" b="1" i="1" dirty="0">
                      <a:cs typeface="Arial" charset="0"/>
                    </a:rPr>
                    <a:t>D</a:t>
                  </a:r>
                  <a:r>
                    <a:rPr lang="en-US" sz="2400" b="1" baseline="-25000" dirty="0">
                      <a:cs typeface="Arial" charset="0"/>
                    </a:rPr>
                    <a:t>1</a:t>
                  </a:r>
                </a:p>
              </p:txBody>
            </p:sp>
          </p:grpSp>
        </p:grpSp>
      </p:grpSp>
      <p:grpSp>
        <p:nvGrpSpPr>
          <p:cNvPr id="4" name="Group 3"/>
          <p:cNvGrpSpPr/>
          <p:nvPr/>
        </p:nvGrpSpPr>
        <p:grpSpPr>
          <a:xfrm>
            <a:off x="4971642" y="4929512"/>
            <a:ext cx="1406330" cy="644270"/>
            <a:chOff x="4971642" y="4929512"/>
            <a:chExt cx="1406330" cy="644270"/>
          </a:xfrm>
        </p:grpSpPr>
        <p:sp>
          <p:nvSpPr>
            <p:cNvPr id="65" name="Line 34"/>
            <p:cNvSpPr>
              <a:spLocks noChangeShapeType="1"/>
            </p:cNvSpPr>
            <p:nvPr/>
          </p:nvSpPr>
          <p:spPr bwMode="auto">
            <a:xfrm flipH="1">
              <a:off x="5378675" y="4929512"/>
              <a:ext cx="447675" cy="0"/>
            </a:xfrm>
            <a:prstGeom prst="line">
              <a:avLst/>
            </a:prstGeom>
            <a:noFill/>
            <a:ln w="31750">
              <a:solidFill>
                <a:schemeClr val="bg1">
                  <a:lumMod val="50000"/>
                </a:schemeClr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12"/>
            <p:cNvSpPr txBox="1">
              <a:spLocks noChangeArrowheads="1"/>
            </p:cNvSpPr>
            <p:nvPr/>
          </p:nvSpPr>
          <p:spPr bwMode="auto">
            <a:xfrm>
              <a:off x="5811234" y="5112117"/>
              <a:ext cx="5667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 dirty="0">
                  <a:cs typeface="Arial" charset="0"/>
                </a:rPr>
                <a:t>Q</a:t>
              </a:r>
              <a:r>
                <a:rPr lang="en-US" sz="2400" b="1" baseline="-25000" dirty="0">
                  <a:cs typeface="Arial" charset="0"/>
                </a:rPr>
                <a:t>0</a:t>
              </a:r>
            </a:p>
          </p:txBody>
        </p:sp>
        <p:sp>
          <p:nvSpPr>
            <p:cNvPr id="30" name="Text Box 12"/>
            <p:cNvSpPr txBox="1">
              <a:spLocks noChangeArrowheads="1"/>
            </p:cNvSpPr>
            <p:nvPr/>
          </p:nvSpPr>
          <p:spPr bwMode="auto">
            <a:xfrm>
              <a:off x="4971642" y="5108968"/>
              <a:ext cx="5667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 dirty="0">
                  <a:cs typeface="Arial" charset="0"/>
                </a:rPr>
                <a:t>Q</a:t>
              </a:r>
              <a:r>
                <a:rPr lang="en-US" sz="2400" b="1" baseline="-25000" dirty="0">
                  <a:cs typeface="Arial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4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4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24" grpId="0"/>
      <p:bldP spid="114725" grpId="0"/>
      <p:bldP spid="1147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9" name="Rectangle 6"/>
          <p:cNvSpPr>
            <a:spLocks noChangeArrowheads="1"/>
          </p:cNvSpPr>
          <p:nvPr/>
        </p:nvSpPr>
        <p:spPr bwMode="auto">
          <a:xfrm>
            <a:off x="719138" y="2227965"/>
            <a:ext cx="7667625" cy="121285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36207" name="Rectangle 15"/>
          <p:cNvSpPr>
            <a:spLocks noChangeArrowheads="1"/>
          </p:cNvSpPr>
          <p:nvPr/>
        </p:nvSpPr>
        <p:spPr bwMode="auto">
          <a:xfrm>
            <a:off x="398464" y="3597823"/>
            <a:ext cx="7435562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lnSpc>
                <a:spcPct val="105000"/>
              </a:lnSpc>
              <a:spcBef>
                <a:spcPct val="50000"/>
              </a:spcBef>
              <a:buSzPct val="120000"/>
              <a:buFont typeface="Arial" pitchFamily="34" charset="0"/>
              <a:buChar char="―"/>
            </a:pPr>
            <a:r>
              <a:rPr lang="en-US" sz="2800" dirty="0">
                <a:latin typeface="+mn-lt"/>
                <a:cs typeface="Arial" charset="0"/>
              </a:rPr>
              <a:t>For </a:t>
            </a:r>
            <a:r>
              <a:rPr lang="en-US" sz="2800" b="1" i="1" dirty="0">
                <a:latin typeface="+mn-lt"/>
                <a:cs typeface="Arial" charset="0"/>
              </a:rPr>
              <a:t>normal</a:t>
            </a:r>
            <a:r>
              <a:rPr lang="en-US" sz="2800" dirty="0">
                <a:latin typeface="+mn-lt"/>
                <a:cs typeface="Arial" charset="0"/>
              </a:rPr>
              <a:t> goods, income elasticity (</a:t>
            </a:r>
            <a:r>
              <a:rPr lang="en-US" sz="2800" dirty="0">
                <a:cs typeface="Arial" charset="0"/>
              </a:rPr>
              <a:t>E</a:t>
            </a:r>
            <a:r>
              <a:rPr lang="en-US" sz="2800" baseline="-25000" dirty="0">
                <a:cs typeface="Arial" charset="0"/>
              </a:rPr>
              <a:t>I</a:t>
            </a:r>
            <a:r>
              <a:rPr lang="en-US" sz="2800" dirty="0">
                <a:latin typeface="+mn-lt"/>
                <a:cs typeface="Arial" charset="0"/>
              </a:rPr>
              <a:t>) &gt; 0</a:t>
            </a:r>
          </a:p>
        </p:txBody>
      </p:sp>
      <p:sp>
        <p:nvSpPr>
          <p:cNvPr id="3" name="Rectangle 2"/>
          <p:cNvSpPr/>
          <p:nvPr/>
        </p:nvSpPr>
        <p:spPr>
          <a:xfrm>
            <a:off x="3975895" y="296604"/>
            <a:ext cx="48974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5F5F5F"/>
                </a:solidFill>
                <a:latin typeface="+mn-lt"/>
              </a:rPr>
              <a:t>Income elasticity of demand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28011" y="2263816"/>
            <a:ext cx="2553969" cy="1100138"/>
            <a:chOff x="3028011" y="2248826"/>
            <a:chExt cx="2553969" cy="1100138"/>
          </a:xfrm>
        </p:grpSpPr>
        <p:sp>
          <p:nvSpPr>
            <p:cNvPr id="144390" name="Text Box 8"/>
            <p:cNvSpPr txBox="1">
              <a:spLocks noChangeArrowheads="1"/>
            </p:cNvSpPr>
            <p:nvPr/>
          </p:nvSpPr>
          <p:spPr bwMode="auto">
            <a:xfrm>
              <a:off x="3028011" y="2591810"/>
              <a:ext cx="684760" cy="50783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dirty="0">
                  <a:cs typeface="Arial" charset="0"/>
                </a:rPr>
                <a:t>E</a:t>
              </a:r>
              <a:r>
                <a:rPr lang="en-US" sz="2700" baseline="-25000" dirty="0">
                  <a:cs typeface="Arial" charset="0"/>
                </a:rPr>
                <a:t>I</a:t>
              </a:r>
            </a:p>
          </p:txBody>
        </p:sp>
        <p:sp>
          <p:nvSpPr>
            <p:cNvPr id="144391" name="Text Box 9"/>
            <p:cNvSpPr txBox="1">
              <a:spLocks noChangeArrowheads="1"/>
            </p:cNvSpPr>
            <p:nvPr/>
          </p:nvSpPr>
          <p:spPr bwMode="auto">
            <a:xfrm>
              <a:off x="3517901" y="2576513"/>
              <a:ext cx="509588" cy="48895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600" dirty="0">
                  <a:cs typeface="Arial" charset="0"/>
                </a:rPr>
                <a:t>=</a:t>
              </a:r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4021307" y="2248826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>
                  <a:cs typeface="Arial" charset="0"/>
                </a:rPr>
                <a:t>%∆</a:t>
              </a:r>
              <a:r>
                <a:rPr lang="en-US" sz="2700" b="1" i="1" dirty="0" err="1">
                  <a:cs typeface="Arial" charset="0"/>
                </a:rPr>
                <a:t>Q</a:t>
              </a:r>
              <a:r>
                <a:rPr lang="en-US" sz="2700" b="1" i="1" baseline="30000" dirty="0" err="1">
                  <a:cs typeface="Arial" charset="0"/>
                </a:rPr>
                <a:t>d</a:t>
              </a:r>
              <a:endParaRPr lang="en-US" sz="2700" b="1" i="1" baseline="30000" dirty="0">
                <a:cs typeface="Arial" charset="0"/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4027489" y="2845726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>
                  <a:cs typeface="Arial" charset="0"/>
                </a:rPr>
                <a:t>%∆ </a:t>
              </a:r>
              <a:r>
                <a:rPr lang="en-US" sz="2700" b="1" i="1" dirty="0">
                  <a:cs typeface="Arial" charset="0"/>
                </a:rPr>
                <a:t>I</a:t>
              </a:r>
              <a:endParaRPr lang="en-US" sz="2700" b="1" i="1" baseline="30000" dirty="0">
                <a:cs typeface="Arial" charset="0"/>
              </a:endParaRPr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4114026" y="2817151"/>
              <a:ext cx="13370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3980389" y="2254483"/>
              <a:ext cx="0" cy="10944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581980" y="2268632"/>
              <a:ext cx="0" cy="1077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396081" y="4124983"/>
            <a:ext cx="7437944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lnSpc>
                <a:spcPct val="105000"/>
              </a:lnSpc>
              <a:spcBef>
                <a:spcPct val="50000"/>
              </a:spcBef>
              <a:buSzPct val="120000"/>
              <a:buFont typeface="Arial" pitchFamily="34" charset="0"/>
              <a:buChar char="―"/>
            </a:pPr>
            <a:r>
              <a:rPr lang="en-US" sz="2800" dirty="0">
                <a:latin typeface="+mn-lt"/>
                <a:cs typeface="Arial" charset="0"/>
              </a:rPr>
              <a:t>For </a:t>
            </a:r>
            <a:r>
              <a:rPr lang="en-US" sz="2800" b="1" i="1" dirty="0">
                <a:latin typeface="+mn-lt"/>
                <a:cs typeface="Arial" charset="0"/>
              </a:rPr>
              <a:t>inferior</a:t>
            </a:r>
            <a:r>
              <a:rPr lang="en-US" sz="2800" dirty="0">
                <a:latin typeface="+mn-lt"/>
                <a:cs typeface="Arial" charset="0"/>
              </a:rPr>
              <a:t> goods, income elasticity (</a:t>
            </a:r>
            <a:r>
              <a:rPr lang="en-US" sz="2800" dirty="0">
                <a:cs typeface="Arial" charset="0"/>
              </a:rPr>
              <a:t>E</a:t>
            </a:r>
            <a:r>
              <a:rPr lang="en-US" sz="2800" baseline="-25000" dirty="0">
                <a:cs typeface="Arial" charset="0"/>
              </a:rPr>
              <a:t>I</a:t>
            </a:r>
            <a:r>
              <a:rPr lang="en-US" sz="2800" dirty="0">
                <a:latin typeface="+mn-lt"/>
                <a:cs typeface="Arial" charset="0"/>
              </a:rPr>
              <a:t>) &lt; 0 </a:t>
            </a:r>
          </a:p>
        </p:txBody>
      </p:sp>
      <p:sp>
        <p:nvSpPr>
          <p:cNvPr id="4" name="Rectangle 3"/>
          <p:cNvSpPr/>
          <p:nvPr/>
        </p:nvSpPr>
        <p:spPr>
          <a:xfrm>
            <a:off x="210572" y="1123545"/>
            <a:ext cx="80040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latin typeface="+mn-lt"/>
              </a:rPr>
              <a:t>Income elasticity of demand</a:t>
            </a:r>
            <a:r>
              <a:rPr lang="en-US" sz="2800" dirty="0">
                <a:latin typeface="+mn-lt"/>
              </a:rPr>
              <a:t>:  measures the response of demand to a change in consumer income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12008" y="4798630"/>
            <a:ext cx="39093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latin typeface="+mn-lt"/>
              </a:rPr>
              <a:t>Hamburgers</a:t>
            </a:r>
            <a:endParaRPr lang="en-US" sz="2800" dirty="0">
              <a:latin typeface="+mn-lt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572494" y="5092228"/>
            <a:ext cx="2269156" cy="1096589"/>
            <a:chOff x="3028011" y="2269473"/>
            <a:chExt cx="2269156" cy="1096589"/>
          </a:xfrm>
        </p:grpSpPr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3028011" y="2591810"/>
              <a:ext cx="684760" cy="50783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dirty="0">
                  <a:cs typeface="Arial" charset="0"/>
                </a:rPr>
                <a:t>E</a:t>
              </a:r>
              <a:r>
                <a:rPr lang="en-US" sz="2700" baseline="-25000" dirty="0">
                  <a:cs typeface="Arial" charset="0"/>
                </a:rPr>
                <a:t>I</a:t>
              </a:r>
            </a:p>
          </p:txBody>
        </p:sp>
        <p:sp>
          <p:nvSpPr>
            <p:cNvPr id="45" name="Text Box 9"/>
            <p:cNvSpPr txBox="1">
              <a:spLocks noChangeArrowheads="1"/>
            </p:cNvSpPr>
            <p:nvPr/>
          </p:nvSpPr>
          <p:spPr bwMode="auto">
            <a:xfrm>
              <a:off x="3517901" y="2576513"/>
              <a:ext cx="509588" cy="48895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600" dirty="0">
                  <a:cs typeface="Arial" charset="0"/>
                </a:rPr>
                <a:t>=</a:t>
              </a:r>
            </a:p>
          </p:txBody>
        </p:sp>
        <p:sp>
          <p:nvSpPr>
            <p:cNvPr id="48" name="Text Box 9"/>
            <p:cNvSpPr txBox="1">
              <a:spLocks noChangeArrowheads="1"/>
            </p:cNvSpPr>
            <p:nvPr/>
          </p:nvSpPr>
          <p:spPr bwMode="auto">
            <a:xfrm>
              <a:off x="4021307" y="2323776"/>
              <a:ext cx="1140123" cy="46166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dirty="0">
                  <a:cs typeface="Arial" charset="0"/>
                </a:rPr>
                <a:t>%∆</a:t>
              </a:r>
              <a:r>
                <a:rPr lang="en-US" sz="2400" b="1" i="1" dirty="0" err="1">
                  <a:cs typeface="Arial" charset="0"/>
                </a:rPr>
                <a:t>Q</a:t>
              </a:r>
              <a:r>
                <a:rPr lang="en-US" sz="2400" b="1" i="1" baseline="30000" dirty="0" err="1">
                  <a:cs typeface="Arial" charset="0"/>
                </a:rPr>
                <a:t>d</a:t>
              </a:r>
              <a:endParaRPr lang="en-US" sz="2400" b="1" i="1" baseline="30000" dirty="0">
                <a:cs typeface="Arial" charset="0"/>
              </a:endParaRPr>
            </a:p>
          </p:txBody>
        </p:sp>
        <p:sp>
          <p:nvSpPr>
            <p:cNvPr id="49" name="Text Box 10"/>
            <p:cNvSpPr txBox="1">
              <a:spLocks noChangeArrowheads="1"/>
            </p:cNvSpPr>
            <p:nvPr/>
          </p:nvSpPr>
          <p:spPr bwMode="auto">
            <a:xfrm>
              <a:off x="4012500" y="2785766"/>
              <a:ext cx="1029720" cy="46166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dirty="0">
                  <a:cs typeface="Arial" charset="0"/>
                </a:rPr>
                <a:t>%∆ </a:t>
              </a:r>
              <a:r>
                <a:rPr lang="en-US" sz="2400" b="1" i="1" dirty="0">
                  <a:cs typeface="Arial" charset="0"/>
                </a:rPr>
                <a:t>I</a:t>
              </a:r>
              <a:endParaRPr lang="en-US" sz="2400" b="1" i="1" baseline="30000" dirty="0">
                <a:cs typeface="Arial" charset="0"/>
              </a:endParaRPr>
            </a:p>
          </p:txBody>
        </p:sp>
        <p:sp>
          <p:nvSpPr>
            <p:cNvPr id="50" name="Line 11"/>
            <p:cNvSpPr>
              <a:spLocks noChangeShapeType="1"/>
            </p:cNvSpPr>
            <p:nvPr/>
          </p:nvSpPr>
          <p:spPr bwMode="auto">
            <a:xfrm>
              <a:off x="4114027" y="2817151"/>
              <a:ext cx="10474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3980389" y="2269473"/>
              <a:ext cx="0" cy="10944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297167" y="2288230"/>
              <a:ext cx="0" cy="1077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ctangle 52"/>
          <p:cNvSpPr/>
          <p:nvPr/>
        </p:nvSpPr>
        <p:spPr>
          <a:xfrm>
            <a:off x="6722791" y="5129946"/>
            <a:ext cx="1924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>
                <a:latin typeface="+mn-lt"/>
              </a:rPr>
              <a:t>Inferior Good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722790" y="5636906"/>
            <a:ext cx="22405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>
                <a:latin typeface="+mn-lt"/>
              </a:rPr>
              <a:t>Income Inelastic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3656527" y="5139785"/>
            <a:ext cx="3139128" cy="1108947"/>
            <a:chOff x="3758128" y="5139785"/>
            <a:chExt cx="3139128" cy="1108947"/>
          </a:xfrm>
        </p:grpSpPr>
        <p:sp>
          <p:nvSpPr>
            <p:cNvPr id="56" name="Line 34"/>
            <p:cNvSpPr>
              <a:spLocks noChangeShapeType="1"/>
            </p:cNvSpPr>
            <p:nvPr/>
          </p:nvSpPr>
          <p:spPr bwMode="auto">
            <a:xfrm flipH="1" flipV="1">
              <a:off x="4730319" y="5688995"/>
              <a:ext cx="0" cy="376035"/>
            </a:xfrm>
            <a:prstGeom prst="line">
              <a:avLst/>
            </a:prstGeom>
            <a:noFill/>
            <a:ln w="50800">
              <a:solidFill>
                <a:schemeClr val="accent3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42"/>
            <p:cNvSpPr txBox="1">
              <a:spLocks noChangeArrowheads="1"/>
            </p:cNvSpPr>
            <p:nvPr/>
          </p:nvSpPr>
          <p:spPr bwMode="auto">
            <a:xfrm>
              <a:off x="5649481" y="5385681"/>
              <a:ext cx="1247775" cy="48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600" dirty="0">
                  <a:cs typeface="Arial" charset="0"/>
                </a:rPr>
                <a:t>=  0.8</a:t>
              </a: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4717619" y="5144381"/>
              <a:ext cx="1019175" cy="503238"/>
              <a:chOff x="3183336" y="4303352"/>
              <a:chExt cx="1019175" cy="503238"/>
            </a:xfrm>
          </p:grpSpPr>
          <p:sp>
            <p:nvSpPr>
              <p:cNvPr id="66" name="Text Box 39"/>
              <p:cNvSpPr txBox="1">
                <a:spLocks noChangeArrowheads="1"/>
              </p:cNvSpPr>
              <p:nvPr/>
            </p:nvSpPr>
            <p:spPr bwMode="auto">
              <a:xfrm>
                <a:off x="3183336" y="4303352"/>
                <a:ext cx="1019175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700" dirty="0">
                    <a:cs typeface="Arial" charset="0"/>
                  </a:rPr>
                  <a:t>8%</a:t>
                </a:r>
                <a:endParaRPr lang="en-US" sz="2700" b="1" i="1" baseline="30000" dirty="0">
                  <a:cs typeface="Arial" charset="0"/>
                </a:endParaRPr>
              </a:p>
            </p:txBody>
          </p:sp>
          <p:sp>
            <p:nvSpPr>
              <p:cNvPr id="85" name="Line 34"/>
              <p:cNvSpPr>
                <a:spLocks noChangeShapeType="1"/>
              </p:cNvSpPr>
              <p:nvPr/>
            </p:nvSpPr>
            <p:spPr bwMode="auto">
              <a:xfrm flipH="1">
                <a:off x="3184438" y="4390385"/>
                <a:ext cx="0" cy="371118"/>
              </a:xfrm>
              <a:prstGeom prst="line">
                <a:avLst/>
              </a:prstGeom>
              <a:noFill/>
              <a:ln w="50800">
                <a:solidFill>
                  <a:srgbClr val="FF6600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3758128" y="5139785"/>
              <a:ext cx="1959616" cy="1108947"/>
              <a:chOff x="2223845" y="4298756"/>
              <a:chExt cx="1959616" cy="1108947"/>
            </a:xfrm>
          </p:grpSpPr>
          <p:sp>
            <p:nvSpPr>
              <p:cNvPr id="60" name="Text Box 40"/>
              <p:cNvSpPr txBox="1">
                <a:spLocks noChangeArrowheads="1"/>
              </p:cNvSpPr>
              <p:nvPr/>
            </p:nvSpPr>
            <p:spPr bwMode="auto">
              <a:xfrm>
                <a:off x="3196036" y="4784365"/>
                <a:ext cx="987425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700" dirty="0">
                    <a:cs typeface="Arial" charset="0"/>
                  </a:rPr>
                  <a:t>10%</a:t>
                </a:r>
                <a:endParaRPr lang="en-US" sz="2700" b="1" i="1" baseline="30000" dirty="0">
                  <a:cs typeface="Arial" charset="0"/>
                </a:endParaRPr>
              </a:p>
            </p:txBody>
          </p:sp>
          <p:sp>
            <p:nvSpPr>
              <p:cNvPr id="61" name="Line 41"/>
              <p:cNvSpPr>
                <a:spLocks noChangeShapeType="1"/>
              </p:cNvSpPr>
              <p:nvPr/>
            </p:nvSpPr>
            <p:spPr bwMode="auto">
              <a:xfrm flipV="1">
                <a:off x="3281761" y="4797065"/>
                <a:ext cx="7953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Text Box 42"/>
              <p:cNvSpPr txBox="1">
                <a:spLocks noChangeArrowheads="1"/>
              </p:cNvSpPr>
              <p:nvPr/>
            </p:nvSpPr>
            <p:spPr bwMode="auto">
              <a:xfrm>
                <a:off x="2223845" y="4557957"/>
                <a:ext cx="850106" cy="488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600" dirty="0">
                    <a:cs typeface="Arial" charset="0"/>
                  </a:rPr>
                  <a:t>=</a:t>
                </a:r>
              </a:p>
            </p:txBody>
          </p:sp>
          <p:sp>
            <p:nvSpPr>
              <p:cNvPr id="63" name="Line 34"/>
              <p:cNvSpPr>
                <a:spLocks noChangeShapeType="1"/>
              </p:cNvSpPr>
              <p:nvPr/>
            </p:nvSpPr>
            <p:spPr bwMode="auto">
              <a:xfrm flipH="1" flipV="1">
                <a:off x="3196036" y="4847966"/>
                <a:ext cx="0" cy="376035"/>
              </a:xfrm>
              <a:prstGeom prst="line">
                <a:avLst/>
              </a:prstGeom>
              <a:noFill/>
              <a:ln w="50800">
                <a:solidFill>
                  <a:schemeClr val="accent3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>
                <a:off x="3021750" y="4298756"/>
                <a:ext cx="0" cy="109448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4165598" y="4329871"/>
                <a:ext cx="0" cy="10778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30921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6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7" grpId="0" build="p"/>
      <p:bldP spid="23" grpId="0" build="p"/>
      <p:bldP spid="42" grpId="0"/>
      <p:bldP spid="53" grpId="0"/>
      <p:bldP spid="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70303" y="342356"/>
            <a:ext cx="5473697" cy="681037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3200" dirty="0">
                <a:solidFill>
                  <a:srgbClr val="5F5F5F"/>
                </a:solidFill>
              </a:rPr>
              <a:t>Cross-price elasticity of demand</a:t>
            </a:r>
          </a:p>
        </p:txBody>
      </p:sp>
      <p:sp>
        <p:nvSpPr>
          <p:cNvPr id="267276" name="Rectangle 12"/>
          <p:cNvSpPr>
            <a:spLocks noChangeArrowheads="1"/>
          </p:cNvSpPr>
          <p:nvPr/>
        </p:nvSpPr>
        <p:spPr bwMode="auto">
          <a:xfrm>
            <a:off x="338138" y="3766742"/>
            <a:ext cx="8048625" cy="1331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lnSpc>
                <a:spcPct val="105000"/>
              </a:lnSpc>
              <a:spcBef>
                <a:spcPct val="35000"/>
              </a:spcBef>
              <a:buSzPct val="120000"/>
              <a:buFont typeface="Arial" pitchFamily="34" charset="0"/>
              <a:buChar char="—"/>
            </a:pPr>
            <a:r>
              <a:rPr lang="en-US" sz="2700" dirty="0">
                <a:latin typeface="+mn-lt"/>
                <a:cs typeface="Arial" charset="0"/>
              </a:rPr>
              <a:t>For substitutes, cross-price elasticity &gt; 0 </a:t>
            </a:r>
            <a:br>
              <a:rPr lang="en-US" sz="2700" dirty="0">
                <a:latin typeface="+mn-lt"/>
                <a:cs typeface="Arial" charset="0"/>
              </a:rPr>
            </a:br>
            <a:r>
              <a:rPr lang="en-US" sz="2400" i="1" dirty="0">
                <a:latin typeface="+mn-lt"/>
                <a:cs typeface="Arial" charset="0"/>
              </a:rPr>
              <a:t>(an increase in the price of chicken causes an increase in demand for hamburger)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67578" y="2461333"/>
            <a:ext cx="7667625" cy="121285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00436" y="2482194"/>
            <a:ext cx="2718859" cy="1100138"/>
            <a:chOff x="2863121" y="2248826"/>
            <a:chExt cx="2718859" cy="1100138"/>
          </a:xfrm>
        </p:grpSpPr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2863121" y="2591810"/>
              <a:ext cx="849650" cy="50783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dirty="0">
                  <a:cs typeface="Arial" charset="0"/>
                </a:rPr>
                <a:t>E</a:t>
              </a:r>
              <a:r>
                <a:rPr lang="en-US" sz="2700" baseline="-25000" dirty="0">
                  <a:cs typeface="Arial" charset="0"/>
                </a:rPr>
                <a:t>x/y</a:t>
              </a:r>
            </a:p>
          </p:txBody>
        </p:sp>
        <p:sp>
          <p:nvSpPr>
            <p:cNvPr id="17" name="Text Box 9"/>
            <p:cNvSpPr txBox="1">
              <a:spLocks noChangeArrowheads="1"/>
            </p:cNvSpPr>
            <p:nvPr/>
          </p:nvSpPr>
          <p:spPr bwMode="auto">
            <a:xfrm>
              <a:off x="3517901" y="2576513"/>
              <a:ext cx="509588" cy="48895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600" dirty="0">
                  <a:cs typeface="Arial" charset="0"/>
                </a:rPr>
                <a:t>=</a:t>
              </a:r>
            </a:p>
          </p:txBody>
        </p:sp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4021307" y="2248826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>
                  <a:cs typeface="Arial" charset="0"/>
                </a:rPr>
                <a:t>%∆</a:t>
              </a:r>
              <a:r>
                <a:rPr lang="en-US" sz="2700" b="1" i="1" dirty="0" err="1">
                  <a:cs typeface="Arial" charset="0"/>
                </a:rPr>
                <a:t>Q</a:t>
              </a:r>
              <a:r>
                <a:rPr lang="en-US" sz="2700" b="1" i="1" baseline="30000" dirty="0" err="1">
                  <a:cs typeface="Arial" charset="0"/>
                </a:rPr>
                <a:t>x</a:t>
              </a:r>
              <a:endParaRPr lang="en-US" sz="2700" b="1" i="1" baseline="30000" dirty="0">
                <a:cs typeface="Arial" charset="0"/>
              </a:endParaRPr>
            </a:p>
          </p:txBody>
        </p:sp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4027489" y="2845726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>
                  <a:cs typeface="Arial" charset="0"/>
                </a:rPr>
                <a:t>%∆</a:t>
              </a:r>
              <a:r>
                <a:rPr lang="en-US" sz="2700" b="1" dirty="0" err="1">
                  <a:cs typeface="Arial" charset="0"/>
                </a:rPr>
                <a:t>P</a:t>
              </a:r>
              <a:r>
                <a:rPr lang="en-US" sz="2700" b="1" baseline="30000" dirty="0" err="1">
                  <a:cs typeface="Arial" charset="0"/>
                </a:rPr>
                <a:t>y</a:t>
              </a:r>
              <a:endParaRPr lang="en-US" sz="2700" b="1" i="1" baseline="30000" dirty="0">
                <a:cs typeface="Arial" charset="0"/>
              </a:endParaRPr>
            </a:p>
          </p:txBody>
        </p:sp>
        <p:sp>
          <p:nvSpPr>
            <p:cNvPr id="21" name="Line 11"/>
            <p:cNvSpPr>
              <a:spLocks noChangeShapeType="1"/>
            </p:cNvSpPr>
            <p:nvPr/>
          </p:nvSpPr>
          <p:spPr bwMode="auto">
            <a:xfrm>
              <a:off x="4114026" y="2817151"/>
              <a:ext cx="13370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3980389" y="2254483"/>
              <a:ext cx="0" cy="10944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581980" y="2268632"/>
              <a:ext cx="0" cy="1077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340327" y="5098499"/>
            <a:ext cx="8368958" cy="145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lnSpc>
                <a:spcPct val="105000"/>
              </a:lnSpc>
              <a:spcBef>
                <a:spcPct val="30000"/>
              </a:spcBef>
              <a:buSzPct val="120000"/>
              <a:buFont typeface="Arial" pitchFamily="34" charset="0"/>
              <a:buChar char="―"/>
            </a:pPr>
            <a:r>
              <a:rPr lang="en-US" sz="2700" dirty="0">
                <a:latin typeface="+mn-lt"/>
                <a:cs typeface="Arial" charset="0"/>
              </a:rPr>
              <a:t>For complements, cross-price elasticity &lt; 0 </a:t>
            </a:r>
            <a:br>
              <a:rPr lang="en-US" sz="2700" dirty="0">
                <a:latin typeface="+mn-lt"/>
                <a:cs typeface="Arial" charset="0"/>
              </a:rPr>
            </a:br>
            <a:r>
              <a:rPr lang="en-US" sz="2400" i="1" dirty="0">
                <a:latin typeface="+mn-lt"/>
                <a:cs typeface="Arial" charset="0"/>
              </a:rPr>
              <a:t>(an increase jelly price causes decrease in demand for peanut butter)</a:t>
            </a:r>
          </a:p>
        </p:txBody>
      </p:sp>
      <p:sp>
        <p:nvSpPr>
          <p:cNvPr id="3" name="Rectangle 2"/>
          <p:cNvSpPr/>
          <p:nvPr/>
        </p:nvSpPr>
        <p:spPr>
          <a:xfrm>
            <a:off x="338137" y="1053313"/>
            <a:ext cx="85660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latin typeface="+mn-lt"/>
              </a:rPr>
              <a:t>Cross-price elasticity of demand</a:t>
            </a:r>
            <a:r>
              <a:rPr lang="en-US" sz="2800" dirty="0">
                <a:latin typeface="+mn-lt"/>
              </a:rPr>
              <a:t>: measures the response of demand for one good to changes in the price of another good 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670303" y="2476548"/>
            <a:ext cx="2557374" cy="1100138"/>
            <a:chOff x="3517901" y="2248826"/>
            <a:chExt cx="2064079" cy="1100138"/>
          </a:xfrm>
        </p:grpSpPr>
        <p:sp>
          <p:nvSpPr>
            <p:cNvPr id="26" name="Text Box 9"/>
            <p:cNvSpPr txBox="1">
              <a:spLocks noChangeArrowheads="1"/>
            </p:cNvSpPr>
            <p:nvPr/>
          </p:nvSpPr>
          <p:spPr bwMode="auto">
            <a:xfrm>
              <a:off x="3517901" y="2576513"/>
              <a:ext cx="509588" cy="48895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600" dirty="0">
                  <a:cs typeface="Arial" charset="0"/>
                </a:rPr>
                <a:t>=</a:t>
              </a:r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4021306" y="2248826"/>
              <a:ext cx="1560673" cy="50783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>
                  <a:cs typeface="Arial" charset="0"/>
                </a:rPr>
                <a:t>%∆</a:t>
              </a:r>
              <a:r>
                <a:rPr lang="en-US" sz="2700" b="1" dirty="0" err="1">
                  <a:cs typeface="Arial" charset="0"/>
                </a:rPr>
                <a:t>Q</a:t>
              </a:r>
              <a:r>
                <a:rPr lang="en-US" sz="1600" baseline="50000" dirty="0" err="1">
                  <a:cs typeface="Arial" charset="0"/>
                </a:rPr>
                <a:t>peanut</a:t>
              </a:r>
              <a:r>
                <a:rPr lang="en-US" sz="1600" baseline="50000" dirty="0">
                  <a:cs typeface="Arial" charset="0"/>
                </a:rPr>
                <a:t> butter</a:t>
              </a:r>
            </a:p>
          </p:txBody>
        </p:sp>
        <p:sp>
          <p:nvSpPr>
            <p:cNvPr id="28" name="Text Box 10"/>
            <p:cNvSpPr txBox="1">
              <a:spLocks noChangeArrowheads="1"/>
            </p:cNvSpPr>
            <p:nvPr/>
          </p:nvSpPr>
          <p:spPr bwMode="auto">
            <a:xfrm>
              <a:off x="4027489" y="2845726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>
                  <a:cs typeface="Arial" charset="0"/>
                </a:rPr>
                <a:t>%∆</a:t>
              </a:r>
              <a:r>
                <a:rPr lang="en-US" sz="2700" b="1" dirty="0" err="1">
                  <a:cs typeface="Arial" charset="0"/>
                </a:rPr>
                <a:t>P</a:t>
              </a:r>
              <a:r>
                <a:rPr lang="en-US" sz="1600" baseline="50000" dirty="0" err="1">
                  <a:cs typeface="Arial" charset="0"/>
                </a:rPr>
                <a:t>jelly</a:t>
              </a:r>
              <a:endParaRPr lang="en-US" sz="1600" i="1" baseline="50000" dirty="0">
                <a:cs typeface="Arial" charset="0"/>
              </a:endParaRPr>
            </a:p>
          </p:txBody>
        </p:sp>
        <p:sp>
          <p:nvSpPr>
            <p:cNvPr id="29" name="Line 11"/>
            <p:cNvSpPr>
              <a:spLocks noChangeShapeType="1"/>
            </p:cNvSpPr>
            <p:nvPr/>
          </p:nvSpPr>
          <p:spPr bwMode="auto">
            <a:xfrm>
              <a:off x="4114026" y="2817151"/>
              <a:ext cx="13370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3980389" y="2254483"/>
              <a:ext cx="0" cy="10944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581980" y="2268632"/>
              <a:ext cx="0" cy="1077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3672260" y="2475495"/>
            <a:ext cx="2557374" cy="1100138"/>
            <a:chOff x="3517901" y="2248826"/>
            <a:chExt cx="2064079" cy="1100138"/>
          </a:xfrm>
        </p:grpSpPr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3517901" y="2576513"/>
              <a:ext cx="509588" cy="48895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600" dirty="0">
                  <a:cs typeface="Arial" charset="0"/>
                </a:rPr>
                <a:t>=</a:t>
              </a:r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4021306" y="2248826"/>
              <a:ext cx="1560673" cy="50783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>
                  <a:cs typeface="Arial" charset="0"/>
                </a:rPr>
                <a:t>%∆</a:t>
              </a:r>
              <a:r>
                <a:rPr lang="en-US" sz="2700" b="1" dirty="0" err="1">
                  <a:cs typeface="Arial" charset="0"/>
                </a:rPr>
                <a:t>Q</a:t>
              </a:r>
              <a:r>
                <a:rPr lang="en-US" sz="1600" baseline="50000" dirty="0" err="1">
                  <a:cs typeface="Arial" charset="0"/>
                </a:rPr>
                <a:t>hamburger</a:t>
              </a:r>
              <a:endParaRPr lang="en-US" sz="1600" baseline="50000" dirty="0">
                <a:cs typeface="Arial" charset="0"/>
              </a:endParaRPr>
            </a:p>
          </p:txBody>
        </p:sp>
        <p:sp>
          <p:nvSpPr>
            <p:cNvPr id="35" name="Text Box 10"/>
            <p:cNvSpPr txBox="1">
              <a:spLocks noChangeArrowheads="1"/>
            </p:cNvSpPr>
            <p:nvPr/>
          </p:nvSpPr>
          <p:spPr bwMode="auto">
            <a:xfrm>
              <a:off x="4027489" y="2845726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>
                  <a:cs typeface="Arial" charset="0"/>
                </a:rPr>
                <a:t>%∆</a:t>
              </a:r>
              <a:r>
                <a:rPr lang="en-US" sz="2700" b="1" dirty="0" err="1">
                  <a:cs typeface="Arial" charset="0"/>
                </a:rPr>
                <a:t>P</a:t>
              </a:r>
              <a:r>
                <a:rPr lang="en-US" sz="1600" baseline="50000" dirty="0" err="1">
                  <a:cs typeface="Arial" charset="0"/>
                </a:rPr>
                <a:t>chicken</a:t>
              </a:r>
              <a:endParaRPr lang="en-US" sz="1600" i="1" baseline="50000" dirty="0">
                <a:cs typeface="Arial" charset="0"/>
              </a:endParaRPr>
            </a:p>
          </p:txBody>
        </p:sp>
        <p:sp>
          <p:nvSpPr>
            <p:cNvPr id="36" name="Line 11"/>
            <p:cNvSpPr>
              <a:spLocks noChangeShapeType="1"/>
            </p:cNvSpPr>
            <p:nvPr/>
          </p:nvSpPr>
          <p:spPr bwMode="auto">
            <a:xfrm>
              <a:off x="4114026" y="2817151"/>
              <a:ext cx="13370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3980389" y="2254483"/>
              <a:ext cx="0" cy="10944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581980" y="2268632"/>
              <a:ext cx="0" cy="1077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6227678" y="2470902"/>
            <a:ext cx="2916604" cy="1104731"/>
            <a:chOff x="6227678" y="2470902"/>
            <a:chExt cx="2916604" cy="1104731"/>
          </a:xfrm>
        </p:grpSpPr>
        <p:grpSp>
          <p:nvGrpSpPr>
            <p:cNvPr id="39" name="Group 38"/>
            <p:cNvGrpSpPr/>
            <p:nvPr/>
          </p:nvGrpSpPr>
          <p:grpSpPr>
            <a:xfrm>
              <a:off x="6227678" y="2470902"/>
              <a:ext cx="1707525" cy="1104731"/>
              <a:chOff x="3340630" y="2248826"/>
              <a:chExt cx="2241350" cy="1104731"/>
            </a:xfrm>
          </p:grpSpPr>
          <p:sp>
            <p:nvSpPr>
              <p:cNvPr id="40" name="Text Box 9"/>
              <p:cNvSpPr txBox="1">
                <a:spLocks noChangeArrowheads="1"/>
              </p:cNvSpPr>
              <p:nvPr/>
            </p:nvSpPr>
            <p:spPr bwMode="auto">
              <a:xfrm>
                <a:off x="3340630" y="2576513"/>
                <a:ext cx="686860" cy="48895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600" dirty="0">
                    <a:cs typeface="Arial" charset="0"/>
                  </a:rPr>
                  <a:t>=  </a:t>
                </a:r>
              </a:p>
            </p:txBody>
          </p:sp>
          <p:sp>
            <p:nvSpPr>
              <p:cNvPr id="41" name="Text Box 9"/>
              <p:cNvSpPr txBox="1">
                <a:spLocks noChangeArrowheads="1"/>
              </p:cNvSpPr>
              <p:nvPr/>
            </p:nvSpPr>
            <p:spPr bwMode="auto">
              <a:xfrm>
                <a:off x="4021306" y="2248826"/>
                <a:ext cx="1560673" cy="50783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700" b="1" dirty="0">
                    <a:cs typeface="Arial" charset="0"/>
                  </a:rPr>
                  <a:t>  20%</a:t>
                </a:r>
                <a:endParaRPr lang="en-US" sz="1600" baseline="50000" dirty="0">
                  <a:cs typeface="Arial" charset="0"/>
                </a:endParaRPr>
              </a:p>
            </p:txBody>
          </p:sp>
          <p:sp>
            <p:nvSpPr>
              <p:cNvPr id="42" name="Text Box 10"/>
              <p:cNvSpPr txBox="1">
                <a:spLocks noChangeArrowheads="1"/>
              </p:cNvSpPr>
              <p:nvPr/>
            </p:nvSpPr>
            <p:spPr bwMode="auto">
              <a:xfrm>
                <a:off x="4027489" y="2845726"/>
                <a:ext cx="1554489" cy="50783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700" b="1" dirty="0">
                    <a:cs typeface="Arial" charset="0"/>
                  </a:rPr>
                  <a:t>  10%</a:t>
                </a:r>
                <a:endParaRPr lang="en-US" sz="1600" i="1" baseline="50000" dirty="0">
                  <a:cs typeface="Arial" charset="0"/>
                </a:endParaRPr>
              </a:p>
            </p:txBody>
          </p:sp>
          <p:sp>
            <p:nvSpPr>
              <p:cNvPr id="43" name="Line 11"/>
              <p:cNvSpPr>
                <a:spLocks noChangeShapeType="1"/>
              </p:cNvSpPr>
              <p:nvPr/>
            </p:nvSpPr>
            <p:spPr bwMode="auto">
              <a:xfrm>
                <a:off x="4114026" y="2817151"/>
                <a:ext cx="133709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>
                <a:off x="3980389" y="2254483"/>
                <a:ext cx="0" cy="109448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81980" y="2268632"/>
                <a:ext cx="0" cy="10778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Line 34"/>
            <p:cNvSpPr>
              <a:spLocks noChangeShapeType="1"/>
            </p:cNvSpPr>
            <p:nvPr/>
          </p:nvSpPr>
          <p:spPr bwMode="auto">
            <a:xfrm flipH="1" flipV="1">
              <a:off x="6931646" y="3137049"/>
              <a:ext cx="0" cy="376035"/>
            </a:xfrm>
            <a:prstGeom prst="line">
              <a:avLst/>
            </a:prstGeom>
            <a:noFill/>
            <a:ln w="50800">
              <a:solidFill>
                <a:schemeClr val="accent3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34"/>
            <p:cNvSpPr>
              <a:spLocks noChangeShapeType="1"/>
            </p:cNvSpPr>
            <p:nvPr/>
          </p:nvSpPr>
          <p:spPr bwMode="auto">
            <a:xfrm flipH="1">
              <a:off x="6931646" y="2613030"/>
              <a:ext cx="0" cy="371118"/>
            </a:xfrm>
            <a:prstGeom prst="line">
              <a:avLst/>
            </a:prstGeom>
            <a:noFill/>
            <a:ln w="50800">
              <a:solidFill>
                <a:srgbClr val="FF66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Text Box 42"/>
            <p:cNvSpPr txBox="1">
              <a:spLocks noChangeArrowheads="1"/>
            </p:cNvSpPr>
            <p:nvPr/>
          </p:nvSpPr>
          <p:spPr bwMode="auto">
            <a:xfrm>
              <a:off x="7896507" y="2772089"/>
              <a:ext cx="1247775" cy="48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600" dirty="0">
                  <a:cs typeface="Arial" charset="0"/>
                </a:rPr>
                <a:t>=  2.0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220877" y="2474106"/>
            <a:ext cx="2916604" cy="1104731"/>
            <a:chOff x="6164432" y="2451528"/>
            <a:chExt cx="2916604" cy="1104731"/>
          </a:xfrm>
        </p:grpSpPr>
        <p:grpSp>
          <p:nvGrpSpPr>
            <p:cNvPr id="49" name="Group 48"/>
            <p:cNvGrpSpPr/>
            <p:nvPr/>
          </p:nvGrpSpPr>
          <p:grpSpPr>
            <a:xfrm>
              <a:off x="6164432" y="2451528"/>
              <a:ext cx="2916604" cy="1104731"/>
              <a:chOff x="6227678" y="2470902"/>
              <a:chExt cx="2916604" cy="1104731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6227678" y="2470902"/>
                <a:ext cx="1707525" cy="1104731"/>
                <a:chOff x="3340630" y="2248826"/>
                <a:chExt cx="2241350" cy="1104731"/>
              </a:xfrm>
            </p:grpSpPr>
            <p:sp>
              <p:nvSpPr>
                <p:cNvPr id="5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40630" y="2576513"/>
                  <a:ext cx="686860" cy="4889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2600" dirty="0">
                      <a:cs typeface="Arial" charset="0"/>
                    </a:rPr>
                    <a:t>=  </a:t>
                  </a:r>
                </a:p>
              </p:txBody>
            </p:sp>
            <p:sp>
              <p:nvSpPr>
                <p:cNvPr id="5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021306" y="2248826"/>
                  <a:ext cx="1560673" cy="5078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2700" b="1" dirty="0">
                      <a:cs typeface="Arial" charset="0"/>
                    </a:rPr>
                    <a:t>  4%</a:t>
                  </a:r>
                  <a:endParaRPr lang="en-US" sz="1600" baseline="50000" dirty="0">
                    <a:cs typeface="Arial" charset="0"/>
                  </a:endParaRPr>
                </a:p>
              </p:txBody>
            </p:sp>
            <p:sp>
              <p:nvSpPr>
                <p:cNvPr id="5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027489" y="2845726"/>
                  <a:ext cx="1554489" cy="5078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2700" b="1" dirty="0">
                      <a:cs typeface="Arial" charset="0"/>
                    </a:rPr>
                    <a:t>  10%</a:t>
                  </a:r>
                  <a:endParaRPr lang="en-US" sz="1600" i="1" baseline="50000" dirty="0">
                    <a:cs typeface="Arial" charset="0"/>
                  </a:endParaRPr>
                </a:p>
              </p:txBody>
            </p:sp>
            <p:sp>
              <p:nvSpPr>
                <p:cNvPr id="57" name="Line 11"/>
                <p:cNvSpPr>
                  <a:spLocks noChangeShapeType="1"/>
                </p:cNvSpPr>
                <p:nvPr/>
              </p:nvSpPr>
              <p:spPr bwMode="auto">
                <a:xfrm>
                  <a:off x="4114026" y="2817151"/>
                  <a:ext cx="133709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3980389" y="2254483"/>
                  <a:ext cx="0" cy="109448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5581980" y="2268632"/>
                  <a:ext cx="0" cy="107783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1" name="Line 34"/>
              <p:cNvSpPr>
                <a:spLocks noChangeShapeType="1"/>
              </p:cNvSpPr>
              <p:nvPr/>
            </p:nvSpPr>
            <p:spPr bwMode="auto">
              <a:xfrm flipH="1" flipV="1">
                <a:off x="6931646" y="3137049"/>
                <a:ext cx="0" cy="376035"/>
              </a:xfrm>
              <a:prstGeom prst="line">
                <a:avLst/>
              </a:prstGeom>
              <a:noFill/>
              <a:ln w="50800">
                <a:solidFill>
                  <a:schemeClr val="accent3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Text Box 42"/>
              <p:cNvSpPr txBox="1">
                <a:spLocks noChangeArrowheads="1"/>
              </p:cNvSpPr>
              <p:nvPr/>
            </p:nvSpPr>
            <p:spPr bwMode="auto">
              <a:xfrm>
                <a:off x="7896507" y="2772089"/>
                <a:ext cx="1247775" cy="488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600" dirty="0">
                    <a:cs typeface="Arial" charset="0"/>
                  </a:rPr>
                  <a:t>=  0.4</a:t>
                </a:r>
              </a:p>
            </p:txBody>
          </p:sp>
        </p:grpSp>
        <p:sp>
          <p:nvSpPr>
            <p:cNvPr id="60" name="Line 34"/>
            <p:cNvSpPr>
              <a:spLocks noChangeShapeType="1"/>
            </p:cNvSpPr>
            <p:nvPr/>
          </p:nvSpPr>
          <p:spPr bwMode="auto">
            <a:xfrm flipH="1" flipV="1">
              <a:off x="6854789" y="2553122"/>
              <a:ext cx="0" cy="376035"/>
            </a:xfrm>
            <a:prstGeom prst="line">
              <a:avLst/>
            </a:prstGeom>
            <a:noFill/>
            <a:ln w="50800">
              <a:solidFill>
                <a:schemeClr val="accent3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290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76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71094" y="252413"/>
            <a:ext cx="5308014" cy="681037"/>
          </a:xfrm>
          <a:prstGeom prst="rect">
            <a:avLst/>
          </a:prstGeom>
        </p:spPr>
        <p:txBody>
          <a:bodyPr/>
          <a:lstStyle/>
          <a:p>
            <a:r>
              <a:rPr lang="en-US" sz="3600" dirty="0">
                <a:solidFill>
                  <a:srgbClr val="5F5F5F"/>
                </a:solidFill>
              </a:rPr>
              <a:t>Price Elasticity of Supply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9823" y="1144119"/>
            <a:ext cx="8589364" cy="11271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Price elasticity of supply</a:t>
            </a:r>
            <a:r>
              <a:rPr lang="en-US" dirty="0"/>
              <a:t> measures how much quantity supplied, </a:t>
            </a:r>
            <a:r>
              <a:rPr lang="en-US" b="1" i="1" dirty="0"/>
              <a:t>Q</a:t>
            </a:r>
            <a:r>
              <a:rPr lang="en-US" b="1" i="1" baseline="30000" dirty="0"/>
              <a:t>s</a:t>
            </a:r>
            <a:r>
              <a:rPr lang="en-US" dirty="0"/>
              <a:t>, responds to a change in </a:t>
            </a:r>
            <a:r>
              <a:rPr lang="en-US" b="1" i="1" dirty="0"/>
              <a:t>price</a:t>
            </a:r>
            <a:endParaRPr lang="en-US" dirty="0"/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251919" y="2363762"/>
            <a:ext cx="8229600" cy="110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</a:pPr>
            <a:r>
              <a:rPr lang="en-US" sz="2800" b="1" dirty="0"/>
              <a:t>Price elasticity of supply</a:t>
            </a:r>
            <a:r>
              <a:rPr lang="en-US" sz="2800" dirty="0"/>
              <a:t> </a:t>
            </a:r>
            <a:r>
              <a:rPr lang="en-US" sz="2800" dirty="0">
                <a:cs typeface="Arial" charset="0"/>
              </a:rPr>
              <a:t>measures sellers’ </a:t>
            </a:r>
            <a:br>
              <a:rPr lang="en-US" sz="2800" dirty="0">
                <a:cs typeface="Arial" charset="0"/>
              </a:rPr>
            </a:br>
            <a:r>
              <a:rPr lang="en-US" sz="2800" dirty="0">
                <a:cs typeface="Arial" charset="0"/>
              </a:rPr>
              <a:t>price-sensitivity.  </a:t>
            </a:r>
          </a:p>
        </p:txBody>
      </p:sp>
      <p:sp>
        <p:nvSpPr>
          <p:cNvPr id="11777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11396" y="3492045"/>
            <a:ext cx="8069062" cy="1102638"/>
            <a:chOff x="511396" y="3492045"/>
            <a:chExt cx="8069062" cy="1102638"/>
          </a:xfrm>
        </p:grpSpPr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511396" y="3828595"/>
              <a:ext cx="1333608" cy="50800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dirty="0" err="1">
                  <a:latin typeface="+mn-lt"/>
                  <a:cs typeface="Arial" charset="0"/>
                </a:rPr>
                <a:t>E</a:t>
              </a:r>
              <a:r>
                <a:rPr lang="en-US" sz="2000" dirty="0" err="1">
                  <a:latin typeface="+mn-lt"/>
                  <a:cs typeface="Arial" charset="0"/>
                </a:rPr>
                <a:t>s</a:t>
              </a:r>
              <a:endParaRPr lang="en-US" sz="2000" dirty="0">
                <a:latin typeface="+mn-lt"/>
                <a:cs typeface="Arial" charset="0"/>
              </a:endParaRP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1583071" y="3819070"/>
              <a:ext cx="446596" cy="48895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600" dirty="0">
                  <a:latin typeface="+mn-lt"/>
                  <a:cs typeface="Arial" charset="0"/>
                </a:rPr>
                <a:t>=</a:t>
              </a:r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2205495" y="3492045"/>
              <a:ext cx="4091997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dirty="0">
                  <a:latin typeface="+mn-lt"/>
                  <a:cs typeface="Arial" charset="0"/>
                </a:rPr>
                <a:t>Percentage change in </a:t>
              </a:r>
              <a:r>
                <a:rPr lang="en-US" sz="2700" b="1" i="1" dirty="0">
                  <a:latin typeface="+mn-lt"/>
                  <a:cs typeface="Arial" charset="0"/>
                </a:rPr>
                <a:t>Q</a:t>
              </a:r>
              <a:r>
                <a:rPr lang="en-US" sz="2700" b="1" i="1" baseline="30000" dirty="0">
                  <a:latin typeface="+mn-lt"/>
                  <a:cs typeface="Arial" charset="0"/>
                </a:rPr>
                <a:t>s</a:t>
              </a: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2211677" y="4088945"/>
              <a:ext cx="4091997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dirty="0">
                  <a:latin typeface="+mn-lt"/>
                  <a:cs typeface="Arial" charset="0"/>
                </a:rPr>
                <a:t>Percentage change in </a:t>
              </a:r>
              <a:r>
                <a:rPr lang="en-US" sz="2700" b="1" i="1" dirty="0">
                  <a:latin typeface="+mn-lt"/>
                  <a:cs typeface="Arial" charset="0"/>
                </a:rPr>
                <a:t>P</a:t>
              </a:r>
              <a:endParaRPr lang="en-US" sz="2700" b="1" i="1" baseline="30000" dirty="0">
                <a:latin typeface="+mn-lt"/>
                <a:cs typeface="Arial" charset="0"/>
              </a:endParaRP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2298214" y="4060370"/>
              <a:ext cx="3934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397361" y="3821570"/>
              <a:ext cx="446596" cy="48895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600" dirty="0">
                  <a:latin typeface="+mn-lt"/>
                  <a:cs typeface="Arial" charset="0"/>
                </a:rPr>
                <a:t>=</a:t>
              </a: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7019785" y="3494545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>
                  <a:latin typeface="+mn-lt"/>
                  <a:cs typeface="Arial" charset="0"/>
                </a:rPr>
                <a:t>%∆</a:t>
              </a:r>
              <a:r>
                <a:rPr lang="en-US" sz="2700" b="1" i="1" dirty="0">
                  <a:latin typeface="+mn-lt"/>
                  <a:cs typeface="Arial" charset="0"/>
                </a:rPr>
                <a:t>Q</a:t>
              </a:r>
              <a:r>
                <a:rPr lang="en-US" sz="2700" b="1" i="1" baseline="30000" dirty="0">
                  <a:latin typeface="+mn-lt"/>
                  <a:cs typeface="Arial" charset="0"/>
                </a:rPr>
                <a:t>s</a:t>
              </a:r>
            </a:p>
          </p:txBody>
        </p:sp>
        <p:sp>
          <p:nvSpPr>
            <p:cNvPr id="23" name="Text Box 10"/>
            <p:cNvSpPr txBox="1">
              <a:spLocks noChangeArrowheads="1"/>
            </p:cNvSpPr>
            <p:nvPr/>
          </p:nvSpPr>
          <p:spPr bwMode="auto">
            <a:xfrm>
              <a:off x="7025967" y="4091445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>
                  <a:latin typeface="+mn-lt"/>
                  <a:cs typeface="Arial" charset="0"/>
                </a:rPr>
                <a:t>%∆</a:t>
              </a:r>
              <a:r>
                <a:rPr lang="en-US" sz="2700" b="1" i="1" dirty="0">
                  <a:latin typeface="+mn-lt"/>
                  <a:cs typeface="Arial" charset="0"/>
                </a:rPr>
                <a:t>P</a:t>
              </a:r>
              <a:endParaRPr lang="en-US" sz="2700" b="1" i="1" baseline="30000" dirty="0">
                <a:latin typeface="+mn-lt"/>
                <a:cs typeface="Arial" charset="0"/>
              </a:endParaRPr>
            </a:p>
          </p:txBody>
        </p:sp>
        <p:sp>
          <p:nvSpPr>
            <p:cNvPr id="24" name="Line 11"/>
            <p:cNvSpPr>
              <a:spLocks noChangeShapeType="1"/>
            </p:cNvSpPr>
            <p:nvPr/>
          </p:nvSpPr>
          <p:spPr bwMode="auto">
            <a:xfrm>
              <a:off x="7112504" y="4062870"/>
              <a:ext cx="13370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6978867" y="3500202"/>
              <a:ext cx="0" cy="10944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580458" y="3514351"/>
              <a:ext cx="0" cy="1077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3732550" y="311448"/>
            <a:ext cx="4954249" cy="77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dirty="0">
                <a:solidFill>
                  <a:srgbClr val="5F5F5F"/>
                </a:solidFill>
              </a:rPr>
              <a:t>Elasticity of Supply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52269" y="1255427"/>
            <a:ext cx="8229600" cy="517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/>
              <a:t>Price elasticity of supply</a:t>
            </a:r>
          </a:p>
          <a:p>
            <a:pPr lvl="1"/>
            <a:r>
              <a:rPr lang="en-US" b="1" dirty="0"/>
              <a:t>Elastic supply </a:t>
            </a:r>
            <a:r>
              <a:rPr lang="en-US" dirty="0"/>
              <a:t>- Quantity supplied responds substantially to changes in the price   </a:t>
            </a:r>
          </a:p>
          <a:p>
            <a:pPr lvl="2"/>
            <a:r>
              <a:rPr lang="en-US" i="1" dirty="0"/>
              <a:t>Elasticity &gt;1</a:t>
            </a:r>
          </a:p>
          <a:p>
            <a:pPr lvl="1"/>
            <a:r>
              <a:rPr lang="en-US" b="1" dirty="0"/>
              <a:t>Inelastic supply</a:t>
            </a:r>
            <a:r>
              <a:rPr lang="en-US" dirty="0"/>
              <a:t> - Quantity supplied responds only slightly to changes in the price   </a:t>
            </a:r>
          </a:p>
          <a:p>
            <a:pPr lvl="2"/>
            <a:r>
              <a:rPr lang="en-US" i="1" dirty="0"/>
              <a:t>Elasticity &lt; 1</a:t>
            </a:r>
          </a:p>
          <a:p>
            <a:pPr lvl="1"/>
            <a:r>
              <a:rPr lang="en-US" b="1" dirty="0"/>
              <a:t>Unit elastic supply </a:t>
            </a:r>
            <a:r>
              <a:rPr lang="en-US" dirty="0"/>
              <a:t>- Quantity supplied responds only equally to changes in the price   </a:t>
            </a:r>
          </a:p>
          <a:p>
            <a:pPr lvl="2"/>
            <a:r>
              <a:rPr lang="en-US" i="1" dirty="0"/>
              <a:t>Elasticity =1</a:t>
            </a:r>
          </a:p>
        </p:txBody>
      </p:sp>
    </p:spTree>
    <p:extLst>
      <p:ext uri="{BB962C8B-B14F-4D97-AF65-F5344CB8AC3E}">
        <p14:creationId xmlns:p14="http://schemas.microsoft.com/office/powerpoint/2010/main" val="370612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05641" y="323533"/>
            <a:ext cx="5068536" cy="681037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3200" dirty="0">
                <a:solidFill>
                  <a:srgbClr val="5F5F5F"/>
                </a:solidFill>
              </a:rPr>
              <a:t>Price Elasticity of Supply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2954741" y="2349722"/>
            <a:ext cx="547687" cy="2081213"/>
            <a:chOff x="4537" y="2126"/>
            <a:chExt cx="345" cy="1311"/>
          </a:xfrm>
        </p:grpSpPr>
        <p:sp>
          <p:nvSpPr>
            <p:cNvPr id="119811" name="Line 20"/>
            <p:cNvSpPr>
              <a:spLocks noChangeShapeType="1"/>
            </p:cNvSpPr>
            <p:nvPr/>
          </p:nvSpPr>
          <p:spPr bwMode="auto">
            <a:xfrm>
              <a:off x="4709" y="2126"/>
              <a:ext cx="0" cy="1025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12" name="Text Box 27"/>
            <p:cNvSpPr txBox="1">
              <a:spLocks noChangeArrowheads="1"/>
            </p:cNvSpPr>
            <p:nvPr/>
          </p:nvSpPr>
          <p:spPr bwMode="auto">
            <a:xfrm>
              <a:off x="4537" y="3149"/>
              <a:ext cx="34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 dirty="0">
                  <a:cs typeface="Arial" charset="0"/>
                </a:rPr>
                <a:t>Q</a:t>
              </a:r>
              <a:r>
                <a:rPr lang="en-US" sz="2400" b="1" baseline="-25000" dirty="0">
                  <a:cs typeface="Arial" charset="0"/>
                </a:rPr>
                <a:t>1</a:t>
              </a:r>
            </a:p>
          </p:txBody>
        </p:sp>
      </p:grpSp>
      <p:sp>
        <p:nvSpPr>
          <p:cNvPr id="11981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grpSp>
        <p:nvGrpSpPr>
          <p:cNvPr id="119816" name="Group 5"/>
          <p:cNvGrpSpPr>
            <a:grpSpLocks/>
          </p:cNvGrpSpPr>
          <p:nvPr/>
        </p:nvGrpSpPr>
        <p:grpSpPr bwMode="auto">
          <a:xfrm>
            <a:off x="1095778" y="1321022"/>
            <a:ext cx="3406775" cy="2876550"/>
            <a:chOff x="3226" y="1041"/>
            <a:chExt cx="2146" cy="1812"/>
          </a:xfrm>
        </p:grpSpPr>
        <p:grpSp>
          <p:nvGrpSpPr>
            <p:cNvPr id="119817" name="Group 6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119818" name="Line 7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19" name="Line 8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9820" name="Text Box 9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>
                  <a:cs typeface="Arial" charset="0"/>
                </a:rPr>
                <a:t>P</a:t>
              </a:r>
            </a:p>
          </p:txBody>
        </p:sp>
        <p:sp>
          <p:nvSpPr>
            <p:cNvPr id="119821" name="Text Box 10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>
                  <a:cs typeface="Arial" charset="0"/>
                </a:rPr>
                <a:t>Q</a:t>
              </a:r>
            </a:p>
          </p:txBody>
        </p:sp>
      </p:grpSp>
      <p:grpSp>
        <p:nvGrpSpPr>
          <p:cNvPr id="119822" name="Group 54"/>
          <p:cNvGrpSpPr>
            <a:grpSpLocks/>
          </p:cNvGrpSpPr>
          <p:nvPr/>
        </p:nvGrpSpPr>
        <p:grpSpPr bwMode="auto">
          <a:xfrm>
            <a:off x="2122891" y="1541685"/>
            <a:ext cx="2190750" cy="2189162"/>
            <a:chOff x="4013" y="1617"/>
            <a:chExt cx="1380" cy="1379"/>
          </a:xfrm>
        </p:grpSpPr>
        <p:sp>
          <p:nvSpPr>
            <p:cNvPr id="119823" name="Line 12"/>
            <p:cNvSpPr>
              <a:spLocks noChangeShapeType="1"/>
            </p:cNvSpPr>
            <p:nvPr/>
          </p:nvSpPr>
          <p:spPr bwMode="auto">
            <a:xfrm rot="6600000">
              <a:off x="3783" y="1847"/>
              <a:ext cx="1379" cy="919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24" name="Text Box 13"/>
            <p:cNvSpPr txBox="1">
              <a:spLocks noChangeArrowheads="1"/>
            </p:cNvSpPr>
            <p:nvPr/>
          </p:nvSpPr>
          <p:spPr bwMode="auto">
            <a:xfrm>
              <a:off x="5073" y="1632"/>
              <a:ext cx="3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>
                  <a:cs typeface="Arial" charset="0"/>
                </a:rPr>
                <a:t>S</a:t>
              </a:r>
            </a:p>
          </p:txBody>
        </p:sp>
      </p:grp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814791" y="2141760"/>
            <a:ext cx="2479675" cy="457200"/>
            <a:chOff x="3189" y="1995"/>
            <a:chExt cx="1562" cy="288"/>
          </a:xfrm>
        </p:grpSpPr>
        <p:sp>
          <p:nvSpPr>
            <p:cNvPr id="119826" name="Text Box 16"/>
            <p:cNvSpPr txBox="1">
              <a:spLocks noChangeArrowheads="1"/>
            </p:cNvSpPr>
            <p:nvPr/>
          </p:nvSpPr>
          <p:spPr bwMode="auto">
            <a:xfrm>
              <a:off x="3189" y="1995"/>
              <a:ext cx="3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2400" b="1" i="1" dirty="0">
                  <a:cs typeface="Arial" charset="0"/>
                </a:rPr>
                <a:t>P</a:t>
              </a:r>
              <a:r>
                <a:rPr lang="en-US" sz="2400" b="1" baseline="-25000" dirty="0">
                  <a:cs typeface="Arial" charset="0"/>
                </a:rPr>
                <a:t>1</a:t>
              </a:r>
            </a:p>
          </p:txBody>
        </p:sp>
        <p:sp>
          <p:nvSpPr>
            <p:cNvPr id="119827" name="Line 19"/>
            <p:cNvSpPr>
              <a:spLocks noChangeShapeType="1"/>
            </p:cNvSpPr>
            <p:nvPr/>
          </p:nvSpPr>
          <p:spPr bwMode="auto">
            <a:xfrm>
              <a:off x="3570" y="2124"/>
              <a:ext cx="1139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28" name="Oval 23"/>
            <p:cNvSpPr>
              <a:spLocks noChangeArrowheads="1"/>
            </p:cNvSpPr>
            <p:nvPr/>
          </p:nvSpPr>
          <p:spPr bwMode="auto">
            <a:xfrm>
              <a:off x="4663" y="2081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grpSp>
        <p:nvGrpSpPr>
          <p:cNvPr id="119829" name="Group 58"/>
          <p:cNvGrpSpPr>
            <a:grpSpLocks/>
          </p:cNvGrpSpPr>
          <p:nvPr/>
        </p:nvGrpSpPr>
        <p:grpSpPr bwMode="auto">
          <a:xfrm>
            <a:off x="797328" y="2660872"/>
            <a:ext cx="1958975" cy="1766888"/>
            <a:chOff x="3178" y="2322"/>
            <a:chExt cx="1234" cy="1113"/>
          </a:xfrm>
        </p:grpSpPr>
        <p:sp>
          <p:nvSpPr>
            <p:cNvPr id="119830" name="Text Box 17"/>
            <p:cNvSpPr txBox="1">
              <a:spLocks noChangeArrowheads="1"/>
            </p:cNvSpPr>
            <p:nvPr/>
          </p:nvSpPr>
          <p:spPr bwMode="auto">
            <a:xfrm>
              <a:off x="4042" y="3147"/>
              <a:ext cx="3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 dirty="0">
                  <a:cs typeface="Arial" charset="0"/>
                </a:rPr>
                <a:t>Q</a:t>
              </a:r>
              <a:r>
                <a:rPr lang="en-US" sz="2400" b="1" baseline="-25000" dirty="0">
                  <a:cs typeface="Arial" charset="0"/>
                </a:rPr>
                <a:t>0</a:t>
              </a:r>
            </a:p>
          </p:txBody>
        </p:sp>
        <p:sp>
          <p:nvSpPr>
            <p:cNvPr id="119831" name="Text Box 26"/>
            <p:cNvSpPr txBox="1">
              <a:spLocks noChangeArrowheads="1"/>
            </p:cNvSpPr>
            <p:nvPr/>
          </p:nvSpPr>
          <p:spPr bwMode="auto">
            <a:xfrm>
              <a:off x="3178" y="2322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2400" b="1" i="1" dirty="0">
                  <a:cs typeface="Arial" charset="0"/>
                </a:rPr>
                <a:t>P</a:t>
              </a:r>
              <a:r>
                <a:rPr lang="en-US" sz="2400" b="1" baseline="-25000" dirty="0">
                  <a:cs typeface="Arial" charset="0"/>
                </a:rPr>
                <a:t>0</a:t>
              </a:r>
            </a:p>
          </p:txBody>
        </p:sp>
        <p:grpSp>
          <p:nvGrpSpPr>
            <p:cNvPr id="119832" name="Group 28"/>
            <p:cNvGrpSpPr>
              <a:grpSpLocks/>
            </p:cNvGrpSpPr>
            <p:nvPr/>
          </p:nvGrpSpPr>
          <p:grpSpPr bwMode="auto">
            <a:xfrm>
              <a:off x="3563" y="2469"/>
              <a:ext cx="680" cy="680"/>
              <a:chOff x="357" y="2450"/>
              <a:chExt cx="795" cy="646"/>
            </a:xfrm>
          </p:grpSpPr>
          <p:sp>
            <p:nvSpPr>
              <p:cNvPr id="119833" name="Line 29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34" name="Line 30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9835" name="Oval 33"/>
            <p:cNvSpPr>
              <a:spLocks noChangeArrowheads="1"/>
            </p:cNvSpPr>
            <p:nvPr/>
          </p:nvSpPr>
          <p:spPr bwMode="auto">
            <a:xfrm>
              <a:off x="4198" y="2429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sp>
        <p:nvSpPr>
          <p:cNvPr id="127010" name="Line 34"/>
          <p:cNvSpPr>
            <a:spLocks noChangeShapeType="1"/>
          </p:cNvSpPr>
          <p:nvPr/>
        </p:nvSpPr>
        <p:spPr bwMode="auto">
          <a:xfrm flipH="1" flipV="1">
            <a:off x="1562503" y="2362422"/>
            <a:ext cx="0" cy="508000"/>
          </a:xfrm>
          <a:prstGeom prst="line">
            <a:avLst/>
          </a:prstGeom>
          <a:noFill/>
          <a:ln w="31750">
            <a:solidFill>
              <a:schemeClr val="bg1">
                <a:lumMod val="50000"/>
              </a:schemeClr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11" name="Line 35"/>
          <p:cNvSpPr>
            <a:spLocks noChangeShapeType="1"/>
          </p:cNvSpPr>
          <p:nvPr/>
        </p:nvSpPr>
        <p:spPr bwMode="auto">
          <a:xfrm rot="5400000" flipV="1">
            <a:off x="2856316" y="3449859"/>
            <a:ext cx="0" cy="733425"/>
          </a:xfrm>
          <a:prstGeom prst="line">
            <a:avLst/>
          </a:prstGeom>
          <a:noFill/>
          <a:ln w="31750">
            <a:solidFill>
              <a:schemeClr val="bg1">
                <a:lumMod val="50000"/>
              </a:schemeClr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12" name="Text Box 36"/>
          <p:cNvSpPr txBox="1">
            <a:spLocks noChangeArrowheads="1"/>
          </p:cNvSpPr>
          <p:nvPr/>
        </p:nvSpPr>
        <p:spPr bwMode="auto">
          <a:xfrm rot="5400000">
            <a:off x="-588411" y="2738015"/>
            <a:ext cx="2646363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i="1" dirty="0">
                <a:cs typeface="Arial" charset="0"/>
              </a:rPr>
              <a:t>P</a:t>
            </a:r>
            <a:r>
              <a:rPr lang="en-US" sz="2400" dirty="0">
                <a:cs typeface="Arial" charset="0"/>
              </a:rPr>
              <a:t>  rises by 8%</a:t>
            </a:r>
          </a:p>
        </p:txBody>
      </p:sp>
      <p:sp>
        <p:nvSpPr>
          <p:cNvPr id="127013" name="Text Box 37"/>
          <p:cNvSpPr txBox="1">
            <a:spLocks noChangeArrowheads="1"/>
          </p:cNvSpPr>
          <p:nvPr/>
        </p:nvSpPr>
        <p:spPr bwMode="auto">
          <a:xfrm>
            <a:off x="1303741" y="4427760"/>
            <a:ext cx="284003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i="1" dirty="0">
                <a:cs typeface="Arial" charset="0"/>
              </a:rPr>
              <a:t>Q</a:t>
            </a:r>
            <a:r>
              <a:rPr lang="en-US" sz="2400" dirty="0">
                <a:cs typeface="Arial" charset="0"/>
              </a:rPr>
              <a:t>  rises by 16%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99804" y="3366215"/>
            <a:ext cx="2506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+mn-lt"/>
              </a:rPr>
              <a:t>Which is elastic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566667" y="2329311"/>
            <a:ext cx="3333151" cy="984250"/>
            <a:chOff x="4566667" y="2329311"/>
            <a:chExt cx="3333151" cy="984250"/>
          </a:xfrm>
        </p:grpSpPr>
        <p:grpSp>
          <p:nvGrpSpPr>
            <p:cNvPr id="40" name="Group 39"/>
            <p:cNvGrpSpPr/>
            <p:nvPr/>
          </p:nvGrpSpPr>
          <p:grpSpPr>
            <a:xfrm>
              <a:off x="5753518" y="2329311"/>
              <a:ext cx="2146300" cy="984250"/>
              <a:chOff x="5753518" y="2329311"/>
              <a:chExt cx="2146300" cy="984250"/>
            </a:xfrm>
          </p:grpSpPr>
          <p:grpSp>
            <p:nvGrpSpPr>
              <p:cNvPr id="42" name="Group 62"/>
              <p:cNvGrpSpPr>
                <a:grpSpLocks/>
              </p:cNvGrpSpPr>
              <p:nvPr/>
            </p:nvGrpSpPr>
            <p:grpSpPr bwMode="auto">
              <a:xfrm>
                <a:off x="5753518" y="2329311"/>
                <a:ext cx="2146300" cy="984250"/>
                <a:chOff x="781" y="3156"/>
                <a:chExt cx="1352" cy="620"/>
              </a:xfrm>
            </p:grpSpPr>
            <p:grpSp>
              <p:nvGrpSpPr>
                <p:cNvPr id="45" name="Group 38"/>
                <p:cNvGrpSpPr>
                  <a:grpSpLocks/>
                </p:cNvGrpSpPr>
                <p:nvPr/>
              </p:nvGrpSpPr>
              <p:grpSpPr bwMode="auto">
                <a:xfrm>
                  <a:off x="781" y="3156"/>
                  <a:ext cx="642" cy="620"/>
                  <a:chOff x="3422" y="3211"/>
                  <a:chExt cx="642" cy="620"/>
                </a:xfrm>
              </p:grpSpPr>
              <p:sp>
                <p:nvSpPr>
                  <p:cNvPr id="47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22" y="3211"/>
                    <a:ext cx="642" cy="31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700" dirty="0">
                        <a:cs typeface="Arial" charset="0"/>
                      </a:rPr>
                      <a:t>16%</a:t>
                    </a:r>
                    <a:endParaRPr lang="en-US" sz="2700" b="1" i="1" baseline="30000" dirty="0">
                      <a:cs typeface="Arial" charset="0"/>
                    </a:endParaRPr>
                  </a:p>
                </p:txBody>
              </p:sp>
              <p:sp>
                <p:nvSpPr>
                  <p:cNvPr id="48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0" y="3514"/>
                    <a:ext cx="622" cy="31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700">
                        <a:cs typeface="Arial" charset="0"/>
                      </a:rPr>
                      <a:t>8%</a:t>
                    </a:r>
                    <a:endParaRPr lang="en-US" sz="2700" b="1" i="1" baseline="30000">
                      <a:cs typeface="Arial" charset="0"/>
                    </a:endParaRPr>
                  </a:p>
                </p:txBody>
              </p:sp>
              <p:sp>
                <p:nvSpPr>
                  <p:cNvPr id="49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84" y="3522"/>
                    <a:ext cx="50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6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347" y="3308"/>
                  <a:ext cx="786" cy="3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2600" dirty="0">
                      <a:cs typeface="Arial" charset="0"/>
                    </a:rPr>
                    <a:t>=  2.0</a:t>
                  </a:r>
                </a:p>
              </p:txBody>
            </p:sp>
          </p:grpSp>
          <p:cxnSp>
            <p:nvCxnSpPr>
              <p:cNvPr id="43" name="Straight Connector 42"/>
              <p:cNvCxnSpPr/>
              <p:nvPr/>
            </p:nvCxnSpPr>
            <p:spPr>
              <a:xfrm>
                <a:off x="5753518" y="2463993"/>
                <a:ext cx="0" cy="78365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6766761" y="2440720"/>
                <a:ext cx="0" cy="78365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 Box 7"/>
            <p:cNvSpPr txBox="1">
              <a:spLocks noChangeArrowheads="1"/>
            </p:cNvSpPr>
            <p:nvPr/>
          </p:nvSpPr>
          <p:spPr bwMode="auto">
            <a:xfrm>
              <a:off x="4566667" y="2600635"/>
              <a:ext cx="1333608" cy="50800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600" dirty="0" err="1">
                  <a:latin typeface="Arial" pitchFamily="34" charset="0"/>
                  <a:cs typeface="Arial" pitchFamily="34" charset="0"/>
                </a:rPr>
                <a:t>Es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  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7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7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7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7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10" grpId="0" animBg="1"/>
      <p:bldP spid="127011" grpId="0" animBg="1"/>
      <p:bldP spid="127012" grpId="0"/>
      <p:bldP spid="127013" grpId="0"/>
      <p:bldP spid="3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07305" y="309043"/>
            <a:ext cx="4303270" cy="681037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3200" dirty="0">
                <a:solidFill>
                  <a:srgbClr val="5F5F5F"/>
                </a:solidFill>
              </a:rPr>
              <a:t>Supply Curves</a:t>
            </a:r>
          </a:p>
        </p:txBody>
      </p:sp>
      <p:sp>
        <p:nvSpPr>
          <p:cNvPr id="12186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2" name="Rectangle 1"/>
          <p:cNvSpPr/>
          <p:nvPr/>
        </p:nvSpPr>
        <p:spPr>
          <a:xfrm>
            <a:off x="351998" y="2169269"/>
            <a:ext cx="83289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239713">
              <a:buFont typeface="Arial" pitchFamily="34" charset="0"/>
              <a:buChar char="•"/>
            </a:pPr>
            <a:r>
              <a:rPr lang="en-US" sz="2800" dirty="0">
                <a:latin typeface="+mn-lt"/>
              </a:rPr>
              <a:t>The flatter the curve, the bigger the elasticity</a:t>
            </a:r>
          </a:p>
        </p:txBody>
      </p:sp>
      <p:sp>
        <p:nvSpPr>
          <p:cNvPr id="3" name="Rectangle 2"/>
          <p:cNvSpPr/>
          <p:nvPr/>
        </p:nvSpPr>
        <p:spPr>
          <a:xfrm>
            <a:off x="364515" y="2686115"/>
            <a:ext cx="77901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239713">
              <a:buFont typeface="Arial" pitchFamily="34" charset="0"/>
              <a:buChar char="•"/>
            </a:pPr>
            <a:r>
              <a:rPr lang="en-US" sz="2800" dirty="0">
                <a:latin typeface="+mn-lt"/>
              </a:rPr>
              <a:t>The steeper the curve, the smaller the elasticity</a:t>
            </a:r>
          </a:p>
        </p:txBody>
      </p:sp>
      <p:grpSp>
        <p:nvGrpSpPr>
          <p:cNvPr id="121857" name="Group 121856"/>
          <p:cNvGrpSpPr/>
          <p:nvPr/>
        </p:nvGrpSpPr>
        <p:grpSpPr>
          <a:xfrm>
            <a:off x="759115" y="3479793"/>
            <a:ext cx="3109282" cy="2903688"/>
            <a:chOff x="759115" y="3479793"/>
            <a:chExt cx="3109282" cy="2903688"/>
          </a:xfrm>
        </p:grpSpPr>
        <p:grpSp>
          <p:nvGrpSpPr>
            <p:cNvPr id="4" name="Group 3"/>
            <p:cNvGrpSpPr/>
            <p:nvPr/>
          </p:nvGrpSpPr>
          <p:grpSpPr>
            <a:xfrm>
              <a:off x="759115" y="3861705"/>
              <a:ext cx="3109282" cy="2521776"/>
              <a:chOff x="902733" y="4011085"/>
              <a:chExt cx="3109282" cy="2521776"/>
            </a:xfrm>
          </p:grpSpPr>
          <p:grpSp>
            <p:nvGrpSpPr>
              <p:cNvPr id="5" name="Group 60"/>
              <p:cNvGrpSpPr>
                <a:grpSpLocks/>
              </p:cNvGrpSpPr>
              <p:nvPr/>
            </p:nvGrpSpPr>
            <p:grpSpPr bwMode="auto">
              <a:xfrm>
                <a:off x="2798198" y="4766965"/>
                <a:ext cx="496267" cy="1729390"/>
                <a:chOff x="4537" y="2201"/>
                <a:chExt cx="345" cy="1172"/>
              </a:xfrm>
            </p:grpSpPr>
            <p:sp>
              <p:nvSpPr>
                <p:cNvPr id="6" name="Line 20"/>
                <p:cNvSpPr>
                  <a:spLocks noChangeShapeType="1"/>
                </p:cNvSpPr>
                <p:nvPr/>
              </p:nvSpPr>
              <p:spPr bwMode="auto">
                <a:xfrm>
                  <a:off x="4706" y="2201"/>
                  <a:ext cx="3" cy="959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537" y="3140"/>
                  <a:ext cx="345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Q</a:t>
                  </a:r>
                  <a:r>
                    <a:rPr lang="en-US" b="1" baseline="-25000" dirty="0">
                      <a:cs typeface="Arial" charset="0"/>
                    </a:rPr>
                    <a:t>1</a:t>
                  </a:r>
                </a:p>
              </p:txBody>
            </p:sp>
          </p:grpSp>
          <p:grpSp>
            <p:nvGrpSpPr>
              <p:cNvPr id="8" name="Group 5"/>
              <p:cNvGrpSpPr>
                <a:grpSpLocks/>
              </p:cNvGrpSpPr>
              <p:nvPr/>
            </p:nvGrpSpPr>
            <p:grpSpPr bwMode="auto">
              <a:xfrm>
                <a:off x="1047358" y="4011085"/>
                <a:ext cx="2964657" cy="2521776"/>
                <a:chOff x="3133" y="1250"/>
                <a:chExt cx="2061" cy="1709"/>
              </a:xfrm>
            </p:grpSpPr>
            <p:grpSp>
              <p:nvGrpSpPr>
                <p:cNvPr id="9" name="Group 6"/>
                <p:cNvGrpSpPr>
                  <a:grpSpLocks/>
                </p:cNvGrpSpPr>
                <p:nvPr/>
              </p:nvGrpSpPr>
              <p:grpSpPr bwMode="auto">
                <a:xfrm>
                  <a:off x="3421" y="1302"/>
                  <a:ext cx="1661" cy="1413"/>
                  <a:chOff x="1098" y="1361"/>
                  <a:chExt cx="2116" cy="2027"/>
                </a:xfrm>
              </p:grpSpPr>
              <p:sp>
                <p:nvSpPr>
                  <p:cNvPr id="12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1102" y="1361"/>
                    <a:ext cx="0" cy="202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1098" y="3388"/>
                    <a:ext cx="211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133" y="1250"/>
                  <a:ext cx="38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P</a:t>
                  </a:r>
                </a:p>
              </p:txBody>
            </p:sp>
            <p:sp>
              <p:nvSpPr>
                <p:cNvPr id="1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807" y="2726"/>
                  <a:ext cx="38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Q</a:t>
                  </a:r>
                </a:p>
              </p:txBody>
            </p:sp>
          </p:grpSp>
          <p:grpSp>
            <p:nvGrpSpPr>
              <p:cNvPr id="14" name="Group 54"/>
              <p:cNvGrpSpPr>
                <a:grpSpLocks/>
              </p:cNvGrpSpPr>
              <p:nvPr/>
            </p:nvGrpSpPr>
            <p:grpSpPr bwMode="auto">
              <a:xfrm>
                <a:off x="1902677" y="4079171"/>
                <a:ext cx="1985068" cy="2034830"/>
                <a:chOff x="4013" y="1617"/>
                <a:chExt cx="1380" cy="1379"/>
              </a:xfrm>
            </p:grpSpPr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 rot="6600000">
                  <a:off x="3783" y="1847"/>
                  <a:ext cx="1379" cy="919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073" y="1632"/>
                  <a:ext cx="32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2400" b="1" i="1">
                      <a:cs typeface="Arial" charset="0"/>
                    </a:rPr>
                    <a:t>S</a:t>
                  </a:r>
                </a:p>
              </p:txBody>
            </p:sp>
          </p:grpSp>
          <p:grpSp>
            <p:nvGrpSpPr>
              <p:cNvPr id="17" name="Group 59"/>
              <p:cNvGrpSpPr>
                <a:grpSpLocks/>
              </p:cNvGrpSpPr>
              <p:nvPr/>
            </p:nvGrpSpPr>
            <p:grpSpPr bwMode="auto">
              <a:xfrm>
                <a:off x="921640" y="4520982"/>
                <a:ext cx="2164882" cy="343811"/>
                <a:chOff x="3246" y="2115"/>
                <a:chExt cx="1505" cy="233"/>
              </a:xfrm>
            </p:grpSpPr>
            <p:sp>
              <p:nvSpPr>
                <p:cNvPr id="1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246" y="2115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P</a:t>
                  </a:r>
                  <a:r>
                    <a:rPr lang="en-US" b="1" baseline="-25000" dirty="0"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9" name="Line 19"/>
                <p:cNvSpPr>
                  <a:spLocks noChangeShapeType="1"/>
                </p:cNvSpPr>
                <p:nvPr/>
              </p:nvSpPr>
              <p:spPr bwMode="auto">
                <a:xfrm>
                  <a:off x="3625" y="2275"/>
                  <a:ext cx="1084" cy="0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Oval 23"/>
                <p:cNvSpPr>
                  <a:spLocks noChangeArrowheads="1"/>
                </p:cNvSpPr>
                <p:nvPr/>
              </p:nvSpPr>
              <p:spPr bwMode="auto">
                <a:xfrm>
                  <a:off x="4663" y="2231"/>
                  <a:ext cx="88" cy="87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" charset="0"/>
                  </a:endParaRPr>
                </a:p>
              </p:txBody>
            </p:sp>
          </p:grpSp>
          <p:grpSp>
            <p:nvGrpSpPr>
              <p:cNvPr id="21" name="Group 58"/>
              <p:cNvGrpSpPr>
                <a:grpSpLocks/>
              </p:cNvGrpSpPr>
              <p:nvPr/>
            </p:nvGrpSpPr>
            <p:grpSpPr bwMode="auto">
              <a:xfrm>
                <a:off x="902733" y="5052530"/>
                <a:ext cx="1645589" cy="1454926"/>
                <a:chOff x="3268" y="2394"/>
                <a:chExt cx="1144" cy="986"/>
              </a:xfrm>
            </p:grpSpPr>
            <p:sp>
              <p:nvSpPr>
                <p:cNvPr id="22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042" y="3147"/>
                  <a:ext cx="37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Q</a:t>
                  </a:r>
                  <a:r>
                    <a:rPr lang="en-US" b="1" baseline="-25000" dirty="0"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23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268" y="2394"/>
                  <a:ext cx="38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P</a:t>
                  </a:r>
                  <a:r>
                    <a:rPr lang="en-US" b="1" baseline="-25000" dirty="0">
                      <a:cs typeface="Arial" charset="0"/>
                    </a:rPr>
                    <a:t>0</a:t>
                  </a:r>
                </a:p>
              </p:txBody>
            </p:sp>
            <p:grpSp>
              <p:nvGrpSpPr>
                <p:cNvPr id="24" name="Group 28"/>
                <p:cNvGrpSpPr>
                  <a:grpSpLocks/>
                </p:cNvGrpSpPr>
                <p:nvPr/>
              </p:nvGrpSpPr>
              <p:grpSpPr bwMode="auto">
                <a:xfrm>
                  <a:off x="3659" y="2540"/>
                  <a:ext cx="583" cy="615"/>
                  <a:chOff x="470" y="2513"/>
                  <a:chExt cx="682" cy="583"/>
                </a:xfrm>
              </p:grpSpPr>
              <p:sp>
                <p:nvSpPr>
                  <p:cNvPr id="26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470" y="2513"/>
                    <a:ext cx="682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77777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151" y="2522"/>
                    <a:ext cx="1" cy="574"/>
                  </a:xfrm>
                  <a:prstGeom prst="line">
                    <a:avLst/>
                  </a:prstGeom>
                  <a:noFill/>
                  <a:ln w="9525">
                    <a:solidFill>
                      <a:srgbClr val="777777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Oval 33"/>
                <p:cNvSpPr>
                  <a:spLocks noChangeArrowheads="1"/>
                </p:cNvSpPr>
                <p:nvPr/>
              </p:nvSpPr>
              <p:spPr bwMode="auto">
                <a:xfrm>
                  <a:off x="4198" y="2501"/>
                  <a:ext cx="88" cy="87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28" name="Line 34"/>
              <p:cNvSpPr>
                <a:spLocks noChangeShapeType="1"/>
              </p:cNvSpPr>
              <p:nvPr/>
            </p:nvSpPr>
            <p:spPr bwMode="auto">
              <a:xfrm flipH="1" flipV="1">
                <a:off x="1604040" y="4761276"/>
                <a:ext cx="0" cy="472187"/>
              </a:xfrm>
              <a:prstGeom prst="line">
                <a:avLst/>
              </a:prstGeom>
              <a:noFill/>
              <a:ln w="31750">
                <a:solidFill>
                  <a:schemeClr val="bg1">
                    <a:lumMod val="50000"/>
                  </a:schemeClr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35"/>
              <p:cNvSpPr>
                <a:spLocks noChangeShapeType="1"/>
              </p:cNvSpPr>
              <p:nvPr/>
            </p:nvSpPr>
            <p:spPr bwMode="auto">
              <a:xfrm rot="5400000" flipH="1" flipV="1">
                <a:off x="2682783" y="5651302"/>
                <a:ext cx="2" cy="664564"/>
              </a:xfrm>
              <a:prstGeom prst="line">
                <a:avLst/>
              </a:prstGeom>
              <a:noFill/>
              <a:ln w="31750">
                <a:solidFill>
                  <a:schemeClr val="bg1">
                    <a:lumMod val="50000"/>
                  </a:schemeClr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" name="Rectangle 87"/>
            <p:cNvSpPr/>
            <p:nvPr/>
          </p:nvSpPr>
          <p:spPr>
            <a:xfrm>
              <a:off x="1586337" y="3479793"/>
              <a:ext cx="190366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+mn-lt"/>
                </a:rPr>
                <a:t>more elastic </a:t>
              </a:r>
            </a:p>
          </p:txBody>
        </p:sp>
      </p:grpSp>
      <p:grpSp>
        <p:nvGrpSpPr>
          <p:cNvPr id="121861" name="Group 121860"/>
          <p:cNvGrpSpPr/>
          <p:nvPr/>
        </p:nvGrpSpPr>
        <p:grpSpPr>
          <a:xfrm>
            <a:off x="4682749" y="3497283"/>
            <a:ext cx="3109282" cy="2978796"/>
            <a:chOff x="4682749" y="3497283"/>
            <a:chExt cx="3109282" cy="2978796"/>
          </a:xfrm>
        </p:grpSpPr>
        <p:grpSp>
          <p:nvGrpSpPr>
            <p:cNvPr id="121856" name="Group 121855"/>
            <p:cNvGrpSpPr/>
            <p:nvPr/>
          </p:nvGrpSpPr>
          <p:grpSpPr>
            <a:xfrm>
              <a:off x="4682749" y="3954303"/>
              <a:ext cx="3109282" cy="2521776"/>
              <a:chOff x="4682749" y="3954303"/>
              <a:chExt cx="3109282" cy="2521776"/>
            </a:xfrm>
          </p:grpSpPr>
          <p:grpSp>
            <p:nvGrpSpPr>
              <p:cNvPr id="61" name="Group 60"/>
              <p:cNvGrpSpPr>
                <a:grpSpLocks/>
              </p:cNvGrpSpPr>
              <p:nvPr/>
            </p:nvGrpSpPr>
            <p:grpSpPr bwMode="auto">
              <a:xfrm>
                <a:off x="6203464" y="4710183"/>
                <a:ext cx="496267" cy="1729390"/>
                <a:chOff x="4537" y="2201"/>
                <a:chExt cx="345" cy="1172"/>
              </a:xfrm>
            </p:grpSpPr>
            <p:sp>
              <p:nvSpPr>
                <p:cNvPr id="62" name="Line 20"/>
                <p:cNvSpPr>
                  <a:spLocks noChangeShapeType="1"/>
                </p:cNvSpPr>
                <p:nvPr/>
              </p:nvSpPr>
              <p:spPr bwMode="auto">
                <a:xfrm>
                  <a:off x="4679" y="2201"/>
                  <a:ext cx="3" cy="959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537" y="3140"/>
                  <a:ext cx="345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Q</a:t>
                  </a:r>
                  <a:r>
                    <a:rPr lang="en-US" b="1" baseline="-25000" dirty="0">
                      <a:cs typeface="Arial" charset="0"/>
                    </a:rPr>
                    <a:t>1</a:t>
                  </a:r>
                </a:p>
              </p:txBody>
            </p:sp>
          </p:grpSp>
          <p:grpSp>
            <p:nvGrpSpPr>
              <p:cNvPr id="64" name="Group 5"/>
              <p:cNvGrpSpPr>
                <a:grpSpLocks/>
              </p:cNvGrpSpPr>
              <p:nvPr/>
            </p:nvGrpSpPr>
            <p:grpSpPr bwMode="auto">
              <a:xfrm>
                <a:off x="4827374" y="3954303"/>
                <a:ext cx="2964657" cy="2521776"/>
                <a:chOff x="3133" y="1250"/>
                <a:chExt cx="2061" cy="1709"/>
              </a:xfrm>
            </p:grpSpPr>
            <p:grpSp>
              <p:nvGrpSpPr>
                <p:cNvPr id="65" name="Group 6"/>
                <p:cNvGrpSpPr>
                  <a:grpSpLocks/>
                </p:cNvGrpSpPr>
                <p:nvPr/>
              </p:nvGrpSpPr>
              <p:grpSpPr bwMode="auto">
                <a:xfrm>
                  <a:off x="3421" y="1302"/>
                  <a:ext cx="1661" cy="1413"/>
                  <a:chOff x="1098" y="1361"/>
                  <a:chExt cx="2116" cy="2027"/>
                </a:xfrm>
              </p:grpSpPr>
              <p:sp>
                <p:nvSpPr>
                  <p:cNvPr id="68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1102" y="1361"/>
                    <a:ext cx="0" cy="202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1098" y="3388"/>
                    <a:ext cx="211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6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133" y="1250"/>
                  <a:ext cx="38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P</a:t>
                  </a:r>
                </a:p>
              </p:txBody>
            </p:sp>
            <p:sp>
              <p:nvSpPr>
                <p:cNvPr id="6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807" y="2726"/>
                  <a:ext cx="38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Q</a:t>
                  </a:r>
                </a:p>
              </p:txBody>
            </p:sp>
          </p:grpSp>
          <p:grpSp>
            <p:nvGrpSpPr>
              <p:cNvPr id="70" name="Group 54"/>
              <p:cNvGrpSpPr>
                <a:grpSpLocks/>
              </p:cNvGrpSpPr>
              <p:nvPr/>
            </p:nvGrpSpPr>
            <p:grpSpPr bwMode="auto">
              <a:xfrm>
                <a:off x="6006346" y="3969269"/>
                <a:ext cx="1169464" cy="2086476"/>
                <a:chOff x="4238" y="1581"/>
                <a:chExt cx="813" cy="1414"/>
              </a:xfrm>
            </p:grpSpPr>
            <p:sp>
              <p:nvSpPr>
                <p:cNvPr id="71" name="Line 12"/>
                <p:cNvSpPr>
                  <a:spLocks noChangeShapeType="1"/>
                </p:cNvSpPr>
                <p:nvPr/>
              </p:nvSpPr>
              <p:spPr bwMode="auto">
                <a:xfrm rot="6600000">
                  <a:off x="3677" y="2160"/>
                  <a:ext cx="1396" cy="274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731" y="1581"/>
                  <a:ext cx="32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2400" b="1" i="1" dirty="0">
                      <a:cs typeface="Arial" charset="0"/>
                    </a:rPr>
                    <a:t>S</a:t>
                  </a:r>
                </a:p>
              </p:txBody>
            </p:sp>
          </p:grpSp>
          <p:grpSp>
            <p:nvGrpSpPr>
              <p:cNvPr id="73" name="Group 59"/>
              <p:cNvGrpSpPr>
                <a:grpSpLocks/>
              </p:cNvGrpSpPr>
              <p:nvPr/>
            </p:nvGrpSpPr>
            <p:grpSpPr bwMode="auto">
              <a:xfrm>
                <a:off x="4684377" y="4481908"/>
                <a:ext cx="1777930" cy="343811"/>
                <a:chOff x="3234" y="2127"/>
                <a:chExt cx="1236" cy="233"/>
              </a:xfrm>
            </p:grpSpPr>
            <p:sp>
              <p:nvSpPr>
                <p:cNvPr id="7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234" y="2127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P</a:t>
                  </a:r>
                  <a:r>
                    <a:rPr lang="en-US" b="1" baseline="-25000" dirty="0"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75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625" y="2275"/>
                  <a:ext cx="827" cy="1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" name="Oval 23"/>
                <p:cNvSpPr>
                  <a:spLocks noChangeArrowheads="1"/>
                </p:cNvSpPr>
                <p:nvPr/>
              </p:nvSpPr>
              <p:spPr bwMode="auto">
                <a:xfrm>
                  <a:off x="4382" y="2231"/>
                  <a:ext cx="88" cy="87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" charset="0"/>
                  </a:endParaRPr>
                </a:p>
              </p:txBody>
            </p:sp>
          </p:grpSp>
          <p:grpSp>
            <p:nvGrpSpPr>
              <p:cNvPr id="77" name="Group 58"/>
              <p:cNvGrpSpPr>
                <a:grpSpLocks/>
              </p:cNvGrpSpPr>
              <p:nvPr/>
            </p:nvGrpSpPr>
            <p:grpSpPr bwMode="auto">
              <a:xfrm>
                <a:off x="4682749" y="4995748"/>
                <a:ext cx="1645589" cy="1454926"/>
                <a:chOff x="3268" y="2394"/>
                <a:chExt cx="1144" cy="986"/>
              </a:xfrm>
            </p:grpSpPr>
            <p:sp>
              <p:nvSpPr>
                <p:cNvPr id="78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042" y="3147"/>
                  <a:ext cx="37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Q</a:t>
                  </a:r>
                  <a:r>
                    <a:rPr lang="en-US" b="1" baseline="-25000" dirty="0"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268" y="2394"/>
                  <a:ext cx="38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P</a:t>
                  </a:r>
                  <a:r>
                    <a:rPr lang="en-US" b="1" baseline="-25000" dirty="0">
                      <a:cs typeface="Arial" charset="0"/>
                    </a:rPr>
                    <a:t>0</a:t>
                  </a:r>
                </a:p>
              </p:txBody>
            </p:sp>
            <p:grpSp>
              <p:nvGrpSpPr>
                <p:cNvPr id="80" name="Group 28"/>
                <p:cNvGrpSpPr>
                  <a:grpSpLocks/>
                </p:cNvGrpSpPr>
                <p:nvPr/>
              </p:nvGrpSpPr>
              <p:grpSpPr bwMode="auto">
                <a:xfrm>
                  <a:off x="3659" y="2540"/>
                  <a:ext cx="583" cy="615"/>
                  <a:chOff x="470" y="2513"/>
                  <a:chExt cx="682" cy="583"/>
                </a:xfrm>
              </p:grpSpPr>
              <p:sp>
                <p:nvSpPr>
                  <p:cNvPr id="82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470" y="2513"/>
                    <a:ext cx="682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77777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151" y="2522"/>
                    <a:ext cx="1" cy="574"/>
                  </a:xfrm>
                  <a:prstGeom prst="line">
                    <a:avLst/>
                  </a:prstGeom>
                  <a:noFill/>
                  <a:ln w="9525">
                    <a:solidFill>
                      <a:srgbClr val="777777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1" name="Oval 33"/>
                <p:cNvSpPr>
                  <a:spLocks noChangeArrowheads="1"/>
                </p:cNvSpPr>
                <p:nvPr/>
              </p:nvSpPr>
              <p:spPr bwMode="auto">
                <a:xfrm>
                  <a:off x="4198" y="2501"/>
                  <a:ext cx="88" cy="87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84" name="Line 34"/>
              <p:cNvSpPr>
                <a:spLocks noChangeShapeType="1"/>
              </p:cNvSpPr>
              <p:nvPr/>
            </p:nvSpPr>
            <p:spPr bwMode="auto">
              <a:xfrm flipH="1" flipV="1">
                <a:off x="5384056" y="4705195"/>
                <a:ext cx="0" cy="472187"/>
              </a:xfrm>
              <a:prstGeom prst="line">
                <a:avLst/>
              </a:prstGeom>
              <a:noFill/>
              <a:ln w="31750">
                <a:solidFill>
                  <a:schemeClr val="bg1">
                    <a:lumMod val="50000"/>
                  </a:schemeClr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35"/>
              <p:cNvSpPr>
                <a:spLocks noChangeShapeType="1"/>
              </p:cNvSpPr>
              <p:nvPr/>
            </p:nvSpPr>
            <p:spPr bwMode="auto">
              <a:xfrm rot="5400000" flipH="1" flipV="1">
                <a:off x="6281910" y="5760661"/>
                <a:ext cx="2" cy="332282"/>
              </a:xfrm>
              <a:prstGeom prst="line">
                <a:avLst/>
              </a:prstGeom>
              <a:noFill/>
              <a:ln w="31750">
                <a:solidFill>
                  <a:schemeClr val="bg1">
                    <a:lumMod val="50000"/>
                  </a:schemeClr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" name="Rectangle 88"/>
            <p:cNvSpPr/>
            <p:nvPr/>
          </p:nvSpPr>
          <p:spPr>
            <a:xfrm>
              <a:off x="5246397" y="3497283"/>
              <a:ext cx="226729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+mn-lt"/>
                </a:rPr>
                <a:t>more inelastic </a:t>
              </a:r>
            </a:p>
          </p:txBody>
        </p:sp>
      </p:grpSp>
      <p:sp>
        <p:nvSpPr>
          <p:cNvPr id="121862" name="Rectangle 121861"/>
          <p:cNvSpPr/>
          <p:nvPr/>
        </p:nvSpPr>
        <p:spPr>
          <a:xfrm>
            <a:off x="226652" y="1082163"/>
            <a:ext cx="83327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>
                <a:latin typeface="+mn-lt"/>
              </a:rPr>
              <a:t>The slope of the supply curve is closely related to price elasticity of supply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1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186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092315" y="289878"/>
            <a:ext cx="4736892" cy="619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3200" dirty="0">
                <a:solidFill>
                  <a:srgbClr val="5F5F5F"/>
                </a:solidFill>
              </a:rPr>
              <a:t>Elasticity of Supply</a:t>
            </a:r>
            <a:endParaRPr lang="en-US" sz="3200" b="0" dirty="0">
              <a:solidFill>
                <a:srgbClr val="5F5F5F"/>
              </a:solidFill>
            </a:endParaRPr>
          </a:p>
        </p:txBody>
      </p:sp>
      <p:sp>
        <p:nvSpPr>
          <p:cNvPr id="12392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123939" name="Rectangle 35"/>
          <p:cNvSpPr>
            <a:spLocks noChangeArrowheads="1"/>
          </p:cNvSpPr>
          <p:nvPr/>
        </p:nvSpPr>
        <p:spPr bwMode="auto">
          <a:xfrm>
            <a:off x="268117" y="1697478"/>
            <a:ext cx="4288893" cy="195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+mn-lt"/>
                <a:cs typeface="Arial" charset="0"/>
              </a:rPr>
              <a:t>Sellers’ are not price sensitive</a:t>
            </a:r>
          </a:p>
          <a:p>
            <a:pPr marL="342900" indent="-342900">
              <a:spcBef>
                <a:spcPts val="6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err="1">
                <a:latin typeface="+mn-lt"/>
                <a:cs typeface="Arial" charset="0"/>
              </a:rPr>
              <a:t>E</a:t>
            </a:r>
            <a:r>
              <a:rPr lang="en-US" sz="2400" baseline="-25000" dirty="0" err="1">
                <a:latin typeface="+mn-lt"/>
                <a:cs typeface="Arial" charset="0"/>
              </a:rPr>
              <a:t>s</a:t>
            </a:r>
            <a:r>
              <a:rPr lang="en-US" sz="2400" baseline="-25000" dirty="0">
                <a:latin typeface="+mn-lt"/>
                <a:cs typeface="Arial" charset="0"/>
              </a:rPr>
              <a:t> </a:t>
            </a:r>
            <a:r>
              <a:rPr lang="en-US" sz="2400" dirty="0">
                <a:latin typeface="+mn-lt"/>
                <a:cs typeface="Arial" charset="0"/>
              </a:rPr>
              <a:t>= 0, supply curve is vertical</a:t>
            </a:r>
          </a:p>
          <a:p>
            <a:pPr marL="342900" indent="-342900">
              <a:spcBef>
                <a:spcPts val="6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+mn-lt"/>
                <a:cs typeface="Arial" charset="0"/>
              </a:rPr>
              <a:t>An increase in price leaves quantity supplied unchanged</a:t>
            </a:r>
          </a:p>
          <a:p>
            <a:pPr marL="342900" indent="-342900">
              <a:lnSpc>
                <a:spcPct val="105000"/>
              </a:lnSpc>
              <a:spcBef>
                <a:spcPct val="450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sz="2400" dirty="0">
              <a:solidFill>
                <a:srgbClr val="0000FF"/>
              </a:solidFill>
              <a:latin typeface="+mn-lt"/>
              <a:cs typeface="Arial" charset="0"/>
            </a:endParaRPr>
          </a:p>
        </p:txBody>
      </p:sp>
      <p:sp>
        <p:nvSpPr>
          <p:cNvPr id="44" name="Rectangle 5"/>
          <p:cNvSpPr txBox="1">
            <a:spLocks noChangeArrowheads="1"/>
          </p:cNvSpPr>
          <p:nvPr/>
        </p:nvSpPr>
        <p:spPr>
          <a:xfrm>
            <a:off x="268118" y="1182999"/>
            <a:ext cx="4288892" cy="6191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Calibri" pitchFamily="34" charset="0"/>
              <a:buChar char="―"/>
            </a:pPr>
            <a:r>
              <a:rPr lang="en-US" sz="2800" dirty="0"/>
              <a:t>Perfectly Inelastic Supply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270617" y="4519586"/>
            <a:ext cx="4288893" cy="195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At a given price, P</a:t>
            </a:r>
            <a:r>
              <a:rPr lang="en-US" sz="2400" baseline="-25000" dirty="0">
                <a:latin typeface="+mn-lt"/>
              </a:rPr>
              <a:t>0</a:t>
            </a:r>
            <a:r>
              <a:rPr lang="en-US" sz="2400" dirty="0">
                <a:latin typeface="+mn-lt"/>
              </a:rPr>
              <a:t>, producers will supply any quantity</a:t>
            </a:r>
          </a:p>
          <a:p>
            <a:pPr marL="342900" indent="-342900">
              <a:spcBef>
                <a:spcPts val="6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err="1">
                <a:latin typeface="+mn-lt"/>
                <a:cs typeface="Arial" charset="0"/>
              </a:rPr>
              <a:t>E</a:t>
            </a:r>
            <a:r>
              <a:rPr lang="en-US" sz="2400" baseline="-25000" dirty="0" err="1">
                <a:latin typeface="+mn-lt"/>
                <a:cs typeface="Arial" charset="0"/>
              </a:rPr>
              <a:t>s</a:t>
            </a:r>
            <a:r>
              <a:rPr lang="en-US" sz="2400" baseline="-25000" dirty="0">
                <a:latin typeface="+mn-lt"/>
                <a:cs typeface="Arial" charset="0"/>
              </a:rPr>
              <a:t> </a:t>
            </a:r>
            <a:r>
              <a:rPr lang="en-US" sz="2400" dirty="0">
                <a:latin typeface="+mn-lt"/>
                <a:cs typeface="Arial" charset="0"/>
              </a:rPr>
              <a:t>= infinity</a:t>
            </a:r>
          </a:p>
          <a:p>
            <a:pPr marL="342900" indent="-342900">
              <a:spcBef>
                <a:spcPts val="6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+mn-lt"/>
                <a:cs typeface="Arial" charset="0"/>
              </a:rPr>
              <a:t>Supply</a:t>
            </a:r>
            <a:r>
              <a:rPr lang="en-US" sz="2400" dirty="0">
                <a:latin typeface="+mn-lt"/>
              </a:rPr>
              <a:t> curve is horizontal</a:t>
            </a:r>
          </a:p>
        </p:txBody>
      </p:sp>
      <p:sp>
        <p:nvSpPr>
          <p:cNvPr id="72" name="Rectangle 5"/>
          <p:cNvSpPr txBox="1">
            <a:spLocks noChangeArrowheads="1"/>
          </p:cNvSpPr>
          <p:nvPr/>
        </p:nvSpPr>
        <p:spPr>
          <a:xfrm>
            <a:off x="270618" y="4005107"/>
            <a:ext cx="4288892" cy="6191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Calibri" pitchFamily="34" charset="0"/>
              <a:buChar char="―"/>
            </a:pPr>
            <a:r>
              <a:rPr lang="en-US" sz="2800" dirty="0"/>
              <a:t>Perfectly Elastic Supply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36501" y="1316614"/>
            <a:ext cx="3363021" cy="2484037"/>
            <a:chOff x="4709108" y="1331604"/>
            <a:chExt cx="4277547" cy="3505661"/>
          </a:xfrm>
        </p:grpSpPr>
        <p:grpSp>
          <p:nvGrpSpPr>
            <p:cNvPr id="73" name="Group 72"/>
            <p:cNvGrpSpPr>
              <a:grpSpLocks/>
            </p:cNvGrpSpPr>
            <p:nvPr/>
          </p:nvGrpSpPr>
          <p:grpSpPr bwMode="auto">
            <a:xfrm>
              <a:off x="4709108" y="1331604"/>
              <a:ext cx="4160072" cy="3134352"/>
              <a:chOff x="107128" y="2123448"/>
              <a:chExt cx="4160072" cy="3134352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914400" y="2209800"/>
                <a:ext cx="3352800" cy="304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/>
                  <a:t>1. an</a:t>
                </a:r>
              </a:p>
            </p:txBody>
          </p:sp>
          <p:grpSp>
            <p:nvGrpSpPr>
              <p:cNvPr id="75" name="Group 13"/>
              <p:cNvGrpSpPr>
                <a:grpSpLocks/>
              </p:cNvGrpSpPr>
              <p:nvPr/>
            </p:nvGrpSpPr>
            <p:grpSpPr bwMode="auto">
              <a:xfrm>
                <a:off x="107128" y="2123448"/>
                <a:ext cx="808860" cy="3134352"/>
                <a:chOff x="107128" y="2123448"/>
                <a:chExt cx="808860" cy="3134352"/>
              </a:xfrm>
            </p:grpSpPr>
            <p:cxnSp>
              <p:nvCxnSpPr>
                <p:cNvPr id="76" name="Straight Connector 75"/>
                <p:cNvCxnSpPr/>
                <p:nvPr/>
              </p:nvCxnSpPr>
              <p:spPr>
                <a:xfrm rot="5400000">
                  <a:off x="-608806" y="3733006"/>
                  <a:ext cx="3048000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07128" y="2123448"/>
                  <a:ext cx="774571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/>
                    <a:t>Price </a:t>
                  </a:r>
                </a:p>
              </p:txBody>
            </p:sp>
          </p:grpSp>
        </p:grpSp>
        <p:grpSp>
          <p:nvGrpSpPr>
            <p:cNvPr id="78" name="Group 77"/>
            <p:cNvGrpSpPr>
              <a:grpSpLocks/>
            </p:cNvGrpSpPr>
            <p:nvPr/>
          </p:nvGrpSpPr>
          <p:grpSpPr bwMode="auto">
            <a:xfrm>
              <a:off x="5279843" y="4465952"/>
              <a:ext cx="3706812" cy="371313"/>
              <a:chOff x="677694" y="5257800"/>
              <a:chExt cx="3706902" cy="370918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>
                <a:off x="914237" y="5257800"/>
                <a:ext cx="3352881" cy="15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12"/>
              <p:cNvSpPr txBox="1">
                <a:spLocks noChangeArrowheads="1"/>
              </p:cNvSpPr>
              <p:nvPr/>
            </p:nvSpPr>
            <p:spPr bwMode="auto">
              <a:xfrm>
                <a:off x="3276600" y="5259386"/>
                <a:ext cx="110799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Quantity </a:t>
                </a:r>
              </a:p>
            </p:txBody>
          </p:sp>
          <p:sp>
            <p:nvSpPr>
              <p:cNvPr id="81" name="TextBox 13"/>
              <p:cNvSpPr txBox="1">
                <a:spLocks noChangeArrowheads="1"/>
              </p:cNvSpPr>
              <p:nvPr/>
            </p:nvSpPr>
            <p:spPr bwMode="auto">
              <a:xfrm>
                <a:off x="677694" y="52578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0</a:t>
                </a:r>
              </a:p>
            </p:txBody>
          </p:sp>
        </p:grpSp>
        <p:grpSp>
          <p:nvGrpSpPr>
            <p:cNvPr id="82" name="Group 81"/>
            <p:cNvGrpSpPr>
              <a:grpSpLocks/>
            </p:cNvGrpSpPr>
            <p:nvPr/>
          </p:nvGrpSpPr>
          <p:grpSpPr bwMode="auto">
            <a:xfrm>
              <a:off x="7040380" y="1417956"/>
              <a:ext cx="1258888" cy="3417828"/>
              <a:chOff x="2438400" y="2209800"/>
              <a:chExt cx="1258907" cy="3417272"/>
            </a:xfrm>
          </p:grpSpPr>
          <p:grpSp>
            <p:nvGrpSpPr>
              <p:cNvPr id="83" name="Group 17"/>
              <p:cNvGrpSpPr>
                <a:grpSpLocks/>
              </p:cNvGrpSpPr>
              <p:nvPr/>
            </p:nvGrpSpPr>
            <p:grpSpPr bwMode="auto">
              <a:xfrm>
                <a:off x="2742406" y="2209800"/>
                <a:ext cx="954901" cy="3048794"/>
                <a:chOff x="2742406" y="2209800"/>
                <a:chExt cx="954901" cy="3048794"/>
              </a:xfrm>
            </p:grpSpPr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1409129" y="3924815"/>
                  <a:ext cx="2666566" cy="158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6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2743200" y="2209800"/>
                  <a:ext cx="954107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/>
                    <a:t>Supply </a:t>
                  </a:r>
                </a:p>
              </p:txBody>
            </p:sp>
          </p:grpSp>
          <p:sp>
            <p:nvSpPr>
              <p:cNvPr id="84" name="TextBox 16"/>
              <p:cNvSpPr txBox="1">
                <a:spLocks noChangeArrowheads="1"/>
              </p:cNvSpPr>
              <p:nvPr/>
            </p:nvSpPr>
            <p:spPr bwMode="auto">
              <a:xfrm>
                <a:off x="2438400" y="5257800"/>
                <a:ext cx="449169" cy="369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Q</a:t>
                </a:r>
                <a:r>
                  <a:rPr lang="en-US" baseline="-25000" dirty="0"/>
                  <a:t>0</a:t>
                </a:r>
              </a:p>
            </p:txBody>
          </p:sp>
        </p:grpSp>
        <p:grpSp>
          <p:nvGrpSpPr>
            <p:cNvPr id="87" name="Group 86"/>
            <p:cNvGrpSpPr>
              <a:grpSpLocks/>
            </p:cNvGrpSpPr>
            <p:nvPr/>
          </p:nvGrpSpPr>
          <p:grpSpPr bwMode="auto">
            <a:xfrm>
              <a:off x="5031962" y="2408555"/>
              <a:ext cx="2313218" cy="369332"/>
              <a:chOff x="429982" y="3200400"/>
              <a:chExt cx="2313218" cy="368777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>
                <a:off x="914400" y="3428656"/>
                <a:ext cx="1828800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TextBox 21"/>
              <p:cNvSpPr txBox="1">
                <a:spLocks noChangeArrowheads="1"/>
              </p:cNvSpPr>
              <p:nvPr/>
            </p:nvSpPr>
            <p:spPr bwMode="auto">
              <a:xfrm>
                <a:off x="429982" y="3200400"/>
                <a:ext cx="423514" cy="368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P</a:t>
                </a:r>
                <a:r>
                  <a:rPr lang="en-US" baseline="-25000" dirty="0"/>
                  <a:t>1</a:t>
                </a:r>
              </a:p>
            </p:txBody>
          </p:sp>
        </p:grpSp>
        <p:grpSp>
          <p:nvGrpSpPr>
            <p:cNvPr id="90" name="Group 89"/>
            <p:cNvGrpSpPr>
              <a:grpSpLocks/>
            </p:cNvGrpSpPr>
            <p:nvPr/>
          </p:nvGrpSpPr>
          <p:grpSpPr bwMode="auto">
            <a:xfrm>
              <a:off x="5041911" y="2789554"/>
              <a:ext cx="2303266" cy="369332"/>
              <a:chOff x="439751" y="4038600"/>
              <a:chExt cx="2303449" cy="368777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>
                <a:off x="914256" y="4265272"/>
                <a:ext cx="1828944" cy="158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TextBox 24"/>
              <p:cNvSpPr txBox="1">
                <a:spLocks noChangeArrowheads="1"/>
              </p:cNvSpPr>
              <p:nvPr/>
            </p:nvSpPr>
            <p:spPr bwMode="auto">
              <a:xfrm>
                <a:off x="439751" y="4038600"/>
                <a:ext cx="423548" cy="368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P</a:t>
                </a:r>
                <a:r>
                  <a:rPr lang="en-US" baseline="-25000" dirty="0"/>
                  <a:t>0</a:t>
                </a:r>
              </a:p>
            </p:txBody>
          </p:sp>
        </p:grpSp>
        <p:cxnSp>
          <p:nvCxnSpPr>
            <p:cNvPr id="93" name="Straight Arrow Connector 92"/>
            <p:cNvCxnSpPr/>
            <p:nvPr/>
          </p:nvCxnSpPr>
          <p:spPr>
            <a:xfrm rot="5400000" flipH="1" flipV="1">
              <a:off x="5761053" y="2827655"/>
              <a:ext cx="381001" cy="3175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5313910" y="4079352"/>
            <a:ext cx="3295668" cy="2356044"/>
            <a:chOff x="4585533" y="1917490"/>
            <a:chExt cx="4329867" cy="3560290"/>
          </a:xfrm>
        </p:grpSpPr>
        <p:grpSp>
          <p:nvGrpSpPr>
            <p:cNvPr id="95" name="Group 31"/>
            <p:cNvGrpSpPr>
              <a:grpSpLocks/>
            </p:cNvGrpSpPr>
            <p:nvPr/>
          </p:nvGrpSpPr>
          <p:grpSpPr bwMode="auto">
            <a:xfrm>
              <a:off x="4585533" y="1917490"/>
              <a:ext cx="4212392" cy="3187910"/>
              <a:chOff x="54808" y="2069890"/>
              <a:chExt cx="4212392" cy="3187910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914400" y="2209800"/>
                <a:ext cx="3352800" cy="304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/>
                  <a:t>1. an</a:t>
                </a:r>
              </a:p>
            </p:txBody>
          </p:sp>
          <p:grpSp>
            <p:nvGrpSpPr>
              <p:cNvPr id="97" name="Group 13"/>
              <p:cNvGrpSpPr>
                <a:grpSpLocks/>
              </p:cNvGrpSpPr>
              <p:nvPr/>
            </p:nvGrpSpPr>
            <p:grpSpPr bwMode="auto">
              <a:xfrm>
                <a:off x="54808" y="2069890"/>
                <a:ext cx="861180" cy="3187910"/>
                <a:chOff x="54808" y="2069890"/>
                <a:chExt cx="861180" cy="3187910"/>
              </a:xfrm>
            </p:grpSpPr>
            <p:cxnSp>
              <p:nvCxnSpPr>
                <p:cNvPr id="98" name="Straight Connector 6"/>
                <p:cNvCxnSpPr/>
                <p:nvPr/>
              </p:nvCxnSpPr>
              <p:spPr>
                <a:xfrm rot="5400000">
                  <a:off x="-608806" y="3733006"/>
                  <a:ext cx="3048000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9" name="TextBox 105"/>
                <p:cNvSpPr txBox="1">
                  <a:spLocks noChangeArrowheads="1"/>
                </p:cNvSpPr>
                <p:nvPr/>
              </p:nvSpPr>
              <p:spPr bwMode="auto">
                <a:xfrm>
                  <a:off x="54808" y="2069890"/>
                  <a:ext cx="774571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/>
                    <a:t>Price </a:t>
                  </a:r>
                </a:p>
              </p:txBody>
            </p:sp>
          </p:grpSp>
        </p:grpSp>
        <p:grpSp>
          <p:nvGrpSpPr>
            <p:cNvPr id="100" name="Group 106"/>
            <p:cNvGrpSpPr>
              <a:grpSpLocks/>
            </p:cNvGrpSpPr>
            <p:nvPr/>
          </p:nvGrpSpPr>
          <p:grpSpPr bwMode="auto">
            <a:xfrm>
              <a:off x="5208588" y="5105393"/>
              <a:ext cx="3706812" cy="372387"/>
              <a:chOff x="677694" y="5257800"/>
              <a:chExt cx="3706902" cy="371991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>
                <a:off x="914237" y="5257800"/>
                <a:ext cx="3352881" cy="15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TextBox 108"/>
              <p:cNvSpPr txBox="1">
                <a:spLocks noChangeArrowheads="1"/>
              </p:cNvSpPr>
              <p:nvPr/>
            </p:nvSpPr>
            <p:spPr bwMode="auto">
              <a:xfrm>
                <a:off x="3276600" y="5260459"/>
                <a:ext cx="110799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Quantity </a:t>
                </a:r>
              </a:p>
            </p:txBody>
          </p:sp>
          <p:sp>
            <p:nvSpPr>
              <p:cNvPr id="103" name="TextBox 109"/>
              <p:cNvSpPr txBox="1">
                <a:spLocks noChangeArrowheads="1"/>
              </p:cNvSpPr>
              <p:nvPr/>
            </p:nvSpPr>
            <p:spPr bwMode="auto">
              <a:xfrm>
                <a:off x="677694" y="52578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0</a:t>
                </a:r>
              </a:p>
            </p:txBody>
          </p:sp>
        </p:grpSp>
        <p:grpSp>
          <p:nvGrpSpPr>
            <p:cNvPr id="104" name="Group 19"/>
            <p:cNvGrpSpPr>
              <a:grpSpLocks/>
            </p:cNvGrpSpPr>
            <p:nvPr/>
          </p:nvGrpSpPr>
          <p:grpSpPr bwMode="auto">
            <a:xfrm>
              <a:off x="4953000" y="3338392"/>
              <a:ext cx="3829694" cy="689096"/>
              <a:chOff x="422196" y="3490876"/>
              <a:chExt cx="3829694" cy="688456"/>
            </a:xfrm>
          </p:grpSpPr>
          <p:grpSp>
            <p:nvGrpSpPr>
              <p:cNvPr id="105" name="Group 17"/>
              <p:cNvGrpSpPr>
                <a:grpSpLocks/>
              </p:cNvGrpSpPr>
              <p:nvPr/>
            </p:nvGrpSpPr>
            <p:grpSpPr bwMode="auto">
              <a:xfrm>
                <a:off x="899090" y="3733658"/>
                <a:ext cx="3352800" cy="445674"/>
                <a:chOff x="899090" y="3733658"/>
                <a:chExt cx="3352800" cy="445674"/>
              </a:xfrm>
            </p:grpSpPr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899090" y="3733658"/>
                  <a:ext cx="3352800" cy="158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TextBox 114"/>
                <p:cNvSpPr txBox="1">
                  <a:spLocks noChangeArrowheads="1"/>
                </p:cNvSpPr>
                <p:nvPr/>
              </p:nvSpPr>
              <p:spPr bwMode="auto">
                <a:xfrm>
                  <a:off x="3241596" y="3810000"/>
                  <a:ext cx="954107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/>
                    <a:t>Supply </a:t>
                  </a:r>
                </a:p>
              </p:txBody>
            </p:sp>
          </p:grpSp>
          <p:sp>
            <p:nvSpPr>
              <p:cNvPr id="106" name="TextBox 112"/>
              <p:cNvSpPr txBox="1">
                <a:spLocks noChangeArrowheads="1"/>
              </p:cNvSpPr>
              <p:nvPr/>
            </p:nvSpPr>
            <p:spPr bwMode="auto">
              <a:xfrm>
                <a:off x="422196" y="3490876"/>
                <a:ext cx="423514" cy="3689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P</a:t>
                </a:r>
                <a:r>
                  <a:rPr lang="en-US" baseline="-25000" dirty="0"/>
                  <a:t>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39" grpId="0"/>
      <p:bldP spid="7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17560" y="342353"/>
            <a:ext cx="5216577" cy="681037"/>
          </a:xfrm>
          <a:prstGeom prst="rect">
            <a:avLst/>
          </a:prstGeom>
        </p:spPr>
        <p:txBody>
          <a:bodyPr/>
          <a:lstStyle/>
          <a:p>
            <a:r>
              <a:rPr lang="en-US" sz="2800" dirty="0">
                <a:solidFill>
                  <a:srgbClr val="5F5F5F"/>
                </a:solidFill>
              </a:rPr>
              <a:t>Determinants of Supply Elasticity</a:t>
            </a:r>
          </a:p>
        </p:txBody>
      </p:sp>
      <p:sp>
        <p:nvSpPr>
          <p:cNvPr id="2" name="Rectangle 1"/>
          <p:cNvSpPr/>
          <p:nvPr/>
        </p:nvSpPr>
        <p:spPr>
          <a:xfrm>
            <a:off x="404734" y="1200677"/>
            <a:ext cx="82146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Calibri" pitchFamily="34" charset="0"/>
              <a:buChar char="—"/>
            </a:pPr>
            <a:r>
              <a:rPr lang="en-US" sz="2800" dirty="0">
                <a:latin typeface="+mn-lt"/>
              </a:rPr>
              <a:t>The more easily sellers can change the quantity they produce, the greater the price elasticity of supply.  </a:t>
            </a:r>
          </a:p>
        </p:txBody>
      </p:sp>
      <p:sp>
        <p:nvSpPr>
          <p:cNvPr id="5" name="Rectangle 4"/>
          <p:cNvSpPr/>
          <p:nvPr/>
        </p:nvSpPr>
        <p:spPr>
          <a:xfrm>
            <a:off x="404733" y="2182567"/>
            <a:ext cx="8319541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5000"/>
              </a:lnSpc>
            </a:pPr>
            <a:r>
              <a:rPr lang="en-US" sz="2400" i="1" dirty="0">
                <a:latin typeface="+mn-lt"/>
              </a:rPr>
              <a:t>Example:  Supply of beachfront property is harder to vary and thus less elastic than the supply of new cars.</a:t>
            </a:r>
          </a:p>
        </p:txBody>
      </p:sp>
      <p:sp>
        <p:nvSpPr>
          <p:cNvPr id="8" name="Rectangle 7"/>
          <p:cNvSpPr/>
          <p:nvPr/>
        </p:nvSpPr>
        <p:spPr>
          <a:xfrm>
            <a:off x="389744" y="3157619"/>
            <a:ext cx="821461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5000"/>
              </a:lnSpc>
              <a:buFont typeface="Calibri" pitchFamily="34" charset="0"/>
              <a:buChar char="—"/>
            </a:pPr>
            <a:r>
              <a:rPr lang="en-US" sz="2800" dirty="0">
                <a:latin typeface="+mn-lt"/>
              </a:rPr>
              <a:t>Time period: Price elasticity of supply is greater in the longer a firm has to make changes, because firms can build new factories, or new firms may be able to enter the market over long time period</a:t>
            </a:r>
          </a:p>
        </p:txBody>
      </p:sp>
      <p:sp>
        <p:nvSpPr>
          <p:cNvPr id="9" name="Rectangle 8"/>
          <p:cNvSpPr/>
          <p:nvPr/>
        </p:nvSpPr>
        <p:spPr>
          <a:xfrm>
            <a:off x="392243" y="4988197"/>
            <a:ext cx="8319541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5000"/>
              </a:lnSpc>
            </a:pPr>
            <a:r>
              <a:rPr lang="en-US" sz="2400" i="1" dirty="0">
                <a:latin typeface="+mn-lt"/>
              </a:rPr>
              <a:t>Example:  Supply of classrooms are generally fixed in the short run but schools can build a new facility with more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07298" y="1030576"/>
            <a:ext cx="8476938" cy="5284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6350" lvl="1" indent="0">
              <a:buNone/>
            </a:pPr>
            <a:r>
              <a:rPr lang="en-US" dirty="0"/>
              <a:t>Your football team trades for an all pro quarterback</a:t>
            </a:r>
          </a:p>
        </p:txBody>
      </p:sp>
      <p:sp>
        <p:nvSpPr>
          <p:cNvPr id="2" name="Rectangle 1"/>
          <p:cNvSpPr/>
          <p:nvPr/>
        </p:nvSpPr>
        <p:spPr>
          <a:xfrm>
            <a:off x="3931697" y="301933"/>
            <a:ext cx="41791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5F5F5F"/>
                </a:solidFill>
                <a:latin typeface="+mn-lt"/>
              </a:rPr>
              <a:t>A winning football team</a:t>
            </a:r>
          </a:p>
        </p:txBody>
      </p:sp>
      <p:sp>
        <p:nvSpPr>
          <p:cNvPr id="49" name="Content Placeholder 2"/>
          <p:cNvSpPr txBox="1">
            <a:spLocks/>
          </p:cNvSpPr>
          <p:nvPr/>
        </p:nvSpPr>
        <p:spPr bwMode="auto">
          <a:xfrm>
            <a:off x="531317" y="2412896"/>
            <a:ext cx="6738910" cy="637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313" lvl="2"/>
            <a:r>
              <a:rPr lang="en-US" dirty="0"/>
              <a:t>which leads to much higher ticket prices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55451" y="3002515"/>
            <a:ext cx="4005887" cy="3278218"/>
            <a:chOff x="1447914" y="3199182"/>
            <a:chExt cx="4005887" cy="3278218"/>
          </a:xfrm>
        </p:grpSpPr>
        <p:grpSp>
          <p:nvGrpSpPr>
            <p:cNvPr id="50" name="Group 49"/>
            <p:cNvGrpSpPr>
              <a:grpSpLocks/>
            </p:cNvGrpSpPr>
            <p:nvPr/>
          </p:nvGrpSpPr>
          <p:grpSpPr bwMode="auto">
            <a:xfrm>
              <a:off x="1447914" y="3199182"/>
              <a:ext cx="3894322" cy="2908425"/>
              <a:chOff x="166563" y="2123448"/>
              <a:chExt cx="4100637" cy="3134352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914400" y="2209800"/>
                <a:ext cx="3352800" cy="304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/>
                  <a:t>1. an</a:t>
                </a:r>
              </a:p>
            </p:txBody>
          </p:sp>
          <p:grpSp>
            <p:nvGrpSpPr>
              <p:cNvPr id="68" name="Group 13"/>
              <p:cNvGrpSpPr>
                <a:grpSpLocks/>
              </p:cNvGrpSpPr>
              <p:nvPr/>
            </p:nvGrpSpPr>
            <p:grpSpPr bwMode="auto">
              <a:xfrm>
                <a:off x="166563" y="2123448"/>
                <a:ext cx="774571" cy="3134352"/>
                <a:chOff x="166563" y="2123448"/>
                <a:chExt cx="774571" cy="3134352"/>
              </a:xfrm>
            </p:grpSpPr>
            <p:cxnSp>
              <p:nvCxnSpPr>
                <p:cNvPr id="69" name="Straight Connector 68"/>
                <p:cNvCxnSpPr/>
                <p:nvPr/>
              </p:nvCxnSpPr>
              <p:spPr>
                <a:xfrm rot="5400000">
                  <a:off x="-608806" y="3733006"/>
                  <a:ext cx="3048000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66563" y="2123448"/>
                  <a:ext cx="774571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/>
                    <a:t>Price </a:t>
                  </a:r>
                </a:p>
              </p:txBody>
            </p:sp>
          </p:grpSp>
        </p:grpSp>
        <p:grpSp>
          <p:nvGrpSpPr>
            <p:cNvPr id="51" name="Group 50"/>
            <p:cNvGrpSpPr>
              <a:grpSpLocks/>
            </p:cNvGrpSpPr>
            <p:nvPr/>
          </p:nvGrpSpPr>
          <p:grpSpPr bwMode="auto">
            <a:xfrm>
              <a:off x="1933489" y="6107604"/>
              <a:ext cx="3520312" cy="344548"/>
              <a:chOff x="677694" y="5257800"/>
              <a:chExt cx="3706902" cy="370918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914237" y="5257800"/>
                <a:ext cx="3352881" cy="15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12"/>
              <p:cNvSpPr txBox="1">
                <a:spLocks noChangeArrowheads="1"/>
              </p:cNvSpPr>
              <p:nvPr/>
            </p:nvSpPr>
            <p:spPr bwMode="auto">
              <a:xfrm>
                <a:off x="3276600" y="5259386"/>
                <a:ext cx="110799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Quantity </a:t>
                </a:r>
              </a:p>
            </p:txBody>
          </p:sp>
          <p:sp>
            <p:nvSpPr>
              <p:cNvPr id="66" name="TextBox 13"/>
              <p:cNvSpPr txBox="1">
                <a:spLocks noChangeArrowheads="1"/>
              </p:cNvSpPr>
              <p:nvPr/>
            </p:nvSpPr>
            <p:spPr bwMode="auto">
              <a:xfrm>
                <a:off x="677694" y="52578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0</a:t>
                </a:r>
              </a:p>
            </p:txBody>
          </p:sp>
        </p:grpSp>
        <p:grpSp>
          <p:nvGrpSpPr>
            <p:cNvPr id="52" name="Group 51"/>
            <p:cNvGrpSpPr>
              <a:grpSpLocks/>
            </p:cNvGrpSpPr>
            <p:nvPr/>
          </p:nvGrpSpPr>
          <p:grpSpPr bwMode="auto">
            <a:xfrm>
              <a:off x="3418460" y="3279310"/>
              <a:ext cx="1382531" cy="3198090"/>
              <a:chOff x="2241509" y="2209800"/>
              <a:chExt cx="1455798" cy="3445957"/>
            </a:xfrm>
          </p:grpSpPr>
          <p:grpSp>
            <p:nvGrpSpPr>
              <p:cNvPr id="60" name="Group 17"/>
              <p:cNvGrpSpPr>
                <a:grpSpLocks/>
              </p:cNvGrpSpPr>
              <p:nvPr/>
            </p:nvGrpSpPr>
            <p:grpSpPr bwMode="auto">
              <a:xfrm>
                <a:off x="2742406" y="2209800"/>
                <a:ext cx="954901" cy="3048794"/>
                <a:chOff x="2742406" y="2209800"/>
                <a:chExt cx="954901" cy="3048794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1409129" y="3924815"/>
                  <a:ext cx="2666566" cy="158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2743200" y="2209800"/>
                  <a:ext cx="954107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/>
                    <a:t>Supply </a:t>
                  </a:r>
                </a:p>
              </p:txBody>
            </p:sp>
          </p:grpSp>
          <p:sp>
            <p:nvSpPr>
              <p:cNvPr id="61" name="TextBox 16"/>
              <p:cNvSpPr txBox="1">
                <a:spLocks noChangeArrowheads="1"/>
              </p:cNvSpPr>
              <p:nvPr/>
            </p:nvSpPr>
            <p:spPr bwMode="auto">
              <a:xfrm>
                <a:off x="2241509" y="5257800"/>
                <a:ext cx="937152" cy="3979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76,125</a:t>
                </a:r>
                <a:endParaRPr lang="en-US" baseline="-25000" dirty="0"/>
              </a:p>
            </p:txBody>
          </p:sp>
        </p:grpSp>
        <p:grpSp>
          <p:nvGrpSpPr>
            <p:cNvPr id="54" name="Group 53"/>
            <p:cNvGrpSpPr>
              <a:grpSpLocks/>
            </p:cNvGrpSpPr>
            <p:nvPr/>
          </p:nvGrpSpPr>
          <p:grpSpPr bwMode="auto">
            <a:xfrm>
              <a:off x="1503007" y="5026310"/>
              <a:ext cx="2394918" cy="369332"/>
              <a:chOff x="224378" y="4548951"/>
              <a:chExt cx="2521997" cy="397424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>
                <a:off x="917428" y="4770005"/>
                <a:ext cx="1828947" cy="158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24"/>
              <p:cNvSpPr txBox="1">
                <a:spLocks noChangeArrowheads="1"/>
              </p:cNvSpPr>
              <p:nvPr/>
            </p:nvSpPr>
            <p:spPr bwMode="auto">
              <a:xfrm>
                <a:off x="224378" y="4548951"/>
                <a:ext cx="716616" cy="397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$112</a:t>
                </a:r>
                <a:endParaRPr lang="en-US" baseline="-25000" dirty="0"/>
              </a:p>
            </p:txBody>
          </p:sp>
        </p:grpSp>
        <p:cxnSp>
          <p:nvCxnSpPr>
            <p:cNvPr id="71" name="Straight Connector 70"/>
            <p:cNvCxnSpPr/>
            <p:nvPr/>
          </p:nvCxnSpPr>
          <p:spPr bwMode="auto">
            <a:xfrm flipH="1" flipV="1">
              <a:off x="2671835" y="4242140"/>
              <a:ext cx="2005096" cy="16340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13"/>
            <p:cNvSpPr txBox="1">
              <a:spLocks noChangeArrowheads="1"/>
            </p:cNvSpPr>
            <p:nvPr/>
          </p:nvSpPr>
          <p:spPr bwMode="auto">
            <a:xfrm>
              <a:off x="4676931" y="5559085"/>
              <a:ext cx="4363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D</a:t>
              </a:r>
              <a:r>
                <a:rPr lang="en-US" baseline="-25000" dirty="0"/>
                <a:t>0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65300" y="3541892"/>
            <a:ext cx="3776726" cy="1897313"/>
            <a:chOff x="1460610" y="3541892"/>
            <a:chExt cx="3776726" cy="1897313"/>
          </a:xfrm>
        </p:grpSpPr>
        <p:grpSp>
          <p:nvGrpSpPr>
            <p:cNvPr id="53" name="Group 52"/>
            <p:cNvGrpSpPr>
              <a:grpSpLocks/>
            </p:cNvGrpSpPr>
            <p:nvPr/>
          </p:nvGrpSpPr>
          <p:grpSpPr bwMode="auto">
            <a:xfrm>
              <a:off x="1460610" y="4198504"/>
              <a:ext cx="2434303" cy="369332"/>
              <a:chOff x="179928" y="3200400"/>
              <a:chExt cx="2563272" cy="397424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914400" y="3456843"/>
                <a:ext cx="1828800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21"/>
              <p:cNvSpPr txBox="1">
                <a:spLocks noChangeArrowheads="1"/>
              </p:cNvSpPr>
              <p:nvPr/>
            </p:nvSpPr>
            <p:spPr bwMode="auto">
              <a:xfrm>
                <a:off x="179928" y="3200400"/>
                <a:ext cx="734587" cy="397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$190</a:t>
                </a:r>
                <a:endParaRPr lang="en-US" baseline="-25000" dirty="0"/>
              </a:p>
            </p:txBody>
          </p:sp>
        </p:grpSp>
        <p:cxnSp>
          <p:nvCxnSpPr>
            <p:cNvPr id="74" name="Straight Connector 73"/>
            <p:cNvCxnSpPr/>
            <p:nvPr/>
          </p:nvCxnSpPr>
          <p:spPr bwMode="auto">
            <a:xfrm flipH="1" flipV="1">
              <a:off x="2795902" y="3541892"/>
              <a:ext cx="2005096" cy="16340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13"/>
            <p:cNvSpPr txBox="1">
              <a:spLocks noChangeArrowheads="1"/>
            </p:cNvSpPr>
            <p:nvPr/>
          </p:nvSpPr>
          <p:spPr bwMode="auto">
            <a:xfrm>
              <a:off x="4800998" y="5069873"/>
              <a:ext cx="4363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D</a:t>
              </a:r>
              <a:r>
                <a:rPr lang="en-US" baseline="-25000" dirty="0"/>
                <a:t>1</a:t>
              </a:r>
            </a:p>
          </p:txBody>
        </p:sp>
      </p:grpSp>
      <p:sp>
        <p:nvSpPr>
          <p:cNvPr id="4" name="Rectangle 3"/>
          <p:cNvSpPr/>
          <p:nvPr/>
        </p:nvSpPr>
        <p:spPr>
          <a:xfrm>
            <a:off x="544114" y="1991082"/>
            <a:ext cx="78353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lvl="2" indent="-222250"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More wins leads to higher demand (higher attendance)</a:t>
            </a:r>
          </a:p>
        </p:txBody>
      </p:sp>
      <p:sp>
        <p:nvSpPr>
          <p:cNvPr id="5" name="Rectangle 4"/>
          <p:cNvSpPr/>
          <p:nvPr/>
        </p:nvSpPr>
        <p:spPr>
          <a:xfrm>
            <a:off x="544115" y="1591829"/>
            <a:ext cx="7610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lvl="2" indent="-222250"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The supply of seats and the supply curve remain fixed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844886"/>
              </p:ext>
            </p:extLst>
          </p:nvPr>
        </p:nvGraphicFramePr>
        <p:xfrm>
          <a:off x="5519598" y="3244469"/>
          <a:ext cx="3332528" cy="2228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5248">
                  <a:extLst>
                    <a:ext uri="{9D8B030D-6E8A-4147-A177-3AD203B41FA5}">
                      <a16:colId xmlns:a16="http://schemas.microsoft.com/office/drawing/2014/main" val="99966229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52718495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Mile High Stadium </a:t>
                      </a:r>
                      <a:r>
                        <a:rPr lang="en-US" sz="1400" u="none" strike="noStrike" dirty="0">
                          <a:effectLst/>
                        </a:rPr>
                        <a:t>Capacity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76,125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01403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Ticket Price (2011)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3177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Avg. Ticket Price ('12 - '16)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64292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Per game seat added revenue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$5,937,750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4654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Number of home games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23193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Home game seat revenue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$47,502,000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24491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Seasons played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02183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Revenue with top player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$190,008,000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9595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Payton Manning </a:t>
                      </a:r>
                      <a:r>
                        <a:rPr lang="en-US" sz="1400" u="none" strike="noStrike" dirty="0">
                          <a:effectLst/>
                        </a:rPr>
                        <a:t>Salary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$100,000,000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3045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Owner Profit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$90,008,000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491898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62CAFD8-DB21-45D7-ADC4-9D7C8BAA1A6C}"/>
              </a:ext>
            </a:extLst>
          </p:cNvPr>
          <p:cNvSpPr txBox="1"/>
          <p:nvPr/>
        </p:nvSpPr>
        <p:spPr>
          <a:xfrm>
            <a:off x="5583193" y="5827424"/>
            <a:ext cx="31841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This example excludes any changes to league revenue sharing and media revenue both local and national</a:t>
            </a:r>
          </a:p>
        </p:txBody>
      </p:sp>
    </p:spTree>
    <p:extLst>
      <p:ext uri="{BB962C8B-B14F-4D97-AF65-F5344CB8AC3E}">
        <p14:creationId xmlns:p14="http://schemas.microsoft.com/office/powerpoint/2010/main" val="87193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4033520" y="293053"/>
            <a:ext cx="4885628" cy="6810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777777"/>
                </a:solidFill>
              </a:rPr>
              <a:t>Price Elasticity of Demand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778340" y="1649859"/>
            <a:ext cx="1601591" cy="1100138"/>
            <a:chOff x="4037639" y="1753807"/>
            <a:chExt cx="1601591" cy="1100138"/>
          </a:xfrm>
        </p:grpSpPr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4078557" y="1753807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>
                  <a:cs typeface="Arial" charset="0"/>
                </a:rPr>
                <a:t>%∆</a:t>
              </a:r>
              <a:r>
                <a:rPr lang="en-US" sz="2700" dirty="0" err="1">
                  <a:cs typeface="Arial" charset="0"/>
                </a:rPr>
                <a:t>Q</a:t>
              </a:r>
              <a:r>
                <a:rPr lang="en-US" sz="2700" baseline="30000" dirty="0" err="1">
                  <a:cs typeface="Arial" charset="0"/>
                </a:rPr>
                <a:t>d</a:t>
              </a:r>
              <a:endParaRPr lang="en-US" sz="2700" baseline="30000" dirty="0">
                <a:cs typeface="Arial" charset="0"/>
              </a:endParaRPr>
            </a:p>
          </p:txBody>
        </p:sp>
        <p:sp>
          <p:nvSpPr>
            <p:cNvPr id="53" name="Text Box 10"/>
            <p:cNvSpPr txBox="1">
              <a:spLocks noChangeArrowheads="1"/>
            </p:cNvSpPr>
            <p:nvPr/>
          </p:nvSpPr>
          <p:spPr bwMode="auto">
            <a:xfrm>
              <a:off x="4084739" y="2350707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>
                  <a:cs typeface="Arial" charset="0"/>
                </a:rPr>
                <a:t>%∆</a:t>
              </a:r>
              <a:r>
                <a:rPr lang="en-US" sz="2700" dirty="0">
                  <a:cs typeface="Arial" charset="0"/>
                </a:rPr>
                <a:t>P</a:t>
              </a:r>
              <a:endParaRPr lang="en-US" sz="2700" baseline="30000" dirty="0">
                <a:cs typeface="Arial" charset="0"/>
              </a:endParaRPr>
            </a:p>
          </p:txBody>
        </p:sp>
        <p:sp>
          <p:nvSpPr>
            <p:cNvPr id="54" name="Line 11"/>
            <p:cNvSpPr>
              <a:spLocks noChangeShapeType="1"/>
            </p:cNvSpPr>
            <p:nvPr/>
          </p:nvSpPr>
          <p:spPr bwMode="auto">
            <a:xfrm>
              <a:off x="4171276" y="2322132"/>
              <a:ext cx="13370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4037639" y="1759464"/>
              <a:ext cx="0" cy="10944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639230" y="1773613"/>
              <a:ext cx="0" cy="1077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262" name="Text Box 42"/>
          <p:cNvSpPr txBox="1">
            <a:spLocks noChangeArrowheads="1"/>
          </p:cNvSpPr>
          <p:nvPr/>
        </p:nvSpPr>
        <p:spPr bwMode="auto">
          <a:xfrm>
            <a:off x="5317658" y="1918902"/>
            <a:ext cx="12477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600" dirty="0">
                <a:cs typeface="Arial" charset="0"/>
              </a:rPr>
              <a:t>=  2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375468" y="1677602"/>
            <a:ext cx="1029503" cy="503238"/>
            <a:chOff x="3185498" y="1677602"/>
            <a:chExt cx="1029503" cy="503238"/>
          </a:xfrm>
        </p:grpSpPr>
        <p:sp>
          <p:nvSpPr>
            <p:cNvPr id="52259" name="Text Box 39"/>
            <p:cNvSpPr txBox="1">
              <a:spLocks noChangeArrowheads="1"/>
            </p:cNvSpPr>
            <p:nvPr/>
          </p:nvSpPr>
          <p:spPr bwMode="auto">
            <a:xfrm>
              <a:off x="3195826" y="1677602"/>
              <a:ext cx="1019175" cy="503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dirty="0">
                  <a:cs typeface="Arial" charset="0"/>
                </a:rPr>
                <a:t>20%</a:t>
              </a:r>
              <a:endParaRPr lang="en-US" sz="2700" b="1" i="1" baseline="30000" dirty="0">
                <a:cs typeface="Arial" charset="0"/>
              </a:endParaRPr>
            </a:p>
          </p:txBody>
        </p:sp>
        <p:sp>
          <p:nvSpPr>
            <p:cNvPr id="59" name="Line 34"/>
            <p:cNvSpPr>
              <a:spLocks noChangeShapeType="1"/>
            </p:cNvSpPr>
            <p:nvPr/>
          </p:nvSpPr>
          <p:spPr bwMode="auto">
            <a:xfrm flipH="1">
              <a:off x="3185498" y="1764635"/>
              <a:ext cx="0" cy="371118"/>
            </a:xfrm>
            <a:prstGeom prst="line">
              <a:avLst/>
            </a:prstGeom>
            <a:noFill/>
            <a:ln w="50800">
              <a:solidFill>
                <a:srgbClr val="FF66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381149" y="1673006"/>
            <a:ext cx="2004772" cy="1108947"/>
            <a:chOff x="2191179" y="1673006"/>
            <a:chExt cx="2004772" cy="1108947"/>
          </a:xfrm>
        </p:grpSpPr>
        <p:sp>
          <p:nvSpPr>
            <p:cNvPr id="52260" name="Text Box 40"/>
            <p:cNvSpPr txBox="1">
              <a:spLocks noChangeArrowheads="1"/>
            </p:cNvSpPr>
            <p:nvPr/>
          </p:nvSpPr>
          <p:spPr bwMode="auto">
            <a:xfrm>
              <a:off x="3208526" y="2158615"/>
              <a:ext cx="987425" cy="503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dirty="0">
                  <a:cs typeface="Arial" charset="0"/>
                </a:rPr>
                <a:t>10%</a:t>
              </a:r>
              <a:endParaRPr lang="en-US" sz="2700" b="1" i="1" baseline="30000" dirty="0">
                <a:cs typeface="Arial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191179" y="1673006"/>
              <a:ext cx="1986909" cy="1108947"/>
              <a:chOff x="2191179" y="1673006"/>
              <a:chExt cx="1986909" cy="1108947"/>
            </a:xfrm>
          </p:grpSpPr>
          <p:sp>
            <p:nvSpPr>
              <p:cNvPr id="52261" name="Line 41"/>
              <p:cNvSpPr>
                <a:spLocks noChangeShapeType="1"/>
              </p:cNvSpPr>
              <p:nvPr/>
            </p:nvSpPr>
            <p:spPr bwMode="auto">
              <a:xfrm flipV="1">
                <a:off x="3294251" y="2171315"/>
                <a:ext cx="7953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Text Box 42"/>
              <p:cNvSpPr txBox="1">
                <a:spLocks noChangeArrowheads="1"/>
              </p:cNvSpPr>
              <p:nvPr/>
            </p:nvSpPr>
            <p:spPr bwMode="auto">
              <a:xfrm>
                <a:off x="2191179" y="1932207"/>
                <a:ext cx="850106" cy="488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600" dirty="0">
                    <a:cs typeface="Arial" charset="0"/>
                  </a:rPr>
                  <a:t>=</a:t>
                </a:r>
              </a:p>
            </p:txBody>
          </p:sp>
          <p:sp>
            <p:nvSpPr>
              <p:cNvPr id="58" name="Line 34"/>
              <p:cNvSpPr>
                <a:spLocks noChangeShapeType="1"/>
              </p:cNvSpPr>
              <p:nvPr/>
            </p:nvSpPr>
            <p:spPr bwMode="auto">
              <a:xfrm flipH="1" flipV="1">
                <a:off x="3208526" y="2222216"/>
                <a:ext cx="0" cy="376035"/>
              </a:xfrm>
              <a:prstGeom prst="line">
                <a:avLst/>
              </a:prstGeom>
              <a:noFill/>
              <a:ln w="50800">
                <a:solidFill>
                  <a:schemeClr val="accent3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3034240" y="1673006"/>
                <a:ext cx="0" cy="109448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4178088" y="1704121"/>
                <a:ext cx="0" cy="10778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5" name="Group 94"/>
          <p:cNvGrpSpPr/>
          <p:nvPr/>
        </p:nvGrpSpPr>
        <p:grpSpPr>
          <a:xfrm>
            <a:off x="1765850" y="3248310"/>
            <a:ext cx="1601591" cy="1100138"/>
            <a:chOff x="4037639" y="1753807"/>
            <a:chExt cx="1601591" cy="1100138"/>
          </a:xfrm>
        </p:grpSpPr>
        <p:sp>
          <p:nvSpPr>
            <p:cNvPr id="96" name="Text Box 9"/>
            <p:cNvSpPr txBox="1">
              <a:spLocks noChangeArrowheads="1"/>
            </p:cNvSpPr>
            <p:nvPr/>
          </p:nvSpPr>
          <p:spPr bwMode="auto">
            <a:xfrm>
              <a:off x="4078557" y="1753807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>
                  <a:cs typeface="Arial" charset="0"/>
                </a:rPr>
                <a:t>%∆</a:t>
              </a:r>
              <a:r>
                <a:rPr lang="en-US" sz="2700" dirty="0" err="1">
                  <a:cs typeface="Arial" charset="0"/>
                </a:rPr>
                <a:t>Q</a:t>
              </a:r>
              <a:r>
                <a:rPr lang="en-US" sz="2700" baseline="30000" dirty="0" err="1">
                  <a:cs typeface="Arial" charset="0"/>
                </a:rPr>
                <a:t>d</a:t>
              </a:r>
              <a:endParaRPr lang="en-US" sz="2700" baseline="30000" dirty="0">
                <a:cs typeface="Arial" charset="0"/>
              </a:endParaRPr>
            </a:p>
          </p:txBody>
        </p:sp>
        <p:sp>
          <p:nvSpPr>
            <p:cNvPr id="97" name="Text Box 10"/>
            <p:cNvSpPr txBox="1">
              <a:spLocks noChangeArrowheads="1"/>
            </p:cNvSpPr>
            <p:nvPr/>
          </p:nvSpPr>
          <p:spPr bwMode="auto">
            <a:xfrm>
              <a:off x="4084739" y="2350707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>
                  <a:cs typeface="Arial" charset="0"/>
                </a:rPr>
                <a:t>%∆</a:t>
              </a:r>
              <a:r>
                <a:rPr lang="en-US" sz="2700" dirty="0">
                  <a:cs typeface="Arial" charset="0"/>
                </a:rPr>
                <a:t>P</a:t>
              </a:r>
              <a:endParaRPr lang="en-US" sz="2700" baseline="30000" dirty="0">
                <a:cs typeface="Arial" charset="0"/>
              </a:endParaRPr>
            </a:p>
          </p:txBody>
        </p:sp>
        <p:sp>
          <p:nvSpPr>
            <p:cNvPr id="98" name="Line 11"/>
            <p:cNvSpPr>
              <a:spLocks noChangeShapeType="1"/>
            </p:cNvSpPr>
            <p:nvPr/>
          </p:nvSpPr>
          <p:spPr bwMode="auto">
            <a:xfrm>
              <a:off x="4171276" y="2322132"/>
              <a:ext cx="13370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4037639" y="1759464"/>
              <a:ext cx="0" cy="10944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5639230" y="1773613"/>
              <a:ext cx="0" cy="1077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 Box 42"/>
          <p:cNvSpPr txBox="1">
            <a:spLocks noChangeArrowheads="1"/>
          </p:cNvSpPr>
          <p:nvPr/>
        </p:nvSpPr>
        <p:spPr bwMode="auto">
          <a:xfrm>
            <a:off x="5305168" y="3517353"/>
            <a:ext cx="12477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600" dirty="0">
                <a:cs typeface="Arial" charset="0"/>
              </a:rPr>
              <a:t>=  .5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362978" y="3276053"/>
            <a:ext cx="1029503" cy="503238"/>
            <a:chOff x="3173008" y="4303352"/>
            <a:chExt cx="1029503" cy="503238"/>
          </a:xfrm>
        </p:grpSpPr>
        <p:sp>
          <p:nvSpPr>
            <p:cNvPr id="103" name="Text Box 39"/>
            <p:cNvSpPr txBox="1">
              <a:spLocks noChangeArrowheads="1"/>
            </p:cNvSpPr>
            <p:nvPr/>
          </p:nvSpPr>
          <p:spPr bwMode="auto">
            <a:xfrm>
              <a:off x="3183336" y="4303352"/>
              <a:ext cx="1019175" cy="503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dirty="0">
                  <a:cs typeface="Arial" charset="0"/>
                </a:rPr>
                <a:t>5%</a:t>
              </a:r>
              <a:endParaRPr lang="en-US" sz="2700" b="1" i="1" baseline="30000" dirty="0">
                <a:cs typeface="Arial" charset="0"/>
              </a:endParaRPr>
            </a:p>
          </p:txBody>
        </p:sp>
        <p:sp>
          <p:nvSpPr>
            <p:cNvPr id="108" name="Line 34"/>
            <p:cNvSpPr>
              <a:spLocks noChangeShapeType="1"/>
            </p:cNvSpPr>
            <p:nvPr/>
          </p:nvSpPr>
          <p:spPr bwMode="auto">
            <a:xfrm flipH="1">
              <a:off x="3173008" y="4390385"/>
              <a:ext cx="0" cy="371118"/>
            </a:xfrm>
            <a:prstGeom prst="line">
              <a:avLst/>
            </a:prstGeom>
            <a:noFill/>
            <a:ln w="50800">
              <a:solidFill>
                <a:srgbClr val="FF66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13815" y="3271457"/>
            <a:ext cx="1959616" cy="1108947"/>
            <a:chOff x="2223845" y="4298756"/>
            <a:chExt cx="1959616" cy="1108947"/>
          </a:xfrm>
        </p:grpSpPr>
        <p:sp>
          <p:nvSpPr>
            <p:cNvPr id="104" name="Text Box 40"/>
            <p:cNvSpPr txBox="1">
              <a:spLocks noChangeArrowheads="1"/>
            </p:cNvSpPr>
            <p:nvPr/>
          </p:nvSpPr>
          <p:spPr bwMode="auto">
            <a:xfrm>
              <a:off x="3196036" y="4784365"/>
              <a:ext cx="987425" cy="503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dirty="0">
                  <a:cs typeface="Arial" charset="0"/>
                </a:rPr>
                <a:t>10%</a:t>
              </a:r>
              <a:endParaRPr lang="en-US" sz="2700" b="1" i="1" baseline="30000" dirty="0">
                <a:cs typeface="Arial" charset="0"/>
              </a:endParaRPr>
            </a:p>
          </p:txBody>
        </p:sp>
        <p:sp>
          <p:nvSpPr>
            <p:cNvPr id="105" name="Line 41"/>
            <p:cNvSpPr>
              <a:spLocks noChangeShapeType="1"/>
            </p:cNvSpPr>
            <p:nvPr/>
          </p:nvSpPr>
          <p:spPr bwMode="auto">
            <a:xfrm flipV="1">
              <a:off x="3281761" y="4797065"/>
              <a:ext cx="795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Text Box 42"/>
            <p:cNvSpPr txBox="1">
              <a:spLocks noChangeArrowheads="1"/>
            </p:cNvSpPr>
            <p:nvPr/>
          </p:nvSpPr>
          <p:spPr bwMode="auto">
            <a:xfrm>
              <a:off x="2223845" y="4557957"/>
              <a:ext cx="850106" cy="48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600" dirty="0">
                  <a:cs typeface="Arial" charset="0"/>
                </a:rPr>
                <a:t>=</a:t>
              </a:r>
            </a:p>
          </p:txBody>
        </p:sp>
        <p:sp>
          <p:nvSpPr>
            <p:cNvPr id="107" name="Line 34"/>
            <p:cNvSpPr>
              <a:spLocks noChangeShapeType="1"/>
            </p:cNvSpPr>
            <p:nvPr/>
          </p:nvSpPr>
          <p:spPr bwMode="auto">
            <a:xfrm flipH="1" flipV="1">
              <a:off x="3196036" y="4847966"/>
              <a:ext cx="0" cy="376035"/>
            </a:xfrm>
            <a:prstGeom prst="line">
              <a:avLst/>
            </a:prstGeom>
            <a:noFill/>
            <a:ln w="50800">
              <a:solidFill>
                <a:schemeClr val="accent3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09" name="Straight Connector 108"/>
            <p:cNvCxnSpPr/>
            <p:nvPr/>
          </p:nvCxnSpPr>
          <p:spPr>
            <a:xfrm>
              <a:off x="3021750" y="4298756"/>
              <a:ext cx="0" cy="10944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4165598" y="4329871"/>
              <a:ext cx="0" cy="1077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1760204" y="4789257"/>
            <a:ext cx="1601591" cy="1100138"/>
            <a:chOff x="4037639" y="1753807"/>
            <a:chExt cx="1601591" cy="1100138"/>
          </a:xfrm>
        </p:grpSpPr>
        <p:sp>
          <p:nvSpPr>
            <p:cNvPr id="111" name="Text Box 9"/>
            <p:cNvSpPr txBox="1">
              <a:spLocks noChangeArrowheads="1"/>
            </p:cNvSpPr>
            <p:nvPr/>
          </p:nvSpPr>
          <p:spPr bwMode="auto">
            <a:xfrm>
              <a:off x="4078557" y="1753807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>
                  <a:cs typeface="Arial" charset="0"/>
                </a:rPr>
                <a:t>%∆</a:t>
              </a:r>
              <a:r>
                <a:rPr lang="en-US" sz="2700" dirty="0" err="1">
                  <a:cs typeface="Arial" charset="0"/>
                </a:rPr>
                <a:t>Q</a:t>
              </a:r>
              <a:r>
                <a:rPr lang="en-US" sz="2700" baseline="30000" dirty="0" err="1">
                  <a:cs typeface="Arial" charset="0"/>
                </a:rPr>
                <a:t>d</a:t>
              </a:r>
              <a:endParaRPr lang="en-US" sz="2700" baseline="30000" dirty="0">
                <a:cs typeface="Arial" charset="0"/>
              </a:endParaRPr>
            </a:p>
          </p:txBody>
        </p:sp>
        <p:sp>
          <p:nvSpPr>
            <p:cNvPr id="112" name="Text Box 10"/>
            <p:cNvSpPr txBox="1">
              <a:spLocks noChangeArrowheads="1"/>
            </p:cNvSpPr>
            <p:nvPr/>
          </p:nvSpPr>
          <p:spPr bwMode="auto">
            <a:xfrm>
              <a:off x="4084739" y="2350707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>
                  <a:cs typeface="Arial" charset="0"/>
                </a:rPr>
                <a:t>%∆</a:t>
              </a:r>
              <a:r>
                <a:rPr lang="en-US" sz="2700" dirty="0">
                  <a:cs typeface="Arial" charset="0"/>
                </a:rPr>
                <a:t>P</a:t>
              </a:r>
              <a:endParaRPr lang="en-US" sz="2700" baseline="30000" dirty="0">
                <a:cs typeface="Arial" charset="0"/>
              </a:endParaRPr>
            </a:p>
          </p:txBody>
        </p:sp>
        <p:sp>
          <p:nvSpPr>
            <p:cNvPr id="113" name="Line 11"/>
            <p:cNvSpPr>
              <a:spLocks noChangeShapeType="1"/>
            </p:cNvSpPr>
            <p:nvPr/>
          </p:nvSpPr>
          <p:spPr bwMode="auto">
            <a:xfrm>
              <a:off x="4171276" y="2322132"/>
              <a:ext cx="13370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4037639" y="1759464"/>
              <a:ext cx="0" cy="10944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5639230" y="1773613"/>
              <a:ext cx="0" cy="1077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 Box 42"/>
          <p:cNvSpPr txBox="1">
            <a:spLocks noChangeArrowheads="1"/>
          </p:cNvSpPr>
          <p:nvPr/>
        </p:nvSpPr>
        <p:spPr bwMode="auto">
          <a:xfrm>
            <a:off x="5299522" y="5058300"/>
            <a:ext cx="12477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600" dirty="0">
                <a:cs typeface="Arial" charset="0"/>
              </a:rPr>
              <a:t>=  1</a:t>
            </a:r>
          </a:p>
        </p:txBody>
      </p:sp>
      <p:grpSp>
        <p:nvGrpSpPr>
          <p:cNvPr id="117" name="Group 116"/>
          <p:cNvGrpSpPr/>
          <p:nvPr/>
        </p:nvGrpSpPr>
        <p:grpSpPr>
          <a:xfrm>
            <a:off x="4357332" y="4817000"/>
            <a:ext cx="1029503" cy="503238"/>
            <a:chOff x="3173008" y="4303352"/>
            <a:chExt cx="1029503" cy="503238"/>
          </a:xfrm>
        </p:grpSpPr>
        <p:sp>
          <p:nvSpPr>
            <p:cNvPr id="118" name="Text Box 39"/>
            <p:cNvSpPr txBox="1">
              <a:spLocks noChangeArrowheads="1"/>
            </p:cNvSpPr>
            <p:nvPr/>
          </p:nvSpPr>
          <p:spPr bwMode="auto">
            <a:xfrm>
              <a:off x="3183336" y="4303352"/>
              <a:ext cx="1019175" cy="503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dirty="0">
                  <a:cs typeface="Arial" charset="0"/>
                </a:rPr>
                <a:t>10%</a:t>
              </a:r>
              <a:endParaRPr lang="en-US" sz="2700" b="1" i="1" baseline="30000" dirty="0">
                <a:cs typeface="Arial" charset="0"/>
              </a:endParaRPr>
            </a:p>
          </p:txBody>
        </p:sp>
        <p:sp>
          <p:nvSpPr>
            <p:cNvPr id="119" name="Line 34"/>
            <p:cNvSpPr>
              <a:spLocks noChangeShapeType="1"/>
            </p:cNvSpPr>
            <p:nvPr/>
          </p:nvSpPr>
          <p:spPr bwMode="auto">
            <a:xfrm flipH="1">
              <a:off x="3173008" y="4390385"/>
              <a:ext cx="0" cy="371118"/>
            </a:xfrm>
            <a:prstGeom prst="line">
              <a:avLst/>
            </a:prstGeom>
            <a:noFill/>
            <a:ln w="50800">
              <a:solidFill>
                <a:srgbClr val="FF66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3408169" y="4812404"/>
            <a:ext cx="1959616" cy="1108947"/>
            <a:chOff x="2223845" y="4298756"/>
            <a:chExt cx="1959616" cy="1108947"/>
          </a:xfrm>
        </p:grpSpPr>
        <p:sp>
          <p:nvSpPr>
            <p:cNvPr id="121" name="Text Box 40"/>
            <p:cNvSpPr txBox="1">
              <a:spLocks noChangeArrowheads="1"/>
            </p:cNvSpPr>
            <p:nvPr/>
          </p:nvSpPr>
          <p:spPr bwMode="auto">
            <a:xfrm>
              <a:off x="3196036" y="4784365"/>
              <a:ext cx="987425" cy="503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dirty="0">
                  <a:cs typeface="Arial" charset="0"/>
                </a:rPr>
                <a:t>10%</a:t>
              </a:r>
              <a:endParaRPr lang="en-US" sz="2700" b="1" i="1" baseline="30000" dirty="0">
                <a:cs typeface="Arial" charset="0"/>
              </a:endParaRPr>
            </a:p>
          </p:txBody>
        </p:sp>
        <p:sp>
          <p:nvSpPr>
            <p:cNvPr id="122" name="Line 41"/>
            <p:cNvSpPr>
              <a:spLocks noChangeShapeType="1"/>
            </p:cNvSpPr>
            <p:nvPr/>
          </p:nvSpPr>
          <p:spPr bwMode="auto">
            <a:xfrm flipV="1">
              <a:off x="3281761" y="4797065"/>
              <a:ext cx="795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Text Box 42"/>
            <p:cNvSpPr txBox="1">
              <a:spLocks noChangeArrowheads="1"/>
            </p:cNvSpPr>
            <p:nvPr/>
          </p:nvSpPr>
          <p:spPr bwMode="auto">
            <a:xfrm>
              <a:off x="2223845" y="4557957"/>
              <a:ext cx="850106" cy="48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600" dirty="0">
                  <a:cs typeface="Arial" charset="0"/>
                </a:rPr>
                <a:t>=</a:t>
              </a:r>
            </a:p>
          </p:txBody>
        </p:sp>
        <p:sp>
          <p:nvSpPr>
            <p:cNvPr id="124" name="Line 34"/>
            <p:cNvSpPr>
              <a:spLocks noChangeShapeType="1"/>
            </p:cNvSpPr>
            <p:nvPr/>
          </p:nvSpPr>
          <p:spPr bwMode="auto">
            <a:xfrm flipH="1" flipV="1">
              <a:off x="3196036" y="4847966"/>
              <a:ext cx="0" cy="376035"/>
            </a:xfrm>
            <a:prstGeom prst="line">
              <a:avLst/>
            </a:prstGeom>
            <a:noFill/>
            <a:ln w="50800">
              <a:solidFill>
                <a:schemeClr val="accent3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25" name="Straight Connector 124"/>
            <p:cNvCxnSpPr/>
            <p:nvPr/>
          </p:nvCxnSpPr>
          <p:spPr>
            <a:xfrm>
              <a:off x="3021750" y="4298756"/>
              <a:ext cx="0" cy="10944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4165598" y="4329871"/>
              <a:ext cx="0" cy="1077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713984" y="1932207"/>
            <a:ext cx="613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16072" y="3550149"/>
            <a:ext cx="613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05634" y="5092935"/>
            <a:ext cx="613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1938" y="1301262"/>
            <a:ext cx="4103077" cy="4829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923409" y="3363086"/>
            <a:ext cx="462401" cy="8336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713985" y="1932208"/>
            <a:ext cx="613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16073" y="3550150"/>
            <a:ext cx="613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5635" y="5092936"/>
            <a:ext cx="613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2" grpId="0"/>
      <p:bldP spid="101" grpId="0"/>
      <p:bldP spid="116" grpId="0"/>
      <p:bldP spid="2" grpId="0"/>
      <p:bldP spid="2" grpId="1"/>
      <p:bldP spid="62" grpId="0"/>
      <p:bldP spid="62" grpId="1"/>
      <p:bldP spid="63" grpId="0"/>
      <p:bldP spid="63" grpId="1"/>
      <p:bldP spid="5" grpId="0" animBg="1"/>
      <p:bldP spid="6" grpId="0" animBg="1"/>
      <p:bldP spid="64" grpId="0"/>
      <p:bldP spid="65" grpId="0"/>
      <p:bldP spid="6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07298" y="1030576"/>
            <a:ext cx="8476938" cy="5284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6350" lvl="1" indent="0">
              <a:buNone/>
            </a:pPr>
            <a:r>
              <a:rPr lang="en-US" dirty="0"/>
              <a:t>Summer gasoline demand</a:t>
            </a:r>
          </a:p>
        </p:txBody>
      </p:sp>
      <p:sp>
        <p:nvSpPr>
          <p:cNvPr id="2" name="Rectangle 1"/>
          <p:cNvSpPr/>
          <p:nvPr/>
        </p:nvSpPr>
        <p:spPr>
          <a:xfrm>
            <a:off x="3931697" y="301933"/>
            <a:ext cx="2980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5F5F5F"/>
                </a:solidFill>
                <a:latin typeface="+mn-lt"/>
              </a:rPr>
              <a:t>Price of Gasoline</a:t>
            </a:r>
          </a:p>
        </p:txBody>
      </p:sp>
      <p:sp>
        <p:nvSpPr>
          <p:cNvPr id="49" name="Content Placeholder 2"/>
          <p:cNvSpPr txBox="1">
            <a:spLocks/>
          </p:cNvSpPr>
          <p:nvPr/>
        </p:nvSpPr>
        <p:spPr bwMode="auto">
          <a:xfrm>
            <a:off x="531317" y="2412896"/>
            <a:ext cx="6738910" cy="637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313" lvl="2"/>
            <a:r>
              <a:rPr lang="en-US" dirty="0"/>
              <a:t>which leads to much higher gasoline prices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450761" y="3002515"/>
            <a:ext cx="4005887" cy="3252970"/>
            <a:chOff x="1447914" y="3199182"/>
            <a:chExt cx="4005887" cy="3252970"/>
          </a:xfrm>
        </p:grpSpPr>
        <p:grpSp>
          <p:nvGrpSpPr>
            <p:cNvPr id="50" name="Group 49"/>
            <p:cNvGrpSpPr>
              <a:grpSpLocks/>
            </p:cNvGrpSpPr>
            <p:nvPr/>
          </p:nvGrpSpPr>
          <p:grpSpPr bwMode="auto">
            <a:xfrm>
              <a:off x="1447914" y="3199182"/>
              <a:ext cx="3894322" cy="2908425"/>
              <a:chOff x="166563" y="2123448"/>
              <a:chExt cx="4100637" cy="3134352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914400" y="2209800"/>
                <a:ext cx="3352800" cy="304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/>
                  <a:t>1. an</a:t>
                </a:r>
              </a:p>
            </p:txBody>
          </p:sp>
          <p:grpSp>
            <p:nvGrpSpPr>
              <p:cNvPr id="68" name="Group 13"/>
              <p:cNvGrpSpPr>
                <a:grpSpLocks/>
              </p:cNvGrpSpPr>
              <p:nvPr/>
            </p:nvGrpSpPr>
            <p:grpSpPr bwMode="auto">
              <a:xfrm>
                <a:off x="166563" y="2123448"/>
                <a:ext cx="774571" cy="3134352"/>
                <a:chOff x="166563" y="2123448"/>
                <a:chExt cx="774571" cy="3134352"/>
              </a:xfrm>
            </p:grpSpPr>
            <p:cxnSp>
              <p:nvCxnSpPr>
                <p:cNvPr id="69" name="Straight Connector 68"/>
                <p:cNvCxnSpPr/>
                <p:nvPr/>
              </p:nvCxnSpPr>
              <p:spPr>
                <a:xfrm rot="5400000">
                  <a:off x="-608806" y="3733006"/>
                  <a:ext cx="3048000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66563" y="2123448"/>
                  <a:ext cx="774571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/>
                    <a:t>Price </a:t>
                  </a:r>
                </a:p>
              </p:txBody>
            </p:sp>
          </p:grpSp>
        </p:grpSp>
        <p:grpSp>
          <p:nvGrpSpPr>
            <p:cNvPr id="51" name="Group 50"/>
            <p:cNvGrpSpPr>
              <a:grpSpLocks/>
            </p:cNvGrpSpPr>
            <p:nvPr/>
          </p:nvGrpSpPr>
          <p:grpSpPr bwMode="auto">
            <a:xfrm>
              <a:off x="1933489" y="6107604"/>
              <a:ext cx="3520312" cy="344548"/>
              <a:chOff x="677694" y="5257800"/>
              <a:chExt cx="3706902" cy="370918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914237" y="5257800"/>
                <a:ext cx="3352881" cy="15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12"/>
              <p:cNvSpPr txBox="1">
                <a:spLocks noChangeArrowheads="1"/>
              </p:cNvSpPr>
              <p:nvPr/>
            </p:nvSpPr>
            <p:spPr bwMode="auto">
              <a:xfrm>
                <a:off x="3276600" y="5259386"/>
                <a:ext cx="110799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Quantity </a:t>
                </a:r>
              </a:p>
            </p:txBody>
          </p:sp>
          <p:sp>
            <p:nvSpPr>
              <p:cNvPr id="66" name="TextBox 13"/>
              <p:cNvSpPr txBox="1">
                <a:spLocks noChangeArrowheads="1"/>
              </p:cNvSpPr>
              <p:nvPr/>
            </p:nvSpPr>
            <p:spPr bwMode="auto">
              <a:xfrm>
                <a:off x="677694" y="52578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0</a:t>
                </a:r>
              </a:p>
            </p:txBody>
          </p:sp>
        </p:grpSp>
        <p:grpSp>
          <p:nvGrpSpPr>
            <p:cNvPr id="52" name="Group 51"/>
            <p:cNvGrpSpPr>
              <a:grpSpLocks/>
            </p:cNvGrpSpPr>
            <p:nvPr/>
          </p:nvGrpSpPr>
          <p:grpSpPr bwMode="auto">
            <a:xfrm>
              <a:off x="3684464" y="3279310"/>
              <a:ext cx="1116527" cy="3171468"/>
              <a:chOff x="2521609" y="2209800"/>
              <a:chExt cx="1175698" cy="3417272"/>
            </a:xfrm>
          </p:grpSpPr>
          <p:grpSp>
            <p:nvGrpSpPr>
              <p:cNvPr id="60" name="Group 17"/>
              <p:cNvGrpSpPr>
                <a:grpSpLocks/>
              </p:cNvGrpSpPr>
              <p:nvPr/>
            </p:nvGrpSpPr>
            <p:grpSpPr bwMode="auto">
              <a:xfrm>
                <a:off x="2742406" y="2209800"/>
                <a:ext cx="954901" cy="3048794"/>
                <a:chOff x="2742406" y="2209800"/>
                <a:chExt cx="954901" cy="3048794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1409129" y="3924815"/>
                  <a:ext cx="2666566" cy="158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2743200" y="2209800"/>
                  <a:ext cx="954107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/>
                    <a:t>Supply </a:t>
                  </a:r>
                </a:p>
              </p:txBody>
            </p:sp>
          </p:grpSp>
          <p:sp>
            <p:nvSpPr>
              <p:cNvPr id="61" name="TextBox 16"/>
              <p:cNvSpPr txBox="1">
                <a:spLocks noChangeArrowheads="1"/>
              </p:cNvSpPr>
              <p:nvPr/>
            </p:nvSpPr>
            <p:spPr bwMode="auto">
              <a:xfrm>
                <a:off x="2521609" y="5257800"/>
                <a:ext cx="449170" cy="369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Q</a:t>
                </a:r>
                <a:r>
                  <a:rPr lang="en-US" baseline="-25000" dirty="0"/>
                  <a:t>0</a:t>
                </a:r>
              </a:p>
            </p:txBody>
          </p:sp>
        </p:grpSp>
        <p:grpSp>
          <p:nvGrpSpPr>
            <p:cNvPr id="54" name="Group 53"/>
            <p:cNvGrpSpPr>
              <a:grpSpLocks/>
            </p:cNvGrpSpPr>
            <p:nvPr/>
          </p:nvGrpSpPr>
          <p:grpSpPr bwMode="auto">
            <a:xfrm>
              <a:off x="1752684" y="5031709"/>
              <a:ext cx="2145241" cy="342710"/>
              <a:chOff x="487303" y="4554760"/>
              <a:chExt cx="2259072" cy="368777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>
                <a:off x="917428" y="4770005"/>
                <a:ext cx="1828947" cy="158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24"/>
              <p:cNvSpPr txBox="1">
                <a:spLocks noChangeArrowheads="1"/>
              </p:cNvSpPr>
              <p:nvPr/>
            </p:nvSpPr>
            <p:spPr bwMode="auto">
              <a:xfrm>
                <a:off x="487303" y="4554760"/>
                <a:ext cx="423548" cy="368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P</a:t>
                </a:r>
                <a:r>
                  <a:rPr lang="en-US" baseline="-25000" dirty="0"/>
                  <a:t>0</a:t>
                </a:r>
              </a:p>
            </p:txBody>
          </p:sp>
        </p:grpSp>
        <p:cxnSp>
          <p:nvCxnSpPr>
            <p:cNvPr id="71" name="Straight Connector 70"/>
            <p:cNvCxnSpPr/>
            <p:nvPr/>
          </p:nvCxnSpPr>
          <p:spPr bwMode="auto">
            <a:xfrm flipH="1" flipV="1">
              <a:off x="2671835" y="4242140"/>
              <a:ext cx="2005096" cy="16340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13"/>
            <p:cNvSpPr txBox="1">
              <a:spLocks noChangeArrowheads="1"/>
            </p:cNvSpPr>
            <p:nvPr/>
          </p:nvSpPr>
          <p:spPr bwMode="auto">
            <a:xfrm>
              <a:off x="4676931" y="5559085"/>
              <a:ext cx="4363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D</a:t>
              </a:r>
              <a:r>
                <a:rPr lang="en-US" baseline="-25000" dirty="0"/>
                <a:t>0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743235" y="3541892"/>
            <a:ext cx="3494101" cy="1897313"/>
            <a:chOff x="1743235" y="3541892"/>
            <a:chExt cx="3494101" cy="1897313"/>
          </a:xfrm>
        </p:grpSpPr>
        <p:grpSp>
          <p:nvGrpSpPr>
            <p:cNvPr id="53" name="Group 52"/>
            <p:cNvGrpSpPr>
              <a:grpSpLocks/>
            </p:cNvGrpSpPr>
            <p:nvPr/>
          </p:nvGrpSpPr>
          <p:grpSpPr bwMode="auto">
            <a:xfrm>
              <a:off x="1743235" y="4198505"/>
              <a:ext cx="2151678" cy="342710"/>
              <a:chOff x="477530" y="3200400"/>
              <a:chExt cx="2265670" cy="368777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914400" y="3456843"/>
                <a:ext cx="1828800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21"/>
              <p:cNvSpPr txBox="1">
                <a:spLocks noChangeArrowheads="1"/>
              </p:cNvSpPr>
              <p:nvPr/>
            </p:nvSpPr>
            <p:spPr bwMode="auto">
              <a:xfrm>
                <a:off x="477530" y="3200400"/>
                <a:ext cx="423514" cy="368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P</a:t>
                </a:r>
                <a:r>
                  <a:rPr lang="en-US" baseline="-25000" dirty="0"/>
                  <a:t>1</a:t>
                </a:r>
              </a:p>
            </p:txBody>
          </p:sp>
        </p:grpSp>
        <p:cxnSp>
          <p:nvCxnSpPr>
            <p:cNvPr id="74" name="Straight Connector 73"/>
            <p:cNvCxnSpPr/>
            <p:nvPr/>
          </p:nvCxnSpPr>
          <p:spPr bwMode="auto">
            <a:xfrm flipH="1" flipV="1">
              <a:off x="2795902" y="3541892"/>
              <a:ext cx="2005096" cy="16340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13"/>
            <p:cNvSpPr txBox="1">
              <a:spLocks noChangeArrowheads="1"/>
            </p:cNvSpPr>
            <p:nvPr/>
          </p:nvSpPr>
          <p:spPr bwMode="auto">
            <a:xfrm>
              <a:off x="4800998" y="5069873"/>
              <a:ext cx="4363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D</a:t>
              </a:r>
              <a:r>
                <a:rPr lang="en-US" baseline="-25000" dirty="0"/>
                <a:t>1</a:t>
              </a:r>
            </a:p>
          </p:txBody>
        </p:sp>
      </p:grpSp>
      <p:sp>
        <p:nvSpPr>
          <p:cNvPr id="4" name="Rectangle 3"/>
          <p:cNvSpPr/>
          <p:nvPr/>
        </p:nvSpPr>
        <p:spPr>
          <a:xfrm>
            <a:off x="544114" y="1991082"/>
            <a:ext cx="78353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lvl="2" indent="-222250"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All else equal, as summer arrives demand increase (</a:t>
            </a:r>
            <a:r>
              <a:rPr lang="en-US" sz="2400" dirty="0"/>
              <a:t>D</a:t>
            </a:r>
            <a:r>
              <a:rPr lang="en-US" sz="2400" baseline="-25000" dirty="0"/>
              <a:t>1</a:t>
            </a:r>
            <a:r>
              <a:rPr lang="en-US" sz="2400" dirty="0">
                <a:latin typeface="+mn-lt"/>
              </a:rPr>
              <a:t>)</a:t>
            </a:r>
            <a:endParaRPr lang="en-US" sz="2400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544115" y="1591829"/>
            <a:ext cx="7610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lvl="2" indent="-222250"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As supply is fixed based on full refining capacity</a:t>
            </a:r>
          </a:p>
        </p:txBody>
      </p:sp>
    </p:spTree>
    <p:extLst>
      <p:ext uri="{BB962C8B-B14F-4D97-AF65-F5344CB8AC3E}">
        <p14:creationId xmlns:p14="http://schemas.microsoft.com/office/powerpoint/2010/main" val="309699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07298" y="1030575"/>
            <a:ext cx="8401157" cy="8885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6350" lvl="1" indent="0">
              <a:buNone/>
            </a:pPr>
            <a:r>
              <a:rPr lang="en-US" dirty="0"/>
              <a:t>A new corn technology increases production per acre</a:t>
            </a:r>
          </a:p>
        </p:txBody>
      </p:sp>
      <p:sp>
        <p:nvSpPr>
          <p:cNvPr id="2" name="Rectangle 1"/>
          <p:cNvSpPr/>
          <p:nvPr/>
        </p:nvSpPr>
        <p:spPr>
          <a:xfrm>
            <a:off x="3931697" y="312093"/>
            <a:ext cx="41918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5F5F5F"/>
                </a:solidFill>
                <a:latin typeface="+mn-lt"/>
              </a:rPr>
              <a:t>Good news for farmers?</a:t>
            </a:r>
          </a:p>
        </p:txBody>
      </p:sp>
      <p:sp>
        <p:nvSpPr>
          <p:cNvPr id="7" name="Rectangle 6"/>
          <p:cNvSpPr/>
          <p:nvPr/>
        </p:nvSpPr>
        <p:spPr>
          <a:xfrm>
            <a:off x="2331933" y="3304559"/>
            <a:ext cx="3878373" cy="26192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2737136" y="3096174"/>
            <a:ext cx="2724679" cy="2540218"/>
            <a:chOff x="2737136" y="3096174"/>
            <a:chExt cx="2724679" cy="2540218"/>
          </a:xfrm>
        </p:grpSpPr>
        <p:cxnSp>
          <p:nvCxnSpPr>
            <p:cNvPr id="12" name="Straight Connector 11"/>
            <p:cNvCxnSpPr/>
            <p:nvPr/>
          </p:nvCxnSpPr>
          <p:spPr bwMode="auto">
            <a:xfrm flipV="1">
              <a:off x="3296702" y="4204309"/>
              <a:ext cx="1770351" cy="14320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3"/>
            <p:cNvSpPr txBox="1">
              <a:spLocks noChangeArrowheads="1"/>
            </p:cNvSpPr>
            <p:nvPr/>
          </p:nvSpPr>
          <p:spPr bwMode="auto">
            <a:xfrm>
              <a:off x="5038302" y="3979978"/>
              <a:ext cx="4235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S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38" name="TextBox 43"/>
            <p:cNvSpPr txBox="1">
              <a:spLocks noChangeArrowheads="1"/>
            </p:cNvSpPr>
            <p:nvPr/>
          </p:nvSpPr>
          <p:spPr bwMode="auto">
            <a:xfrm>
              <a:off x="2737136" y="3096174"/>
              <a:ext cx="2146742" cy="46166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/>
                <a:t>1. When demand is inelastic,</a:t>
              </a:r>
            </a:p>
            <a:p>
              <a:pPr eaLnBrk="1" hangingPunct="1"/>
              <a:r>
                <a:rPr lang="en-US" sz="1200" dirty="0"/>
                <a:t>an increase in supply.</a:t>
              </a:r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>
              <a:off x="4266330" y="3650172"/>
              <a:ext cx="554707" cy="7020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4266330" y="4406642"/>
              <a:ext cx="458266" cy="485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4084157" y="4846273"/>
            <a:ext cx="3095342" cy="1366112"/>
            <a:chOff x="4084157" y="4846273"/>
            <a:chExt cx="3095342" cy="1366112"/>
          </a:xfrm>
        </p:grpSpPr>
        <p:cxnSp>
          <p:nvCxnSpPr>
            <p:cNvPr id="22" name="Straight Connector 21"/>
            <p:cNvCxnSpPr/>
            <p:nvPr/>
          </p:nvCxnSpPr>
          <p:spPr bwMode="auto">
            <a:xfrm rot="5400000">
              <a:off x="3718940" y="5406606"/>
              <a:ext cx="1047688" cy="1206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4084157" y="4846273"/>
              <a:ext cx="3095342" cy="1366112"/>
              <a:chOff x="4084157" y="4846273"/>
              <a:chExt cx="3095342" cy="1366112"/>
            </a:xfrm>
          </p:grpSpPr>
          <p:sp>
            <p:nvSpPr>
              <p:cNvPr id="23" name="TextBox 25"/>
              <p:cNvSpPr txBox="1">
                <a:spLocks noChangeArrowheads="1"/>
              </p:cNvSpPr>
              <p:nvPr/>
            </p:nvSpPr>
            <p:spPr bwMode="auto">
              <a:xfrm>
                <a:off x="4160042" y="5930273"/>
                <a:ext cx="341211" cy="282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Q</a:t>
                </a:r>
                <a:r>
                  <a:rPr lang="en-US" baseline="-25000" dirty="0"/>
                  <a:t>1</a:t>
                </a:r>
              </a:p>
            </p:txBody>
          </p:sp>
          <p:cxnSp>
            <p:nvCxnSpPr>
              <p:cNvPr id="43" name="Straight Arrow Connector 42"/>
              <p:cNvCxnSpPr/>
              <p:nvPr/>
            </p:nvCxnSpPr>
            <p:spPr>
              <a:xfrm>
                <a:off x="4084157" y="5854660"/>
                <a:ext cx="160431" cy="1"/>
              </a:xfrm>
              <a:prstGeom prst="straightConnector1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52"/>
              <p:cNvSpPr txBox="1">
                <a:spLocks noChangeArrowheads="1"/>
              </p:cNvSpPr>
              <p:nvPr/>
            </p:nvSpPr>
            <p:spPr bwMode="auto">
              <a:xfrm>
                <a:off x="4709044" y="4846273"/>
                <a:ext cx="2470455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200" dirty="0"/>
                  <a:t>3. A proportionately smaller</a:t>
                </a:r>
              </a:p>
              <a:p>
                <a:pPr eaLnBrk="1" hangingPunct="1"/>
                <a:r>
                  <a:rPr lang="en-US" sz="1200" dirty="0"/>
                  <a:t>increase in quantity sold. As a result, revenue falls.</a:t>
                </a:r>
              </a:p>
            </p:txBody>
          </p:sp>
          <p:cxnSp>
            <p:nvCxnSpPr>
              <p:cNvPr id="46" name="Straight Connector 45"/>
              <p:cNvCxnSpPr/>
              <p:nvPr/>
            </p:nvCxnSpPr>
            <p:spPr bwMode="auto">
              <a:xfrm rot="5400000" flipH="1" flipV="1">
                <a:off x="4141554" y="5217127"/>
                <a:ext cx="632978" cy="54750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Group 55"/>
          <p:cNvGrpSpPr/>
          <p:nvPr/>
        </p:nvGrpSpPr>
        <p:grpSpPr>
          <a:xfrm>
            <a:off x="1795309" y="3287285"/>
            <a:ext cx="4414997" cy="2925414"/>
            <a:chOff x="1795309" y="3287285"/>
            <a:chExt cx="4414997" cy="2925414"/>
          </a:xfrm>
        </p:grpSpPr>
        <p:cxnSp>
          <p:nvCxnSpPr>
            <p:cNvPr id="34" name="Straight Connector 33"/>
            <p:cNvCxnSpPr/>
            <p:nvPr/>
          </p:nvCxnSpPr>
          <p:spPr bwMode="auto">
            <a:xfrm>
              <a:off x="3875252" y="3726544"/>
              <a:ext cx="668859" cy="208082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auto">
            <a:xfrm flipV="1">
              <a:off x="2827583" y="3726544"/>
              <a:ext cx="2098373" cy="16927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4926171" y="3545867"/>
              <a:ext cx="4235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S</a:t>
              </a:r>
              <a:r>
                <a:rPr lang="en-US" baseline="-25000" dirty="0"/>
                <a:t>0</a:t>
              </a: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 rot="5400000">
              <a:off x="1019288" y="4617204"/>
              <a:ext cx="2626495" cy="12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8"/>
            <p:cNvSpPr txBox="1">
              <a:spLocks noChangeArrowheads="1"/>
            </p:cNvSpPr>
            <p:nvPr/>
          </p:nvSpPr>
          <p:spPr bwMode="auto">
            <a:xfrm>
              <a:off x="1795309" y="3287285"/>
              <a:ext cx="539702" cy="28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dirty="0"/>
                <a:t>Price</a:t>
              </a:r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 flipV="1">
              <a:off x="2331933" y="5923782"/>
              <a:ext cx="3878373" cy="72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21"/>
            <p:cNvSpPr txBox="1">
              <a:spLocks noChangeArrowheads="1"/>
            </p:cNvSpPr>
            <p:nvPr/>
          </p:nvSpPr>
          <p:spPr bwMode="auto">
            <a:xfrm>
              <a:off x="5293135" y="5915792"/>
              <a:ext cx="792992" cy="28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Quantity</a:t>
              </a:r>
            </a:p>
          </p:txBody>
        </p:sp>
        <p:sp>
          <p:nvSpPr>
            <p:cNvPr id="20" name="TextBox 22"/>
            <p:cNvSpPr txBox="1">
              <a:spLocks noChangeArrowheads="1"/>
            </p:cNvSpPr>
            <p:nvPr/>
          </p:nvSpPr>
          <p:spPr bwMode="auto">
            <a:xfrm>
              <a:off x="2216161" y="5930603"/>
              <a:ext cx="237702" cy="282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0</a:t>
              </a: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>
              <a:off x="2331933" y="4381229"/>
              <a:ext cx="1758692" cy="0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8"/>
            <p:cNvSpPr txBox="1">
              <a:spLocks noChangeArrowheads="1"/>
            </p:cNvSpPr>
            <p:nvPr/>
          </p:nvSpPr>
          <p:spPr bwMode="auto">
            <a:xfrm>
              <a:off x="1954514" y="4216776"/>
              <a:ext cx="321726" cy="28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P</a:t>
              </a:r>
              <a:r>
                <a:rPr lang="en-US" baseline="-25000" dirty="0"/>
                <a:t>0</a:t>
              </a:r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 flipH="1">
              <a:off x="4082953" y="4406642"/>
              <a:ext cx="1204" cy="1524411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4"/>
            <p:cNvSpPr txBox="1">
              <a:spLocks noChangeArrowheads="1"/>
            </p:cNvSpPr>
            <p:nvPr/>
          </p:nvSpPr>
          <p:spPr bwMode="auto">
            <a:xfrm>
              <a:off x="3891742" y="5930271"/>
              <a:ext cx="341211" cy="28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Q</a:t>
              </a:r>
              <a:r>
                <a:rPr lang="en-US" baseline="-25000" dirty="0"/>
                <a:t>0</a:t>
              </a:r>
            </a:p>
          </p:txBody>
        </p:sp>
        <p:sp>
          <p:nvSpPr>
            <p:cNvPr id="35" name="TextBox 37"/>
            <p:cNvSpPr txBox="1">
              <a:spLocks noChangeArrowheads="1"/>
            </p:cNvSpPr>
            <p:nvPr/>
          </p:nvSpPr>
          <p:spPr bwMode="auto">
            <a:xfrm>
              <a:off x="4528058" y="5524547"/>
              <a:ext cx="11271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D</a:t>
              </a:r>
              <a:r>
                <a:rPr lang="en-US" baseline="-25000" dirty="0"/>
                <a:t>0</a:t>
              </a:r>
            </a:p>
          </p:txBody>
        </p:sp>
        <p:sp>
          <p:nvSpPr>
            <p:cNvPr id="47" name="Freeform 183"/>
            <p:cNvSpPr>
              <a:spLocks/>
            </p:cNvSpPr>
            <p:nvPr/>
          </p:nvSpPr>
          <p:spPr bwMode="auto">
            <a:xfrm>
              <a:off x="4035151" y="4333188"/>
              <a:ext cx="110948" cy="104284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" name="Content Placeholder 2"/>
          <p:cNvSpPr txBox="1">
            <a:spLocks/>
          </p:cNvSpPr>
          <p:nvPr/>
        </p:nvSpPr>
        <p:spPr bwMode="auto">
          <a:xfrm>
            <a:off x="481370" y="2472856"/>
            <a:ext cx="8238373" cy="637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lvl="2" indent="-225425"/>
            <a:r>
              <a:rPr lang="en-US" dirty="0"/>
              <a:t>Demand is inelastic so total revenue falls</a:t>
            </a:r>
          </a:p>
        </p:txBody>
      </p:sp>
      <p:sp>
        <p:nvSpPr>
          <p:cNvPr id="4" name="Rectangle 3"/>
          <p:cNvSpPr/>
          <p:nvPr/>
        </p:nvSpPr>
        <p:spPr>
          <a:xfrm>
            <a:off x="470081" y="1999231"/>
            <a:ext cx="7159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lvl="2" indent="-222250"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Higher production quantity leads to lower price</a:t>
            </a:r>
          </a:p>
        </p:txBody>
      </p:sp>
      <p:sp>
        <p:nvSpPr>
          <p:cNvPr id="5" name="Rectangle 4"/>
          <p:cNvSpPr/>
          <p:nvPr/>
        </p:nvSpPr>
        <p:spPr>
          <a:xfrm>
            <a:off x="484556" y="1537566"/>
            <a:ext cx="446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65138" lvl="2" indent="-239713"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Supply curve shifts to the right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745424" y="4470416"/>
            <a:ext cx="3549044" cy="857951"/>
            <a:chOff x="745424" y="4470416"/>
            <a:chExt cx="3549044" cy="857951"/>
          </a:xfrm>
        </p:grpSpPr>
        <p:grpSp>
          <p:nvGrpSpPr>
            <p:cNvPr id="58" name="Group 57"/>
            <p:cNvGrpSpPr/>
            <p:nvPr/>
          </p:nvGrpSpPr>
          <p:grpSpPr>
            <a:xfrm>
              <a:off x="745424" y="4682036"/>
              <a:ext cx="3549044" cy="646331"/>
              <a:chOff x="745424" y="4682036"/>
              <a:chExt cx="3549044" cy="646331"/>
            </a:xfrm>
          </p:grpSpPr>
          <p:cxnSp>
            <p:nvCxnSpPr>
              <p:cNvPr id="28" name="Straight Connector 27"/>
              <p:cNvCxnSpPr/>
              <p:nvPr/>
            </p:nvCxnSpPr>
            <p:spPr bwMode="auto">
              <a:xfrm flipV="1">
                <a:off x="2340375" y="4874876"/>
                <a:ext cx="1886124" cy="7275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31"/>
              <p:cNvSpPr txBox="1">
                <a:spLocks noChangeArrowheads="1"/>
              </p:cNvSpPr>
              <p:nvPr/>
            </p:nvSpPr>
            <p:spPr bwMode="auto">
              <a:xfrm>
                <a:off x="1938731" y="4728827"/>
                <a:ext cx="321726" cy="282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P</a:t>
                </a:r>
                <a:r>
                  <a:rPr lang="en-US" baseline="-25000" dirty="0"/>
                  <a:t>1</a:t>
                </a:r>
              </a:p>
            </p:txBody>
          </p:sp>
          <p:sp>
            <p:nvSpPr>
              <p:cNvPr id="36" name="Freeform 183"/>
              <p:cNvSpPr>
                <a:spLocks/>
              </p:cNvSpPr>
              <p:nvPr/>
            </p:nvSpPr>
            <p:spPr bwMode="auto">
              <a:xfrm>
                <a:off x="4183520" y="4817886"/>
                <a:ext cx="110948" cy="104284"/>
              </a:xfrm>
              <a:custGeom>
                <a:avLst/>
                <a:gdLst>
                  <a:gd name="T0" fmla="*/ 2147483647 w 106"/>
                  <a:gd name="T1" fmla="*/ 2147483647 h 68"/>
                  <a:gd name="T2" fmla="*/ 2147483647 w 106"/>
                  <a:gd name="T3" fmla="*/ 2147483647 h 68"/>
                  <a:gd name="T4" fmla="*/ 2147483647 w 106"/>
                  <a:gd name="T5" fmla="*/ 2147483647 h 68"/>
                  <a:gd name="T6" fmla="*/ 2147483647 w 106"/>
                  <a:gd name="T7" fmla="*/ 2147483647 h 68"/>
                  <a:gd name="T8" fmla="*/ 2147483647 w 106"/>
                  <a:gd name="T9" fmla="*/ 2147483647 h 68"/>
                  <a:gd name="T10" fmla="*/ 2147483647 w 106"/>
                  <a:gd name="T11" fmla="*/ 2147483647 h 68"/>
                  <a:gd name="T12" fmla="*/ 2147483647 w 106"/>
                  <a:gd name="T13" fmla="*/ 2147483647 h 68"/>
                  <a:gd name="T14" fmla="*/ 2147483647 w 106"/>
                  <a:gd name="T15" fmla="*/ 2147483647 h 68"/>
                  <a:gd name="T16" fmla="*/ 2147483647 w 106"/>
                  <a:gd name="T17" fmla="*/ 2147483647 h 68"/>
                  <a:gd name="T18" fmla="*/ 2147483647 w 106"/>
                  <a:gd name="T19" fmla="*/ 2147483647 h 68"/>
                  <a:gd name="T20" fmla="*/ 2147483647 w 106"/>
                  <a:gd name="T21" fmla="*/ 0 h 68"/>
                  <a:gd name="T22" fmla="*/ 2147483647 w 106"/>
                  <a:gd name="T23" fmla="*/ 0 h 68"/>
                  <a:gd name="T24" fmla="*/ 2147483647 w 106"/>
                  <a:gd name="T25" fmla="*/ 2147483647 h 68"/>
                  <a:gd name="T26" fmla="*/ 2147483647 w 106"/>
                  <a:gd name="T27" fmla="*/ 2147483647 h 68"/>
                  <a:gd name="T28" fmla="*/ 2147483647 w 106"/>
                  <a:gd name="T29" fmla="*/ 2147483647 h 68"/>
                  <a:gd name="T30" fmla="*/ 0 w 106"/>
                  <a:gd name="T31" fmla="*/ 2147483647 h 68"/>
                  <a:gd name="T32" fmla="*/ 0 w 106"/>
                  <a:gd name="T33" fmla="*/ 2147483647 h 68"/>
                  <a:gd name="T34" fmla="*/ 2147483647 w 106"/>
                  <a:gd name="T35" fmla="*/ 2147483647 h 68"/>
                  <a:gd name="T36" fmla="*/ 2147483647 w 106"/>
                  <a:gd name="T37" fmla="*/ 2147483647 h 68"/>
                  <a:gd name="T38" fmla="*/ 2147483647 w 106"/>
                  <a:gd name="T39" fmla="*/ 2147483647 h 68"/>
                  <a:gd name="T40" fmla="*/ 2147483647 w 106"/>
                  <a:gd name="T41" fmla="*/ 2147483647 h 68"/>
                  <a:gd name="T42" fmla="*/ 2147483647 w 106"/>
                  <a:gd name="T43" fmla="*/ 2147483647 h 6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6"/>
                  <a:gd name="T67" fmla="*/ 0 h 68"/>
                  <a:gd name="T68" fmla="*/ 106 w 106"/>
                  <a:gd name="T69" fmla="*/ 68 h 6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6" h="68">
                    <a:moveTo>
                      <a:pt x="56" y="68"/>
                    </a:moveTo>
                    <a:lnTo>
                      <a:pt x="56" y="68"/>
                    </a:lnTo>
                    <a:lnTo>
                      <a:pt x="76" y="65"/>
                    </a:lnTo>
                    <a:lnTo>
                      <a:pt x="91" y="58"/>
                    </a:lnTo>
                    <a:lnTo>
                      <a:pt x="101" y="45"/>
                    </a:lnTo>
                    <a:lnTo>
                      <a:pt x="106" y="32"/>
                    </a:lnTo>
                    <a:lnTo>
                      <a:pt x="101" y="19"/>
                    </a:lnTo>
                    <a:lnTo>
                      <a:pt x="91" y="9"/>
                    </a:lnTo>
                    <a:lnTo>
                      <a:pt x="76" y="3"/>
                    </a:lnTo>
                    <a:lnTo>
                      <a:pt x="56" y="0"/>
                    </a:lnTo>
                    <a:lnTo>
                      <a:pt x="36" y="3"/>
                    </a:lnTo>
                    <a:lnTo>
                      <a:pt x="15" y="9"/>
                    </a:lnTo>
                    <a:lnTo>
                      <a:pt x="5" y="19"/>
                    </a:lnTo>
                    <a:lnTo>
                      <a:pt x="0" y="32"/>
                    </a:lnTo>
                    <a:lnTo>
                      <a:pt x="5" y="45"/>
                    </a:lnTo>
                    <a:lnTo>
                      <a:pt x="15" y="58"/>
                    </a:lnTo>
                    <a:lnTo>
                      <a:pt x="36" y="65"/>
                    </a:lnTo>
                    <a:lnTo>
                      <a:pt x="56" y="6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TextBox 47"/>
              <p:cNvSpPr txBox="1">
                <a:spLocks noChangeArrowheads="1"/>
              </p:cNvSpPr>
              <p:nvPr/>
            </p:nvSpPr>
            <p:spPr bwMode="auto">
              <a:xfrm>
                <a:off x="745424" y="4682036"/>
                <a:ext cx="119135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200" dirty="0"/>
                  <a:t>2. Which leads</a:t>
                </a:r>
              </a:p>
              <a:p>
                <a:pPr eaLnBrk="1" hangingPunct="1"/>
                <a:r>
                  <a:rPr lang="en-US" sz="1200" dirty="0"/>
                  <a:t>to a large fall</a:t>
                </a:r>
              </a:p>
              <a:p>
                <a:pPr eaLnBrk="1" hangingPunct="1"/>
                <a:r>
                  <a:rPr lang="en-US" sz="1200" dirty="0"/>
                  <a:t>in price.</a:t>
                </a:r>
              </a:p>
            </p:txBody>
          </p:sp>
        </p:grpSp>
        <p:cxnSp>
          <p:nvCxnSpPr>
            <p:cNvPr id="42" name="Straight Arrow Connector 41"/>
            <p:cNvCxnSpPr/>
            <p:nvPr/>
          </p:nvCxnSpPr>
          <p:spPr>
            <a:xfrm rot="5400000" flipH="1" flipV="1">
              <a:off x="2282939" y="4643825"/>
              <a:ext cx="349229" cy="2412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7507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3962399" y="299788"/>
            <a:ext cx="4829331" cy="75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dirty="0">
                <a:solidFill>
                  <a:srgbClr val="777777"/>
                </a:solidFill>
              </a:rPr>
              <a:t>Price elasticity of demand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89879" y="3027996"/>
            <a:ext cx="8229600" cy="1229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r>
              <a:rPr lang="en-US" b="1" dirty="0"/>
              <a:t>Inelastic demand </a:t>
            </a:r>
            <a:r>
              <a:rPr lang="en-US" dirty="0"/>
              <a:t>- Quantity demanded responds slightly to a change in the price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455249"/>
              </p:ext>
            </p:extLst>
          </p:nvPr>
        </p:nvGraphicFramePr>
        <p:xfrm>
          <a:off x="1005538" y="2220863"/>
          <a:ext cx="1096844" cy="597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05" name="Equation" r:id="rId3" imgW="419040" imgH="228600" progId="Equation.3">
                  <p:embed/>
                </p:oleObj>
              </mc:Choice>
              <mc:Fallback>
                <p:oleObj name="Equation" r:id="rId3" imgW="41904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5538" y="2220863"/>
                        <a:ext cx="1096844" cy="5972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148368"/>
              </p:ext>
            </p:extLst>
          </p:nvPr>
        </p:nvGraphicFramePr>
        <p:xfrm>
          <a:off x="1007386" y="4037595"/>
          <a:ext cx="109696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06" name="Equation" r:id="rId5" imgW="419040" imgH="228600" progId="Equation.3">
                  <p:embed/>
                </p:oleObj>
              </mc:Choice>
              <mc:Fallback>
                <p:oleObj name="Equation" r:id="rId5" imgW="41904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7386" y="4037595"/>
                        <a:ext cx="1096962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23599"/>
              </p:ext>
            </p:extLst>
          </p:nvPr>
        </p:nvGraphicFramePr>
        <p:xfrm>
          <a:off x="3732213" y="2224480"/>
          <a:ext cx="116363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07" name="Equation" r:id="rId7" imgW="444240" imgH="228600" progId="Equation.3">
                  <p:embed/>
                </p:oleObj>
              </mc:Choice>
              <mc:Fallback>
                <p:oleObj name="Equation" r:id="rId7" imgW="44424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2213" y="2224480"/>
                        <a:ext cx="1163637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4969916" y="2231466"/>
            <a:ext cx="14085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+mn-lt"/>
              </a:rPr>
              <a:t>is Elastic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346978"/>
              </p:ext>
            </p:extLst>
          </p:nvPr>
        </p:nvGraphicFramePr>
        <p:xfrm>
          <a:off x="3702050" y="4041128"/>
          <a:ext cx="123031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08" name="Equation" r:id="rId9" imgW="469800" imgH="228600" progId="Equation.3">
                  <p:embed/>
                </p:oleObj>
              </mc:Choice>
              <mc:Fallback>
                <p:oleObj name="Equation" r:id="rId9" imgW="46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4041128"/>
                        <a:ext cx="123031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4972416" y="4047756"/>
            <a:ext cx="1690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+mn-lt"/>
              </a:rPr>
              <a:t>is Inelastic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92379" y="4859276"/>
            <a:ext cx="8229600" cy="1229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r>
              <a:rPr lang="en-US" b="1" dirty="0"/>
              <a:t>Unit elastics </a:t>
            </a:r>
            <a:r>
              <a:rPr lang="en-US" dirty="0"/>
              <a:t>- Quantity demanded responds by the same percentage change in the price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51060"/>
              </p:ext>
            </p:extLst>
          </p:nvPr>
        </p:nvGraphicFramePr>
        <p:xfrm>
          <a:off x="995573" y="5838523"/>
          <a:ext cx="109696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09" name="Equation" r:id="rId11" imgW="419040" imgH="228600" progId="Equation.3">
                  <p:embed/>
                </p:oleObj>
              </mc:Choice>
              <mc:Fallback>
                <p:oleObj name="Equation" r:id="rId11" imgW="4190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573" y="5838523"/>
                        <a:ext cx="1096962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75566" y="1127063"/>
            <a:ext cx="77992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>
                <a:latin typeface="+mn-lt"/>
              </a:rPr>
              <a:t>Elastic demand </a:t>
            </a:r>
            <a:r>
              <a:rPr lang="en-US" sz="2800" dirty="0">
                <a:latin typeface="+mn-lt"/>
              </a:rPr>
              <a:t>- Quantity demanded responds substantially to a change in the price</a:t>
            </a:r>
          </a:p>
        </p:txBody>
      </p:sp>
    </p:spTree>
    <p:extLst>
      <p:ext uri="{BB962C8B-B14F-4D97-AF65-F5344CB8AC3E}">
        <p14:creationId xmlns:p14="http://schemas.microsoft.com/office/powerpoint/2010/main" val="346235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3633449" y="309948"/>
            <a:ext cx="5209082" cy="75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dirty="0">
                <a:solidFill>
                  <a:srgbClr val="777777"/>
                </a:solidFill>
              </a:rPr>
              <a:t>Price elasticity of demand</a:t>
            </a:r>
          </a:p>
        </p:txBody>
      </p:sp>
      <p:sp>
        <p:nvSpPr>
          <p:cNvPr id="9" name="Rectangle 8"/>
          <p:cNvSpPr/>
          <p:nvPr/>
        </p:nvSpPr>
        <p:spPr>
          <a:xfrm>
            <a:off x="5842474" y="1127062"/>
            <a:ext cx="3205308" cy="990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800" b="1" dirty="0">
                <a:latin typeface="+mn-lt"/>
              </a:rPr>
              <a:t>Own Price Elasticity of Demand</a:t>
            </a:r>
            <a:endParaRPr lang="en-US" sz="2800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54925" y="1546126"/>
            <a:ext cx="1500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800" b="1" dirty="0">
                <a:latin typeface="+mn-lt"/>
              </a:rPr>
              <a:t>Product</a:t>
            </a:r>
            <a:endParaRPr lang="en-US" sz="28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92554" y="2334126"/>
            <a:ext cx="105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0.5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88538" y="3244542"/>
            <a:ext cx="105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88538" y="4074750"/>
            <a:ext cx="105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8.0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84522" y="4985166"/>
            <a:ext cx="105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0.05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93626" y="2342142"/>
            <a:ext cx="1062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89610" y="3252558"/>
            <a:ext cx="1062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89610" y="4082766"/>
            <a:ext cx="1062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85594" y="4993182"/>
            <a:ext cx="1062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50826" y="2338126"/>
            <a:ext cx="1487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Inelastic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46810" y="3248542"/>
            <a:ext cx="1491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Elastic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46811" y="4078750"/>
            <a:ext cx="117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Elastic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42794" y="4989166"/>
            <a:ext cx="1375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Inelastic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8519" y="4978016"/>
            <a:ext cx="2117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Hamburger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6537" y="4085455"/>
            <a:ext cx="2117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Steak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6266" y="3244525"/>
            <a:ext cx="2117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Luxury Car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4139" y="2346218"/>
            <a:ext cx="2306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Gas</a:t>
            </a:r>
          </a:p>
        </p:txBody>
      </p:sp>
    </p:spTree>
    <p:extLst>
      <p:ext uri="{BB962C8B-B14F-4D97-AF65-F5344CB8AC3E}">
        <p14:creationId xmlns:p14="http://schemas.microsoft.com/office/powerpoint/2010/main" val="428569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41 0.01551 L 0.23003 0.38635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81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0.2316 0.12246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80" y="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22101 -0.1217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42" y="-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225 -0.38518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50" y="-1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  <p:bldP spid="24" grpId="0"/>
      <p:bldP spid="25" grpId="0"/>
      <p:bldP spid="26" grpId="0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414156" y="1138238"/>
            <a:ext cx="7793038" cy="109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137160" rIns="182880" bIns="137160"/>
          <a:lstStyle/>
          <a:p>
            <a:pPr>
              <a:lnSpc>
                <a:spcPct val="110000"/>
              </a:lnSpc>
              <a:spcBef>
                <a:spcPct val="40000"/>
              </a:spcBef>
              <a:buClr>
                <a:srgbClr val="339966"/>
              </a:buClr>
              <a:buSzPct val="120000"/>
            </a:pPr>
            <a:r>
              <a:rPr lang="en-US" sz="2800" dirty="0">
                <a:latin typeface="+mn-lt"/>
                <a:cs typeface="Arial" charset="0"/>
              </a:rPr>
              <a:t>Midpoint is the number halfway between the start &amp; end values or the mean of those values 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19086" y="2518348"/>
            <a:ext cx="7935366" cy="3677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5000"/>
              </a:lnSpc>
              <a:spcBef>
                <a:spcPct val="60000"/>
              </a:spcBef>
              <a:buClr>
                <a:srgbClr val="339966"/>
              </a:buClr>
              <a:buFont typeface="Wingdings" pitchFamily="2" charset="2"/>
              <a:buNone/>
            </a:pPr>
            <a:r>
              <a:rPr lang="en-US" sz="2800" dirty="0">
                <a:latin typeface="+mn-lt"/>
              </a:rPr>
              <a:t>Use the following information to calculate the price elasticity of demand for hotel rooms:</a:t>
            </a:r>
          </a:p>
          <a:p>
            <a:pPr>
              <a:lnSpc>
                <a:spcPct val="105000"/>
              </a:lnSpc>
              <a:spcBef>
                <a:spcPct val="60000"/>
              </a:spcBef>
              <a:buClr>
                <a:srgbClr val="339966"/>
              </a:buClr>
              <a:buFont typeface="Wingdings" pitchFamily="2" charset="2"/>
              <a:buNone/>
            </a:pPr>
            <a:r>
              <a:rPr lang="en-US" sz="2800" dirty="0">
                <a:latin typeface="+mn-lt"/>
              </a:rPr>
              <a:t>if </a:t>
            </a:r>
            <a:r>
              <a:rPr lang="en-US" sz="2800" b="1" i="1" dirty="0">
                <a:latin typeface="+mn-lt"/>
              </a:rPr>
              <a:t>P</a:t>
            </a:r>
            <a:r>
              <a:rPr lang="en-US" sz="2800" dirty="0">
                <a:latin typeface="+mn-lt"/>
              </a:rPr>
              <a:t> = $7,  </a:t>
            </a:r>
            <a:r>
              <a:rPr lang="en-US" sz="2800" b="1" i="1" dirty="0" err="1">
                <a:latin typeface="+mn-lt"/>
              </a:rPr>
              <a:t>Q</a:t>
            </a:r>
            <a:r>
              <a:rPr lang="en-US" sz="2800" b="1" baseline="30000" dirty="0" err="1">
                <a:latin typeface="+mn-lt"/>
              </a:rPr>
              <a:t>d</a:t>
            </a:r>
            <a:r>
              <a:rPr lang="en-US" sz="2800" dirty="0">
                <a:latin typeface="+mn-lt"/>
              </a:rPr>
              <a:t> = 50</a:t>
            </a:r>
          </a:p>
          <a:p>
            <a:pPr>
              <a:lnSpc>
                <a:spcPct val="105000"/>
              </a:lnSpc>
              <a:spcBef>
                <a:spcPct val="60000"/>
              </a:spcBef>
              <a:buClr>
                <a:srgbClr val="339966"/>
              </a:buClr>
              <a:buSzPct val="120000"/>
              <a:buFont typeface="Wingdings" pitchFamily="2" charset="2"/>
              <a:buNone/>
            </a:pPr>
            <a:r>
              <a:rPr lang="en-US" sz="2800" dirty="0">
                <a:latin typeface="+mn-lt"/>
              </a:rPr>
              <a:t>if </a:t>
            </a:r>
            <a:r>
              <a:rPr lang="en-US" sz="2800" b="1" i="1" dirty="0">
                <a:latin typeface="+mn-lt"/>
              </a:rPr>
              <a:t>P</a:t>
            </a:r>
            <a:r>
              <a:rPr lang="en-US" sz="2800" dirty="0">
                <a:latin typeface="+mn-lt"/>
              </a:rPr>
              <a:t> = $9,  </a:t>
            </a:r>
            <a:r>
              <a:rPr lang="en-US" sz="2800" b="1" i="1" dirty="0" err="1">
                <a:latin typeface="+mn-lt"/>
              </a:rPr>
              <a:t>Q</a:t>
            </a:r>
            <a:r>
              <a:rPr lang="en-US" sz="2800" b="1" baseline="30000" dirty="0" err="1">
                <a:latin typeface="+mn-lt"/>
              </a:rPr>
              <a:t>d</a:t>
            </a:r>
            <a:r>
              <a:rPr lang="en-US" sz="2800" dirty="0">
                <a:latin typeface="+mn-lt"/>
              </a:rPr>
              <a:t> = 30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881119" y="289628"/>
            <a:ext cx="4910611" cy="75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777777"/>
                </a:solidFill>
              </a:rPr>
              <a:t>Midpoint Formula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091352" y="3552093"/>
            <a:ext cx="4631654" cy="3142598"/>
            <a:chOff x="4091352" y="3552093"/>
            <a:chExt cx="4631654" cy="3142598"/>
          </a:xfrm>
        </p:grpSpPr>
        <p:cxnSp>
          <p:nvCxnSpPr>
            <p:cNvPr id="8" name="Straight Connector 7"/>
            <p:cNvCxnSpPr/>
            <p:nvPr/>
          </p:nvCxnSpPr>
          <p:spPr>
            <a:xfrm flipH="1" flipV="1">
              <a:off x="4800600" y="3610708"/>
              <a:ext cx="29308" cy="26963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829908" y="6307016"/>
              <a:ext cx="305972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091352" y="3552093"/>
              <a:ext cx="8088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Price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96550" y="6307016"/>
              <a:ext cx="11264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Quantity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 flipV="1">
              <a:off x="4953000" y="3763108"/>
              <a:ext cx="2409092" cy="23211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381013" y="4172267"/>
              <a:ext cx="589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$9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92737" y="4652911"/>
              <a:ext cx="589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$7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92131" y="6325359"/>
              <a:ext cx="589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77416" y="6310733"/>
              <a:ext cx="589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50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4829908" y="4356933"/>
              <a:ext cx="762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829908" y="4837577"/>
              <a:ext cx="123507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5567975" y="4356933"/>
              <a:ext cx="0" cy="195008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6064984" y="4837577"/>
              <a:ext cx="0" cy="146943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750220" y="3610708"/>
            <a:ext cx="3276549" cy="1068051"/>
            <a:chOff x="5750220" y="3610708"/>
            <a:chExt cx="3276549" cy="1068051"/>
          </a:xfrm>
        </p:grpSpPr>
        <p:sp>
          <p:nvSpPr>
            <p:cNvPr id="23" name="Flowchart: Connector 22"/>
            <p:cNvSpPr/>
            <p:nvPr/>
          </p:nvSpPr>
          <p:spPr>
            <a:xfrm>
              <a:off x="5750220" y="4541599"/>
              <a:ext cx="137160" cy="13716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5887380" y="4172267"/>
              <a:ext cx="724435" cy="3693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705600" y="3610708"/>
              <a:ext cx="23211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n-lt"/>
                </a:rPr>
                <a:t>Calculates E</a:t>
              </a:r>
              <a:r>
                <a:rPr lang="en-US" baseline="-25000" dirty="0">
                  <a:latin typeface="+mn-lt"/>
                </a:rPr>
                <a:t>d</a:t>
              </a:r>
              <a:r>
                <a:rPr lang="en-US" dirty="0">
                  <a:latin typeface="+mn-lt"/>
                </a:rPr>
                <a:t> at the midpoint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262192"/>
              </p:ext>
            </p:extLst>
          </p:nvPr>
        </p:nvGraphicFramePr>
        <p:xfrm>
          <a:off x="4445110" y="2855975"/>
          <a:ext cx="3119438" cy="331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73" name="Equation" r:id="rId5" imgW="1625400" imgH="1726920" progId="Equation.3">
                  <p:embed/>
                </p:oleObj>
              </mc:Choice>
              <mc:Fallback>
                <p:oleObj name="Equation" r:id="rId5" imgW="1625400" imgH="1726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45110" y="2855975"/>
                        <a:ext cx="3119438" cy="3313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004270"/>
              </p:ext>
            </p:extLst>
          </p:nvPr>
        </p:nvGraphicFramePr>
        <p:xfrm>
          <a:off x="192115" y="2857563"/>
          <a:ext cx="3687763" cy="330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74" name="Equation" r:id="rId7" imgW="1930320" imgH="1726920" progId="Equation.3">
                  <p:embed/>
                </p:oleObj>
              </mc:Choice>
              <mc:Fallback>
                <p:oleObj name="Equation" r:id="rId7" imgW="1930320" imgH="172692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115" y="2857563"/>
                        <a:ext cx="3687763" cy="330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238947"/>
              </p:ext>
            </p:extLst>
          </p:nvPr>
        </p:nvGraphicFramePr>
        <p:xfrm>
          <a:off x="4035167" y="4433013"/>
          <a:ext cx="241300" cy="19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75" name="Equation" r:id="rId9" imgW="126720" imgH="101520" progId="Equation.3">
                  <p:embed/>
                </p:oleObj>
              </mc:Choice>
              <mc:Fallback>
                <p:oleObj name="Equation" r:id="rId9" imgW="126720" imgH="1015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167" y="4433013"/>
                        <a:ext cx="241300" cy="19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240244"/>
              </p:ext>
            </p:extLst>
          </p:nvPr>
        </p:nvGraphicFramePr>
        <p:xfrm>
          <a:off x="7556528" y="4101903"/>
          <a:ext cx="1452562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76" name="Equation" r:id="rId11" imgW="761760" imgH="431640" progId="Equation.3">
                  <p:embed/>
                </p:oleObj>
              </mc:Choice>
              <mc:Fallback>
                <p:oleObj name="Equation" r:id="rId11" imgW="76176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28" y="4101903"/>
                        <a:ext cx="1452562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94234" y="1094282"/>
            <a:ext cx="7935366" cy="183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5000"/>
              </a:lnSpc>
              <a:spcBef>
                <a:spcPct val="60000"/>
              </a:spcBef>
              <a:buClr>
                <a:srgbClr val="339966"/>
              </a:buClr>
              <a:buFont typeface="Wingdings" pitchFamily="2" charset="2"/>
              <a:buNone/>
            </a:pPr>
            <a:r>
              <a:rPr lang="en-US" sz="2800" dirty="0">
                <a:latin typeface="+mn-lt"/>
              </a:rPr>
              <a:t>Use the following information to calculate the price elasticity of demand for hotel rooms:</a:t>
            </a:r>
          </a:p>
          <a:p>
            <a:pPr>
              <a:lnSpc>
                <a:spcPct val="105000"/>
              </a:lnSpc>
              <a:spcBef>
                <a:spcPct val="60000"/>
              </a:spcBef>
              <a:buClr>
                <a:srgbClr val="339966"/>
              </a:buClr>
              <a:buFont typeface="Wingdings" pitchFamily="2" charset="2"/>
              <a:buNone/>
            </a:pPr>
            <a:r>
              <a:rPr lang="en-US" sz="2800" dirty="0">
                <a:latin typeface="+mn-lt"/>
              </a:rPr>
              <a:t>if </a:t>
            </a:r>
            <a:r>
              <a:rPr lang="en-US" sz="2800" b="1" i="1" dirty="0">
                <a:latin typeface="+mn-lt"/>
              </a:rPr>
              <a:t>P</a:t>
            </a:r>
            <a:r>
              <a:rPr lang="en-US" sz="2800" dirty="0">
                <a:latin typeface="+mn-lt"/>
              </a:rPr>
              <a:t> = $7,  </a:t>
            </a:r>
            <a:r>
              <a:rPr lang="en-US" sz="2800" b="1" i="1" dirty="0" err="1">
                <a:latin typeface="+mn-lt"/>
              </a:rPr>
              <a:t>Q</a:t>
            </a:r>
            <a:r>
              <a:rPr lang="en-US" sz="2800" b="1" baseline="30000" dirty="0" err="1">
                <a:latin typeface="+mn-lt"/>
              </a:rPr>
              <a:t>d</a:t>
            </a:r>
            <a:r>
              <a:rPr lang="en-US" sz="2800" dirty="0">
                <a:latin typeface="+mn-lt"/>
              </a:rPr>
              <a:t> = 50 then changes to </a:t>
            </a:r>
            <a:r>
              <a:rPr lang="en-US" sz="2800" b="1" i="1" dirty="0">
                <a:latin typeface="+mn-lt"/>
              </a:rPr>
              <a:t>P</a:t>
            </a:r>
            <a:r>
              <a:rPr lang="en-US" sz="2800" dirty="0">
                <a:latin typeface="+mn-lt"/>
              </a:rPr>
              <a:t> = $9,  </a:t>
            </a:r>
            <a:r>
              <a:rPr lang="en-US" sz="2800" b="1" i="1" dirty="0" err="1">
                <a:latin typeface="+mn-lt"/>
              </a:rPr>
              <a:t>Q</a:t>
            </a:r>
            <a:r>
              <a:rPr lang="en-US" sz="2800" b="1" baseline="30000" dirty="0" err="1">
                <a:latin typeface="+mn-lt"/>
              </a:rPr>
              <a:t>d</a:t>
            </a:r>
            <a:r>
              <a:rPr lang="en-US" sz="2800" dirty="0">
                <a:latin typeface="+mn-lt"/>
              </a:rPr>
              <a:t> = 30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276467" y="309948"/>
            <a:ext cx="4515264" cy="75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777777"/>
                </a:solidFill>
              </a:rPr>
              <a:t>Midpoint Formula</a:t>
            </a:r>
          </a:p>
        </p:txBody>
      </p:sp>
    </p:spTree>
    <p:extLst>
      <p:ext uri="{BB962C8B-B14F-4D97-AF65-F5344CB8AC3E}">
        <p14:creationId xmlns:p14="http://schemas.microsoft.com/office/powerpoint/2010/main" val="297450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270417"/>
            <a:ext cx="8229600" cy="513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Determinants of price elasticity of demand</a:t>
            </a:r>
          </a:p>
          <a:p>
            <a:pPr lvl="1"/>
            <a:r>
              <a:rPr lang="en-US" dirty="0"/>
              <a:t>Availability of close substitutes: goods with close substitutes are more elastic demand</a:t>
            </a:r>
          </a:p>
          <a:p>
            <a:pPr lvl="1"/>
            <a:r>
              <a:rPr lang="en-US" dirty="0"/>
              <a:t>Necessities vs. luxuries</a:t>
            </a:r>
          </a:p>
          <a:p>
            <a:pPr lvl="2"/>
            <a:r>
              <a:rPr lang="en-US" dirty="0"/>
              <a:t>Necessities have more inelastic demand</a:t>
            </a:r>
          </a:p>
          <a:p>
            <a:pPr lvl="2"/>
            <a:r>
              <a:rPr lang="en-US" dirty="0"/>
              <a:t>Luxuries have more elastic demand</a:t>
            </a:r>
          </a:p>
          <a:p>
            <a:pPr lvl="1"/>
            <a:r>
              <a:rPr lang="en-US" dirty="0"/>
              <a:t>Definition of the market</a:t>
            </a:r>
          </a:p>
          <a:p>
            <a:pPr lvl="2"/>
            <a:r>
              <a:rPr lang="en-US" dirty="0"/>
              <a:t>Narrowly defined markets are more elastic </a:t>
            </a:r>
          </a:p>
          <a:p>
            <a:pPr lvl="2"/>
            <a:r>
              <a:rPr lang="en-US" dirty="0"/>
              <a:t>Broadly defined market are more inelastic</a:t>
            </a:r>
          </a:p>
          <a:p>
            <a:pPr lvl="1"/>
            <a:r>
              <a:rPr lang="en-US" dirty="0"/>
              <a:t>Time horizon</a:t>
            </a:r>
          </a:p>
          <a:p>
            <a:pPr lvl="2"/>
            <a:r>
              <a:rPr lang="en-US" dirty="0"/>
              <a:t>More elastic over longer time horizons</a:t>
            </a:r>
          </a:p>
          <a:p>
            <a:pPr lvl="2"/>
            <a:r>
              <a:rPr lang="en-US" dirty="0"/>
              <a:t>More inelastic over shorter time horizons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50640" y="308541"/>
            <a:ext cx="4333982" cy="6810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200">
                <a:solidFill>
                  <a:srgbClr val="777777"/>
                </a:solidFill>
              </a:rPr>
              <a:t>Elasticity Determinants</a:t>
            </a:r>
            <a:endParaRPr lang="en-US" sz="3200" dirty="0">
              <a:solidFill>
                <a:srgbClr val="777777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50640" y="308541"/>
            <a:ext cx="4333982" cy="681037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3200" dirty="0">
                <a:solidFill>
                  <a:srgbClr val="777777"/>
                </a:solidFill>
              </a:rPr>
              <a:t>Elasticity Determinants</a:t>
            </a:r>
          </a:p>
        </p:txBody>
      </p:sp>
      <p:sp>
        <p:nvSpPr>
          <p:cNvPr id="68612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28955" y="1270417"/>
            <a:ext cx="8913446" cy="513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Determinants of price elasticity of demand</a:t>
            </a:r>
          </a:p>
          <a:p>
            <a:pPr lvl="1"/>
            <a:r>
              <a:rPr lang="en-US" dirty="0"/>
              <a:t>Availability of close substitutes</a:t>
            </a:r>
          </a:p>
          <a:p>
            <a:pPr marL="755650" lvl="1" indent="0">
              <a:buNone/>
            </a:pPr>
            <a:r>
              <a:rPr lang="en-US" dirty="0"/>
              <a:t>½ ton pick-up trucks </a:t>
            </a:r>
            <a:r>
              <a:rPr lang="en-US" sz="2400" i="1" dirty="0"/>
              <a:t>(GM, Ford, Chrysler)  + Toyota</a:t>
            </a:r>
          </a:p>
          <a:p>
            <a:pPr marL="755650" lvl="1" indent="0">
              <a:buNone/>
            </a:pPr>
            <a:r>
              <a:rPr lang="en-US" sz="2400" i="1" dirty="0"/>
              <a:t>the addition of Toyota increased demand elasticity</a:t>
            </a:r>
          </a:p>
          <a:p>
            <a:pPr lvl="1"/>
            <a:r>
              <a:rPr lang="en-US" dirty="0"/>
              <a:t>Necessities vs. luxuries  </a:t>
            </a:r>
            <a:r>
              <a:rPr lang="en-US" sz="2400" i="1" dirty="0"/>
              <a:t>(Toyota vs. Mercedes)</a:t>
            </a:r>
          </a:p>
          <a:p>
            <a:pPr marL="800100" lvl="1" indent="0">
              <a:buNone/>
            </a:pPr>
            <a:r>
              <a:rPr lang="en-US" sz="2400" i="1" dirty="0"/>
              <a:t>Mercedes brand is more price elastic than Toyota </a:t>
            </a:r>
          </a:p>
          <a:p>
            <a:pPr lvl="1"/>
            <a:r>
              <a:rPr lang="en-US" dirty="0"/>
              <a:t>Definition of the market </a:t>
            </a:r>
            <a:r>
              <a:rPr lang="en-US" sz="2400" i="1" dirty="0"/>
              <a:t>(Transportation vs. Automobiles)</a:t>
            </a:r>
          </a:p>
          <a:p>
            <a:pPr marL="800100" lvl="1" indent="0">
              <a:buNone/>
            </a:pPr>
            <a:r>
              <a:rPr lang="en-US" sz="2400" i="1" dirty="0"/>
              <a:t>Automobiles are more elastic an transportation in general</a:t>
            </a:r>
          </a:p>
          <a:p>
            <a:pPr lvl="1"/>
            <a:r>
              <a:rPr lang="en-US" dirty="0"/>
              <a:t>Time horizon </a:t>
            </a:r>
            <a:r>
              <a:rPr lang="en-US" sz="2400" i="1" dirty="0"/>
              <a:t>(running car vs. broken car)</a:t>
            </a:r>
          </a:p>
          <a:p>
            <a:pPr lvl="1"/>
            <a:r>
              <a:rPr lang="en-US" sz="2400" i="1" dirty="0"/>
              <a:t>with a broken car you have less time to shop, reducing elasticity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946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UES" val=" "/>
  <p:tag name="TITLE" val=""/>
  <p:tag name="CHARTLABELS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UES" val=" "/>
  <p:tag name="TITLE" val=""/>
  <p:tag name="CHARTLABELS" val=""/>
</p:tagLst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1937</Words>
  <Application>Microsoft Office PowerPoint</Application>
  <PresentationFormat>On-screen Show (4:3)</PresentationFormat>
  <Paragraphs>585</Paragraphs>
  <Slides>31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Calibri</vt:lpstr>
      <vt:lpstr>Cambria Math</vt:lpstr>
      <vt:lpstr>Tahoma</vt:lpstr>
      <vt:lpstr>Times New Roman</vt:lpstr>
      <vt:lpstr>Wingdings</vt:lpstr>
      <vt:lpstr>eStudy</vt:lpstr>
      <vt:lpstr>Equation</vt:lpstr>
      <vt:lpstr>Worksheet</vt:lpstr>
      <vt:lpstr>Elasticity and its Application</vt:lpstr>
      <vt:lpstr>Price Elasticity of Demand</vt:lpstr>
      <vt:lpstr>PowerPoint Presentation</vt:lpstr>
      <vt:lpstr>Price elasticity of demand</vt:lpstr>
      <vt:lpstr>Price elasticity of demand</vt:lpstr>
      <vt:lpstr>PowerPoint Presentation</vt:lpstr>
      <vt:lpstr>PowerPoint Presentation</vt:lpstr>
      <vt:lpstr>PowerPoint Presentation</vt:lpstr>
      <vt:lpstr>Elasticity Determinants</vt:lpstr>
      <vt:lpstr>Elasticity of Gasoline</vt:lpstr>
      <vt:lpstr>Elasticity of Gasoline</vt:lpstr>
      <vt:lpstr>PowerPoint Presentation</vt:lpstr>
      <vt:lpstr>Other Demand Elasticities</vt:lpstr>
      <vt:lpstr>Total revenue and Demand</vt:lpstr>
      <vt:lpstr>Elasticity of a linear demand curve</vt:lpstr>
      <vt:lpstr>PowerPoint Presentation</vt:lpstr>
      <vt:lpstr>PowerPoint Presentation</vt:lpstr>
      <vt:lpstr>Drug Interdiction</vt:lpstr>
      <vt:lpstr>Supply Interdiction</vt:lpstr>
      <vt:lpstr>PowerPoint Presentation</vt:lpstr>
      <vt:lpstr>PowerPoint Presentation</vt:lpstr>
      <vt:lpstr>Cross-price elasticity of demand</vt:lpstr>
      <vt:lpstr>Price Elasticity of Supply</vt:lpstr>
      <vt:lpstr>Elasticity of Supply</vt:lpstr>
      <vt:lpstr>Price Elasticity of Supply</vt:lpstr>
      <vt:lpstr>Supply Curves</vt:lpstr>
      <vt:lpstr>Elasticity of Supply</vt:lpstr>
      <vt:lpstr>Determinants of Supply Elasticity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2017-01-06T14:58:50Z</dcterms:created>
  <dcterms:modified xsi:type="dcterms:W3CDTF">2018-05-17T13:54:42Z</dcterms:modified>
</cp:coreProperties>
</file>