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6.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5" r:id="rId3"/>
    <p:sldMasterId id="2147483674" r:id="rId4"/>
    <p:sldMasterId id="2147483676" r:id="rId5"/>
    <p:sldMasterId id="2147483687" r:id="rId6"/>
    <p:sldMasterId id="2147483781" r:id="rId7"/>
  </p:sldMasterIdLst>
  <p:notesMasterIdLst>
    <p:notesMasterId r:id="rId46"/>
  </p:notesMasterIdLst>
  <p:sldIdLst>
    <p:sldId id="259" r:id="rId8"/>
    <p:sldId id="260" r:id="rId9"/>
    <p:sldId id="263" r:id="rId10"/>
    <p:sldId id="265" r:id="rId11"/>
    <p:sldId id="267" r:id="rId12"/>
    <p:sldId id="302" r:id="rId13"/>
    <p:sldId id="270" r:id="rId14"/>
    <p:sldId id="309" r:id="rId15"/>
    <p:sldId id="310" r:id="rId16"/>
    <p:sldId id="311" r:id="rId17"/>
    <p:sldId id="308" r:id="rId18"/>
    <p:sldId id="276" r:id="rId19"/>
    <p:sldId id="269" r:id="rId20"/>
    <p:sldId id="274" r:id="rId21"/>
    <p:sldId id="278" r:id="rId22"/>
    <p:sldId id="280" r:id="rId23"/>
    <p:sldId id="283" r:id="rId24"/>
    <p:sldId id="303" r:id="rId25"/>
    <p:sldId id="282" r:id="rId26"/>
    <p:sldId id="285" r:id="rId27"/>
    <p:sldId id="284" r:id="rId28"/>
    <p:sldId id="312" r:id="rId29"/>
    <p:sldId id="313" r:id="rId30"/>
    <p:sldId id="286" r:id="rId31"/>
    <p:sldId id="288" r:id="rId32"/>
    <p:sldId id="290" r:id="rId33"/>
    <p:sldId id="289" r:id="rId34"/>
    <p:sldId id="291" r:id="rId35"/>
    <p:sldId id="292" r:id="rId36"/>
    <p:sldId id="294" r:id="rId37"/>
    <p:sldId id="295" r:id="rId38"/>
    <p:sldId id="297" r:id="rId39"/>
    <p:sldId id="298" r:id="rId40"/>
    <p:sldId id="306" r:id="rId41"/>
    <p:sldId id="305" r:id="rId42"/>
    <p:sldId id="299" r:id="rId43"/>
    <p:sldId id="300" r:id="rId44"/>
    <p:sldId id="301"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0080"/>
    <a:srgbClr val="F8EDEC"/>
    <a:srgbClr val="000070"/>
    <a:srgbClr val="004800"/>
    <a:srgbClr val="9E0000"/>
    <a:srgbClr val="0000B8"/>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0019" autoAdjust="0"/>
    <p:restoredTop sz="94660"/>
  </p:normalViewPr>
  <p:slideViewPr>
    <p:cSldViewPr snapToGrid="0">
      <p:cViewPr varScale="1">
        <p:scale>
          <a:sx n="88" d="100"/>
          <a:sy n="88" d="100"/>
        </p:scale>
        <p:origin x="-124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viewProps" Target="viewProps.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DDC156-D3B7-4C6B-A49F-92458DE92A25}" type="datetimeFigureOut">
              <a:rPr lang="en-US"/>
              <a:pPr>
                <a:defRPr/>
              </a:pPr>
              <a:t>8/24/2013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422CEA1-E44A-43D4-8A5F-65DB281AFC1C}" type="slidenum">
              <a:rPr lang="en-US"/>
              <a:pPr>
                <a:defRPr/>
              </a:pPr>
              <a:t>‹#›</a:t>
            </a:fld>
            <a:endParaRPr lang="en-US"/>
          </a:p>
        </p:txBody>
      </p:sp>
    </p:spTree>
    <p:extLst>
      <p:ext uri="{BB962C8B-B14F-4D97-AF65-F5344CB8AC3E}">
        <p14:creationId xmlns:p14="http://schemas.microsoft.com/office/powerpoint/2010/main" val="162500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411489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ECF71BE4-899F-4D23-8567-917FFB8B68AA}" type="slidenum">
              <a:rPr lang="en-US"/>
              <a:pPr>
                <a:defRPr/>
              </a:pPr>
              <a:t>‹#›</a:t>
            </a:fld>
            <a:endParaRPr lang="en-US"/>
          </a:p>
        </p:txBody>
      </p:sp>
    </p:spTree>
    <p:extLst>
      <p:ext uri="{BB962C8B-B14F-4D97-AF65-F5344CB8AC3E}">
        <p14:creationId xmlns:p14="http://schemas.microsoft.com/office/powerpoint/2010/main" val="3496785911"/>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41148972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41148972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914400"/>
            <a:ext cx="8534400" cy="5562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304800" y="381000"/>
            <a:ext cx="8610600" cy="533400"/>
          </a:xfrm>
          <a:prstGeom prst="rect">
            <a:avLst/>
          </a:prstGeom>
        </p:spPr>
        <p:txBody>
          <a:bodyPr/>
          <a:lstStyle>
            <a:lvl1pPr>
              <a:defRPr sz="3200">
                <a:solidFill>
                  <a:srgbClr val="000099"/>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1"/>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76240E62-C683-4F40-AE39-F7B1DAEA2569}" type="slidenum">
              <a:rPr lang="en-US"/>
              <a:pPr>
                <a:defRPr/>
              </a:pPr>
              <a:t>‹#›</a:t>
            </a:fld>
            <a:endParaRPr lang="en-US"/>
          </a:p>
        </p:txBody>
      </p:sp>
    </p:spTree>
    <p:extLst>
      <p:ext uri="{BB962C8B-B14F-4D97-AF65-F5344CB8AC3E}">
        <p14:creationId xmlns:p14="http://schemas.microsoft.com/office/powerpoint/2010/main" val="22082876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41148972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304800" y="1066800"/>
            <a:ext cx="8534400" cy="5410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1295400" y="0"/>
            <a:ext cx="6477000" cy="1066800"/>
          </a:xfrm>
          <a:prstGeom prst="rect">
            <a:avLst/>
          </a:prstGeom>
        </p:spPr>
        <p:txBody>
          <a:bodyPr/>
          <a:lstStyle>
            <a:lvl1pPr>
              <a:defRPr sz="3200">
                <a:solidFill>
                  <a:srgbClr val="9E0000"/>
                </a:solidFill>
              </a:defRPr>
            </a:lvl1pPr>
          </a:lstStyle>
          <a:p>
            <a:r>
              <a:rPr lang="en-US" dirty="0" smtClean="0"/>
              <a:t>Click to edit Master title style</a:t>
            </a:r>
            <a:endParaRPr lang="en-US" dirty="0"/>
          </a:p>
        </p:txBody>
      </p:sp>
      <p:sp>
        <p:nvSpPr>
          <p:cNvPr id="4" name="Slide Number Placeholder 5"/>
          <p:cNvSpPr>
            <a:spLocks noGrp="1"/>
          </p:cNvSpPr>
          <p:nvPr>
            <p:ph type="sldNum" sz="quarter" idx="11"/>
          </p:nvPr>
        </p:nvSpPr>
        <p:spPr>
          <a:xfrm>
            <a:off x="8534400" y="64008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A722448E-FB03-405B-8106-9AEA8EA9B846}" type="slidenum">
              <a:rPr lang="en-US"/>
              <a:pPr>
                <a:defRPr/>
              </a:pPr>
              <a:t>‹#›</a:t>
            </a:fld>
            <a:endParaRPr lang="en-US"/>
          </a:p>
        </p:txBody>
      </p:sp>
    </p:spTree>
    <p:extLst>
      <p:ext uri="{BB962C8B-B14F-4D97-AF65-F5344CB8AC3E}">
        <p14:creationId xmlns:p14="http://schemas.microsoft.com/office/powerpoint/2010/main" val="33767775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A8E8B29-BE10-4DBC-9E64-55C4D93E611E}" type="slidenum">
              <a:rPr lang="en-US"/>
              <a:pPr>
                <a:defRPr/>
              </a:pPr>
              <a:t>‹#›</a:t>
            </a:fld>
            <a:endParaRPr lang="en-US"/>
          </a:p>
        </p:txBody>
      </p:sp>
    </p:spTree>
    <p:extLst>
      <p:ext uri="{BB962C8B-B14F-4D97-AF65-F5344CB8AC3E}">
        <p14:creationId xmlns:p14="http://schemas.microsoft.com/office/powerpoint/2010/main" val="20412486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DC8E4FE-4A7B-4B4D-ADE3-E7DB1AF2016F}" type="slidenum">
              <a:rPr lang="en-US" smtClean="0"/>
              <a:pPr>
                <a:defRPr/>
              </a:pPr>
              <a:t>‹#›</a:t>
            </a:fld>
            <a:endParaRPr lang="en-US"/>
          </a:p>
        </p:txBody>
      </p:sp>
      <p:sp>
        <p:nvSpPr>
          <p:cNvPr id="7"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9"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143613507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A8E8B29-BE10-4DBC-9E64-55C4D93E611E}" type="slidenum">
              <a:rPr lang="en-US" smtClean="0"/>
              <a:pPr>
                <a:defRPr/>
              </a:pPr>
              <a:t>‹#›</a:t>
            </a:fld>
            <a:endParaRPr lang="en-US"/>
          </a:p>
        </p:txBody>
      </p:sp>
    </p:spTree>
    <p:extLst>
      <p:ext uri="{BB962C8B-B14F-4D97-AF65-F5344CB8AC3E}">
        <p14:creationId xmlns:p14="http://schemas.microsoft.com/office/powerpoint/2010/main" val="344011254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CC220E-9FC3-484C-AA3E-65A55D66153A}" type="slidenum">
              <a:rPr lang="en-US" smtClean="0"/>
              <a:pPr>
                <a:defRPr/>
              </a:pPr>
              <a:t>‹#›</a:t>
            </a:fld>
            <a:endParaRPr lang="en-US"/>
          </a:p>
        </p:txBody>
      </p:sp>
    </p:spTree>
    <p:extLst>
      <p:ext uri="{BB962C8B-B14F-4D97-AF65-F5344CB8AC3E}">
        <p14:creationId xmlns:p14="http://schemas.microsoft.com/office/powerpoint/2010/main" val="1148012289"/>
      </p:ext>
    </p:extLst>
  </p:cSld>
  <p:clrMapOvr>
    <a:masterClrMapping/>
  </p:clrMapOvr>
  <p:timing>
    <p:tnLst>
      <p:par>
        <p:cTn id="1" dur="indefinite" restart="never" nodeType="tmRoot"/>
      </p:par>
    </p:tn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898720801"/>
      </p:ext>
    </p:extLst>
  </p:cSld>
  <p:clrMapOvr>
    <a:masterClrMapping/>
  </p:clrMapOvr>
  <p:timing>
    <p:tnLst>
      <p:par>
        <p:cTn id="1" dur="indefinite" restart="never" nodeType="tmRoot"/>
      </p:par>
    </p:tnLst>
  </p:timing>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29625975"/>
      </p:ext>
    </p:extLst>
  </p:cSld>
  <p:clrMapOvr>
    <a:masterClrMapping/>
  </p:clrMapOvr>
  <p:timing>
    <p:tnLst>
      <p:par>
        <p:cTn id="1" dur="indefinite" restart="never" nodeType="tmRoot"/>
      </p:par>
    </p:tnLst>
  </p:timing>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2430798141"/>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990600"/>
            <a:ext cx="3008313" cy="5135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470943284"/>
      </p:ext>
    </p:extLst>
  </p:cSld>
  <p:clrMapOvr>
    <a:masterClrMapping/>
  </p:clrMapOvr>
  <p:timing>
    <p:tnLst>
      <p:par>
        <p:cTn id="1" dur="indefinite" restart="never" nodeType="tmRoot"/>
      </p:par>
    </p:tnLst>
  </p:timing>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F73D805-57C2-4359-BE77-CCD97256DEEF}" type="slidenum">
              <a:rPr lang="en-US" smtClean="0"/>
              <a:pPr>
                <a:defRPr/>
              </a:pPr>
              <a:t>‹#›</a:t>
            </a:fld>
            <a:endParaRPr lang="en-US"/>
          </a:p>
        </p:txBody>
      </p:sp>
    </p:spTree>
    <p:extLst>
      <p:ext uri="{BB962C8B-B14F-4D97-AF65-F5344CB8AC3E}">
        <p14:creationId xmlns:p14="http://schemas.microsoft.com/office/powerpoint/2010/main" val="1917372099"/>
      </p:ext>
    </p:extLst>
  </p:cSld>
  <p:clrMapOvr>
    <a:masterClrMapping/>
  </p:clrMapOvr>
  <p:timing>
    <p:tnLst>
      <p:par>
        <p:cTn id="1" dur="indefinite" restart="never" nodeType="tmRoot"/>
      </p:par>
    </p:tnLst>
  </p:timing>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73437E-C242-4CFC-BD30-36FE1AFC1D0A}" type="slidenum">
              <a:rPr lang="en-US" smtClean="0"/>
              <a:pPr>
                <a:defRPr/>
              </a:pPr>
              <a:t>‹#›</a:t>
            </a:fld>
            <a:endParaRPr lang="en-US"/>
          </a:p>
        </p:txBody>
      </p:sp>
    </p:spTree>
    <p:extLst>
      <p:ext uri="{BB962C8B-B14F-4D97-AF65-F5344CB8AC3E}">
        <p14:creationId xmlns:p14="http://schemas.microsoft.com/office/powerpoint/2010/main" val="1607361493"/>
      </p:ext>
    </p:extLst>
  </p:cSld>
  <p:clrMapOvr>
    <a:masterClrMapping/>
  </p:clrMapOvr>
  <p:timing>
    <p:tnLst>
      <p:par>
        <p:cTn id="1" dur="indefinite" restart="never" nodeType="tmRoot"/>
      </p:par>
    </p:tnLst>
  </p:timing>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3763636857"/>
      </p:ext>
    </p:extLst>
  </p:cSld>
  <p:clrMapOvr>
    <a:masterClrMapping/>
  </p:clrMapOvr>
  <p:timing>
    <p:tnLst>
      <p:par>
        <p:cTn id="1" dur="indefinite" restart="never" nodeType="tmRoot"/>
      </p:par>
    </p:tn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1776090900"/>
      </p:ext>
    </p:extLst>
  </p:cSld>
  <p:clrMapOvr>
    <a:masterClrMapping/>
  </p:clrMapOvr>
  <p:timing>
    <p:tnLst>
      <p:par>
        <p:cTn id="1" dur="indefinite" restart="never" nodeType="tmRoot"/>
      </p:par>
    </p:tnLst>
  </p:timing>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DD3F729-CB2A-48B5-A51B-B1AD95B50025}" type="slidenum">
              <a:rPr lang="en-US" smtClean="0"/>
              <a:pPr>
                <a:defRPr/>
              </a:pPr>
              <a:t>‹#›</a:t>
            </a:fld>
            <a:endParaRPr lang="en-US"/>
          </a:p>
        </p:txBody>
      </p:sp>
    </p:spTree>
    <p:extLst>
      <p:ext uri="{BB962C8B-B14F-4D97-AF65-F5344CB8AC3E}">
        <p14:creationId xmlns:p14="http://schemas.microsoft.com/office/powerpoint/2010/main" val="141119054"/>
      </p:ext>
    </p:extLst>
  </p:cSld>
  <p:clrMapOvr>
    <a:masterClrMapping/>
  </p:clrMapOvr>
  <p:timing>
    <p:tnLst>
      <p:par>
        <p:cTn id="1" dur="indefinite" restart="never" nodeType="tmRoot"/>
      </p:par>
    </p:tnLst>
  </p:timing>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3E2AA6B-733A-4AD9-8735-39FC36518F37}" type="datetime1">
              <a:rPr lang="en-US" smtClean="0"/>
              <a:pPr>
                <a:defRPr/>
              </a:pPr>
              <a:t>8/24/2013</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2979335-1751-45CC-A343-3C46DFCBB286}" type="slidenum">
              <a:rPr lang="en-US" smtClean="0"/>
              <a:pPr>
                <a:defRPr/>
              </a:pPr>
              <a:t>‹#›</a:t>
            </a:fld>
            <a:endParaRPr lang="en-US"/>
          </a:p>
        </p:txBody>
      </p:sp>
    </p:spTree>
    <p:extLst>
      <p:ext uri="{BB962C8B-B14F-4D97-AF65-F5344CB8AC3E}">
        <p14:creationId xmlns:p14="http://schemas.microsoft.com/office/powerpoint/2010/main" val="728354019"/>
      </p:ext>
    </p:extLst>
  </p:cSld>
  <p:clrMapOvr>
    <a:masterClrMapping/>
  </p:clrMapOvr>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8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371600" y="0"/>
            <a:ext cx="762000" cy="533400"/>
          </a:xfrm>
          <a:prstGeom prst="rect">
            <a:avLst/>
          </a:prstGeom>
          <a:ln w="3175">
            <a:solidFill>
              <a:srgbClr val="800080"/>
            </a:solidFill>
            <a:prstDash val="sysDot"/>
          </a:ln>
        </p:spPr>
        <p:txBody>
          <a:bodyPr/>
          <a:lstStyle>
            <a:lvl1pPr algn="ctr">
              <a:buNone/>
              <a:defRPr sz="2800">
                <a:solidFill>
                  <a:srgbClr val="800080"/>
                </a:solidFill>
                <a:latin typeface="Arial Unicode MS" pitchFamily="34" charset="-128"/>
                <a:ea typeface="Arial Unicode MS" pitchFamily="34" charset="-128"/>
                <a:cs typeface="Arial Unicode MS" pitchFamily="34" charset="-128"/>
              </a:defRPr>
            </a:lvl1pPr>
            <a:lvl2pPr algn="l">
              <a:buNone/>
              <a:defRPr sz="2800">
                <a:solidFill>
                  <a:srgbClr val="004800"/>
                </a:solidFill>
                <a:latin typeface="Arial Unicode MS" pitchFamily="34" charset="-128"/>
                <a:ea typeface="Arial Unicode MS" pitchFamily="34" charset="-128"/>
                <a:cs typeface="Arial Unicode MS" pitchFamily="34" charset="-128"/>
              </a:defRPr>
            </a:lvl2pPr>
            <a:lvl3pPr algn="l">
              <a:buNone/>
              <a:defRPr sz="2800">
                <a:solidFill>
                  <a:srgbClr val="004800"/>
                </a:solidFill>
                <a:latin typeface="Arial Unicode MS" pitchFamily="34" charset="-128"/>
                <a:ea typeface="Arial Unicode MS" pitchFamily="34" charset="-128"/>
                <a:cs typeface="Arial Unicode MS" pitchFamily="34" charset="-128"/>
              </a:defRPr>
            </a:lvl3pPr>
            <a:lvl4pPr algn="l">
              <a:buNone/>
              <a:defRPr sz="2800">
                <a:solidFill>
                  <a:srgbClr val="004800"/>
                </a:solidFill>
                <a:latin typeface="Arial Unicode MS" pitchFamily="34" charset="-128"/>
                <a:ea typeface="Arial Unicode MS" pitchFamily="34" charset="-128"/>
                <a:cs typeface="Arial Unicode MS" pitchFamily="34" charset="-128"/>
              </a:defRPr>
            </a:lvl4pPr>
            <a:lvl5pPr algn="l">
              <a:buNone/>
              <a:defRPr sz="2800">
                <a:solidFill>
                  <a:srgbClr val="004800"/>
                </a:solidFill>
                <a:latin typeface="Arial Unicode MS" pitchFamily="34" charset="-128"/>
                <a:ea typeface="Arial Unicode MS" pitchFamily="34" charset="-128"/>
                <a:cs typeface="Arial Unicode MS" pitchFamily="34" charset="-128"/>
              </a:defRPr>
            </a:lvl5pPr>
          </a:lstStyle>
          <a:p>
            <a:pPr lvl="0"/>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4" name="Slide Number Placeholder 5"/>
          <p:cNvSpPr>
            <a:spLocks noGrp="1"/>
          </p:cNvSpPr>
          <p:nvPr>
            <p:ph type="sldNum" sz="quarter" idx="14"/>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F29FBF49-B168-4030-BD1C-CE855E0FA994}" type="slidenum">
              <a:rPr lang="en-US"/>
              <a:pPr>
                <a:defRPr/>
              </a:pPr>
              <a:t>‹#›</a:t>
            </a:fld>
            <a:endParaRPr lang="en-US"/>
          </a:p>
        </p:txBody>
      </p:sp>
    </p:spTree>
    <p:extLst>
      <p:ext uri="{BB962C8B-B14F-4D97-AF65-F5344CB8AC3E}">
        <p14:creationId xmlns:p14="http://schemas.microsoft.com/office/powerpoint/2010/main" val="555729906"/>
      </p:ext>
    </p:extLst>
  </p:cSld>
  <p:clrMapOvr>
    <a:masterClrMapping/>
  </p:clrMapOvr>
  <p:hf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21" Type="http://schemas.openxmlformats.org/officeDocument/2006/relationships/theme" Target="../theme/theme2.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slideLayout" Target="../slideLayouts/slideLayout21.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slideLayout" Target="../slideLayouts/slideLayout20.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26" Type="http://schemas.openxmlformats.org/officeDocument/2006/relationships/slideLayout" Target="../slideLayouts/slideLayout59.xml"/><Relationship Id="rId3" Type="http://schemas.openxmlformats.org/officeDocument/2006/relationships/slideLayout" Target="../slideLayouts/slideLayout36.xml"/><Relationship Id="rId21" Type="http://schemas.openxmlformats.org/officeDocument/2006/relationships/slideLayout" Target="../slideLayouts/slideLayout54.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5" Type="http://schemas.openxmlformats.org/officeDocument/2006/relationships/slideLayout" Target="../slideLayouts/slideLayout58.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29" Type="http://schemas.openxmlformats.org/officeDocument/2006/relationships/slideLayout" Target="../slideLayouts/slideLayout62.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24" Type="http://schemas.openxmlformats.org/officeDocument/2006/relationships/slideLayout" Target="../slideLayouts/slideLayout57.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23" Type="http://schemas.openxmlformats.org/officeDocument/2006/relationships/slideLayout" Target="../slideLayouts/slideLayout56.xml"/><Relationship Id="rId28" Type="http://schemas.openxmlformats.org/officeDocument/2006/relationships/slideLayout" Target="../slideLayouts/slideLayout61.xml"/><Relationship Id="rId10" Type="http://schemas.openxmlformats.org/officeDocument/2006/relationships/slideLayout" Target="../slideLayouts/slideLayout43.xml"/><Relationship Id="rId19" Type="http://schemas.openxmlformats.org/officeDocument/2006/relationships/slideLayout" Target="../slideLayouts/slideLayout52.xml"/><Relationship Id="rId31" Type="http://schemas.openxmlformats.org/officeDocument/2006/relationships/theme" Target="../theme/theme7.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 Id="rId22" Type="http://schemas.openxmlformats.org/officeDocument/2006/relationships/slideLayout" Target="../slideLayouts/slideLayout55.xml"/><Relationship Id="rId27" Type="http://schemas.openxmlformats.org/officeDocument/2006/relationships/slideLayout" Target="../slideLayouts/slideLayout60.xml"/><Relationship Id="rId30"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7" r:id="rId1"/>
    <p:sldLayoutId id="214748372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 id="2147483780" r:id="rId20"/>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8" r:id="rId1"/>
    <p:sldLayoutId id="2147483723" r:id="rId2"/>
    <p:sldLayoutId id="214748372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9" r:id="rId1"/>
    <p:sldLayoutId id="2147483725" r:id="rId2"/>
    <p:sldLayoutId id="2147483726"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3429000" y="0"/>
            <a:ext cx="2005013" cy="523875"/>
          </a:xfrm>
          <a:prstGeom prst="rect">
            <a:avLst/>
          </a:prstGeom>
        </p:spPr>
        <p:txBody>
          <a:bodyPr wrap="none">
            <a:spAutoFit/>
          </a:bodyPr>
          <a:lstStyle/>
          <a:p>
            <a:pPr fontAlgn="auto">
              <a:spcBef>
                <a:spcPts val="0"/>
              </a:spcBef>
              <a:spcAft>
                <a:spcPts val="0"/>
              </a:spcAft>
              <a:defRPr/>
            </a:pPr>
            <a:r>
              <a:rPr lang="en-US" sz="2800" b="1" dirty="0">
                <a:solidFill>
                  <a:schemeClr val="bg1"/>
                </a:solidFill>
                <a:latin typeface="Arial Unicode MS" pitchFamily="34" charset="-128"/>
                <a:ea typeface="Arial Unicode MS" pitchFamily="34" charset="-128"/>
                <a:cs typeface="Arial Unicode MS" pitchFamily="34" charset="-128"/>
              </a:rPr>
              <a:t>APPENDIX</a:t>
            </a:r>
          </a:p>
        </p:txBody>
      </p:sp>
    </p:spTree>
  </p:cSld>
  <p:clrMap bg1="lt1" tx1="dk1" bg2="lt2" tx2="dk2" accent1="accent1" accent2="accent2" accent3="accent3" accent4="accent4" accent5="accent5" accent6="accent6" hlink="hlink" folHlink="folHlink"/>
  <p:sldLayoutIdLst>
    <p:sldLayoutId id="2147483720" r:id="rId1"/>
    <p:sldLayoutId id="2147483727" r:id="rId2"/>
    <p:sldLayoutId id="2147483728"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1" r:id="rId1"/>
    <p:sldLayoutId id="2147483729" r:id="rId2"/>
    <p:sldLayoutId id="2147483730"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3E2AA6B-733A-4AD9-8735-39FC36518F37}" type="datetime1">
              <a:rPr lang="en-US" smtClean="0"/>
              <a:pPr>
                <a:defRPr/>
              </a:pPr>
              <a:t>8/24/2013</a:t>
            </a:fld>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2979335-1751-45CC-A343-3C46DFCBB286}" type="slidenum">
              <a:rPr lang="en-US" smtClean="0"/>
              <a:pPr>
                <a:defRPr/>
              </a:pPr>
              <a:t>‹#›</a:t>
            </a:fld>
            <a:endParaRPr lang="en-US"/>
          </a:p>
        </p:txBody>
      </p:sp>
      <p:sp>
        <p:nvSpPr>
          <p:cNvPr id="7" name="Text Box 7"/>
          <p:cNvSpPr txBox="1">
            <a:spLocks noChangeArrowheads="1"/>
          </p:cNvSpPr>
          <p:nvPr/>
        </p:nvSpPr>
        <p:spPr bwMode="auto">
          <a:xfrm>
            <a:off x="5257800" y="6627168"/>
            <a:ext cx="3886200" cy="230832"/>
          </a:xfrm>
          <a:prstGeom prst="rect">
            <a:avLst/>
          </a:prstGeom>
          <a:noFill/>
          <a:ln w="9525">
            <a:noFill/>
            <a:miter lim="800000"/>
            <a:headEnd/>
            <a:tailEnd/>
          </a:ln>
          <a:effectLst/>
        </p:spPr>
        <p:txBody>
          <a:bodyPr wrap="square">
            <a:spAutoFit/>
          </a:bodyPr>
          <a:lstStyle/>
          <a:p>
            <a:pPr>
              <a:spcBef>
                <a:spcPct val="50000"/>
              </a:spcBef>
              <a:defRPr/>
            </a:pPr>
            <a:r>
              <a:rPr lang="en-US" sz="900" dirty="0">
                <a:solidFill>
                  <a:schemeClr val="bg1">
                    <a:lumMod val="50000"/>
                  </a:schemeClr>
                </a:solidFill>
              </a:rPr>
              <a:t>c</a:t>
            </a:r>
            <a:r>
              <a:rPr lang="en-US" sz="900" dirty="0" smtClean="0">
                <a:solidFill>
                  <a:schemeClr val="bg1">
                    <a:lumMod val="50000"/>
                  </a:schemeClr>
                </a:solidFill>
              </a:rPr>
              <a:t>opyright </a:t>
            </a:r>
            <a:r>
              <a:rPr lang="en-US" sz="900" dirty="0">
                <a:solidFill>
                  <a:schemeClr val="bg1">
                    <a:lumMod val="50000"/>
                  </a:schemeClr>
                </a:solidFill>
              </a:rPr>
              <a:t>© michael .</a:t>
            </a:r>
            <a:r>
              <a:rPr lang="en-US" sz="900" dirty="0" smtClean="0">
                <a:solidFill>
                  <a:schemeClr val="bg1">
                    <a:lumMod val="50000"/>
                  </a:schemeClr>
                </a:solidFill>
              </a:rPr>
              <a:t>roberson@eStudy.us</a:t>
            </a:r>
            <a:r>
              <a:rPr lang="en-US" sz="900" baseline="0" dirty="0" smtClean="0">
                <a:solidFill>
                  <a:schemeClr val="bg1">
                    <a:lumMod val="50000"/>
                  </a:schemeClr>
                </a:solidFill>
              </a:rPr>
              <a:t> 2010</a:t>
            </a:r>
            <a:r>
              <a:rPr lang="en-US" sz="900" dirty="0" smtClean="0">
                <a:solidFill>
                  <a:schemeClr val="bg1">
                    <a:lumMod val="50000"/>
                  </a:schemeClr>
                </a:solidFill>
              </a:rPr>
              <a:t>, </a:t>
            </a:r>
            <a:r>
              <a:rPr lang="en-US" sz="900" dirty="0">
                <a:solidFill>
                  <a:schemeClr val="bg1">
                    <a:lumMod val="50000"/>
                  </a:schemeClr>
                </a:solidFill>
              </a:rPr>
              <a:t>All  rights reserved</a:t>
            </a:r>
          </a:p>
        </p:txBody>
      </p:sp>
      <p:sp>
        <p:nvSpPr>
          <p:cNvPr id="8"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9" name="Line 5"/>
          <p:cNvSpPr>
            <a:spLocks noChangeShapeType="1"/>
          </p:cNvSpPr>
          <p:nvPr/>
        </p:nvSpPr>
        <p:spPr bwMode="auto">
          <a:xfrm>
            <a:off x="0" y="946150"/>
            <a:ext cx="9144000" cy="0"/>
          </a:xfrm>
          <a:prstGeom prst="line">
            <a:avLst/>
          </a:prstGeom>
          <a:noFill/>
          <a:ln w="28575">
            <a:solidFill>
              <a:srgbClr val="3366FF"/>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6666FF"/>
                </a:solidFill>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 id="2147483798" r:id="rId17"/>
    <p:sldLayoutId id="2147483799" r:id="rId18"/>
    <p:sldLayoutId id="2147483800" r:id="rId19"/>
    <p:sldLayoutId id="2147483801" r:id="rId20"/>
    <p:sldLayoutId id="2147483802" r:id="rId21"/>
    <p:sldLayoutId id="2147483803" r:id="rId22"/>
    <p:sldLayoutId id="2147483804" r:id="rId23"/>
    <p:sldLayoutId id="2147483805" r:id="rId24"/>
    <p:sldLayoutId id="2147483806" r:id="rId25"/>
    <p:sldLayoutId id="2147483807" r:id="rId26"/>
    <p:sldLayoutId id="2147483809" r:id="rId27"/>
    <p:sldLayoutId id="2147483810" r:id="rId28"/>
    <p:sldLayoutId id="2147483811" r:id="rId29"/>
    <p:sldLayoutId id="2147483812" r:id="rId3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0" y="2590800"/>
            <a:ext cx="91440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Market </a:t>
            </a:r>
            <a:br>
              <a:rPr lang="en-US" dirty="0" smtClean="0"/>
            </a:br>
            <a:r>
              <a:rPr lang="en-US" dirty="0" smtClean="0"/>
              <a:t>Demand, Supply and Equilibrium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grpSp>
        <p:nvGrpSpPr>
          <p:cNvPr id="14" name="Group 13"/>
          <p:cNvGrpSpPr/>
          <p:nvPr/>
        </p:nvGrpSpPr>
        <p:grpSpPr>
          <a:xfrm>
            <a:off x="4384321" y="3576355"/>
            <a:ext cx="1890331" cy="2870065"/>
            <a:chOff x="4384321" y="3505105"/>
            <a:chExt cx="1890331" cy="2870065"/>
          </a:xfrm>
        </p:grpSpPr>
        <p:grpSp>
          <p:nvGrpSpPr>
            <p:cNvPr id="15" name="Group 17"/>
            <p:cNvGrpSpPr>
              <a:grpSpLocks/>
            </p:cNvGrpSpPr>
            <p:nvPr/>
          </p:nvGrpSpPr>
          <p:grpSpPr bwMode="auto">
            <a:xfrm>
              <a:off x="4384321" y="3505105"/>
              <a:ext cx="1890331" cy="2322637"/>
              <a:chOff x="2743200" y="1676400"/>
              <a:chExt cx="2514600" cy="3171277"/>
            </a:xfrm>
          </p:grpSpPr>
          <p:cxnSp>
            <p:nvCxnSpPr>
              <p:cNvPr id="22" name="Straight Connector 21"/>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16" name="Straight Arrow Connector 15"/>
            <p:cNvCxnSpPr/>
            <p:nvPr/>
          </p:nvCxnSpPr>
          <p:spPr>
            <a:xfrm>
              <a:off x="5358128" y="4398103"/>
              <a:ext cx="744676" cy="1163"/>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19" name="Straight Connector 1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15638" y="2748287"/>
            <a:ext cx="5036738" cy="3685461"/>
            <a:chOff x="3815638" y="2748287"/>
            <a:chExt cx="5036738" cy="3685461"/>
          </a:xfrm>
        </p:grpSpPr>
        <p:grpSp>
          <p:nvGrpSpPr>
            <p:cNvPr id="25" name="Group 24"/>
            <p:cNvGrpSpPr/>
            <p:nvPr/>
          </p:nvGrpSpPr>
          <p:grpSpPr>
            <a:xfrm>
              <a:off x="3815638" y="3234504"/>
              <a:ext cx="5036738" cy="3199244"/>
              <a:chOff x="3815638" y="3163254"/>
              <a:chExt cx="5036738" cy="3199244"/>
            </a:xfrm>
          </p:grpSpPr>
          <p:grpSp>
            <p:nvGrpSpPr>
              <p:cNvPr id="27" name="Group 12"/>
              <p:cNvGrpSpPr>
                <a:grpSpLocks/>
              </p:cNvGrpSpPr>
              <p:nvPr/>
            </p:nvGrpSpPr>
            <p:grpSpPr bwMode="auto">
              <a:xfrm>
                <a:off x="3815638" y="3163254"/>
                <a:ext cx="534076" cy="2798759"/>
                <a:chOff x="1148717" y="1362670"/>
                <a:chExt cx="710687" cy="3819724"/>
              </a:xfrm>
            </p:grpSpPr>
            <p:cxnSp>
              <p:nvCxnSpPr>
                <p:cNvPr id="39" name="Straight Connector 38"/>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28" name="Group 27"/>
              <p:cNvGrpSpPr>
                <a:grpSpLocks/>
              </p:cNvGrpSpPr>
              <p:nvPr/>
            </p:nvGrpSpPr>
            <p:grpSpPr bwMode="auto">
              <a:xfrm>
                <a:off x="4212473" y="5960831"/>
                <a:ext cx="4639903" cy="321374"/>
                <a:chOff x="1676400" y="5181600"/>
                <a:chExt cx="6172200" cy="438303"/>
              </a:xfrm>
            </p:grpSpPr>
            <p:cxnSp>
              <p:nvCxnSpPr>
                <p:cNvPr id="36" name="Straight Connector 35"/>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38"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29" name="Group 16"/>
              <p:cNvGrpSpPr>
                <a:grpSpLocks/>
              </p:cNvGrpSpPr>
              <p:nvPr/>
            </p:nvGrpSpPr>
            <p:grpSpPr bwMode="auto">
              <a:xfrm>
                <a:off x="5128997" y="3281855"/>
                <a:ext cx="1951660" cy="2223821"/>
                <a:chOff x="2870268" y="1828800"/>
                <a:chExt cx="2596184" cy="3036356"/>
              </a:xfrm>
            </p:grpSpPr>
            <p:cxnSp>
              <p:nvCxnSpPr>
                <p:cNvPr id="34" name="Straight Connector 33"/>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cxnSp>
            <p:nvCxnSpPr>
              <p:cNvPr id="30" name="Straight Connector 29"/>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32" name="Straight Connector 31"/>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26" name="Content Placeholder 2"/>
            <p:cNvSpPr txBox="1">
              <a:spLocks/>
            </p:cNvSpPr>
            <p:nvPr/>
          </p:nvSpPr>
          <p:spPr bwMode="auto">
            <a:xfrm>
              <a:off x="5097692" y="2748287"/>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 Market </a:t>
              </a:r>
            </a:p>
          </p:txBody>
        </p:sp>
      </p:grpSp>
      <p:sp>
        <p:nvSpPr>
          <p:cNvPr id="49" name="Content Placeholder 2"/>
          <p:cNvSpPr txBox="1">
            <a:spLocks/>
          </p:cNvSpPr>
          <p:nvPr/>
        </p:nvSpPr>
        <p:spPr bwMode="auto">
          <a:xfrm>
            <a:off x="395846" y="1075753"/>
            <a:ext cx="7881257" cy="6199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Expectations </a:t>
            </a:r>
            <a:r>
              <a:rPr lang="en-US" sz="2400" i="1" dirty="0" smtClean="0"/>
              <a:t>about future prices, quality and availability</a:t>
            </a:r>
          </a:p>
        </p:txBody>
      </p:sp>
      <p:sp>
        <p:nvSpPr>
          <p:cNvPr id="50" name="Content Placeholder 2"/>
          <p:cNvSpPr txBox="1">
            <a:spLocks/>
          </p:cNvSpPr>
          <p:nvPr/>
        </p:nvSpPr>
        <p:spPr bwMode="auto">
          <a:xfrm>
            <a:off x="550228" y="2080187"/>
            <a:ext cx="7900953"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New tax on hamburgers next month to promote </a:t>
            </a:r>
            <a:r>
              <a:rPr lang="en-US" sz="2400" dirty="0"/>
              <a:t>health (</a:t>
            </a:r>
            <a:r>
              <a:rPr lang="en-US" sz="2400" dirty="0" smtClean="0"/>
              <a:t>D</a:t>
            </a:r>
            <a:r>
              <a:rPr lang="en-US" sz="2400" baseline="-25000" dirty="0"/>
              <a:t>2</a:t>
            </a:r>
            <a:r>
              <a:rPr lang="en-US" sz="2400" dirty="0" smtClean="0"/>
              <a:t>)</a:t>
            </a:r>
            <a:endParaRPr lang="en-US" sz="2400" baseline="-25000" dirty="0"/>
          </a:p>
          <a:p>
            <a:pPr marL="569913" lvl="1" indent="-225425">
              <a:buFont typeface="Arial" pitchFamily="34" charset="0"/>
              <a:buChar char="•"/>
            </a:pPr>
            <a:endParaRPr lang="en-US" sz="2400" dirty="0" smtClean="0"/>
          </a:p>
        </p:txBody>
      </p:sp>
      <p:sp>
        <p:nvSpPr>
          <p:cNvPr id="51" name="Content Placeholder 2"/>
          <p:cNvSpPr txBox="1">
            <a:spLocks/>
          </p:cNvSpPr>
          <p:nvPr/>
        </p:nvSpPr>
        <p:spPr bwMode="auto">
          <a:xfrm>
            <a:off x="550228" y="1601463"/>
            <a:ext cx="7680805" cy="478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Leaner, healthier</a:t>
            </a:r>
            <a:r>
              <a:rPr lang="en-US" sz="2400" dirty="0"/>
              <a:t>,</a:t>
            </a:r>
            <a:r>
              <a:rPr lang="en-US" sz="2400" dirty="0" smtClean="0"/>
              <a:t> </a:t>
            </a:r>
            <a:r>
              <a:rPr lang="en-US" sz="2400" dirty="0"/>
              <a:t>meat announcement (</a:t>
            </a:r>
            <a:r>
              <a:rPr lang="en-US" sz="2400" dirty="0" smtClean="0"/>
              <a:t>D</a:t>
            </a:r>
            <a:r>
              <a:rPr lang="en-US" sz="2400" baseline="-25000" dirty="0"/>
              <a:t>1</a:t>
            </a:r>
            <a:r>
              <a:rPr lang="en-US" sz="2400" dirty="0" smtClean="0"/>
              <a:t>)  </a:t>
            </a:r>
          </a:p>
        </p:txBody>
      </p:sp>
      <p:grpSp>
        <p:nvGrpSpPr>
          <p:cNvPr id="44" name="Group 43"/>
          <p:cNvGrpSpPr/>
          <p:nvPr/>
        </p:nvGrpSpPr>
        <p:grpSpPr>
          <a:xfrm>
            <a:off x="6045521" y="3408918"/>
            <a:ext cx="2403681" cy="3049377"/>
            <a:chOff x="6045521" y="3408918"/>
            <a:chExt cx="2403681" cy="3049377"/>
          </a:xfrm>
        </p:grpSpPr>
        <p:grpSp>
          <p:nvGrpSpPr>
            <p:cNvPr id="4" name="Group 3"/>
            <p:cNvGrpSpPr/>
            <p:nvPr/>
          </p:nvGrpSpPr>
          <p:grpSpPr>
            <a:xfrm>
              <a:off x="6045521" y="3408918"/>
              <a:ext cx="2403681" cy="3049377"/>
              <a:chOff x="6045521" y="3337668"/>
              <a:chExt cx="2403681" cy="3049377"/>
            </a:xfrm>
          </p:grpSpPr>
          <p:grpSp>
            <p:nvGrpSpPr>
              <p:cNvPr id="5" name="Group 22"/>
              <p:cNvGrpSpPr>
                <a:grpSpLocks/>
              </p:cNvGrpSpPr>
              <p:nvPr/>
            </p:nvGrpSpPr>
            <p:grpSpPr bwMode="auto">
              <a:xfrm>
                <a:off x="6331935" y="3337668"/>
                <a:ext cx="2117267" cy="2378449"/>
                <a:chOff x="2743200" y="1676400"/>
                <a:chExt cx="2816481" cy="3247477"/>
              </a:xfrm>
            </p:grpSpPr>
            <p:cxnSp>
              <p:nvCxnSpPr>
                <p:cNvPr id="12" name="Straight Connector 11"/>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2</a:t>
                  </a:r>
                </a:p>
              </p:txBody>
            </p:sp>
          </p:grpSp>
          <p:cxnSp>
            <p:nvCxnSpPr>
              <p:cNvPr id="6" name="Straight Arrow Connector 5"/>
              <p:cNvCxnSpPr/>
              <p:nvPr/>
            </p:nvCxnSpPr>
            <p:spPr>
              <a:xfrm>
                <a:off x="6045521" y="4119041"/>
                <a:ext cx="973807" cy="1163"/>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bwMode="auto">
              <a:xfrm flipV="1">
                <a:off x="7732084" y="482167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43" name="Straight Connector 42"/>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5613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xEl>
                                              <p:pRg st="0" end="0"/>
                                            </p:txEl>
                                          </p:spTgt>
                                        </p:tgtEl>
                                        <p:attrNameLst>
                                          <p:attrName>style.visibility</p:attrName>
                                        </p:attrNameLst>
                                      </p:cBhvr>
                                      <p:to>
                                        <p:strVal val="visible"/>
                                      </p:to>
                                    </p:set>
                                    <p:animEffect transition="in" filter="fade">
                                      <p:cBhvr>
                                        <p:cTn id="7" dur="500"/>
                                        <p:tgtEl>
                                          <p:spTgt spid="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
                                            <p:txEl>
                                              <p:pRg st="0" end="0"/>
                                            </p:txEl>
                                          </p:spTgt>
                                        </p:tgtEl>
                                        <p:attrNameLst>
                                          <p:attrName>style.visibility</p:attrName>
                                        </p:attrNameLst>
                                      </p:cBhvr>
                                      <p:to>
                                        <p:strVal val="visible"/>
                                      </p:to>
                                    </p:set>
                                    <p:animEffect transition="in" filter="fade">
                                      <p:cBhvr>
                                        <p:cTn id="17" dur="500"/>
                                        <p:tgtEl>
                                          <p:spTgt spid="5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down)">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sp>
        <p:nvSpPr>
          <p:cNvPr id="3" name="Content Placeholder 2"/>
          <p:cNvSpPr>
            <a:spLocks noGrp="1"/>
          </p:cNvSpPr>
          <p:nvPr>
            <p:ph idx="1"/>
          </p:nvPr>
        </p:nvSpPr>
        <p:spPr bwMode="auto">
          <a:xfrm>
            <a:off x="89071" y="4795069"/>
            <a:ext cx="2333501" cy="5373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smtClean="0"/>
              <a:t>Tastes</a:t>
            </a:r>
          </a:p>
        </p:txBody>
      </p:sp>
      <p:sp>
        <p:nvSpPr>
          <p:cNvPr id="4" name="Content Placeholder 2"/>
          <p:cNvSpPr txBox="1">
            <a:spLocks/>
          </p:cNvSpPr>
          <p:nvPr/>
        </p:nvSpPr>
        <p:spPr bwMode="auto">
          <a:xfrm>
            <a:off x="87092" y="5327496"/>
            <a:ext cx="7881257" cy="6199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Expectations </a:t>
            </a:r>
            <a:r>
              <a:rPr lang="en-US" sz="2400" i="1" dirty="0" smtClean="0"/>
              <a:t>about future prices, quality and availability</a:t>
            </a:r>
          </a:p>
        </p:txBody>
      </p:sp>
      <p:sp>
        <p:nvSpPr>
          <p:cNvPr id="6" name="Content Placeholder 2"/>
          <p:cNvSpPr txBox="1">
            <a:spLocks/>
          </p:cNvSpPr>
          <p:nvPr/>
        </p:nvSpPr>
        <p:spPr bwMode="auto">
          <a:xfrm>
            <a:off x="87096" y="5871804"/>
            <a:ext cx="4114800" cy="5413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Number of buyers</a:t>
            </a:r>
          </a:p>
        </p:txBody>
      </p:sp>
      <p:sp>
        <p:nvSpPr>
          <p:cNvPr id="17" name="Content Placeholder 2"/>
          <p:cNvSpPr txBox="1">
            <a:spLocks/>
          </p:cNvSpPr>
          <p:nvPr/>
        </p:nvSpPr>
        <p:spPr bwMode="auto">
          <a:xfrm>
            <a:off x="89065" y="2811446"/>
            <a:ext cx="8615548" cy="21286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Prices of related goods</a:t>
            </a:r>
          </a:p>
          <a:p>
            <a:pPr marL="795338" lvl="2" indent="-225425"/>
            <a:r>
              <a:rPr lang="en-US" dirty="0" smtClean="0"/>
              <a:t>Substitutes </a:t>
            </a:r>
            <a:r>
              <a:rPr lang="en-US" sz="1800" dirty="0" smtClean="0"/>
              <a:t>an increase in the price of one leads to an increase in the demand for the other</a:t>
            </a:r>
          </a:p>
          <a:p>
            <a:pPr marL="795338" lvl="2" indent="-225425"/>
            <a:r>
              <a:rPr lang="en-US" dirty="0" smtClean="0"/>
              <a:t>Complements  </a:t>
            </a:r>
            <a:r>
              <a:rPr lang="en-US" sz="1800" dirty="0" smtClean="0"/>
              <a:t>an increase in the price of one leads to a decrease in the demand for the other</a:t>
            </a:r>
          </a:p>
        </p:txBody>
      </p:sp>
      <p:sp>
        <p:nvSpPr>
          <p:cNvPr id="21" name="Content Placeholder 2"/>
          <p:cNvSpPr txBox="1">
            <a:spLocks/>
          </p:cNvSpPr>
          <p:nvPr/>
        </p:nvSpPr>
        <p:spPr bwMode="auto">
          <a:xfrm>
            <a:off x="111277" y="1058211"/>
            <a:ext cx="8724523" cy="19462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8788" lvl="1" indent="-339725"/>
            <a:r>
              <a:rPr lang="en-US" dirty="0" smtClean="0"/>
              <a:t>Consumer Income</a:t>
            </a:r>
          </a:p>
          <a:p>
            <a:pPr marL="798513" lvl="2"/>
            <a:r>
              <a:rPr lang="en-US" dirty="0" smtClean="0">
                <a:solidFill>
                  <a:prstClr val="black"/>
                </a:solidFill>
              </a:rPr>
              <a:t>Normal good – </a:t>
            </a:r>
            <a:r>
              <a:rPr lang="en-US" sz="2000" dirty="0" smtClean="0">
                <a:solidFill>
                  <a:prstClr val="black"/>
                </a:solidFill>
              </a:rPr>
              <a:t>an increase in income will cause an increase in demand, all else equal</a:t>
            </a:r>
          </a:p>
          <a:p>
            <a:pPr marL="798513" lvl="2"/>
            <a:r>
              <a:rPr lang="en-US" dirty="0" smtClean="0">
                <a:solidFill>
                  <a:prstClr val="black"/>
                </a:solidFill>
              </a:rPr>
              <a:t>Inferior good – </a:t>
            </a:r>
            <a:r>
              <a:rPr lang="en-US" sz="1800" dirty="0" smtClean="0">
                <a:solidFill>
                  <a:prstClr val="black"/>
                </a:solidFill>
              </a:rPr>
              <a:t>an increase in income causes a decrease in demand, all else equal</a:t>
            </a:r>
            <a:endParaRPr lang="en-US" sz="1800" dirty="0" smtClean="0"/>
          </a:p>
        </p:txBody>
      </p:sp>
    </p:spTree>
    <p:extLst>
      <p:ext uri="{BB962C8B-B14F-4D97-AF65-F5344CB8AC3E}">
        <p14:creationId xmlns:p14="http://schemas.microsoft.com/office/powerpoint/2010/main" val="417787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5270485" y="2300555"/>
            <a:ext cx="3230775" cy="27842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TextBox 53"/>
          <p:cNvSpPr txBox="1">
            <a:spLocks noChangeArrowheads="1"/>
          </p:cNvSpPr>
          <p:nvPr/>
        </p:nvSpPr>
        <p:spPr bwMode="auto">
          <a:xfrm>
            <a:off x="973654" y="5511003"/>
            <a:ext cx="350228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b="1" dirty="0" smtClean="0">
                <a:latin typeface="+mn-lt"/>
              </a:rPr>
              <a:t>As incomes increase</a:t>
            </a:r>
            <a:r>
              <a:rPr lang="en-US" sz="1200" dirty="0" smtClean="0">
                <a:latin typeface="+mn-lt"/>
              </a:rPr>
              <a:t>, </a:t>
            </a:r>
            <a:r>
              <a:rPr lang="en-US" sz="1200" dirty="0">
                <a:latin typeface="+mn-lt"/>
              </a:rPr>
              <a:t>the demand curve for </a:t>
            </a:r>
            <a:r>
              <a:rPr lang="en-US" sz="1200" dirty="0" smtClean="0">
                <a:latin typeface="+mn-lt"/>
              </a:rPr>
              <a:t>hamburger </a:t>
            </a:r>
            <a:r>
              <a:rPr lang="en-US" sz="1200" dirty="0">
                <a:latin typeface="+mn-lt"/>
              </a:rPr>
              <a:t>shifts to the left. </a:t>
            </a:r>
            <a:r>
              <a:rPr lang="en-US" sz="1200" dirty="0" smtClean="0">
                <a:latin typeface="+mn-lt"/>
              </a:rPr>
              <a:t>Note the left graph</a:t>
            </a:r>
            <a:r>
              <a:rPr lang="en-US" sz="1200" dirty="0">
                <a:latin typeface="+mn-lt"/>
              </a:rPr>
              <a:t>:</a:t>
            </a:r>
            <a:r>
              <a:rPr lang="en-US" sz="1200" dirty="0" smtClean="0">
                <a:latin typeface="+mn-lt"/>
              </a:rPr>
              <a:t> </a:t>
            </a:r>
            <a:r>
              <a:rPr lang="en-US" sz="1200" dirty="0">
                <a:latin typeface="+mn-lt"/>
              </a:rPr>
              <a:t>the demand curve shifts from </a:t>
            </a:r>
            <a:r>
              <a:rPr lang="en-US" sz="1200" dirty="0" smtClean="0">
                <a:latin typeface="+mn-lt"/>
              </a:rPr>
              <a:t>D</a:t>
            </a:r>
            <a:r>
              <a:rPr lang="en-US" sz="1200" baseline="-25000" dirty="0" smtClean="0">
                <a:latin typeface="+mn-lt"/>
              </a:rPr>
              <a:t>0</a:t>
            </a:r>
            <a:r>
              <a:rPr lang="en-US" sz="1200" dirty="0" smtClean="0">
                <a:latin typeface="+mn-lt"/>
              </a:rPr>
              <a:t> </a:t>
            </a:r>
            <a:r>
              <a:rPr lang="en-US" sz="1200" dirty="0">
                <a:latin typeface="+mn-lt"/>
              </a:rPr>
              <a:t>to </a:t>
            </a:r>
            <a:r>
              <a:rPr lang="en-US" sz="1200" dirty="0" smtClean="0">
                <a:latin typeface="+mn-lt"/>
              </a:rPr>
              <a:t>D</a:t>
            </a:r>
            <a:r>
              <a:rPr lang="en-US" sz="1200" baseline="-25000" dirty="0" smtClean="0">
                <a:latin typeface="+mn-lt"/>
              </a:rPr>
              <a:t>1</a:t>
            </a:r>
            <a:r>
              <a:rPr lang="en-US" sz="1200" dirty="0" smtClean="0">
                <a:latin typeface="+mn-lt"/>
              </a:rPr>
              <a:t>. </a:t>
            </a:r>
            <a:r>
              <a:rPr lang="en-US" sz="1200" dirty="0">
                <a:latin typeface="+mn-lt"/>
              </a:rPr>
              <a:t>At </a:t>
            </a:r>
            <a:r>
              <a:rPr lang="en-US" sz="1200" dirty="0" smtClean="0">
                <a:latin typeface="+mn-lt"/>
              </a:rPr>
              <a:t>price of </a:t>
            </a:r>
            <a:r>
              <a:rPr lang="en-US" sz="1200" dirty="0">
                <a:latin typeface="+mn-lt"/>
              </a:rPr>
              <a:t>$</a:t>
            </a:r>
            <a:r>
              <a:rPr lang="en-US" sz="1200" dirty="0" smtClean="0">
                <a:latin typeface="+mn-lt"/>
              </a:rPr>
              <a:t>2.00, </a:t>
            </a:r>
            <a:r>
              <a:rPr lang="en-US" sz="1200" dirty="0">
                <a:latin typeface="+mn-lt"/>
              </a:rPr>
              <a:t>the quantity demanded falls from 20 to 10 </a:t>
            </a:r>
            <a:r>
              <a:rPr lang="en-US" sz="1200" dirty="0" smtClean="0">
                <a:latin typeface="+mn-lt"/>
              </a:rPr>
              <a:t>hamburgers.</a:t>
            </a:r>
            <a:endParaRPr lang="en-US" sz="1200" dirty="0">
              <a:latin typeface="+mn-lt"/>
            </a:endParaRPr>
          </a:p>
        </p:txBody>
      </p:sp>
      <p:sp>
        <p:nvSpPr>
          <p:cNvPr id="5" name="Rectangle 4"/>
          <p:cNvSpPr/>
          <p:nvPr/>
        </p:nvSpPr>
        <p:spPr>
          <a:xfrm>
            <a:off x="1062327" y="2316188"/>
            <a:ext cx="3143058" cy="2779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
          <p:cNvGrpSpPr>
            <a:grpSpLocks/>
          </p:cNvGrpSpPr>
          <p:nvPr/>
        </p:nvGrpSpPr>
        <p:grpSpPr bwMode="auto">
          <a:xfrm>
            <a:off x="516072" y="2187092"/>
            <a:ext cx="571443" cy="2908712"/>
            <a:chOff x="1206013" y="1303305"/>
            <a:chExt cx="651463" cy="3268695"/>
          </a:xfrm>
        </p:grpSpPr>
        <p:cxnSp>
          <p:nvCxnSpPr>
            <p:cNvPr id="7" name="Straight Connector 6"/>
            <p:cNvCxnSpPr/>
            <p:nvPr/>
          </p:nvCxnSpPr>
          <p:spPr>
            <a:xfrm rot="5400000">
              <a:off x="229653" y="2971302"/>
              <a:ext cx="3199807"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820" name="TextBox 7"/>
            <p:cNvSpPr txBox="1">
              <a:spLocks noChangeArrowheads="1"/>
            </p:cNvSpPr>
            <p:nvPr/>
          </p:nvSpPr>
          <p:spPr bwMode="auto">
            <a:xfrm>
              <a:off x="1206013" y="1303305"/>
              <a:ext cx="651463" cy="33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grpSp>
      <p:grpSp>
        <p:nvGrpSpPr>
          <p:cNvPr id="3" name="Group 8"/>
          <p:cNvGrpSpPr>
            <a:grpSpLocks/>
          </p:cNvGrpSpPr>
          <p:nvPr/>
        </p:nvGrpSpPr>
        <p:grpSpPr bwMode="auto">
          <a:xfrm>
            <a:off x="928580" y="5089550"/>
            <a:ext cx="3360383" cy="307467"/>
            <a:chOff x="1676400" y="5174571"/>
            <a:chExt cx="3829034" cy="345583"/>
          </a:xfrm>
        </p:grpSpPr>
        <p:cxnSp>
          <p:nvCxnSpPr>
            <p:cNvPr id="10" name="Straight Connector 9"/>
            <p:cNvCxnSpPr/>
            <p:nvPr/>
          </p:nvCxnSpPr>
          <p:spPr>
            <a:xfrm>
              <a:off x="1828800" y="5181600"/>
              <a:ext cx="3581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817" name="TextBox 10"/>
            <p:cNvSpPr txBox="1">
              <a:spLocks noChangeArrowheads="1"/>
            </p:cNvSpPr>
            <p:nvPr/>
          </p:nvSpPr>
          <p:spPr bwMode="auto">
            <a:xfrm>
              <a:off x="4556135" y="517457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Quantity</a:t>
              </a:r>
              <a:endParaRPr lang="en-US" sz="1600" dirty="0"/>
            </a:p>
          </p:txBody>
        </p:sp>
        <p:sp>
          <p:nvSpPr>
            <p:cNvPr id="31818" name="TextBox 11"/>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6" name="Group 12"/>
          <p:cNvGrpSpPr>
            <a:grpSpLocks/>
          </p:cNvGrpSpPr>
          <p:nvPr/>
        </p:nvGrpSpPr>
        <p:grpSpPr bwMode="auto">
          <a:xfrm>
            <a:off x="1731063" y="2383984"/>
            <a:ext cx="2273701" cy="2430685"/>
            <a:chOff x="3175071" y="2133602"/>
            <a:chExt cx="2590800" cy="2731455"/>
          </a:xfrm>
        </p:grpSpPr>
        <p:cxnSp>
          <p:nvCxnSpPr>
            <p:cNvPr id="14" name="Straight Connector 13"/>
            <p:cNvCxnSpPr/>
            <p:nvPr/>
          </p:nvCxnSpPr>
          <p:spPr>
            <a:xfrm rot="16200000" flipH="1">
              <a:off x="3111812" y="2196861"/>
              <a:ext cx="2361718" cy="2235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815" name="TextBox 14"/>
            <p:cNvSpPr txBox="1">
              <a:spLocks noChangeArrowheads="1"/>
            </p:cNvSpPr>
            <p:nvPr/>
          </p:nvSpPr>
          <p:spPr bwMode="auto">
            <a:xfrm>
              <a:off x="5329533" y="4495800"/>
              <a:ext cx="436338" cy="369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grpSp>
        <p:nvGrpSpPr>
          <p:cNvPr id="12" name="Group 43"/>
          <p:cNvGrpSpPr>
            <a:grpSpLocks/>
          </p:cNvGrpSpPr>
          <p:nvPr/>
        </p:nvGrpSpPr>
        <p:grpSpPr bwMode="auto">
          <a:xfrm>
            <a:off x="2934783" y="3875485"/>
            <a:ext cx="361830" cy="1521235"/>
            <a:chOff x="3962400" y="3200400"/>
            <a:chExt cx="411835" cy="1710236"/>
          </a:xfrm>
        </p:grpSpPr>
        <p:cxnSp>
          <p:nvCxnSpPr>
            <p:cNvPr id="39" name="Straight Connector 38"/>
            <p:cNvCxnSpPr/>
            <p:nvPr/>
          </p:nvCxnSpPr>
          <p:spPr>
            <a:xfrm rot="5400000">
              <a:off x="3505573" y="3885574"/>
              <a:ext cx="1371934" cy="158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07" name="TextBox 41"/>
            <p:cNvSpPr txBox="1">
              <a:spLocks noChangeArrowheads="1"/>
            </p:cNvSpPr>
            <p:nvPr/>
          </p:nvSpPr>
          <p:spPr bwMode="auto">
            <a:xfrm>
              <a:off x="3962400" y="4572000"/>
              <a:ext cx="411835" cy="338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20</a:t>
              </a:r>
              <a:endParaRPr lang="en-US" sz="1600" dirty="0"/>
            </a:p>
          </p:txBody>
        </p:sp>
      </p:grpSp>
      <p:sp>
        <p:nvSpPr>
          <p:cNvPr id="31800" name="Freeform 183"/>
          <p:cNvSpPr>
            <a:spLocks/>
          </p:cNvSpPr>
          <p:nvPr/>
        </p:nvSpPr>
        <p:spPr bwMode="auto">
          <a:xfrm>
            <a:off x="3068556" y="3848337"/>
            <a:ext cx="127671" cy="12176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1814" name="Group 31813"/>
          <p:cNvGrpSpPr/>
          <p:nvPr/>
        </p:nvGrpSpPr>
        <p:grpSpPr>
          <a:xfrm>
            <a:off x="374328" y="2800645"/>
            <a:ext cx="2761080" cy="2596002"/>
            <a:chOff x="374328" y="2800645"/>
            <a:chExt cx="2761080" cy="2596002"/>
          </a:xfrm>
        </p:grpSpPr>
        <p:grpSp>
          <p:nvGrpSpPr>
            <p:cNvPr id="8" name="Group 15"/>
            <p:cNvGrpSpPr>
              <a:grpSpLocks/>
            </p:cNvGrpSpPr>
            <p:nvPr/>
          </p:nvGrpSpPr>
          <p:grpSpPr bwMode="auto">
            <a:xfrm>
              <a:off x="1129200" y="2800645"/>
              <a:ext cx="1805586" cy="2149530"/>
              <a:chOff x="3200399" y="2133601"/>
              <a:chExt cx="2057400" cy="2414893"/>
            </a:xfrm>
          </p:grpSpPr>
          <p:cxnSp>
            <p:nvCxnSpPr>
              <p:cNvPr id="17" name="Straight Connector 16"/>
              <p:cNvCxnSpPr/>
              <p:nvPr/>
            </p:nvCxnSpPr>
            <p:spPr>
              <a:xfrm rot="16200000" flipH="1">
                <a:off x="3123914" y="2210086"/>
                <a:ext cx="2210370" cy="2057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813" name="TextBox 17"/>
              <p:cNvSpPr txBox="1">
                <a:spLocks noChangeArrowheads="1"/>
              </p:cNvSpPr>
              <p:nvPr/>
            </p:nvSpPr>
            <p:spPr bwMode="auto">
              <a:xfrm>
                <a:off x="4800600" y="4179332"/>
                <a:ext cx="436338" cy="36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26" name="Straight Arrow Connector 25"/>
            <p:cNvCxnSpPr/>
            <p:nvPr/>
          </p:nvCxnSpPr>
          <p:spPr>
            <a:xfrm>
              <a:off x="1530442" y="3197530"/>
              <a:ext cx="869356" cy="1413"/>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42"/>
            <p:cNvGrpSpPr>
              <a:grpSpLocks/>
            </p:cNvGrpSpPr>
            <p:nvPr/>
          </p:nvGrpSpPr>
          <p:grpSpPr bwMode="auto">
            <a:xfrm>
              <a:off x="1931684" y="3876898"/>
              <a:ext cx="362232" cy="1519749"/>
              <a:chOff x="2819400" y="3201194"/>
              <a:chExt cx="412292" cy="1709360"/>
            </a:xfrm>
          </p:grpSpPr>
          <p:cxnSp>
            <p:nvCxnSpPr>
              <p:cNvPr id="38" name="Straight Connector 37"/>
              <p:cNvCxnSpPr/>
              <p:nvPr/>
            </p:nvCxnSpPr>
            <p:spPr>
              <a:xfrm rot="5400000">
                <a:off x="2361463" y="3885892"/>
                <a:ext cx="1370982"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09" name="TextBox 40"/>
              <p:cNvSpPr txBox="1">
                <a:spLocks noChangeArrowheads="1"/>
              </p:cNvSpPr>
              <p:nvPr/>
            </p:nvSpPr>
            <p:spPr bwMode="auto">
              <a:xfrm>
                <a:off x="2819400" y="4572000"/>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10</a:t>
                </a:r>
              </a:p>
            </p:txBody>
          </p:sp>
        </p:grpSp>
        <p:grpSp>
          <p:nvGrpSpPr>
            <p:cNvPr id="13" name="Group 45"/>
            <p:cNvGrpSpPr>
              <a:grpSpLocks/>
            </p:cNvGrpSpPr>
            <p:nvPr/>
          </p:nvGrpSpPr>
          <p:grpSpPr bwMode="auto">
            <a:xfrm>
              <a:off x="374328" y="3739894"/>
              <a:ext cx="2761080" cy="300843"/>
              <a:chOff x="1044114" y="3014246"/>
              <a:chExt cx="3146886" cy="338554"/>
            </a:xfrm>
          </p:grpSpPr>
          <p:cxnSp>
            <p:nvCxnSpPr>
              <p:cNvPr id="36" name="Straight Connector 35"/>
              <p:cNvCxnSpPr/>
              <p:nvPr/>
            </p:nvCxnSpPr>
            <p:spPr>
              <a:xfrm>
                <a:off x="1828248" y="3200213"/>
                <a:ext cx="2362752" cy="1589"/>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805" name="TextBox 44"/>
              <p:cNvSpPr txBox="1">
                <a:spLocks noChangeArrowheads="1"/>
              </p:cNvSpPr>
              <p:nvPr/>
            </p:nvSpPr>
            <p:spPr bwMode="auto">
              <a:xfrm>
                <a:off x="1044114" y="3014246"/>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$2.00</a:t>
                </a:r>
              </a:p>
            </p:txBody>
          </p:sp>
        </p:grpSp>
        <p:sp>
          <p:nvSpPr>
            <p:cNvPr id="31802" name="Freeform 183"/>
            <p:cNvSpPr>
              <a:spLocks/>
            </p:cNvSpPr>
            <p:nvPr/>
          </p:nvSpPr>
          <p:spPr bwMode="auto">
            <a:xfrm>
              <a:off x="2065443" y="3848337"/>
              <a:ext cx="127675" cy="12176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cxnSp>
          <p:nvCxnSpPr>
            <p:cNvPr id="94" name="Straight Arrow Connector 93"/>
            <p:cNvCxnSpPr/>
            <p:nvPr/>
          </p:nvCxnSpPr>
          <p:spPr>
            <a:xfrm>
              <a:off x="2353350" y="5231395"/>
              <a:ext cx="559227" cy="15015"/>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9" name="Straight Arrow Connector 68"/>
          <p:cNvCxnSpPr/>
          <p:nvPr/>
        </p:nvCxnSpPr>
        <p:spPr>
          <a:xfrm rot="16200000" flipH="1">
            <a:off x="6409272" y="3077328"/>
            <a:ext cx="746982" cy="687399"/>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2" name="Group 72"/>
          <p:cNvGrpSpPr>
            <a:grpSpLocks/>
          </p:cNvGrpSpPr>
          <p:nvPr/>
        </p:nvGrpSpPr>
        <p:grpSpPr bwMode="auto">
          <a:xfrm>
            <a:off x="6164103" y="3115444"/>
            <a:ext cx="372341" cy="2270655"/>
            <a:chOff x="2819400" y="2362200"/>
            <a:chExt cx="412292" cy="2548354"/>
          </a:xfrm>
        </p:grpSpPr>
        <p:cxnSp>
          <p:nvCxnSpPr>
            <p:cNvPr id="74" name="Straight Connector 73"/>
            <p:cNvCxnSpPr/>
            <p:nvPr/>
          </p:nvCxnSpPr>
          <p:spPr>
            <a:xfrm rot="5400000">
              <a:off x="1941874" y="3466487"/>
              <a:ext cx="2210161"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790" name="TextBox 74"/>
            <p:cNvSpPr txBox="1">
              <a:spLocks noChangeArrowheads="1"/>
            </p:cNvSpPr>
            <p:nvPr/>
          </p:nvSpPr>
          <p:spPr bwMode="auto">
            <a:xfrm>
              <a:off x="2819400" y="4572000"/>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12</a:t>
              </a:r>
            </a:p>
          </p:txBody>
        </p:sp>
      </p:grpSp>
      <p:sp>
        <p:nvSpPr>
          <p:cNvPr id="31784" name="TextBox 42"/>
          <p:cNvSpPr txBox="1">
            <a:spLocks noChangeArrowheads="1"/>
          </p:cNvSpPr>
          <p:nvPr/>
        </p:nvSpPr>
        <p:spPr bwMode="auto">
          <a:xfrm>
            <a:off x="6026624" y="3126094"/>
            <a:ext cx="305409" cy="329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B</a:t>
            </a:r>
          </a:p>
        </p:txBody>
      </p:sp>
      <p:grpSp>
        <p:nvGrpSpPr>
          <p:cNvPr id="31823" name="Group 31822"/>
          <p:cNvGrpSpPr/>
          <p:nvPr/>
        </p:nvGrpSpPr>
        <p:grpSpPr>
          <a:xfrm>
            <a:off x="4612840" y="2224159"/>
            <a:ext cx="3760082" cy="3162311"/>
            <a:chOff x="4612840" y="2224159"/>
            <a:chExt cx="3760082" cy="3162311"/>
          </a:xfrm>
        </p:grpSpPr>
        <p:grpSp>
          <p:nvGrpSpPr>
            <p:cNvPr id="31822" name="Group 31821"/>
            <p:cNvGrpSpPr/>
            <p:nvPr/>
          </p:nvGrpSpPr>
          <p:grpSpPr>
            <a:xfrm>
              <a:off x="4612840" y="2224159"/>
              <a:ext cx="3760082" cy="3162311"/>
              <a:chOff x="4612840" y="2224159"/>
              <a:chExt cx="3760082" cy="3162311"/>
            </a:xfrm>
          </p:grpSpPr>
          <p:grpSp>
            <p:nvGrpSpPr>
              <p:cNvPr id="20" name="Group 62"/>
              <p:cNvGrpSpPr>
                <a:grpSpLocks/>
              </p:cNvGrpSpPr>
              <p:nvPr/>
            </p:nvGrpSpPr>
            <p:grpSpPr bwMode="auto">
              <a:xfrm>
                <a:off x="5751664" y="2504277"/>
                <a:ext cx="2337157" cy="2434698"/>
                <a:chOff x="3175071" y="2133602"/>
                <a:chExt cx="2590800" cy="2731455"/>
              </a:xfrm>
            </p:grpSpPr>
            <p:cxnSp>
              <p:nvCxnSpPr>
                <p:cNvPr id="64" name="Straight Connector 63"/>
                <p:cNvCxnSpPr/>
                <p:nvPr/>
              </p:nvCxnSpPr>
              <p:spPr>
                <a:xfrm rot="16200000" flipH="1">
                  <a:off x="3111812" y="2196861"/>
                  <a:ext cx="2361718" cy="2235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794" name="TextBox 64"/>
                <p:cNvSpPr txBox="1">
                  <a:spLocks noChangeArrowheads="1"/>
                </p:cNvSpPr>
                <p:nvPr/>
              </p:nvSpPr>
              <p:spPr bwMode="auto">
                <a:xfrm>
                  <a:off x="5329533" y="4495800"/>
                  <a:ext cx="436338" cy="369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grpSp>
            <p:nvGrpSpPr>
              <p:cNvPr id="31821" name="Group 31820"/>
              <p:cNvGrpSpPr/>
              <p:nvPr/>
            </p:nvGrpSpPr>
            <p:grpSpPr>
              <a:xfrm>
                <a:off x="4612840" y="2224159"/>
                <a:ext cx="3760082" cy="3162311"/>
                <a:chOff x="4612840" y="2224159"/>
                <a:chExt cx="3760082" cy="3162311"/>
              </a:xfrm>
            </p:grpSpPr>
            <p:grpSp>
              <p:nvGrpSpPr>
                <p:cNvPr id="18" name="Group 55"/>
                <p:cNvGrpSpPr>
                  <a:grpSpLocks/>
                </p:cNvGrpSpPr>
                <p:nvPr/>
              </p:nvGrpSpPr>
              <p:grpSpPr bwMode="auto">
                <a:xfrm>
                  <a:off x="4698271" y="2224159"/>
                  <a:ext cx="587391" cy="2860601"/>
                  <a:chOff x="1194131" y="1362670"/>
                  <a:chExt cx="651464" cy="3209330"/>
                </a:xfrm>
              </p:grpSpPr>
              <p:cxnSp>
                <p:nvCxnSpPr>
                  <p:cNvPr id="57" name="Straight Connector 56"/>
                  <p:cNvCxnSpPr/>
                  <p:nvPr/>
                </p:nvCxnSpPr>
                <p:spPr>
                  <a:xfrm rot="5400000">
                    <a:off x="229653" y="2971302"/>
                    <a:ext cx="3199807"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799" name="TextBox 57"/>
                  <p:cNvSpPr txBox="1">
                    <a:spLocks noChangeArrowheads="1"/>
                  </p:cNvSpPr>
                  <p:nvPr/>
                </p:nvSpPr>
                <p:spPr bwMode="auto">
                  <a:xfrm>
                    <a:off x="1194131" y="1362670"/>
                    <a:ext cx="651464" cy="33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grpSp>
            <p:grpSp>
              <p:nvGrpSpPr>
                <p:cNvPr id="19" name="Group 58"/>
                <p:cNvGrpSpPr>
                  <a:grpSpLocks/>
                </p:cNvGrpSpPr>
                <p:nvPr/>
              </p:nvGrpSpPr>
              <p:grpSpPr bwMode="auto">
                <a:xfrm>
                  <a:off x="5133005" y="5078496"/>
                  <a:ext cx="3239917" cy="307974"/>
                  <a:chOff x="1676400" y="5174571"/>
                  <a:chExt cx="3591534" cy="345583"/>
                </a:xfrm>
              </p:grpSpPr>
              <p:cxnSp>
                <p:nvCxnSpPr>
                  <p:cNvPr id="60" name="Straight Connector 59"/>
                  <p:cNvCxnSpPr/>
                  <p:nvPr/>
                </p:nvCxnSpPr>
                <p:spPr>
                  <a:xfrm>
                    <a:off x="1828800" y="5181600"/>
                    <a:ext cx="3429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796" name="TextBox 60"/>
                  <p:cNvSpPr txBox="1">
                    <a:spLocks noChangeArrowheads="1"/>
                  </p:cNvSpPr>
                  <p:nvPr/>
                </p:nvSpPr>
                <p:spPr bwMode="auto">
                  <a:xfrm>
                    <a:off x="4318635" y="517457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Quantity</a:t>
                    </a:r>
                    <a:endParaRPr lang="en-US" sz="1600" dirty="0"/>
                  </a:p>
                </p:txBody>
              </p:sp>
              <p:sp>
                <p:nvSpPr>
                  <p:cNvPr id="31797" name="TextBox 61"/>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23" name="Group 75"/>
                <p:cNvGrpSpPr>
                  <a:grpSpLocks/>
                </p:cNvGrpSpPr>
                <p:nvPr/>
              </p:nvGrpSpPr>
              <p:grpSpPr bwMode="auto">
                <a:xfrm>
                  <a:off x="6851502" y="3862426"/>
                  <a:ext cx="372341" cy="1523673"/>
                  <a:chOff x="3962400" y="3200400"/>
                  <a:chExt cx="412292" cy="1710154"/>
                </a:xfrm>
              </p:grpSpPr>
              <p:cxnSp>
                <p:nvCxnSpPr>
                  <p:cNvPr id="77" name="Straight Connector 76"/>
                  <p:cNvCxnSpPr/>
                  <p:nvPr/>
                </p:nvCxnSpPr>
                <p:spPr>
                  <a:xfrm rot="5400000">
                    <a:off x="3505573" y="3885574"/>
                    <a:ext cx="1371934" cy="158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788" name="TextBox 77"/>
                  <p:cNvSpPr txBox="1">
                    <a:spLocks noChangeArrowheads="1"/>
                  </p:cNvSpPr>
                  <p:nvPr/>
                </p:nvSpPr>
                <p:spPr bwMode="auto">
                  <a:xfrm>
                    <a:off x="3962400" y="4572000"/>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20</a:t>
                    </a:r>
                  </a:p>
                </p:txBody>
              </p:sp>
            </p:grpSp>
            <p:grpSp>
              <p:nvGrpSpPr>
                <p:cNvPr id="24" name="Group 78"/>
                <p:cNvGrpSpPr>
                  <a:grpSpLocks/>
                </p:cNvGrpSpPr>
                <p:nvPr/>
              </p:nvGrpSpPr>
              <p:grpSpPr bwMode="auto">
                <a:xfrm>
                  <a:off x="4612840" y="3726614"/>
                  <a:ext cx="2444882" cy="338554"/>
                  <a:chOff x="1100194" y="3014246"/>
                  <a:chExt cx="2709806" cy="380364"/>
                </a:xfrm>
              </p:grpSpPr>
              <p:cxnSp>
                <p:nvCxnSpPr>
                  <p:cNvPr id="80" name="Straight Connector 79"/>
                  <p:cNvCxnSpPr/>
                  <p:nvPr/>
                </p:nvCxnSpPr>
                <p:spPr>
                  <a:xfrm>
                    <a:off x="1829098" y="3200213"/>
                    <a:ext cx="1980902" cy="1589"/>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786" name="TextBox 80"/>
                  <p:cNvSpPr txBox="1">
                    <a:spLocks noChangeArrowheads="1"/>
                  </p:cNvSpPr>
                  <p:nvPr/>
                </p:nvSpPr>
                <p:spPr bwMode="auto">
                  <a:xfrm>
                    <a:off x="1100194" y="3014246"/>
                    <a:ext cx="773220" cy="38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$2.00</a:t>
                    </a:r>
                    <a:endParaRPr lang="en-US" sz="1600" dirty="0"/>
                  </a:p>
                </p:txBody>
              </p:sp>
            </p:grpSp>
          </p:grpSp>
        </p:grpSp>
        <p:sp>
          <p:nvSpPr>
            <p:cNvPr id="31781" name="Freeform 183"/>
            <p:cNvSpPr>
              <a:spLocks/>
            </p:cNvSpPr>
            <p:nvPr/>
          </p:nvSpPr>
          <p:spPr bwMode="auto">
            <a:xfrm>
              <a:off x="6989413" y="3835546"/>
              <a:ext cx="131321" cy="122033"/>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2" name="TextBox 42"/>
            <p:cNvSpPr txBox="1">
              <a:spLocks noChangeArrowheads="1"/>
            </p:cNvSpPr>
            <p:nvPr/>
          </p:nvSpPr>
          <p:spPr bwMode="auto">
            <a:xfrm>
              <a:off x="6714023" y="3862740"/>
              <a:ext cx="305887" cy="32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A</a:t>
              </a:r>
            </a:p>
          </p:txBody>
        </p:sp>
      </p:grpSp>
      <p:grpSp>
        <p:nvGrpSpPr>
          <p:cNvPr id="31819" name="Group 31818"/>
          <p:cNvGrpSpPr/>
          <p:nvPr/>
        </p:nvGrpSpPr>
        <p:grpSpPr>
          <a:xfrm>
            <a:off x="5280510" y="3061683"/>
            <a:ext cx="1152825" cy="121872"/>
            <a:chOff x="5280510" y="3061683"/>
            <a:chExt cx="1152825" cy="121872"/>
          </a:xfrm>
        </p:grpSpPr>
        <p:sp>
          <p:nvSpPr>
            <p:cNvPr id="31783" name="Freeform 183"/>
            <p:cNvSpPr>
              <a:spLocks/>
            </p:cNvSpPr>
            <p:nvPr/>
          </p:nvSpPr>
          <p:spPr bwMode="auto">
            <a:xfrm>
              <a:off x="6302008" y="3061683"/>
              <a:ext cx="131327" cy="12187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cxnSp>
          <p:nvCxnSpPr>
            <p:cNvPr id="97" name="Straight Connector 96"/>
            <p:cNvCxnSpPr/>
            <p:nvPr/>
          </p:nvCxnSpPr>
          <p:spPr bwMode="auto">
            <a:xfrm>
              <a:off x="5280510" y="3115444"/>
              <a:ext cx="1089813" cy="141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100" name="Straight Arrow Connector 99"/>
          <p:cNvCxnSpPr/>
          <p:nvPr/>
        </p:nvCxnSpPr>
        <p:spPr>
          <a:xfrm>
            <a:off x="6547923" y="5219160"/>
            <a:ext cx="320786" cy="0"/>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1816" name="Group 31815"/>
          <p:cNvGrpSpPr/>
          <p:nvPr/>
        </p:nvGrpSpPr>
        <p:grpSpPr>
          <a:xfrm>
            <a:off x="4608283" y="2949920"/>
            <a:ext cx="629328" cy="778107"/>
            <a:chOff x="4608283" y="2949920"/>
            <a:chExt cx="629328" cy="778107"/>
          </a:xfrm>
        </p:grpSpPr>
        <p:sp>
          <p:nvSpPr>
            <p:cNvPr id="31780" name="TextBox 97"/>
            <p:cNvSpPr txBox="1">
              <a:spLocks noChangeArrowheads="1"/>
            </p:cNvSpPr>
            <p:nvPr/>
          </p:nvSpPr>
          <p:spPr bwMode="auto">
            <a:xfrm>
              <a:off x="4608283" y="2949920"/>
              <a:ext cx="629328" cy="30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$4.00</a:t>
              </a:r>
            </a:p>
          </p:txBody>
        </p:sp>
        <p:cxnSp>
          <p:nvCxnSpPr>
            <p:cNvPr id="102" name="Straight Arrow Connector 101"/>
            <p:cNvCxnSpPr/>
            <p:nvPr/>
          </p:nvCxnSpPr>
          <p:spPr>
            <a:xfrm>
              <a:off x="5133005" y="3290663"/>
              <a:ext cx="1" cy="437364"/>
            </a:xfrm>
            <a:prstGeom prst="straightConnector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1" name="Rectangle 30"/>
          <p:cNvSpPr/>
          <p:nvPr/>
        </p:nvSpPr>
        <p:spPr>
          <a:xfrm>
            <a:off x="4991966" y="5532775"/>
            <a:ext cx="3999634" cy="1015663"/>
          </a:xfrm>
          <a:prstGeom prst="rect">
            <a:avLst/>
          </a:prstGeom>
        </p:spPr>
        <p:txBody>
          <a:bodyPr wrap="square">
            <a:spAutoFit/>
          </a:bodyPr>
          <a:lstStyle/>
          <a:p>
            <a:pPr lvl="0"/>
            <a:r>
              <a:rPr lang="en-US" sz="1200" b="1" dirty="0" smtClean="0">
                <a:solidFill>
                  <a:prstClr val="black"/>
                </a:solidFill>
                <a:latin typeface="+mn-lt"/>
              </a:rPr>
              <a:t>An increase in </a:t>
            </a:r>
            <a:r>
              <a:rPr lang="en-US" sz="1200" b="1" dirty="0">
                <a:solidFill>
                  <a:prstClr val="black"/>
                </a:solidFill>
                <a:latin typeface="+mn-lt"/>
              </a:rPr>
              <a:t>the price </a:t>
            </a:r>
            <a:r>
              <a:rPr lang="en-US" sz="1200" b="1" dirty="0" smtClean="0">
                <a:solidFill>
                  <a:prstClr val="black"/>
                </a:solidFill>
                <a:latin typeface="+mn-lt"/>
              </a:rPr>
              <a:t>of hamburgers </a:t>
            </a:r>
            <a:r>
              <a:rPr lang="en-US" sz="1200" dirty="0" smtClean="0">
                <a:solidFill>
                  <a:prstClr val="black"/>
                </a:solidFill>
                <a:latin typeface="+mn-lt"/>
              </a:rPr>
              <a:t>causes a </a:t>
            </a:r>
            <a:r>
              <a:rPr lang="en-US" sz="1200" dirty="0">
                <a:solidFill>
                  <a:prstClr val="black"/>
                </a:solidFill>
                <a:latin typeface="+mn-lt"/>
              </a:rPr>
              <a:t>movement to a different point on </a:t>
            </a:r>
            <a:r>
              <a:rPr lang="en-US" sz="1200" dirty="0" smtClean="0">
                <a:solidFill>
                  <a:prstClr val="black"/>
                </a:solidFill>
                <a:latin typeface="+mn-lt"/>
              </a:rPr>
              <a:t>a given </a:t>
            </a:r>
            <a:r>
              <a:rPr lang="en-US" sz="1200" dirty="0">
                <a:solidFill>
                  <a:prstClr val="black"/>
                </a:solidFill>
                <a:latin typeface="+mn-lt"/>
              </a:rPr>
              <a:t>demand curve. </a:t>
            </a:r>
            <a:r>
              <a:rPr lang="en-US" sz="1200" dirty="0" smtClean="0">
                <a:solidFill>
                  <a:prstClr val="black"/>
                </a:solidFill>
                <a:latin typeface="+mn-lt"/>
              </a:rPr>
              <a:t>Note the right graph:</a:t>
            </a:r>
            <a:r>
              <a:rPr lang="en-US" sz="1200" dirty="0">
                <a:solidFill>
                  <a:prstClr val="black"/>
                </a:solidFill>
                <a:latin typeface="+mn-lt"/>
              </a:rPr>
              <a:t> </a:t>
            </a:r>
            <a:r>
              <a:rPr lang="en-US" sz="1200" dirty="0" smtClean="0">
                <a:solidFill>
                  <a:prstClr val="black"/>
                </a:solidFill>
                <a:latin typeface="+mn-lt"/>
              </a:rPr>
              <a:t>when </a:t>
            </a:r>
            <a:r>
              <a:rPr lang="en-US" sz="1200" dirty="0">
                <a:solidFill>
                  <a:prstClr val="black"/>
                </a:solidFill>
                <a:latin typeface="+mn-lt"/>
              </a:rPr>
              <a:t>the price rises from $2.00 to $4.00, the quantity demanded falls from 20 to </a:t>
            </a:r>
            <a:r>
              <a:rPr lang="en-US" sz="1200" dirty="0" smtClean="0">
                <a:solidFill>
                  <a:prstClr val="black"/>
                </a:solidFill>
                <a:latin typeface="+mn-lt"/>
              </a:rPr>
              <a:t>12 hamburgers, </a:t>
            </a:r>
            <a:r>
              <a:rPr lang="en-US" sz="1200" dirty="0">
                <a:solidFill>
                  <a:prstClr val="black"/>
                </a:solidFill>
                <a:latin typeface="+mn-lt"/>
              </a:rPr>
              <a:t>as reflected by the movement from point A to point </a:t>
            </a:r>
            <a:r>
              <a:rPr lang="en-US" sz="1200" dirty="0" smtClean="0">
                <a:solidFill>
                  <a:prstClr val="black"/>
                </a:solidFill>
                <a:latin typeface="+mn-lt"/>
              </a:rPr>
              <a:t>B.</a:t>
            </a:r>
            <a:endParaRPr lang="en-US" sz="1200" dirty="0">
              <a:solidFill>
                <a:prstClr val="black"/>
              </a:solidFill>
              <a:latin typeface="+mn-lt"/>
            </a:endParaRPr>
          </a:p>
        </p:txBody>
      </p:sp>
      <p:sp>
        <p:nvSpPr>
          <p:cNvPr id="81" name="Content Placeholder 2"/>
          <p:cNvSpPr txBox="1">
            <a:spLocks/>
          </p:cNvSpPr>
          <p:nvPr/>
        </p:nvSpPr>
        <p:spPr bwMode="auto">
          <a:xfrm>
            <a:off x="4979675" y="1144078"/>
            <a:ext cx="3959427" cy="10281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itchFamily="34" charset="0"/>
              <a:buNone/>
            </a:pPr>
            <a:r>
              <a:rPr lang="en-US" sz="2000" b="1" dirty="0" smtClean="0"/>
              <a:t>Change in Quantity Demanded </a:t>
            </a:r>
            <a:r>
              <a:rPr lang="en-US" sz="2000" dirty="0" smtClean="0"/>
              <a:t>is a movement along a given demand curve caused by a change in </a:t>
            </a:r>
            <a:r>
              <a:rPr lang="en-US" sz="2000" b="1" i="1" dirty="0" smtClean="0"/>
              <a:t>own price</a:t>
            </a:r>
          </a:p>
        </p:txBody>
      </p:sp>
      <p:sp>
        <p:nvSpPr>
          <p:cNvPr id="82" name="Content Placeholder 2"/>
          <p:cNvSpPr txBox="1">
            <a:spLocks/>
          </p:cNvSpPr>
          <p:nvPr/>
        </p:nvSpPr>
        <p:spPr bwMode="auto">
          <a:xfrm>
            <a:off x="374328" y="1144078"/>
            <a:ext cx="4154274" cy="12135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itchFamily="34" charset="0"/>
              <a:buNone/>
            </a:pPr>
            <a:r>
              <a:rPr lang="en-US" sz="1900" b="1" dirty="0" smtClean="0"/>
              <a:t>Change in Demand </a:t>
            </a:r>
            <a:r>
              <a:rPr lang="en-US" sz="1900" dirty="0" smtClean="0"/>
              <a:t>is a shift in the demand curve resulting from a change in one of the </a:t>
            </a:r>
            <a:r>
              <a:rPr lang="en-US" sz="1900" b="1" i="1" dirty="0" smtClean="0"/>
              <a:t>determinants of demand </a:t>
            </a:r>
          </a:p>
        </p:txBody>
      </p:sp>
      <p:sp>
        <p:nvSpPr>
          <p:cNvPr id="90" name="Rectangle 89"/>
          <p:cNvSpPr/>
          <p:nvPr/>
        </p:nvSpPr>
        <p:spPr>
          <a:xfrm>
            <a:off x="4119221" y="299258"/>
            <a:ext cx="4322658" cy="646331"/>
          </a:xfrm>
          <a:prstGeom prst="rect">
            <a:avLst/>
          </a:prstGeom>
        </p:spPr>
        <p:txBody>
          <a:bodyPr wrap="none">
            <a:spAutoFit/>
          </a:bodyPr>
          <a:lstStyle/>
          <a:p>
            <a:pPr marL="0" indent="0">
              <a:buNone/>
            </a:pPr>
            <a:r>
              <a:rPr lang="en-US" sz="3600" dirty="0" smtClean="0">
                <a:solidFill>
                  <a:schemeClr val="bg1">
                    <a:lumMod val="50000"/>
                  </a:schemeClr>
                </a:solidFill>
                <a:latin typeface="+mn-lt"/>
              </a:rPr>
              <a:t>Demand Terminology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nodeType="clickEffect">
                                  <p:stCondLst>
                                    <p:cond delay="0"/>
                                  </p:stCondLst>
                                  <p:childTnLst>
                                    <p:set>
                                      <p:cBhvr>
                                        <p:cTn id="10" dur="1" fill="hold">
                                          <p:stCondLst>
                                            <p:cond delay="0"/>
                                          </p:stCondLst>
                                        </p:cTn>
                                        <p:tgtEl>
                                          <p:spTgt spid="31814"/>
                                        </p:tgtEl>
                                        <p:attrNameLst>
                                          <p:attrName>style.visibility</p:attrName>
                                        </p:attrNameLst>
                                      </p:cBhvr>
                                      <p:to>
                                        <p:strVal val="visible"/>
                                      </p:to>
                                    </p:set>
                                    <p:animEffect transition="in" filter="wipe(right)">
                                      <p:cBhvr>
                                        <p:cTn id="11" dur="2000"/>
                                        <p:tgtEl>
                                          <p:spTgt spid="3181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182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1816"/>
                                        </p:tgtEl>
                                        <p:attrNameLst>
                                          <p:attrName>style.visibility</p:attrName>
                                        </p:attrNameLst>
                                      </p:cBhvr>
                                      <p:to>
                                        <p:strVal val="visible"/>
                                      </p:to>
                                    </p:set>
                                    <p:animEffect transition="in" filter="wipe(down)">
                                      <p:cBhvr>
                                        <p:cTn id="26" dur="500"/>
                                        <p:tgtEl>
                                          <p:spTgt spid="31816"/>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31819"/>
                                        </p:tgtEl>
                                        <p:attrNameLst>
                                          <p:attrName>style.visibility</p:attrName>
                                        </p:attrNameLst>
                                      </p:cBhvr>
                                      <p:to>
                                        <p:strVal val="visible"/>
                                      </p:to>
                                    </p:set>
                                    <p:animEffect transition="in" filter="wipe(left)">
                                      <p:cBhvr>
                                        <p:cTn id="30" dur="500"/>
                                        <p:tgtEl>
                                          <p:spTgt spid="31819"/>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left)">
                                      <p:cBhvr>
                                        <p:cTn id="34" dur="500"/>
                                        <p:tgtEl>
                                          <p:spTgt spid="22"/>
                                        </p:tgtEl>
                                      </p:cBhvr>
                                    </p:animEffect>
                                  </p:childTnLst>
                                </p:cTn>
                              </p:par>
                            </p:childTnLst>
                          </p:cTn>
                        </p:par>
                        <p:par>
                          <p:cTn id="35" fill="hold">
                            <p:stCondLst>
                              <p:cond delay="1500"/>
                            </p:stCondLst>
                            <p:childTnLst>
                              <p:par>
                                <p:cTn id="36" presetID="22" presetClass="entr" presetSubtype="2" fill="hold" nodeType="afterEffect">
                                  <p:stCondLst>
                                    <p:cond delay="0"/>
                                  </p:stCondLst>
                                  <p:childTnLst>
                                    <p:set>
                                      <p:cBhvr>
                                        <p:cTn id="37" dur="1" fill="hold">
                                          <p:stCondLst>
                                            <p:cond delay="0"/>
                                          </p:stCondLst>
                                        </p:cTn>
                                        <p:tgtEl>
                                          <p:spTgt spid="100"/>
                                        </p:tgtEl>
                                        <p:attrNameLst>
                                          <p:attrName>style.visibility</p:attrName>
                                        </p:attrNameLst>
                                      </p:cBhvr>
                                      <p:to>
                                        <p:strVal val="visible"/>
                                      </p:to>
                                    </p:set>
                                    <p:animEffect transition="in" filter="wipe(right)">
                                      <p:cBhvr>
                                        <p:cTn id="38" dur="500"/>
                                        <p:tgtEl>
                                          <p:spTgt spid="100"/>
                                        </p:tgtEl>
                                      </p:cBhvr>
                                    </p:animEffect>
                                  </p:childTnLst>
                                </p:cTn>
                              </p:par>
                            </p:childTnLst>
                          </p:cTn>
                        </p:par>
                        <p:par>
                          <p:cTn id="39" fill="hold">
                            <p:stCondLst>
                              <p:cond delay="2000"/>
                            </p:stCondLst>
                            <p:childTnLst>
                              <p:par>
                                <p:cTn id="40" presetID="22" presetClass="entr" presetSubtype="4" fill="hold" nodeType="after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wipe(down)">
                                      <p:cBhvr>
                                        <p:cTn id="42" dur="500"/>
                                        <p:tgtEl>
                                          <p:spTgt spid="69"/>
                                        </p:tgtEl>
                                      </p:cBhvr>
                                    </p:animEffect>
                                  </p:childTnLst>
                                </p:cTn>
                              </p:par>
                            </p:childTnLst>
                          </p:cTn>
                        </p:par>
                        <p:par>
                          <p:cTn id="43" fill="hold">
                            <p:stCondLst>
                              <p:cond delay="2500"/>
                            </p:stCondLst>
                            <p:childTnLst>
                              <p:par>
                                <p:cTn id="44" presetID="1" presetClass="entr" presetSubtype="0" fill="hold" grpId="0" nodeType="afterEffect">
                                  <p:stCondLst>
                                    <p:cond delay="0"/>
                                  </p:stCondLst>
                                  <p:childTnLst>
                                    <p:set>
                                      <p:cBhvr>
                                        <p:cTn id="45" dur="1" fill="hold">
                                          <p:stCondLst>
                                            <p:cond delay="0"/>
                                          </p:stCondLst>
                                        </p:cTn>
                                        <p:tgtEl>
                                          <p:spTgt spid="317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31784" grpId="0"/>
      <p:bldP spid="31" grpId="0"/>
      <p:bldP spid="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943949" y="2765735"/>
            <a:ext cx="5587422" cy="34099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12"/>
          <p:cNvGrpSpPr>
            <a:grpSpLocks/>
          </p:cNvGrpSpPr>
          <p:nvPr/>
        </p:nvGrpSpPr>
        <p:grpSpPr bwMode="auto">
          <a:xfrm>
            <a:off x="1367635" y="2698290"/>
            <a:ext cx="659422" cy="3489697"/>
            <a:chOff x="1148717" y="1362670"/>
            <a:chExt cx="710687" cy="3819724"/>
          </a:xfrm>
        </p:grpSpPr>
        <p:cxnSp>
          <p:nvCxnSpPr>
            <p:cNvPr id="6" name="Straight Connector 5"/>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582"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3" name="Group 11"/>
          <p:cNvGrpSpPr>
            <a:grpSpLocks/>
          </p:cNvGrpSpPr>
          <p:nvPr/>
        </p:nvGrpSpPr>
        <p:grpSpPr bwMode="auto">
          <a:xfrm>
            <a:off x="1813518" y="6186513"/>
            <a:ext cx="5761942" cy="400712"/>
            <a:chOff x="1676400" y="5181600"/>
            <a:chExt cx="6207825" cy="438303"/>
          </a:xfrm>
        </p:grpSpPr>
        <p:cxnSp>
          <p:nvCxnSpPr>
            <p:cNvPr id="8" name="Straight Connector 7"/>
            <p:cNvCxnSpPr/>
            <p:nvPr/>
          </p:nvCxnSpPr>
          <p:spPr>
            <a:xfrm>
              <a:off x="1864425"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579"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23580"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5" name="Group 16"/>
          <p:cNvGrpSpPr>
            <a:grpSpLocks/>
          </p:cNvGrpSpPr>
          <p:nvPr/>
        </p:nvGrpSpPr>
        <p:grpSpPr bwMode="auto">
          <a:xfrm>
            <a:off x="2989236" y="2846171"/>
            <a:ext cx="2743512" cy="2489883"/>
            <a:chOff x="2870268" y="1828800"/>
            <a:chExt cx="2955817" cy="2726527"/>
          </a:xfrm>
        </p:grpSpPr>
        <p:cxnSp>
          <p:nvCxnSpPr>
            <p:cNvPr id="15" name="Straight Connector 14"/>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577" name="TextBox 15"/>
            <p:cNvSpPr txBox="1">
              <a:spLocks noChangeArrowheads="1"/>
            </p:cNvSpPr>
            <p:nvPr/>
          </p:nvSpPr>
          <p:spPr bwMode="auto">
            <a:xfrm>
              <a:off x="5389747" y="4185971"/>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smtClean="0"/>
                <a:t>0</a:t>
              </a:r>
              <a:endParaRPr lang="en-US" baseline="-25000" dirty="0"/>
            </a:p>
          </p:txBody>
        </p:sp>
      </p:grpSp>
      <p:grpSp>
        <p:nvGrpSpPr>
          <p:cNvPr id="17" name="Group 16"/>
          <p:cNvGrpSpPr/>
          <p:nvPr/>
        </p:nvGrpSpPr>
        <p:grpSpPr>
          <a:xfrm>
            <a:off x="4120866" y="2915762"/>
            <a:ext cx="3092619" cy="2500627"/>
            <a:chOff x="4120866" y="2915762"/>
            <a:chExt cx="3092619" cy="2500627"/>
          </a:xfrm>
        </p:grpSpPr>
        <p:grpSp>
          <p:nvGrpSpPr>
            <p:cNvPr id="9" name="Group 22"/>
            <p:cNvGrpSpPr>
              <a:grpSpLocks/>
            </p:cNvGrpSpPr>
            <p:nvPr/>
          </p:nvGrpSpPr>
          <p:grpSpPr bwMode="auto">
            <a:xfrm>
              <a:off x="4474500" y="2915762"/>
              <a:ext cx="2738985" cy="2500627"/>
              <a:chOff x="2743200" y="1676400"/>
              <a:chExt cx="2950939" cy="2738287"/>
            </a:xfrm>
          </p:grpSpPr>
          <p:cxnSp>
            <p:nvCxnSpPr>
              <p:cNvPr id="24" name="Straight Connector 23"/>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3573" name="TextBox 24"/>
              <p:cNvSpPr txBox="1">
                <a:spLocks noChangeArrowheads="1"/>
              </p:cNvSpPr>
              <p:nvPr/>
            </p:nvSpPr>
            <p:spPr bwMode="auto">
              <a:xfrm>
                <a:off x="5257801" y="4045331"/>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smtClean="0"/>
                  <a:t>1</a:t>
                </a:r>
                <a:endParaRPr lang="en-US" baseline="-25000" dirty="0"/>
              </a:p>
            </p:txBody>
          </p:sp>
        </p:grpSp>
        <p:cxnSp>
          <p:nvCxnSpPr>
            <p:cNvPr id="29" name="Straight Arrow Connector 28"/>
            <p:cNvCxnSpPr/>
            <p:nvPr/>
          </p:nvCxnSpPr>
          <p:spPr>
            <a:xfrm>
              <a:off x="4120866" y="3890035"/>
              <a:ext cx="1202357" cy="1450"/>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0" name="Group 32"/>
            <p:cNvGrpSpPr>
              <a:grpSpLocks/>
            </p:cNvGrpSpPr>
            <p:nvPr/>
          </p:nvGrpSpPr>
          <p:grpSpPr bwMode="auto">
            <a:xfrm>
              <a:off x="4792770" y="2985353"/>
              <a:ext cx="1491158" cy="822435"/>
              <a:chOff x="4838746" y="1676400"/>
              <a:chExt cx="1607200" cy="900541"/>
            </a:xfrm>
          </p:grpSpPr>
          <p:sp>
            <p:nvSpPr>
              <p:cNvPr id="23570" name="TextBox 29"/>
              <p:cNvSpPr txBox="1">
                <a:spLocks noChangeArrowheads="1"/>
              </p:cNvSpPr>
              <p:nvPr/>
            </p:nvSpPr>
            <p:spPr bwMode="auto">
              <a:xfrm>
                <a:off x="5257800" y="1676400"/>
                <a:ext cx="1188146"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Increase in</a:t>
                </a:r>
              </a:p>
              <a:p>
                <a:pPr eaLnBrk="1" hangingPunct="1"/>
                <a:r>
                  <a:rPr lang="en-US" sz="1600" dirty="0"/>
                  <a:t>Demand </a:t>
                </a:r>
              </a:p>
            </p:txBody>
          </p:sp>
          <p:cxnSp>
            <p:nvCxnSpPr>
              <p:cNvPr id="32" name="Straight Connector 31"/>
              <p:cNvCxnSpPr/>
              <p:nvPr/>
            </p:nvCxnSpPr>
            <p:spPr>
              <a:xfrm flipV="1">
                <a:off x="4838746" y="2286000"/>
                <a:ext cx="647962" cy="2909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0" name="Group 19"/>
          <p:cNvGrpSpPr/>
          <p:nvPr/>
        </p:nvGrpSpPr>
        <p:grpSpPr>
          <a:xfrm>
            <a:off x="2069787" y="3124535"/>
            <a:ext cx="2722983" cy="2502780"/>
            <a:chOff x="2069787" y="3124535"/>
            <a:chExt cx="2722983" cy="2502780"/>
          </a:xfrm>
        </p:grpSpPr>
        <p:grpSp>
          <p:nvGrpSpPr>
            <p:cNvPr id="7" name="Group 17"/>
            <p:cNvGrpSpPr>
              <a:grpSpLocks/>
            </p:cNvGrpSpPr>
            <p:nvPr/>
          </p:nvGrpSpPr>
          <p:grpSpPr bwMode="auto">
            <a:xfrm>
              <a:off x="2069787" y="3124535"/>
              <a:ext cx="2722983" cy="2502780"/>
              <a:chOff x="2743200" y="1676400"/>
              <a:chExt cx="2933699" cy="2740650"/>
            </a:xfrm>
          </p:grpSpPr>
          <p:cxnSp>
            <p:nvCxnSpPr>
              <p:cNvPr id="19" name="Straight Connector 18"/>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575" name="TextBox 19"/>
              <p:cNvSpPr txBox="1">
                <a:spLocks noChangeArrowheads="1"/>
              </p:cNvSpPr>
              <p:nvPr/>
            </p:nvSpPr>
            <p:spPr bwMode="auto">
              <a:xfrm>
                <a:off x="5240561" y="4047694"/>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smtClean="0"/>
                  <a:t>2</a:t>
                </a:r>
                <a:endParaRPr lang="en-US" baseline="-25000" dirty="0"/>
              </a:p>
            </p:txBody>
          </p:sp>
        </p:grpSp>
        <p:cxnSp>
          <p:nvCxnSpPr>
            <p:cNvPr id="34" name="Straight Arrow Connector 33"/>
            <p:cNvCxnSpPr/>
            <p:nvPr/>
          </p:nvCxnSpPr>
          <p:spPr>
            <a:xfrm>
              <a:off x="3272144" y="4237990"/>
              <a:ext cx="919449" cy="1450"/>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34"/>
            <p:cNvGrpSpPr>
              <a:grpSpLocks/>
            </p:cNvGrpSpPr>
            <p:nvPr/>
          </p:nvGrpSpPr>
          <p:grpSpPr bwMode="auto">
            <a:xfrm>
              <a:off x="2423421" y="4377172"/>
              <a:ext cx="1202357" cy="951076"/>
              <a:chOff x="3352800" y="2819400"/>
              <a:chExt cx="1295400" cy="1041975"/>
            </a:xfrm>
          </p:grpSpPr>
          <p:sp>
            <p:nvSpPr>
              <p:cNvPr id="23568" name="TextBox 35"/>
              <p:cNvSpPr txBox="1">
                <a:spLocks noChangeArrowheads="1"/>
              </p:cNvSpPr>
              <p:nvPr/>
            </p:nvSpPr>
            <p:spPr bwMode="auto">
              <a:xfrm>
                <a:off x="3352800" y="3276600"/>
                <a:ext cx="1277914"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Decrease in</a:t>
                </a:r>
              </a:p>
              <a:p>
                <a:pPr eaLnBrk="1" hangingPunct="1"/>
                <a:r>
                  <a:rPr lang="en-US" sz="1600" dirty="0"/>
                  <a:t>Demand </a:t>
                </a:r>
              </a:p>
            </p:txBody>
          </p:sp>
          <p:cxnSp>
            <p:nvCxnSpPr>
              <p:cNvPr id="37" name="Straight Connector 36"/>
              <p:cNvCxnSpPr/>
              <p:nvPr/>
            </p:nvCxnSpPr>
            <p:spPr>
              <a:xfrm flipV="1">
                <a:off x="3886200" y="2819400"/>
                <a:ext cx="762000" cy="3812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0" name="Rectangle 29"/>
          <p:cNvSpPr/>
          <p:nvPr/>
        </p:nvSpPr>
        <p:spPr>
          <a:xfrm>
            <a:off x="4119221" y="299258"/>
            <a:ext cx="4322658" cy="646331"/>
          </a:xfrm>
          <a:prstGeom prst="rect">
            <a:avLst/>
          </a:prstGeom>
        </p:spPr>
        <p:txBody>
          <a:bodyPr wrap="none">
            <a:spAutoFit/>
          </a:bodyPr>
          <a:lstStyle/>
          <a:p>
            <a:pPr marL="0" indent="0">
              <a:buNone/>
            </a:pPr>
            <a:r>
              <a:rPr lang="en-US" sz="3600" dirty="0" smtClean="0">
                <a:solidFill>
                  <a:schemeClr val="bg1">
                    <a:lumMod val="50000"/>
                  </a:schemeClr>
                </a:solidFill>
                <a:latin typeface="+mn-lt"/>
              </a:rPr>
              <a:t>Demand Terminology</a:t>
            </a:r>
          </a:p>
        </p:txBody>
      </p:sp>
      <p:sp>
        <p:nvSpPr>
          <p:cNvPr id="33" name="Content Placeholder 2"/>
          <p:cNvSpPr>
            <a:spLocks noGrp="1"/>
          </p:cNvSpPr>
          <p:nvPr>
            <p:ph idx="4294967295"/>
          </p:nvPr>
        </p:nvSpPr>
        <p:spPr bwMode="auto">
          <a:xfrm>
            <a:off x="304800" y="1055934"/>
            <a:ext cx="8229600" cy="7402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lvl="1" indent="0">
              <a:buNone/>
            </a:pPr>
            <a:r>
              <a:rPr lang="en-US" sz="1900" dirty="0" smtClean="0"/>
              <a:t>Increase in demand – any change that increases the quantity at every price</a:t>
            </a:r>
          </a:p>
          <a:p>
            <a:pPr marL="463550" lvl="2" indent="-238125"/>
            <a:r>
              <a:rPr lang="en-US" sz="1900" dirty="0" smtClean="0"/>
              <a:t>Demand curve shifts right (D</a:t>
            </a:r>
            <a:r>
              <a:rPr lang="en-US" sz="1900" baseline="-25000" dirty="0" smtClean="0"/>
              <a:t>1</a:t>
            </a:r>
            <a:r>
              <a:rPr lang="en-US" sz="1900" dirty="0" smtClean="0"/>
              <a:t>)</a:t>
            </a:r>
          </a:p>
        </p:txBody>
      </p:sp>
      <p:sp>
        <p:nvSpPr>
          <p:cNvPr id="16" name="Rectangle 15"/>
          <p:cNvSpPr/>
          <p:nvPr/>
        </p:nvSpPr>
        <p:spPr>
          <a:xfrm>
            <a:off x="337457" y="1839783"/>
            <a:ext cx="7761513" cy="692497"/>
          </a:xfrm>
          <a:prstGeom prst="rect">
            <a:avLst/>
          </a:prstGeom>
        </p:spPr>
        <p:txBody>
          <a:bodyPr wrap="square">
            <a:spAutoFit/>
          </a:bodyPr>
          <a:lstStyle/>
          <a:p>
            <a:pPr marL="0" lvl="1" indent="0">
              <a:buNone/>
            </a:pPr>
            <a:r>
              <a:rPr lang="en-US" sz="1900" dirty="0">
                <a:latin typeface="+mn-lt"/>
              </a:rPr>
              <a:t>Decrease in demand – any change that decreases the quantity at every price</a:t>
            </a:r>
          </a:p>
          <a:p>
            <a:pPr marL="457200" lvl="2" indent="-231775">
              <a:buFont typeface="Arial" pitchFamily="34" charset="0"/>
              <a:buChar char="•"/>
            </a:pPr>
            <a:r>
              <a:rPr lang="en-US" sz="1900" dirty="0">
                <a:latin typeface="+mn-lt"/>
              </a:rPr>
              <a:t>Demand curve shifts </a:t>
            </a:r>
            <a:r>
              <a:rPr lang="en-US" sz="1900" dirty="0" smtClean="0">
                <a:latin typeface="+mn-lt"/>
              </a:rPr>
              <a:t>left </a:t>
            </a:r>
            <a:r>
              <a:rPr lang="en-US" sz="1900" dirty="0">
                <a:latin typeface="+mn-lt"/>
              </a:rPr>
              <a:t>(D</a:t>
            </a:r>
            <a:r>
              <a:rPr lang="en-US" sz="1900" baseline="-25000" dirty="0">
                <a:latin typeface="+mn-lt"/>
              </a:rPr>
              <a:t>1</a:t>
            </a:r>
            <a:r>
              <a:rPr lang="en-US" sz="1900" dirty="0" smtClean="0">
                <a:latin typeface="+mn-lt"/>
              </a:rPr>
              <a:t>)</a:t>
            </a:r>
            <a:endParaRPr lang="en-US" sz="19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
                                            <p:txEl>
                                              <p:pRg st="1" end="1"/>
                                            </p:txEl>
                                          </p:spTgt>
                                        </p:tgtEl>
                                        <p:attrNameLst>
                                          <p:attrName>style.visibility</p:attrName>
                                        </p:attrNameLst>
                                      </p:cBhvr>
                                      <p:to>
                                        <p:strVal val="visible"/>
                                      </p:to>
                                    </p:set>
                                    <p:animEffect transition="in" filter="fade">
                                      <p:cBhvr>
                                        <p:cTn id="7" dur="500"/>
                                        <p:tgtEl>
                                          <p:spTgt spid="3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right)">
                                      <p:cBhvr>
                                        <p:cTn id="2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4478978" y="258300"/>
            <a:ext cx="3869375"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n-lt"/>
              </a:rPr>
              <a:t>Demand Review</a:t>
            </a:r>
          </a:p>
        </p:txBody>
      </p:sp>
      <p:graphicFrame>
        <p:nvGraphicFramePr>
          <p:cNvPr id="5" name="Table 4"/>
          <p:cNvGraphicFramePr>
            <a:graphicFrameLocks noGrp="1"/>
          </p:cNvGraphicFramePr>
          <p:nvPr>
            <p:extLst>
              <p:ext uri="{D42A27DB-BD31-4B8C-83A1-F6EECF244321}">
                <p14:modId xmlns:p14="http://schemas.microsoft.com/office/powerpoint/2010/main" val="1908201584"/>
              </p:ext>
            </p:extLst>
          </p:nvPr>
        </p:nvGraphicFramePr>
        <p:xfrm>
          <a:off x="504702" y="1420085"/>
          <a:ext cx="8305800" cy="4206264"/>
        </p:xfrm>
        <a:graphic>
          <a:graphicData uri="http://schemas.openxmlformats.org/drawingml/2006/table">
            <a:tbl>
              <a:tblPr>
                <a:tableStyleId>{5C22544A-7EE6-4342-B048-85BDC9FD1C3A}</a:tableStyleId>
              </a:tblPr>
              <a:tblGrid>
                <a:gridCol w="3283527"/>
                <a:gridCol w="5022273"/>
              </a:tblGrid>
              <a:tr h="370889">
                <a:tc>
                  <a:txBody>
                    <a:bodyPr/>
                    <a:lstStyle/>
                    <a:p>
                      <a:pPr algn="l"/>
                      <a:r>
                        <a:rPr lang="en-US" sz="2400" b="1" kern="1200" baseline="0" dirty="0" smtClean="0">
                          <a:solidFill>
                            <a:schemeClr val="bg1">
                              <a:lumMod val="50000"/>
                            </a:schemeClr>
                          </a:solidFill>
                          <a:latin typeface="+mn-lt"/>
                          <a:ea typeface="+mn-ea"/>
                          <a:cs typeface="+mn-cs"/>
                        </a:rPr>
                        <a:t>Variable</a:t>
                      </a:r>
                      <a:endParaRPr lang="en-US" sz="2400" b="1" dirty="0">
                        <a:solidFill>
                          <a:schemeClr val="bg1">
                            <a:lumMod val="50000"/>
                          </a:schemeClr>
                        </a:solidFill>
                      </a:endParaRP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400" b="1" kern="1200" baseline="0" dirty="0" smtClean="0">
                          <a:solidFill>
                            <a:schemeClr val="bg1">
                              <a:lumMod val="50000"/>
                            </a:schemeClr>
                          </a:solidFill>
                          <a:latin typeface="+mn-lt"/>
                          <a:ea typeface="+mn-ea"/>
                          <a:cs typeface="+mn-cs"/>
                        </a:rPr>
                        <a:t>A Change in This Variable . . .</a:t>
                      </a:r>
                      <a:endParaRPr lang="en-US" sz="2400" b="1" dirty="0">
                        <a:solidFill>
                          <a:schemeClr val="bg1">
                            <a:lumMod val="50000"/>
                          </a:schemeClr>
                        </a:solidFill>
                      </a:endParaRP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011949">
                <a:tc>
                  <a:txBody>
                    <a:bodyPr/>
                    <a:lstStyle/>
                    <a:p>
                      <a:pPr algn="l"/>
                      <a:r>
                        <a:rPr lang="en-US" sz="2400" b="1" kern="1200" baseline="0" dirty="0" smtClean="0">
                          <a:solidFill>
                            <a:schemeClr val="tx1"/>
                          </a:solidFill>
                          <a:latin typeface="+mn-lt"/>
                          <a:ea typeface="+mn-ea"/>
                          <a:cs typeface="+mn-cs"/>
                        </a:rPr>
                        <a:t>Change in Quantity Demanded</a:t>
                      </a:r>
                    </a:p>
                    <a:p>
                      <a:pPr algn="l"/>
                      <a:r>
                        <a:rPr lang="en-US" sz="2400" b="0" kern="1200" baseline="0" dirty="0" smtClean="0">
                          <a:solidFill>
                            <a:schemeClr val="tx1"/>
                          </a:solidFill>
                          <a:latin typeface="+mn-lt"/>
                          <a:ea typeface="+mn-ea"/>
                          <a:cs typeface="+mn-cs"/>
                        </a:rPr>
                        <a:t>Price of the good itself</a:t>
                      </a:r>
                    </a:p>
                    <a:p>
                      <a:pPr algn="l"/>
                      <a:r>
                        <a:rPr lang="en-US" sz="2400" b="0" kern="1200" baseline="0" dirty="0" smtClean="0">
                          <a:solidFill>
                            <a:schemeClr val="tx1"/>
                          </a:solidFill>
                          <a:latin typeface="+mn-lt"/>
                          <a:ea typeface="+mn-ea"/>
                          <a:cs typeface="+mn-cs"/>
                        </a:rPr>
                        <a:t> </a:t>
                      </a:r>
                    </a:p>
                    <a:p>
                      <a:pPr algn="l"/>
                      <a:r>
                        <a:rPr lang="en-US" sz="2400" b="1" kern="1200" baseline="0" dirty="0" smtClean="0">
                          <a:solidFill>
                            <a:schemeClr val="tx1"/>
                          </a:solidFill>
                          <a:latin typeface="+mn-lt"/>
                          <a:ea typeface="+mn-ea"/>
                          <a:cs typeface="+mn-cs"/>
                        </a:rPr>
                        <a:t>Change in Demand</a:t>
                      </a:r>
                    </a:p>
                    <a:p>
                      <a:pPr algn="l"/>
                      <a:r>
                        <a:rPr lang="en-US" sz="2400" b="0" kern="1200" baseline="0" dirty="0" smtClean="0">
                          <a:solidFill>
                            <a:schemeClr val="tx1"/>
                          </a:solidFill>
                          <a:latin typeface="+mn-lt"/>
                          <a:ea typeface="+mn-ea"/>
                          <a:cs typeface="+mn-cs"/>
                        </a:rPr>
                        <a:t>Income </a:t>
                      </a:r>
                    </a:p>
                    <a:p>
                      <a:pPr algn="l"/>
                      <a:r>
                        <a:rPr lang="en-US" sz="2400" b="0" kern="1200" baseline="0" dirty="0" smtClean="0">
                          <a:solidFill>
                            <a:schemeClr val="tx1"/>
                          </a:solidFill>
                          <a:latin typeface="+mn-lt"/>
                          <a:ea typeface="+mn-ea"/>
                          <a:cs typeface="+mn-cs"/>
                        </a:rPr>
                        <a:t>Prices of related goods</a:t>
                      </a:r>
                    </a:p>
                    <a:p>
                      <a:pPr algn="l"/>
                      <a:r>
                        <a:rPr lang="en-US" sz="2400" b="0" kern="1200" baseline="0" dirty="0" smtClean="0">
                          <a:solidFill>
                            <a:schemeClr val="tx1"/>
                          </a:solidFill>
                          <a:latin typeface="+mn-lt"/>
                          <a:ea typeface="+mn-ea"/>
                          <a:cs typeface="+mn-cs"/>
                        </a:rPr>
                        <a:t>Tastes </a:t>
                      </a:r>
                    </a:p>
                    <a:p>
                      <a:pPr algn="l"/>
                      <a:r>
                        <a:rPr lang="en-US" sz="2400" b="0" kern="1200" baseline="0" dirty="0" smtClean="0">
                          <a:solidFill>
                            <a:schemeClr val="tx1"/>
                          </a:solidFill>
                          <a:latin typeface="+mn-lt"/>
                          <a:ea typeface="+mn-ea"/>
                          <a:cs typeface="+mn-cs"/>
                        </a:rPr>
                        <a:t>Expectations </a:t>
                      </a:r>
                    </a:p>
                    <a:p>
                      <a:pPr algn="l"/>
                      <a:r>
                        <a:rPr lang="en-US" sz="2400" b="0" kern="1200" baseline="0" dirty="0" smtClean="0">
                          <a:solidFill>
                            <a:schemeClr val="tx1"/>
                          </a:solidFill>
                          <a:latin typeface="+mn-lt"/>
                          <a:ea typeface="+mn-ea"/>
                          <a:cs typeface="+mn-cs"/>
                        </a:rPr>
                        <a:t>Number of buyers </a:t>
                      </a: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2400" b="0" kern="1200" baseline="0" dirty="0" smtClean="0">
                        <a:solidFill>
                          <a:schemeClr val="tx1"/>
                        </a:solidFill>
                        <a:latin typeface="+mn-lt"/>
                        <a:ea typeface="+mn-ea"/>
                        <a:cs typeface="+mn-cs"/>
                      </a:endParaRPr>
                    </a:p>
                    <a:p>
                      <a:pPr algn="l"/>
                      <a:endParaRPr lang="en-US" sz="2400" b="0" kern="1200" baseline="0" dirty="0" smtClean="0">
                        <a:solidFill>
                          <a:schemeClr val="tx1"/>
                        </a:solidFill>
                        <a:latin typeface="+mn-lt"/>
                        <a:ea typeface="+mn-ea"/>
                        <a:cs typeface="+mn-cs"/>
                      </a:endParaRPr>
                    </a:p>
                    <a:p>
                      <a:pPr algn="l"/>
                      <a:r>
                        <a:rPr lang="en-US" sz="2400" b="0" kern="1200" baseline="0" dirty="0" smtClean="0">
                          <a:solidFill>
                            <a:schemeClr val="tx1"/>
                          </a:solidFill>
                          <a:latin typeface="+mn-lt"/>
                          <a:ea typeface="+mn-ea"/>
                          <a:cs typeface="+mn-cs"/>
                        </a:rPr>
                        <a:t>Movement along the demand curve</a:t>
                      </a:r>
                    </a:p>
                    <a:p>
                      <a:pPr algn="l"/>
                      <a:endParaRPr lang="en-US" sz="2400" b="0" kern="1200" baseline="0" dirty="0" smtClean="0">
                        <a:solidFill>
                          <a:schemeClr val="tx1"/>
                        </a:solidFill>
                        <a:latin typeface="+mn-lt"/>
                        <a:ea typeface="+mn-ea"/>
                        <a:cs typeface="+mn-cs"/>
                      </a:endParaRPr>
                    </a:p>
                    <a:p>
                      <a:pPr algn="l"/>
                      <a:endParaRPr lang="en-US" sz="2400" b="0" kern="1200" baseline="0" dirty="0" smtClean="0">
                        <a:solidFill>
                          <a:schemeClr val="tx1"/>
                        </a:solidFill>
                        <a:latin typeface="+mn-lt"/>
                        <a:ea typeface="+mn-ea"/>
                        <a:cs typeface="+mn-cs"/>
                      </a:endParaRPr>
                    </a:p>
                    <a:p>
                      <a:pPr algn="l"/>
                      <a:r>
                        <a:rPr lang="en-US" sz="2400" b="0" kern="1200" baseline="0" dirty="0" smtClean="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 in demand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 in demand curve</a:t>
                      </a:r>
                    </a:p>
                  </a:txBody>
                  <a:tcPr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xfrm>
            <a:off x="4025734" y="203388"/>
            <a:ext cx="4661065" cy="675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Supply </a:t>
            </a:r>
          </a:p>
        </p:txBody>
      </p:sp>
      <p:sp>
        <p:nvSpPr>
          <p:cNvPr id="3" name="Content Placeholder 2"/>
          <p:cNvSpPr>
            <a:spLocks noGrp="1"/>
          </p:cNvSpPr>
          <p:nvPr>
            <p:ph idx="1"/>
          </p:nvPr>
        </p:nvSpPr>
        <p:spPr bwMode="auto">
          <a:xfrm>
            <a:off x="457200" y="12677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sz="2800" b="1" dirty="0" smtClean="0"/>
              <a:t>Quantity supplied </a:t>
            </a:r>
            <a:r>
              <a:rPr lang="en-US" sz="2800" dirty="0" smtClean="0"/>
              <a:t>– the amount of a good sellers are willing and able to sell</a:t>
            </a:r>
          </a:p>
          <a:p>
            <a:pPr marL="0" indent="0">
              <a:buNone/>
            </a:pPr>
            <a:r>
              <a:rPr lang="en-US" sz="2800" b="1" dirty="0" smtClean="0"/>
              <a:t>Law of supply </a:t>
            </a:r>
            <a:r>
              <a:rPr lang="en-US" sz="2800" dirty="0" smtClean="0"/>
              <a:t>– other things equal,</a:t>
            </a:r>
            <a:r>
              <a:rPr lang="en-US" sz="2800" dirty="0"/>
              <a:t> </a:t>
            </a:r>
            <a:r>
              <a:rPr lang="en-US" sz="2800" dirty="0" smtClean="0"/>
              <a:t>when the price of the good changes quantity supplied of a good moves in the same direction </a:t>
            </a:r>
          </a:p>
          <a:p>
            <a:pPr marL="0" indent="0">
              <a:buNone/>
            </a:pPr>
            <a:r>
              <a:rPr lang="en-US" sz="2800" b="1" dirty="0" smtClean="0"/>
              <a:t>Increase </a:t>
            </a:r>
            <a:r>
              <a:rPr lang="en-US" sz="2800" b="1" dirty="0"/>
              <a:t>in Supply </a:t>
            </a:r>
            <a:r>
              <a:rPr lang="en-US" sz="2800" dirty="0"/>
              <a:t>– when the price of the good </a:t>
            </a:r>
            <a:r>
              <a:rPr lang="en-US" sz="2800" dirty="0" smtClean="0"/>
              <a:t>rises </a:t>
            </a:r>
            <a:r>
              <a:rPr lang="en-US" sz="2800" dirty="0"/>
              <a:t>quantity supplied of a </a:t>
            </a:r>
            <a:r>
              <a:rPr lang="en-US" sz="2800" dirty="0" smtClean="0"/>
              <a:t>good go up </a:t>
            </a:r>
            <a:endParaRPr lang="en-US" sz="2800" dirty="0"/>
          </a:p>
          <a:p>
            <a:pPr marL="0" indent="0">
              <a:buNone/>
            </a:pPr>
            <a:r>
              <a:rPr lang="en-US" sz="2800" b="1" dirty="0" smtClean="0"/>
              <a:t>Decrease in Supply </a:t>
            </a:r>
            <a:r>
              <a:rPr lang="en-US" sz="2800" dirty="0" smtClean="0"/>
              <a:t>– when </a:t>
            </a:r>
            <a:r>
              <a:rPr lang="en-US" sz="2800" dirty="0"/>
              <a:t>the price of the good </a:t>
            </a:r>
            <a:r>
              <a:rPr lang="en-US" sz="2800" dirty="0" smtClean="0"/>
              <a:t>falls </a:t>
            </a:r>
            <a:r>
              <a:rPr lang="en-US" sz="2800" dirty="0"/>
              <a:t>quantity supplied of a good </a:t>
            </a:r>
            <a:r>
              <a:rPr lang="en-US" sz="2800" dirty="0" smtClean="0"/>
              <a:t>drops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3938491" y="380003"/>
            <a:ext cx="5205509" cy="4868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latin typeface="+mn-lt"/>
              </a:rPr>
              <a:t>Supply schedule and supply curve</a:t>
            </a:r>
          </a:p>
        </p:txBody>
      </p:sp>
      <p:sp>
        <p:nvSpPr>
          <p:cNvPr id="5" name="Rectangle 4"/>
          <p:cNvSpPr/>
          <p:nvPr/>
        </p:nvSpPr>
        <p:spPr>
          <a:xfrm>
            <a:off x="4572000" y="1280788"/>
            <a:ext cx="40386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
          <p:cNvGrpSpPr>
            <a:grpSpLocks/>
          </p:cNvGrpSpPr>
          <p:nvPr/>
        </p:nvGrpSpPr>
        <p:grpSpPr bwMode="auto">
          <a:xfrm>
            <a:off x="4572000" y="1125200"/>
            <a:ext cx="3420159" cy="3160725"/>
            <a:chOff x="4571748" y="1215507"/>
            <a:chExt cx="3421304" cy="3160160"/>
          </a:xfrm>
        </p:grpSpPr>
        <p:cxnSp>
          <p:nvCxnSpPr>
            <p:cNvPr id="7" name="Straight Connector 6"/>
            <p:cNvCxnSpPr/>
            <p:nvPr/>
          </p:nvCxnSpPr>
          <p:spPr>
            <a:xfrm rot="5400000" flipH="1" flipV="1">
              <a:off x="4168987" y="2448397"/>
              <a:ext cx="2330031" cy="152451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916" name="TextBox 7"/>
            <p:cNvSpPr txBox="1">
              <a:spLocks noChangeArrowheads="1"/>
            </p:cNvSpPr>
            <p:nvPr/>
          </p:nvSpPr>
          <p:spPr bwMode="auto">
            <a:xfrm>
              <a:off x="5943600" y="1215507"/>
              <a:ext cx="2049452" cy="52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latin typeface="+mn-lt"/>
                </a:rPr>
                <a:t>Supply curve</a:t>
              </a:r>
            </a:p>
          </p:txBody>
        </p:sp>
      </p:grpSp>
      <p:sp>
        <p:nvSpPr>
          <p:cNvPr id="9" name="TextBox 8"/>
          <p:cNvSpPr txBox="1">
            <a:spLocks noChangeArrowheads="1"/>
          </p:cNvSpPr>
          <p:nvPr/>
        </p:nvSpPr>
        <p:spPr bwMode="auto">
          <a:xfrm>
            <a:off x="144294" y="5562850"/>
            <a:ext cx="86187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smtClean="0">
                <a:latin typeface="+mn-lt"/>
              </a:rPr>
              <a:t>supply curve </a:t>
            </a:r>
            <a:r>
              <a:rPr lang="en-US" dirty="0" smtClean="0">
                <a:latin typeface="+mn-lt"/>
              </a:rPr>
              <a:t>– </a:t>
            </a:r>
            <a:r>
              <a:rPr lang="en-US" dirty="0">
                <a:latin typeface="+mn-lt"/>
              </a:rPr>
              <a:t>a graphic representation of the relationship between price of a good and quantity </a:t>
            </a:r>
            <a:r>
              <a:rPr lang="en-US" dirty="0" smtClean="0">
                <a:latin typeface="+mn-lt"/>
              </a:rPr>
              <a:t>supplied, </a:t>
            </a:r>
            <a:r>
              <a:rPr lang="en-US" dirty="0">
                <a:latin typeface="+mn-lt"/>
              </a:rPr>
              <a:t>higher price increases the quantity supplied, </a:t>
            </a:r>
            <a:r>
              <a:rPr lang="en-US" dirty="0" smtClean="0">
                <a:latin typeface="+mn-lt"/>
              </a:rPr>
              <a:t>so the </a:t>
            </a:r>
            <a:r>
              <a:rPr lang="en-US" dirty="0">
                <a:latin typeface="+mn-lt"/>
              </a:rPr>
              <a:t>supply curve slopes upward.</a:t>
            </a:r>
          </a:p>
        </p:txBody>
      </p:sp>
      <p:graphicFrame>
        <p:nvGraphicFramePr>
          <p:cNvPr id="10" name="Table 9"/>
          <p:cNvGraphicFramePr>
            <a:graphicFrameLocks noGrp="1"/>
          </p:cNvGraphicFramePr>
          <p:nvPr>
            <p:extLst>
              <p:ext uri="{D42A27DB-BD31-4B8C-83A1-F6EECF244321}">
                <p14:modId xmlns:p14="http://schemas.microsoft.com/office/powerpoint/2010/main" val="957742137"/>
              </p:ext>
            </p:extLst>
          </p:nvPr>
        </p:nvGraphicFramePr>
        <p:xfrm>
          <a:off x="144294" y="2077200"/>
          <a:ext cx="3513138" cy="2926036"/>
        </p:xfrm>
        <a:graphic>
          <a:graphicData uri="http://schemas.openxmlformats.org/drawingml/2006/table">
            <a:tbl>
              <a:tblPr>
                <a:tableStyleId>{5C22544A-7EE6-4342-B048-85BDC9FD1C3A}</a:tableStyleId>
              </a:tblPr>
              <a:tblGrid>
                <a:gridCol w="1655714"/>
                <a:gridCol w="1857424"/>
              </a:tblGrid>
              <a:tr h="639927">
                <a:tc>
                  <a:txBody>
                    <a:bodyPr/>
                    <a:lstStyle/>
                    <a:p>
                      <a:pPr algn="ctr"/>
                      <a:r>
                        <a:rPr lang="en-US" sz="1800" b="1" dirty="0" smtClean="0">
                          <a:solidFill>
                            <a:schemeClr val="bg1">
                              <a:lumMod val="50000"/>
                            </a:schemeClr>
                          </a:solidFill>
                        </a:rPr>
                        <a:t>Price of</a:t>
                      </a:r>
                    </a:p>
                    <a:p>
                      <a:pPr algn="ctr"/>
                      <a:r>
                        <a:rPr lang="en-US" sz="1800" b="1" dirty="0" smtClean="0">
                          <a:solidFill>
                            <a:schemeClr val="bg1">
                              <a:lumMod val="50000"/>
                            </a:schemeClr>
                          </a:solidFill>
                        </a:rPr>
                        <a:t>hamburger</a:t>
                      </a:r>
                      <a:endParaRPr lang="en-US" sz="1800" b="1" dirty="0">
                        <a:solidFill>
                          <a:schemeClr val="bg1">
                            <a:lumMod val="50000"/>
                          </a:schemeClr>
                        </a:solidFill>
                      </a:endParaRP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Quantity of</a:t>
                      </a:r>
                    </a:p>
                    <a:p>
                      <a:pPr algn="ctr"/>
                      <a:r>
                        <a:rPr lang="en-US" sz="1800" b="1" dirty="0" smtClean="0">
                          <a:solidFill>
                            <a:schemeClr val="bg1">
                              <a:lumMod val="50000"/>
                            </a:schemeClr>
                          </a:solidFill>
                        </a:rPr>
                        <a:t>hamburger supplied</a:t>
                      </a:r>
                      <a:endParaRPr lang="en-US" sz="1800" b="1" dirty="0">
                        <a:solidFill>
                          <a:schemeClr val="bg1">
                            <a:lumMod val="50000"/>
                          </a:schemeClr>
                        </a:solidFill>
                      </a:endParaRP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11198">
                <a:tc>
                  <a:txBody>
                    <a:bodyPr/>
                    <a:lstStyle/>
                    <a:p>
                      <a:pPr algn="ctr"/>
                      <a:r>
                        <a:rPr lang="en-US" sz="1800" dirty="0" smtClean="0"/>
                        <a:t>$0.00</a:t>
                      </a:r>
                    </a:p>
                    <a:p>
                      <a:pPr algn="ctr"/>
                      <a:r>
                        <a:rPr lang="en-US" sz="1800" dirty="0" smtClean="0"/>
                        <a:t>$0.50</a:t>
                      </a:r>
                    </a:p>
                    <a:p>
                      <a:pPr algn="ctr"/>
                      <a:r>
                        <a:rPr lang="en-US" sz="1800" dirty="0" smtClean="0"/>
                        <a:t>$1.00</a:t>
                      </a:r>
                    </a:p>
                    <a:p>
                      <a:pPr algn="ctr"/>
                      <a:r>
                        <a:rPr lang="en-US" sz="1800" dirty="0" smtClean="0"/>
                        <a:t>$1.50</a:t>
                      </a:r>
                    </a:p>
                    <a:p>
                      <a:pPr algn="ctr"/>
                      <a:r>
                        <a:rPr lang="en-US" sz="1800" dirty="0" smtClean="0"/>
                        <a:t>$2.00</a:t>
                      </a:r>
                    </a:p>
                    <a:p>
                      <a:pPr algn="ctr"/>
                      <a:r>
                        <a:rPr lang="en-US" sz="1800" dirty="0" smtClean="0"/>
                        <a:t>$2.50</a:t>
                      </a:r>
                    </a:p>
                    <a:p>
                      <a:pPr algn="ctr"/>
                      <a:r>
                        <a:rPr lang="en-US" sz="1800" dirty="0" smtClean="0"/>
                        <a:t>$3.00</a:t>
                      </a:r>
                      <a:endParaRPr lang="en-US" sz="1800" dirty="0"/>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0</a:t>
                      </a:r>
                    </a:p>
                    <a:p>
                      <a:pPr algn="ctr"/>
                      <a:r>
                        <a:rPr lang="en-US" sz="1800" dirty="0" smtClean="0"/>
                        <a:t>0</a:t>
                      </a:r>
                    </a:p>
                    <a:p>
                      <a:pPr algn="ctr"/>
                      <a:r>
                        <a:rPr lang="en-US" sz="1800" dirty="0" smtClean="0"/>
                        <a:t>1</a:t>
                      </a:r>
                    </a:p>
                    <a:p>
                      <a:pPr algn="ctr"/>
                      <a:r>
                        <a:rPr lang="en-US" sz="1800" dirty="0" smtClean="0"/>
                        <a:t>2</a:t>
                      </a:r>
                    </a:p>
                    <a:p>
                      <a:pPr algn="ctr"/>
                      <a:r>
                        <a:rPr lang="en-US" sz="1800" dirty="0" smtClean="0"/>
                        <a:t>3</a:t>
                      </a:r>
                    </a:p>
                    <a:p>
                      <a:pPr algn="ctr"/>
                      <a:r>
                        <a:rPr lang="en-US" sz="1800" dirty="0" smtClean="0"/>
                        <a:t>4</a:t>
                      </a:r>
                    </a:p>
                    <a:p>
                      <a:pPr algn="ctr"/>
                      <a:r>
                        <a:rPr lang="en-US" sz="1800" dirty="0" smtClean="0"/>
                        <a:t>5</a:t>
                      </a:r>
                      <a:endParaRPr lang="en-US" sz="1800" dirty="0"/>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pSp>
        <p:nvGrpSpPr>
          <p:cNvPr id="3" name="Group 10"/>
          <p:cNvGrpSpPr>
            <a:grpSpLocks/>
          </p:cNvGrpSpPr>
          <p:nvPr/>
        </p:nvGrpSpPr>
        <p:grpSpPr bwMode="auto">
          <a:xfrm>
            <a:off x="4343400" y="4557389"/>
            <a:ext cx="4406501" cy="826839"/>
            <a:chOff x="4343400" y="4648200"/>
            <a:chExt cx="4406501" cy="826284"/>
          </a:xfrm>
        </p:grpSpPr>
        <p:cxnSp>
          <p:nvCxnSpPr>
            <p:cNvPr id="12" name="Straight Connector 11"/>
            <p:cNvCxnSpPr/>
            <p:nvPr/>
          </p:nvCxnSpPr>
          <p:spPr>
            <a:xfrm>
              <a:off x="4572000" y="4800498"/>
              <a:ext cx="4114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4877" name="TextBox 12"/>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34878" name="Group 14"/>
            <p:cNvGrpSpPr>
              <a:grpSpLocks/>
            </p:cNvGrpSpPr>
            <p:nvPr/>
          </p:nvGrpSpPr>
          <p:grpSpPr bwMode="auto">
            <a:xfrm>
              <a:off x="8001000" y="4648200"/>
              <a:ext cx="441146" cy="521732"/>
              <a:chOff x="8001000" y="4648200"/>
              <a:chExt cx="441146" cy="521732"/>
            </a:xfrm>
          </p:grpSpPr>
          <p:cxnSp>
            <p:nvCxnSpPr>
              <p:cNvPr id="49" name="Straight Connector 1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14" name="TextBox 13"/>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12</a:t>
                </a:r>
              </a:p>
            </p:txBody>
          </p:sp>
        </p:grpSp>
        <p:grpSp>
          <p:nvGrpSpPr>
            <p:cNvPr id="34879" name="Group 15"/>
            <p:cNvGrpSpPr>
              <a:grpSpLocks/>
            </p:cNvGrpSpPr>
            <p:nvPr/>
          </p:nvGrpSpPr>
          <p:grpSpPr bwMode="auto">
            <a:xfrm>
              <a:off x="7391400" y="4648200"/>
              <a:ext cx="441146" cy="521732"/>
              <a:chOff x="8001000" y="4648200"/>
              <a:chExt cx="441146" cy="521732"/>
            </a:xfrm>
          </p:grpSpPr>
          <p:cxnSp>
            <p:nvCxnSpPr>
              <p:cNvPr id="47" name="Straight Connector 1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12" name="TextBox 17"/>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grpSp>
          <p:nvGrpSpPr>
            <p:cNvPr id="34880" name="Group 18"/>
            <p:cNvGrpSpPr>
              <a:grpSpLocks/>
            </p:cNvGrpSpPr>
            <p:nvPr/>
          </p:nvGrpSpPr>
          <p:grpSpPr bwMode="auto">
            <a:xfrm>
              <a:off x="7696200" y="4648200"/>
              <a:ext cx="424027" cy="521732"/>
              <a:chOff x="8001000" y="4648200"/>
              <a:chExt cx="424027" cy="521732"/>
            </a:xfrm>
          </p:grpSpPr>
          <p:cxnSp>
            <p:nvCxnSpPr>
              <p:cNvPr id="45" name="Straight Connector 1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10" name="TextBox 20"/>
              <p:cNvSpPr txBox="1">
                <a:spLocks noChangeArrowheads="1"/>
              </p:cNvSpPr>
              <p:nvPr/>
            </p:nvSpPr>
            <p:spPr bwMode="auto">
              <a:xfrm>
                <a:off x="8001000" y="4800600"/>
                <a:ext cx="424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11</a:t>
                </a:r>
              </a:p>
            </p:txBody>
          </p:sp>
        </p:grpSp>
        <p:grpSp>
          <p:nvGrpSpPr>
            <p:cNvPr id="34881" name="Group 21"/>
            <p:cNvGrpSpPr>
              <a:grpSpLocks/>
            </p:cNvGrpSpPr>
            <p:nvPr/>
          </p:nvGrpSpPr>
          <p:grpSpPr bwMode="auto">
            <a:xfrm>
              <a:off x="7154694" y="4648200"/>
              <a:ext cx="312906" cy="521732"/>
              <a:chOff x="8069094" y="4648200"/>
              <a:chExt cx="312906" cy="521732"/>
            </a:xfrm>
          </p:grpSpPr>
          <p:cxnSp>
            <p:nvCxnSpPr>
              <p:cNvPr id="43" name="Straight Connector 2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8" name="TextBox 4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9</a:t>
                </a:r>
              </a:p>
            </p:txBody>
          </p:sp>
        </p:grpSp>
        <p:grpSp>
          <p:nvGrpSpPr>
            <p:cNvPr id="34882" name="Group 27"/>
            <p:cNvGrpSpPr>
              <a:grpSpLocks/>
            </p:cNvGrpSpPr>
            <p:nvPr/>
          </p:nvGrpSpPr>
          <p:grpSpPr bwMode="auto">
            <a:xfrm>
              <a:off x="4716294" y="4648200"/>
              <a:ext cx="312906" cy="521732"/>
              <a:chOff x="8069094" y="4648200"/>
              <a:chExt cx="312906" cy="521732"/>
            </a:xfrm>
          </p:grpSpPr>
          <p:cxnSp>
            <p:nvCxnSpPr>
              <p:cNvPr id="41" name="Straight Connector 4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6" name="TextBox 4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34883" name="Group 30"/>
            <p:cNvGrpSpPr>
              <a:grpSpLocks/>
            </p:cNvGrpSpPr>
            <p:nvPr/>
          </p:nvGrpSpPr>
          <p:grpSpPr bwMode="auto">
            <a:xfrm>
              <a:off x="5021094" y="4648200"/>
              <a:ext cx="312906" cy="521732"/>
              <a:chOff x="8069094" y="4648200"/>
              <a:chExt cx="312906" cy="521732"/>
            </a:xfrm>
          </p:grpSpPr>
          <p:cxnSp>
            <p:nvCxnSpPr>
              <p:cNvPr id="39" name="Straight Connector 3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4" name="TextBox 3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grpSp>
          <p:nvGrpSpPr>
            <p:cNvPr id="34884" name="Group 33"/>
            <p:cNvGrpSpPr>
              <a:grpSpLocks/>
            </p:cNvGrpSpPr>
            <p:nvPr/>
          </p:nvGrpSpPr>
          <p:grpSpPr bwMode="auto">
            <a:xfrm>
              <a:off x="5325894" y="4648200"/>
              <a:ext cx="312906" cy="521732"/>
              <a:chOff x="8069094" y="4648200"/>
              <a:chExt cx="312906" cy="521732"/>
            </a:xfrm>
          </p:grpSpPr>
          <p:cxnSp>
            <p:nvCxnSpPr>
              <p:cNvPr id="37" name="Straight Connector 3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2" name="TextBox 3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34885" name="Group 36"/>
            <p:cNvGrpSpPr>
              <a:grpSpLocks/>
            </p:cNvGrpSpPr>
            <p:nvPr/>
          </p:nvGrpSpPr>
          <p:grpSpPr bwMode="auto">
            <a:xfrm>
              <a:off x="5630694" y="4648200"/>
              <a:ext cx="312906" cy="521732"/>
              <a:chOff x="8069094" y="4648200"/>
              <a:chExt cx="312906" cy="521732"/>
            </a:xfrm>
          </p:grpSpPr>
          <p:cxnSp>
            <p:nvCxnSpPr>
              <p:cNvPr id="35" name="Straight Connector 3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900" name="TextBox 3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34886" name="Group 39"/>
            <p:cNvGrpSpPr>
              <a:grpSpLocks/>
            </p:cNvGrpSpPr>
            <p:nvPr/>
          </p:nvGrpSpPr>
          <p:grpSpPr bwMode="auto">
            <a:xfrm>
              <a:off x="5935494" y="4648200"/>
              <a:ext cx="312906" cy="521732"/>
              <a:chOff x="8069094" y="4648200"/>
              <a:chExt cx="312906" cy="521732"/>
            </a:xfrm>
          </p:grpSpPr>
          <p:cxnSp>
            <p:nvCxnSpPr>
              <p:cNvPr id="33" name="Straight Connector 3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8" name="TextBox 3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5</a:t>
                </a:r>
              </a:p>
            </p:txBody>
          </p:sp>
        </p:grpSp>
        <p:grpSp>
          <p:nvGrpSpPr>
            <p:cNvPr id="34887" name="Group 42"/>
            <p:cNvGrpSpPr>
              <a:grpSpLocks/>
            </p:cNvGrpSpPr>
            <p:nvPr/>
          </p:nvGrpSpPr>
          <p:grpSpPr bwMode="auto">
            <a:xfrm>
              <a:off x="6240294" y="4648200"/>
              <a:ext cx="312906" cy="521732"/>
              <a:chOff x="8069094" y="4648200"/>
              <a:chExt cx="312906" cy="521732"/>
            </a:xfrm>
          </p:grpSpPr>
          <p:cxnSp>
            <p:nvCxnSpPr>
              <p:cNvPr id="31" name="Straight Connector 3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6" name="TextBox 3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6</a:t>
                </a:r>
              </a:p>
            </p:txBody>
          </p:sp>
        </p:grpSp>
        <p:grpSp>
          <p:nvGrpSpPr>
            <p:cNvPr id="34888" name="Group 45"/>
            <p:cNvGrpSpPr>
              <a:grpSpLocks/>
            </p:cNvGrpSpPr>
            <p:nvPr/>
          </p:nvGrpSpPr>
          <p:grpSpPr bwMode="auto">
            <a:xfrm>
              <a:off x="6545094" y="4648200"/>
              <a:ext cx="312906" cy="521732"/>
              <a:chOff x="8069094" y="4648200"/>
              <a:chExt cx="312906" cy="521732"/>
            </a:xfrm>
          </p:grpSpPr>
          <p:cxnSp>
            <p:nvCxnSpPr>
              <p:cNvPr id="29" name="Straight Connector 2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4" name="TextBox 2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grpSp>
          <p:nvGrpSpPr>
            <p:cNvPr id="34889" name="Group 48"/>
            <p:cNvGrpSpPr>
              <a:grpSpLocks/>
            </p:cNvGrpSpPr>
            <p:nvPr/>
          </p:nvGrpSpPr>
          <p:grpSpPr bwMode="auto">
            <a:xfrm>
              <a:off x="6849894" y="4648200"/>
              <a:ext cx="312906" cy="521732"/>
              <a:chOff x="8069094" y="4648200"/>
              <a:chExt cx="312906" cy="521732"/>
            </a:xfrm>
          </p:grpSpPr>
          <p:cxnSp>
            <p:nvCxnSpPr>
              <p:cNvPr id="27" name="Straight Connector 2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92" name="TextBox 2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a:t>
                </a:r>
              </a:p>
            </p:txBody>
          </p:sp>
        </p:grpSp>
        <p:sp>
          <p:nvSpPr>
            <p:cNvPr id="34890" name="TextBox 25"/>
            <p:cNvSpPr txBox="1">
              <a:spLocks noChangeArrowheads="1"/>
            </p:cNvSpPr>
            <p:nvPr/>
          </p:nvSpPr>
          <p:spPr bwMode="auto">
            <a:xfrm>
              <a:off x="7706025" y="5105400"/>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grpSp>
      <p:grpSp>
        <p:nvGrpSpPr>
          <p:cNvPr id="22" name="Group 50"/>
          <p:cNvGrpSpPr>
            <a:grpSpLocks/>
          </p:cNvGrpSpPr>
          <p:nvPr/>
        </p:nvGrpSpPr>
        <p:grpSpPr bwMode="auto">
          <a:xfrm>
            <a:off x="3786087" y="1232225"/>
            <a:ext cx="938314" cy="3466449"/>
            <a:chOff x="3785836" y="1335152"/>
            <a:chExt cx="938311" cy="3466241"/>
          </a:xfrm>
        </p:grpSpPr>
        <p:cxnSp>
          <p:nvCxnSpPr>
            <p:cNvPr id="52" name="Straight Connector 7"/>
            <p:cNvCxnSpPr/>
            <p:nvPr/>
          </p:nvCxnSpPr>
          <p:spPr>
            <a:xfrm rot="5400000">
              <a:off x="2896246" y="3124304"/>
              <a:ext cx="335259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857" name="Group 56"/>
            <p:cNvGrpSpPr>
              <a:grpSpLocks/>
            </p:cNvGrpSpPr>
            <p:nvPr/>
          </p:nvGrpSpPr>
          <p:grpSpPr bwMode="auto">
            <a:xfrm>
              <a:off x="3810000" y="1828800"/>
              <a:ext cx="914147" cy="369332"/>
              <a:chOff x="5943853" y="2286000"/>
              <a:chExt cx="914147" cy="369332"/>
            </a:xfrm>
          </p:grpSpPr>
          <p:sp>
            <p:nvSpPr>
              <p:cNvPr id="34874" name="TextBox 53"/>
              <p:cNvSpPr txBox="1">
                <a:spLocks noChangeArrowheads="1"/>
              </p:cNvSpPr>
              <p:nvPr/>
            </p:nvSpPr>
            <p:spPr bwMode="auto">
              <a:xfrm>
                <a:off x="5943853" y="2286000"/>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$3.00</a:t>
                </a:r>
              </a:p>
            </p:txBody>
          </p:sp>
          <p:cxnSp>
            <p:nvCxnSpPr>
              <p:cNvPr id="71" name="Straight Connector 55"/>
              <p:cNvCxnSpPr/>
              <p:nvPr/>
            </p:nvCxnSpPr>
            <p:spPr>
              <a:xfrm>
                <a:off x="6705601" y="2513978"/>
                <a:ext cx="152399"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58" name="Group 57"/>
            <p:cNvGrpSpPr>
              <a:grpSpLocks/>
            </p:cNvGrpSpPr>
            <p:nvPr/>
          </p:nvGrpSpPr>
          <p:grpSpPr bwMode="auto">
            <a:xfrm>
              <a:off x="3796722" y="2297668"/>
              <a:ext cx="927425" cy="369310"/>
              <a:chOff x="5930575" y="2286000"/>
              <a:chExt cx="927425" cy="369310"/>
            </a:xfrm>
          </p:grpSpPr>
          <p:sp>
            <p:nvSpPr>
              <p:cNvPr id="34872" name="TextBox 58"/>
              <p:cNvSpPr txBox="1">
                <a:spLocks noChangeArrowheads="1"/>
              </p:cNvSpPr>
              <p:nvPr/>
            </p:nvSpPr>
            <p:spPr bwMode="auto">
              <a:xfrm>
                <a:off x="5930575"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t>
                </a:r>
                <a:r>
                  <a:rPr lang="en-US" dirty="0" smtClean="0"/>
                  <a:t>2.50</a:t>
                </a:r>
                <a:endParaRPr lang="en-US" dirty="0"/>
              </a:p>
            </p:txBody>
          </p:sp>
          <p:cxnSp>
            <p:nvCxnSpPr>
              <p:cNvPr id="69" name="Straight Connector 68"/>
              <p:cNvCxnSpPr/>
              <p:nvPr/>
            </p:nvCxnSpPr>
            <p:spPr>
              <a:xfrm>
                <a:off x="6705600" y="2514981"/>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59" name="Group 60"/>
            <p:cNvGrpSpPr>
              <a:grpSpLocks/>
            </p:cNvGrpSpPr>
            <p:nvPr/>
          </p:nvGrpSpPr>
          <p:grpSpPr bwMode="auto">
            <a:xfrm>
              <a:off x="3785836" y="2754868"/>
              <a:ext cx="938311" cy="369310"/>
              <a:chOff x="5919689" y="2286000"/>
              <a:chExt cx="938311" cy="369310"/>
            </a:xfrm>
          </p:grpSpPr>
          <p:sp>
            <p:nvSpPr>
              <p:cNvPr id="34870" name="TextBox 65"/>
              <p:cNvSpPr txBox="1">
                <a:spLocks noChangeArrowheads="1"/>
              </p:cNvSpPr>
              <p:nvPr/>
            </p:nvSpPr>
            <p:spPr bwMode="auto">
              <a:xfrm>
                <a:off x="5919689"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t>
                </a:r>
                <a:r>
                  <a:rPr lang="en-US" dirty="0" smtClean="0"/>
                  <a:t>2.00</a:t>
                </a:r>
                <a:endParaRPr lang="en-US" dirty="0"/>
              </a:p>
            </p:txBody>
          </p:sp>
          <p:cxnSp>
            <p:nvCxnSpPr>
              <p:cNvPr id="67" name="Straight Connector 66"/>
              <p:cNvCxnSpPr/>
              <p:nvPr/>
            </p:nvCxnSpPr>
            <p:spPr>
              <a:xfrm>
                <a:off x="6705600" y="251495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60" name="Group 63"/>
            <p:cNvGrpSpPr>
              <a:grpSpLocks/>
            </p:cNvGrpSpPr>
            <p:nvPr/>
          </p:nvGrpSpPr>
          <p:grpSpPr bwMode="auto">
            <a:xfrm>
              <a:off x="3785836" y="3212068"/>
              <a:ext cx="938311" cy="369310"/>
              <a:chOff x="5919689" y="2286000"/>
              <a:chExt cx="938311" cy="369310"/>
            </a:xfrm>
          </p:grpSpPr>
          <p:sp>
            <p:nvSpPr>
              <p:cNvPr id="34868" name="TextBox 63"/>
              <p:cNvSpPr txBox="1">
                <a:spLocks noChangeArrowheads="1"/>
              </p:cNvSpPr>
              <p:nvPr/>
            </p:nvSpPr>
            <p:spPr bwMode="auto">
              <a:xfrm>
                <a:off x="5919689"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t>
                </a:r>
                <a:r>
                  <a:rPr lang="en-US" dirty="0" smtClean="0"/>
                  <a:t>1.50</a:t>
                </a:r>
                <a:endParaRPr lang="en-US" dirty="0"/>
              </a:p>
            </p:txBody>
          </p:sp>
          <p:cxnSp>
            <p:nvCxnSpPr>
              <p:cNvPr id="65" name="Straight Connector 64"/>
              <p:cNvCxnSpPr/>
              <p:nvPr/>
            </p:nvCxnSpPr>
            <p:spPr>
              <a:xfrm>
                <a:off x="6705600" y="2514924"/>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61" name="Group 66"/>
            <p:cNvGrpSpPr>
              <a:grpSpLocks/>
            </p:cNvGrpSpPr>
            <p:nvPr/>
          </p:nvGrpSpPr>
          <p:grpSpPr bwMode="auto">
            <a:xfrm>
              <a:off x="3785836" y="3669268"/>
              <a:ext cx="938311" cy="369310"/>
              <a:chOff x="5919689" y="2286000"/>
              <a:chExt cx="938311" cy="369310"/>
            </a:xfrm>
          </p:grpSpPr>
          <p:sp>
            <p:nvSpPr>
              <p:cNvPr id="34866" name="TextBox 61"/>
              <p:cNvSpPr txBox="1">
                <a:spLocks noChangeArrowheads="1"/>
              </p:cNvSpPr>
              <p:nvPr/>
            </p:nvSpPr>
            <p:spPr bwMode="auto">
              <a:xfrm>
                <a:off x="5919689"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$1.00</a:t>
                </a:r>
                <a:endParaRPr lang="en-US" dirty="0"/>
              </a:p>
            </p:txBody>
          </p:sp>
          <p:cxnSp>
            <p:nvCxnSpPr>
              <p:cNvPr id="63" name="Straight Connector 62"/>
              <p:cNvCxnSpPr/>
              <p:nvPr/>
            </p:nvCxnSpPr>
            <p:spPr>
              <a:xfrm>
                <a:off x="6705600" y="251489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862" name="Group 69"/>
            <p:cNvGrpSpPr>
              <a:grpSpLocks/>
            </p:cNvGrpSpPr>
            <p:nvPr/>
          </p:nvGrpSpPr>
          <p:grpSpPr bwMode="auto">
            <a:xfrm>
              <a:off x="3796722" y="4126468"/>
              <a:ext cx="927425" cy="369310"/>
              <a:chOff x="5930575" y="2286000"/>
              <a:chExt cx="927425" cy="369310"/>
            </a:xfrm>
          </p:grpSpPr>
          <p:sp>
            <p:nvSpPr>
              <p:cNvPr id="34864" name="TextBox 59"/>
              <p:cNvSpPr txBox="1">
                <a:spLocks noChangeArrowheads="1"/>
              </p:cNvSpPr>
              <p:nvPr/>
            </p:nvSpPr>
            <p:spPr bwMode="auto">
              <a:xfrm>
                <a:off x="5930575" y="2286000"/>
                <a:ext cx="761744"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$0.50</a:t>
                </a:r>
                <a:endParaRPr lang="en-US" dirty="0"/>
              </a:p>
            </p:txBody>
          </p:sp>
          <p:cxnSp>
            <p:nvCxnSpPr>
              <p:cNvPr id="61" name="Straight Connector 60"/>
              <p:cNvCxnSpPr/>
              <p:nvPr/>
            </p:nvCxnSpPr>
            <p:spPr>
              <a:xfrm>
                <a:off x="6705600" y="2514867"/>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863" name="TextBox 58"/>
            <p:cNvSpPr txBox="1">
              <a:spLocks noChangeArrowheads="1"/>
            </p:cNvSpPr>
            <p:nvPr/>
          </p:nvSpPr>
          <p:spPr bwMode="auto">
            <a:xfrm>
              <a:off x="3861127" y="1335152"/>
              <a:ext cx="774568"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 </a:t>
              </a:r>
              <a:endParaRPr lang="en-US" dirty="0"/>
            </a:p>
          </p:txBody>
        </p:sp>
      </p:grpSp>
      <p:cxnSp>
        <p:nvCxnSpPr>
          <p:cNvPr id="73" name="Straight Connector 72"/>
          <p:cNvCxnSpPr/>
          <p:nvPr/>
        </p:nvCxnSpPr>
        <p:spPr>
          <a:xfrm flipV="1">
            <a:off x="4572000" y="3784275"/>
            <a:ext cx="304800" cy="1111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572000" y="2869875"/>
            <a:ext cx="9144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572000" y="2412675"/>
            <a:ext cx="12192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572000" y="3327075"/>
            <a:ext cx="6096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flipV="1">
            <a:off x="4490245" y="4018431"/>
            <a:ext cx="1382712" cy="31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flipH="1" flipV="1">
            <a:off x="4457701" y="4279575"/>
            <a:ext cx="838200" cy="31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flipV="1">
            <a:off x="4572001" y="3784275"/>
            <a:ext cx="1828800" cy="317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2" name="Freeform 183"/>
          <p:cNvSpPr>
            <a:spLocks/>
          </p:cNvSpPr>
          <p:nvPr/>
        </p:nvSpPr>
        <p:spPr bwMode="auto">
          <a:xfrm>
            <a:off x="6026150" y="18903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 name="Freeform 183"/>
          <p:cNvSpPr>
            <a:spLocks/>
          </p:cNvSpPr>
          <p:nvPr/>
        </p:nvSpPr>
        <p:spPr bwMode="auto">
          <a:xfrm>
            <a:off x="5721350" y="23475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183"/>
          <p:cNvSpPr>
            <a:spLocks/>
          </p:cNvSpPr>
          <p:nvPr/>
        </p:nvSpPr>
        <p:spPr bwMode="auto">
          <a:xfrm>
            <a:off x="5410200" y="2804788"/>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183"/>
          <p:cNvSpPr>
            <a:spLocks/>
          </p:cNvSpPr>
          <p:nvPr/>
        </p:nvSpPr>
        <p:spPr bwMode="auto">
          <a:xfrm>
            <a:off x="5105400" y="32778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183"/>
          <p:cNvSpPr>
            <a:spLocks/>
          </p:cNvSpPr>
          <p:nvPr/>
        </p:nvSpPr>
        <p:spPr bwMode="auto">
          <a:xfrm>
            <a:off x="4800600" y="37350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183"/>
          <p:cNvSpPr>
            <a:spLocks/>
          </p:cNvSpPr>
          <p:nvPr/>
        </p:nvSpPr>
        <p:spPr bwMode="auto">
          <a:xfrm>
            <a:off x="4495800" y="419226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cxnSp>
        <p:nvCxnSpPr>
          <p:cNvPr id="89" name="Straight Arrow Connector 88"/>
          <p:cNvCxnSpPr/>
          <p:nvPr/>
        </p:nvCxnSpPr>
        <p:spPr>
          <a:xfrm rot="5400000">
            <a:off x="4420394" y="2651594"/>
            <a:ext cx="457200" cy="1588"/>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5486400" y="4546275"/>
            <a:ext cx="303213" cy="1588"/>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2" name="Group 90"/>
          <p:cNvGrpSpPr>
            <a:grpSpLocks/>
          </p:cNvGrpSpPr>
          <p:nvPr/>
        </p:nvGrpSpPr>
        <p:grpSpPr bwMode="auto">
          <a:xfrm>
            <a:off x="4648198" y="2184073"/>
            <a:ext cx="2650462" cy="584775"/>
            <a:chOff x="4648200" y="2743200"/>
            <a:chExt cx="2650676" cy="585351"/>
          </a:xfrm>
        </p:grpSpPr>
        <p:sp>
          <p:nvSpPr>
            <p:cNvPr id="34854" name="TextBox 91"/>
            <p:cNvSpPr txBox="1">
              <a:spLocks noChangeArrowheads="1"/>
            </p:cNvSpPr>
            <p:nvPr/>
          </p:nvSpPr>
          <p:spPr bwMode="auto">
            <a:xfrm>
              <a:off x="6400800" y="2743200"/>
              <a:ext cx="898076" cy="58535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increase</a:t>
              </a:r>
              <a:endParaRPr lang="en-US" sz="1600" dirty="0">
                <a:latin typeface="+mn-lt"/>
              </a:endParaRPr>
            </a:p>
            <a:p>
              <a:pPr eaLnBrk="1" hangingPunct="1"/>
              <a:r>
                <a:rPr lang="en-US" sz="1600" dirty="0">
                  <a:latin typeface="+mn-lt"/>
                </a:rPr>
                <a:t>in </a:t>
              </a:r>
              <a:r>
                <a:rPr lang="en-US" sz="1600" dirty="0" smtClean="0">
                  <a:latin typeface="+mn-lt"/>
                </a:rPr>
                <a:t>price</a:t>
              </a:r>
              <a:endParaRPr lang="en-US" sz="1600" dirty="0">
                <a:latin typeface="+mn-lt"/>
              </a:endParaRPr>
            </a:p>
          </p:txBody>
        </p:sp>
        <p:cxnSp>
          <p:nvCxnSpPr>
            <p:cNvPr id="93" name="Straight Connector 92"/>
            <p:cNvCxnSpPr/>
            <p:nvPr/>
          </p:nvCxnSpPr>
          <p:spPr>
            <a:xfrm flipV="1">
              <a:off x="4648200" y="3048300"/>
              <a:ext cx="1828947" cy="152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 name="Group 93"/>
          <p:cNvGrpSpPr>
            <a:grpSpLocks/>
          </p:cNvGrpSpPr>
          <p:nvPr/>
        </p:nvGrpSpPr>
        <p:grpSpPr bwMode="auto">
          <a:xfrm>
            <a:off x="5562600" y="3327075"/>
            <a:ext cx="3067722" cy="1219200"/>
            <a:chOff x="4343400" y="2438400"/>
            <a:chExt cx="3067722" cy="1219200"/>
          </a:xfrm>
        </p:grpSpPr>
        <p:sp>
          <p:nvSpPr>
            <p:cNvPr id="34852" name="TextBox 94"/>
            <p:cNvSpPr txBox="1">
              <a:spLocks noChangeArrowheads="1"/>
            </p:cNvSpPr>
            <p:nvPr/>
          </p:nvSpPr>
          <p:spPr bwMode="auto">
            <a:xfrm>
              <a:off x="5283360" y="2438400"/>
              <a:ext cx="2127762"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increases </a:t>
              </a:r>
              <a:r>
                <a:rPr lang="en-US" sz="1600" dirty="0">
                  <a:latin typeface="+mn-lt"/>
                </a:rPr>
                <a:t>quantity</a:t>
              </a:r>
            </a:p>
            <a:p>
              <a:pPr eaLnBrk="1" hangingPunct="1"/>
              <a:r>
                <a:rPr lang="en-US" sz="1600" dirty="0">
                  <a:latin typeface="+mn-lt"/>
                </a:rPr>
                <a:t>of </a:t>
              </a:r>
              <a:r>
                <a:rPr lang="en-US" sz="1600" dirty="0" smtClean="0">
                  <a:latin typeface="+mn-lt"/>
                </a:rPr>
                <a:t>hamburger supplied</a:t>
              </a:r>
              <a:endParaRPr lang="en-US" sz="1600" dirty="0">
                <a:solidFill>
                  <a:srgbClr val="800080"/>
                </a:solidFill>
                <a:latin typeface="+mn-lt"/>
              </a:endParaRPr>
            </a:p>
          </p:txBody>
        </p:sp>
        <p:cxnSp>
          <p:nvCxnSpPr>
            <p:cNvPr id="96" name="Straight Connector 95"/>
            <p:cNvCxnSpPr/>
            <p:nvPr/>
          </p:nvCxnSpPr>
          <p:spPr>
            <a:xfrm flipV="1">
              <a:off x="4343400" y="2895600"/>
              <a:ext cx="9144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2" name="Straight Connector 101"/>
          <p:cNvCxnSpPr/>
          <p:nvPr/>
        </p:nvCxnSpPr>
        <p:spPr>
          <a:xfrm rot="5400000" flipH="1" flipV="1">
            <a:off x="4609307" y="3516781"/>
            <a:ext cx="23622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flipH="1" flipV="1">
            <a:off x="4685507" y="3364381"/>
            <a:ext cx="28194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572000" y="1955475"/>
            <a:ext cx="15240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5536" y="1179632"/>
            <a:ext cx="3665957" cy="646331"/>
          </a:xfrm>
          <a:prstGeom prst="rect">
            <a:avLst/>
          </a:prstGeom>
        </p:spPr>
        <p:txBody>
          <a:bodyPr wrap="square">
            <a:spAutoFit/>
          </a:bodyPr>
          <a:lstStyle/>
          <a:p>
            <a:r>
              <a:rPr lang="en-US" b="1" dirty="0" smtClean="0">
                <a:solidFill>
                  <a:prstClr val="black"/>
                </a:solidFill>
                <a:latin typeface="+mn-lt"/>
              </a:rPr>
              <a:t>supply schedule </a:t>
            </a:r>
            <a:r>
              <a:rPr lang="en-US" dirty="0" smtClean="0">
                <a:solidFill>
                  <a:prstClr val="black"/>
                </a:solidFill>
                <a:latin typeface="+mn-lt"/>
              </a:rPr>
              <a:t>– </a:t>
            </a:r>
            <a:r>
              <a:rPr lang="en-US" dirty="0">
                <a:solidFill>
                  <a:prstClr val="black"/>
                </a:solidFill>
                <a:latin typeface="+mn-lt"/>
              </a:rPr>
              <a:t>a table that shows the quantity supplied at each price. </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Effect transition="in" filter="wipe(left)">
                                      <p:cBhvr>
                                        <p:cTn id="21" dur="500"/>
                                        <p:tgtEl>
                                          <p:spTgt spid="87"/>
                                        </p:tgtEl>
                                      </p:cBhvr>
                                    </p:animEffect>
                                  </p:childTnLst>
                                </p:cTn>
                              </p:par>
                            </p:childTnLst>
                          </p:cTn>
                        </p:par>
                        <p:par>
                          <p:cTn id="22" fill="hold" nodeType="afterGroup">
                            <p:stCondLst>
                              <p:cond delay="1500"/>
                            </p:stCondLst>
                            <p:childTnLst>
                              <p:par>
                                <p:cTn id="23" presetID="22" presetClass="entr" presetSubtype="8" fill="hold" nodeType="after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left)">
                                      <p:cBhvr>
                                        <p:cTn id="25" dur="500"/>
                                        <p:tgtEl>
                                          <p:spTgt spid="73"/>
                                        </p:tgtEl>
                                      </p:cBhvr>
                                    </p:animEffect>
                                  </p:childTnLst>
                                </p:cTn>
                              </p:par>
                            </p:childTnLst>
                          </p:cTn>
                        </p:par>
                        <p:par>
                          <p:cTn id="26" fill="hold" nodeType="afterGroup">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86"/>
                                        </p:tgtEl>
                                        <p:attrNameLst>
                                          <p:attrName>style.visibility</p:attrName>
                                        </p:attrNameLst>
                                      </p:cBhvr>
                                      <p:to>
                                        <p:strVal val="visible"/>
                                      </p:to>
                                    </p:set>
                                    <p:animEffect transition="in" filter="wipe(left)">
                                      <p:cBhvr>
                                        <p:cTn id="29" dur="500"/>
                                        <p:tgtEl>
                                          <p:spTgt spid="86"/>
                                        </p:tgtEl>
                                      </p:cBhvr>
                                    </p:animEffect>
                                  </p:childTnLst>
                                </p:cTn>
                              </p:par>
                            </p:childTnLst>
                          </p:cTn>
                        </p:par>
                        <p:par>
                          <p:cTn id="30" fill="hold" nodeType="afterGroup">
                            <p:stCondLst>
                              <p:cond delay="2500"/>
                            </p:stCondLst>
                            <p:childTnLst>
                              <p:par>
                                <p:cTn id="31" presetID="22" presetClass="entr" presetSubtype="1" fill="hold" nodeType="afterEffect">
                                  <p:stCondLst>
                                    <p:cond delay="0"/>
                                  </p:stCondLst>
                                  <p:childTnLst>
                                    <p:set>
                                      <p:cBhvr>
                                        <p:cTn id="32" dur="1" fill="hold">
                                          <p:stCondLst>
                                            <p:cond delay="0"/>
                                          </p:stCondLst>
                                        </p:cTn>
                                        <p:tgtEl>
                                          <p:spTgt spid="78"/>
                                        </p:tgtEl>
                                        <p:attrNameLst>
                                          <p:attrName>style.visibility</p:attrName>
                                        </p:attrNameLst>
                                      </p:cBhvr>
                                      <p:to>
                                        <p:strVal val="visible"/>
                                      </p:to>
                                    </p:set>
                                    <p:animEffect transition="in" filter="wipe(up)">
                                      <p:cBhvr>
                                        <p:cTn id="33" dur="500"/>
                                        <p:tgtEl>
                                          <p:spTgt spid="78"/>
                                        </p:tgtEl>
                                      </p:cBhvr>
                                    </p:animEffect>
                                  </p:childTnLst>
                                </p:cTn>
                              </p:par>
                            </p:childTnLst>
                          </p:cTn>
                        </p:par>
                        <p:par>
                          <p:cTn id="34" fill="hold" nodeType="afterGroup">
                            <p:stCondLst>
                              <p:cond delay="3000"/>
                            </p:stCondLst>
                            <p:childTnLst>
                              <p:par>
                                <p:cTn id="35" presetID="22" presetClass="entr" presetSubtype="8" fill="hold" nodeType="after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wipe(left)">
                                      <p:cBhvr>
                                        <p:cTn id="37" dur="500"/>
                                        <p:tgtEl>
                                          <p:spTgt spid="76"/>
                                        </p:tgtEl>
                                      </p:cBhvr>
                                    </p:animEffect>
                                  </p:childTnLst>
                                </p:cTn>
                              </p:par>
                            </p:childTnLst>
                          </p:cTn>
                        </p:par>
                        <p:par>
                          <p:cTn id="38" fill="hold" nodeType="afterGroup">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wipe(left)">
                                      <p:cBhvr>
                                        <p:cTn id="41" dur="500"/>
                                        <p:tgtEl>
                                          <p:spTgt spid="85"/>
                                        </p:tgtEl>
                                      </p:cBhvr>
                                    </p:animEffect>
                                  </p:childTnLst>
                                </p:cTn>
                              </p:par>
                            </p:childTnLst>
                          </p:cTn>
                        </p:par>
                        <p:par>
                          <p:cTn id="42" fill="hold" nodeType="afterGroup">
                            <p:stCondLst>
                              <p:cond delay="4000"/>
                            </p:stCondLst>
                            <p:childTnLst>
                              <p:par>
                                <p:cTn id="43" presetID="22" presetClass="entr" presetSubtype="1" fill="hold" nodeType="afterEffect">
                                  <p:stCondLst>
                                    <p:cond delay="0"/>
                                  </p:stCondLst>
                                  <p:childTnLst>
                                    <p:set>
                                      <p:cBhvr>
                                        <p:cTn id="44" dur="1" fill="hold">
                                          <p:stCondLst>
                                            <p:cond delay="0"/>
                                          </p:stCondLst>
                                        </p:cTn>
                                        <p:tgtEl>
                                          <p:spTgt spid="77"/>
                                        </p:tgtEl>
                                        <p:attrNameLst>
                                          <p:attrName>style.visibility</p:attrName>
                                        </p:attrNameLst>
                                      </p:cBhvr>
                                      <p:to>
                                        <p:strVal val="visible"/>
                                      </p:to>
                                    </p:set>
                                    <p:animEffect transition="in" filter="wipe(up)">
                                      <p:cBhvr>
                                        <p:cTn id="45" dur="500"/>
                                        <p:tgtEl>
                                          <p:spTgt spid="77"/>
                                        </p:tgtEl>
                                      </p:cBhvr>
                                    </p:animEffect>
                                  </p:childTnLst>
                                </p:cTn>
                              </p:par>
                            </p:childTnLst>
                          </p:cTn>
                        </p:par>
                        <p:par>
                          <p:cTn id="46" fill="hold" nodeType="afterGroup">
                            <p:stCondLst>
                              <p:cond delay="4500"/>
                            </p:stCondLst>
                            <p:childTnLst>
                              <p:par>
                                <p:cTn id="47" presetID="22" presetClass="entr" presetSubtype="8" fill="hold" nodeType="after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wipe(left)">
                                      <p:cBhvr>
                                        <p:cTn id="49" dur="500"/>
                                        <p:tgtEl>
                                          <p:spTgt spid="74"/>
                                        </p:tgtEl>
                                      </p:cBhvr>
                                    </p:animEffect>
                                  </p:childTnLst>
                                </p:cTn>
                              </p:par>
                            </p:childTnLst>
                          </p:cTn>
                        </p:par>
                        <p:par>
                          <p:cTn id="50" fill="hold" nodeType="afterGroup">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wipe(left)">
                                      <p:cBhvr>
                                        <p:cTn id="53" dur="500"/>
                                        <p:tgtEl>
                                          <p:spTgt spid="84"/>
                                        </p:tgtEl>
                                      </p:cBhvr>
                                    </p:animEffect>
                                  </p:childTnLst>
                                </p:cTn>
                              </p:par>
                            </p:childTnLst>
                          </p:cTn>
                        </p:par>
                        <p:par>
                          <p:cTn id="54" fill="hold" nodeType="afterGroup">
                            <p:stCondLst>
                              <p:cond delay="5500"/>
                            </p:stCondLst>
                            <p:childTnLst>
                              <p:par>
                                <p:cTn id="55" presetID="22" presetClass="entr" presetSubtype="1"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wipe(up)">
                                      <p:cBhvr>
                                        <p:cTn id="57" dur="500"/>
                                        <p:tgtEl>
                                          <p:spTgt spid="80"/>
                                        </p:tgtEl>
                                      </p:cBhvr>
                                    </p:animEffect>
                                  </p:childTnLst>
                                </p:cTn>
                              </p:par>
                            </p:childTnLst>
                          </p:cTn>
                        </p:par>
                        <p:par>
                          <p:cTn id="58" fill="hold" nodeType="afterGroup">
                            <p:stCondLst>
                              <p:cond delay="6000"/>
                            </p:stCondLst>
                            <p:childTnLst>
                              <p:par>
                                <p:cTn id="59" presetID="22" presetClass="entr" presetSubtype="8" fill="hold" nodeType="afterEffect">
                                  <p:stCondLst>
                                    <p:cond delay="0"/>
                                  </p:stCondLst>
                                  <p:childTnLst>
                                    <p:set>
                                      <p:cBhvr>
                                        <p:cTn id="60" dur="1" fill="hold">
                                          <p:stCondLst>
                                            <p:cond delay="0"/>
                                          </p:stCondLst>
                                        </p:cTn>
                                        <p:tgtEl>
                                          <p:spTgt spid="75"/>
                                        </p:tgtEl>
                                        <p:attrNameLst>
                                          <p:attrName>style.visibility</p:attrName>
                                        </p:attrNameLst>
                                      </p:cBhvr>
                                      <p:to>
                                        <p:strVal val="visible"/>
                                      </p:to>
                                    </p:set>
                                    <p:animEffect transition="in" filter="wipe(left)">
                                      <p:cBhvr>
                                        <p:cTn id="61" dur="500"/>
                                        <p:tgtEl>
                                          <p:spTgt spid="75"/>
                                        </p:tgtEl>
                                      </p:cBhvr>
                                    </p:animEffect>
                                  </p:childTnLst>
                                </p:cTn>
                              </p:par>
                            </p:childTnLst>
                          </p:cTn>
                        </p:par>
                        <p:par>
                          <p:cTn id="62" fill="hold" nodeType="afterGroup">
                            <p:stCondLst>
                              <p:cond delay="6500"/>
                            </p:stCondLst>
                            <p:childTnLst>
                              <p:par>
                                <p:cTn id="63" presetID="22" presetClass="entr" presetSubtype="8" fill="hold" grpId="0" nodeType="afterEffect">
                                  <p:stCondLst>
                                    <p:cond delay="0"/>
                                  </p:stCondLst>
                                  <p:childTnLst>
                                    <p:set>
                                      <p:cBhvr>
                                        <p:cTn id="64" dur="1" fill="hold">
                                          <p:stCondLst>
                                            <p:cond delay="0"/>
                                          </p:stCondLst>
                                        </p:cTn>
                                        <p:tgtEl>
                                          <p:spTgt spid="83"/>
                                        </p:tgtEl>
                                        <p:attrNameLst>
                                          <p:attrName>style.visibility</p:attrName>
                                        </p:attrNameLst>
                                      </p:cBhvr>
                                      <p:to>
                                        <p:strVal val="visible"/>
                                      </p:to>
                                    </p:set>
                                    <p:animEffect transition="in" filter="wipe(left)">
                                      <p:cBhvr>
                                        <p:cTn id="65" dur="500"/>
                                        <p:tgtEl>
                                          <p:spTgt spid="83"/>
                                        </p:tgtEl>
                                      </p:cBhvr>
                                    </p:animEffect>
                                  </p:childTnLst>
                                </p:cTn>
                              </p:par>
                            </p:childTnLst>
                          </p:cTn>
                        </p:par>
                        <p:par>
                          <p:cTn id="66" fill="hold" nodeType="afterGroup">
                            <p:stCondLst>
                              <p:cond delay="7000"/>
                            </p:stCondLst>
                            <p:childTnLst>
                              <p:par>
                                <p:cTn id="67" presetID="22" presetClass="entr" presetSubtype="1" fill="hold" nodeType="afterEffect">
                                  <p:stCondLst>
                                    <p:cond delay="0"/>
                                  </p:stCondLst>
                                  <p:childTnLst>
                                    <p:set>
                                      <p:cBhvr>
                                        <p:cTn id="68" dur="1" fill="hold">
                                          <p:stCondLst>
                                            <p:cond delay="0"/>
                                          </p:stCondLst>
                                        </p:cTn>
                                        <p:tgtEl>
                                          <p:spTgt spid="102"/>
                                        </p:tgtEl>
                                        <p:attrNameLst>
                                          <p:attrName>style.visibility</p:attrName>
                                        </p:attrNameLst>
                                      </p:cBhvr>
                                      <p:to>
                                        <p:strVal val="visible"/>
                                      </p:to>
                                    </p:set>
                                    <p:animEffect transition="in" filter="wipe(up)">
                                      <p:cBhvr>
                                        <p:cTn id="69" dur="500"/>
                                        <p:tgtEl>
                                          <p:spTgt spid="102"/>
                                        </p:tgtEl>
                                      </p:cBhvr>
                                    </p:animEffect>
                                  </p:childTnLst>
                                </p:cTn>
                              </p:par>
                            </p:childTnLst>
                          </p:cTn>
                        </p:par>
                        <p:par>
                          <p:cTn id="70" fill="hold" nodeType="afterGroup">
                            <p:stCondLst>
                              <p:cond delay="7500"/>
                            </p:stCondLst>
                            <p:childTnLst>
                              <p:par>
                                <p:cTn id="71" presetID="22" presetClass="entr" presetSubtype="8" fill="hold" nodeType="afterEffect">
                                  <p:stCondLst>
                                    <p:cond delay="0"/>
                                  </p:stCondLst>
                                  <p:childTnLst>
                                    <p:set>
                                      <p:cBhvr>
                                        <p:cTn id="72" dur="1" fill="hold">
                                          <p:stCondLst>
                                            <p:cond delay="0"/>
                                          </p:stCondLst>
                                        </p:cTn>
                                        <p:tgtEl>
                                          <p:spTgt spid="106"/>
                                        </p:tgtEl>
                                        <p:attrNameLst>
                                          <p:attrName>style.visibility</p:attrName>
                                        </p:attrNameLst>
                                      </p:cBhvr>
                                      <p:to>
                                        <p:strVal val="visible"/>
                                      </p:to>
                                    </p:set>
                                    <p:animEffect transition="in" filter="wipe(left)">
                                      <p:cBhvr>
                                        <p:cTn id="73" dur="500"/>
                                        <p:tgtEl>
                                          <p:spTgt spid="106"/>
                                        </p:tgtEl>
                                      </p:cBhvr>
                                    </p:animEffect>
                                  </p:childTnLst>
                                </p:cTn>
                              </p:par>
                            </p:childTnLst>
                          </p:cTn>
                        </p:par>
                        <p:par>
                          <p:cTn id="74" fill="hold" nodeType="afterGroup">
                            <p:stCondLst>
                              <p:cond delay="8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par>
                          <p:cTn id="78" fill="hold" nodeType="afterGroup">
                            <p:stCondLst>
                              <p:cond delay="8500"/>
                            </p:stCondLst>
                            <p:childTnLst>
                              <p:par>
                                <p:cTn id="79" presetID="22" presetClass="entr" presetSubtype="1" fill="hold" nodeType="afterEffect">
                                  <p:stCondLst>
                                    <p:cond delay="0"/>
                                  </p:stCondLst>
                                  <p:childTnLst>
                                    <p:set>
                                      <p:cBhvr>
                                        <p:cTn id="80" dur="1" fill="hold">
                                          <p:stCondLst>
                                            <p:cond delay="0"/>
                                          </p:stCondLst>
                                        </p:cTn>
                                        <p:tgtEl>
                                          <p:spTgt spid="104"/>
                                        </p:tgtEl>
                                        <p:attrNameLst>
                                          <p:attrName>style.visibility</p:attrName>
                                        </p:attrNameLst>
                                      </p:cBhvr>
                                      <p:to>
                                        <p:strVal val="visible"/>
                                      </p:to>
                                    </p:set>
                                    <p:animEffect transition="in" filter="wipe(up)">
                                      <p:cBhvr>
                                        <p:cTn id="81" dur="500"/>
                                        <p:tgtEl>
                                          <p:spTgt spid="104"/>
                                        </p:tgtEl>
                                      </p:cBhvr>
                                    </p:animEffect>
                                  </p:childTnLst>
                                </p:cTn>
                              </p:par>
                            </p:childTnLst>
                          </p:cTn>
                        </p:par>
                        <p:par>
                          <p:cTn id="82" fill="hold" nodeType="afterGroup">
                            <p:stCondLst>
                              <p:cond delay="9000"/>
                            </p:stCondLst>
                            <p:childTnLst>
                              <p:par>
                                <p:cTn id="83" presetID="22" presetClass="entr" presetSubtype="8" fill="hold" nodeType="afterEffect">
                                  <p:stCondLst>
                                    <p:cond delay="0"/>
                                  </p:stCondLst>
                                  <p:childTnLst>
                                    <p:set>
                                      <p:cBhvr>
                                        <p:cTn id="84" dur="1" fill="hold">
                                          <p:stCondLst>
                                            <p:cond delay="0"/>
                                          </p:stCondLst>
                                        </p:cTn>
                                        <p:tgtEl>
                                          <p:spTgt spid="2"/>
                                        </p:tgtEl>
                                        <p:attrNameLst>
                                          <p:attrName>style.visibility</p:attrName>
                                        </p:attrNameLst>
                                      </p:cBhvr>
                                      <p:to>
                                        <p:strVal val="visible"/>
                                      </p:to>
                                    </p:set>
                                    <p:animEffect transition="in" filter="wipe(left)">
                                      <p:cBhvr>
                                        <p:cTn id="85" dur="500"/>
                                        <p:tgtEl>
                                          <p:spTgt spid="2"/>
                                        </p:tgtEl>
                                      </p:cBhvr>
                                    </p:animEffect>
                                  </p:childTnLst>
                                </p:cTn>
                              </p:par>
                            </p:childTnLst>
                          </p:cTn>
                        </p:par>
                        <p:par>
                          <p:cTn id="86" fill="hold" nodeType="afterGroup">
                            <p:stCondLst>
                              <p:cond delay="9500"/>
                            </p:stCondLst>
                            <p:childTnLst>
                              <p:par>
                                <p:cTn id="87" presetID="22" presetClass="entr" presetSubtype="4" fill="hold" nodeType="after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wipe(down)">
                                      <p:cBhvr>
                                        <p:cTn id="89" dur="500"/>
                                        <p:tgtEl>
                                          <p:spTgt spid="89"/>
                                        </p:tgtEl>
                                      </p:cBhvr>
                                    </p:animEffect>
                                  </p:childTnLst>
                                </p:cTn>
                              </p:par>
                            </p:childTnLst>
                          </p:cTn>
                        </p:par>
                        <p:par>
                          <p:cTn id="90" fill="hold" nodeType="afterGroup">
                            <p:stCondLst>
                              <p:cond delay="10000"/>
                            </p:stCondLst>
                            <p:childTnLst>
                              <p:par>
                                <p:cTn id="91" presetID="22" presetClass="entr" presetSubtype="8" fill="hold"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wipe(left)">
                                      <p:cBhvr>
                                        <p:cTn id="93" dur="500"/>
                                        <p:tgtEl>
                                          <p:spTgt spid="32"/>
                                        </p:tgtEl>
                                      </p:cBhvr>
                                    </p:animEffect>
                                  </p:childTnLst>
                                </p:cTn>
                              </p:par>
                            </p:childTnLst>
                          </p:cTn>
                        </p:par>
                        <p:par>
                          <p:cTn id="94" fill="hold" nodeType="afterGroup">
                            <p:stCondLst>
                              <p:cond delay="10500"/>
                            </p:stCondLst>
                            <p:childTnLst>
                              <p:par>
                                <p:cTn id="95" presetID="22" presetClass="entr" presetSubtype="8" fill="hold" nodeType="afterEffect">
                                  <p:stCondLst>
                                    <p:cond delay="0"/>
                                  </p:stCondLst>
                                  <p:childTnLst>
                                    <p:set>
                                      <p:cBhvr>
                                        <p:cTn id="96" dur="1" fill="hold">
                                          <p:stCondLst>
                                            <p:cond delay="0"/>
                                          </p:stCondLst>
                                        </p:cTn>
                                        <p:tgtEl>
                                          <p:spTgt spid="90"/>
                                        </p:tgtEl>
                                        <p:attrNameLst>
                                          <p:attrName>style.visibility</p:attrName>
                                        </p:attrNameLst>
                                      </p:cBhvr>
                                      <p:to>
                                        <p:strVal val="visible"/>
                                      </p:to>
                                    </p:set>
                                    <p:animEffect transition="in" filter="wipe(left)">
                                      <p:cBhvr>
                                        <p:cTn id="97" dur="500"/>
                                        <p:tgtEl>
                                          <p:spTgt spid="90"/>
                                        </p:tgtEl>
                                      </p:cBhvr>
                                    </p:animEffect>
                                  </p:childTnLst>
                                </p:cTn>
                              </p:par>
                            </p:childTnLst>
                          </p:cTn>
                        </p:par>
                        <p:par>
                          <p:cTn id="98" fill="hold" nodeType="afterGroup">
                            <p:stCondLst>
                              <p:cond delay="11000"/>
                            </p:stCondLst>
                            <p:childTnLst>
                              <p:par>
                                <p:cTn id="99" presetID="22" presetClass="entr" presetSubtype="8" fill="hold"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wipe(left)">
                                      <p:cBhvr>
                                        <p:cTn id="101" dur="500"/>
                                        <p:tgtEl>
                                          <p:spTgt spid="34"/>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9"/>
                                        </p:tgtEl>
                                        <p:attrNameLst>
                                          <p:attrName>style.visibility</p:attrName>
                                        </p:attrNameLst>
                                      </p:cBhvr>
                                      <p:to>
                                        <p:strVal val="visible"/>
                                      </p:to>
                                    </p:set>
                                    <p:animEffect transition="in" filter="fade">
                                      <p:cBhvr>
                                        <p:cTn id="10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82" grpId="0" animBg="1"/>
      <p:bldP spid="83" grpId="0" animBg="1"/>
      <p:bldP spid="84" grpId="0" animBg="1"/>
      <p:bldP spid="85" grpId="0" animBg="1"/>
      <p:bldP spid="86" grpId="0" animBg="1"/>
      <p:bldP spid="8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xfrm>
            <a:off x="4305300" y="258300"/>
            <a:ext cx="48387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n-lt"/>
              </a:rPr>
              <a:t>Market Supply</a:t>
            </a:r>
          </a:p>
        </p:txBody>
      </p:sp>
      <p:graphicFrame>
        <p:nvGraphicFramePr>
          <p:cNvPr id="5" name="Table 4"/>
          <p:cNvGraphicFramePr>
            <a:graphicFrameLocks noGrp="1"/>
          </p:cNvGraphicFramePr>
          <p:nvPr>
            <p:extLst>
              <p:ext uri="{D42A27DB-BD31-4B8C-83A1-F6EECF244321}">
                <p14:modId xmlns:p14="http://schemas.microsoft.com/office/powerpoint/2010/main" val="3496603090"/>
              </p:ext>
            </p:extLst>
          </p:nvPr>
        </p:nvGraphicFramePr>
        <p:xfrm>
          <a:off x="1161988" y="2335480"/>
          <a:ext cx="6334125" cy="2426525"/>
        </p:xfrm>
        <a:graphic>
          <a:graphicData uri="http://schemas.openxmlformats.org/drawingml/2006/table">
            <a:tbl>
              <a:tblPr>
                <a:tableStyleId>{5C22544A-7EE6-4342-B048-85BDC9FD1C3A}</a:tableStyleId>
              </a:tblPr>
              <a:tblGrid>
                <a:gridCol w="2406599"/>
                <a:gridCol w="1195077"/>
                <a:gridCol w="349533"/>
                <a:gridCol w="1076534"/>
                <a:gridCol w="349533"/>
                <a:gridCol w="956849"/>
              </a:tblGrid>
              <a:tr h="370889">
                <a:tc>
                  <a:txBody>
                    <a:bodyPr/>
                    <a:lstStyle/>
                    <a:p>
                      <a:pPr algn="ctr"/>
                      <a:r>
                        <a:rPr lang="en-US" sz="1800" b="1" dirty="0" smtClean="0">
                          <a:solidFill>
                            <a:schemeClr val="bg1">
                              <a:lumMod val="50000"/>
                            </a:schemeClr>
                          </a:solidFill>
                        </a:rPr>
                        <a:t>Price of hamburger</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Jan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Al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Market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55636">
                <a:tc>
                  <a:txBody>
                    <a:bodyPr/>
                    <a:lstStyle/>
                    <a:p>
                      <a:pPr algn="ctr"/>
                      <a:r>
                        <a:rPr lang="en-US" sz="1800" dirty="0" smtClean="0"/>
                        <a:t>$0.00</a:t>
                      </a:r>
                    </a:p>
                    <a:p>
                      <a:pPr algn="ctr"/>
                      <a:r>
                        <a:rPr lang="en-US" sz="1800" dirty="0" smtClean="0"/>
                        <a:t>$0.50</a:t>
                      </a:r>
                    </a:p>
                    <a:p>
                      <a:pPr algn="ctr"/>
                      <a:r>
                        <a:rPr lang="en-US" sz="1800" dirty="0" smtClean="0"/>
                        <a:t>$1.00</a:t>
                      </a:r>
                    </a:p>
                    <a:p>
                      <a:pPr algn="ctr"/>
                      <a:r>
                        <a:rPr lang="en-US" sz="1800" dirty="0" smtClean="0"/>
                        <a:t>$1.50</a:t>
                      </a:r>
                    </a:p>
                    <a:p>
                      <a:pPr algn="ctr"/>
                      <a:r>
                        <a:rPr lang="en-US" sz="1800" dirty="0" smtClean="0"/>
                        <a:t>$2.00</a:t>
                      </a:r>
                    </a:p>
                    <a:p>
                      <a:pPr algn="ctr"/>
                      <a:r>
                        <a:rPr lang="en-US" sz="1800" dirty="0" smtClean="0"/>
                        <a:t>$2.50</a:t>
                      </a:r>
                    </a:p>
                    <a:p>
                      <a:pPr algn="ctr"/>
                      <a:r>
                        <a:rPr lang="en-US" sz="1800" dirty="0" smtClean="0"/>
                        <a:t>$3.00</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0</a:t>
                      </a:r>
                    </a:p>
                    <a:p>
                      <a:pPr algn="ctr"/>
                      <a:r>
                        <a:rPr lang="en-US" sz="1800" dirty="0" smtClean="0"/>
                        <a:t>0</a:t>
                      </a:r>
                    </a:p>
                    <a:p>
                      <a:pPr algn="ctr"/>
                      <a:r>
                        <a:rPr lang="en-US" sz="1800" dirty="0" smtClean="0"/>
                        <a:t>1</a:t>
                      </a:r>
                    </a:p>
                    <a:p>
                      <a:pPr algn="ctr"/>
                      <a:r>
                        <a:rPr lang="en-US" sz="1800" dirty="0" smtClean="0"/>
                        <a:t>2</a:t>
                      </a:r>
                    </a:p>
                    <a:p>
                      <a:pPr algn="ctr"/>
                      <a:r>
                        <a:rPr lang="en-US" sz="1800" dirty="0" smtClean="0"/>
                        <a:t>3</a:t>
                      </a:r>
                    </a:p>
                    <a:p>
                      <a:pPr algn="ctr"/>
                      <a:r>
                        <a:rPr lang="en-US" sz="1800" dirty="0" smtClean="0"/>
                        <a:t>4</a:t>
                      </a:r>
                    </a:p>
                    <a:p>
                      <a:pPr algn="ctr"/>
                      <a:r>
                        <a:rPr lang="en-US" sz="1800" dirty="0" smtClean="0"/>
                        <a:t>5</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0</a:t>
                      </a:r>
                    </a:p>
                    <a:p>
                      <a:pPr algn="ctr"/>
                      <a:r>
                        <a:rPr lang="en-US" sz="1800" dirty="0" smtClean="0"/>
                        <a:t>0</a:t>
                      </a:r>
                    </a:p>
                    <a:p>
                      <a:pPr algn="ctr"/>
                      <a:r>
                        <a:rPr lang="en-US" sz="1800" dirty="0" smtClean="0"/>
                        <a:t>0</a:t>
                      </a:r>
                    </a:p>
                    <a:p>
                      <a:pPr algn="ctr"/>
                      <a:r>
                        <a:rPr lang="en-US" sz="1800" dirty="0" smtClean="0"/>
                        <a:t>2</a:t>
                      </a:r>
                    </a:p>
                    <a:p>
                      <a:pPr algn="ctr"/>
                      <a:r>
                        <a:rPr lang="en-US" sz="1800" dirty="0" smtClean="0"/>
                        <a:t>4</a:t>
                      </a:r>
                    </a:p>
                    <a:p>
                      <a:pPr algn="ctr"/>
                      <a:r>
                        <a:rPr lang="en-US" sz="1800" dirty="0" smtClean="0"/>
                        <a:t>6</a:t>
                      </a:r>
                    </a:p>
                    <a:p>
                      <a:pPr algn="ctr"/>
                      <a:r>
                        <a:rPr lang="en-US" sz="1800" dirty="0" smtClean="0"/>
                        <a:t>8</a:t>
                      </a: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0</a:t>
                      </a:r>
                    </a:p>
                    <a:p>
                      <a:pPr algn="ctr"/>
                      <a:r>
                        <a:rPr lang="en-US" sz="1800" dirty="0" smtClean="0"/>
                        <a:t>0</a:t>
                      </a:r>
                    </a:p>
                    <a:p>
                      <a:pPr algn="ctr"/>
                      <a:r>
                        <a:rPr lang="en-US" sz="1800" dirty="0" smtClean="0"/>
                        <a:t>1</a:t>
                      </a:r>
                    </a:p>
                    <a:p>
                      <a:pPr algn="ctr"/>
                      <a:r>
                        <a:rPr lang="en-US" sz="1800" dirty="0" smtClean="0"/>
                        <a:t>4</a:t>
                      </a:r>
                    </a:p>
                    <a:p>
                      <a:pPr algn="ctr"/>
                      <a:r>
                        <a:rPr lang="en-US" sz="1800" dirty="0" smtClean="0"/>
                        <a:t>7</a:t>
                      </a:r>
                    </a:p>
                    <a:p>
                      <a:pPr algn="ctr"/>
                      <a:r>
                        <a:rPr lang="en-US" sz="1800" dirty="0" smtClean="0"/>
                        <a:t>10</a:t>
                      </a:r>
                    </a:p>
                    <a:p>
                      <a:pPr algn="ctr"/>
                      <a:r>
                        <a:rPr lang="en-US" sz="1800" dirty="0" smtClean="0"/>
                        <a:t>13</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306780" y="4927774"/>
            <a:ext cx="83058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The quantity supplied in a market is the sum of the quantities supplied by all the sellers at each price. Thus, the market supply curve is found by adding horizontally the individual supply curves. At a price of $2.00</a:t>
            </a:r>
            <a:r>
              <a:rPr lang="en-US" dirty="0" smtClean="0">
                <a:latin typeface="+mn-lt"/>
              </a:rPr>
              <a:t>, Bob </a:t>
            </a:r>
            <a:r>
              <a:rPr lang="en-US" dirty="0">
                <a:latin typeface="+mn-lt"/>
              </a:rPr>
              <a:t>supplies 3 </a:t>
            </a:r>
            <a:r>
              <a:rPr lang="en-US" dirty="0" smtClean="0">
                <a:latin typeface="+mn-lt"/>
              </a:rPr>
              <a:t>hamburgers, </a:t>
            </a:r>
            <a:r>
              <a:rPr lang="en-US" dirty="0">
                <a:latin typeface="+mn-lt"/>
              </a:rPr>
              <a:t>and </a:t>
            </a:r>
            <a:r>
              <a:rPr lang="en-US" dirty="0" smtClean="0">
                <a:latin typeface="+mn-lt"/>
              </a:rPr>
              <a:t>Al </a:t>
            </a:r>
            <a:r>
              <a:rPr lang="en-US" dirty="0">
                <a:latin typeface="+mn-lt"/>
              </a:rPr>
              <a:t>supplies 4 </a:t>
            </a:r>
            <a:r>
              <a:rPr lang="en-US" dirty="0" smtClean="0">
                <a:latin typeface="+mn-lt"/>
              </a:rPr>
              <a:t>hamburgers</a:t>
            </a:r>
            <a:r>
              <a:rPr lang="en-US" dirty="0">
                <a:latin typeface="+mn-lt"/>
              </a:rPr>
              <a:t>. The quantity supplied in the market at this price is </a:t>
            </a:r>
            <a:r>
              <a:rPr lang="en-US" dirty="0" smtClean="0">
                <a:latin typeface="+mn-lt"/>
              </a:rPr>
              <a:t>7 hamburgers.</a:t>
            </a:r>
            <a:endParaRPr lang="en-US" dirty="0">
              <a:latin typeface="+mn-lt"/>
            </a:endParaRPr>
          </a:p>
        </p:txBody>
      </p:sp>
      <p:sp>
        <p:nvSpPr>
          <p:cNvPr id="7" name="Content Placeholder 2"/>
          <p:cNvSpPr>
            <a:spLocks noGrp="1"/>
          </p:cNvSpPr>
          <p:nvPr>
            <p:ph idx="4294967295"/>
          </p:nvPr>
        </p:nvSpPr>
        <p:spPr bwMode="auto">
          <a:xfrm>
            <a:off x="457200" y="1172701"/>
            <a:ext cx="8229600" cy="11786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2800" dirty="0" smtClean="0"/>
              <a:t>Market supply – sum of the supply schedules of all sellers for a good or 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635000" y="2252663"/>
            <a:ext cx="1577758" cy="2852738"/>
            <a:chOff x="4412430" y="1481554"/>
            <a:chExt cx="1577757" cy="2853161"/>
          </a:xfrm>
        </p:grpSpPr>
        <p:cxnSp>
          <p:nvCxnSpPr>
            <p:cNvPr id="9" name="Straight Connector 8"/>
            <p:cNvCxnSpPr/>
            <p:nvPr/>
          </p:nvCxnSpPr>
          <p:spPr>
            <a:xfrm rot="5400000" flipH="1" flipV="1">
              <a:off x="3840766" y="2696251"/>
              <a:ext cx="2210128" cy="1066799"/>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38083" name="TextBox 9"/>
            <p:cNvSpPr txBox="1">
              <a:spLocks noChangeArrowheads="1"/>
            </p:cNvSpPr>
            <p:nvPr/>
          </p:nvSpPr>
          <p:spPr bwMode="auto">
            <a:xfrm>
              <a:off x="5449654" y="1481554"/>
              <a:ext cx="540533" cy="338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smtClean="0"/>
                <a:t>S</a:t>
              </a:r>
              <a:r>
                <a:rPr lang="en-US" sz="1600" baseline="-25000" dirty="0" err="1" smtClean="0"/>
                <a:t>Jan</a:t>
              </a:r>
              <a:endParaRPr lang="en-US" sz="1600" baseline="-25000" dirty="0"/>
            </a:p>
          </p:txBody>
        </p:sp>
      </p:grpSp>
      <p:grpSp>
        <p:nvGrpSpPr>
          <p:cNvPr id="3" name="Group 10"/>
          <p:cNvGrpSpPr>
            <a:grpSpLocks/>
          </p:cNvGrpSpPr>
          <p:nvPr/>
        </p:nvGrpSpPr>
        <p:grpSpPr bwMode="auto">
          <a:xfrm>
            <a:off x="420688" y="5376853"/>
            <a:ext cx="3140214" cy="746303"/>
            <a:chOff x="680076" y="5147846"/>
            <a:chExt cx="3140210" cy="746129"/>
          </a:xfrm>
        </p:grpSpPr>
        <p:sp>
          <p:nvSpPr>
            <p:cNvPr id="38041" name="TextBox 11"/>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38042" name="Group 99"/>
            <p:cNvGrpSpPr>
              <a:grpSpLocks/>
            </p:cNvGrpSpPr>
            <p:nvPr/>
          </p:nvGrpSpPr>
          <p:grpSpPr bwMode="auto">
            <a:xfrm>
              <a:off x="914400" y="5147846"/>
              <a:ext cx="2875584" cy="460177"/>
              <a:chOff x="936854" y="5147846"/>
              <a:chExt cx="2875584" cy="460177"/>
            </a:xfrm>
          </p:grpSpPr>
          <p:cxnSp>
            <p:nvCxnSpPr>
              <p:cNvPr id="15" name="Straight Connector 14"/>
              <p:cNvCxnSpPr/>
              <p:nvPr/>
            </p:nvCxnSpPr>
            <p:spPr>
              <a:xfrm>
                <a:off x="937480" y="5300210"/>
                <a:ext cx="2719383"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045" name="Group 96"/>
              <p:cNvGrpSpPr>
                <a:grpSpLocks/>
              </p:cNvGrpSpPr>
              <p:nvPr/>
            </p:nvGrpSpPr>
            <p:grpSpPr bwMode="auto">
              <a:xfrm>
                <a:off x="996920" y="5147846"/>
                <a:ext cx="2815518" cy="460177"/>
                <a:chOff x="996920" y="5147846"/>
                <a:chExt cx="2815518" cy="460177"/>
              </a:xfrm>
            </p:grpSpPr>
            <p:grpSp>
              <p:nvGrpSpPr>
                <p:cNvPr id="38046" name="Group 14"/>
                <p:cNvGrpSpPr>
                  <a:grpSpLocks/>
                </p:cNvGrpSpPr>
                <p:nvPr/>
              </p:nvGrpSpPr>
              <p:grpSpPr bwMode="auto">
                <a:xfrm>
                  <a:off x="3429000" y="5147846"/>
                  <a:ext cx="383438" cy="460177"/>
                  <a:chOff x="8001000" y="4648200"/>
                  <a:chExt cx="383438" cy="460177"/>
                </a:xfrm>
              </p:grpSpPr>
              <p:cxnSp>
                <p:nvCxnSpPr>
                  <p:cNvPr id="51" name="Straight Connector 12"/>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81" name="TextBox 13"/>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38047" name="Group 15"/>
                <p:cNvGrpSpPr>
                  <a:grpSpLocks/>
                </p:cNvGrpSpPr>
                <p:nvPr/>
              </p:nvGrpSpPr>
              <p:grpSpPr bwMode="auto">
                <a:xfrm>
                  <a:off x="2971800" y="5147846"/>
                  <a:ext cx="383438" cy="460177"/>
                  <a:chOff x="8001000" y="4648200"/>
                  <a:chExt cx="383438" cy="460177"/>
                </a:xfrm>
              </p:grpSpPr>
              <p:cxnSp>
                <p:nvCxnSpPr>
                  <p:cNvPr id="49" name="Straight Connector 16"/>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9" name="TextBox 17"/>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38048" name="Group 18"/>
                <p:cNvGrpSpPr>
                  <a:grpSpLocks/>
                </p:cNvGrpSpPr>
                <p:nvPr/>
              </p:nvGrpSpPr>
              <p:grpSpPr bwMode="auto">
                <a:xfrm>
                  <a:off x="3200400" y="5147846"/>
                  <a:ext cx="370101" cy="460177"/>
                  <a:chOff x="8001000" y="4648200"/>
                  <a:chExt cx="370101" cy="460177"/>
                </a:xfrm>
              </p:grpSpPr>
              <p:cxnSp>
                <p:nvCxnSpPr>
                  <p:cNvPr id="47" name="Straight Connector 19"/>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7" name="TextBox 20"/>
                  <p:cNvSpPr txBox="1">
                    <a:spLocks noChangeArrowheads="1"/>
                  </p:cNvSpPr>
                  <p:nvPr/>
                </p:nvSpPr>
                <p:spPr bwMode="auto">
                  <a:xfrm>
                    <a:off x="8001000" y="4800600"/>
                    <a:ext cx="3701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11</a:t>
                    </a:r>
                  </a:p>
                </p:txBody>
              </p:sp>
            </p:grpSp>
            <p:grpSp>
              <p:nvGrpSpPr>
                <p:cNvPr id="38049" name="Group 21"/>
                <p:cNvGrpSpPr>
                  <a:grpSpLocks/>
                </p:cNvGrpSpPr>
                <p:nvPr/>
              </p:nvGrpSpPr>
              <p:grpSpPr bwMode="auto">
                <a:xfrm>
                  <a:off x="2825720" y="5147846"/>
                  <a:ext cx="284052" cy="460177"/>
                  <a:chOff x="8069094" y="4648200"/>
                  <a:chExt cx="284052" cy="460177"/>
                </a:xfrm>
              </p:grpSpPr>
              <p:cxnSp>
                <p:nvCxnSpPr>
                  <p:cNvPr id="45" name="Straight Connector 44"/>
                  <p:cNvCxnSpPr/>
                  <p:nvPr/>
                </p:nvCxnSpPr>
                <p:spPr>
                  <a:xfrm rot="5400000">
                    <a:off x="8156513"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5" name="TextBox 4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9</a:t>
                    </a:r>
                  </a:p>
                </p:txBody>
              </p:sp>
            </p:grpSp>
            <p:grpSp>
              <p:nvGrpSpPr>
                <p:cNvPr id="38050" name="Group 27"/>
                <p:cNvGrpSpPr>
                  <a:grpSpLocks/>
                </p:cNvGrpSpPr>
                <p:nvPr/>
              </p:nvGrpSpPr>
              <p:grpSpPr bwMode="auto">
                <a:xfrm>
                  <a:off x="996920" y="5147846"/>
                  <a:ext cx="284052" cy="460177"/>
                  <a:chOff x="8069094" y="4648200"/>
                  <a:chExt cx="284052" cy="460177"/>
                </a:xfrm>
              </p:grpSpPr>
              <p:cxnSp>
                <p:nvCxnSpPr>
                  <p:cNvPr id="43" name="Straight Connector 42"/>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3" name="TextBox 4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38051" name="Group 30"/>
                <p:cNvGrpSpPr>
                  <a:grpSpLocks/>
                </p:cNvGrpSpPr>
                <p:nvPr/>
              </p:nvGrpSpPr>
              <p:grpSpPr bwMode="auto">
                <a:xfrm>
                  <a:off x="1225520" y="5147846"/>
                  <a:ext cx="284052" cy="460177"/>
                  <a:chOff x="8069094" y="4648200"/>
                  <a:chExt cx="284052" cy="460177"/>
                </a:xfrm>
              </p:grpSpPr>
              <p:cxnSp>
                <p:nvCxnSpPr>
                  <p:cNvPr id="41" name="Straight Connector 40"/>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71" name="TextBox 4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38052" name="Group 33"/>
                <p:cNvGrpSpPr>
                  <a:grpSpLocks/>
                </p:cNvGrpSpPr>
                <p:nvPr/>
              </p:nvGrpSpPr>
              <p:grpSpPr bwMode="auto">
                <a:xfrm>
                  <a:off x="1454120" y="5147846"/>
                  <a:ext cx="284052" cy="460177"/>
                  <a:chOff x="8069094" y="4648200"/>
                  <a:chExt cx="284052" cy="460177"/>
                </a:xfrm>
              </p:grpSpPr>
              <p:cxnSp>
                <p:nvCxnSpPr>
                  <p:cNvPr id="39" name="Straight Connector 38"/>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9" name="TextBox 3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38053" name="Group 36"/>
                <p:cNvGrpSpPr>
                  <a:grpSpLocks/>
                </p:cNvGrpSpPr>
                <p:nvPr/>
              </p:nvGrpSpPr>
              <p:grpSpPr bwMode="auto">
                <a:xfrm>
                  <a:off x="1682720" y="5147846"/>
                  <a:ext cx="284052" cy="460177"/>
                  <a:chOff x="8069094" y="4648200"/>
                  <a:chExt cx="284052" cy="460177"/>
                </a:xfrm>
              </p:grpSpPr>
              <p:cxnSp>
                <p:nvCxnSpPr>
                  <p:cNvPr id="37" name="Straight Connector 36"/>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7" name="TextBox 3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38054" name="Group 39"/>
                <p:cNvGrpSpPr>
                  <a:grpSpLocks/>
                </p:cNvGrpSpPr>
                <p:nvPr/>
              </p:nvGrpSpPr>
              <p:grpSpPr bwMode="auto">
                <a:xfrm>
                  <a:off x="1911320" y="5147846"/>
                  <a:ext cx="284052" cy="460177"/>
                  <a:chOff x="8069094" y="4648200"/>
                  <a:chExt cx="284052" cy="460177"/>
                </a:xfrm>
              </p:grpSpPr>
              <p:cxnSp>
                <p:nvCxnSpPr>
                  <p:cNvPr id="35" name="Straight Connector 34"/>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5" name="TextBox 3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38055" name="Group 42"/>
                <p:cNvGrpSpPr>
                  <a:grpSpLocks/>
                </p:cNvGrpSpPr>
                <p:nvPr/>
              </p:nvGrpSpPr>
              <p:grpSpPr bwMode="auto">
                <a:xfrm>
                  <a:off x="2139920" y="5147846"/>
                  <a:ext cx="284052" cy="460177"/>
                  <a:chOff x="8069094" y="4648200"/>
                  <a:chExt cx="284052" cy="460177"/>
                </a:xfrm>
              </p:grpSpPr>
              <p:cxnSp>
                <p:nvCxnSpPr>
                  <p:cNvPr id="33" name="Straight Connector 32"/>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3" name="TextBox 3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38056" name="Group 45"/>
                <p:cNvGrpSpPr>
                  <a:grpSpLocks/>
                </p:cNvGrpSpPr>
                <p:nvPr/>
              </p:nvGrpSpPr>
              <p:grpSpPr bwMode="auto">
                <a:xfrm>
                  <a:off x="2368520" y="5147846"/>
                  <a:ext cx="284052" cy="460177"/>
                  <a:chOff x="8069094" y="4648200"/>
                  <a:chExt cx="284052" cy="460177"/>
                </a:xfrm>
              </p:grpSpPr>
              <p:cxnSp>
                <p:nvCxnSpPr>
                  <p:cNvPr id="31" name="Straight Connector 30"/>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61" name="TextBox 3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nvGrpSpPr>
                <p:cNvPr id="38057" name="Group 48"/>
                <p:cNvGrpSpPr>
                  <a:grpSpLocks/>
                </p:cNvGrpSpPr>
                <p:nvPr/>
              </p:nvGrpSpPr>
              <p:grpSpPr bwMode="auto">
                <a:xfrm>
                  <a:off x="2597120" y="5147846"/>
                  <a:ext cx="284052" cy="460177"/>
                  <a:chOff x="8069094" y="4648200"/>
                  <a:chExt cx="284052" cy="460177"/>
                </a:xfrm>
              </p:grpSpPr>
              <p:cxnSp>
                <p:nvCxnSpPr>
                  <p:cNvPr id="29" name="Straight Connector 24"/>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59" name="TextBox 2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grpSp>
        <p:sp>
          <p:nvSpPr>
            <p:cNvPr id="38043" name="TextBox 13"/>
            <p:cNvSpPr txBox="1">
              <a:spLocks noChangeArrowheads="1"/>
            </p:cNvSpPr>
            <p:nvPr/>
          </p:nvSpPr>
          <p:spPr bwMode="auto">
            <a:xfrm>
              <a:off x="2968772" y="5586270"/>
              <a:ext cx="851514"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grpSp>
      <p:grpSp>
        <p:nvGrpSpPr>
          <p:cNvPr id="22" name="Group 52"/>
          <p:cNvGrpSpPr>
            <a:grpSpLocks/>
          </p:cNvGrpSpPr>
          <p:nvPr/>
        </p:nvGrpSpPr>
        <p:grpSpPr bwMode="auto">
          <a:xfrm>
            <a:off x="62195" y="2083263"/>
            <a:ext cx="739492" cy="3446000"/>
            <a:chOff x="3983925" y="1355321"/>
            <a:chExt cx="740222" cy="3446072"/>
          </a:xfrm>
        </p:grpSpPr>
        <p:cxnSp>
          <p:nvCxnSpPr>
            <p:cNvPr id="54" name="Straight Connector 53"/>
            <p:cNvCxnSpPr/>
            <p:nvPr/>
          </p:nvCxnSpPr>
          <p:spPr>
            <a:xfrm rot="5400000">
              <a:off x="2895960" y="3124167"/>
              <a:ext cx="3352862"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022" name="Group 56"/>
            <p:cNvGrpSpPr>
              <a:grpSpLocks/>
            </p:cNvGrpSpPr>
            <p:nvPr/>
          </p:nvGrpSpPr>
          <p:grpSpPr bwMode="auto">
            <a:xfrm>
              <a:off x="3983925" y="1828800"/>
              <a:ext cx="740222" cy="307777"/>
              <a:chOff x="6117778" y="2286000"/>
              <a:chExt cx="740222" cy="307777"/>
            </a:xfrm>
          </p:grpSpPr>
          <p:sp>
            <p:nvSpPr>
              <p:cNvPr id="38039"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73" name="Straight Connector 55"/>
              <p:cNvCxnSpPr/>
              <p:nvPr/>
            </p:nvCxnSpPr>
            <p:spPr>
              <a:xfrm>
                <a:off x="6705450" y="2513754"/>
                <a:ext cx="1525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3" name="Group 57"/>
            <p:cNvGrpSpPr>
              <a:grpSpLocks/>
            </p:cNvGrpSpPr>
            <p:nvPr/>
          </p:nvGrpSpPr>
          <p:grpSpPr bwMode="auto">
            <a:xfrm>
              <a:off x="4097738" y="2297668"/>
              <a:ext cx="626409" cy="307777"/>
              <a:chOff x="6231591" y="2286000"/>
              <a:chExt cx="626409" cy="307777"/>
            </a:xfrm>
          </p:grpSpPr>
          <p:sp>
            <p:nvSpPr>
              <p:cNvPr id="38037" name="TextBox 6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71" name="Straight Connector 70"/>
              <p:cNvCxnSpPr/>
              <p:nvPr/>
            </p:nvCxnSpPr>
            <p:spPr>
              <a:xfrm>
                <a:off x="6705449" y="2514794"/>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4" name="Group 60"/>
            <p:cNvGrpSpPr>
              <a:grpSpLocks/>
            </p:cNvGrpSpPr>
            <p:nvPr/>
          </p:nvGrpSpPr>
          <p:grpSpPr bwMode="auto">
            <a:xfrm>
              <a:off x="4097738" y="2754868"/>
              <a:ext cx="626409" cy="307777"/>
              <a:chOff x="6231591" y="2286000"/>
              <a:chExt cx="626409" cy="307777"/>
            </a:xfrm>
          </p:grpSpPr>
          <p:sp>
            <p:nvSpPr>
              <p:cNvPr id="38035" name="TextBox 6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69" name="Straight Connector 68"/>
              <p:cNvCxnSpPr/>
              <p:nvPr/>
            </p:nvCxnSpPr>
            <p:spPr>
              <a:xfrm>
                <a:off x="6705449" y="2514803"/>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5" name="Group 63"/>
            <p:cNvGrpSpPr>
              <a:grpSpLocks/>
            </p:cNvGrpSpPr>
            <p:nvPr/>
          </p:nvGrpSpPr>
          <p:grpSpPr bwMode="auto">
            <a:xfrm>
              <a:off x="4097738" y="3212068"/>
              <a:ext cx="626409" cy="307777"/>
              <a:chOff x="6231591" y="2286000"/>
              <a:chExt cx="626409" cy="307777"/>
            </a:xfrm>
          </p:grpSpPr>
          <p:sp>
            <p:nvSpPr>
              <p:cNvPr id="38033" name="TextBox 6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67" name="Straight Connector 66"/>
              <p:cNvCxnSpPr/>
              <p:nvPr/>
            </p:nvCxnSpPr>
            <p:spPr>
              <a:xfrm>
                <a:off x="6705449" y="2514811"/>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6" name="Group 66"/>
            <p:cNvGrpSpPr>
              <a:grpSpLocks/>
            </p:cNvGrpSpPr>
            <p:nvPr/>
          </p:nvGrpSpPr>
          <p:grpSpPr bwMode="auto">
            <a:xfrm>
              <a:off x="4097738" y="3669268"/>
              <a:ext cx="626409" cy="307777"/>
              <a:chOff x="6231591" y="2286000"/>
              <a:chExt cx="626409" cy="307777"/>
            </a:xfrm>
          </p:grpSpPr>
          <p:sp>
            <p:nvSpPr>
              <p:cNvPr id="38031" name="TextBox 6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65" name="Straight Connector 64"/>
              <p:cNvCxnSpPr/>
              <p:nvPr/>
            </p:nvCxnSpPr>
            <p:spPr>
              <a:xfrm>
                <a:off x="6705449" y="2514820"/>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027" name="Group 69"/>
            <p:cNvGrpSpPr>
              <a:grpSpLocks/>
            </p:cNvGrpSpPr>
            <p:nvPr/>
          </p:nvGrpSpPr>
          <p:grpSpPr bwMode="auto">
            <a:xfrm>
              <a:off x="4097738" y="4126468"/>
              <a:ext cx="626409" cy="307777"/>
              <a:chOff x="6231591" y="2286000"/>
              <a:chExt cx="626409" cy="307777"/>
            </a:xfrm>
          </p:grpSpPr>
          <p:sp>
            <p:nvSpPr>
              <p:cNvPr id="38029" name="TextBox 6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63" name="Straight Connector 62"/>
              <p:cNvCxnSpPr/>
              <p:nvPr/>
            </p:nvCxnSpPr>
            <p:spPr>
              <a:xfrm>
                <a:off x="6705449" y="2514828"/>
                <a:ext cx="1525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028" name="TextBox 60"/>
            <p:cNvSpPr txBox="1">
              <a:spLocks noChangeArrowheads="1"/>
            </p:cNvSpPr>
            <p:nvPr/>
          </p:nvSpPr>
          <p:spPr bwMode="auto">
            <a:xfrm>
              <a:off x="4006184" y="1355321"/>
              <a:ext cx="594017" cy="30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74" name="Straight Connector 73"/>
          <p:cNvCxnSpPr/>
          <p:nvPr/>
        </p:nvCxnSpPr>
        <p:spPr>
          <a:xfrm>
            <a:off x="655638" y="3721100"/>
            <a:ext cx="665162"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flipH="1" flipV="1">
            <a:off x="419894" y="4647406"/>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6" name="Freeform 183"/>
          <p:cNvSpPr>
            <a:spLocks/>
          </p:cNvSpPr>
          <p:nvPr/>
        </p:nvSpPr>
        <p:spPr bwMode="auto">
          <a:xfrm>
            <a:off x="1244600" y="3657600"/>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77" name="TextBox 76"/>
          <p:cNvSpPr txBox="1">
            <a:spLocks noChangeArrowheads="1"/>
          </p:cNvSpPr>
          <p:nvPr/>
        </p:nvSpPr>
        <p:spPr bwMode="auto">
          <a:xfrm>
            <a:off x="883339" y="1212213"/>
            <a:ext cx="17677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smtClean="0">
                <a:solidFill>
                  <a:schemeClr val="bg1">
                    <a:lumMod val="50000"/>
                  </a:schemeClr>
                </a:solidFill>
                <a:latin typeface="+mn-lt"/>
              </a:rPr>
              <a:t>Jan’s supply</a:t>
            </a:r>
            <a:endParaRPr lang="en-US" sz="2400" b="1" dirty="0">
              <a:solidFill>
                <a:schemeClr val="bg1">
                  <a:lumMod val="50000"/>
                </a:schemeClr>
              </a:solidFill>
              <a:latin typeface="+mn-lt"/>
            </a:endParaRPr>
          </a:p>
        </p:txBody>
      </p:sp>
      <p:sp>
        <p:nvSpPr>
          <p:cNvPr id="78" name="Rectangle 77"/>
          <p:cNvSpPr/>
          <p:nvPr/>
        </p:nvSpPr>
        <p:spPr>
          <a:xfrm>
            <a:off x="4164013" y="2109788"/>
            <a:ext cx="1738312"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30" name="Group 78"/>
          <p:cNvGrpSpPr>
            <a:grpSpLocks/>
          </p:cNvGrpSpPr>
          <p:nvPr/>
        </p:nvGrpSpPr>
        <p:grpSpPr bwMode="auto">
          <a:xfrm>
            <a:off x="4149725" y="2667000"/>
            <a:ext cx="1600200" cy="1981201"/>
            <a:chOff x="4459054" y="1928336"/>
            <a:chExt cx="1600201" cy="1981203"/>
          </a:xfrm>
        </p:grpSpPr>
        <p:cxnSp>
          <p:nvCxnSpPr>
            <p:cNvPr id="80" name="Straight Connector 79"/>
            <p:cNvCxnSpPr/>
            <p:nvPr/>
          </p:nvCxnSpPr>
          <p:spPr>
            <a:xfrm rot="5400000" flipH="1" flipV="1">
              <a:off x="4459054" y="2309337"/>
              <a:ext cx="1600202" cy="1600201"/>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38020" name="TextBox 80"/>
            <p:cNvSpPr txBox="1">
              <a:spLocks noChangeArrowheads="1"/>
            </p:cNvSpPr>
            <p:nvPr/>
          </p:nvSpPr>
          <p:spPr bwMode="auto">
            <a:xfrm>
              <a:off x="5449654" y="1928336"/>
              <a:ext cx="4427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smtClean="0"/>
                <a:t>S</a:t>
              </a:r>
              <a:r>
                <a:rPr lang="en-US" sz="1600" baseline="-25000" dirty="0" err="1" smtClean="0"/>
                <a:t>Al</a:t>
              </a:r>
              <a:endParaRPr lang="en-US" sz="1600" baseline="-25000" dirty="0"/>
            </a:p>
          </p:txBody>
        </p:sp>
      </p:grpSp>
      <p:grpSp>
        <p:nvGrpSpPr>
          <p:cNvPr id="32" name="Group 81"/>
          <p:cNvGrpSpPr>
            <a:grpSpLocks/>
          </p:cNvGrpSpPr>
          <p:nvPr/>
        </p:nvGrpSpPr>
        <p:grpSpPr bwMode="auto">
          <a:xfrm>
            <a:off x="3935413" y="5386396"/>
            <a:ext cx="1966912" cy="782133"/>
            <a:chOff x="680076" y="5147846"/>
            <a:chExt cx="1966908" cy="781647"/>
          </a:xfrm>
        </p:grpSpPr>
        <p:sp>
          <p:nvSpPr>
            <p:cNvPr id="37993" name="TextBox 82"/>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37994" name="Group 99"/>
            <p:cNvGrpSpPr>
              <a:grpSpLocks/>
            </p:cNvGrpSpPr>
            <p:nvPr/>
          </p:nvGrpSpPr>
          <p:grpSpPr bwMode="auto">
            <a:xfrm>
              <a:off x="914400" y="5147846"/>
              <a:ext cx="1732584" cy="460177"/>
              <a:chOff x="936854" y="5147846"/>
              <a:chExt cx="1732584" cy="460177"/>
            </a:xfrm>
          </p:grpSpPr>
          <p:cxnSp>
            <p:nvCxnSpPr>
              <p:cNvPr id="86" name="Straight Connector 85"/>
              <p:cNvCxnSpPr/>
              <p:nvPr/>
            </p:nvCxnSpPr>
            <p:spPr>
              <a:xfrm>
                <a:off x="937480" y="5300152"/>
                <a:ext cx="1731958" cy="237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97" name="Group 96"/>
              <p:cNvGrpSpPr>
                <a:grpSpLocks/>
              </p:cNvGrpSpPr>
              <p:nvPr/>
            </p:nvGrpSpPr>
            <p:grpSpPr bwMode="auto">
              <a:xfrm>
                <a:off x="996920" y="5147846"/>
                <a:ext cx="1655652" cy="460177"/>
                <a:chOff x="996920" y="5147846"/>
                <a:chExt cx="1655652" cy="460177"/>
              </a:xfrm>
            </p:grpSpPr>
            <p:grpSp>
              <p:nvGrpSpPr>
                <p:cNvPr id="37998" name="Group 27"/>
                <p:cNvGrpSpPr>
                  <a:grpSpLocks/>
                </p:cNvGrpSpPr>
                <p:nvPr/>
              </p:nvGrpSpPr>
              <p:grpSpPr bwMode="auto">
                <a:xfrm>
                  <a:off x="996920" y="5147846"/>
                  <a:ext cx="284052" cy="460177"/>
                  <a:chOff x="8069094" y="4648200"/>
                  <a:chExt cx="284052" cy="460177"/>
                </a:xfrm>
              </p:grpSpPr>
              <p:cxnSp>
                <p:nvCxnSpPr>
                  <p:cNvPr id="107" name="Straight Connector 106"/>
                  <p:cNvCxnSpPr/>
                  <p:nvPr/>
                </p:nvCxnSpPr>
                <p:spPr>
                  <a:xfrm rot="5400000">
                    <a:off x="8156545"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8" name="TextBox 10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37999" name="Group 30"/>
                <p:cNvGrpSpPr>
                  <a:grpSpLocks/>
                </p:cNvGrpSpPr>
                <p:nvPr/>
              </p:nvGrpSpPr>
              <p:grpSpPr bwMode="auto">
                <a:xfrm>
                  <a:off x="1225520" y="5147846"/>
                  <a:ext cx="284052" cy="460177"/>
                  <a:chOff x="8069094" y="4648200"/>
                  <a:chExt cx="284052" cy="460177"/>
                </a:xfrm>
              </p:grpSpPr>
              <p:cxnSp>
                <p:nvCxnSpPr>
                  <p:cNvPr id="105" name="Straight Connector 104"/>
                  <p:cNvCxnSpPr/>
                  <p:nvPr/>
                </p:nvCxnSpPr>
                <p:spPr>
                  <a:xfrm rot="5400000">
                    <a:off x="8156544"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6" name="TextBox 10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38000" name="Group 33"/>
                <p:cNvGrpSpPr>
                  <a:grpSpLocks/>
                </p:cNvGrpSpPr>
                <p:nvPr/>
              </p:nvGrpSpPr>
              <p:grpSpPr bwMode="auto">
                <a:xfrm>
                  <a:off x="1454120" y="5147846"/>
                  <a:ext cx="284052" cy="460177"/>
                  <a:chOff x="8069094" y="4648200"/>
                  <a:chExt cx="284052" cy="460177"/>
                </a:xfrm>
              </p:grpSpPr>
              <p:cxnSp>
                <p:nvCxnSpPr>
                  <p:cNvPr id="103" name="Straight Connector 102"/>
                  <p:cNvCxnSpPr/>
                  <p:nvPr/>
                </p:nvCxnSpPr>
                <p:spPr>
                  <a:xfrm rot="5400000">
                    <a:off x="8156544"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4" name="TextBox 10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38001" name="Group 36"/>
                <p:cNvGrpSpPr>
                  <a:grpSpLocks/>
                </p:cNvGrpSpPr>
                <p:nvPr/>
              </p:nvGrpSpPr>
              <p:grpSpPr bwMode="auto">
                <a:xfrm>
                  <a:off x="1682720" y="5147846"/>
                  <a:ext cx="284052" cy="460177"/>
                  <a:chOff x="8069094" y="4648200"/>
                  <a:chExt cx="284052" cy="460177"/>
                </a:xfrm>
              </p:grpSpPr>
              <p:cxnSp>
                <p:nvCxnSpPr>
                  <p:cNvPr id="101" name="Straight Connector 100"/>
                  <p:cNvCxnSpPr/>
                  <p:nvPr/>
                </p:nvCxnSpPr>
                <p:spPr>
                  <a:xfrm rot="5400000">
                    <a:off x="8153368"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2" name="TextBox 10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38002" name="Group 39"/>
                <p:cNvGrpSpPr>
                  <a:grpSpLocks/>
                </p:cNvGrpSpPr>
                <p:nvPr/>
              </p:nvGrpSpPr>
              <p:grpSpPr bwMode="auto">
                <a:xfrm>
                  <a:off x="1911320" y="5147846"/>
                  <a:ext cx="284052" cy="460177"/>
                  <a:chOff x="8069094" y="4648200"/>
                  <a:chExt cx="284052" cy="460177"/>
                </a:xfrm>
              </p:grpSpPr>
              <p:cxnSp>
                <p:nvCxnSpPr>
                  <p:cNvPr id="99" name="Straight Connector 98"/>
                  <p:cNvCxnSpPr/>
                  <p:nvPr/>
                </p:nvCxnSpPr>
                <p:spPr>
                  <a:xfrm rot="5400000">
                    <a:off x="8151780"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10" name="TextBox 9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38003" name="Group 42"/>
                <p:cNvGrpSpPr>
                  <a:grpSpLocks/>
                </p:cNvGrpSpPr>
                <p:nvPr/>
              </p:nvGrpSpPr>
              <p:grpSpPr bwMode="auto">
                <a:xfrm>
                  <a:off x="2139920" y="5147846"/>
                  <a:ext cx="284052" cy="460177"/>
                  <a:chOff x="8069094" y="4648200"/>
                  <a:chExt cx="284052" cy="460177"/>
                </a:xfrm>
              </p:grpSpPr>
              <p:cxnSp>
                <p:nvCxnSpPr>
                  <p:cNvPr id="97" name="Straight Connector 96"/>
                  <p:cNvCxnSpPr/>
                  <p:nvPr/>
                </p:nvCxnSpPr>
                <p:spPr>
                  <a:xfrm rot="5400000">
                    <a:off x="8151779"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08" name="TextBox 9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38004" name="Group 45"/>
                <p:cNvGrpSpPr>
                  <a:grpSpLocks/>
                </p:cNvGrpSpPr>
                <p:nvPr/>
              </p:nvGrpSpPr>
              <p:grpSpPr bwMode="auto">
                <a:xfrm>
                  <a:off x="2368520" y="5147846"/>
                  <a:ext cx="284052" cy="460177"/>
                  <a:chOff x="8069094" y="4648200"/>
                  <a:chExt cx="284052" cy="460177"/>
                </a:xfrm>
              </p:grpSpPr>
              <p:cxnSp>
                <p:nvCxnSpPr>
                  <p:cNvPr id="95" name="Straight Connector 94"/>
                  <p:cNvCxnSpPr/>
                  <p:nvPr/>
                </p:nvCxnSpPr>
                <p:spPr>
                  <a:xfrm rot="5400000">
                    <a:off x="8151779"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006" name="TextBox 9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grpSp>
        <p:sp>
          <p:nvSpPr>
            <p:cNvPr id="37995" name="TextBox 84"/>
            <p:cNvSpPr txBox="1">
              <a:spLocks noChangeArrowheads="1"/>
            </p:cNvSpPr>
            <p:nvPr/>
          </p:nvSpPr>
          <p:spPr bwMode="auto">
            <a:xfrm>
              <a:off x="1788561" y="5621907"/>
              <a:ext cx="851513" cy="3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smtClean="0"/>
                <a:t>Quantity</a:t>
              </a:r>
              <a:endParaRPr lang="en-US" sz="1400" dirty="0"/>
            </a:p>
          </p:txBody>
        </p:sp>
      </p:grpSp>
      <p:grpSp>
        <p:nvGrpSpPr>
          <p:cNvPr id="52" name="Group 108"/>
          <p:cNvGrpSpPr>
            <a:grpSpLocks/>
          </p:cNvGrpSpPr>
          <p:nvPr/>
        </p:nvGrpSpPr>
        <p:grpSpPr bwMode="auto">
          <a:xfrm>
            <a:off x="3576267" y="2105488"/>
            <a:ext cx="740146" cy="3434887"/>
            <a:chOff x="3983925" y="1367130"/>
            <a:chExt cx="740222" cy="3434263"/>
          </a:xfrm>
        </p:grpSpPr>
        <p:cxnSp>
          <p:nvCxnSpPr>
            <p:cNvPr id="110" name="Straight Connector 109"/>
            <p:cNvCxnSpPr/>
            <p:nvPr/>
          </p:nvCxnSpPr>
          <p:spPr>
            <a:xfrm rot="5400000">
              <a:off x="2896428" y="3124501"/>
              <a:ext cx="3352196"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74" name="Group 56"/>
            <p:cNvGrpSpPr>
              <a:grpSpLocks/>
            </p:cNvGrpSpPr>
            <p:nvPr/>
          </p:nvGrpSpPr>
          <p:grpSpPr bwMode="auto">
            <a:xfrm>
              <a:off x="3983925" y="1828800"/>
              <a:ext cx="740222" cy="307777"/>
              <a:chOff x="6117778" y="2286000"/>
              <a:chExt cx="740222" cy="307777"/>
            </a:xfrm>
          </p:grpSpPr>
          <p:sp>
            <p:nvSpPr>
              <p:cNvPr id="37991"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129" name="Straight Connector 55"/>
              <p:cNvCxnSpPr/>
              <p:nvPr/>
            </p:nvCxnSpPr>
            <p:spPr>
              <a:xfrm>
                <a:off x="6705584" y="2514301"/>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5" name="Group 57"/>
            <p:cNvGrpSpPr>
              <a:grpSpLocks/>
            </p:cNvGrpSpPr>
            <p:nvPr/>
          </p:nvGrpSpPr>
          <p:grpSpPr bwMode="auto">
            <a:xfrm>
              <a:off x="4097738" y="2297668"/>
              <a:ext cx="626409" cy="307777"/>
              <a:chOff x="6231591" y="2286000"/>
              <a:chExt cx="626409" cy="307777"/>
            </a:xfrm>
          </p:grpSpPr>
          <p:sp>
            <p:nvSpPr>
              <p:cNvPr id="37989" name="TextBox 12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127" name="Straight Connector 126"/>
              <p:cNvCxnSpPr/>
              <p:nvPr/>
            </p:nvCxnSpPr>
            <p:spPr>
              <a:xfrm>
                <a:off x="6705584" y="2515248"/>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6" name="Group 60"/>
            <p:cNvGrpSpPr>
              <a:grpSpLocks/>
            </p:cNvGrpSpPr>
            <p:nvPr/>
          </p:nvGrpSpPr>
          <p:grpSpPr bwMode="auto">
            <a:xfrm>
              <a:off x="4097738" y="2754868"/>
              <a:ext cx="626409" cy="307777"/>
              <a:chOff x="6231591" y="2286000"/>
              <a:chExt cx="626409" cy="307777"/>
            </a:xfrm>
          </p:grpSpPr>
          <p:sp>
            <p:nvSpPr>
              <p:cNvPr id="37987" name="TextBox 12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125" name="Straight Connector 124"/>
              <p:cNvCxnSpPr/>
              <p:nvPr/>
            </p:nvCxnSpPr>
            <p:spPr>
              <a:xfrm>
                <a:off x="6705584" y="2515166"/>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7" name="Group 63"/>
            <p:cNvGrpSpPr>
              <a:grpSpLocks/>
            </p:cNvGrpSpPr>
            <p:nvPr/>
          </p:nvGrpSpPr>
          <p:grpSpPr bwMode="auto">
            <a:xfrm>
              <a:off x="4097738" y="3212068"/>
              <a:ext cx="626409" cy="307777"/>
              <a:chOff x="6231591" y="2286000"/>
              <a:chExt cx="626409" cy="307777"/>
            </a:xfrm>
          </p:grpSpPr>
          <p:sp>
            <p:nvSpPr>
              <p:cNvPr id="37985" name="TextBox 12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123" name="Straight Connector 122"/>
              <p:cNvCxnSpPr/>
              <p:nvPr/>
            </p:nvCxnSpPr>
            <p:spPr>
              <a:xfrm>
                <a:off x="6705584" y="2515083"/>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8" name="Group 66"/>
            <p:cNvGrpSpPr>
              <a:grpSpLocks/>
            </p:cNvGrpSpPr>
            <p:nvPr/>
          </p:nvGrpSpPr>
          <p:grpSpPr bwMode="auto">
            <a:xfrm>
              <a:off x="4097738" y="3669268"/>
              <a:ext cx="626409" cy="307777"/>
              <a:chOff x="6231591" y="2286000"/>
              <a:chExt cx="626409" cy="307777"/>
            </a:xfrm>
          </p:grpSpPr>
          <p:sp>
            <p:nvSpPr>
              <p:cNvPr id="37983" name="TextBox 11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121" name="Straight Connector 120"/>
              <p:cNvCxnSpPr/>
              <p:nvPr/>
            </p:nvCxnSpPr>
            <p:spPr>
              <a:xfrm>
                <a:off x="6705584" y="2515001"/>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79" name="Group 69"/>
            <p:cNvGrpSpPr>
              <a:grpSpLocks/>
            </p:cNvGrpSpPr>
            <p:nvPr/>
          </p:nvGrpSpPr>
          <p:grpSpPr bwMode="auto">
            <a:xfrm>
              <a:off x="4097738" y="4126468"/>
              <a:ext cx="626409" cy="307777"/>
              <a:chOff x="6231591" y="2286000"/>
              <a:chExt cx="626409" cy="307777"/>
            </a:xfrm>
          </p:grpSpPr>
          <p:sp>
            <p:nvSpPr>
              <p:cNvPr id="37981" name="TextBox 11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119" name="Straight Connector 118"/>
              <p:cNvCxnSpPr/>
              <p:nvPr/>
            </p:nvCxnSpPr>
            <p:spPr>
              <a:xfrm>
                <a:off x="6705584" y="2514919"/>
                <a:ext cx="15241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980" name="TextBox 116"/>
            <p:cNvSpPr txBox="1">
              <a:spLocks noChangeArrowheads="1"/>
            </p:cNvSpPr>
            <p:nvPr/>
          </p:nvSpPr>
          <p:spPr bwMode="auto">
            <a:xfrm>
              <a:off x="4018579" y="1367130"/>
              <a:ext cx="593492" cy="3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130" name="Straight Connector 129"/>
          <p:cNvCxnSpPr/>
          <p:nvPr/>
        </p:nvCxnSpPr>
        <p:spPr>
          <a:xfrm flipV="1">
            <a:off x="4175125" y="3721100"/>
            <a:ext cx="88582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flipH="1" flipV="1">
            <a:off x="4160044" y="4658519"/>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2" name="Freeform 183"/>
          <p:cNvSpPr>
            <a:spLocks/>
          </p:cNvSpPr>
          <p:nvPr/>
        </p:nvSpPr>
        <p:spPr bwMode="auto">
          <a:xfrm>
            <a:off x="4994275" y="36687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4" name="Group 3"/>
          <p:cNvGrpSpPr/>
          <p:nvPr/>
        </p:nvGrpSpPr>
        <p:grpSpPr>
          <a:xfrm>
            <a:off x="3107187" y="1200338"/>
            <a:ext cx="2629821" cy="473540"/>
            <a:chOff x="3107187" y="1200338"/>
            <a:chExt cx="2629821" cy="473540"/>
          </a:xfrm>
        </p:grpSpPr>
        <p:sp>
          <p:nvSpPr>
            <p:cNvPr id="133" name="TextBox 132"/>
            <p:cNvSpPr txBox="1">
              <a:spLocks noChangeArrowheads="1"/>
            </p:cNvSpPr>
            <p:nvPr/>
          </p:nvSpPr>
          <p:spPr bwMode="auto">
            <a:xfrm>
              <a:off x="4015102" y="1212213"/>
              <a:ext cx="17219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smtClean="0">
                  <a:solidFill>
                    <a:schemeClr val="bg1">
                      <a:lumMod val="50000"/>
                    </a:schemeClr>
                  </a:solidFill>
                  <a:latin typeface="+mn-lt"/>
                </a:rPr>
                <a:t>Al’s</a:t>
              </a:r>
              <a:r>
                <a:rPr lang="en-US" sz="2400" b="1" dirty="0">
                  <a:solidFill>
                    <a:schemeClr val="bg1">
                      <a:lumMod val="50000"/>
                    </a:schemeClr>
                  </a:solidFill>
                  <a:latin typeface="+mn-lt"/>
                </a:rPr>
                <a:t> </a:t>
              </a:r>
              <a:r>
                <a:rPr lang="en-US" sz="2400" b="1" dirty="0" smtClean="0">
                  <a:solidFill>
                    <a:schemeClr val="bg1">
                      <a:lumMod val="50000"/>
                    </a:schemeClr>
                  </a:solidFill>
                  <a:latin typeface="+mn-lt"/>
                </a:rPr>
                <a:t>supply</a:t>
              </a:r>
              <a:endParaRPr lang="en-US" sz="2400" b="1" dirty="0">
                <a:solidFill>
                  <a:schemeClr val="bg1">
                    <a:lumMod val="50000"/>
                  </a:schemeClr>
                </a:solidFill>
                <a:latin typeface="+mn-lt"/>
              </a:endParaRPr>
            </a:p>
          </p:txBody>
        </p:sp>
        <p:sp>
          <p:nvSpPr>
            <p:cNvPr id="134" name="TextBox 133"/>
            <p:cNvSpPr txBox="1">
              <a:spLocks noChangeArrowheads="1"/>
            </p:cNvSpPr>
            <p:nvPr/>
          </p:nvSpPr>
          <p:spPr bwMode="auto">
            <a:xfrm>
              <a:off x="3107187" y="1200338"/>
              <a:ext cx="431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chemeClr val="bg1">
                      <a:lumMod val="50000"/>
                    </a:schemeClr>
                  </a:solidFill>
                  <a:latin typeface="+mn-lt"/>
                </a:rPr>
                <a:t>+</a:t>
              </a:r>
            </a:p>
          </p:txBody>
        </p:sp>
      </p:grpSp>
      <p:sp>
        <p:nvSpPr>
          <p:cNvPr id="136" name="Rectangle 135"/>
          <p:cNvSpPr/>
          <p:nvPr/>
        </p:nvSpPr>
        <p:spPr>
          <a:xfrm>
            <a:off x="6672263" y="2133600"/>
            <a:ext cx="2270125"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60" name="Group 136"/>
          <p:cNvGrpSpPr>
            <a:grpSpLocks/>
          </p:cNvGrpSpPr>
          <p:nvPr/>
        </p:nvGrpSpPr>
        <p:grpSpPr bwMode="auto">
          <a:xfrm>
            <a:off x="6734175" y="2481263"/>
            <a:ext cx="1882775" cy="2166937"/>
            <a:chOff x="4535256" y="1718953"/>
            <a:chExt cx="1882636" cy="2167247"/>
          </a:xfrm>
        </p:grpSpPr>
        <p:cxnSp>
          <p:nvCxnSpPr>
            <p:cNvPr id="138" name="Straight Connector 137"/>
            <p:cNvCxnSpPr/>
            <p:nvPr/>
          </p:nvCxnSpPr>
          <p:spPr>
            <a:xfrm rot="5400000" flipH="1" flipV="1">
              <a:off x="4382677" y="2285928"/>
              <a:ext cx="1752851" cy="14476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972" name="TextBox 138"/>
            <p:cNvSpPr txBox="1">
              <a:spLocks noChangeArrowheads="1"/>
            </p:cNvSpPr>
            <p:nvPr/>
          </p:nvSpPr>
          <p:spPr bwMode="auto">
            <a:xfrm>
              <a:off x="5680190" y="1718953"/>
              <a:ext cx="7377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S</a:t>
              </a:r>
              <a:r>
                <a:rPr lang="en-US" sz="1600" baseline="-25000"/>
                <a:t>Market</a:t>
              </a:r>
            </a:p>
          </p:txBody>
        </p:sp>
      </p:grpSp>
      <p:grpSp>
        <p:nvGrpSpPr>
          <p:cNvPr id="61" name="Group 139"/>
          <p:cNvGrpSpPr>
            <a:grpSpLocks/>
          </p:cNvGrpSpPr>
          <p:nvPr/>
        </p:nvGrpSpPr>
        <p:grpSpPr bwMode="auto">
          <a:xfrm>
            <a:off x="6443663" y="5410195"/>
            <a:ext cx="2604340" cy="781928"/>
            <a:chOff x="680076" y="5147846"/>
            <a:chExt cx="2604867" cy="781745"/>
          </a:xfrm>
        </p:grpSpPr>
        <p:sp>
          <p:nvSpPr>
            <p:cNvPr id="37939" name="TextBox 140"/>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37940" name="Group 99"/>
            <p:cNvGrpSpPr>
              <a:grpSpLocks/>
            </p:cNvGrpSpPr>
            <p:nvPr/>
          </p:nvGrpSpPr>
          <p:grpSpPr bwMode="auto">
            <a:xfrm>
              <a:off x="915084" y="5147846"/>
              <a:ext cx="2369859" cy="460177"/>
              <a:chOff x="937538" y="5147846"/>
              <a:chExt cx="2369859" cy="460177"/>
            </a:xfrm>
          </p:grpSpPr>
          <p:cxnSp>
            <p:nvCxnSpPr>
              <p:cNvPr id="144" name="Straight Connector 143"/>
              <p:cNvCxnSpPr/>
              <p:nvPr/>
            </p:nvCxnSpPr>
            <p:spPr>
              <a:xfrm>
                <a:off x="937528" y="5300210"/>
                <a:ext cx="2370617" cy="63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43" name="Group 96"/>
              <p:cNvGrpSpPr>
                <a:grpSpLocks/>
              </p:cNvGrpSpPr>
              <p:nvPr/>
            </p:nvGrpSpPr>
            <p:grpSpPr bwMode="auto">
              <a:xfrm>
                <a:off x="996920" y="5147846"/>
                <a:ext cx="2212238" cy="460177"/>
                <a:chOff x="996920" y="5147846"/>
                <a:chExt cx="2212238" cy="460177"/>
              </a:xfrm>
            </p:grpSpPr>
            <p:grpSp>
              <p:nvGrpSpPr>
                <p:cNvPr id="37944" name="Group 21"/>
                <p:cNvGrpSpPr>
                  <a:grpSpLocks/>
                </p:cNvGrpSpPr>
                <p:nvPr/>
              </p:nvGrpSpPr>
              <p:grpSpPr bwMode="auto">
                <a:xfrm>
                  <a:off x="2825720" y="5147846"/>
                  <a:ext cx="383438" cy="460177"/>
                  <a:chOff x="8069094" y="4648200"/>
                  <a:chExt cx="383438" cy="460177"/>
                </a:xfrm>
              </p:grpSpPr>
              <p:cxnSp>
                <p:nvCxnSpPr>
                  <p:cNvPr id="172" name="Straight Connector 171"/>
                  <p:cNvCxnSpPr/>
                  <p:nvPr/>
                </p:nvCxnSpPr>
                <p:spPr>
                  <a:xfrm rot="5400000">
                    <a:off x="815380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70" name="TextBox 172"/>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18</a:t>
                    </a:r>
                  </a:p>
                </p:txBody>
              </p:sp>
            </p:grpSp>
            <p:grpSp>
              <p:nvGrpSpPr>
                <p:cNvPr id="37945" name="Group 27"/>
                <p:cNvGrpSpPr>
                  <a:grpSpLocks/>
                </p:cNvGrpSpPr>
                <p:nvPr/>
              </p:nvGrpSpPr>
              <p:grpSpPr bwMode="auto">
                <a:xfrm>
                  <a:off x="996920" y="5147846"/>
                  <a:ext cx="284052" cy="460177"/>
                  <a:chOff x="8069094" y="4648200"/>
                  <a:chExt cx="284052" cy="460177"/>
                </a:xfrm>
              </p:grpSpPr>
              <p:cxnSp>
                <p:nvCxnSpPr>
                  <p:cNvPr id="170" name="Straight Connector 169"/>
                  <p:cNvCxnSpPr/>
                  <p:nvPr/>
                </p:nvCxnSpPr>
                <p:spPr>
                  <a:xfrm rot="5400000">
                    <a:off x="815343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8" name="TextBox 170"/>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37946" name="Group 30"/>
                <p:cNvGrpSpPr>
                  <a:grpSpLocks/>
                </p:cNvGrpSpPr>
                <p:nvPr/>
              </p:nvGrpSpPr>
              <p:grpSpPr bwMode="auto">
                <a:xfrm>
                  <a:off x="1225520" y="5147846"/>
                  <a:ext cx="284052" cy="460177"/>
                  <a:chOff x="8069094" y="4648200"/>
                  <a:chExt cx="284052" cy="460177"/>
                </a:xfrm>
              </p:grpSpPr>
              <p:cxnSp>
                <p:nvCxnSpPr>
                  <p:cNvPr id="168" name="Straight Connector 167"/>
                  <p:cNvCxnSpPr/>
                  <p:nvPr/>
                </p:nvCxnSpPr>
                <p:spPr>
                  <a:xfrm rot="5400000">
                    <a:off x="8153480"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6" name="TextBox 168"/>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37947" name="Group 33"/>
                <p:cNvGrpSpPr>
                  <a:grpSpLocks/>
                </p:cNvGrpSpPr>
                <p:nvPr/>
              </p:nvGrpSpPr>
              <p:grpSpPr bwMode="auto">
                <a:xfrm>
                  <a:off x="1454120" y="5147846"/>
                  <a:ext cx="284052" cy="460177"/>
                  <a:chOff x="8069094" y="4648200"/>
                  <a:chExt cx="284052" cy="460177"/>
                </a:xfrm>
              </p:grpSpPr>
              <p:cxnSp>
                <p:nvCxnSpPr>
                  <p:cNvPr id="166" name="Straight Connector 165"/>
                  <p:cNvCxnSpPr/>
                  <p:nvPr/>
                </p:nvCxnSpPr>
                <p:spPr>
                  <a:xfrm rot="5400000">
                    <a:off x="8153527"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4" name="TextBox 166"/>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37948" name="Group 36"/>
                <p:cNvGrpSpPr>
                  <a:grpSpLocks/>
                </p:cNvGrpSpPr>
                <p:nvPr/>
              </p:nvGrpSpPr>
              <p:grpSpPr bwMode="auto">
                <a:xfrm>
                  <a:off x="1682720" y="5147846"/>
                  <a:ext cx="284052" cy="460177"/>
                  <a:chOff x="8069094" y="4648200"/>
                  <a:chExt cx="284052" cy="460177"/>
                </a:xfrm>
              </p:grpSpPr>
              <p:cxnSp>
                <p:nvCxnSpPr>
                  <p:cNvPr id="164" name="Straight Connector 163"/>
                  <p:cNvCxnSpPr/>
                  <p:nvPr/>
                </p:nvCxnSpPr>
                <p:spPr>
                  <a:xfrm rot="5400000">
                    <a:off x="8153573"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2" name="TextBox 164"/>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nvGrpSpPr>
                <p:cNvPr id="37949" name="Group 39"/>
                <p:cNvGrpSpPr>
                  <a:grpSpLocks/>
                </p:cNvGrpSpPr>
                <p:nvPr/>
              </p:nvGrpSpPr>
              <p:grpSpPr bwMode="auto">
                <a:xfrm>
                  <a:off x="1905000" y="5147846"/>
                  <a:ext cx="383438" cy="460177"/>
                  <a:chOff x="8062774" y="4648200"/>
                  <a:chExt cx="383438" cy="460177"/>
                </a:xfrm>
              </p:grpSpPr>
              <p:cxnSp>
                <p:nvCxnSpPr>
                  <p:cNvPr id="162" name="Straight Connector 161"/>
                  <p:cNvCxnSpPr/>
                  <p:nvPr/>
                </p:nvCxnSpPr>
                <p:spPr>
                  <a:xfrm rot="5400000">
                    <a:off x="8153619"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60" name="TextBox 162"/>
                  <p:cNvSpPr txBox="1">
                    <a:spLocks noChangeArrowheads="1"/>
                  </p:cNvSpPr>
                  <p:nvPr/>
                </p:nvSpPr>
                <p:spPr bwMode="auto">
                  <a:xfrm>
                    <a:off x="806277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37950" name="Group 42"/>
                <p:cNvGrpSpPr>
                  <a:grpSpLocks/>
                </p:cNvGrpSpPr>
                <p:nvPr/>
              </p:nvGrpSpPr>
              <p:grpSpPr bwMode="auto">
                <a:xfrm>
                  <a:off x="2139920" y="5147846"/>
                  <a:ext cx="383438" cy="460177"/>
                  <a:chOff x="8069094" y="4648200"/>
                  <a:chExt cx="383438" cy="460177"/>
                </a:xfrm>
              </p:grpSpPr>
              <p:cxnSp>
                <p:nvCxnSpPr>
                  <p:cNvPr id="160" name="Straight Connector 159"/>
                  <p:cNvCxnSpPr/>
                  <p:nvPr/>
                </p:nvCxnSpPr>
                <p:spPr>
                  <a:xfrm rot="5400000">
                    <a:off x="815366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58" name="TextBox 160"/>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37951" name="Group 45"/>
                <p:cNvGrpSpPr>
                  <a:grpSpLocks/>
                </p:cNvGrpSpPr>
                <p:nvPr/>
              </p:nvGrpSpPr>
              <p:grpSpPr bwMode="auto">
                <a:xfrm>
                  <a:off x="2368520" y="5147846"/>
                  <a:ext cx="383438" cy="460177"/>
                  <a:chOff x="8069094" y="4648200"/>
                  <a:chExt cx="383438" cy="460177"/>
                </a:xfrm>
              </p:grpSpPr>
              <p:cxnSp>
                <p:nvCxnSpPr>
                  <p:cNvPr id="158" name="Straight Connector 157"/>
                  <p:cNvCxnSpPr/>
                  <p:nvPr/>
                </p:nvCxnSpPr>
                <p:spPr>
                  <a:xfrm rot="5400000">
                    <a:off x="8153712"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56" name="TextBox 158"/>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14</a:t>
                    </a:r>
                  </a:p>
                </p:txBody>
              </p:sp>
            </p:grpSp>
            <p:grpSp>
              <p:nvGrpSpPr>
                <p:cNvPr id="37952" name="Group 48"/>
                <p:cNvGrpSpPr>
                  <a:grpSpLocks/>
                </p:cNvGrpSpPr>
                <p:nvPr/>
              </p:nvGrpSpPr>
              <p:grpSpPr bwMode="auto">
                <a:xfrm>
                  <a:off x="2597120" y="5147846"/>
                  <a:ext cx="383438" cy="460177"/>
                  <a:chOff x="8069094" y="4648200"/>
                  <a:chExt cx="383438" cy="460177"/>
                </a:xfrm>
              </p:grpSpPr>
              <p:cxnSp>
                <p:nvCxnSpPr>
                  <p:cNvPr id="156" name="Straight Connector 24"/>
                  <p:cNvCxnSpPr/>
                  <p:nvPr/>
                </p:nvCxnSpPr>
                <p:spPr>
                  <a:xfrm rot="5400000">
                    <a:off x="8153758"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954" name="TextBox 156"/>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16</a:t>
                    </a:r>
                  </a:p>
                </p:txBody>
              </p:sp>
            </p:grpSp>
          </p:grpSp>
        </p:grpSp>
        <p:sp>
          <p:nvSpPr>
            <p:cNvPr id="37941" name="TextBox 142"/>
            <p:cNvSpPr txBox="1">
              <a:spLocks noChangeArrowheads="1"/>
            </p:cNvSpPr>
            <p:nvPr/>
          </p:nvSpPr>
          <p:spPr bwMode="auto">
            <a:xfrm>
              <a:off x="2422831" y="5621886"/>
              <a:ext cx="851687"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grpSp>
      <p:grpSp>
        <p:nvGrpSpPr>
          <p:cNvPr id="85" name="Group 173"/>
          <p:cNvGrpSpPr>
            <a:grpSpLocks/>
          </p:cNvGrpSpPr>
          <p:nvPr/>
        </p:nvGrpSpPr>
        <p:grpSpPr bwMode="auto">
          <a:xfrm>
            <a:off x="6085124" y="2118125"/>
            <a:ext cx="739535" cy="3446062"/>
            <a:chOff x="3983925" y="1355333"/>
            <a:chExt cx="740222" cy="3446059"/>
          </a:xfrm>
        </p:grpSpPr>
        <p:cxnSp>
          <p:nvCxnSpPr>
            <p:cNvPr id="175" name="Straight Connector 174"/>
            <p:cNvCxnSpPr/>
            <p:nvPr/>
          </p:nvCxnSpPr>
          <p:spPr>
            <a:xfrm rot="5400000">
              <a:off x="2896002" y="3124200"/>
              <a:ext cx="3352797"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20" name="Group 56"/>
            <p:cNvGrpSpPr>
              <a:grpSpLocks/>
            </p:cNvGrpSpPr>
            <p:nvPr/>
          </p:nvGrpSpPr>
          <p:grpSpPr bwMode="auto">
            <a:xfrm>
              <a:off x="3983925" y="1828800"/>
              <a:ext cx="740222" cy="307777"/>
              <a:chOff x="6117778" y="2286000"/>
              <a:chExt cx="740222" cy="307777"/>
            </a:xfrm>
          </p:grpSpPr>
          <p:sp>
            <p:nvSpPr>
              <p:cNvPr id="37937"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194" name="Straight Connector 55"/>
              <p:cNvCxnSpPr/>
              <p:nvPr/>
            </p:nvCxnSpPr>
            <p:spPr>
              <a:xfrm>
                <a:off x="6705459" y="2513807"/>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1" name="Group 57"/>
            <p:cNvGrpSpPr>
              <a:grpSpLocks/>
            </p:cNvGrpSpPr>
            <p:nvPr/>
          </p:nvGrpSpPr>
          <p:grpSpPr bwMode="auto">
            <a:xfrm>
              <a:off x="4097738" y="2297668"/>
              <a:ext cx="626409" cy="307777"/>
              <a:chOff x="6231591" y="2286000"/>
              <a:chExt cx="626409" cy="307777"/>
            </a:xfrm>
          </p:grpSpPr>
          <p:sp>
            <p:nvSpPr>
              <p:cNvPr id="37935" name="TextBox 190"/>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192" name="Straight Connector 191"/>
              <p:cNvCxnSpPr/>
              <p:nvPr/>
            </p:nvCxnSpPr>
            <p:spPr>
              <a:xfrm>
                <a:off x="6705459" y="2514839"/>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2" name="Group 60"/>
            <p:cNvGrpSpPr>
              <a:grpSpLocks/>
            </p:cNvGrpSpPr>
            <p:nvPr/>
          </p:nvGrpSpPr>
          <p:grpSpPr bwMode="auto">
            <a:xfrm>
              <a:off x="4097738" y="2754868"/>
              <a:ext cx="626409" cy="307777"/>
              <a:chOff x="6231591" y="2286000"/>
              <a:chExt cx="626409" cy="307777"/>
            </a:xfrm>
          </p:grpSpPr>
          <p:sp>
            <p:nvSpPr>
              <p:cNvPr id="37933" name="TextBox 188"/>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190" name="Straight Connector 189"/>
              <p:cNvCxnSpPr/>
              <p:nvPr/>
            </p:nvCxnSpPr>
            <p:spPr>
              <a:xfrm>
                <a:off x="6705459" y="2514839"/>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3" name="Group 63"/>
            <p:cNvGrpSpPr>
              <a:grpSpLocks/>
            </p:cNvGrpSpPr>
            <p:nvPr/>
          </p:nvGrpSpPr>
          <p:grpSpPr bwMode="auto">
            <a:xfrm>
              <a:off x="4097738" y="3212068"/>
              <a:ext cx="626409" cy="307777"/>
              <a:chOff x="6231591" y="2286000"/>
              <a:chExt cx="626409" cy="307777"/>
            </a:xfrm>
          </p:grpSpPr>
          <p:sp>
            <p:nvSpPr>
              <p:cNvPr id="37931" name="TextBox 186"/>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188" name="Straight Connector 187"/>
              <p:cNvCxnSpPr/>
              <p:nvPr/>
            </p:nvCxnSpPr>
            <p:spPr>
              <a:xfrm>
                <a:off x="6705459" y="2514838"/>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4" name="Group 66"/>
            <p:cNvGrpSpPr>
              <a:grpSpLocks/>
            </p:cNvGrpSpPr>
            <p:nvPr/>
          </p:nvGrpSpPr>
          <p:grpSpPr bwMode="auto">
            <a:xfrm>
              <a:off x="4097738" y="3669268"/>
              <a:ext cx="626409" cy="307777"/>
              <a:chOff x="6231591" y="2286000"/>
              <a:chExt cx="626409" cy="307777"/>
            </a:xfrm>
          </p:grpSpPr>
          <p:sp>
            <p:nvSpPr>
              <p:cNvPr id="37929" name="TextBox 184"/>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186" name="Straight Connector 185"/>
              <p:cNvCxnSpPr/>
              <p:nvPr/>
            </p:nvCxnSpPr>
            <p:spPr>
              <a:xfrm>
                <a:off x="6705459" y="2514838"/>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925" name="Group 69"/>
            <p:cNvGrpSpPr>
              <a:grpSpLocks/>
            </p:cNvGrpSpPr>
            <p:nvPr/>
          </p:nvGrpSpPr>
          <p:grpSpPr bwMode="auto">
            <a:xfrm>
              <a:off x="4097738" y="4126468"/>
              <a:ext cx="626409" cy="307777"/>
              <a:chOff x="6231591" y="2286000"/>
              <a:chExt cx="626409" cy="307777"/>
            </a:xfrm>
          </p:grpSpPr>
          <p:sp>
            <p:nvSpPr>
              <p:cNvPr id="37927" name="TextBox 182"/>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184" name="Straight Connector 183"/>
              <p:cNvCxnSpPr/>
              <p:nvPr/>
            </p:nvCxnSpPr>
            <p:spPr>
              <a:xfrm>
                <a:off x="6705459" y="2514838"/>
                <a:ext cx="15254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7926" name="TextBox 181"/>
            <p:cNvSpPr txBox="1">
              <a:spLocks noChangeArrowheads="1"/>
            </p:cNvSpPr>
            <p:nvPr/>
          </p:nvSpPr>
          <p:spPr bwMode="auto">
            <a:xfrm>
              <a:off x="4006211" y="1355333"/>
              <a:ext cx="5939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195" name="Straight Connector 194"/>
          <p:cNvCxnSpPr/>
          <p:nvPr/>
        </p:nvCxnSpPr>
        <p:spPr>
          <a:xfrm>
            <a:off x="6678613" y="3744913"/>
            <a:ext cx="817562"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flipH="1" flipV="1">
            <a:off x="6557169" y="4647406"/>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7" name="Freeform 183"/>
          <p:cNvSpPr>
            <a:spLocks/>
          </p:cNvSpPr>
          <p:nvPr/>
        </p:nvSpPr>
        <p:spPr bwMode="auto">
          <a:xfrm>
            <a:off x="7408863" y="369093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5" name="Group 4"/>
          <p:cNvGrpSpPr/>
          <p:nvPr/>
        </p:nvGrpSpPr>
        <p:grpSpPr>
          <a:xfrm>
            <a:off x="5860999" y="1212213"/>
            <a:ext cx="2897103" cy="461665"/>
            <a:chOff x="5860999" y="1212213"/>
            <a:chExt cx="2897103" cy="461665"/>
          </a:xfrm>
        </p:grpSpPr>
        <p:sp>
          <p:nvSpPr>
            <p:cNvPr id="135" name="TextBox 134"/>
            <p:cNvSpPr txBox="1">
              <a:spLocks noChangeArrowheads="1"/>
            </p:cNvSpPr>
            <p:nvPr/>
          </p:nvSpPr>
          <p:spPr bwMode="auto">
            <a:xfrm>
              <a:off x="5860999" y="1212213"/>
              <a:ext cx="431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solidFill>
                    <a:schemeClr val="bg1">
                      <a:lumMod val="50000"/>
                    </a:schemeClr>
                  </a:solidFill>
                  <a:latin typeface="+mn-lt"/>
                </a:rPr>
                <a:t>=</a:t>
              </a:r>
            </a:p>
          </p:txBody>
        </p:sp>
        <p:sp>
          <p:nvSpPr>
            <p:cNvPr id="198" name="TextBox 197"/>
            <p:cNvSpPr txBox="1">
              <a:spLocks noChangeArrowheads="1"/>
            </p:cNvSpPr>
            <p:nvPr/>
          </p:nvSpPr>
          <p:spPr bwMode="auto">
            <a:xfrm>
              <a:off x="6661817" y="1212213"/>
              <a:ext cx="20962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smtClean="0">
                  <a:solidFill>
                    <a:schemeClr val="bg1">
                      <a:lumMod val="50000"/>
                    </a:schemeClr>
                  </a:solidFill>
                  <a:latin typeface="+mn-lt"/>
                </a:rPr>
                <a:t>Market supply</a:t>
              </a:r>
              <a:endParaRPr lang="en-US" sz="2400" b="1" dirty="0">
                <a:solidFill>
                  <a:schemeClr val="bg1">
                    <a:lumMod val="50000"/>
                  </a:schemeClr>
                </a:solidFill>
                <a:latin typeface="+mn-lt"/>
              </a:endParaRPr>
            </a:p>
          </p:txBody>
        </p:sp>
      </p:grpSp>
      <p:sp>
        <p:nvSpPr>
          <p:cNvPr id="199" name="Title 1"/>
          <p:cNvSpPr>
            <a:spLocks noGrp="1"/>
          </p:cNvSpPr>
          <p:nvPr>
            <p:ph type="title"/>
          </p:nvPr>
        </p:nvSpPr>
        <p:spPr bwMode="auto">
          <a:xfrm>
            <a:off x="4305300" y="258300"/>
            <a:ext cx="48387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n-lt"/>
              </a:rPr>
              <a:t>Market supply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down)">
                                      <p:cBhvr>
                                        <p:cTn id="14" dur="500"/>
                                        <p:tgtEl>
                                          <p:spTgt spid="2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wipe(left)">
                                      <p:cBhvr>
                                        <p:cTn id="22" dur="500"/>
                                        <p:tgtEl>
                                          <p:spTgt spid="74"/>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Effect transition="in" filter="wipe(left)">
                                      <p:cBhvr>
                                        <p:cTn id="26" dur="500"/>
                                        <p:tgtEl>
                                          <p:spTgt spid="76"/>
                                        </p:tgtEl>
                                      </p:cBhvr>
                                    </p:animEffect>
                                  </p:childTnLst>
                                </p:cTn>
                              </p:par>
                            </p:childTnLst>
                          </p:cTn>
                        </p:par>
                        <p:par>
                          <p:cTn id="27" fill="hold" nodeType="afterGroup">
                            <p:stCondLst>
                              <p:cond delay="2500"/>
                            </p:stCondLst>
                            <p:childTnLst>
                              <p:par>
                                <p:cTn id="28" presetID="22" presetClass="entr" presetSubtype="1" fill="hold"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wipe(up)">
                                      <p:cBhvr>
                                        <p:cTn id="30" dur="500"/>
                                        <p:tgtEl>
                                          <p:spTgt spid="75"/>
                                        </p:tgtEl>
                                      </p:cBhvr>
                                    </p:animEffect>
                                  </p:childTnLst>
                                </p:cTn>
                              </p:par>
                            </p:childTnLst>
                          </p:cTn>
                        </p:par>
                      </p:childTnLst>
                    </p:cTn>
                  </p:par>
                  <p:par>
                    <p:cTn id="31" fill="hold">
                      <p:stCondLst>
                        <p:cond delay="indefinite"/>
                      </p:stCondLst>
                      <p:childTnLst>
                        <p:par>
                          <p:cTn id="32" fill="hold" nodeType="after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wipe(left)">
                                      <p:cBhvr>
                                        <p:cTn id="40" dur="500"/>
                                        <p:tgtEl>
                                          <p:spTgt spid="32"/>
                                        </p:tgtEl>
                                      </p:cBhvr>
                                    </p:animEffect>
                                  </p:childTnLst>
                                </p:cTn>
                              </p:par>
                              <p:par>
                                <p:cTn id="41" presetID="22" presetClass="entr" presetSubtype="4" fill="hold"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wipe(down)">
                                      <p:cBhvr>
                                        <p:cTn id="43" dur="500"/>
                                        <p:tgtEl>
                                          <p:spTgt spid="5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wipe(down)">
                                      <p:cBhvr>
                                        <p:cTn id="46" dur="500"/>
                                        <p:tgtEl>
                                          <p:spTgt spid="78"/>
                                        </p:tgtEl>
                                      </p:cBhvr>
                                    </p:animEffect>
                                  </p:childTnLst>
                                </p:cTn>
                              </p:par>
                            </p:childTnLst>
                          </p:cTn>
                        </p:par>
                        <p:par>
                          <p:cTn id="47" fill="hold" nodeType="afterGroup">
                            <p:stCondLst>
                              <p:cond delay="500"/>
                            </p:stCondLst>
                            <p:childTnLst>
                              <p:par>
                                <p:cTn id="48" presetID="22" presetClass="entr" presetSubtype="8"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left)">
                                      <p:cBhvr>
                                        <p:cTn id="50" dur="500"/>
                                        <p:tgtEl>
                                          <p:spTgt spid="30"/>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130"/>
                                        </p:tgtEl>
                                        <p:attrNameLst>
                                          <p:attrName>style.visibility</p:attrName>
                                        </p:attrNameLst>
                                      </p:cBhvr>
                                      <p:to>
                                        <p:strVal val="visible"/>
                                      </p:to>
                                    </p:set>
                                    <p:animEffect transition="in" filter="wipe(left)">
                                      <p:cBhvr>
                                        <p:cTn id="54" dur="500"/>
                                        <p:tgtEl>
                                          <p:spTgt spid="130"/>
                                        </p:tgtEl>
                                      </p:cBhvr>
                                    </p:animEffect>
                                  </p:childTnLst>
                                </p:cTn>
                              </p:par>
                            </p:childTnLst>
                          </p:cTn>
                        </p:par>
                        <p:par>
                          <p:cTn id="55" fill="hold" nodeType="afterGroup">
                            <p:stCondLst>
                              <p:cond delay="1500"/>
                            </p:stCondLst>
                            <p:childTnLst>
                              <p:par>
                                <p:cTn id="56" presetID="22" presetClass="entr" presetSubtype="8" fill="hold" grpId="0" nodeType="afterEffect">
                                  <p:stCondLst>
                                    <p:cond delay="0"/>
                                  </p:stCondLst>
                                  <p:childTnLst>
                                    <p:set>
                                      <p:cBhvr>
                                        <p:cTn id="57" dur="1" fill="hold">
                                          <p:stCondLst>
                                            <p:cond delay="0"/>
                                          </p:stCondLst>
                                        </p:cTn>
                                        <p:tgtEl>
                                          <p:spTgt spid="132"/>
                                        </p:tgtEl>
                                        <p:attrNameLst>
                                          <p:attrName>style.visibility</p:attrName>
                                        </p:attrNameLst>
                                      </p:cBhvr>
                                      <p:to>
                                        <p:strVal val="visible"/>
                                      </p:to>
                                    </p:set>
                                    <p:animEffect transition="in" filter="wipe(left)">
                                      <p:cBhvr>
                                        <p:cTn id="58" dur="500"/>
                                        <p:tgtEl>
                                          <p:spTgt spid="132"/>
                                        </p:tgtEl>
                                      </p:cBhvr>
                                    </p:animEffect>
                                  </p:childTnLst>
                                </p:cTn>
                              </p:par>
                            </p:childTnLst>
                          </p:cTn>
                        </p:par>
                        <p:par>
                          <p:cTn id="59" fill="hold" nodeType="afterGroup">
                            <p:stCondLst>
                              <p:cond delay="2000"/>
                            </p:stCondLst>
                            <p:childTnLst>
                              <p:par>
                                <p:cTn id="60" presetID="22" presetClass="entr" presetSubtype="1" fill="hold" nodeType="afterEffect">
                                  <p:stCondLst>
                                    <p:cond delay="0"/>
                                  </p:stCondLst>
                                  <p:childTnLst>
                                    <p:set>
                                      <p:cBhvr>
                                        <p:cTn id="61" dur="1" fill="hold">
                                          <p:stCondLst>
                                            <p:cond delay="0"/>
                                          </p:stCondLst>
                                        </p:cTn>
                                        <p:tgtEl>
                                          <p:spTgt spid="131"/>
                                        </p:tgtEl>
                                        <p:attrNameLst>
                                          <p:attrName>style.visibility</p:attrName>
                                        </p:attrNameLst>
                                      </p:cBhvr>
                                      <p:to>
                                        <p:strVal val="visible"/>
                                      </p:to>
                                    </p:set>
                                    <p:animEffect transition="in" filter="wipe(up)">
                                      <p:cBhvr>
                                        <p:cTn id="62" dur="500"/>
                                        <p:tgtEl>
                                          <p:spTgt spid="131"/>
                                        </p:tgtEl>
                                      </p:cBhvr>
                                    </p:animEffect>
                                  </p:childTnLst>
                                </p:cTn>
                              </p:par>
                            </p:childTnLst>
                          </p:cTn>
                        </p:par>
                      </p:childTnLst>
                    </p:cTn>
                  </p:par>
                  <p:par>
                    <p:cTn id="63" fill="hold">
                      <p:stCondLst>
                        <p:cond delay="indefinite"/>
                      </p:stCondLst>
                      <p:childTnLst>
                        <p:par>
                          <p:cTn id="64" fill="hold" nodeType="after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500"/>
                                        <p:tgtEl>
                                          <p:spTgt spid="5"/>
                                        </p:tgtEl>
                                      </p:cBhvr>
                                    </p:animEffect>
                                  </p:childTnLst>
                                </p:cTn>
                              </p:par>
                            </p:childTnLst>
                          </p:cTn>
                        </p:par>
                        <p:par>
                          <p:cTn id="68" fill="hold">
                            <p:stCondLst>
                              <p:cond delay="500"/>
                            </p:stCondLst>
                            <p:childTnLst>
                              <p:par>
                                <p:cTn id="69" presetID="22" presetClass="entr" presetSubtype="8"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wipe(left)">
                                      <p:cBhvr>
                                        <p:cTn id="71" dur="500"/>
                                        <p:tgtEl>
                                          <p:spTgt spid="61"/>
                                        </p:tgtEl>
                                      </p:cBhvr>
                                    </p:animEffect>
                                  </p:childTnLst>
                                </p:cTn>
                              </p:par>
                              <p:par>
                                <p:cTn id="72" presetID="22" presetClass="entr" presetSubtype="4" fill="hold" nodeType="withEffect">
                                  <p:stCondLst>
                                    <p:cond delay="0"/>
                                  </p:stCondLst>
                                  <p:childTnLst>
                                    <p:set>
                                      <p:cBhvr>
                                        <p:cTn id="73" dur="1" fill="hold">
                                          <p:stCondLst>
                                            <p:cond delay="0"/>
                                          </p:stCondLst>
                                        </p:cTn>
                                        <p:tgtEl>
                                          <p:spTgt spid="85"/>
                                        </p:tgtEl>
                                        <p:attrNameLst>
                                          <p:attrName>style.visibility</p:attrName>
                                        </p:attrNameLst>
                                      </p:cBhvr>
                                      <p:to>
                                        <p:strVal val="visible"/>
                                      </p:to>
                                    </p:set>
                                    <p:animEffect transition="in" filter="wipe(down)">
                                      <p:cBhvr>
                                        <p:cTn id="74" dur="500"/>
                                        <p:tgtEl>
                                          <p:spTgt spid="85"/>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36"/>
                                        </p:tgtEl>
                                        <p:attrNameLst>
                                          <p:attrName>style.visibility</p:attrName>
                                        </p:attrNameLst>
                                      </p:cBhvr>
                                      <p:to>
                                        <p:strVal val="visible"/>
                                      </p:to>
                                    </p:set>
                                    <p:animEffect transition="in" filter="wipe(down)">
                                      <p:cBhvr>
                                        <p:cTn id="77" dur="500"/>
                                        <p:tgtEl>
                                          <p:spTgt spid="136"/>
                                        </p:tgtEl>
                                      </p:cBhvr>
                                    </p:animEffect>
                                  </p:childTnLst>
                                </p:cTn>
                              </p:par>
                            </p:childTnLst>
                          </p:cTn>
                        </p:par>
                        <p:par>
                          <p:cTn id="78" fill="hold" nodeType="afterGroup">
                            <p:stCondLst>
                              <p:cond delay="1000"/>
                            </p:stCondLst>
                            <p:childTnLst>
                              <p:par>
                                <p:cTn id="79" presetID="22" presetClass="entr" presetSubtype="8" fill="hold" nodeType="afterEffect">
                                  <p:stCondLst>
                                    <p:cond delay="0"/>
                                  </p:stCondLst>
                                  <p:childTnLst>
                                    <p:set>
                                      <p:cBhvr>
                                        <p:cTn id="80" dur="1" fill="hold">
                                          <p:stCondLst>
                                            <p:cond delay="0"/>
                                          </p:stCondLst>
                                        </p:cTn>
                                        <p:tgtEl>
                                          <p:spTgt spid="60"/>
                                        </p:tgtEl>
                                        <p:attrNameLst>
                                          <p:attrName>style.visibility</p:attrName>
                                        </p:attrNameLst>
                                      </p:cBhvr>
                                      <p:to>
                                        <p:strVal val="visible"/>
                                      </p:to>
                                    </p:set>
                                    <p:animEffect transition="in" filter="wipe(left)">
                                      <p:cBhvr>
                                        <p:cTn id="81" dur="500"/>
                                        <p:tgtEl>
                                          <p:spTgt spid="60"/>
                                        </p:tgtEl>
                                      </p:cBhvr>
                                    </p:animEffect>
                                  </p:childTnLst>
                                </p:cTn>
                              </p:par>
                            </p:childTnLst>
                          </p:cTn>
                        </p:par>
                        <p:par>
                          <p:cTn id="82" fill="hold" nodeType="afterGroup">
                            <p:stCondLst>
                              <p:cond delay="1500"/>
                            </p:stCondLst>
                            <p:childTnLst>
                              <p:par>
                                <p:cTn id="83" presetID="22" presetClass="entr" presetSubtype="8" fill="hold" nodeType="afterEffect">
                                  <p:stCondLst>
                                    <p:cond delay="0"/>
                                  </p:stCondLst>
                                  <p:childTnLst>
                                    <p:set>
                                      <p:cBhvr>
                                        <p:cTn id="84" dur="1" fill="hold">
                                          <p:stCondLst>
                                            <p:cond delay="0"/>
                                          </p:stCondLst>
                                        </p:cTn>
                                        <p:tgtEl>
                                          <p:spTgt spid="195"/>
                                        </p:tgtEl>
                                        <p:attrNameLst>
                                          <p:attrName>style.visibility</p:attrName>
                                        </p:attrNameLst>
                                      </p:cBhvr>
                                      <p:to>
                                        <p:strVal val="visible"/>
                                      </p:to>
                                    </p:set>
                                    <p:animEffect transition="in" filter="wipe(left)">
                                      <p:cBhvr>
                                        <p:cTn id="85" dur="500"/>
                                        <p:tgtEl>
                                          <p:spTgt spid="195"/>
                                        </p:tgtEl>
                                      </p:cBhvr>
                                    </p:animEffect>
                                  </p:childTnLst>
                                </p:cTn>
                              </p:par>
                            </p:childTnLst>
                          </p:cTn>
                        </p:par>
                        <p:par>
                          <p:cTn id="86" fill="hold" nodeType="afterGroup">
                            <p:stCondLst>
                              <p:cond delay="2000"/>
                            </p:stCondLst>
                            <p:childTnLst>
                              <p:par>
                                <p:cTn id="87" presetID="22" presetClass="entr" presetSubtype="8" fill="hold" grpId="0" nodeType="afterEffect">
                                  <p:stCondLst>
                                    <p:cond delay="0"/>
                                  </p:stCondLst>
                                  <p:childTnLst>
                                    <p:set>
                                      <p:cBhvr>
                                        <p:cTn id="88" dur="1" fill="hold">
                                          <p:stCondLst>
                                            <p:cond delay="0"/>
                                          </p:stCondLst>
                                        </p:cTn>
                                        <p:tgtEl>
                                          <p:spTgt spid="197"/>
                                        </p:tgtEl>
                                        <p:attrNameLst>
                                          <p:attrName>style.visibility</p:attrName>
                                        </p:attrNameLst>
                                      </p:cBhvr>
                                      <p:to>
                                        <p:strVal val="visible"/>
                                      </p:to>
                                    </p:set>
                                    <p:animEffect transition="in" filter="wipe(left)">
                                      <p:cBhvr>
                                        <p:cTn id="89" dur="500"/>
                                        <p:tgtEl>
                                          <p:spTgt spid="197"/>
                                        </p:tgtEl>
                                      </p:cBhvr>
                                    </p:animEffect>
                                  </p:childTnLst>
                                </p:cTn>
                              </p:par>
                            </p:childTnLst>
                          </p:cTn>
                        </p:par>
                        <p:par>
                          <p:cTn id="90" fill="hold" nodeType="afterGroup">
                            <p:stCondLst>
                              <p:cond delay="2500"/>
                            </p:stCondLst>
                            <p:childTnLst>
                              <p:par>
                                <p:cTn id="91" presetID="22" presetClass="entr" presetSubtype="1" fill="hold" nodeType="afterEffect">
                                  <p:stCondLst>
                                    <p:cond delay="0"/>
                                  </p:stCondLst>
                                  <p:childTnLst>
                                    <p:set>
                                      <p:cBhvr>
                                        <p:cTn id="92" dur="1" fill="hold">
                                          <p:stCondLst>
                                            <p:cond delay="0"/>
                                          </p:stCondLst>
                                        </p:cTn>
                                        <p:tgtEl>
                                          <p:spTgt spid="196"/>
                                        </p:tgtEl>
                                        <p:attrNameLst>
                                          <p:attrName>style.visibility</p:attrName>
                                        </p:attrNameLst>
                                      </p:cBhvr>
                                      <p:to>
                                        <p:strVal val="visible"/>
                                      </p:to>
                                    </p:set>
                                    <p:animEffect transition="in" filter="wipe(up)">
                                      <p:cBhvr>
                                        <p:cTn id="93"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p:bldP spid="78" grpId="0" animBg="1"/>
      <p:bldP spid="132" grpId="0" animBg="1"/>
      <p:bldP spid="136" grpId="0" animBg="1"/>
      <p:bldP spid="19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xfrm>
            <a:off x="3800104" y="191513"/>
            <a:ext cx="4886696"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Shifts in Supply </a:t>
            </a:r>
          </a:p>
        </p:txBody>
      </p:sp>
      <p:sp>
        <p:nvSpPr>
          <p:cNvPr id="3" name="Content Placeholder 2"/>
          <p:cNvSpPr>
            <a:spLocks noGrp="1"/>
          </p:cNvSpPr>
          <p:nvPr>
            <p:ph idx="1"/>
          </p:nvPr>
        </p:nvSpPr>
        <p:spPr bwMode="auto">
          <a:xfrm>
            <a:off x="457200" y="1825826"/>
            <a:ext cx="8229600" cy="2912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69913" lvl="1" indent="-331788"/>
            <a:r>
              <a:rPr lang="en-US" dirty="0" smtClean="0"/>
              <a:t>Increase in supply: any change that increases the quantity supplied at every price</a:t>
            </a:r>
          </a:p>
          <a:p>
            <a:pPr marL="1139825" lvl="2" indent="-331788"/>
            <a:r>
              <a:rPr lang="en-US" dirty="0" smtClean="0"/>
              <a:t>Supply curve shifts right</a:t>
            </a:r>
          </a:p>
          <a:p>
            <a:pPr marL="569913" lvl="1" indent="-331788"/>
            <a:r>
              <a:rPr lang="en-US" dirty="0" smtClean="0"/>
              <a:t>Decrease in supply: any change that decreases the quantity supplied at every price</a:t>
            </a:r>
          </a:p>
          <a:p>
            <a:pPr marL="1033463" lvl="2" indent="-331788"/>
            <a:r>
              <a:rPr lang="en-US" dirty="0" smtClean="0"/>
              <a:t>Supply curve shifts left</a:t>
            </a:r>
          </a:p>
        </p:txBody>
      </p:sp>
      <p:sp>
        <p:nvSpPr>
          <p:cNvPr id="2" name="TextBox 1"/>
          <p:cNvSpPr txBox="1"/>
          <p:nvPr/>
        </p:nvSpPr>
        <p:spPr>
          <a:xfrm>
            <a:off x="558140" y="1282535"/>
            <a:ext cx="6080166" cy="523220"/>
          </a:xfrm>
          <a:prstGeom prst="rect">
            <a:avLst/>
          </a:prstGeom>
          <a:noFill/>
        </p:spPr>
        <p:txBody>
          <a:bodyPr wrap="square" rtlCol="0">
            <a:spAutoFit/>
          </a:bodyPr>
          <a:lstStyle/>
          <a:p>
            <a:r>
              <a:rPr lang="en-US" sz="2800" dirty="0" smtClean="0">
                <a:latin typeface="+mn-lt"/>
              </a:rPr>
              <a:t>Shift in Supply or “Change in Supply”</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3906968" y="274638"/>
            <a:ext cx="5254831" cy="687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rPr>
              <a:t>Markets and Competition</a:t>
            </a:r>
          </a:p>
        </p:txBody>
      </p:sp>
      <p:sp>
        <p:nvSpPr>
          <p:cNvPr id="3" name="Content Placeholder 2"/>
          <p:cNvSpPr>
            <a:spLocks noGrp="1"/>
          </p:cNvSpPr>
          <p:nvPr>
            <p:ph idx="1"/>
          </p:nvPr>
        </p:nvSpPr>
        <p:spPr bwMode="auto">
          <a:xfrm>
            <a:off x="457200" y="1220201"/>
            <a:ext cx="8229600" cy="8342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lvl="1" indent="0">
              <a:buNone/>
            </a:pPr>
            <a:r>
              <a:rPr lang="en-US" sz="2800" b="1" dirty="0" smtClean="0"/>
              <a:t>Market –</a:t>
            </a:r>
            <a:r>
              <a:rPr lang="en-US" sz="2800" b="1" dirty="0"/>
              <a:t> </a:t>
            </a:r>
            <a:r>
              <a:rPr lang="en-US" sz="2400" dirty="0"/>
              <a:t>a</a:t>
            </a:r>
            <a:r>
              <a:rPr lang="en-US" sz="2400" dirty="0" smtClean="0"/>
              <a:t> </a:t>
            </a:r>
            <a:r>
              <a:rPr lang="en-US" sz="2400" dirty="0"/>
              <a:t>group of buyers and sellers of </a:t>
            </a:r>
            <a:r>
              <a:rPr lang="en-US" sz="2400" dirty="0" smtClean="0"/>
              <a:t>a </a:t>
            </a:r>
            <a:r>
              <a:rPr lang="en-US" sz="2400" dirty="0"/>
              <a:t>good or service</a:t>
            </a:r>
          </a:p>
          <a:p>
            <a:pPr marL="0" indent="0">
              <a:buNone/>
            </a:pPr>
            <a:endParaRPr lang="en-US" sz="2800" b="1" dirty="0" smtClean="0"/>
          </a:p>
        </p:txBody>
      </p:sp>
      <p:sp>
        <p:nvSpPr>
          <p:cNvPr id="4" name="Rectangle 3"/>
          <p:cNvSpPr/>
          <p:nvPr/>
        </p:nvSpPr>
        <p:spPr>
          <a:xfrm>
            <a:off x="445324" y="2967866"/>
            <a:ext cx="7404266" cy="584775"/>
          </a:xfrm>
          <a:prstGeom prst="rect">
            <a:avLst/>
          </a:prstGeom>
        </p:spPr>
        <p:txBody>
          <a:bodyPr wrap="square">
            <a:spAutoFit/>
          </a:bodyPr>
          <a:lstStyle/>
          <a:p>
            <a:pPr marL="0" indent="0">
              <a:buNone/>
            </a:pPr>
            <a:r>
              <a:rPr lang="en-US" sz="3200" b="1" dirty="0">
                <a:latin typeface="+mn-lt"/>
              </a:rPr>
              <a:t>Competitive </a:t>
            </a:r>
            <a:r>
              <a:rPr lang="en-US" sz="3200" b="1" dirty="0" smtClean="0">
                <a:latin typeface="+mn-lt"/>
              </a:rPr>
              <a:t>market</a:t>
            </a:r>
            <a:endParaRPr lang="en-US" sz="3200" b="1" dirty="0">
              <a:latin typeface="+mn-lt"/>
            </a:endParaRPr>
          </a:p>
        </p:txBody>
      </p:sp>
      <p:sp>
        <p:nvSpPr>
          <p:cNvPr id="6" name="Content Placeholder 2"/>
          <p:cNvSpPr txBox="1">
            <a:spLocks/>
          </p:cNvSpPr>
          <p:nvPr/>
        </p:nvSpPr>
        <p:spPr bwMode="auto">
          <a:xfrm>
            <a:off x="302824" y="1783800"/>
            <a:ext cx="8229600" cy="112467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8975" lvl="2" indent="-225425"/>
            <a:r>
              <a:rPr lang="en-US" dirty="0" smtClean="0"/>
              <a:t>Can be highly organized (Corn, Wheat)</a:t>
            </a:r>
          </a:p>
          <a:p>
            <a:pPr marL="688975" lvl="2" indent="-225425"/>
            <a:r>
              <a:rPr lang="en-US" dirty="0" smtClean="0"/>
              <a:t>Can be less organized (Television)</a:t>
            </a:r>
            <a:endParaRPr lang="en-US" dirty="0" smtClean="0">
              <a:solidFill>
                <a:srgbClr val="9E0000"/>
              </a:solidFill>
            </a:endParaRPr>
          </a:p>
        </p:txBody>
      </p:sp>
      <p:sp>
        <p:nvSpPr>
          <p:cNvPr id="7" name="Rectangle 6"/>
          <p:cNvSpPr/>
          <p:nvPr/>
        </p:nvSpPr>
        <p:spPr>
          <a:xfrm>
            <a:off x="324585" y="3540766"/>
            <a:ext cx="7404266" cy="830997"/>
          </a:xfrm>
          <a:prstGeom prst="rect">
            <a:avLst/>
          </a:prstGeom>
        </p:spPr>
        <p:txBody>
          <a:bodyPr wrap="square">
            <a:spAutoFit/>
          </a:bodyPr>
          <a:lstStyle/>
          <a:p>
            <a:pPr marL="800100" lvl="1" indent="-342900">
              <a:buFont typeface="Arial" pitchFamily="34" charset="0"/>
              <a:buChar char="•"/>
            </a:pPr>
            <a:r>
              <a:rPr lang="en-US" sz="2400" dirty="0" smtClean="0">
                <a:latin typeface="+mn-lt"/>
              </a:rPr>
              <a:t>Many </a:t>
            </a:r>
            <a:r>
              <a:rPr lang="en-US" sz="2400" dirty="0">
                <a:latin typeface="+mn-lt"/>
              </a:rPr>
              <a:t>buyers and many </a:t>
            </a:r>
            <a:r>
              <a:rPr lang="en-US" sz="2400" dirty="0" smtClean="0">
                <a:latin typeface="+mn-lt"/>
              </a:rPr>
              <a:t>sellers</a:t>
            </a:r>
          </a:p>
          <a:p>
            <a:pPr marL="800100" lvl="1" indent="-342900">
              <a:buFont typeface="Arial" pitchFamily="34" charset="0"/>
              <a:buChar char="•"/>
            </a:pPr>
            <a:r>
              <a:rPr lang="en-US" sz="2400" dirty="0" smtClean="0">
                <a:latin typeface="+mn-lt"/>
              </a:rPr>
              <a:t>Each </a:t>
            </a:r>
            <a:r>
              <a:rPr lang="en-US" sz="2400" dirty="0">
                <a:latin typeface="+mn-lt"/>
              </a:rPr>
              <a:t>has a negligible impact on market price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1447800"/>
            <a:ext cx="6019800" cy="3733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t>
            </a:r>
          </a:p>
        </p:txBody>
      </p:sp>
      <p:grpSp>
        <p:nvGrpSpPr>
          <p:cNvPr id="4" name="Group 3"/>
          <p:cNvGrpSpPr/>
          <p:nvPr/>
        </p:nvGrpSpPr>
        <p:grpSpPr>
          <a:xfrm>
            <a:off x="1148513" y="1362075"/>
            <a:ext cx="6713663" cy="4234507"/>
            <a:chOff x="1148513" y="1362075"/>
            <a:chExt cx="6713663" cy="4234507"/>
          </a:xfrm>
        </p:grpSpPr>
        <p:grpSp>
          <p:nvGrpSpPr>
            <p:cNvPr id="2" name="Group 5"/>
            <p:cNvGrpSpPr>
              <a:grpSpLocks/>
            </p:cNvGrpSpPr>
            <p:nvPr/>
          </p:nvGrpSpPr>
          <p:grpSpPr bwMode="auto">
            <a:xfrm>
              <a:off x="1148513" y="1362075"/>
              <a:ext cx="710451" cy="3821113"/>
              <a:chOff x="1148717" y="1362670"/>
              <a:chExt cx="710687" cy="3819724"/>
            </a:xfrm>
          </p:grpSpPr>
          <p:cxnSp>
            <p:nvCxnSpPr>
              <p:cNvPr id="7" name="Straight Connector 6"/>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966" name="TextBox 7"/>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3" name="Group 8"/>
            <p:cNvGrpSpPr>
              <a:grpSpLocks/>
            </p:cNvGrpSpPr>
            <p:nvPr/>
          </p:nvGrpSpPr>
          <p:grpSpPr bwMode="auto">
            <a:xfrm>
              <a:off x="1676400" y="5181564"/>
              <a:ext cx="6185776" cy="415018"/>
              <a:chOff x="1676400" y="5181600"/>
              <a:chExt cx="6185776" cy="414579"/>
            </a:xfrm>
          </p:grpSpPr>
          <p:cxnSp>
            <p:nvCxnSpPr>
              <p:cNvPr id="10" name="Straight Connector 9"/>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963" name="TextBox 10"/>
              <p:cNvSpPr txBox="1">
                <a:spLocks noChangeArrowheads="1"/>
              </p:cNvSpPr>
              <p:nvPr/>
            </p:nvSpPr>
            <p:spPr bwMode="auto">
              <a:xfrm>
                <a:off x="6818300" y="5227240"/>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39964" name="TextBox 11"/>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 name="Group 12"/>
            <p:cNvGrpSpPr>
              <a:grpSpLocks/>
            </p:cNvGrpSpPr>
            <p:nvPr/>
          </p:nvGrpSpPr>
          <p:grpSpPr bwMode="auto">
            <a:xfrm>
              <a:off x="3200400" y="1447800"/>
              <a:ext cx="2551399" cy="3352800"/>
              <a:chOff x="3175069" y="1752600"/>
              <a:chExt cx="2552017" cy="3352802"/>
            </a:xfrm>
          </p:grpSpPr>
          <p:cxnSp>
            <p:nvCxnSpPr>
              <p:cNvPr id="14" name="Straight Connector 13"/>
              <p:cNvCxnSpPr/>
              <p:nvPr/>
            </p:nvCxnSpPr>
            <p:spPr>
              <a:xfrm rot="5400000">
                <a:off x="2718071" y="2971598"/>
                <a:ext cx="2590802" cy="167680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961" name="TextBox 14"/>
              <p:cNvSpPr txBox="1">
                <a:spLocks noChangeArrowheads="1"/>
              </p:cNvSpPr>
              <p:nvPr/>
            </p:nvSpPr>
            <p:spPr bwMode="auto">
              <a:xfrm>
                <a:off x="4546669" y="1752600"/>
                <a:ext cx="11804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a:t>
                </a:r>
              </a:p>
              <a:p>
                <a:pPr eaLnBrk="1" hangingPunct="1"/>
                <a:r>
                  <a:rPr lang="en-US" dirty="0"/>
                  <a:t> curve, </a:t>
                </a:r>
                <a:r>
                  <a:rPr lang="en-US" dirty="0" smtClean="0"/>
                  <a:t>S</a:t>
                </a:r>
                <a:r>
                  <a:rPr lang="en-US" baseline="-25000" dirty="0"/>
                  <a:t>0</a:t>
                </a:r>
              </a:p>
            </p:txBody>
          </p:sp>
        </p:grpSp>
      </p:grpSp>
      <p:grpSp>
        <p:nvGrpSpPr>
          <p:cNvPr id="13" name="Group 12"/>
          <p:cNvGrpSpPr/>
          <p:nvPr/>
        </p:nvGrpSpPr>
        <p:grpSpPr>
          <a:xfrm>
            <a:off x="4114800" y="1524000"/>
            <a:ext cx="3353063" cy="3276600"/>
            <a:chOff x="4114800" y="1524000"/>
            <a:chExt cx="3353063" cy="3276600"/>
          </a:xfrm>
        </p:grpSpPr>
        <p:grpSp>
          <p:nvGrpSpPr>
            <p:cNvPr id="9" name="Group 18"/>
            <p:cNvGrpSpPr>
              <a:grpSpLocks/>
            </p:cNvGrpSpPr>
            <p:nvPr/>
          </p:nvGrpSpPr>
          <p:grpSpPr bwMode="auto">
            <a:xfrm>
              <a:off x="4687888" y="1524000"/>
              <a:ext cx="2779975" cy="3276600"/>
              <a:chOff x="1066800" y="990600"/>
              <a:chExt cx="2780594" cy="3276600"/>
            </a:xfrm>
          </p:grpSpPr>
          <p:cxnSp>
            <p:nvCxnSpPr>
              <p:cNvPr id="20" name="Straight Connector 19"/>
              <p:cNvCxnSpPr/>
              <p:nvPr/>
            </p:nvCxnSpPr>
            <p:spPr>
              <a:xfrm rot="5400000">
                <a:off x="609787" y="2133413"/>
                <a:ext cx="2590800" cy="1676773"/>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9957" name="TextBox 20"/>
              <p:cNvSpPr txBox="1">
                <a:spLocks noChangeArrowheads="1"/>
              </p:cNvSpPr>
              <p:nvPr/>
            </p:nvSpPr>
            <p:spPr bwMode="auto">
              <a:xfrm>
                <a:off x="2667000" y="990600"/>
                <a:ext cx="11803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a:t>
                </a:r>
              </a:p>
              <a:p>
                <a:pPr eaLnBrk="1" hangingPunct="1"/>
                <a:r>
                  <a:rPr lang="en-US" dirty="0"/>
                  <a:t> curve, </a:t>
                </a:r>
                <a:r>
                  <a:rPr lang="en-US" dirty="0" smtClean="0"/>
                  <a:t>S</a:t>
                </a:r>
                <a:r>
                  <a:rPr lang="en-US" baseline="-25000" dirty="0"/>
                  <a:t>1</a:t>
                </a:r>
              </a:p>
            </p:txBody>
          </p:sp>
        </p:grpSp>
        <p:cxnSp>
          <p:nvCxnSpPr>
            <p:cNvPr id="22" name="Straight Arrow Connector 21"/>
            <p:cNvCxnSpPr/>
            <p:nvPr/>
          </p:nvCxnSpPr>
          <p:spPr>
            <a:xfrm>
              <a:off x="4114800" y="3505200"/>
              <a:ext cx="1295400" cy="1588"/>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1" name="Group 22"/>
            <p:cNvGrpSpPr>
              <a:grpSpLocks/>
            </p:cNvGrpSpPr>
            <p:nvPr/>
          </p:nvGrpSpPr>
          <p:grpSpPr bwMode="auto">
            <a:xfrm>
              <a:off x="4953000" y="2743200"/>
              <a:ext cx="2482850" cy="685800"/>
              <a:chOff x="3962400" y="1676400"/>
              <a:chExt cx="2483546" cy="685800"/>
            </a:xfrm>
          </p:grpSpPr>
          <p:sp>
            <p:nvSpPr>
              <p:cNvPr id="39954" name="TextBox 23"/>
              <p:cNvSpPr txBox="1">
                <a:spLocks noChangeArrowheads="1"/>
              </p:cNvSpPr>
              <p:nvPr/>
            </p:nvSpPr>
            <p:spPr bwMode="auto">
              <a:xfrm>
                <a:off x="5257800" y="1676400"/>
                <a:ext cx="1188146"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Increase in</a:t>
                </a:r>
              </a:p>
              <a:p>
                <a:pPr eaLnBrk="1" hangingPunct="1"/>
                <a:r>
                  <a:rPr lang="en-US" sz="1600" dirty="0"/>
                  <a:t>Supply </a:t>
                </a:r>
              </a:p>
            </p:txBody>
          </p:sp>
          <p:cxnSp>
            <p:nvCxnSpPr>
              <p:cNvPr id="25" name="Straight Connector 24"/>
              <p:cNvCxnSpPr/>
              <p:nvPr/>
            </p:nvCxnSpPr>
            <p:spPr>
              <a:xfrm flipV="1">
                <a:off x="3962400" y="1905000"/>
                <a:ext cx="1295763"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6" name="Group 15"/>
          <p:cNvGrpSpPr/>
          <p:nvPr/>
        </p:nvGrpSpPr>
        <p:grpSpPr>
          <a:xfrm>
            <a:off x="1905000" y="1447800"/>
            <a:ext cx="2286000" cy="2971800"/>
            <a:chOff x="1905000" y="1447800"/>
            <a:chExt cx="2286000" cy="2971800"/>
          </a:xfrm>
        </p:grpSpPr>
        <p:grpSp>
          <p:nvGrpSpPr>
            <p:cNvPr id="15" name="Group 14"/>
            <p:cNvGrpSpPr/>
            <p:nvPr/>
          </p:nvGrpSpPr>
          <p:grpSpPr>
            <a:xfrm>
              <a:off x="2133601" y="1447800"/>
              <a:ext cx="2057399" cy="2971800"/>
              <a:chOff x="2133601" y="1447800"/>
              <a:chExt cx="2057399" cy="2971800"/>
            </a:xfrm>
          </p:grpSpPr>
          <p:grpSp>
            <p:nvGrpSpPr>
              <p:cNvPr id="8" name="Group 15"/>
              <p:cNvGrpSpPr>
                <a:grpSpLocks/>
              </p:cNvGrpSpPr>
              <p:nvPr/>
            </p:nvGrpSpPr>
            <p:grpSpPr bwMode="auto">
              <a:xfrm>
                <a:off x="2133601" y="1447800"/>
                <a:ext cx="1600199" cy="2971800"/>
                <a:chOff x="3161332" y="1295400"/>
                <a:chExt cx="1600199" cy="2971801"/>
              </a:xfrm>
            </p:grpSpPr>
            <p:cxnSp>
              <p:nvCxnSpPr>
                <p:cNvPr id="17" name="Straight Connector 16"/>
                <p:cNvCxnSpPr/>
                <p:nvPr/>
              </p:nvCxnSpPr>
              <p:spPr>
                <a:xfrm rot="5400000">
                  <a:off x="2762075" y="2304257"/>
                  <a:ext cx="2362201" cy="15636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9959" name="TextBox 17"/>
                <p:cNvSpPr txBox="1">
                  <a:spLocks noChangeArrowheads="1"/>
                </p:cNvSpPr>
                <p:nvPr/>
              </p:nvSpPr>
              <p:spPr bwMode="auto">
                <a:xfrm>
                  <a:off x="3581400" y="1295400"/>
                  <a:ext cx="11801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Supply </a:t>
                  </a:r>
                </a:p>
                <a:p>
                  <a:pPr eaLnBrk="1" hangingPunct="1"/>
                  <a:r>
                    <a:rPr lang="en-US" dirty="0"/>
                    <a:t> curve, </a:t>
                  </a:r>
                  <a:r>
                    <a:rPr lang="en-US" dirty="0" smtClean="0"/>
                    <a:t>S</a:t>
                  </a:r>
                  <a:r>
                    <a:rPr lang="en-US" baseline="-25000" dirty="0"/>
                    <a:t>2</a:t>
                  </a:r>
                </a:p>
              </p:txBody>
            </p:sp>
          </p:grpSp>
          <p:cxnSp>
            <p:nvCxnSpPr>
              <p:cNvPr id="26" name="Straight Arrow Connector 25"/>
              <p:cNvCxnSpPr/>
              <p:nvPr/>
            </p:nvCxnSpPr>
            <p:spPr>
              <a:xfrm>
                <a:off x="3200400" y="3048000"/>
                <a:ext cx="990600" cy="1588"/>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2" name="Group 26"/>
            <p:cNvGrpSpPr>
              <a:grpSpLocks/>
            </p:cNvGrpSpPr>
            <p:nvPr/>
          </p:nvGrpSpPr>
          <p:grpSpPr bwMode="auto">
            <a:xfrm>
              <a:off x="1905000" y="2133600"/>
              <a:ext cx="1752600" cy="838200"/>
              <a:chOff x="3352800" y="3276600"/>
              <a:chExt cx="1752600" cy="838200"/>
            </a:xfrm>
          </p:grpSpPr>
          <p:sp>
            <p:nvSpPr>
              <p:cNvPr id="39952" name="TextBox 27"/>
              <p:cNvSpPr txBox="1">
                <a:spLocks noChangeArrowheads="1"/>
              </p:cNvSpPr>
              <p:nvPr/>
            </p:nvSpPr>
            <p:spPr bwMode="auto">
              <a:xfrm>
                <a:off x="3352800" y="3276600"/>
                <a:ext cx="1277914"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Decrease in</a:t>
                </a:r>
              </a:p>
              <a:p>
                <a:pPr eaLnBrk="1" hangingPunct="1"/>
                <a:r>
                  <a:rPr lang="en-US" sz="1600" dirty="0"/>
                  <a:t>supply</a:t>
                </a:r>
              </a:p>
            </p:txBody>
          </p:sp>
          <p:cxnSp>
            <p:nvCxnSpPr>
              <p:cNvPr id="29" name="Straight Connector 28"/>
              <p:cNvCxnSpPr/>
              <p:nvPr/>
            </p:nvCxnSpPr>
            <p:spPr>
              <a:xfrm>
                <a:off x="4114800" y="3886200"/>
                <a:ext cx="99060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0" name="TextBox 29"/>
          <p:cNvSpPr txBox="1">
            <a:spLocks noChangeArrowheads="1"/>
          </p:cNvSpPr>
          <p:nvPr/>
        </p:nvSpPr>
        <p:spPr bwMode="auto">
          <a:xfrm>
            <a:off x="152400" y="5684325"/>
            <a:ext cx="853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Any change that raises the quantity that sellers wish to produce at any given price shifts the supply curve to the right. Any change that lowers the quantity that sellers wish to produce at any given price shifts the supply curve to the left.</a:t>
            </a:r>
          </a:p>
        </p:txBody>
      </p:sp>
      <p:sp>
        <p:nvSpPr>
          <p:cNvPr id="33" name="Title 1"/>
          <p:cNvSpPr>
            <a:spLocks noGrp="1"/>
          </p:cNvSpPr>
          <p:nvPr>
            <p:ph type="title"/>
          </p:nvPr>
        </p:nvSpPr>
        <p:spPr bwMode="auto">
          <a:xfrm>
            <a:off x="4025729" y="262763"/>
            <a:ext cx="4886696"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n-lt"/>
              </a:rPr>
              <a:t>Shifts in Supply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xfrm>
            <a:off x="3693225" y="239013"/>
            <a:ext cx="5332021" cy="7228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rPr>
              <a:t>Determinants of Supply </a:t>
            </a:r>
          </a:p>
        </p:txBody>
      </p:sp>
      <p:sp>
        <p:nvSpPr>
          <p:cNvPr id="3" name="Content Placeholder 2"/>
          <p:cNvSpPr>
            <a:spLocks noGrp="1"/>
          </p:cNvSpPr>
          <p:nvPr>
            <p:ph idx="1"/>
          </p:nvPr>
        </p:nvSpPr>
        <p:spPr bwMode="auto">
          <a:xfrm>
            <a:off x="457200" y="1255825"/>
            <a:ext cx="8229600" cy="36843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smtClean="0"/>
              <a:t>Variables that can shift the supply curve</a:t>
            </a:r>
          </a:p>
          <a:p>
            <a:pPr lvl="1"/>
            <a:r>
              <a:rPr lang="en-US" dirty="0" smtClean="0"/>
              <a:t>Input </a:t>
            </a:r>
            <a:r>
              <a:rPr lang="en-US" dirty="0"/>
              <a:t>Prices </a:t>
            </a:r>
            <a:r>
              <a:rPr lang="en-US" sz="2000" i="1" dirty="0"/>
              <a:t>(negatively related to increased prices of </a:t>
            </a:r>
            <a:r>
              <a:rPr lang="en-US" sz="2000" i="1" dirty="0" smtClean="0"/>
              <a:t>inputs)</a:t>
            </a:r>
          </a:p>
          <a:p>
            <a:pPr lvl="1"/>
            <a:r>
              <a:rPr lang="en-US" dirty="0" smtClean="0"/>
              <a:t>Technology </a:t>
            </a:r>
            <a:r>
              <a:rPr lang="en-US" sz="2000" i="1" dirty="0" smtClean="0"/>
              <a:t>(positively </a:t>
            </a:r>
            <a:r>
              <a:rPr lang="en-US" sz="2000" i="1" dirty="0"/>
              <a:t>related to </a:t>
            </a:r>
            <a:r>
              <a:rPr lang="en-US" sz="2000" i="1" dirty="0" smtClean="0"/>
              <a:t>improved technology)</a:t>
            </a:r>
            <a:endParaRPr lang="en-US" sz="2000" dirty="0" smtClean="0"/>
          </a:p>
          <a:p>
            <a:pPr lvl="1"/>
            <a:r>
              <a:rPr lang="en-US" dirty="0" smtClean="0"/>
              <a:t>Expectations about future </a:t>
            </a:r>
          </a:p>
          <a:p>
            <a:pPr lvl="1"/>
            <a:r>
              <a:rPr lang="en-US" dirty="0"/>
              <a:t>Price of other goods being </a:t>
            </a:r>
            <a:r>
              <a:rPr lang="en-US" dirty="0" smtClean="0"/>
              <a:t>produced </a:t>
            </a:r>
            <a:r>
              <a:rPr lang="en-US" sz="2000" i="1" dirty="0" smtClean="0"/>
              <a:t>(negatively </a:t>
            </a:r>
            <a:r>
              <a:rPr lang="en-US" sz="2000" i="1" dirty="0"/>
              <a:t>related to increased prices of other </a:t>
            </a:r>
            <a:r>
              <a:rPr lang="en-US" sz="2000" i="1" dirty="0" smtClean="0"/>
              <a:t>goods)</a:t>
            </a:r>
            <a:endParaRPr lang="en-US" dirty="0" smtClean="0"/>
          </a:p>
          <a:p>
            <a:pPr lvl="1"/>
            <a:r>
              <a:rPr lang="en-US" dirty="0" smtClean="0"/>
              <a:t>Number of sellers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grpSp>
        <p:nvGrpSpPr>
          <p:cNvPr id="14" name="Group 13"/>
          <p:cNvGrpSpPr/>
          <p:nvPr/>
        </p:nvGrpSpPr>
        <p:grpSpPr>
          <a:xfrm>
            <a:off x="5051002" y="3508064"/>
            <a:ext cx="1676308" cy="2938356"/>
            <a:chOff x="5051002" y="3436814"/>
            <a:chExt cx="1676308" cy="2938356"/>
          </a:xfrm>
        </p:grpSpPr>
        <p:grpSp>
          <p:nvGrpSpPr>
            <p:cNvPr id="15" name="Group 17"/>
            <p:cNvGrpSpPr>
              <a:grpSpLocks/>
            </p:cNvGrpSpPr>
            <p:nvPr/>
          </p:nvGrpSpPr>
          <p:grpSpPr bwMode="auto">
            <a:xfrm>
              <a:off x="5051002" y="3436814"/>
              <a:ext cx="1676308" cy="2037772"/>
              <a:chOff x="3630011" y="1583161"/>
              <a:chExt cx="2229880" cy="2782324"/>
            </a:xfrm>
          </p:grpSpPr>
          <p:cxnSp>
            <p:nvCxnSpPr>
              <p:cNvPr id="22" name="Straight Connector 21"/>
              <p:cNvCxnSpPr/>
              <p:nvPr/>
            </p:nvCxnSpPr>
            <p:spPr>
              <a:xfrm flipV="1">
                <a:off x="3630011" y="2065565"/>
                <a:ext cx="1869215" cy="22999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19"/>
              <p:cNvSpPr txBox="1">
                <a:spLocks noChangeArrowheads="1"/>
              </p:cNvSpPr>
              <p:nvPr/>
            </p:nvSpPr>
            <p:spPr bwMode="auto">
              <a:xfrm>
                <a:off x="5296519" y="1583161"/>
                <a:ext cx="563372"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a:t>1</a:t>
                </a:r>
              </a:p>
            </p:txBody>
          </p:sp>
        </p:grpSp>
        <p:cxnSp>
          <p:nvCxnSpPr>
            <p:cNvPr id="16" name="Straight Arrow Connector 15"/>
            <p:cNvCxnSpPr/>
            <p:nvPr/>
          </p:nvCxnSpPr>
          <p:spPr>
            <a:xfrm flipV="1">
              <a:off x="6162697" y="4399266"/>
              <a:ext cx="545732" cy="2830"/>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19" name="Straight Connector 1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15638" y="2839447"/>
            <a:ext cx="5036738" cy="3594301"/>
            <a:chOff x="3815638" y="2839447"/>
            <a:chExt cx="5036738" cy="3594301"/>
          </a:xfrm>
        </p:grpSpPr>
        <p:grpSp>
          <p:nvGrpSpPr>
            <p:cNvPr id="25" name="Group 24"/>
            <p:cNvGrpSpPr/>
            <p:nvPr/>
          </p:nvGrpSpPr>
          <p:grpSpPr>
            <a:xfrm>
              <a:off x="3815638" y="3234504"/>
              <a:ext cx="5036738" cy="3199244"/>
              <a:chOff x="3815638" y="3163254"/>
              <a:chExt cx="5036738" cy="3199244"/>
            </a:xfrm>
          </p:grpSpPr>
          <p:grpSp>
            <p:nvGrpSpPr>
              <p:cNvPr id="27" name="Group 12"/>
              <p:cNvGrpSpPr>
                <a:grpSpLocks/>
              </p:cNvGrpSpPr>
              <p:nvPr/>
            </p:nvGrpSpPr>
            <p:grpSpPr bwMode="auto">
              <a:xfrm>
                <a:off x="3815638" y="3163254"/>
                <a:ext cx="534076" cy="2798759"/>
                <a:chOff x="1148717" y="1362670"/>
                <a:chExt cx="710687" cy="3819724"/>
              </a:xfrm>
            </p:grpSpPr>
            <p:cxnSp>
              <p:nvCxnSpPr>
                <p:cNvPr id="39" name="Straight Connector 38"/>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28" name="Group 27"/>
              <p:cNvGrpSpPr>
                <a:grpSpLocks/>
              </p:cNvGrpSpPr>
              <p:nvPr/>
            </p:nvGrpSpPr>
            <p:grpSpPr bwMode="auto">
              <a:xfrm>
                <a:off x="4212473" y="5960831"/>
                <a:ext cx="4639903" cy="321374"/>
                <a:chOff x="1676400" y="5181600"/>
                <a:chExt cx="6172200" cy="438303"/>
              </a:xfrm>
            </p:grpSpPr>
            <p:cxnSp>
              <p:nvCxnSpPr>
                <p:cNvPr id="36" name="Straight Connector 35"/>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38"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29" name="Group 16"/>
              <p:cNvGrpSpPr>
                <a:grpSpLocks/>
              </p:cNvGrpSpPr>
              <p:nvPr/>
            </p:nvGrpSpPr>
            <p:grpSpPr bwMode="auto">
              <a:xfrm>
                <a:off x="5798270" y="3456968"/>
                <a:ext cx="1815446" cy="2296425"/>
                <a:chOff x="3760534" y="2067898"/>
                <a:chExt cx="2414977" cy="3135478"/>
              </a:xfrm>
            </p:grpSpPr>
            <p:cxnSp>
              <p:nvCxnSpPr>
                <p:cNvPr id="34" name="Straight Connector 33"/>
                <p:cNvCxnSpPr/>
                <p:nvPr/>
              </p:nvCxnSpPr>
              <p:spPr>
                <a:xfrm flipH="1">
                  <a:off x="3760534" y="2559117"/>
                  <a:ext cx="2102419" cy="264425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TextBox 15"/>
                <p:cNvSpPr txBox="1">
                  <a:spLocks noChangeArrowheads="1"/>
                </p:cNvSpPr>
                <p:nvPr/>
              </p:nvSpPr>
              <p:spPr bwMode="auto">
                <a:xfrm>
                  <a:off x="5612135" y="2067898"/>
                  <a:ext cx="563376" cy="50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smtClean="0"/>
                    <a:t>0</a:t>
                  </a:r>
                  <a:endParaRPr lang="en-US" baseline="-25000" dirty="0"/>
                </a:p>
              </p:txBody>
            </p:sp>
          </p:grpSp>
          <p:cxnSp>
            <p:nvCxnSpPr>
              <p:cNvPr id="30" name="Straight Connector 29"/>
              <p:cNvCxnSpPr/>
              <p:nvPr/>
            </p:nvCxnSpPr>
            <p:spPr bwMode="auto">
              <a:xfrm>
                <a:off x="4325845" y="4785067"/>
                <a:ext cx="2272990" cy="752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32" name="Straight Connector 31"/>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26" name="Content Placeholder 2"/>
            <p:cNvSpPr txBox="1">
              <a:spLocks/>
            </p:cNvSpPr>
            <p:nvPr/>
          </p:nvSpPr>
          <p:spPr bwMode="auto">
            <a:xfrm>
              <a:off x="5590735" y="2839447"/>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a:t>
              </a:r>
            </a:p>
          </p:txBody>
        </p:sp>
      </p:grpSp>
      <p:sp>
        <p:nvSpPr>
          <p:cNvPr id="43" name="Content Placeholder 2"/>
          <p:cNvSpPr>
            <a:spLocks noGrp="1"/>
          </p:cNvSpPr>
          <p:nvPr>
            <p:ph idx="1"/>
          </p:nvPr>
        </p:nvSpPr>
        <p:spPr bwMode="auto">
          <a:xfrm>
            <a:off x="457200" y="1255825"/>
            <a:ext cx="8229600" cy="11786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smtClean="0"/>
              <a:t>Variables that can shift the supply curve</a:t>
            </a:r>
          </a:p>
          <a:p>
            <a:pPr lvl="1"/>
            <a:r>
              <a:rPr lang="en-US" dirty="0" smtClean="0"/>
              <a:t>Input </a:t>
            </a:r>
            <a:r>
              <a:rPr lang="en-US" dirty="0"/>
              <a:t>Prices </a:t>
            </a:r>
            <a:r>
              <a:rPr lang="en-US" sz="2000" i="1" dirty="0"/>
              <a:t>(negatively related to increased prices of </a:t>
            </a:r>
            <a:r>
              <a:rPr lang="en-US" sz="2000" i="1" dirty="0" smtClean="0"/>
              <a:t>inputs)</a:t>
            </a:r>
          </a:p>
        </p:txBody>
      </p:sp>
      <p:sp>
        <p:nvSpPr>
          <p:cNvPr id="61" name="Content Placeholder 2"/>
          <p:cNvSpPr txBox="1">
            <a:spLocks/>
          </p:cNvSpPr>
          <p:nvPr/>
        </p:nvSpPr>
        <p:spPr bwMode="auto">
          <a:xfrm>
            <a:off x="170225" y="2917389"/>
            <a:ext cx="3321120" cy="19739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Employees always want a wage increase.  </a:t>
            </a:r>
            <a:r>
              <a:rPr lang="en-US" sz="2400" smtClean="0"/>
              <a:t>How will </a:t>
            </a:r>
            <a:r>
              <a:rPr lang="en-US" sz="2400" dirty="0" smtClean="0"/>
              <a:t>a wage increase impact the market for Hamburger</a:t>
            </a:r>
            <a:r>
              <a:rPr lang="en-US" sz="2400" dirty="0"/>
              <a:t>? (</a:t>
            </a:r>
            <a:r>
              <a:rPr lang="en-US" sz="2400" dirty="0" smtClean="0"/>
              <a:t>S</a:t>
            </a:r>
            <a:r>
              <a:rPr lang="en-US" sz="2400" baseline="-25000" dirty="0"/>
              <a:t>1</a:t>
            </a:r>
            <a:r>
              <a:rPr lang="en-US" sz="2400" dirty="0" smtClean="0"/>
              <a:t>)</a:t>
            </a:r>
          </a:p>
        </p:txBody>
      </p:sp>
      <p:sp>
        <p:nvSpPr>
          <p:cNvPr id="42" name="Content Placeholder 2"/>
          <p:cNvSpPr txBox="1">
            <a:spLocks/>
          </p:cNvSpPr>
          <p:nvPr/>
        </p:nvSpPr>
        <p:spPr bwMode="auto">
          <a:xfrm>
            <a:off x="181107" y="5051041"/>
            <a:ext cx="3321120" cy="4789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a:t>A</a:t>
            </a:r>
            <a:r>
              <a:rPr lang="en-US" sz="2400" dirty="0" smtClean="0"/>
              <a:t> wage decrease</a:t>
            </a:r>
            <a:r>
              <a:rPr lang="en-US" sz="2400" dirty="0"/>
              <a:t>? (</a:t>
            </a:r>
            <a:r>
              <a:rPr lang="en-US" sz="2400" dirty="0" smtClean="0"/>
              <a:t>S</a:t>
            </a:r>
            <a:r>
              <a:rPr lang="en-US" sz="2400" baseline="-25000" dirty="0" smtClean="0"/>
              <a:t>2</a:t>
            </a:r>
            <a:r>
              <a:rPr lang="en-US" sz="2400" dirty="0" smtClean="0"/>
              <a:t>)</a:t>
            </a:r>
          </a:p>
        </p:txBody>
      </p:sp>
      <p:grpSp>
        <p:nvGrpSpPr>
          <p:cNvPr id="41" name="Group 40"/>
          <p:cNvGrpSpPr/>
          <p:nvPr/>
        </p:nvGrpSpPr>
        <p:grpSpPr>
          <a:xfrm>
            <a:off x="6600851" y="3689686"/>
            <a:ext cx="2279522" cy="2757623"/>
            <a:chOff x="6600851" y="3689686"/>
            <a:chExt cx="2279522" cy="2757623"/>
          </a:xfrm>
        </p:grpSpPr>
        <p:grpSp>
          <p:nvGrpSpPr>
            <p:cNvPr id="4" name="Group 3"/>
            <p:cNvGrpSpPr/>
            <p:nvPr/>
          </p:nvGrpSpPr>
          <p:grpSpPr>
            <a:xfrm>
              <a:off x="6833153" y="3689686"/>
              <a:ext cx="2047220" cy="2757623"/>
              <a:chOff x="5883797" y="3433770"/>
              <a:chExt cx="2047220" cy="2757623"/>
            </a:xfrm>
          </p:grpSpPr>
          <p:grpSp>
            <p:nvGrpSpPr>
              <p:cNvPr id="5" name="Group 22"/>
              <p:cNvGrpSpPr>
                <a:grpSpLocks/>
              </p:cNvGrpSpPr>
              <p:nvPr/>
            </p:nvGrpSpPr>
            <p:grpSpPr bwMode="auto">
              <a:xfrm>
                <a:off x="5883797" y="3433770"/>
                <a:ext cx="2047220" cy="2282350"/>
                <a:chOff x="2147067" y="1807614"/>
                <a:chExt cx="2723302" cy="3116265"/>
              </a:xfrm>
            </p:grpSpPr>
            <p:cxnSp>
              <p:nvCxnSpPr>
                <p:cNvPr id="12" name="Straight Connector 11"/>
                <p:cNvCxnSpPr/>
                <p:nvPr/>
              </p:nvCxnSpPr>
              <p:spPr>
                <a:xfrm flipV="1">
                  <a:off x="2147067" y="2123502"/>
                  <a:ext cx="2159925" cy="280037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24"/>
                <p:cNvSpPr txBox="1">
                  <a:spLocks noChangeArrowheads="1"/>
                </p:cNvSpPr>
                <p:nvPr/>
              </p:nvSpPr>
              <p:spPr bwMode="auto">
                <a:xfrm>
                  <a:off x="4306992" y="1807614"/>
                  <a:ext cx="563377"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smtClean="0"/>
                    <a:t>2</a:t>
                  </a:r>
                  <a:endParaRPr lang="en-US" baseline="-25000" dirty="0"/>
                </a:p>
              </p:txBody>
            </p:sp>
          </p:grpSp>
          <p:cxnSp>
            <p:nvCxnSpPr>
              <p:cNvPr id="6" name="Straight Arrow Connector 5"/>
              <p:cNvCxnSpPr/>
              <p:nvPr/>
            </p:nvCxnSpPr>
            <p:spPr>
              <a:xfrm>
                <a:off x="6532424" y="4104140"/>
                <a:ext cx="486904" cy="16064"/>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bwMode="auto">
              <a:xfrm flipV="1">
                <a:off x="6758334" y="460792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TextBox 15"/>
              <p:cNvSpPr txBox="1">
                <a:spLocks noChangeArrowheads="1"/>
              </p:cNvSpPr>
              <p:nvPr/>
            </p:nvSpPr>
            <p:spPr bwMode="auto">
              <a:xfrm>
                <a:off x="6532424" y="5822061"/>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44" name="Straight Connector 43"/>
            <p:cNvCxnSpPr/>
            <p:nvPr/>
          </p:nvCxnSpPr>
          <p:spPr bwMode="auto">
            <a:xfrm>
              <a:off x="6600851" y="4865789"/>
              <a:ext cx="1124381" cy="752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790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grpSp>
        <p:nvGrpSpPr>
          <p:cNvPr id="14" name="Group 13"/>
          <p:cNvGrpSpPr/>
          <p:nvPr/>
        </p:nvGrpSpPr>
        <p:grpSpPr>
          <a:xfrm>
            <a:off x="5050998" y="3436814"/>
            <a:ext cx="1657431" cy="3009606"/>
            <a:chOff x="5050998" y="3365564"/>
            <a:chExt cx="1657431" cy="3009606"/>
          </a:xfrm>
        </p:grpSpPr>
        <p:grpSp>
          <p:nvGrpSpPr>
            <p:cNvPr id="15" name="Group 17"/>
            <p:cNvGrpSpPr>
              <a:grpSpLocks/>
            </p:cNvGrpSpPr>
            <p:nvPr/>
          </p:nvGrpSpPr>
          <p:grpSpPr bwMode="auto">
            <a:xfrm>
              <a:off x="5050998" y="3365564"/>
              <a:ext cx="1616935" cy="2109022"/>
              <a:chOff x="3630011" y="1485877"/>
              <a:chExt cx="2150902" cy="2879608"/>
            </a:xfrm>
          </p:grpSpPr>
          <p:cxnSp>
            <p:nvCxnSpPr>
              <p:cNvPr id="22" name="Straight Connector 21"/>
              <p:cNvCxnSpPr/>
              <p:nvPr/>
            </p:nvCxnSpPr>
            <p:spPr>
              <a:xfrm flipV="1">
                <a:off x="3630011" y="2065565"/>
                <a:ext cx="1869215" cy="22999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19"/>
              <p:cNvSpPr txBox="1">
                <a:spLocks noChangeArrowheads="1"/>
              </p:cNvSpPr>
              <p:nvPr/>
            </p:nvSpPr>
            <p:spPr bwMode="auto">
              <a:xfrm>
                <a:off x="5217538" y="1485877"/>
                <a:ext cx="563375"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smtClean="0"/>
                  <a:t>2</a:t>
                </a:r>
                <a:endParaRPr lang="en-US" baseline="-25000" dirty="0"/>
              </a:p>
            </p:txBody>
          </p:sp>
        </p:grpSp>
        <p:cxnSp>
          <p:nvCxnSpPr>
            <p:cNvPr id="16" name="Straight Arrow Connector 15"/>
            <p:cNvCxnSpPr/>
            <p:nvPr/>
          </p:nvCxnSpPr>
          <p:spPr>
            <a:xfrm flipV="1">
              <a:off x="6162697" y="4399266"/>
              <a:ext cx="545732" cy="2830"/>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cxnSp>
          <p:nvCxnSpPr>
            <p:cNvPr id="19" name="Straight Connector 1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a:off x="3815638" y="2863197"/>
            <a:ext cx="5036738" cy="3570551"/>
            <a:chOff x="3815638" y="2863197"/>
            <a:chExt cx="5036738" cy="3570551"/>
          </a:xfrm>
        </p:grpSpPr>
        <p:grpSp>
          <p:nvGrpSpPr>
            <p:cNvPr id="25" name="Group 24"/>
            <p:cNvGrpSpPr/>
            <p:nvPr/>
          </p:nvGrpSpPr>
          <p:grpSpPr>
            <a:xfrm>
              <a:off x="3815638" y="3234504"/>
              <a:ext cx="5036738" cy="3199244"/>
              <a:chOff x="3815638" y="3163254"/>
              <a:chExt cx="5036738" cy="3199244"/>
            </a:xfrm>
          </p:grpSpPr>
          <p:grpSp>
            <p:nvGrpSpPr>
              <p:cNvPr id="27" name="Group 12"/>
              <p:cNvGrpSpPr>
                <a:grpSpLocks/>
              </p:cNvGrpSpPr>
              <p:nvPr/>
            </p:nvGrpSpPr>
            <p:grpSpPr bwMode="auto">
              <a:xfrm>
                <a:off x="3815638" y="3163254"/>
                <a:ext cx="534076" cy="2798759"/>
                <a:chOff x="1148717" y="1362670"/>
                <a:chExt cx="710687" cy="3819724"/>
              </a:xfrm>
            </p:grpSpPr>
            <p:cxnSp>
              <p:nvCxnSpPr>
                <p:cNvPr id="39" name="Straight Connector 38"/>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28" name="Group 27"/>
              <p:cNvGrpSpPr>
                <a:grpSpLocks/>
              </p:cNvGrpSpPr>
              <p:nvPr/>
            </p:nvGrpSpPr>
            <p:grpSpPr bwMode="auto">
              <a:xfrm>
                <a:off x="4212473" y="5960831"/>
                <a:ext cx="4639903" cy="321374"/>
                <a:chOff x="1676400" y="5181600"/>
                <a:chExt cx="6172200" cy="438303"/>
              </a:xfrm>
            </p:grpSpPr>
            <p:cxnSp>
              <p:nvCxnSpPr>
                <p:cNvPr id="36" name="Straight Connector 35"/>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38"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29" name="Group 16"/>
              <p:cNvGrpSpPr>
                <a:grpSpLocks/>
              </p:cNvGrpSpPr>
              <p:nvPr/>
            </p:nvGrpSpPr>
            <p:grpSpPr bwMode="auto">
              <a:xfrm>
                <a:off x="5798271" y="3445093"/>
                <a:ext cx="1839196" cy="2308300"/>
                <a:chOff x="3760534" y="2051684"/>
                <a:chExt cx="2446570" cy="3151692"/>
              </a:xfrm>
            </p:grpSpPr>
            <p:cxnSp>
              <p:nvCxnSpPr>
                <p:cNvPr id="34" name="Straight Connector 33"/>
                <p:cNvCxnSpPr/>
                <p:nvPr/>
              </p:nvCxnSpPr>
              <p:spPr>
                <a:xfrm flipH="1">
                  <a:off x="3760534" y="2559117"/>
                  <a:ext cx="2102419" cy="264425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TextBox 15"/>
                <p:cNvSpPr txBox="1">
                  <a:spLocks noChangeArrowheads="1"/>
                </p:cNvSpPr>
                <p:nvPr/>
              </p:nvSpPr>
              <p:spPr bwMode="auto">
                <a:xfrm>
                  <a:off x="5643728" y="2051684"/>
                  <a:ext cx="563376" cy="50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S</a:t>
                  </a:r>
                  <a:r>
                    <a:rPr lang="en-US" baseline="-25000" dirty="0" smtClean="0"/>
                    <a:t>0</a:t>
                  </a:r>
                  <a:endParaRPr lang="en-US" baseline="-25000" dirty="0"/>
                </a:p>
              </p:txBody>
            </p:sp>
          </p:grpSp>
          <p:cxnSp>
            <p:nvCxnSpPr>
              <p:cNvPr id="30" name="Straight Connector 29"/>
              <p:cNvCxnSpPr/>
              <p:nvPr/>
            </p:nvCxnSpPr>
            <p:spPr bwMode="auto">
              <a:xfrm>
                <a:off x="4325845" y="4785067"/>
                <a:ext cx="2272990" cy="13234"/>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1"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32" name="Straight Connector 31"/>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26" name="Content Placeholder 2"/>
            <p:cNvSpPr txBox="1">
              <a:spLocks/>
            </p:cNvSpPr>
            <p:nvPr/>
          </p:nvSpPr>
          <p:spPr bwMode="auto">
            <a:xfrm>
              <a:off x="5590735" y="2863197"/>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Dog Food</a:t>
              </a:r>
            </a:p>
          </p:txBody>
        </p:sp>
      </p:grpSp>
      <p:sp>
        <p:nvSpPr>
          <p:cNvPr id="42" name="Content Placeholder 2"/>
          <p:cNvSpPr>
            <a:spLocks noGrp="1"/>
          </p:cNvSpPr>
          <p:nvPr>
            <p:ph idx="1"/>
          </p:nvPr>
        </p:nvSpPr>
        <p:spPr bwMode="auto">
          <a:xfrm>
            <a:off x="302825" y="1184576"/>
            <a:ext cx="8229600" cy="14411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dirty="0" smtClean="0"/>
              <a:t>Variables that can shift the supply curve</a:t>
            </a:r>
          </a:p>
          <a:p>
            <a:pPr lvl="1"/>
            <a:r>
              <a:rPr lang="en-US" dirty="0" smtClean="0"/>
              <a:t>Price </a:t>
            </a:r>
            <a:r>
              <a:rPr lang="en-US" dirty="0"/>
              <a:t>of other goods being </a:t>
            </a:r>
            <a:r>
              <a:rPr lang="en-US" dirty="0" smtClean="0"/>
              <a:t>produced </a:t>
            </a:r>
            <a:r>
              <a:rPr lang="en-US" sz="2000" i="1" dirty="0" smtClean="0"/>
              <a:t>(negatively </a:t>
            </a:r>
            <a:r>
              <a:rPr lang="en-US" sz="2000" i="1" dirty="0"/>
              <a:t>related to increased prices of other </a:t>
            </a:r>
            <a:r>
              <a:rPr lang="en-US" sz="2000" i="1" dirty="0" smtClean="0"/>
              <a:t>goods)</a:t>
            </a:r>
            <a:endParaRPr lang="en-US" dirty="0" smtClean="0"/>
          </a:p>
        </p:txBody>
      </p:sp>
      <p:sp>
        <p:nvSpPr>
          <p:cNvPr id="47" name="Content Placeholder 2"/>
          <p:cNvSpPr txBox="1">
            <a:spLocks/>
          </p:cNvSpPr>
          <p:nvPr/>
        </p:nvSpPr>
        <p:spPr bwMode="auto">
          <a:xfrm>
            <a:off x="170225" y="2917388"/>
            <a:ext cx="3321120" cy="259152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In economic recession households demand more cats and fewer dogs</a:t>
            </a:r>
          </a:p>
          <a:p>
            <a:pPr marL="461963" lvl="1" indent="-342900">
              <a:buFont typeface="Calibri" pitchFamily="34" charset="0"/>
              <a:buChar char="―"/>
            </a:pPr>
            <a:r>
              <a:rPr lang="en-US" sz="2400" dirty="0" smtClean="0"/>
              <a:t>Cats (inferior goods)</a:t>
            </a:r>
          </a:p>
          <a:p>
            <a:pPr marL="511175" lvl="1" indent="0">
              <a:buNone/>
            </a:pPr>
            <a:r>
              <a:rPr lang="en-US" sz="1700" i="1" dirty="0" smtClean="0"/>
              <a:t>Cat food prices increase</a:t>
            </a:r>
          </a:p>
          <a:p>
            <a:pPr marL="461963" lvl="1" indent="-342900">
              <a:buFont typeface="Calibri" pitchFamily="34" charset="0"/>
              <a:buChar char="―"/>
            </a:pPr>
            <a:r>
              <a:rPr lang="en-US" sz="2400" dirty="0" smtClean="0"/>
              <a:t>Dogs (normal goods)</a:t>
            </a:r>
          </a:p>
        </p:txBody>
      </p:sp>
    </p:spTree>
    <p:extLst>
      <p:ext uri="{BB962C8B-B14F-4D97-AF65-F5344CB8AC3E}">
        <p14:creationId xmlns:p14="http://schemas.microsoft.com/office/powerpoint/2010/main" val="36660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xfrm>
            <a:off x="304800" y="1006425"/>
            <a:ext cx="8839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tx1"/>
                </a:solidFill>
                <a:latin typeface="+mn-lt"/>
              </a:rPr>
              <a:t>Variables that influence sellers</a:t>
            </a:r>
          </a:p>
        </p:txBody>
      </p:sp>
      <p:sp>
        <p:nvSpPr>
          <p:cNvPr id="8" name="Title 1"/>
          <p:cNvSpPr txBox="1">
            <a:spLocks/>
          </p:cNvSpPr>
          <p:nvPr/>
        </p:nvSpPr>
        <p:spPr bwMode="auto">
          <a:xfrm>
            <a:off x="4655126" y="239013"/>
            <a:ext cx="4031673" cy="72288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914400" rtl="0" eaLnBrk="1" latinLnBrk="0" hangingPunct="1">
              <a:spcBef>
                <a:spcPct val="0"/>
              </a:spcBef>
              <a:buNone/>
              <a:defRPr sz="2800" kern="1200">
                <a:solidFill>
                  <a:srgbClr val="7E0000"/>
                </a:solidFill>
                <a:latin typeface="Arial Unicode MS" pitchFamily="34" charset="-128"/>
                <a:ea typeface="Arial Unicode MS" pitchFamily="34" charset="-128"/>
                <a:cs typeface="Arial Unicode MS" pitchFamily="34" charset="-128"/>
              </a:defRPr>
            </a:lvl1pPr>
          </a:lstStyle>
          <a:p>
            <a:r>
              <a:rPr lang="en-US" sz="4000" dirty="0" smtClean="0">
                <a:solidFill>
                  <a:schemeClr val="bg1">
                    <a:lumMod val="50000"/>
                  </a:schemeClr>
                </a:solidFill>
              </a:rPr>
              <a:t>Supply Review </a:t>
            </a:r>
          </a:p>
        </p:txBody>
      </p:sp>
      <p:graphicFrame>
        <p:nvGraphicFramePr>
          <p:cNvPr id="7" name="Table 6"/>
          <p:cNvGraphicFramePr>
            <a:graphicFrameLocks noGrp="1"/>
          </p:cNvGraphicFramePr>
          <p:nvPr>
            <p:extLst>
              <p:ext uri="{D42A27DB-BD31-4B8C-83A1-F6EECF244321}">
                <p14:modId xmlns:p14="http://schemas.microsoft.com/office/powerpoint/2010/main" val="1437427802"/>
              </p:ext>
            </p:extLst>
          </p:nvPr>
        </p:nvGraphicFramePr>
        <p:xfrm>
          <a:off x="457200" y="1752600"/>
          <a:ext cx="8305800" cy="3840480"/>
        </p:xfrm>
        <a:graphic>
          <a:graphicData uri="http://schemas.openxmlformats.org/drawingml/2006/table">
            <a:tbl>
              <a:tblPr>
                <a:tableStyleId>{5C22544A-7EE6-4342-B048-85BDC9FD1C3A}</a:tableStyleId>
              </a:tblPr>
              <a:tblGrid>
                <a:gridCol w="3105397"/>
                <a:gridCol w="5200403"/>
              </a:tblGrid>
              <a:tr h="370840">
                <a:tc>
                  <a:txBody>
                    <a:bodyPr/>
                    <a:lstStyle/>
                    <a:p>
                      <a:pPr algn="l"/>
                      <a:r>
                        <a:rPr lang="en-US" sz="2400" b="1" kern="1200" baseline="0" dirty="0" smtClean="0">
                          <a:solidFill>
                            <a:schemeClr val="bg1">
                              <a:lumMod val="50000"/>
                            </a:schemeClr>
                          </a:solidFill>
                          <a:latin typeface="+mn-lt"/>
                          <a:ea typeface="+mn-ea"/>
                          <a:cs typeface="+mn-cs"/>
                        </a:rPr>
                        <a:t>Variable</a:t>
                      </a:r>
                      <a:endParaRPr lang="en-US" sz="2400" b="1"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400" b="1" kern="1200" baseline="0" dirty="0" smtClean="0">
                          <a:solidFill>
                            <a:schemeClr val="bg1">
                              <a:lumMod val="50000"/>
                            </a:schemeClr>
                          </a:solidFill>
                          <a:latin typeface="+mn-lt"/>
                          <a:ea typeface="+mn-ea"/>
                          <a:cs typeface="+mn-cs"/>
                        </a:rPr>
                        <a:t>A Change in This Variable . . .</a:t>
                      </a:r>
                      <a:endParaRPr lang="en-US" sz="2400" b="1"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a:r>
                        <a:rPr lang="en-US" sz="2400" b="1" kern="1200" baseline="0" dirty="0" smtClean="0">
                          <a:solidFill>
                            <a:schemeClr val="tx1"/>
                          </a:solidFill>
                          <a:latin typeface="+mn-lt"/>
                          <a:ea typeface="+mn-ea"/>
                          <a:cs typeface="+mn-cs"/>
                        </a:rPr>
                        <a:t>Change in Quantity Supplied</a:t>
                      </a:r>
                    </a:p>
                    <a:p>
                      <a:pPr algn="l"/>
                      <a:r>
                        <a:rPr lang="en-US" sz="2400" b="0" kern="1200" baseline="0" dirty="0" smtClean="0">
                          <a:solidFill>
                            <a:schemeClr val="tx1"/>
                          </a:solidFill>
                          <a:latin typeface="+mn-lt"/>
                          <a:ea typeface="+mn-ea"/>
                          <a:cs typeface="+mn-cs"/>
                        </a:rPr>
                        <a:t>of the good itself</a:t>
                      </a:r>
                    </a:p>
                    <a:p>
                      <a:pPr algn="l"/>
                      <a:r>
                        <a:rPr lang="en-US" sz="2400" b="0" kern="1200" baseline="0" dirty="0" smtClean="0">
                          <a:solidFill>
                            <a:schemeClr val="tx1"/>
                          </a:solidFill>
                          <a:latin typeface="+mn-lt"/>
                          <a:ea typeface="+mn-ea"/>
                          <a:cs typeface="+mn-cs"/>
                        </a:rPr>
                        <a:t> </a:t>
                      </a:r>
                    </a:p>
                    <a:p>
                      <a:pPr algn="l"/>
                      <a:r>
                        <a:rPr lang="en-US" sz="2400" b="1" kern="1200" baseline="0" dirty="0" smtClean="0">
                          <a:solidFill>
                            <a:schemeClr val="tx1"/>
                          </a:solidFill>
                          <a:latin typeface="+mn-lt"/>
                          <a:ea typeface="+mn-ea"/>
                          <a:cs typeface="+mn-cs"/>
                        </a:rPr>
                        <a:t>Change in Supply</a:t>
                      </a:r>
                    </a:p>
                    <a:p>
                      <a:pPr algn="l"/>
                      <a:r>
                        <a:rPr lang="en-US" sz="2400" b="0" kern="1200" baseline="0" dirty="0" smtClean="0">
                          <a:solidFill>
                            <a:schemeClr val="tx1"/>
                          </a:solidFill>
                          <a:latin typeface="+mn-lt"/>
                          <a:ea typeface="+mn-ea"/>
                          <a:cs typeface="+mn-cs"/>
                        </a:rPr>
                        <a:t>Input prices </a:t>
                      </a:r>
                    </a:p>
                    <a:p>
                      <a:pPr algn="l"/>
                      <a:r>
                        <a:rPr lang="en-US" sz="2400" b="0" kern="1200" baseline="0" dirty="0" smtClean="0">
                          <a:solidFill>
                            <a:schemeClr val="tx1"/>
                          </a:solidFill>
                          <a:latin typeface="+mn-lt"/>
                          <a:ea typeface="+mn-ea"/>
                          <a:cs typeface="+mn-cs"/>
                        </a:rPr>
                        <a:t>Technology </a:t>
                      </a:r>
                    </a:p>
                    <a:p>
                      <a:pPr algn="l"/>
                      <a:r>
                        <a:rPr lang="en-US" sz="2400" b="0" kern="1200" baseline="0" dirty="0" smtClean="0">
                          <a:solidFill>
                            <a:schemeClr val="tx1"/>
                          </a:solidFill>
                          <a:latin typeface="+mn-lt"/>
                          <a:ea typeface="+mn-ea"/>
                          <a:cs typeface="+mn-cs"/>
                        </a:rPr>
                        <a:t>Expectations </a:t>
                      </a:r>
                    </a:p>
                    <a:p>
                      <a:pPr algn="l"/>
                      <a:r>
                        <a:rPr lang="en-US" sz="2400" b="0" kern="1200" baseline="0" dirty="0" smtClean="0">
                          <a:solidFill>
                            <a:schemeClr val="tx1"/>
                          </a:solidFill>
                          <a:latin typeface="+mn-lt"/>
                          <a:ea typeface="+mn-ea"/>
                          <a:cs typeface="+mn-cs"/>
                        </a:rPr>
                        <a:t>Number of sellers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2400" b="0" kern="1200" baseline="0" dirty="0" smtClean="0">
                        <a:solidFill>
                          <a:schemeClr val="tx1"/>
                        </a:solidFill>
                        <a:latin typeface="+mn-lt"/>
                        <a:ea typeface="+mn-ea"/>
                        <a:cs typeface="+mn-cs"/>
                      </a:endParaRPr>
                    </a:p>
                    <a:p>
                      <a:pPr algn="l"/>
                      <a:endParaRPr lang="en-US" sz="2400" b="0" kern="1200" baseline="0" dirty="0" smtClean="0">
                        <a:solidFill>
                          <a:schemeClr val="tx1"/>
                        </a:solidFill>
                        <a:latin typeface="+mn-lt"/>
                        <a:ea typeface="+mn-ea"/>
                        <a:cs typeface="+mn-cs"/>
                      </a:endParaRPr>
                    </a:p>
                    <a:p>
                      <a:pPr algn="l"/>
                      <a:r>
                        <a:rPr lang="en-US" sz="2400" b="0" kern="1200" baseline="0" dirty="0" smtClean="0">
                          <a:solidFill>
                            <a:schemeClr val="tx1"/>
                          </a:solidFill>
                          <a:latin typeface="+mn-lt"/>
                          <a:ea typeface="+mn-ea"/>
                          <a:cs typeface="+mn-cs"/>
                        </a:rPr>
                        <a:t>movement along the supply curve</a:t>
                      </a:r>
                    </a:p>
                    <a:p>
                      <a:pPr algn="l"/>
                      <a:endParaRPr lang="en-US" sz="2400" b="0" kern="1200" baseline="0" dirty="0" smtClean="0">
                        <a:solidFill>
                          <a:schemeClr val="tx1"/>
                        </a:solidFill>
                        <a:latin typeface="+mn-lt"/>
                        <a:ea typeface="+mn-ea"/>
                        <a:cs typeface="+mn-cs"/>
                      </a:endParaRPr>
                    </a:p>
                    <a:p>
                      <a:pPr algn="l"/>
                      <a:endParaRPr lang="en-US" sz="2400" b="0" kern="1200" baseline="0" dirty="0" smtClean="0">
                        <a:solidFill>
                          <a:schemeClr val="tx1"/>
                        </a:solidFill>
                        <a:latin typeface="+mn-lt"/>
                        <a:ea typeface="+mn-ea"/>
                        <a:cs typeface="+mn-cs"/>
                      </a:endParaRPr>
                    </a:p>
                    <a:p>
                      <a:pPr algn="l"/>
                      <a:r>
                        <a:rPr lang="en-US" sz="2400" b="0" kern="1200" baseline="0" dirty="0" smtClean="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Shifts the supply curve</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0" kern="1200" baseline="0" dirty="0" smtClean="0">
                          <a:solidFill>
                            <a:schemeClr val="tx1"/>
                          </a:solidFill>
                          <a:latin typeface="+mn-lt"/>
                          <a:ea typeface="+mn-ea"/>
                          <a:cs typeface="+mn-cs"/>
                        </a:rPr>
                        <a:t>Shifts the supply curve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9EE8E455-0F94-4DE4-8B2B-44795BE19CB4}" type="slidenum">
              <a:rPr lang="en-US" smtClean="0"/>
              <a:pPr>
                <a:defRPr/>
              </a:pPr>
              <a:t>25</a:t>
            </a:fld>
            <a:endParaRPr lang="en-US"/>
          </a:p>
        </p:txBody>
      </p:sp>
      <p:sp>
        <p:nvSpPr>
          <p:cNvPr id="5" name="Rectangle 4"/>
          <p:cNvSpPr/>
          <p:nvPr/>
        </p:nvSpPr>
        <p:spPr>
          <a:xfrm>
            <a:off x="1828800" y="2227706"/>
            <a:ext cx="48768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
          <p:cNvGrpSpPr>
            <a:grpSpLocks/>
          </p:cNvGrpSpPr>
          <p:nvPr/>
        </p:nvGrpSpPr>
        <p:grpSpPr bwMode="auto">
          <a:xfrm>
            <a:off x="2133600" y="2380106"/>
            <a:ext cx="3786188" cy="2787650"/>
            <a:chOff x="4571747" y="1588532"/>
            <a:chExt cx="3785587" cy="2787136"/>
          </a:xfrm>
        </p:grpSpPr>
        <p:cxnSp>
          <p:nvCxnSpPr>
            <p:cNvPr id="7" name="Straight Connector 6"/>
            <p:cNvCxnSpPr/>
            <p:nvPr/>
          </p:nvCxnSpPr>
          <p:spPr>
            <a:xfrm flipV="1">
              <a:off x="4571747" y="1969462"/>
              <a:ext cx="3352268" cy="240620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4117" name="TextBox 7"/>
            <p:cNvSpPr txBox="1">
              <a:spLocks noChangeArrowheads="1"/>
            </p:cNvSpPr>
            <p:nvPr/>
          </p:nvSpPr>
          <p:spPr bwMode="auto">
            <a:xfrm>
              <a:off x="7467347" y="1588532"/>
              <a:ext cx="8899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Supply</a:t>
              </a:r>
            </a:p>
          </p:txBody>
        </p:sp>
      </p:grpSp>
      <p:grpSp>
        <p:nvGrpSpPr>
          <p:cNvPr id="3" name="Group 8"/>
          <p:cNvGrpSpPr>
            <a:grpSpLocks/>
          </p:cNvGrpSpPr>
          <p:nvPr/>
        </p:nvGrpSpPr>
        <p:grpSpPr bwMode="auto">
          <a:xfrm>
            <a:off x="1600200" y="5504307"/>
            <a:ext cx="5166501" cy="529963"/>
            <a:chOff x="4343400" y="4648200"/>
            <a:chExt cx="5166501" cy="529608"/>
          </a:xfrm>
        </p:grpSpPr>
        <p:cxnSp>
          <p:nvCxnSpPr>
            <p:cNvPr id="10" name="Straight Connector 9"/>
            <p:cNvCxnSpPr/>
            <p:nvPr/>
          </p:nvCxnSpPr>
          <p:spPr>
            <a:xfrm>
              <a:off x="4572000" y="4800498"/>
              <a:ext cx="4876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078" name="TextBox 10"/>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44079" name="Group 14"/>
            <p:cNvGrpSpPr>
              <a:grpSpLocks/>
            </p:cNvGrpSpPr>
            <p:nvPr/>
          </p:nvGrpSpPr>
          <p:grpSpPr bwMode="auto">
            <a:xfrm>
              <a:off x="8001000" y="4648200"/>
              <a:ext cx="441146" cy="521732"/>
              <a:chOff x="8001000" y="4648200"/>
              <a:chExt cx="441146" cy="521732"/>
            </a:xfrm>
          </p:grpSpPr>
          <p:cxnSp>
            <p:nvCxnSpPr>
              <p:cNvPr id="47" name="Straight Connector 1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15" name="TextBox 13"/>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12</a:t>
                </a:r>
              </a:p>
            </p:txBody>
          </p:sp>
        </p:grpSp>
        <p:grpSp>
          <p:nvGrpSpPr>
            <p:cNvPr id="44080" name="Group 15"/>
            <p:cNvGrpSpPr>
              <a:grpSpLocks/>
            </p:cNvGrpSpPr>
            <p:nvPr/>
          </p:nvGrpSpPr>
          <p:grpSpPr bwMode="auto">
            <a:xfrm>
              <a:off x="7391400" y="4648200"/>
              <a:ext cx="441146" cy="521732"/>
              <a:chOff x="8001000" y="4648200"/>
              <a:chExt cx="441146" cy="521732"/>
            </a:xfrm>
          </p:grpSpPr>
          <p:cxnSp>
            <p:nvCxnSpPr>
              <p:cNvPr id="45" name="Straight Connector 1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13" name="TextBox 17"/>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grpSp>
          <p:nvGrpSpPr>
            <p:cNvPr id="44081" name="Group 18"/>
            <p:cNvGrpSpPr>
              <a:grpSpLocks/>
            </p:cNvGrpSpPr>
            <p:nvPr/>
          </p:nvGrpSpPr>
          <p:grpSpPr bwMode="auto">
            <a:xfrm>
              <a:off x="7696200" y="4648200"/>
              <a:ext cx="424027" cy="521732"/>
              <a:chOff x="8001000" y="4648200"/>
              <a:chExt cx="424027" cy="521732"/>
            </a:xfrm>
          </p:grpSpPr>
          <p:cxnSp>
            <p:nvCxnSpPr>
              <p:cNvPr id="43" name="Straight Connector 1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11" name="TextBox 20"/>
              <p:cNvSpPr txBox="1">
                <a:spLocks noChangeArrowheads="1"/>
              </p:cNvSpPr>
              <p:nvPr/>
            </p:nvSpPr>
            <p:spPr bwMode="auto">
              <a:xfrm>
                <a:off x="8001000" y="4800600"/>
                <a:ext cx="424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11</a:t>
                </a:r>
              </a:p>
            </p:txBody>
          </p:sp>
        </p:grpSp>
        <p:grpSp>
          <p:nvGrpSpPr>
            <p:cNvPr id="44082" name="Group 21"/>
            <p:cNvGrpSpPr>
              <a:grpSpLocks/>
            </p:cNvGrpSpPr>
            <p:nvPr/>
          </p:nvGrpSpPr>
          <p:grpSpPr bwMode="auto">
            <a:xfrm>
              <a:off x="7154694" y="4648200"/>
              <a:ext cx="312906" cy="521732"/>
              <a:chOff x="8069094" y="4648200"/>
              <a:chExt cx="312906" cy="521732"/>
            </a:xfrm>
          </p:grpSpPr>
          <p:cxnSp>
            <p:nvCxnSpPr>
              <p:cNvPr id="41" name="Straight Connector 2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9" name="TextBox 4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9</a:t>
                </a:r>
              </a:p>
            </p:txBody>
          </p:sp>
        </p:grpSp>
        <p:grpSp>
          <p:nvGrpSpPr>
            <p:cNvPr id="44083" name="Group 27"/>
            <p:cNvGrpSpPr>
              <a:grpSpLocks/>
            </p:cNvGrpSpPr>
            <p:nvPr/>
          </p:nvGrpSpPr>
          <p:grpSpPr bwMode="auto">
            <a:xfrm>
              <a:off x="4716294" y="4648200"/>
              <a:ext cx="312906" cy="521732"/>
              <a:chOff x="8069094" y="4648200"/>
              <a:chExt cx="312906" cy="521732"/>
            </a:xfrm>
          </p:grpSpPr>
          <p:cxnSp>
            <p:nvCxnSpPr>
              <p:cNvPr id="39" name="Straight Connector 3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7" name="TextBox 3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44084" name="Group 30"/>
            <p:cNvGrpSpPr>
              <a:grpSpLocks/>
            </p:cNvGrpSpPr>
            <p:nvPr/>
          </p:nvGrpSpPr>
          <p:grpSpPr bwMode="auto">
            <a:xfrm>
              <a:off x="5021094" y="4648200"/>
              <a:ext cx="312906" cy="521732"/>
              <a:chOff x="8069094" y="4648200"/>
              <a:chExt cx="312906" cy="521732"/>
            </a:xfrm>
          </p:grpSpPr>
          <p:cxnSp>
            <p:nvCxnSpPr>
              <p:cNvPr id="37" name="Straight Connector 3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5" name="TextBox 3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grpSp>
          <p:nvGrpSpPr>
            <p:cNvPr id="44085" name="Group 33"/>
            <p:cNvGrpSpPr>
              <a:grpSpLocks/>
            </p:cNvGrpSpPr>
            <p:nvPr/>
          </p:nvGrpSpPr>
          <p:grpSpPr bwMode="auto">
            <a:xfrm>
              <a:off x="5325894" y="4648200"/>
              <a:ext cx="312906" cy="521732"/>
              <a:chOff x="8069094" y="4648200"/>
              <a:chExt cx="312906" cy="521732"/>
            </a:xfrm>
          </p:grpSpPr>
          <p:cxnSp>
            <p:nvCxnSpPr>
              <p:cNvPr id="35" name="Straight Connector 3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3" name="TextBox 3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44086" name="Group 36"/>
            <p:cNvGrpSpPr>
              <a:grpSpLocks/>
            </p:cNvGrpSpPr>
            <p:nvPr/>
          </p:nvGrpSpPr>
          <p:grpSpPr bwMode="auto">
            <a:xfrm>
              <a:off x="5630694" y="4648200"/>
              <a:ext cx="312906" cy="521732"/>
              <a:chOff x="8069094" y="4648200"/>
              <a:chExt cx="312906" cy="521732"/>
            </a:xfrm>
          </p:grpSpPr>
          <p:cxnSp>
            <p:nvCxnSpPr>
              <p:cNvPr id="33" name="Straight Connector 3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101" name="TextBox 3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44087" name="Group 39"/>
            <p:cNvGrpSpPr>
              <a:grpSpLocks/>
            </p:cNvGrpSpPr>
            <p:nvPr/>
          </p:nvGrpSpPr>
          <p:grpSpPr bwMode="auto">
            <a:xfrm>
              <a:off x="5935494" y="4648200"/>
              <a:ext cx="312906" cy="521732"/>
              <a:chOff x="8069094" y="4648200"/>
              <a:chExt cx="312906" cy="521732"/>
            </a:xfrm>
          </p:grpSpPr>
          <p:cxnSp>
            <p:nvCxnSpPr>
              <p:cNvPr id="31" name="Straight Connector 3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9" name="TextBox 3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5</a:t>
                </a:r>
              </a:p>
            </p:txBody>
          </p:sp>
        </p:grpSp>
        <p:grpSp>
          <p:nvGrpSpPr>
            <p:cNvPr id="44088" name="Group 42"/>
            <p:cNvGrpSpPr>
              <a:grpSpLocks/>
            </p:cNvGrpSpPr>
            <p:nvPr/>
          </p:nvGrpSpPr>
          <p:grpSpPr bwMode="auto">
            <a:xfrm>
              <a:off x="6240294" y="4648200"/>
              <a:ext cx="312906" cy="521732"/>
              <a:chOff x="8069094" y="4648200"/>
              <a:chExt cx="312906" cy="521732"/>
            </a:xfrm>
          </p:grpSpPr>
          <p:cxnSp>
            <p:nvCxnSpPr>
              <p:cNvPr id="29" name="Straight Connector 2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7" name="TextBox 2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6</a:t>
                </a:r>
              </a:p>
            </p:txBody>
          </p:sp>
        </p:grpSp>
        <p:grpSp>
          <p:nvGrpSpPr>
            <p:cNvPr id="44089" name="Group 45"/>
            <p:cNvGrpSpPr>
              <a:grpSpLocks/>
            </p:cNvGrpSpPr>
            <p:nvPr/>
          </p:nvGrpSpPr>
          <p:grpSpPr bwMode="auto">
            <a:xfrm>
              <a:off x="6545094" y="4648200"/>
              <a:ext cx="312906" cy="521732"/>
              <a:chOff x="8069094" y="4648200"/>
              <a:chExt cx="312906" cy="521732"/>
            </a:xfrm>
          </p:grpSpPr>
          <p:cxnSp>
            <p:nvCxnSpPr>
              <p:cNvPr id="27" name="Straight Connector 2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5" name="TextBox 2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grpSp>
          <p:nvGrpSpPr>
            <p:cNvPr id="44090" name="Group 48"/>
            <p:cNvGrpSpPr>
              <a:grpSpLocks/>
            </p:cNvGrpSpPr>
            <p:nvPr/>
          </p:nvGrpSpPr>
          <p:grpSpPr bwMode="auto">
            <a:xfrm>
              <a:off x="6849894" y="4648200"/>
              <a:ext cx="312906" cy="521732"/>
              <a:chOff x="8069094" y="4648200"/>
              <a:chExt cx="312906" cy="521732"/>
            </a:xfrm>
          </p:grpSpPr>
          <p:cxnSp>
            <p:nvCxnSpPr>
              <p:cNvPr id="25" name="Straight Connector 2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093" name="TextBox 2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a:t>
                </a:r>
              </a:p>
            </p:txBody>
          </p:sp>
        </p:grpSp>
        <p:sp>
          <p:nvSpPr>
            <p:cNvPr id="44091" name="TextBox 23"/>
            <p:cNvSpPr txBox="1">
              <a:spLocks noChangeArrowheads="1"/>
            </p:cNvSpPr>
            <p:nvPr/>
          </p:nvSpPr>
          <p:spPr bwMode="auto">
            <a:xfrm>
              <a:off x="8466025" y="4808724"/>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grpSp>
      <p:grpSp>
        <p:nvGrpSpPr>
          <p:cNvPr id="20" name="Group 48"/>
          <p:cNvGrpSpPr>
            <a:grpSpLocks/>
          </p:cNvGrpSpPr>
          <p:nvPr/>
        </p:nvGrpSpPr>
        <p:grpSpPr bwMode="auto">
          <a:xfrm>
            <a:off x="1067052" y="2191018"/>
            <a:ext cx="914150" cy="3454574"/>
            <a:chOff x="3810000" y="1347026"/>
            <a:chExt cx="914147" cy="3454367"/>
          </a:xfrm>
        </p:grpSpPr>
        <p:cxnSp>
          <p:nvCxnSpPr>
            <p:cNvPr id="50" name="Straight Connector 7"/>
            <p:cNvCxnSpPr/>
            <p:nvPr/>
          </p:nvCxnSpPr>
          <p:spPr>
            <a:xfrm rot="5400000">
              <a:off x="2896246" y="3124304"/>
              <a:ext cx="335259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058" name="Group 56"/>
            <p:cNvGrpSpPr>
              <a:grpSpLocks/>
            </p:cNvGrpSpPr>
            <p:nvPr/>
          </p:nvGrpSpPr>
          <p:grpSpPr bwMode="auto">
            <a:xfrm>
              <a:off x="3810000" y="1828800"/>
              <a:ext cx="914147" cy="369332"/>
              <a:chOff x="5943853" y="2286000"/>
              <a:chExt cx="914147" cy="369332"/>
            </a:xfrm>
          </p:grpSpPr>
          <p:sp>
            <p:nvSpPr>
              <p:cNvPr id="44075" name="TextBox 53"/>
              <p:cNvSpPr txBox="1">
                <a:spLocks noChangeArrowheads="1"/>
              </p:cNvSpPr>
              <p:nvPr/>
            </p:nvSpPr>
            <p:spPr bwMode="auto">
              <a:xfrm>
                <a:off x="5943853" y="2286000"/>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$3.00</a:t>
                </a:r>
              </a:p>
            </p:txBody>
          </p:sp>
          <p:cxnSp>
            <p:nvCxnSpPr>
              <p:cNvPr id="69" name="Straight Connector 55"/>
              <p:cNvCxnSpPr/>
              <p:nvPr/>
            </p:nvCxnSpPr>
            <p:spPr>
              <a:xfrm>
                <a:off x="6705601" y="2513978"/>
                <a:ext cx="152399"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59" name="Group 57"/>
            <p:cNvGrpSpPr>
              <a:grpSpLocks/>
            </p:cNvGrpSpPr>
            <p:nvPr/>
          </p:nvGrpSpPr>
          <p:grpSpPr bwMode="auto">
            <a:xfrm>
              <a:off x="3938240" y="2297668"/>
              <a:ext cx="785907" cy="369332"/>
              <a:chOff x="6072093" y="2286000"/>
              <a:chExt cx="785907" cy="369332"/>
            </a:xfrm>
          </p:grpSpPr>
          <p:sp>
            <p:nvSpPr>
              <p:cNvPr id="44073" name="TextBox 58"/>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2.50</a:t>
                </a:r>
              </a:p>
            </p:txBody>
          </p:sp>
          <p:cxnSp>
            <p:nvCxnSpPr>
              <p:cNvPr id="67" name="Straight Connector 66"/>
              <p:cNvCxnSpPr/>
              <p:nvPr/>
            </p:nvCxnSpPr>
            <p:spPr>
              <a:xfrm>
                <a:off x="6705600" y="2514981"/>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0" name="Group 60"/>
            <p:cNvGrpSpPr>
              <a:grpSpLocks/>
            </p:cNvGrpSpPr>
            <p:nvPr/>
          </p:nvGrpSpPr>
          <p:grpSpPr bwMode="auto">
            <a:xfrm>
              <a:off x="3938240" y="2754868"/>
              <a:ext cx="785907" cy="369332"/>
              <a:chOff x="6072093" y="2286000"/>
              <a:chExt cx="785907" cy="369332"/>
            </a:xfrm>
          </p:grpSpPr>
          <p:sp>
            <p:nvSpPr>
              <p:cNvPr id="44071" name="TextBox 63"/>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2.00</a:t>
                </a:r>
              </a:p>
            </p:txBody>
          </p:sp>
          <p:cxnSp>
            <p:nvCxnSpPr>
              <p:cNvPr id="65" name="Straight Connector 64"/>
              <p:cNvCxnSpPr/>
              <p:nvPr/>
            </p:nvCxnSpPr>
            <p:spPr>
              <a:xfrm>
                <a:off x="6705600" y="251495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1" name="Group 63"/>
            <p:cNvGrpSpPr>
              <a:grpSpLocks/>
            </p:cNvGrpSpPr>
            <p:nvPr/>
          </p:nvGrpSpPr>
          <p:grpSpPr bwMode="auto">
            <a:xfrm>
              <a:off x="3938240" y="3212068"/>
              <a:ext cx="785907" cy="369332"/>
              <a:chOff x="6072093" y="2286000"/>
              <a:chExt cx="785907" cy="369332"/>
            </a:xfrm>
          </p:grpSpPr>
          <p:sp>
            <p:nvSpPr>
              <p:cNvPr id="44069" name="TextBox 61"/>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1.50</a:t>
                </a:r>
              </a:p>
            </p:txBody>
          </p:sp>
          <p:cxnSp>
            <p:nvCxnSpPr>
              <p:cNvPr id="63" name="Straight Connector 62"/>
              <p:cNvCxnSpPr/>
              <p:nvPr/>
            </p:nvCxnSpPr>
            <p:spPr>
              <a:xfrm>
                <a:off x="6705600" y="2514924"/>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2" name="Group 66"/>
            <p:cNvGrpSpPr>
              <a:grpSpLocks/>
            </p:cNvGrpSpPr>
            <p:nvPr/>
          </p:nvGrpSpPr>
          <p:grpSpPr bwMode="auto">
            <a:xfrm>
              <a:off x="3938240" y="3669268"/>
              <a:ext cx="785907" cy="369332"/>
              <a:chOff x="6072093" y="2286000"/>
              <a:chExt cx="785907" cy="369332"/>
            </a:xfrm>
          </p:grpSpPr>
          <p:sp>
            <p:nvSpPr>
              <p:cNvPr id="44067" name="TextBox 59"/>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1.00</a:t>
                </a:r>
              </a:p>
            </p:txBody>
          </p:sp>
          <p:cxnSp>
            <p:nvCxnSpPr>
              <p:cNvPr id="61" name="Straight Connector 60"/>
              <p:cNvCxnSpPr/>
              <p:nvPr/>
            </p:nvCxnSpPr>
            <p:spPr>
              <a:xfrm>
                <a:off x="6705600" y="251489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063" name="Group 69"/>
            <p:cNvGrpSpPr>
              <a:grpSpLocks/>
            </p:cNvGrpSpPr>
            <p:nvPr/>
          </p:nvGrpSpPr>
          <p:grpSpPr bwMode="auto">
            <a:xfrm>
              <a:off x="3938240" y="4126468"/>
              <a:ext cx="785907" cy="369332"/>
              <a:chOff x="6072093" y="2286000"/>
              <a:chExt cx="785907" cy="369332"/>
            </a:xfrm>
          </p:grpSpPr>
          <p:sp>
            <p:nvSpPr>
              <p:cNvPr id="44065" name="TextBox 57"/>
              <p:cNvSpPr txBox="1">
                <a:spLocks noChangeArrowheads="1"/>
              </p:cNvSpPr>
              <p:nvPr/>
            </p:nvSpPr>
            <p:spPr bwMode="auto">
              <a:xfrm>
                <a:off x="6072093" y="2286000"/>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0.50</a:t>
                </a:r>
              </a:p>
            </p:txBody>
          </p:sp>
          <p:cxnSp>
            <p:nvCxnSpPr>
              <p:cNvPr id="59" name="Straight Connector 58"/>
              <p:cNvCxnSpPr/>
              <p:nvPr/>
            </p:nvCxnSpPr>
            <p:spPr>
              <a:xfrm>
                <a:off x="6705600" y="2514867"/>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064" name="TextBox 56"/>
            <p:cNvSpPr txBox="1">
              <a:spLocks noChangeArrowheads="1"/>
            </p:cNvSpPr>
            <p:nvPr/>
          </p:nvSpPr>
          <p:spPr bwMode="auto">
            <a:xfrm>
              <a:off x="3913369" y="1347026"/>
              <a:ext cx="710449"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cxnSp>
        <p:nvCxnSpPr>
          <p:cNvPr id="76" name="Straight Connector 75"/>
          <p:cNvCxnSpPr/>
          <p:nvPr/>
        </p:nvCxnSpPr>
        <p:spPr>
          <a:xfrm rot="5400000" flipH="1" flipV="1">
            <a:off x="3048794" y="4730399"/>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2" name="Group 93"/>
          <p:cNvGrpSpPr>
            <a:grpSpLocks/>
          </p:cNvGrpSpPr>
          <p:nvPr/>
        </p:nvGrpSpPr>
        <p:grpSpPr bwMode="auto">
          <a:xfrm>
            <a:off x="2133600" y="2456306"/>
            <a:ext cx="4486275" cy="2743200"/>
            <a:chOff x="4572000" y="2057400"/>
            <a:chExt cx="4485700" cy="2743200"/>
          </a:xfrm>
        </p:grpSpPr>
        <p:cxnSp>
          <p:nvCxnSpPr>
            <p:cNvPr id="95" name="Straight Connector 94"/>
            <p:cNvCxnSpPr/>
            <p:nvPr/>
          </p:nvCxnSpPr>
          <p:spPr>
            <a:xfrm>
              <a:off x="4572000" y="2057400"/>
              <a:ext cx="3649195" cy="27432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4054" name="TextBox 95"/>
            <p:cNvSpPr txBox="1">
              <a:spLocks noChangeArrowheads="1"/>
            </p:cNvSpPr>
            <p:nvPr/>
          </p:nvSpPr>
          <p:spPr bwMode="auto">
            <a:xfrm>
              <a:off x="8001000" y="4343400"/>
              <a:ext cx="10567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Demand</a:t>
              </a:r>
            </a:p>
          </p:txBody>
        </p:sp>
      </p:grpSp>
      <p:cxnSp>
        <p:nvCxnSpPr>
          <p:cNvPr id="100" name="Straight Connector 99"/>
          <p:cNvCxnSpPr/>
          <p:nvPr/>
        </p:nvCxnSpPr>
        <p:spPr>
          <a:xfrm rot="10800000">
            <a:off x="1828800" y="3827906"/>
            <a:ext cx="21336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3892550" y="3370706"/>
            <a:ext cx="2208213" cy="527053"/>
            <a:chOff x="3892550" y="3370706"/>
            <a:chExt cx="2208213" cy="527053"/>
          </a:xfrm>
        </p:grpSpPr>
        <p:grpSp>
          <p:nvGrpSpPr>
            <p:cNvPr id="30" name="Group 87"/>
            <p:cNvGrpSpPr>
              <a:grpSpLocks/>
            </p:cNvGrpSpPr>
            <p:nvPr/>
          </p:nvGrpSpPr>
          <p:grpSpPr bwMode="auto">
            <a:xfrm>
              <a:off x="4038600" y="3370706"/>
              <a:ext cx="2062163" cy="455612"/>
              <a:chOff x="5562600" y="1535668"/>
              <a:chExt cx="2061727" cy="455711"/>
            </a:xfrm>
          </p:grpSpPr>
          <p:sp>
            <p:nvSpPr>
              <p:cNvPr id="44055" name="TextBox 88"/>
              <p:cNvSpPr txBox="1">
                <a:spLocks noChangeArrowheads="1"/>
              </p:cNvSpPr>
              <p:nvPr/>
            </p:nvSpPr>
            <p:spPr bwMode="auto">
              <a:xfrm>
                <a:off x="6553200" y="1535668"/>
                <a:ext cx="1071127"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Equilibrium</a:t>
                </a:r>
              </a:p>
            </p:txBody>
          </p:sp>
          <p:cxnSp>
            <p:nvCxnSpPr>
              <p:cNvPr id="90" name="Straight Connector 89"/>
              <p:cNvCxnSpPr/>
              <p:nvPr/>
            </p:nvCxnSpPr>
            <p:spPr>
              <a:xfrm flipV="1">
                <a:off x="5562600" y="1688101"/>
                <a:ext cx="990391" cy="3032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9" name="Freeform 183"/>
            <p:cNvSpPr>
              <a:spLocks/>
            </p:cNvSpPr>
            <p:nvPr/>
          </p:nvSpPr>
          <p:spPr bwMode="auto">
            <a:xfrm>
              <a:off x="3892550" y="3761234"/>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70C0"/>
            </a:solidFill>
            <a:ln w="9525">
              <a:noFill/>
              <a:round/>
              <a:headEnd/>
              <a:tailEnd/>
            </a:ln>
          </p:spPr>
          <p:txBody>
            <a:bodyPr/>
            <a:lstStyle/>
            <a:p>
              <a:endParaRPr lang="en-US"/>
            </a:p>
          </p:txBody>
        </p:sp>
      </p:grpSp>
      <p:sp>
        <p:nvSpPr>
          <p:cNvPr id="44051" name="TextBox 104"/>
          <p:cNvSpPr txBox="1">
            <a:spLocks noChangeArrowheads="1"/>
          </p:cNvSpPr>
          <p:nvPr/>
        </p:nvSpPr>
        <p:spPr bwMode="auto">
          <a:xfrm>
            <a:off x="123783" y="3566300"/>
            <a:ext cx="1071509"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Equilibrium</a:t>
            </a:r>
          </a:p>
          <a:p>
            <a:pPr eaLnBrk="1" hangingPunct="1"/>
            <a:r>
              <a:rPr lang="en-US" sz="1400" dirty="0"/>
              <a:t>price</a:t>
            </a:r>
          </a:p>
        </p:txBody>
      </p:sp>
      <p:sp>
        <p:nvSpPr>
          <p:cNvPr id="44049" name="TextBox 107"/>
          <p:cNvSpPr txBox="1">
            <a:spLocks noChangeArrowheads="1"/>
          </p:cNvSpPr>
          <p:nvPr/>
        </p:nvSpPr>
        <p:spPr bwMode="auto">
          <a:xfrm>
            <a:off x="3496819" y="6026151"/>
            <a:ext cx="1071128" cy="5228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Equilibrium</a:t>
            </a:r>
          </a:p>
          <a:p>
            <a:pPr eaLnBrk="1" hangingPunct="1"/>
            <a:r>
              <a:rPr lang="en-US" sz="1400" dirty="0"/>
              <a:t>quantity</a:t>
            </a:r>
          </a:p>
        </p:txBody>
      </p:sp>
      <p:sp>
        <p:nvSpPr>
          <p:cNvPr id="113" name="TextBox 112"/>
          <p:cNvSpPr txBox="1">
            <a:spLocks noChangeArrowheads="1"/>
          </p:cNvSpPr>
          <p:nvPr/>
        </p:nvSpPr>
        <p:spPr bwMode="auto">
          <a:xfrm>
            <a:off x="6603089" y="2797549"/>
            <a:ext cx="2475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mn-lt"/>
              </a:rPr>
              <a:t>Equilibrium </a:t>
            </a:r>
            <a:r>
              <a:rPr lang="en-US" dirty="0">
                <a:latin typeface="+mn-lt"/>
              </a:rPr>
              <a:t>price is $</a:t>
            </a:r>
            <a:r>
              <a:rPr lang="en-US" dirty="0" smtClean="0">
                <a:latin typeface="+mn-lt"/>
              </a:rPr>
              <a:t>2.00.   </a:t>
            </a:r>
            <a:r>
              <a:rPr lang="en-US" dirty="0">
                <a:latin typeface="+mn-lt"/>
              </a:rPr>
              <a:t>At this price, 7 </a:t>
            </a:r>
            <a:r>
              <a:rPr lang="en-US" dirty="0" smtClean="0">
                <a:latin typeface="+mn-lt"/>
              </a:rPr>
              <a:t>hamburgers are </a:t>
            </a:r>
            <a:r>
              <a:rPr lang="en-US" dirty="0">
                <a:latin typeface="+mn-lt"/>
              </a:rPr>
              <a:t>supplied, and 7 </a:t>
            </a:r>
            <a:r>
              <a:rPr lang="en-US" dirty="0" smtClean="0">
                <a:latin typeface="+mn-lt"/>
              </a:rPr>
              <a:t>hamburgers are </a:t>
            </a:r>
            <a:r>
              <a:rPr lang="en-US" dirty="0">
                <a:latin typeface="+mn-lt"/>
              </a:rPr>
              <a:t>demanded.</a:t>
            </a:r>
          </a:p>
        </p:txBody>
      </p:sp>
      <p:sp>
        <p:nvSpPr>
          <p:cNvPr id="86" name="Title 1"/>
          <p:cNvSpPr>
            <a:spLocks noGrp="1"/>
          </p:cNvSpPr>
          <p:nvPr>
            <p:ph type="title"/>
          </p:nvPr>
        </p:nvSpPr>
        <p:spPr bwMode="auto">
          <a:xfrm>
            <a:off x="4106694" y="250888"/>
            <a:ext cx="4580105" cy="8653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rPr>
              <a:t>Equilibrium</a:t>
            </a:r>
          </a:p>
        </p:txBody>
      </p:sp>
      <p:sp>
        <p:nvSpPr>
          <p:cNvPr id="6" name="TextBox 5"/>
          <p:cNvSpPr txBox="1"/>
          <p:nvPr/>
        </p:nvSpPr>
        <p:spPr>
          <a:xfrm>
            <a:off x="391886" y="1088566"/>
            <a:ext cx="8382000" cy="954107"/>
          </a:xfrm>
          <a:prstGeom prst="rect">
            <a:avLst/>
          </a:prstGeom>
          <a:noFill/>
        </p:spPr>
        <p:txBody>
          <a:bodyPr wrap="square" rtlCol="0">
            <a:spAutoFit/>
          </a:bodyPr>
          <a:lstStyle/>
          <a:p>
            <a:r>
              <a:rPr lang="en-US" sz="2800" b="1" dirty="0" smtClean="0">
                <a:latin typeface="+mn-lt"/>
              </a:rPr>
              <a:t>Equilibrium</a:t>
            </a:r>
            <a:r>
              <a:rPr lang="en-US" sz="2800" dirty="0" smtClean="0">
                <a:latin typeface="+mn-lt"/>
              </a:rPr>
              <a:t> – where market price achieves the condition quantity supplied equals quantity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1" grpId="0"/>
      <p:bldP spid="44049" grpId="0"/>
      <p:bldP spid="1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itle 1"/>
          <p:cNvSpPr>
            <a:spLocks noGrp="1"/>
          </p:cNvSpPr>
          <p:nvPr>
            <p:ph type="title"/>
          </p:nvPr>
        </p:nvSpPr>
        <p:spPr bwMode="auto">
          <a:xfrm>
            <a:off x="4401081" y="250888"/>
            <a:ext cx="4285718" cy="8653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rPr>
              <a:t>Equilibrium</a:t>
            </a:r>
          </a:p>
        </p:txBody>
      </p:sp>
      <p:sp>
        <p:nvSpPr>
          <p:cNvPr id="87" name="Rectangle 86"/>
          <p:cNvSpPr/>
          <p:nvPr/>
        </p:nvSpPr>
        <p:spPr>
          <a:xfrm>
            <a:off x="835538" y="1305300"/>
            <a:ext cx="3581400" cy="312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88" name="Group 5"/>
          <p:cNvGrpSpPr>
            <a:grpSpLocks/>
          </p:cNvGrpSpPr>
          <p:nvPr/>
        </p:nvGrpSpPr>
        <p:grpSpPr bwMode="auto">
          <a:xfrm>
            <a:off x="236849" y="1219575"/>
            <a:ext cx="651139" cy="3209925"/>
            <a:chOff x="1230648" y="1362670"/>
            <a:chExt cx="650626" cy="3209330"/>
          </a:xfrm>
        </p:grpSpPr>
        <p:cxnSp>
          <p:nvCxnSpPr>
            <p:cNvPr id="90" name="Straight Connector 6"/>
            <p:cNvCxnSpPr/>
            <p:nvPr/>
          </p:nvCxnSpPr>
          <p:spPr>
            <a:xfrm rot="5400000">
              <a:off x="228963" y="2972097"/>
              <a:ext cx="319980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7"/>
            <p:cNvSpPr txBox="1">
              <a:spLocks noChangeArrowheads="1"/>
            </p:cNvSpPr>
            <p:nvPr/>
          </p:nvSpPr>
          <p:spPr bwMode="auto">
            <a:xfrm>
              <a:off x="1230648" y="1362670"/>
              <a:ext cx="650626" cy="338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grpSp>
      <p:grpSp>
        <p:nvGrpSpPr>
          <p:cNvPr id="93" name="Group 8"/>
          <p:cNvGrpSpPr>
            <a:grpSpLocks/>
          </p:cNvGrpSpPr>
          <p:nvPr/>
        </p:nvGrpSpPr>
        <p:grpSpPr bwMode="auto">
          <a:xfrm>
            <a:off x="683138" y="4429500"/>
            <a:ext cx="3733800" cy="355275"/>
            <a:chOff x="1676400" y="5181600"/>
            <a:chExt cx="3733800" cy="355275"/>
          </a:xfrm>
        </p:grpSpPr>
        <p:cxnSp>
          <p:nvCxnSpPr>
            <p:cNvPr id="94" name="Straight Connector 93"/>
            <p:cNvCxnSpPr/>
            <p:nvPr/>
          </p:nvCxnSpPr>
          <p:spPr>
            <a:xfrm>
              <a:off x="1828800" y="5181600"/>
              <a:ext cx="3581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10"/>
            <p:cNvSpPr txBox="1">
              <a:spLocks noChangeArrowheads="1"/>
            </p:cNvSpPr>
            <p:nvPr/>
          </p:nvSpPr>
          <p:spPr bwMode="auto">
            <a:xfrm>
              <a:off x="4445044" y="519832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Quantity</a:t>
              </a:r>
              <a:endParaRPr lang="en-US" sz="1600" dirty="0"/>
            </a:p>
          </p:txBody>
        </p:sp>
        <p:sp>
          <p:nvSpPr>
            <p:cNvPr id="101" name="TextBox 11"/>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102" name="Group 12"/>
          <p:cNvGrpSpPr>
            <a:grpSpLocks/>
          </p:cNvGrpSpPr>
          <p:nvPr/>
        </p:nvGrpSpPr>
        <p:grpSpPr bwMode="auto">
          <a:xfrm>
            <a:off x="1097475" y="2219700"/>
            <a:ext cx="3168650" cy="1600200"/>
            <a:chOff x="2301312" y="2307877"/>
            <a:chExt cx="3538393" cy="2170606"/>
          </a:xfrm>
        </p:grpSpPr>
        <p:cxnSp>
          <p:nvCxnSpPr>
            <p:cNvPr id="103" name="Straight Connector 102"/>
            <p:cNvCxnSpPr/>
            <p:nvPr/>
          </p:nvCxnSpPr>
          <p:spPr>
            <a:xfrm>
              <a:off x="2301312" y="2307877"/>
              <a:ext cx="2637840" cy="217060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 name="TextBox 14"/>
            <p:cNvSpPr txBox="1">
              <a:spLocks noChangeArrowheads="1"/>
            </p:cNvSpPr>
            <p:nvPr/>
          </p:nvSpPr>
          <p:spPr bwMode="auto">
            <a:xfrm>
              <a:off x="4768917" y="3961670"/>
              <a:ext cx="1070788" cy="45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Demand</a:t>
              </a:r>
              <a:endParaRPr lang="en-US" sz="1600" baseline="-25000"/>
            </a:p>
          </p:txBody>
        </p:sp>
      </p:grpSp>
      <p:grpSp>
        <p:nvGrpSpPr>
          <p:cNvPr id="105" name="Group 28"/>
          <p:cNvGrpSpPr>
            <a:grpSpLocks/>
          </p:cNvGrpSpPr>
          <p:nvPr/>
        </p:nvGrpSpPr>
        <p:grpSpPr bwMode="auto">
          <a:xfrm>
            <a:off x="137038" y="2414963"/>
            <a:ext cx="2908300" cy="338137"/>
            <a:chOff x="1131173" y="3014246"/>
            <a:chExt cx="2907427" cy="338554"/>
          </a:xfrm>
        </p:grpSpPr>
        <p:cxnSp>
          <p:nvCxnSpPr>
            <p:cNvPr id="106" name="Straight Connector 105"/>
            <p:cNvCxnSpPr/>
            <p:nvPr/>
          </p:nvCxnSpPr>
          <p:spPr>
            <a:xfrm>
              <a:off x="1829463" y="3200212"/>
              <a:ext cx="2209137" cy="159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8" name="TextBox 30"/>
            <p:cNvSpPr txBox="1">
              <a:spLocks noChangeArrowheads="1"/>
            </p:cNvSpPr>
            <p:nvPr/>
          </p:nvSpPr>
          <p:spPr bwMode="auto">
            <a:xfrm>
              <a:off x="1131173" y="3014246"/>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$2.50</a:t>
              </a:r>
            </a:p>
          </p:txBody>
        </p:sp>
      </p:grpSp>
      <p:sp>
        <p:nvSpPr>
          <p:cNvPr id="110" name="TextBox 109"/>
          <p:cNvSpPr txBox="1">
            <a:spLocks noChangeArrowheads="1"/>
          </p:cNvSpPr>
          <p:nvPr/>
        </p:nvSpPr>
        <p:spPr bwMode="auto">
          <a:xfrm>
            <a:off x="1628895" y="995550"/>
            <a:ext cx="1350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latin typeface="+mn-lt"/>
              </a:rPr>
              <a:t>Excess </a:t>
            </a:r>
            <a:r>
              <a:rPr lang="en-US" sz="1600" b="1" dirty="0">
                <a:latin typeface="+mn-lt"/>
              </a:rPr>
              <a:t>Supply</a:t>
            </a:r>
          </a:p>
        </p:txBody>
      </p:sp>
      <p:sp>
        <p:nvSpPr>
          <p:cNvPr id="111" name="TextBox 110"/>
          <p:cNvSpPr txBox="1">
            <a:spLocks noChangeArrowheads="1"/>
          </p:cNvSpPr>
          <p:nvPr/>
        </p:nvSpPr>
        <p:spPr bwMode="auto">
          <a:xfrm>
            <a:off x="59374" y="4922325"/>
            <a:ext cx="895399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Suppose </a:t>
            </a:r>
            <a:r>
              <a:rPr lang="en-US" sz="1600" dirty="0">
                <a:latin typeface="+mn-lt"/>
              </a:rPr>
              <a:t>market price </a:t>
            </a:r>
            <a:r>
              <a:rPr lang="en-US" sz="1600" dirty="0" smtClean="0">
                <a:latin typeface="+mn-lt"/>
              </a:rPr>
              <a:t>is </a:t>
            </a:r>
            <a:r>
              <a:rPr lang="en-US" sz="1600" dirty="0">
                <a:latin typeface="+mn-lt"/>
              </a:rPr>
              <a:t>$</a:t>
            </a:r>
            <a:r>
              <a:rPr lang="en-US" sz="1600" dirty="0" smtClean="0">
                <a:latin typeface="+mn-lt"/>
              </a:rPr>
              <a:t>2.50, </a:t>
            </a:r>
            <a:r>
              <a:rPr lang="en-US" sz="1600" dirty="0">
                <a:latin typeface="+mn-lt"/>
              </a:rPr>
              <a:t>the quantity supplied (10 </a:t>
            </a:r>
            <a:r>
              <a:rPr lang="en-US" sz="1600" dirty="0" smtClean="0">
                <a:latin typeface="+mn-lt"/>
              </a:rPr>
              <a:t>burgers</a:t>
            </a:r>
            <a:r>
              <a:rPr lang="en-US" sz="1600" dirty="0">
                <a:latin typeface="+mn-lt"/>
              </a:rPr>
              <a:t>) exceeds the quantity demanded (4 </a:t>
            </a:r>
            <a:r>
              <a:rPr lang="en-US" sz="1600" dirty="0" smtClean="0">
                <a:latin typeface="+mn-lt"/>
              </a:rPr>
              <a:t>burgers). Suppliers will increase </a:t>
            </a:r>
            <a:r>
              <a:rPr lang="en-US" sz="1600" dirty="0">
                <a:latin typeface="+mn-lt"/>
              </a:rPr>
              <a:t>sales by cutting the </a:t>
            </a:r>
            <a:r>
              <a:rPr lang="en-US" sz="1600" dirty="0" smtClean="0">
                <a:latin typeface="+mn-lt"/>
              </a:rPr>
              <a:t>price which causes an increase in quantity demand and </a:t>
            </a:r>
            <a:r>
              <a:rPr lang="en-US" sz="1600" dirty="0">
                <a:latin typeface="+mn-lt"/>
              </a:rPr>
              <a:t>moves the price toward its equilibrium level. </a:t>
            </a:r>
          </a:p>
        </p:txBody>
      </p:sp>
      <p:grpSp>
        <p:nvGrpSpPr>
          <p:cNvPr id="113" name="Group 90"/>
          <p:cNvGrpSpPr>
            <a:grpSpLocks/>
          </p:cNvGrpSpPr>
          <p:nvPr/>
        </p:nvGrpSpPr>
        <p:grpSpPr bwMode="auto">
          <a:xfrm>
            <a:off x="1292738" y="1708065"/>
            <a:ext cx="3011265" cy="2035626"/>
            <a:chOff x="2471491" y="3991203"/>
            <a:chExt cx="3363456" cy="2761246"/>
          </a:xfrm>
        </p:grpSpPr>
        <p:cxnSp>
          <p:nvCxnSpPr>
            <p:cNvPr id="114" name="Straight Connector 113"/>
            <p:cNvCxnSpPr/>
            <p:nvPr/>
          </p:nvCxnSpPr>
          <p:spPr>
            <a:xfrm flipV="1">
              <a:off x="2471491" y="4478482"/>
              <a:ext cx="2893816" cy="227396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5" name="TextBox 92"/>
            <p:cNvSpPr txBox="1">
              <a:spLocks noChangeArrowheads="1"/>
            </p:cNvSpPr>
            <p:nvPr/>
          </p:nvSpPr>
          <p:spPr bwMode="auto">
            <a:xfrm>
              <a:off x="4866190" y="3991203"/>
              <a:ext cx="968757" cy="459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Supply </a:t>
              </a:r>
              <a:endParaRPr lang="en-US" sz="1600" baseline="-25000" dirty="0"/>
            </a:p>
          </p:txBody>
        </p:sp>
      </p:grpSp>
      <p:grpSp>
        <p:nvGrpSpPr>
          <p:cNvPr id="117" name="Group 116"/>
          <p:cNvGrpSpPr/>
          <p:nvPr/>
        </p:nvGrpSpPr>
        <p:grpSpPr>
          <a:xfrm>
            <a:off x="120706" y="2872159"/>
            <a:ext cx="2384882" cy="1895479"/>
            <a:chOff x="120706" y="2872159"/>
            <a:chExt cx="2384882" cy="1895479"/>
          </a:xfrm>
        </p:grpSpPr>
        <p:grpSp>
          <p:nvGrpSpPr>
            <p:cNvPr id="118" name="Group 22"/>
            <p:cNvGrpSpPr>
              <a:grpSpLocks/>
            </p:cNvGrpSpPr>
            <p:nvPr/>
          </p:nvGrpSpPr>
          <p:grpSpPr bwMode="auto">
            <a:xfrm>
              <a:off x="2207138" y="3059488"/>
              <a:ext cx="298450" cy="1708150"/>
              <a:chOff x="2901920" y="3201194"/>
              <a:chExt cx="298480" cy="1709360"/>
            </a:xfrm>
          </p:grpSpPr>
          <p:cxnSp>
            <p:nvCxnSpPr>
              <p:cNvPr id="127" name="Straight Connector 126"/>
              <p:cNvCxnSpPr/>
              <p:nvPr/>
            </p:nvCxnSpPr>
            <p:spPr>
              <a:xfrm rot="5400000">
                <a:off x="2361699" y="3885891"/>
                <a:ext cx="1370982"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8" name="TextBox 24"/>
              <p:cNvSpPr txBox="1">
                <a:spLocks noChangeArrowheads="1"/>
              </p:cNvSpPr>
              <p:nvPr/>
            </p:nvSpPr>
            <p:spPr bwMode="auto">
              <a:xfrm>
                <a:off x="2901920" y="45720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7</a:t>
                </a:r>
              </a:p>
            </p:txBody>
          </p:sp>
        </p:grpSp>
        <p:grpSp>
          <p:nvGrpSpPr>
            <p:cNvPr id="120" name="Group 76"/>
            <p:cNvGrpSpPr>
              <a:grpSpLocks/>
            </p:cNvGrpSpPr>
            <p:nvPr/>
          </p:nvGrpSpPr>
          <p:grpSpPr bwMode="auto">
            <a:xfrm>
              <a:off x="120706" y="2872159"/>
              <a:ext cx="2238832" cy="338554"/>
              <a:chOff x="1102551" y="3014246"/>
              <a:chExt cx="2238421" cy="338972"/>
            </a:xfrm>
          </p:grpSpPr>
          <p:cxnSp>
            <p:nvCxnSpPr>
              <p:cNvPr id="123" name="Straight Connector 122"/>
              <p:cNvCxnSpPr/>
              <p:nvPr/>
            </p:nvCxnSpPr>
            <p:spPr>
              <a:xfrm>
                <a:off x="1828362" y="3200212"/>
                <a:ext cx="1512610" cy="159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5" name="TextBox 78"/>
              <p:cNvSpPr txBox="1">
                <a:spLocks noChangeArrowheads="1"/>
              </p:cNvSpPr>
              <p:nvPr/>
            </p:nvSpPr>
            <p:spPr bwMode="auto">
              <a:xfrm>
                <a:off x="1102551" y="3014246"/>
                <a:ext cx="697499" cy="338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$2.00</a:t>
                </a:r>
                <a:endParaRPr lang="en-US" sz="1600" dirty="0"/>
              </a:p>
            </p:txBody>
          </p:sp>
        </p:grpSp>
        <p:sp>
          <p:nvSpPr>
            <p:cNvPr id="121" name="Freeform 183"/>
            <p:cNvSpPr>
              <a:spLocks/>
            </p:cNvSpPr>
            <p:nvPr/>
          </p:nvSpPr>
          <p:spPr bwMode="auto">
            <a:xfrm>
              <a:off x="2278575" y="2981700"/>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70C0"/>
            </a:solidFill>
            <a:ln w="9525">
              <a:noFill/>
              <a:round/>
              <a:headEnd/>
              <a:tailEnd/>
            </a:ln>
          </p:spPr>
          <p:txBody>
            <a:bodyPr/>
            <a:lstStyle/>
            <a:p>
              <a:endParaRPr lang="en-US" sz="1600"/>
            </a:p>
          </p:txBody>
        </p:sp>
      </p:grpSp>
      <p:grpSp>
        <p:nvGrpSpPr>
          <p:cNvPr id="130" name="Group 100"/>
          <p:cNvGrpSpPr>
            <a:grpSpLocks/>
          </p:cNvGrpSpPr>
          <p:nvPr/>
        </p:nvGrpSpPr>
        <p:grpSpPr bwMode="auto">
          <a:xfrm>
            <a:off x="1707075" y="1838702"/>
            <a:ext cx="1295400" cy="685798"/>
            <a:chOff x="1600200" y="1981202"/>
            <a:chExt cx="1295400" cy="685798"/>
          </a:xfrm>
        </p:grpSpPr>
        <p:sp>
          <p:nvSpPr>
            <p:cNvPr id="133" name="TextBox 20"/>
            <p:cNvSpPr txBox="1">
              <a:spLocks noChangeArrowheads="1"/>
            </p:cNvSpPr>
            <p:nvPr/>
          </p:nvSpPr>
          <p:spPr bwMode="auto">
            <a:xfrm>
              <a:off x="1796142" y="1981202"/>
              <a:ext cx="990600"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Surplus</a:t>
              </a:r>
              <a:r>
                <a:rPr lang="en-US" sz="1600" dirty="0">
                  <a:solidFill>
                    <a:srgbClr val="800080"/>
                  </a:solidFill>
                </a:rPr>
                <a:t> </a:t>
              </a:r>
            </a:p>
          </p:txBody>
        </p:sp>
        <p:sp>
          <p:nvSpPr>
            <p:cNvPr id="134" name="Left Brace 133"/>
            <p:cNvSpPr/>
            <p:nvPr/>
          </p:nvSpPr>
          <p:spPr>
            <a:xfrm rot="5400000">
              <a:off x="2095500" y="1866900"/>
              <a:ext cx="304800" cy="1295400"/>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grpSp>
        <p:nvGrpSpPr>
          <p:cNvPr id="136" name="Group 79"/>
          <p:cNvGrpSpPr>
            <a:grpSpLocks/>
          </p:cNvGrpSpPr>
          <p:nvPr/>
        </p:nvGrpSpPr>
        <p:grpSpPr bwMode="auto">
          <a:xfrm>
            <a:off x="1554660" y="2610225"/>
            <a:ext cx="298480" cy="2166938"/>
            <a:chOff x="2901920" y="2743994"/>
            <a:chExt cx="298480" cy="2166560"/>
          </a:xfrm>
        </p:grpSpPr>
        <p:cxnSp>
          <p:nvCxnSpPr>
            <p:cNvPr id="137" name="Straight Connector 136"/>
            <p:cNvCxnSpPr/>
            <p:nvPr/>
          </p:nvCxnSpPr>
          <p:spPr>
            <a:xfrm rot="5400000">
              <a:off x="2133666" y="3657440"/>
              <a:ext cx="1828481"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8" name="TextBox 81"/>
            <p:cNvSpPr txBox="1">
              <a:spLocks noChangeArrowheads="1"/>
            </p:cNvSpPr>
            <p:nvPr/>
          </p:nvSpPr>
          <p:spPr bwMode="auto">
            <a:xfrm>
              <a:off x="2901920" y="45720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4</a:t>
              </a:r>
            </a:p>
          </p:txBody>
        </p:sp>
      </p:grpSp>
      <p:grpSp>
        <p:nvGrpSpPr>
          <p:cNvPr id="140" name="Group 25"/>
          <p:cNvGrpSpPr>
            <a:grpSpLocks/>
          </p:cNvGrpSpPr>
          <p:nvPr/>
        </p:nvGrpSpPr>
        <p:grpSpPr bwMode="auto">
          <a:xfrm>
            <a:off x="2816739" y="2602288"/>
            <a:ext cx="412047" cy="2165350"/>
            <a:chOff x="3962400" y="2743994"/>
            <a:chExt cx="412292" cy="2166560"/>
          </a:xfrm>
        </p:grpSpPr>
        <p:cxnSp>
          <p:nvCxnSpPr>
            <p:cNvPr id="141" name="Straight Connector 140"/>
            <p:cNvCxnSpPr/>
            <p:nvPr/>
          </p:nvCxnSpPr>
          <p:spPr>
            <a:xfrm rot="5400000">
              <a:off x="3277814" y="3657316"/>
              <a:ext cx="1828233"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2" name="TextBox 27"/>
            <p:cNvSpPr txBox="1">
              <a:spLocks noChangeArrowheads="1"/>
            </p:cNvSpPr>
            <p:nvPr/>
          </p:nvSpPr>
          <p:spPr bwMode="auto">
            <a:xfrm>
              <a:off x="3962400" y="4572000"/>
              <a:ext cx="4122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10</a:t>
              </a:r>
            </a:p>
          </p:txBody>
        </p:sp>
      </p:grpSp>
      <p:grpSp>
        <p:nvGrpSpPr>
          <p:cNvPr id="143" name="Group 142"/>
          <p:cNvGrpSpPr/>
          <p:nvPr/>
        </p:nvGrpSpPr>
        <p:grpSpPr>
          <a:xfrm>
            <a:off x="4461186" y="1028208"/>
            <a:ext cx="4180089" cy="3777967"/>
            <a:chOff x="4461186" y="1028208"/>
            <a:chExt cx="4180089" cy="3777967"/>
          </a:xfrm>
        </p:grpSpPr>
        <p:cxnSp>
          <p:nvCxnSpPr>
            <p:cNvPr id="145" name="Straight Connector 144"/>
            <p:cNvCxnSpPr/>
            <p:nvPr/>
          </p:nvCxnSpPr>
          <p:spPr bwMode="auto">
            <a:xfrm rot="5400000">
              <a:off x="3459676" y="2838826"/>
              <a:ext cx="3200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09"/>
            <p:cNvSpPr txBox="1">
              <a:spLocks noChangeArrowheads="1"/>
            </p:cNvSpPr>
            <p:nvPr/>
          </p:nvSpPr>
          <p:spPr bwMode="auto">
            <a:xfrm>
              <a:off x="4461186" y="1240975"/>
              <a:ext cx="6511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sp>
          <p:nvSpPr>
            <p:cNvPr id="147" name="TextBox 146"/>
            <p:cNvSpPr txBox="1">
              <a:spLocks noChangeArrowheads="1"/>
            </p:cNvSpPr>
            <p:nvPr/>
          </p:nvSpPr>
          <p:spPr bwMode="auto">
            <a:xfrm>
              <a:off x="5982788" y="1028208"/>
              <a:ext cx="149444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smtClean="0">
                  <a:latin typeface="+mn-lt"/>
                </a:rPr>
                <a:t>Excess Demand</a:t>
              </a:r>
              <a:endParaRPr lang="en-US" sz="1600" b="1" dirty="0">
                <a:latin typeface="+mn-lt"/>
              </a:endParaRPr>
            </a:p>
          </p:txBody>
        </p:sp>
        <p:cxnSp>
          <p:nvCxnSpPr>
            <p:cNvPr id="148" name="Straight Connector 147"/>
            <p:cNvCxnSpPr/>
            <p:nvPr/>
          </p:nvCxnSpPr>
          <p:spPr bwMode="auto">
            <a:xfrm>
              <a:off x="5059875" y="4439025"/>
              <a:ext cx="3581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TextBox 112"/>
            <p:cNvSpPr txBox="1">
              <a:spLocks noChangeArrowheads="1"/>
            </p:cNvSpPr>
            <p:nvPr/>
          </p:nvSpPr>
          <p:spPr bwMode="auto">
            <a:xfrm>
              <a:off x="7687994" y="4467621"/>
              <a:ext cx="9492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Quantity</a:t>
              </a:r>
              <a:endParaRPr lang="en-US" sz="1600" dirty="0"/>
            </a:p>
          </p:txBody>
        </p:sp>
        <p:sp>
          <p:nvSpPr>
            <p:cNvPr id="150" name="TextBox 113"/>
            <p:cNvSpPr txBox="1">
              <a:spLocks noChangeArrowheads="1"/>
            </p:cNvSpPr>
            <p:nvPr/>
          </p:nvSpPr>
          <p:spPr bwMode="auto">
            <a:xfrm>
              <a:off x="4907475" y="4439025"/>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cxnSp>
          <p:nvCxnSpPr>
            <p:cNvPr id="151" name="Straight Connector 150"/>
            <p:cNvCxnSpPr/>
            <p:nvPr/>
          </p:nvCxnSpPr>
          <p:spPr bwMode="auto">
            <a:xfrm>
              <a:off x="5321813" y="2229225"/>
              <a:ext cx="2362200" cy="1600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2" name="TextBox 116"/>
            <p:cNvSpPr txBox="1">
              <a:spLocks noChangeArrowheads="1"/>
            </p:cNvSpPr>
            <p:nvPr/>
          </p:nvSpPr>
          <p:spPr bwMode="auto">
            <a:xfrm>
              <a:off x="7531567" y="3448423"/>
              <a:ext cx="958896" cy="33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Demand</a:t>
              </a:r>
              <a:endParaRPr lang="en-US" sz="1600" baseline="-25000" dirty="0"/>
            </a:p>
          </p:txBody>
        </p:sp>
        <p:cxnSp>
          <p:nvCxnSpPr>
            <p:cNvPr id="153" name="Straight Connector 152"/>
            <p:cNvCxnSpPr/>
            <p:nvPr/>
          </p:nvCxnSpPr>
          <p:spPr bwMode="auto">
            <a:xfrm flipV="1">
              <a:off x="5517075" y="2076819"/>
              <a:ext cx="2590803" cy="167639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4" name="TextBox 129"/>
            <p:cNvSpPr txBox="1">
              <a:spLocks noChangeArrowheads="1"/>
            </p:cNvSpPr>
            <p:nvPr/>
          </p:nvSpPr>
          <p:spPr bwMode="auto">
            <a:xfrm>
              <a:off x="5393772" y="1907542"/>
              <a:ext cx="8673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Supply </a:t>
              </a:r>
              <a:endParaRPr lang="en-US" sz="1600" baseline="-25000" dirty="0"/>
            </a:p>
          </p:txBody>
        </p:sp>
      </p:grpSp>
      <p:grpSp>
        <p:nvGrpSpPr>
          <p:cNvPr id="155" name="Group 117"/>
          <p:cNvGrpSpPr>
            <a:grpSpLocks/>
          </p:cNvGrpSpPr>
          <p:nvPr/>
        </p:nvGrpSpPr>
        <p:grpSpPr bwMode="auto">
          <a:xfrm>
            <a:off x="6431475" y="3067425"/>
            <a:ext cx="298450" cy="1709738"/>
            <a:chOff x="2901920" y="3201194"/>
            <a:chExt cx="298480" cy="1709360"/>
          </a:xfrm>
        </p:grpSpPr>
        <p:cxnSp>
          <p:nvCxnSpPr>
            <p:cNvPr id="156" name="Straight Connector 155"/>
            <p:cNvCxnSpPr/>
            <p:nvPr/>
          </p:nvCxnSpPr>
          <p:spPr>
            <a:xfrm rot="5400000">
              <a:off x="2361543" y="3886048"/>
              <a:ext cx="1371297"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7" name="TextBox 119"/>
            <p:cNvSpPr txBox="1">
              <a:spLocks noChangeArrowheads="1"/>
            </p:cNvSpPr>
            <p:nvPr/>
          </p:nvSpPr>
          <p:spPr bwMode="auto">
            <a:xfrm>
              <a:off x="2901920" y="45720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7</a:t>
              </a:r>
            </a:p>
          </p:txBody>
        </p:sp>
      </p:grpSp>
      <p:grpSp>
        <p:nvGrpSpPr>
          <p:cNvPr id="158" name="Group 157"/>
          <p:cNvGrpSpPr/>
          <p:nvPr/>
        </p:nvGrpSpPr>
        <p:grpSpPr>
          <a:xfrm>
            <a:off x="4390900" y="2880100"/>
            <a:ext cx="2234603" cy="339725"/>
            <a:chOff x="4390900" y="2880100"/>
            <a:chExt cx="2234603" cy="339725"/>
          </a:xfrm>
        </p:grpSpPr>
        <p:grpSp>
          <p:nvGrpSpPr>
            <p:cNvPr id="159" name="Group 124"/>
            <p:cNvGrpSpPr>
              <a:grpSpLocks/>
            </p:cNvGrpSpPr>
            <p:nvPr/>
          </p:nvGrpSpPr>
          <p:grpSpPr bwMode="auto">
            <a:xfrm>
              <a:off x="4390900" y="2880100"/>
              <a:ext cx="2192975" cy="339725"/>
              <a:chOff x="1147998" y="3014246"/>
              <a:chExt cx="2192975" cy="338554"/>
            </a:xfrm>
          </p:grpSpPr>
          <p:cxnSp>
            <p:nvCxnSpPr>
              <p:cNvPr id="161" name="Straight Connector 160"/>
              <p:cNvCxnSpPr/>
              <p:nvPr/>
            </p:nvCxnSpPr>
            <p:spPr>
              <a:xfrm>
                <a:off x="1828086" y="3200925"/>
                <a:ext cx="1512887" cy="158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2" name="TextBox 126"/>
              <p:cNvSpPr txBox="1">
                <a:spLocks noChangeArrowheads="1"/>
              </p:cNvSpPr>
              <p:nvPr/>
            </p:nvSpPr>
            <p:spPr bwMode="auto">
              <a:xfrm>
                <a:off x="1147998" y="3014246"/>
                <a:ext cx="6976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$2.00</a:t>
                </a:r>
              </a:p>
            </p:txBody>
          </p:sp>
        </p:grpSp>
        <p:sp>
          <p:nvSpPr>
            <p:cNvPr id="160" name="Freeform 183"/>
            <p:cNvSpPr>
              <a:spLocks/>
            </p:cNvSpPr>
            <p:nvPr/>
          </p:nvSpPr>
          <p:spPr bwMode="auto">
            <a:xfrm>
              <a:off x="6488343" y="3000750"/>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70C0"/>
            </a:solidFill>
            <a:ln w="9525">
              <a:noFill/>
              <a:round/>
              <a:headEnd/>
              <a:tailEnd/>
            </a:ln>
          </p:spPr>
          <p:txBody>
            <a:bodyPr/>
            <a:lstStyle/>
            <a:p>
              <a:endParaRPr lang="en-US" sz="1600"/>
            </a:p>
          </p:txBody>
        </p:sp>
      </p:grpSp>
      <p:grpSp>
        <p:nvGrpSpPr>
          <p:cNvPr id="163" name="Group 162"/>
          <p:cNvGrpSpPr/>
          <p:nvPr/>
        </p:nvGrpSpPr>
        <p:grpSpPr>
          <a:xfrm>
            <a:off x="5931413" y="3591296"/>
            <a:ext cx="1295399" cy="667656"/>
            <a:chOff x="5931413" y="3591296"/>
            <a:chExt cx="1295399" cy="667656"/>
          </a:xfrm>
        </p:grpSpPr>
        <p:sp>
          <p:nvSpPr>
            <p:cNvPr id="164" name="TextBox 133"/>
            <p:cNvSpPr txBox="1">
              <a:spLocks noChangeArrowheads="1"/>
            </p:cNvSpPr>
            <p:nvPr/>
          </p:nvSpPr>
          <p:spPr bwMode="auto">
            <a:xfrm>
              <a:off x="6160170" y="3920124"/>
              <a:ext cx="1033302" cy="3388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t>Shortage</a:t>
              </a:r>
            </a:p>
          </p:txBody>
        </p:sp>
        <p:sp>
          <p:nvSpPr>
            <p:cNvPr id="165" name="Left Brace 164"/>
            <p:cNvSpPr/>
            <p:nvPr/>
          </p:nvSpPr>
          <p:spPr bwMode="auto">
            <a:xfrm rot="16200000">
              <a:off x="6426713" y="3095996"/>
              <a:ext cx="304800" cy="1295399"/>
            </a:xfrm>
            <a:prstGeom prst="leftBrace">
              <a:avLst>
                <a:gd name="adj1" fmla="val 36904"/>
                <a:gd name="adj2" fmla="val 49026"/>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1600"/>
            </a:p>
          </p:txBody>
        </p:sp>
      </p:grpSp>
      <p:cxnSp>
        <p:nvCxnSpPr>
          <p:cNvPr id="166" name="Straight Connector 165"/>
          <p:cNvCxnSpPr/>
          <p:nvPr/>
        </p:nvCxnSpPr>
        <p:spPr bwMode="auto">
          <a:xfrm rot="5400000">
            <a:off x="6807714" y="3977063"/>
            <a:ext cx="923925"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7" name="TextBox 144"/>
          <p:cNvSpPr txBox="1">
            <a:spLocks noChangeArrowheads="1"/>
          </p:cNvSpPr>
          <p:nvPr/>
        </p:nvSpPr>
        <p:spPr bwMode="auto">
          <a:xfrm>
            <a:off x="7041077" y="4438561"/>
            <a:ext cx="412508" cy="338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10</a:t>
            </a:r>
          </a:p>
        </p:txBody>
      </p:sp>
      <p:cxnSp>
        <p:nvCxnSpPr>
          <p:cNvPr id="168" name="Straight Connector 167"/>
          <p:cNvCxnSpPr/>
          <p:nvPr/>
        </p:nvCxnSpPr>
        <p:spPr bwMode="auto">
          <a:xfrm rot="5400000">
            <a:off x="5436113" y="3975475"/>
            <a:ext cx="922338"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9" name="TextBox 139"/>
          <p:cNvSpPr txBox="1">
            <a:spLocks noChangeArrowheads="1"/>
          </p:cNvSpPr>
          <p:nvPr/>
        </p:nvSpPr>
        <p:spPr bwMode="auto">
          <a:xfrm>
            <a:off x="5751995" y="4437186"/>
            <a:ext cx="298480" cy="338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4</a:t>
            </a:r>
          </a:p>
        </p:txBody>
      </p:sp>
      <p:grpSp>
        <p:nvGrpSpPr>
          <p:cNvPr id="170" name="Group 169"/>
          <p:cNvGrpSpPr/>
          <p:nvPr/>
        </p:nvGrpSpPr>
        <p:grpSpPr>
          <a:xfrm>
            <a:off x="4388595" y="3329359"/>
            <a:ext cx="2942040" cy="338554"/>
            <a:chOff x="4388595" y="3329359"/>
            <a:chExt cx="2942040" cy="338554"/>
          </a:xfrm>
        </p:grpSpPr>
        <p:cxnSp>
          <p:nvCxnSpPr>
            <p:cNvPr id="171" name="Straight Connector 170"/>
            <p:cNvCxnSpPr/>
            <p:nvPr/>
          </p:nvCxnSpPr>
          <p:spPr bwMode="auto">
            <a:xfrm>
              <a:off x="5059880" y="3515096"/>
              <a:ext cx="2209803"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2" name="TextBox 122"/>
            <p:cNvSpPr txBox="1">
              <a:spLocks noChangeArrowheads="1"/>
            </p:cNvSpPr>
            <p:nvPr/>
          </p:nvSpPr>
          <p:spPr bwMode="auto">
            <a:xfrm>
              <a:off x="4388595" y="3329359"/>
              <a:ext cx="6976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a:t>
              </a:r>
              <a:r>
                <a:rPr lang="en-US" sz="1600" dirty="0" smtClean="0"/>
                <a:t>1.50</a:t>
              </a:r>
              <a:endParaRPr lang="en-US" sz="1600" dirty="0"/>
            </a:p>
          </p:txBody>
        </p:sp>
        <p:sp>
          <p:nvSpPr>
            <p:cNvPr id="173" name="Freeform 183"/>
            <p:cNvSpPr>
              <a:spLocks/>
            </p:cNvSpPr>
            <p:nvPr/>
          </p:nvSpPr>
          <p:spPr bwMode="auto">
            <a:xfrm>
              <a:off x="7193475" y="345477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174" name="Freeform 183"/>
            <p:cNvSpPr>
              <a:spLocks/>
            </p:cNvSpPr>
            <p:nvPr/>
          </p:nvSpPr>
          <p:spPr bwMode="auto">
            <a:xfrm>
              <a:off x="5821875" y="345477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sp>
        <p:nvSpPr>
          <p:cNvPr id="175" name="Rectangle 174"/>
          <p:cNvSpPr/>
          <p:nvPr/>
        </p:nvSpPr>
        <p:spPr>
          <a:xfrm>
            <a:off x="63130" y="5788947"/>
            <a:ext cx="9128370" cy="830997"/>
          </a:xfrm>
          <a:prstGeom prst="rect">
            <a:avLst/>
          </a:prstGeom>
        </p:spPr>
        <p:txBody>
          <a:bodyPr wrap="square">
            <a:spAutoFit/>
          </a:bodyPr>
          <a:lstStyle/>
          <a:p>
            <a:pPr lvl="0"/>
            <a:r>
              <a:rPr lang="en-US" sz="1600" dirty="0" smtClean="0">
                <a:solidFill>
                  <a:prstClr val="black"/>
                </a:solidFill>
                <a:latin typeface="+mn-lt"/>
              </a:rPr>
              <a:t>Suppose market </a:t>
            </a:r>
            <a:r>
              <a:rPr lang="en-US" sz="1600" dirty="0">
                <a:solidFill>
                  <a:prstClr val="black"/>
                </a:solidFill>
                <a:latin typeface="+mn-lt"/>
              </a:rPr>
              <a:t>price </a:t>
            </a:r>
            <a:r>
              <a:rPr lang="en-US" sz="1600" dirty="0" smtClean="0">
                <a:solidFill>
                  <a:prstClr val="black"/>
                </a:solidFill>
                <a:latin typeface="+mn-lt"/>
              </a:rPr>
              <a:t>is </a:t>
            </a:r>
            <a:r>
              <a:rPr lang="en-US" sz="1600" dirty="0">
                <a:solidFill>
                  <a:prstClr val="black"/>
                </a:solidFill>
                <a:latin typeface="+mn-lt"/>
              </a:rPr>
              <a:t>$</a:t>
            </a:r>
            <a:r>
              <a:rPr lang="en-US" sz="1600" dirty="0" smtClean="0">
                <a:solidFill>
                  <a:prstClr val="black"/>
                </a:solidFill>
                <a:latin typeface="+mn-lt"/>
              </a:rPr>
              <a:t>1.50, </a:t>
            </a:r>
            <a:r>
              <a:rPr lang="en-US" sz="1600" dirty="0">
                <a:solidFill>
                  <a:prstClr val="black"/>
                </a:solidFill>
                <a:latin typeface="+mn-lt"/>
              </a:rPr>
              <a:t>the quantity demanded (10 </a:t>
            </a:r>
            <a:r>
              <a:rPr lang="en-US" sz="1600" dirty="0" smtClean="0">
                <a:solidFill>
                  <a:prstClr val="black"/>
                </a:solidFill>
                <a:latin typeface="+mn-lt"/>
              </a:rPr>
              <a:t>burgers</a:t>
            </a:r>
            <a:r>
              <a:rPr lang="en-US" sz="1600" dirty="0">
                <a:solidFill>
                  <a:prstClr val="black"/>
                </a:solidFill>
                <a:latin typeface="+mn-lt"/>
              </a:rPr>
              <a:t>) exceeds the quantity supplied (4 </a:t>
            </a:r>
            <a:r>
              <a:rPr lang="en-US" sz="1600" dirty="0" smtClean="0">
                <a:solidFill>
                  <a:prstClr val="black"/>
                </a:solidFill>
                <a:latin typeface="+mn-lt"/>
              </a:rPr>
              <a:t>burgers</a:t>
            </a:r>
            <a:r>
              <a:rPr lang="en-US" sz="1600" dirty="0">
                <a:solidFill>
                  <a:prstClr val="black"/>
                </a:solidFill>
                <a:latin typeface="+mn-lt"/>
              </a:rPr>
              <a:t>). With </a:t>
            </a:r>
            <a:r>
              <a:rPr lang="en-US" sz="1600" dirty="0" smtClean="0">
                <a:solidFill>
                  <a:prstClr val="black"/>
                </a:solidFill>
                <a:latin typeface="+mn-lt"/>
              </a:rPr>
              <a:t>more </a:t>
            </a:r>
            <a:r>
              <a:rPr lang="en-US" sz="1600" dirty="0">
                <a:solidFill>
                  <a:prstClr val="black"/>
                </a:solidFill>
                <a:latin typeface="+mn-lt"/>
              </a:rPr>
              <a:t>buyers </a:t>
            </a:r>
            <a:r>
              <a:rPr lang="en-US" sz="1600" dirty="0" smtClean="0">
                <a:solidFill>
                  <a:prstClr val="black"/>
                </a:solidFill>
                <a:latin typeface="+mn-lt"/>
              </a:rPr>
              <a:t>and goods available, suppliers </a:t>
            </a:r>
            <a:r>
              <a:rPr lang="en-US" sz="1600" dirty="0">
                <a:solidFill>
                  <a:prstClr val="black"/>
                </a:solidFill>
                <a:latin typeface="+mn-lt"/>
              </a:rPr>
              <a:t>take advantage of the shortage by raising the price. T</a:t>
            </a:r>
            <a:r>
              <a:rPr lang="en-US" sz="1600" dirty="0" smtClean="0">
                <a:solidFill>
                  <a:prstClr val="black"/>
                </a:solidFill>
                <a:latin typeface="+mn-lt"/>
              </a:rPr>
              <a:t>he </a:t>
            </a:r>
            <a:r>
              <a:rPr lang="en-US" sz="1600" dirty="0">
                <a:solidFill>
                  <a:prstClr val="black"/>
                </a:solidFill>
                <a:latin typeface="+mn-lt"/>
              </a:rPr>
              <a:t>price adjustment moves the market toward the </a:t>
            </a:r>
            <a:r>
              <a:rPr lang="en-US" sz="1600" dirty="0" smtClean="0">
                <a:solidFill>
                  <a:prstClr val="black"/>
                </a:solidFill>
                <a:latin typeface="+mn-lt"/>
              </a:rPr>
              <a:t>equilibrium.</a:t>
            </a:r>
            <a:endParaRPr lang="en-US" sz="1600" dirty="0">
              <a:solidFill>
                <a:prstClr val="black"/>
              </a:solidFill>
              <a:latin typeface="+mn-lt"/>
            </a:endParaRPr>
          </a:p>
        </p:txBody>
      </p:sp>
      <p:cxnSp>
        <p:nvCxnSpPr>
          <p:cNvPr id="176" name="Straight Arrow Connector 175"/>
          <p:cNvCxnSpPr/>
          <p:nvPr/>
        </p:nvCxnSpPr>
        <p:spPr>
          <a:xfrm>
            <a:off x="1722533" y="2753100"/>
            <a:ext cx="325569" cy="2286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p:nvPr/>
        </p:nvCxnSpPr>
        <p:spPr>
          <a:xfrm>
            <a:off x="469519" y="2701105"/>
            <a:ext cx="0" cy="21560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flipH="1" flipV="1">
            <a:off x="6664678" y="3260146"/>
            <a:ext cx="363376" cy="23849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V="1">
            <a:off x="4786755" y="3154791"/>
            <a:ext cx="0" cy="21071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80" name="Freeform 183"/>
          <p:cNvSpPr>
            <a:spLocks/>
          </p:cNvSpPr>
          <p:nvPr/>
        </p:nvSpPr>
        <p:spPr bwMode="auto">
          <a:xfrm>
            <a:off x="2973902" y="253402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p:spPr>
        <p:txBody>
          <a:bodyPr/>
          <a:lstStyle/>
          <a:p>
            <a:endParaRPr lang="en-US" sz="1600"/>
          </a:p>
        </p:txBody>
      </p:sp>
      <p:sp>
        <p:nvSpPr>
          <p:cNvPr id="181" name="Freeform 183"/>
          <p:cNvSpPr>
            <a:spLocks/>
          </p:cNvSpPr>
          <p:nvPr/>
        </p:nvSpPr>
        <p:spPr bwMode="auto">
          <a:xfrm>
            <a:off x="1630875" y="2540375"/>
            <a:ext cx="13716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1"/>
          </a:solidFill>
          <a:ln>
            <a:noFill/>
          </a:ln>
          <a:extLst/>
        </p:spPr>
        <p:txBody>
          <a:bodyPr/>
          <a:lstStyle/>
          <a:p>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up)">
                                      <p:cBhvr>
                                        <p:cTn id="7" dur="500"/>
                                        <p:tgtEl>
                                          <p:spTgt spid="1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wipe(up)">
                                      <p:cBhvr>
                                        <p:cTn id="12" dur="500"/>
                                        <p:tgtEl>
                                          <p:spTgt spid="13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77"/>
                                        </p:tgtEl>
                                        <p:attrNameLst>
                                          <p:attrName>style.visibility</p:attrName>
                                        </p:attrNameLst>
                                      </p:cBhvr>
                                      <p:to>
                                        <p:strVal val="visible"/>
                                      </p:to>
                                    </p:set>
                                    <p:animEffect transition="in" filter="wipe(up)">
                                      <p:cBhvr>
                                        <p:cTn id="25" dur="500"/>
                                        <p:tgtEl>
                                          <p:spTgt spid="17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17"/>
                                        </p:tgtEl>
                                        <p:attrNameLst>
                                          <p:attrName>style.visibility</p:attrName>
                                        </p:attrNameLst>
                                      </p:cBhvr>
                                      <p:to>
                                        <p:strVal val="visible"/>
                                      </p:to>
                                    </p:set>
                                    <p:animEffect transition="in" filter="wipe(left)">
                                      <p:cBhvr>
                                        <p:cTn id="30" dur="2000"/>
                                        <p:tgtEl>
                                          <p:spTgt spid="11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68"/>
                                        </p:tgtEl>
                                        <p:attrNameLst>
                                          <p:attrName>style.visibility</p:attrName>
                                        </p:attrNameLst>
                                      </p:cBhvr>
                                      <p:to>
                                        <p:strVal val="visible"/>
                                      </p:to>
                                    </p:set>
                                    <p:animEffect transition="in" filter="wipe(up)">
                                      <p:cBhvr>
                                        <p:cTn id="47" dur="500"/>
                                        <p:tgtEl>
                                          <p:spTgt spid="168"/>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69"/>
                                        </p:tgtEl>
                                        <p:attrNameLst>
                                          <p:attrName>style.visibility</p:attrName>
                                        </p:attrNameLst>
                                      </p:cBhvr>
                                      <p:to>
                                        <p:strVal val="visible"/>
                                      </p:to>
                                    </p:set>
                                    <p:animEffect transition="in" filter="wipe(up)">
                                      <p:cBhvr>
                                        <p:cTn id="50" dur="500"/>
                                        <p:tgtEl>
                                          <p:spTgt spid="16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166"/>
                                        </p:tgtEl>
                                        <p:attrNameLst>
                                          <p:attrName>style.visibility</p:attrName>
                                        </p:attrNameLst>
                                      </p:cBhvr>
                                      <p:to>
                                        <p:strVal val="visible"/>
                                      </p:to>
                                    </p:set>
                                    <p:animEffect transition="in" filter="wipe(up)">
                                      <p:cBhvr>
                                        <p:cTn id="55" dur="500"/>
                                        <p:tgtEl>
                                          <p:spTgt spid="166"/>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167"/>
                                        </p:tgtEl>
                                        <p:attrNameLst>
                                          <p:attrName>style.visibility</p:attrName>
                                        </p:attrNameLst>
                                      </p:cBhvr>
                                      <p:to>
                                        <p:strVal val="visible"/>
                                      </p:to>
                                    </p:set>
                                    <p:animEffect transition="in" filter="wipe(up)">
                                      <p:cBhvr>
                                        <p:cTn id="58" dur="500"/>
                                        <p:tgtEl>
                                          <p:spTgt spid="167"/>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6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78"/>
                                        </p:tgtEl>
                                        <p:attrNameLst>
                                          <p:attrName>style.visibility</p:attrName>
                                        </p:attrNameLst>
                                      </p:cBhvr>
                                      <p:to>
                                        <p:strVal val="visible"/>
                                      </p:to>
                                    </p:set>
                                    <p:animEffect transition="in" filter="fade">
                                      <p:cBhvr>
                                        <p:cTn id="67" dur="500"/>
                                        <p:tgtEl>
                                          <p:spTgt spid="178"/>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79"/>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158"/>
                                        </p:tgtEl>
                                        <p:attrNameLst>
                                          <p:attrName>style.visibility</p:attrName>
                                        </p:attrNameLst>
                                      </p:cBhvr>
                                      <p:to>
                                        <p:strVal val="visible"/>
                                      </p:to>
                                    </p:set>
                                    <p:animEffect transition="in" filter="wipe(left)">
                                      <p:cBhvr>
                                        <p:cTn id="76" dur="500"/>
                                        <p:tgtEl>
                                          <p:spTgt spid="158"/>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155"/>
                                        </p:tgtEl>
                                        <p:attrNameLst>
                                          <p:attrName>style.visibility</p:attrName>
                                        </p:attrNameLst>
                                      </p:cBhvr>
                                      <p:to>
                                        <p:strVal val="visible"/>
                                      </p:to>
                                    </p:set>
                                    <p:animEffect transition="in" filter="wipe(up)">
                                      <p:cBhvr>
                                        <p:cTn id="81"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p:bldP spid="169" grpId="0"/>
      <p:bldP spid="17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445325" y="1077686"/>
            <a:ext cx="8229600" cy="33201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Surplus (Excess supply) </a:t>
            </a:r>
          </a:p>
          <a:p>
            <a:pPr lvl="1"/>
            <a:r>
              <a:rPr lang="en-US" dirty="0" smtClean="0"/>
              <a:t>Quantity supplied &gt; quantity demanded</a:t>
            </a:r>
          </a:p>
          <a:p>
            <a:pPr lvl="1"/>
            <a:r>
              <a:rPr lang="en-US" dirty="0" smtClean="0"/>
              <a:t>Downward pressure on price</a:t>
            </a:r>
          </a:p>
          <a:p>
            <a:r>
              <a:rPr lang="en-US" dirty="0" smtClean="0"/>
              <a:t>Shortage (Excess demand) </a:t>
            </a:r>
          </a:p>
          <a:p>
            <a:pPr lvl="1"/>
            <a:r>
              <a:rPr lang="en-US" dirty="0" smtClean="0"/>
              <a:t>Quantity demanded &gt; quantity supplied</a:t>
            </a:r>
          </a:p>
          <a:p>
            <a:pPr lvl="1"/>
            <a:r>
              <a:rPr lang="en-US" dirty="0" smtClean="0"/>
              <a:t>Upward pressure on price</a:t>
            </a:r>
          </a:p>
        </p:txBody>
      </p:sp>
      <p:sp>
        <p:nvSpPr>
          <p:cNvPr id="5" name="Title 1"/>
          <p:cNvSpPr>
            <a:spLocks noGrp="1"/>
          </p:cNvSpPr>
          <p:nvPr>
            <p:ph type="title"/>
          </p:nvPr>
        </p:nvSpPr>
        <p:spPr bwMode="auto">
          <a:xfrm>
            <a:off x="3562596" y="250888"/>
            <a:ext cx="5124203" cy="8653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rPr>
              <a:t>Equilibrium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457200" y="1255825"/>
            <a:ext cx="8229600" cy="27580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b="1" dirty="0" smtClean="0"/>
              <a:t>Law of supply and demand </a:t>
            </a:r>
            <a:r>
              <a:rPr lang="en-US" dirty="0" smtClean="0"/>
              <a:t>– states that price of any good adjusts bringing the quantity supplied and the quantity demanded into balance</a:t>
            </a:r>
          </a:p>
          <a:p>
            <a:pPr marL="0" indent="0">
              <a:buNone/>
            </a:pPr>
            <a:r>
              <a:rPr lang="en-US" dirty="0" smtClean="0"/>
              <a:t>In most markets surpluses and shortages are temporary</a:t>
            </a:r>
          </a:p>
          <a:p>
            <a:endParaRPr lang="en-US" dirty="0" smtClean="0"/>
          </a:p>
        </p:txBody>
      </p:sp>
      <p:sp>
        <p:nvSpPr>
          <p:cNvPr id="6" name="Title 1"/>
          <p:cNvSpPr>
            <a:spLocks noGrp="1"/>
          </p:cNvSpPr>
          <p:nvPr>
            <p:ph type="title"/>
          </p:nvPr>
        </p:nvSpPr>
        <p:spPr bwMode="auto">
          <a:xfrm>
            <a:off x="3503215" y="203388"/>
            <a:ext cx="5385460"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Supply and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433450" y="1196439"/>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Three steps to analyzing changes in equilibrium</a:t>
            </a:r>
          </a:p>
          <a:p>
            <a:pPr marL="971550" lvl="1" indent="-514350">
              <a:buFont typeface="Calibri" pitchFamily="34" charset="0"/>
              <a:buAutoNum type="arabicPeriod"/>
            </a:pPr>
            <a:r>
              <a:rPr lang="en-US" dirty="0" smtClean="0"/>
              <a:t>Decide if the event shifts the supply curve, the demand curve, or both curves</a:t>
            </a:r>
          </a:p>
          <a:p>
            <a:pPr marL="971550" lvl="1" indent="-514350">
              <a:buFont typeface="Calibri" pitchFamily="34" charset="0"/>
              <a:buAutoNum type="arabicPeriod"/>
            </a:pPr>
            <a:r>
              <a:rPr lang="en-US" dirty="0" smtClean="0"/>
              <a:t>Decide if curve shifts to right or to left</a:t>
            </a:r>
          </a:p>
          <a:p>
            <a:pPr marL="971550" lvl="1" indent="-514350">
              <a:buFont typeface="Calibri" pitchFamily="34" charset="0"/>
              <a:buAutoNum type="arabicPeriod"/>
            </a:pPr>
            <a:r>
              <a:rPr lang="en-US" dirty="0" smtClean="0"/>
              <a:t>Use supply-and-demand diagram</a:t>
            </a:r>
          </a:p>
          <a:p>
            <a:pPr marL="1377950" lvl="2" indent="-225425"/>
            <a:r>
              <a:rPr lang="en-US" dirty="0" smtClean="0"/>
              <a:t>Compare initial and new equilibrium</a:t>
            </a:r>
          </a:p>
          <a:p>
            <a:pPr marL="1377950" lvl="2" indent="-225425"/>
            <a:r>
              <a:rPr lang="en-US" dirty="0" smtClean="0"/>
              <a:t>How the shift affects equilibrium price and quantity</a:t>
            </a:r>
          </a:p>
        </p:txBody>
      </p:sp>
      <p:sp>
        <p:nvSpPr>
          <p:cNvPr id="6" name="Title 1"/>
          <p:cNvSpPr>
            <a:spLocks noGrp="1"/>
          </p:cNvSpPr>
          <p:nvPr>
            <p:ph type="title"/>
          </p:nvPr>
        </p:nvSpPr>
        <p:spPr bwMode="auto">
          <a:xfrm>
            <a:off x="3503215" y="203388"/>
            <a:ext cx="5385460"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Supply and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298868" y="274638"/>
            <a:ext cx="4387932" cy="7703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rPr>
              <a:t>Demand </a:t>
            </a:r>
          </a:p>
        </p:txBody>
      </p:sp>
      <p:sp>
        <p:nvSpPr>
          <p:cNvPr id="3" name="Content Placeholder 2"/>
          <p:cNvSpPr>
            <a:spLocks noGrp="1"/>
          </p:cNvSpPr>
          <p:nvPr>
            <p:ph idx="1"/>
          </p:nvPr>
        </p:nvSpPr>
        <p:spPr bwMode="auto">
          <a:xfrm>
            <a:off x="457200" y="1255826"/>
            <a:ext cx="8229600" cy="10905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indent="0">
              <a:buNone/>
            </a:pPr>
            <a:r>
              <a:rPr lang="en-US" sz="2800" b="1" dirty="0" smtClean="0"/>
              <a:t>Quantity demanded </a:t>
            </a:r>
            <a:r>
              <a:rPr lang="en-US" sz="2800" dirty="0" smtClean="0"/>
              <a:t>–</a:t>
            </a:r>
            <a:r>
              <a:rPr lang="en-US" sz="2800" b="1" dirty="0" smtClean="0"/>
              <a:t> </a:t>
            </a:r>
            <a:r>
              <a:rPr lang="en-US" sz="2800" dirty="0" smtClean="0"/>
              <a:t>the amount of a good buyers are willing and able to purchase </a:t>
            </a:r>
          </a:p>
        </p:txBody>
      </p:sp>
      <p:sp>
        <p:nvSpPr>
          <p:cNvPr id="4" name="Content Placeholder 2"/>
          <p:cNvSpPr txBox="1">
            <a:spLocks/>
          </p:cNvSpPr>
          <p:nvPr/>
        </p:nvSpPr>
        <p:spPr bwMode="auto">
          <a:xfrm>
            <a:off x="455219" y="2346377"/>
            <a:ext cx="8229600" cy="11568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dirty="0" smtClean="0"/>
              <a:t>Law of demand </a:t>
            </a:r>
            <a:r>
              <a:rPr lang="en-US" sz="2800" dirty="0" smtClean="0"/>
              <a:t>– other things equal,</a:t>
            </a:r>
            <a:r>
              <a:rPr lang="en-US" sz="2800" dirty="0"/>
              <a:t> </a:t>
            </a:r>
            <a:r>
              <a:rPr lang="en-US" sz="2800" dirty="0" smtClean="0"/>
              <a:t>when the </a:t>
            </a:r>
            <a:r>
              <a:rPr lang="en-US" sz="2800" b="1" i="1" dirty="0" smtClean="0"/>
              <a:t>price</a:t>
            </a:r>
            <a:r>
              <a:rPr lang="en-US" sz="2800" dirty="0" smtClean="0"/>
              <a:t> of the good rises the </a:t>
            </a:r>
            <a:r>
              <a:rPr lang="en-US" sz="2800" b="1" i="1" dirty="0" smtClean="0"/>
              <a:t>quantity demanded </a:t>
            </a:r>
            <a:r>
              <a:rPr lang="en-US" sz="2800" dirty="0" smtClean="0"/>
              <a:t>of a good falls </a:t>
            </a:r>
          </a:p>
        </p:txBody>
      </p:sp>
      <p:sp>
        <p:nvSpPr>
          <p:cNvPr id="5" name="Content Placeholder 2"/>
          <p:cNvSpPr txBox="1">
            <a:spLocks/>
          </p:cNvSpPr>
          <p:nvPr/>
        </p:nvSpPr>
        <p:spPr bwMode="auto">
          <a:xfrm>
            <a:off x="447295" y="3347621"/>
            <a:ext cx="8427524" cy="1081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dirty="0" smtClean="0">
                <a:solidFill>
                  <a:schemeClr val="bg1">
                    <a:lumMod val="65000"/>
                  </a:schemeClr>
                </a:solidFill>
              </a:rPr>
              <a:t>Demand schedule – </a:t>
            </a:r>
            <a:r>
              <a:rPr lang="en-US" sz="2800" dirty="0" smtClean="0">
                <a:solidFill>
                  <a:schemeClr val="bg1">
                    <a:lumMod val="65000"/>
                  </a:schemeClr>
                </a:solidFill>
              </a:rPr>
              <a:t>a table illustrating the relationship between a price of a good and quantity demanded</a:t>
            </a:r>
          </a:p>
        </p:txBody>
      </p:sp>
      <p:sp>
        <p:nvSpPr>
          <p:cNvPr id="6" name="Content Placeholder 2"/>
          <p:cNvSpPr txBox="1">
            <a:spLocks/>
          </p:cNvSpPr>
          <p:nvPr/>
        </p:nvSpPr>
        <p:spPr bwMode="auto">
          <a:xfrm>
            <a:off x="443344" y="4428770"/>
            <a:ext cx="8427524" cy="11314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b="1" dirty="0" smtClean="0">
                <a:solidFill>
                  <a:schemeClr val="bg1">
                    <a:lumMod val="65000"/>
                  </a:schemeClr>
                </a:solidFill>
              </a:rPr>
              <a:t>Demand curve </a:t>
            </a:r>
            <a:r>
              <a:rPr lang="en-US" sz="2800" dirty="0" smtClean="0">
                <a:solidFill>
                  <a:schemeClr val="bg1">
                    <a:lumMod val="65000"/>
                  </a:schemeClr>
                </a:solidFill>
              </a:rPr>
              <a:t>– a graph illustrating the relationship between </a:t>
            </a:r>
            <a:r>
              <a:rPr lang="en-US" dirty="0">
                <a:solidFill>
                  <a:schemeClr val="bg1">
                    <a:lumMod val="65000"/>
                  </a:schemeClr>
                </a:solidFill>
              </a:rPr>
              <a:t>p</a:t>
            </a:r>
            <a:r>
              <a:rPr lang="en-US" dirty="0" smtClean="0">
                <a:solidFill>
                  <a:schemeClr val="bg1">
                    <a:lumMod val="65000"/>
                  </a:schemeClr>
                </a:solidFill>
              </a:rPr>
              <a:t>rice of a good and quantity demanded</a:t>
            </a:r>
          </a:p>
        </p:txBody>
      </p:sp>
      <p:sp>
        <p:nvSpPr>
          <p:cNvPr id="2" name="Rectangle 1"/>
          <p:cNvSpPr/>
          <p:nvPr/>
        </p:nvSpPr>
        <p:spPr>
          <a:xfrm>
            <a:off x="455219" y="5571699"/>
            <a:ext cx="7928760" cy="523220"/>
          </a:xfrm>
          <a:prstGeom prst="rect">
            <a:avLst/>
          </a:prstGeom>
        </p:spPr>
        <p:txBody>
          <a:bodyPr wrap="square">
            <a:spAutoFit/>
          </a:bodyPr>
          <a:lstStyle/>
          <a:p>
            <a:pPr marL="0" indent="0">
              <a:buNone/>
            </a:pPr>
            <a:r>
              <a:rPr lang="en-US" sz="2800" b="1" dirty="0">
                <a:latin typeface="+mn-lt"/>
              </a:rPr>
              <a:t>Individual </a:t>
            </a:r>
            <a:r>
              <a:rPr lang="en-US" sz="2800" b="1" dirty="0" smtClean="0">
                <a:latin typeface="+mn-lt"/>
              </a:rPr>
              <a:t>demand </a:t>
            </a:r>
            <a:r>
              <a:rPr lang="en-US" sz="2800" dirty="0" smtClean="0">
                <a:latin typeface="+mn-lt"/>
              </a:rPr>
              <a:t>– Demand of </a:t>
            </a:r>
            <a:r>
              <a:rPr lang="en-US" sz="2800" dirty="0">
                <a:latin typeface="+mn-lt"/>
              </a:rPr>
              <a:t>one individual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8950"/>
            <a:ext cx="8229600" cy="4525963"/>
          </a:xfrm>
        </p:spPr>
        <p:txBody>
          <a:bodyPr/>
          <a:lstStyle/>
          <a:p>
            <a:pPr marL="0" indent="0">
              <a:buNone/>
              <a:defRPr/>
            </a:pPr>
            <a:r>
              <a:rPr lang="en-US" dirty="0" smtClean="0"/>
              <a:t>Example: A change in market equilibrium due to a shift in demand</a:t>
            </a:r>
          </a:p>
          <a:p>
            <a:pPr marL="457200" lvl="1" indent="0">
              <a:buNone/>
              <a:defRPr/>
            </a:pPr>
            <a:r>
              <a:rPr lang="en-US" dirty="0" smtClean="0"/>
              <a:t>A cool summer effect on the hamburger market </a:t>
            </a:r>
          </a:p>
          <a:p>
            <a:pPr marL="1143000" lvl="1" indent="-457200">
              <a:buFont typeface="+mj-lt"/>
              <a:buAutoNum type="arabicPeriod"/>
              <a:defRPr/>
            </a:pPr>
            <a:r>
              <a:rPr lang="en-US" dirty="0" smtClean="0"/>
              <a:t>Cool weather - demand curve (tastes) </a:t>
            </a:r>
          </a:p>
          <a:p>
            <a:pPr marL="1143000" lvl="1" indent="-457200">
              <a:buFont typeface="+mj-lt"/>
              <a:buAutoNum type="arabicPeriod"/>
              <a:defRPr/>
            </a:pPr>
            <a:r>
              <a:rPr lang="en-US" dirty="0" smtClean="0"/>
              <a:t>Demand curve shifts to the left (down)</a:t>
            </a:r>
          </a:p>
          <a:p>
            <a:pPr marL="1143000" lvl="1" indent="-457200">
              <a:buFont typeface="+mj-lt"/>
              <a:buAutoNum type="arabicPeriod"/>
              <a:defRPr/>
            </a:pPr>
            <a:r>
              <a:rPr lang="en-US" dirty="0" smtClean="0"/>
              <a:t>Lower equilibrium price; lower equilibrium quantity</a:t>
            </a:r>
            <a:endParaRPr lang="en-US" dirty="0"/>
          </a:p>
        </p:txBody>
      </p:sp>
      <p:sp>
        <p:nvSpPr>
          <p:cNvPr id="6" name="Title 1"/>
          <p:cNvSpPr>
            <a:spLocks noGrp="1"/>
          </p:cNvSpPr>
          <p:nvPr>
            <p:ph type="title"/>
          </p:nvPr>
        </p:nvSpPr>
        <p:spPr bwMode="auto">
          <a:xfrm>
            <a:off x="3503215" y="203388"/>
            <a:ext cx="5385460"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Supply and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flipV="1">
            <a:off x="2133600" y="2024814"/>
            <a:ext cx="3352800" cy="2406650"/>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51254" name="TextBox 7"/>
          <p:cNvSpPr txBox="1">
            <a:spLocks noChangeArrowheads="1"/>
          </p:cNvSpPr>
          <p:nvPr/>
        </p:nvSpPr>
        <p:spPr bwMode="auto">
          <a:xfrm>
            <a:off x="4648644" y="1643814"/>
            <a:ext cx="890144" cy="36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Supply</a:t>
            </a:r>
          </a:p>
        </p:txBody>
      </p:sp>
      <p:cxnSp>
        <p:nvCxnSpPr>
          <p:cNvPr id="75" name="Straight Connector 74"/>
          <p:cNvCxnSpPr/>
          <p:nvPr/>
        </p:nvCxnSpPr>
        <p:spPr bwMode="auto">
          <a:xfrm>
            <a:off x="2306638" y="1720014"/>
            <a:ext cx="3179762" cy="2414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1250" name="TextBox 75"/>
          <p:cNvSpPr txBox="1">
            <a:spLocks noChangeArrowheads="1"/>
          </p:cNvSpPr>
          <p:nvPr/>
        </p:nvSpPr>
        <p:spPr bwMode="auto">
          <a:xfrm>
            <a:off x="5372538" y="3764589"/>
            <a:ext cx="436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sp>
        <p:nvSpPr>
          <p:cNvPr id="85" name="TextBox 84"/>
          <p:cNvSpPr txBox="1">
            <a:spLocks noChangeArrowheads="1"/>
          </p:cNvSpPr>
          <p:nvPr/>
        </p:nvSpPr>
        <p:spPr bwMode="auto">
          <a:xfrm>
            <a:off x="228600" y="5712046"/>
            <a:ext cx="8458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latin typeface="+mn-lt"/>
              </a:rPr>
              <a:t>A</a:t>
            </a:r>
            <a:r>
              <a:rPr lang="en-US" sz="1600" b="1" dirty="0" smtClean="0">
                <a:latin typeface="+mn-lt"/>
              </a:rPr>
              <a:t>n </a:t>
            </a:r>
            <a:r>
              <a:rPr lang="en-US" sz="1600" b="1" dirty="0">
                <a:latin typeface="+mn-lt"/>
              </a:rPr>
              <a:t>abnormally </a:t>
            </a:r>
            <a:r>
              <a:rPr lang="en-US" sz="1600" b="1" dirty="0" smtClean="0">
                <a:latin typeface="+mn-lt"/>
              </a:rPr>
              <a:t>cool </a:t>
            </a:r>
            <a:r>
              <a:rPr lang="en-US" sz="1600" b="1" dirty="0">
                <a:latin typeface="+mn-lt"/>
              </a:rPr>
              <a:t>summer </a:t>
            </a:r>
            <a:r>
              <a:rPr lang="en-US" sz="1600" dirty="0">
                <a:latin typeface="+mn-lt"/>
              </a:rPr>
              <a:t>causes buyers to </a:t>
            </a:r>
            <a:r>
              <a:rPr lang="en-US" sz="1600" dirty="0" smtClean="0">
                <a:latin typeface="+mn-lt"/>
              </a:rPr>
              <a:t>demand less hamburger (less grilling). </a:t>
            </a:r>
            <a:r>
              <a:rPr lang="en-US" sz="1600" dirty="0">
                <a:latin typeface="+mn-lt"/>
              </a:rPr>
              <a:t>The demand curve shifts from </a:t>
            </a:r>
            <a:r>
              <a:rPr lang="en-US" sz="1600" dirty="0" smtClean="0">
                <a:latin typeface="+mn-lt"/>
              </a:rPr>
              <a:t>D</a:t>
            </a:r>
            <a:r>
              <a:rPr lang="en-US" sz="1600" baseline="-25000" dirty="0">
                <a:latin typeface="+mn-lt"/>
              </a:rPr>
              <a:t>0</a:t>
            </a:r>
            <a:r>
              <a:rPr lang="en-US" sz="1600" dirty="0" smtClean="0">
                <a:latin typeface="+mn-lt"/>
              </a:rPr>
              <a:t> </a:t>
            </a:r>
            <a:r>
              <a:rPr lang="en-US" sz="1600" dirty="0">
                <a:latin typeface="+mn-lt"/>
              </a:rPr>
              <a:t>to </a:t>
            </a:r>
            <a:r>
              <a:rPr lang="en-US" sz="1600" dirty="0" smtClean="0">
                <a:latin typeface="+mn-lt"/>
              </a:rPr>
              <a:t>D</a:t>
            </a:r>
            <a:r>
              <a:rPr lang="en-US" sz="1600" baseline="-25000" dirty="0">
                <a:latin typeface="+mn-lt"/>
              </a:rPr>
              <a:t>1</a:t>
            </a:r>
            <a:r>
              <a:rPr lang="en-US" sz="1600" dirty="0" smtClean="0">
                <a:latin typeface="+mn-lt"/>
              </a:rPr>
              <a:t>, </a:t>
            </a:r>
            <a:r>
              <a:rPr lang="en-US" sz="1600" dirty="0">
                <a:latin typeface="+mn-lt"/>
              </a:rPr>
              <a:t>which causes the equilibrium price </a:t>
            </a:r>
            <a:r>
              <a:rPr lang="en-US" sz="1600" dirty="0" smtClean="0">
                <a:latin typeface="+mn-lt"/>
              </a:rPr>
              <a:t>to lower from </a:t>
            </a:r>
            <a:r>
              <a:rPr lang="en-US" sz="1600" dirty="0">
                <a:latin typeface="+mn-lt"/>
              </a:rPr>
              <a:t>$</a:t>
            </a:r>
            <a:r>
              <a:rPr lang="en-US" sz="1600" dirty="0" smtClean="0">
                <a:latin typeface="+mn-lt"/>
              </a:rPr>
              <a:t>2.50 </a:t>
            </a:r>
            <a:r>
              <a:rPr lang="en-US" sz="1600" dirty="0">
                <a:latin typeface="+mn-lt"/>
              </a:rPr>
              <a:t>to $</a:t>
            </a:r>
            <a:r>
              <a:rPr lang="en-US" sz="1600" dirty="0" smtClean="0">
                <a:latin typeface="+mn-lt"/>
              </a:rPr>
              <a:t>2.00 </a:t>
            </a:r>
            <a:r>
              <a:rPr lang="en-US" sz="1600" dirty="0">
                <a:latin typeface="+mn-lt"/>
              </a:rPr>
              <a:t>and the equilibrium quantity to </a:t>
            </a:r>
            <a:r>
              <a:rPr lang="en-US" sz="1600" dirty="0" smtClean="0">
                <a:latin typeface="+mn-lt"/>
              </a:rPr>
              <a:t>lower </a:t>
            </a:r>
            <a:r>
              <a:rPr lang="en-US" sz="1600" dirty="0">
                <a:latin typeface="+mn-lt"/>
              </a:rPr>
              <a:t>from </a:t>
            </a:r>
            <a:r>
              <a:rPr lang="en-US" sz="1600" dirty="0" smtClean="0">
                <a:latin typeface="+mn-lt"/>
              </a:rPr>
              <a:t>10 </a:t>
            </a:r>
            <a:r>
              <a:rPr lang="en-US" sz="1600" dirty="0">
                <a:latin typeface="+mn-lt"/>
              </a:rPr>
              <a:t>to </a:t>
            </a:r>
            <a:r>
              <a:rPr lang="en-US" sz="1600" dirty="0" smtClean="0">
                <a:latin typeface="+mn-lt"/>
              </a:rPr>
              <a:t>7 hamburgers</a:t>
            </a:r>
            <a:endParaRPr lang="en-US" sz="1600" dirty="0">
              <a:latin typeface="+mn-lt"/>
            </a:endParaRPr>
          </a:p>
        </p:txBody>
      </p:sp>
      <p:grpSp>
        <p:nvGrpSpPr>
          <p:cNvPr id="24" name="Group 23"/>
          <p:cNvGrpSpPr/>
          <p:nvPr/>
        </p:nvGrpSpPr>
        <p:grpSpPr>
          <a:xfrm>
            <a:off x="1828800" y="4886585"/>
            <a:ext cx="5156370" cy="369330"/>
            <a:chOff x="1828800" y="4712409"/>
            <a:chExt cx="5156370" cy="369330"/>
          </a:xfrm>
        </p:grpSpPr>
        <p:cxnSp>
          <p:nvCxnSpPr>
            <p:cNvPr id="104" name="Straight Connector 103"/>
            <p:cNvCxnSpPr/>
            <p:nvPr/>
          </p:nvCxnSpPr>
          <p:spPr bwMode="auto">
            <a:xfrm flipV="1">
              <a:off x="1828800" y="4722393"/>
              <a:ext cx="5105400" cy="9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245" name="TextBox 104"/>
            <p:cNvSpPr txBox="1">
              <a:spLocks noChangeArrowheads="1"/>
            </p:cNvSpPr>
            <p:nvPr/>
          </p:nvSpPr>
          <p:spPr bwMode="auto">
            <a:xfrm>
              <a:off x="5941294" y="4712409"/>
              <a:ext cx="1043876" cy="369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grpSp>
      <p:grpSp>
        <p:nvGrpSpPr>
          <p:cNvPr id="23" name="Group 22"/>
          <p:cNvGrpSpPr/>
          <p:nvPr/>
        </p:nvGrpSpPr>
        <p:grpSpPr>
          <a:xfrm>
            <a:off x="1019190" y="1315201"/>
            <a:ext cx="970116" cy="3959614"/>
            <a:chOff x="1019190" y="1141025"/>
            <a:chExt cx="970116" cy="3959614"/>
          </a:xfrm>
        </p:grpSpPr>
        <p:cxnSp>
          <p:nvCxnSpPr>
            <p:cNvPr id="101" name="Straight Connector 100"/>
            <p:cNvCxnSpPr/>
            <p:nvPr/>
          </p:nvCxnSpPr>
          <p:spPr bwMode="auto">
            <a:xfrm rot="5400000">
              <a:off x="110330" y="3011894"/>
              <a:ext cx="343852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248" name="TextBox 101"/>
            <p:cNvSpPr txBox="1">
              <a:spLocks noChangeArrowheads="1"/>
            </p:cNvSpPr>
            <p:nvPr/>
          </p:nvSpPr>
          <p:spPr bwMode="auto">
            <a:xfrm>
              <a:off x="1019190" y="1141025"/>
              <a:ext cx="710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sp>
          <p:nvSpPr>
            <p:cNvPr id="51246" name="TextBox 105"/>
            <p:cNvSpPr txBox="1">
              <a:spLocks noChangeArrowheads="1"/>
            </p:cNvSpPr>
            <p:nvPr/>
          </p:nvSpPr>
          <p:spPr bwMode="auto">
            <a:xfrm>
              <a:off x="1676400" y="4731322"/>
              <a:ext cx="312906" cy="369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11" name="Group 109"/>
          <p:cNvGrpSpPr>
            <a:grpSpLocks/>
          </p:cNvGrpSpPr>
          <p:nvPr/>
        </p:nvGrpSpPr>
        <p:grpSpPr bwMode="auto">
          <a:xfrm>
            <a:off x="1131888" y="2839201"/>
            <a:ext cx="2906712" cy="369888"/>
            <a:chOff x="1131173" y="3014246"/>
            <a:chExt cx="2907427" cy="369332"/>
          </a:xfrm>
        </p:grpSpPr>
        <p:cxnSp>
          <p:nvCxnSpPr>
            <p:cNvPr id="111" name="Straight Connector 110"/>
            <p:cNvCxnSpPr/>
            <p:nvPr/>
          </p:nvCxnSpPr>
          <p:spPr>
            <a:xfrm>
              <a:off x="1828256" y="3199705"/>
              <a:ext cx="2210344"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241" name="TextBox 111"/>
            <p:cNvSpPr txBox="1">
              <a:spLocks noChangeArrowheads="1"/>
            </p:cNvSpPr>
            <p:nvPr/>
          </p:nvSpPr>
          <p:spPr bwMode="auto">
            <a:xfrm>
              <a:off x="1131173" y="3014246"/>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$2.50</a:t>
              </a:r>
            </a:p>
          </p:txBody>
        </p:sp>
      </p:grpSp>
      <p:grpSp>
        <p:nvGrpSpPr>
          <p:cNvPr id="13" name="Group 25"/>
          <p:cNvGrpSpPr>
            <a:grpSpLocks/>
          </p:cNvGrpSpPr>
          <p:nvPr/>
        </p:nvGrpSpPr>
        <p:grpSpPr bwMode="auto">
          <a:xfrm>
            <a:off x="3825875" y="3077326"/>
            <a:ext cx="441325" cy="2197100"/>
            <a:chOff x="3962400" y="2743994"/>
            <a:chExt cx="441146" cy="2197338"/>
          </a:xfrm>
        </p:grpSpPr>
        <p:cxnSp>
          <p:nvCxnSpPr>
            <p:cNvPr id="119" name="Straight Connector 118"/>
            <p:cNvCxnSpPr/>
            <p:nvPr/>
          </p:nvCxnSpPr>
          <p:spPr>
            <a:xfrm rot="5400000">
              <a:off x="3277202" y="3657699"/>
              <a:ext cx="1828998"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237" name="TextBox 119"/>
            <p:cNvSpPr txBox="1">
              <a:spLocks noChangeArrowheads="1"/>
            </p:cNvSpPr>
            <p:nvPr/>
          </p:nvSpPr>
          <p:spPr bwMode="auto">
            <a:xfrm>
              <a:off x="3962400" y="4572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sp>
        <p:nvSpPr>
          <p:cNvPr id="78" name="Freeform 183"/>
          <p:cNvSpPr>
            <a:spLocks/>
          </p:cNvSpPr>
          <p:nvPr/>
        </p:nvSpPr>
        <p:spPr bwMode="auto">
          <a:xfrm>
            <a:off x="3968750" y="2931276"/>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nvGrpSpPr>
          <p:cNvPr id="3" name="Group 70"/>
          <p:cNvGrpSpPr>
            <a:grpSpLocks/>
          </p:cNvGrpSpPr>
          <p:nvPr/>
        </p:nvGrpSpPr>
        <p:grpSpPr bwMode="auto">
          <a:xfrm>
            <a:off x="3356769" y="2906949"/>
            <a:ext cx="3983694" cy="627576"/>
            <a:chOff x="4449483" y="1027126"/>
            <a:chExt cx="3984234" cy="626633"/>
          </a:xfrm>
        </p:grpSpPr>
        <p:sp>
          <p:nvSpPr>
            <p:cNvPr id="51251" name="TextBox 71"/>
            <p:cNvSpPr txBox="1">
              <a:spLocks noChangeArrowheads="1"/>
            </p:cNvSpPr>
            <p:nvPr/>
          </p:nvSpPr>
          <p:spPr bwMode="auto">
            <a:xfrm>
              <a:off x="6688644" y="1027126"/>
              <a:ext cx="1745073" cy="368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New equilibrium</a:t>
              </a:r>
            </a:p>
          </p:txBody>
        </p:sp>
        <p:cxnSp>
          <p:nvCxnSpPr>
            <p:cNvPr id="73" name="Straight Connector 72"/>
            <p:cNvCxnSpPr>
              <a:endCxn id="51251" idx="1"/>
            </p:cNvCxnSpPr>
            <p:nvPr/>
          </p:nvCxnSpPr>
          <p:spPr>
            <a:xfrm flipV="1">
              <a:off x="4449483" y="1211514"/>
              <a:ext cx="2239161" cy="4422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 name="Group 1"/>
          <p:cNvGrpSpPr/>
          <p:nvPr/>
        </p:nvGrpSpPr>
        <p:grpSpPr>
          <a:xfrm>
            <a:off x="2209800" y="1304516"/>
            <a:ext cx="2722527" cy="3199417"/>
            <a:chOff x="2209800" y="1304516"/>
            <a:chExt cx="2722527" cy="3199417"/>
          </a:xfrm>
        </p:grpSpPr>
        <p:grpSp>
          <p:nvGrpSpPr>
            <p:cNvPr id="14" name="Group 120"/>
            <p:cNvGrpSpPr>
              <a:grpSpLocks/>
            </p:cNvGrpSpPr>
            <p:nvPr/>
          </p:nvGrpSpPr>
          <p:grpSpPr bwMode="auto">
            <a:xfrm>
              <a:off x="2209800" y="2686801"/>
              <a:ext cx="2722527" cy="1817132"/>
              <a:chOff x="5715000" y="2895600"/>
              <a:chExt cx="2722302" cy="1817132"/>
            </a:xfrm>
          </p:grpSpPr>
          <p:cxnSp>
            <p:nvCxnSpPr>
              <p:cNvPr id="122" name="Straight Connector 121"/>
              <p:cNvCxnSpPr/>
              <p:nvPr/>
            </p:nvCxnSpPr>
            <p:spPr>
              <a:xfrm>
                <a:off x="5715000" y="2895600"/>
                <a:ext cx="2322755" cy="174466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1235" name="TextBox 122"/>
              <p:cNvSpPr txBox="1">
                <a:spLocks noChangeArrowheads="1"/>
              </p:cNvSpPr>
              <p:nvPr/>
            </p:nvSpPr>
            <p:spPr bwMode="auto">
              <a:xfrm>
                <a:off x="8001000" y="4343400"/>
                <a:ext cx="4363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grpSp>
          <p:nvGrpSpPr>
            <p:cNvPr id="16" name="Group 132"/>
            <p:cNvGrpSpPr>
              <a:grpSpLocks/>
            </p:cNvGrpSpPr>
            <p:nvPr/>
          </p:nvGrpSpPr>
          <p:grpSpPr bwMode="auto">
            <a:xfrm>
              <a:off x="2802094" y="1304516"/>
              <a:ext cx="1601271" cy="1456900"/>
              <a:chOff x="6114796" y="1067755"/>
              <a:chExt cx="1421808" cy="1457026"/>
            </a:xfrm>
          </p:grpSpPr>
          <p:sp>
            <p:nvSpPr>
              <p:cNvPr id="51230" name="TextBox 133"/>
              <p:cNvSpPr txBox="1">
                <a:spLocks noChangeArrowheads="1"/>
              </p:cNvSpPr>
              <p:nvPr/>
            </p:nvSpPr>
            <p:spPr bwMode="auto">
              <a:xfrm>
                <a:off x="6114796" y="1067755"/>
                <a:ext cx="1421808" cy="64638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eaLnBrk="1" hangingPunct="1"/>
                <a:r>
                  <a:rPr lang="en-US" sz="1200" dirty="0" smtClean="0">
                    <a:latin typeface="+mn-lt"/>
                  </a:rPr>
                  <a:t>1. Cool </a:t>
                </a:r>
                <a:r>
                  <a:rPr lang="en-US" sz="1200" dirty="0">
                    <a:latin typeface="+mn-lt"/>
                  </a:rPr>
                  <a:t>weather</a:t>
                </a:r>
              </a:p>
              <a:p>
                <a:pPr eaLnBrk="1" hangingPunct="1"/>
                <a:r>
                  <a:rPr lang="en-US" sz="1200" dirty="0" smtClean="0">
                    <a:latin typeface="+mn-lt"/>
                  </a:rPr>
                  <a:t>decreases </a:t>
                </a:r>
                <a:r>
                  <a:rPr lang="en-US" sz="1200" dirty="0">
                    <a:latin typeface="+mn-lt"/>
                  </a:rPr>
                  <a:t>the demand</a:t>
                </a:r>
              </a:p>
              <a:p>
                <a:pPr eaLnBrk="1" hangingPunct="1"/>
                <a:r>
                  <a:rPr lang="en-US" sz="1200" dirty="0">
                    <a:latin typeface="+mn-lt"/>
                  </a:rPr>
                  <a:t>for </a:t>
                </a:r>
                <a:r>
                  <a:rPr lang="en-US" sz="1200" dirty="0" smtClean="0">
                    <a:latin typeface="+mn-lt"/>
                  </a:rPr>
                  <a:t>hamburger </a:t>
                </a:r>
                <a:r>
                  <a:rPr lang="en-US" sz="1200" dirty="0">
                    <a:latin typeface="+mn-lt"/>
                  </a:rPr>
                  <a:t>. . .</a:t>
                </a:r>
              </a:p>
            </p:txBody>
          </p:sp>
          <p:cxnSp>
            <p:nvCxnSpPr>
              <p:cNvPr id="135" name="Straight Connector 134"/>
              <p:cNvCxnSpPr/>
              <p:nvPr/>
            </p:nvCxnSpPr>
            <p:spPr>
              <a:xfrm flipV="1">
                <a:off x="6400800" y="1788115"/>
                <a:ext cx="265000" cy="7366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0" name="Straight Arrow Connector 139"/>
            <p:cNvCxnSpPr/>
            <p:nvPr/>
          </p:nvCxnSpPr>
          <p:spPr>
            <a:xfrm flipH="1">
              <a:off x="2560731" y="2839201"/>
              <a:ext cx="1099344" cy="0"/>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5" name="Group 4"/>
          <p:cNvGrpSpPr/>
          <p:nvPr/>
        </p:nvGrpSpPr>
        <p:grpSpPr>
          <a:xfrm>
            <a:off x="3200400" y="3534526"/>
            <a:ext cx="3815709" cy="1739900"/>
            <a:chOff x="3200400" y="3534526"/>
            <a:chExt cx="3815709" cy="1739900"/>
          </a:xfrm>
        </p:grpSpPr>
        <p:grpSp>
          <p:nvGrpSpPr>
            <p:cNvPr id="10" name="Group 106"/>
            <p:cNvGrpSpPr>
              <a:grpSpLocks/>
            </p:cNvGrpSpPr>
            <p:nvPr/>
          </p:nvGrpSpPr>
          <p:grpSpPr bwMode="auto">
            <a:xfrm>
              <a:off x="3200400" y="3534526"/>
              <a:ext cx="312738" cy="1739900"/>
              <a:chOff x="2901920" y="3201194"/>
              <a:chExt cx="312906" cy="1740138"/>
            </a:xfrm>
          </p:grpSpPr>
          <p:cxnSp>
            <p:nvCxnSpPr>
              <p:cNvPr id="108" name="Straight Connector 107"/>
              <p:cNvCxnSpPr/>
              <p:nvPr/>
            </p:nvCxnSpPr>
            <p:spPr>
              <a:xfrm rot="5400000">
                <a:off x="2361361" y="3886293"/>
                <a:ext cx="1371788"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243" name="TextBox 108"/>
              <p:cNvSpPr txBox="1">
                <a:spLocks noChangeArrowheads="1"/>
              </p:cNvSpPr>
              <p:nvPr/>
            </p:nvSpPr>
            <p:spPr bwMode="auto">
              <a:xfrm>
                <a:off x="2901920" y="45720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cxnSp>
          <p:nvCxnSpPr>
            <p:cNvPr id="147" name="Straight Arrow Connector 146"/>
            <p:cNvCxnSpPr/>
            <p:nvPr/>
          </p:nvCxnSpPr>
          <p:spPr>
            <a:xfrm flipH="1">
              <a:off x="3375344" y="4847120"/>
              <a:ext cx="640711"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8" name="Group 148"/>
            <p:cNvGrpSpPr>
              <a:grpSpLocks/>
            </p:cNvGrpSpPr>
            <p:nvPr/>
          </p:nvGrpSpPr>
          <p:grpSpPr bwMode="auto">
            <a:xfrm>
              <a:off x="3733800" y="4515602"/>
              <a:ext cx="3282309" cy="276999"/>
              <a:chOff x="1066800" y="-674132"/>
              <a:chExt cx="3282707" cy="277340"/>
            </a:xfrm>
          </p:grpSpPr>
          <p:sp>
            <p:nvSpPr>
              <p:cNvPr id="51226" name="TextBox 149"/>
              <p:cNvSpPr txBox="1">
                <a:spLocks noChangeArrowheads="1"/>
              </p:cNvSpPr>
              <p:nvPr/>
            </p:nvSpPr>
            <p:spPr bwMode="auto">
              <a:xfrm>
                <a:off x="2286000" y="-674132"/>
                <a:ext cx="2063507" cy="27734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dirty="0">
                    <a:latin typeface="+mn-lt"/>
                  </a:rPr>
                  <a:t>3. </a:t>
                </a:r>
                <a:r>
                  <a:rPr lang="en-US" sz="1200" dirty="0" smtClean="0">
                    <a:latin typeface="+mn-lt"/>
                  </a:rPr>
                  <a:t>…and </a:t>
                </a:r>
                <a:r>
                  <a:rPr lang="en-US" sz="1200" dirty="0">
                    <a:latin typeface="+mn-lt"/>
                  </a:rPr>
                  <a:t>a </a:t>
                </a:r>
                <a:r>
                  <a:rPr lang="en-US" sz="1200" dirty="0" smtClean="0">
                    <a:latin typeface="+mn-lt"/>
                  </a:rPr>
                  <a:t>lower </a:t>
                </a:r>
                <a:r>
                  <a:rPr lang="en-US" sz="1200" dirty="0">
                    <a:latin typeface="+mn-lt"/>
                  </a:rPr>
                  <a:t>quantity sold.</a:t>
                </a:r>
              </a:p>
            </p:txBody>
          </p:sp>
          <p:cxnSp>
            <p:nvCxnSpPr>
              <p:cNvPr id="151" name="Straight Connector 150"/>
              <p:cNvCxnSpPr/>
              <p:nvPr/>
            </p:nvCxnSpPr>
            <p:spPr>
              <a:xfrm flipV="1">
                <a:off x="1066800" y="-521545"/>
                <a:ext cx="1219348" cy="76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57" name="Title 1"/>
          <p:cNvSpPr>
            <a:spLocks noGrp="1"/>
          </p:cNvSpPr>
          <p:nvPr>
            <p:ph type="title"/>
          </p:nvPr>
        </p:nvSpPr>
        <p:spPr bwMode="auto">
          <a:xfrm>
            <a:off x="3823840" y="203388"/>
            <a:ext cx="5035153"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400" dirty="0" smtClean="0">
                <a:solidFill>
                  <a:schemeClr val="bg1">
                    <a:lumMod val="50000"/>
                  </a:schemeClr>
                </a:solidFill>
                <a:latin typeface="+mn-lt"/>
                <a:cs typeface="Angsana New" pitchFamily="18" charset="-34"/>
              </a:rPr>
              <a:t>Supply and Demand</a:t>
            </a:r>
          </a:p>
        </p:txBody>
      </p:sp>
      <p:grpSp>
        <p:nvGrpSpPr>
          <p:cNvPr id="4" name="Group 3"/>
          <p:cNvGrpSpPr/>
          <p:nvPr/>
        </p:nvGrpSpPr>
        <p:grpSpPr>
          <a:xfrm>
            <a:off x="83126" y="2305801"/>
            <a:ext cx="3339524" cy="1411288"/>
            <a:chOff x="83126" y="2305801"/>
            <a:chExt cx="3339524" cy="1411288"/>
          </a:xfrm>
        </p:grpSpPr>
        <p:grpSp>
          <p:nvGrpSpPr>
            <p:cNvPr id="17" name="Group 140"/>
            <p:cNvGrpSpPr>
              <a:grpSpLocks/>
            </p:cNvGrpSpPr>
            <p:nvPr/>
          </p:nvGrpSpPr>
          <p:grpSpPr bwMode="auto">
            <a:xfrm>
              <a:off x="83126" y="2305801"/>
              <a:ext cx="1669473" cy="989013"/>
              <a:chOff x="3124200" y="-902732"/>
              <a:chExt cx="1752604" cy="989112"/>
            </a:xfrm>
          </p:grpSpPr>
          <p:sp>
            <p:nvSpPr>
              <p:cNvPr id="51228" name="TextBox 141"/>
              <p:cNvSpPr txBox="1">
                <a:spLocks noChangeArrowheads="1"/>
              </p:cNvSpPr>
              <p:nvPr/>
            </p:nvSpPr>
            <p:spPr bwMode="auto">
              <a:xfrm>
                <a:off x="3124200" y="-902732"/>
                <a:ext cx="1277264" cy="46171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dirty="0" smtClean="0">
                    <a:latin typeface="+mn-lt"/>
                  </a:rPr>
                  <a:t>2. resulting </a:t>
                </a:r>
                <a:r>
                  <a:rPr lang="en-US" sz="1200" dirty="0">
                    <a:latin typeface="+mn-lt"/>
                  </a:rPr>
                  <a:t>in </a:t>
                </a:r>
              </a:p>
              <a:p>
                <a:pPr eaLnBrk="1" hangingPunct="1"/>
                <a:r>
                  <a:rPr lang="en-US" sz="1200" dirty="0">
                    <a:latin typeface="+mn-lt"/>
                  </a:rPr>
                  <a:t>a </a:t>
                </a:r>
                <a:r>
                  <a:rPr lang="en-US" sz="1200" dirty="0" smtClean="0">
                    <a:latin typeface="+mn-lt"/>
                  </a:rPr>
                  <a:t>lower </a:t>
                </a:r>
                <a:r>
                  <a:rPr lang="en-US" sz="1200" dirty="0">
                    <a:latin typeface="+mn-lt"/>
                  </a:rPr>
                  <a:t>price . . .</a:t>
                </a:r>
              </a:p>
            </p:txBody>
          </p:sp>
          <p:cxnSp>
            <p:nvCxnSpPr>
              <p:cNvPr id="143" name="Straight Connector 142"/>
              <p:cNvCxnSpPr/>
              <p:nvPr/>
            </p:nvCxnSpPr>
            <p:spPr>
              <a:xfrm rot="10800000">
                <a:off x="3581401" y="-293071"/>
                <a:ext cx="1295403" cy="379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2"/>
            <p:cNvGrpSpPr>
              <a:grpSpLocks/>
            </p:cNvGrpSpPr>
            <p:nvPr/>
          </p:nvGrpSpPr>
          <p:grpSpPr bwMode="auto">
            <a:xfrm>
              <a:off x="1244600" y="3347201"/>
              <a:ext cx="2108200" cy="369888"/>
              <a:chOff x="1233159" y="3014246"/>
              <a:chExt cx="2107814" cy="369332"/>
            </a:xfrm>
          </p:grpSpPr>
          <p:cxnSp>
            <p:nvCxnSpPr>
              <p:cNvPr id="114" name="Straight Connector 113"/>
              <p:cNvCxnSpPr/>
              <p:nvPr/>
            </p:nvCxnSpPr>
            <p:spPr>
              <a:xfrm>
                <a:off x="1828363" y="3199705"/>
                <a:ext cx="1512610"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239" name="TextBox 114"/>
              <p:cNvSpPr txBox="1">
                <a:spLocks noChangeArrowheads="1"/>
              </p:cNvSpPr>
              <p:nvPr/>
            </p:nvSpPr>
            <p:spPr bwMode="auto">
              <a:xfrm>
                <a:off x="1233159" y="3014246"/>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2.00</a:t>
                </a:r>
              </a:p>
            </p:txBody>
          </p:sp>
        </p:grpSp>
        <p:cxnSp>
          <p:nvCxnSpPr>
            <p:cNvPr id="145" name="Straight Arrow Connector 144"/>
            <p:cNvCxnSpPr/>
            <p:nvPr/>
          </p:nvCxnSpPr>
          <p:spPr>
            <a:xfrm>
              <a:off x="1983967" y="3105107"/>
              <a:ext cx="0" cy="41989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Freeform 183"/>
            <p:cNvSpPr>
              <a:spLocks/>
            </p:cNvSpPr>
            <p:nvPr/>
          </p:nvSpPr>
          <p:spPr bwMode="auto">
            <a:xfrm>
              <a:off x="3276600" y="3464676"/>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220200"/>
            <a:ext cx="8436429" cy="4525963"/>
          </a:xfrm>
        </p:spPr>
        <p:txBody>
          <a:bodyPr>
            <a:normAutofit/>
          </a:bodyPr>
          <a:lstStyle/>
          <a:p>
            <a:pPr marL="0" indent="0">
              <a:buNone/>
              <a:defRPr/>
            </a:pPr>
            <a:r>
              <a:rPr lang="en-US" dirty="0" smtClean="0"/>
              <a:t>Example: A change in market equilibrium due to a shift in supply</a:t>
            </a:r>
          </a:p>
          <a:p>
            <a:pPr lvl="1">
              <a:defRPr/>
            </a:pPr>
            <a:r>
              <a:rPr lang="en-US" dirty="0" smtClean="0"/>
              <a:t>Technology improves hamburger processing</a:t>
            </a:r>
          </a:p>
          <a:p>
            <a:pPr marL="1371600" lvl="1" indent="-458788">
              <a:buFont typeface="+mj-lt"/>
              <a:buAutoNum type="arabicPeriod"/>
              <a:defRPr/>
            </a:pPr>
            <a:r>
              <a:rPr lang="en-US" dirty="0" smtClean="0"/>
              <a:t>Change in technology impacts the supply curve</a:t>
            </a:r>
          </a:p>
          <a:p>
            <a:pPr marL="1371600" lvl="1" indent="-458788">
              <a:buFont typeface="+mj-lt"/>
              <a:buAutoNum type="arabicPeriod"/>
              <a:defRPr/>
            </a:pPr>
            <a:r>
              <a:rPr lang="en-US" dirty="0" smtClean="0"/>
              <a:t>Supply curve shifts to the right</a:t>
            </a:r>
          </a:p>
          <a:p>
            <a:pPr marL="1371600" lvl="1" indent="-458788">
              <a:buFont typeface="+mj-lt"/>
              <a:buAutoNum type="arabicPeriod"/>
              <a:defRPr/>
            </a:pPr>
            <a:r>
              <a:rPr lang="en-US" dirty="0" smtClean="0"/>
              <a:t>Lower equilibrium price; higher equilibrium quantity</a:t>
            </a:r>
            <a:endParaRPr lang="en-US" dirty="0"/>
          </a:p>
        </p:txBody>
      </p:sp>
      <p:sp>
        <p:nvSpPr>
          <p:cNvPr id="5" name="Title 1"/>
          <p:cNvSpPr>
            <a:spLocks noGrp="1"/>
          </p:cNvSpPr>
          <p:nvPr>
            <p:ph type="title"/>
          </p:nvPr>
        </p:nvSpPr>
        <p:spPr bwMode="auto">
          <a:xfrm>
            <a:off x="3681340" y="203388"/>
            <a:ext cx="5035153"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400" dirty="0" smtClean="0">
                <a:solidFill>
                  <a:schemeClr val="bg1">
                    <a:lumMod val="50000"/>
                  </a:schemeClr>
                </a:solidFill>
                <a:latin typeface="+mn-lt"/>
                <a:cs typeface="Angsana New" pitchFamily="18" charset="-34"/>
              </a:rPr>
              <a:t>Supply and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AFF71733-388D-44A5-8152-FF0FDA548EBF}" type="slidenum">
              <a:rPr lang="en-US" smtClean="0"/>
              <a:pPr>
                <a:defRPr/>
              </a:pPr>
              <a:t>33</a:t>
            </a:fld>
            <a:endParaRPr lang="en-US"/>
          </a:p>
        </p:txBody>
      </p:sp>
      <p:sp>
        <p:nvSpPr>
          <p:cNvPr id="5" name="Rectangle 4"/>
          <p:cNvSpPr/>
          <p:nvPr/>
        </p:nvSpPr>
        <p:spPr>
          <a:xfrm>
            <a:off x="1828800" y="1413171"/>
            <a:ext cx="51054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3" name="Straight Connector 12"/>
          <p:cNvCxnSpPr/>
          <p:nvPr/>
        </p:nvCxnSpPr>
        <p:spPr bwMode="auto">
          <a:xfrm flipV="1">
            <a:off x="2209800" y="2175171"/>
            <a:ext cx="4038600" cy="1447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4322" name="TextBox 13"/>
          <p:cNvSpPr txBox="1">
            <a:spLocks noChangeArrowheads="1"/>
          </p:cNvSpPr>
          <p:nvPr/>
        </p:nvSpPr>
        <p:spPr bwMode="auto">
          <a:xfrm>
            <a:off x="6401117" y="1870371"/>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a:t>0</a:t>
            </a:r>
          </a:p>
        </p:txBody>
      </p:sp>
      <p:sp>
        <p:nvSpPr>
          <p:cNvPr id="16" name="TextBox 15"/>
          <p:cNvSpPr txBox="1">
            <a:spLocks noChangeArrowheads="1"/>
          </p:cNvSpPr>
          <p:nvPr/>
        </p:nvSpPr>
        <p:spPr bwMode="auto">
          <a:xfrm>
            <a:off x="228600" y="5501256"/>
            <a:ext cx="8458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A technology improvement causes </a:t>
            </a:r>
            <a:r>
              <a:rPr lang="en-US" sz="1600" dirty="0">
                <a:latin typeface="+mn-lt"/>
              </a:rPr>
              <a:t>sellers to supply </a:t>
            </a:r>
            <a:r>
              <a:rPr lang="en-US" sz="1600" dirty="0" smtClean="0">
                <a:latin typeface="+mn-lt"/>
              </a:rPr>
              <a:t>more hamburger. </a:t>
            </a:r>
            <a:r>
              <a:rPr lang="en-US" sz="1600" dirty="0">
                <a:latin typeface="+mn-lt"/>
              </a:rPr>
              <a:t>The supply curve shifts from </a:t>
            </a:r>
            <a:r>
              <a:rPr lang="en-US" sz="1600" dirty="0" smtClean="0">
                <a:latin typeface="+mn-lt"/>
              </a:rPr>
              <a:t>S</a:t>
            </a:r>
            <a:r>
              <a:rPr lang="en-US" sz="1600" baseline="-25000" dirty="0">
                <a:latin typeface="+mn-lt"/>
              </a:rPr>
              <a:t>0</a:t>
            </a:r>
            <a:r>
              <a:rPr lang="en-US" sz="1600" dirty="0" smtClean="0">
                <a:latin typeface="+mn-lt"/>
              </a:rPr>
              <a:t> </a:t>
            </a:r>
            <a:r>
              <a:rPr lang="en-US" sz="1600" dirty="0">
                <a:latin typeface="+mn-lt"/>
              </a:rPr>
              <a:t>to </a:t>
            </a:r>
            <a:r>
              <a:rPr lang="en-US" sz="1600" dirty="0" smtClean="0">
                <a:latin typeface="+mn-lt"/>
              </a:rPr>
              <a:t>S</a:t>
            </a:r>
            <a:r>
              <a:rPr lang="en-US" sz="1600" baseline="-25000" dirty="0">
                <a:latin typeface="+mn-lt"/>
              </a:rPr>
              <a:t>1</a:t>
            </a:r>
            <a:r>
              <a:rPr lang="en-US" sz="1600" dirty="0" smtClean="0">
                <a:latin typeface="+mn-lt"/>
              </a:rPr>
              <a:t>, </a:t>
            </a:r>
            <a:r>
              <a:rPr lang="en-US" sz="1600" dirty="0">
                <a:latin typeface="+mn-lt"/>
              </a:rPr>
              <a:t>which causes the equilibrium price of </a:t>
            </a:r>
            <a:r>
              <a:rPr lang="en-US" sz="1600" dirty="0" smtClean="0">
                <a:latin typeface="+mn-lt"/>
              </a:rPr>
              <a:t>hamburger </a:t>
            </a:r>
            <a:r>
              <a:rPr lang="en-US" sz="1600" dirty="0">
                <a:latin typeface="+mn-lt"/>
              </a:rPr>
              <a:t>to </a:t>
            </a:r>
            <a:r>
              <a:rPr lang="en-US" sz="1600" dirty="0" smtClean="0">
                <a:latin typeface="+mn-lt"/>
              </a:rPr>
              <a:t>lower </a:t>
            </a:r>
            <a:r>
              <a:rPr lang="en-US" sz="1600" dirty="0">
                <a:latin typeface="+mn-lt"/>
              </a:rPr>
              <a:t>from $</a:t>
            </a:r>
            <a:r>
              <a:rPr lang="en-US" sz="1600" dirty="0" smtClean="0">
                <a:latin typeface="+mn-lt"/>
              </a:rPr>
              <a:t>2.50 </a:t>
            </a:r>
            <a:r>
              <a:rPr lang="en-US" sz="1600" dirty="0">
                <a:latin typeface="+mn-lt"/>
              </a:rPr>
              <a:t>to $</a:t>
            </a:r>
            <a:r>
              <a:rPr lang="en-US" sz="1600" dirty="0" smtClean="0">
                <a:latin typeface="+mn-lt"/>
              </a:rPr>
              <a:t>2.00 </a:t>
            </a:r>
            <a:r>
              <a:rPr lang="en-US" sz="1600" dirty="0">
                <a:latin typeface="+mn-lt"/>
              </a:rPr>
              <a:t>and the equilibrium quantity to </a:t>
            </a:r>
            <a:r>
              <a:rPr lang="en-US" sz="1600" dirty="0" smtClean="0">
                <a:latin typeface="+mn-lt"/>
              </a:rPr>
              <a:t>increase </a:t>
            </a:r>
            <a:r>
              <a:rPr lang="en-US" sz="1600" dirty="0">
                <a:latin typeface="+mn-lt"/>
              </a:rPr>
              <a:t>from </a:t>
            </a:r>
            <a:r>
              <a:rPr lang="en-US" sz="1600" dirty="0" smtClean="0">
                <a:latin typeface="+mn-lt"/>
              </a:rPr>
              <a:t>4 </a:t>
            </a:r>
            <a:r>
              <a:rPr lang="en-US" sz="1600" dirty="0">
                <a:latin typeface="+mn-lt"/>
              </a:rPr>
              <a:t>to </a:t>
            </a:r>
            <a:r>
              <a:rPr lang="en-US" sz="1600" dirty="0" smtClean="0">
                <a:latin typeface="+mn-lt"/>
              </a:rPr>
              <a:t>7 hamburgers</a:t>
            </a:r>
            <a:endParaRPr lang="en-US" sz="1600" dirty="0">
              <a:latin typeface="+mn-lt"/>
            </a:endParaRPr>
          </a:p>
        </p:txBody>
      </p:sp>
      <p:cxnSp>
        <p:nvCxnSpPr>
          <p:cNvPr id="21" name="Straight Connector 20"/>
          <p:cNvCxnSpPr/>
          <p:nvPr/>
        </p:nvCxnSpPr>
        <p:spPr bwMode="auto">
          <a:xfrm flipV="1">
            <a:off x="1828800" y="4842133"/>
            <a:ext cx="5105400" cy="9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317" name="TextBox 21"/>
          <p:cNvSpPr txBox="1">
            <a:spLocks noChangeArrowheads="1"/>
          </p:cNvSpPr>
          <p:nvPr/>
        </p:nvSpPr>
        <p:spPr bwMode="auto">
          <a:xfrm>
            <a:off x="5905669" y="4844024"/>
            <a:ext cx="1043876" cy="369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cxnSp>
        <p:nvCxnSpPr>
          <p:cNvPr id="18" name="Straight Connector 17"/>
          <p:cNvCxnSpPr/>
          <p:nvPr/>
        </p:nvCxnSpPr>
        <p:spPr bwMode="auto">
          <a:xfrm rot="5400000">
            <a:off x="110330" y="3131640"/>
            <a:ext cx="3438525"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320" name="TextBox 18"/>
          <p:cNvSpPr txBox="1">
            <a:spLocks noChangeArrowheads="1"/>
          </p:cNvSpPr>
          <p:nvPr/>
        </p:nvSpPr>
        <p:spPr bwMode="auto">
          <a:xfrm>
            <a:off x="1019190" y="1260771"/>
            <a:ext cx="710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sp>
        <p:nvSpPr>
          <p:cNvPr id="54318" name="TextBox 22"/>
          <p:cNvSpPr txBox="1">
            <a:spLocks noChangeArrowheads="1"/>
          </p:cNvSpPr>
          <p:nvPr/>
        </p:nvSpPr>
        <p:spPr bwMode="auto">
          <a:xfrm>
            <a:off x="1676400" y="4851063"/>
            <a:ext cx="312906" cy="369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cxnSp>
        <p:nvCxnSpPr>
          <p:cNvPr id="28" name="Straight Connector 27"/>
          <p:cNvCxnSpPr/>
          <p:nvPr/>
        </p:nvCxnSpPr>
        <p:spPr bwMode="auto">
          <a:xfrm>
            <a:off x="1828800" y="2970509"/>
            <a:ext cx="2209800"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4313" name="TextBox 28"/>
          <p:cNvSpPr txBox="1">
            <a:spLocks noChangeArrowheads="1"/>
          </p:cNvSpPr>
          <p:nvPr/>
        </p:nvSpPr>
        <p:spPr bwMode="auto">
          <a:xfrm>
            <a:off x="1131888" y="2784771"/>
            <a:ext cx="76156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$2.50</a:t>
            </a:r>
          </a:p>
        </p:txBody>
      </p:sp>
      <p:grpSp>
        <p:nvGrpSpPr>
          <p:cNvPr id="22" name="Group 21"/>
          <p:cNvGrpSpPr/>
          <p:nvPr/>
        </p:nvGrpSpPr>
        <p:grpSpPr>
          <a:xfrm>
            <a:off x="4641852" y="3480092"/>
            <a:ext cx="4189273" cy="370920"/>
            <a:chOff x="4641852" y="3480092"/>
            <a:chExt cx="4189273" cy="370920"/>
          </a:xfrm>
        </p:grpSpPr>
        <p:sp>
          <p:nvSpPr>
            <p:cNvPr id="54323" name="TextBox 9"/>
            <p:cNvSpPr txBox="1">
              <a:spLocks noChangeArrowheads="1"/>
            </p:cNvSpPr>
            <p:nvPr/>
          </p:nvSpPr>
          <p:spPr bwMode="auto">
            <a:xfrm>
              <a:off x="7086288" y="3481680"/>
              <a:ext cx="1744837" cy="36933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New equilibrium</a:t>
              </a:r>
            </a:p>
          </p:txBody>
        </p:sp>
        <p:cxnSp>
          <p:nvCxnSpPr>
            <p:cNvPr id="11" name="Straight Connector 10"/>
            <p:cNvCxnSpPr/>
            <p:nvPr/>
          </p:nvCxnSpPr>
          <p:spPr bwMode="auto">
            <a:xfrm>
              <a:off x="4641852" y="3480092"/>
              <a:ext cx="2368549" cy="306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p:nvGrpSpPr>
        <p:grpSpPr>
          <a:xfrm>
            <a:off x="2209800" y="1865427"/>
            <a:ext cx="4538630" cy="2443344"/>
            <a:chOff x="2209800" y="1865427"/>
            <a:chExt cx="4538630" cy="2443344"/>
          </a:xfrm>
        </p:grpSpPr>
        <p:sp>
          <p:nvSpPr>
            <p:cNvPr id="54326" name="TextBox 7"/>
            <p:cNvSpPr txBox="1">
              <a:spLocks noChangeArrowheads="1"/>
            </p:cNvSpPr>
            <p:nvPr/>
          </p:nvSpPr>
          <p:spPr bwMode="auto">
            <a:xfrm>
              <a:off x="6324916" y="2632371"/>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a:t>1</a:t>
              </a:r>
            </a:p>
          </p:txBody>
        </p:sp>
        <p:cxnSp>
          <p:nvCxnSpPr>
            <p:cNvPr id="7" name="Straight Connector 6"/>
            <p:cNvCxnSpPr/>
            <p:nvPr/>
          </p:nvCxnSpPr>
          <p:spPr bwMode="auto">
            <a:xfrm flipV="1">
              <a:off x="2209800" y="2868909"/>
              <a:ext cx="4114800" cy="143986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4302" name="TextBox 43"/>
            <p:cNvSpPr txBox="1">
              <a:spLocks noChangeArrowheads="1"/>
            </p:cNvSpPr>
            <p:nvPr/>
          </p:nvSpPr>
          <p:spPr bwMode="auto">
            <a:xfrm>
              <a:off x="2370846" y="1865427"/>
              <a:ext cx="2952347"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latin typeface="+mn-lt"/>
                </a:rPr>
                <a:t>1. </a:t>
              </a:r>
              <a:r>
                <a:rPr lang="en-US" sz="1600" dirty="0" smtClean="0">
                  <a:latin typeface="+mn-lt"/>
                </a:rPr>
                <a:t>an improvement in Technology</a:t>
              </a:r>
              <a:endParaRPr lang="en-US" sz="1600" dirty="0">
                <a:latin typeface="+mn-lt"/>
              </a:endParaRPr>
            </a:p>
          </p:txBody>
        </p:sp>
        <p:cxnSp>
          <p:nvCxnSpPr>
            <p:cNvPr id="45" name="Straight Connector 44"/>
            <p:cNvCxnSpPr/>
            <p:nvPr/>
          </p:nvCxnSpPr>
          <p:spPr bwMode="auto">
            <a:xfrm>
              <a:off x="3810000" y="2249784"/>
              <a:ext cx="1295400" cy="5349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4803951" y="2899071"/>
              <a:ext cx="1211283" cy="0"/>
            </a:xfrm>
            <a:prstGeom prst="straightConnector1">
              <a:avLst/>
            </a:prstGeom>
            <a:ln w="1905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auto">
          <a:xfrm rot="5400000">
            <a:off x="3056732" y="3936502"/>
            <a:ext cx="1828800"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4309" name="TextBox 34"/>
          <p:cNvSpPr txBox="1">
            <a:spLocks noChangeArrowheads="1"/>
          </p:cNvSpPr>
          <p:nvPr/>
        </p:nvSpPr>
        <p:spPr bwMode="auto">
          <a:xfrm>
            <a:off x="3802063" y="4850704"/>
            <a:ext cx="312737" cy="36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nvGrpSpPr>
          <p:cNvPr id="23" name="Group 22"/>
          <p:cNvGrpSpPr/>
          <p:nvPr/>
        </p:nvGrpSpPr>
        <p:grpSpPr>
          <a:xfrm>
            <a:off x="4108845" y="3480096"/>
            <a:ext cx="3982351" cy="1739900"/>
            <a:chOff x="4108845" y="3480096"/>
            <a:chExt cx="3982351" cy="1739900"/>
          </a:xfrm>
        </p:grpSpPr>
        <p:sp>
          <p:nvSpPr>
            <p:cNvPr id="54315" name="TextBox 25"/>
            <p:cNvSpPr txBox="1">
              <a:spLocks noChangeArrowheads="1"/>
            </p:cNvSpPr>
            <p:nvPr/>
          </p:nvSpPr>
          <p:spPr bwMode="auto">
            <a:xfrm>
              <a:off x="4495800" y="4850715"/>
              <a:ext cx="312738" cy="369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nvGrpSpPr>
            <p:cNvPr id="20" name="Group 19"/>
            <p:cNvGrpSpPr/>
            <p:nvPr/>
          </p:nvGrpSpPr>
          <p:grpSpPr>
            <a:xfrm>
              <a:off x="4108845" y="3480096"/>
              <a:ext cx="3982351" cy="1371600"/>
              <a:chOff x="4108845" y="3480096"/>
              <a:chExt cx="3982351" cy="1371600"/>
            </a:xfrm>
          </p:grpSpPr>
          <p:cxnSp>
            <p:nvCxnSpPr>
              <p:cNvPr id="25" name="Straight Connector 24"/>
              <p:cNvCxnSpPr/>
              <p:nvPr/>
            </p:nvCxnSpPr>
            <p:spPr bwMode="auto">
              <a:xfrm rot="5400000">
                <a:off x="3955257" y="4165102"/>
                <a:ext cx="1371600" cy="1587"/>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4108845" y="4765971"/>
                <a:ext cx="482930"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4298" name="TextBox 52"/>
              <p:cNvSpPr txBox="1">
                <a:spLocks noChangeArrowheads="1"/>
              </p:cNvSpPr>
              <p:nvPr/>
            </p:nvSpPr>
            <p:spPr bwMode="auto">
              <a:xfrm>
                <a:off x="5486316" y="4461172"/>
                <a:ext cx="2604880"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3. and a higher </a:t>
                </a:r>
                <a:r>
                  <a:rPr lang="en-US" sz="1600" dirty="0">
                    <a:latin typeface="+mn-lt"/>
                  </a:rPr>
                  <a:t>quantity </a:t>
                </a:r>
                <a:r>
                  <a:rPr lang="en-US" sz="1600" dirty="0" smtClean="0">
                    <a:latin typeface="+mn-lt"/>
                  </a:rPr>
                  <a:t>sold</a:t>
                </a:r>
                <a:endParaRPr lang="en-US" sz="1600" dirty="0">
                  <a:latin typeface="+mn-lt"/>
                </a:endParaRPr>
              </a:p>
            </p:txBody>
          </p:sp>
          <p:cxnSp>
            <p:nvCxnSpPr>
              <p:cNvPr id="54" name="Straight Connector 53"/>
              <p:cNvCxnSpPr/>
              <p:nvPr/>
            </p:nvCxnSpPr>
            <p:spPr bwMode="auto">
              <a:xfrm flipV="1">
                <a:off x="4267200" y="4613571"/>
                <a:ext cx="1219199"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37" name="Straight Connector 36"/>
          <p:cNvCxnSpPr/>
          <p:nvPr/>
        </p:nvCxnSpPr>
        <p:spPr bwMode="auto">
          <a:xfrm>
            <a:off x="3200400" y="2403771"/>
            <a:ext cx="2506663" cy="19050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307" name="TextBox 37"/>
          <p:cNvSpPr txBox="1">
            <a:spLocks noChangeArrowheads="1"/>
          </p:cNvSpPr>
          <p:nvPr/>
        </p:nvSpPr>
        <p:spPr bwMode="auto">
          <a:xfrm>
            <a:off x="5486793" y="3851571"/>
            <a:ext cx="9813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Demand</a:t>
            </a:r>
            <a:endParaRPr lang="en-US" baseline="-25000" dirty="0">
              <a:latin typeface="+mn-lt"/>
            </a:endParaRPr>
          </a:p>
        </p:txBody>
      </p:sp>
      <p:sp>
        <p:nvSpPr>
          <p:cNvPr id="15" name="Freeform 183"/>
          <p:cNvSpPr>
            <a:spLocks/>
          </p:cNvSpPr>
          <p:nvPr/>
        </p:nvSpPr>
        <p:spPr bwMode="auto">
          <a:xfrm>
            <a:off x="3892550" y="2937171"/>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sp>
        <p:nvSpPr>
          <p:cNvPr id="55" name="Title 1"/>
          <p:cNvSpPr>
            <a:spLocks noGrp="1"/>
          </p:cNvSpPr>
          <p:nvPr>
            <p:ph type="title"/>
          </p:nvPr>
        </p:nvSpPr>
        <p:spPr bwMode="auto">
          <a:xfrm>
            <a:off x="3811965" y="203388"/>
            <a:ext cx="5035153"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400" dirty="0" smtClean="0">
                <a:solidFill>
                  <a:schemeClr val="bg1">
                    <a:lumMod val="50000"/>
                  </a:schemeClr>
                </a:solidFill>
                <a:latin typeface="+mn-lt"/>
                <a:cs typeface="Angsana New" pitchFamily="18" charset="-34"/>
              </a:rPr>
              <a:t>Supply and Demand</a:t>
            </a:r>
          </a:p>
        </p:txBody>
      </p:sp>
      <p:grpSp>
        <p:nvGrpSpPr>
          <p:cNvPr id="19" name="Group 18"/>
          <p:cNvGrpSpPr/>
          <p:nvPr/>
        </p:nvGrpSpPr>
        <p:grpSpPr>
          <a:xfrm>
            <a:off x="0" y="2251371"/>
            <a:ext cx="4718050" cy="1411288"/>
            <a:chOff x="0" y="2251371"/>
            <a:chExt cx="4718050" cy="1411288"/>
          </a:xfrm>
        </p:grpSpPr>
        <p:cxnSp>
          <p:nvCxnSpPr>
            <p:cNvPr id="31" name="Straight Connector 30"/>
            <p:cNvCxnSpPr/>
            <p:nvPr/>
          </p:nvCxnSpPr>
          <p:spPr bwMode="auto">
            <a:xfrm flipV="1">
              <a:off x="1839913" y="3470571"/>
              <a:ext cx="2808287" cy="793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4311" name="TextBox 31"/>
            <p:cNvSpPr txBox="1">
              <a:spLocks noChangeArrowheads="1"/>
            </p:cNvSpPr>
            <p:nvPr/>
          </p:nvSpPr>
          <p:spPr bwMode="auto">
            <a:xfrm>
              <a:off x="1244600" y="3292771"/>
              <a:ext cx="633579"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2.00</a:t>
              </a:r>
            </a:p>
          </p:txBody>
        </p:sp>
        <p:sp>
          <p:nvSpPr>
            <p:cNvPr id="54300" name="TextBox 47"/>
            <p:cNvSpPr txBox="1">
              <a:spLocks noChangeArrowheads="1"/>
            </p:cNvSpPr>
            <p:nvPr/>
          </p:nvSpPr>
          <p:spPr bwMode="auto">
            <a:xfrm>
              <a:off x="0" y="2251371"/>
              <a:ext cx="1265667"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latin typeface="+mn-lt"/>
                </a:rPr>
                <a:t>2. </a:t>
              </a:r>
              <a:r>
                <a:rPr lang="en-US" sz="1600" dirty="0">
                  <a:latin typeface="+mn-lt"/>
                </a:rPr>
                <a:t>r</a:t>
              </a:r>
              <a:r>
                <a:rPr lang="en-US" sz="1600" dirty="0" smtClean="0">
                  <a:latin typeface="+mn-lt"/>
                </a:rPr>
                <a:t>esults </a:t>
              </a:r>
              <a:r>
                <a:rPr lang="en-US" sz="1600" dirty="0">
                  <a:latin typeface="+mn-lt"/>
                </a:rPr>
                <a:t>in </a:t>
              </a:r>
            </a:p>
            <a:p>
              <a:pPr eaLnBrk="1" hangingPunct="1"/>
              <a:r>
                <a:rPr lang="en-US" sz="1600" dirty="0">
                  <a:latin typeface="+mn-lt"/>
                </a:rPr>
                <a:t>a </a:t>
              </a:r>
              <a:r>
                <a:rPr lang="en-US" sz="1600" dirty="0" smtClean="0">
                  <a:latin typeface="+mn-lt"/>
                </a:rPr>
                <a:t>lower price</a:t>
              </a:r>
              <a:endParaRPr lang="en-US" sz="1600" dirty="0">
                <a:latin typeface="+mn-lt"/>
              </a:endParaRPr>
            </a:p>
          </p:txBody>
        </p:sp>
        <p:cxnSp>
          <p:nvCxnSpPr>
            <p:cNvPr id="49" name="Straight Connector 48"/>
            <p:cNvCxnSpPr/>
            <p:nvPr/>
          </p:nvCxnSpPr>
          <p:spPr bwMode="auto">
            <a:xfrm rot="10800000">
              <a:off x="457200" y="2860971"/>
              <a:ext cx="1295400" cy="3794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1986128" y="3066740"/>
              <a:ext cx="3178" cy="38099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Freeform 183"/>
            <p:cNvSpPr>
              <a:spLocks/>
            </p:cNvSpPr>
            <p:nvPr/>
          </p:nvSpPr>
          <p:spPr bwMode="auto">
            <a:xfrm>
              <a:off x="4572000" y="3394371"/>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up)">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20200"/>
            <a:ext cx="8229600" cy="4525963"/>
          </a:xfrm>
        </p:spPr>
        <p:txBody>
          <a:bodyPr>
            <a:normAutofit/>
          </a:bodyPr>
          <a:lstStyle/>
          <a:p>
            <a:pPr marL="0" indent="0">
              <a:buNone/>
              <a:defRPr/>
            </a:pPr>
            <a:r>
              <a:rPr lang="en-US" dirty="0" smtClean="0"/>
              <a:t>Example: A change in market equilibrium due to a shift in supply</a:t>
            </a:r>
          </a:p>
          <a:p>
            <a:pPr lvl="1">
              <a:defRPr/>
            </a:pPr>
            <a:r>
              <a:rPr lang="en-US" dirty="0" smtClean="0"/>
              <a:t>Labor wages increase</a:t>
            </a:r>
          </a:p>
          <a:p>
            <a:pPr lvl="1">
              <a:defRPr/>
            </a:pPr>
            <a:r>
              <a:rPr lang="en-US" dirty="0" smtClean="0"/>
              <a:t>Effect on the market for hamburger?</a:t>
            </a:r>
          </a:p>
          <a:p>
            <a:pPr marL="971550" lvl="1" indent="-514350">
              <a:buFont typeface="+mj-lt"/>
              <a:buAutoNum type="arabicPeriod"/>
              <a:defRPr/>
            </a:pPr>
            <a:r>
              <a:rPr lang="en-US" dirty="0" smtClean="0"/>
              <a:t>Change in input price impacts the supply curve</a:t>
            </a:r>
          </a:p>
          <a:p>
            <a:pPr marL="971550" lvl="1" indent="-514350">
              <a:buFont typeface="+mj-lt"/>
              <a:buAutoNum type="arabicPeriod"/>
              <a:defRPr/>
            </a:pPr>
            <a:r>
              <a:rPr lang="en-US" dirty="0" smtClean="0"/>
              <a:t>Supply curve - shifts to the left</a:t>
            </a:r>
          </a:p>
          <a:p>
            <a:pPr marL="971550" lvl="1" indent="-514350">
              <a:buFont typeface="+mj-lt"/>
              <a:buAutoNum type="arabicPeriod"/>
              <a:defRPr/>
            </a:pPr>
            <a:r>
              <a:rPr lang="en-US" dirty="0" smtClean="0"/>
              <a:t>Higher equilibrium price; lower equilibrium quantity</a:t>
            </a:r>
            <a:endParaRPr lang="en-US" dirty="0"/>
          </a:p>
        </p:txBody>
      </p:sp>
      <p:sp>
        <p:nvSpPr>
          <p:cNvPr id="5" name="Title 1"/>
          <p:cNvSpPr>
            <a:spLocks noGrp="1"/>
          </p:cNvSpPr>
          <p:nvPr>
            <p:ph type="title"/>
          </p:nvPr>
        </p:nvSpPr>
        <p:spPr bwMode="auto">
          <a:xfrm>
            <a:off x="3669465" y="203388"/>
            <a:ext cx="5035153"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400" dirty="0" smtClean="0">
                <a:solidFill>
                  <a:schemeClr val="bg1">
                    <a:lumMod val="50000"/>
                  </a:schemeClr>
                </a:solidFill>
                <a:latin typeface="+mn-lt"/>
                <a:cs typeface="Angsana New" pitchFamily="18" charset="-34"/>
              </a:rPr>
              <a:t>Supply and Demand</a:t>
            </a:r>
          </a:p>
        </p:txBody>
      </p:sp>
    </p:spTree>
    <p:extLst>
      <p:ext uri="{BB962C8B-B14F-4D97-AF65-F5344CB8AC3E}">
        <p14:creationId xmlns:p14="http://schemas.microsoft.com/office/powerpoint/2010/main" val="2422720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28800" y="1380513"/>
            <a:ext cx="51054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2" name="Group 5"/>
          <p:cNvGrpSpPr>
            <a:grpSpLocks/>
          </p:cNvGrpSpPr>
          <p:nvPr/>
        </p:nvGrpSpPr>
        <p:grpSpPr bwMode="auto">
          <a:xfrm>
            <a:off x="2209800" y="2599713"/>
            <a:ext cx="4538630" cy="1676400"/>
            <a:chOff x="4647947" y="2699268"/>
            <a:chExt cx="4538281" cy="1676400"/>
          </a:xfrm>
        </p:grpSpPr>
        <p:cxnSp>
          <p:nvCxnSpPr>
            <p:cNvPr id="7" name="Straight Connector 6"/>
            <p:cNvCxnSpPr/>
            <p:nvPr/>
          </p:nvCxnSpPr>
          <p:spPr>
            <a:xfrm flipV="1">
              <a:off x="4647947" y="2935806"/>
              <a:ext cx="4114484" cy="1439862"/>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54326" name="TextBox 7"/>
            <p:cNvSpPr txBox="1">
              <a:spLocks noChangeArrowheads="1"/>
            </p:cNvSpPr>
            <p:nvPr/>
          </p:nvSpPr>
          <p:spPr bwMode="auto">
            <a:xfrm>
              <a:off x="8762747" y="2699268"/>
              <a:ext cx="4234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solidFill>
                    <a:prstClr val="black"/>
                  </a:solidFill>
                </a:rPr>
                <a:t>S</a:t>
              </a:r>
              <a:r>
                <a:rPr lang="en-US" baseline="-25000" dirty="0">
                  <a:solidFill>
                    <a:prstClr val="black"/>
                  </a:solidFill>
                </a:rPr>
                <a:t>0</a:t>
              </a:r>
            </a:p>
          </p:txBody>
        </p:sp>
      </p:grpSp>
      <p:grpSp>
        <p:nvGrpSpPr>
          <p:cNvPr id="3" name="Group 8"/>
          <p:cNvGrpSpPr>
            <a:grpSpLocks/>
          </p:cNvGrpSpPr>
          <p:nvPr/>
        </p:nvGrpSpPr>
        <p:grpSpPr bwMode="auto">
          <a:xfrm>
            <a:off x="4038600" y="2904512"/>
            <a:ext cx="4563924" cy="369332"/>
            <a:chOff x="4572000" y="1688068"/>
            <a:chExt cx="4564431" cy="368777"/>
          </a:xfrm>
        </p:grpSpPr>
        <p:sp>
          <p:nvSpPr>
            <p:cNvPr id="54323" name="TextBox 9"/>
            <p:cNvSpPr txBox="1">
              <a:spLocks noChangeArrowheads="1"/>
            </p:cNvSpPr>
            <p:nvPr/>
          </p:nvSpPr>
          <p:spPr bwMode="auto">
            <a:xfrm>
              <a:off x="7391400" y="1688068"/>
              <a:ext cx="1745031" cy="368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prstClr val="black"/>
                  </a:solidFill>
                  <a:latin typeface="+mn-lt"/>
                </a:rPr>
                <a:t>New equilibrium</a:t>
              </a:r>
            </a:p>
          </p:txBody>
        </p:sp>
        <p:cxnSp>
          <p:nvCxnSpPr>
            <p:cNvPr id="11" name="Straight Connector 10"/>
            <p:cNvCxnSpPr/>
            <p:nvPr/>
          </p:nvCxnSpPr>
          <p:spPr>
            <a:xfrm>
              <a:off x="4572000" y="1688068"/>
              <a:ext cx="2743505" cy="3043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TextBox 15"/>
          <p:cNvSpPr txBox="1">
            <a:spLocks noChangeArrowheads="1"/>
          </p:cNvSpPr>
          <p:nvPr/>
        </p:nvSpPr>
        <p:spPr bwMode="auto">
          <a:xfrm>
            <a:off x="228600" y="5566572"/>
            <a:ext cx="8458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solidFill>
                  <a:prstClr val="black"/>
                </a:solidFill>
                <a:latin typeface="+mn-lt"/>
              </a:rPr>
              <a:t>An </a:t>
            </a:r>
            <a:r>
              <a:rPr lang="en-US" sz="1600" dirty="0">
                <a:solidFill>
                  <a:prstClr val="black"/>
                </a:solidFill>
                <a:latin typeface="+mn-lt"/>
              </a:rPr>
              <a:t>increase in </a:t>
            </a:r>
            <a:r>
              <a:rPr lang="en-US" sz="1600" dirty="0" smtClean="0">
                <a:solidFill>
                  <a:prstClr val="black"/>
                </a:solidFill>
                <a:latin typeface="+mn-lt"/>
              </a:rPr>
              <a:t>labor wages </a:t>
            </a:r>
            <a:r>
              <a:rPr lang="en-US" sz="1600" dirty="0">
                <a:solidFill>
                  <a:prstClr val="black"/>
                </a:solidFill>
                <a:latin typeface="+mn-lt"/>
              </a:rPr>
              <a:t>(an </a:t>
            </a:r>
            <a:r>
              <a:rPr lang="en-US" sz="1600" dirty="0" smtClean="0">
                <a:solidFill>
                  <a:prstClr val="black"/>
                </a:solidFill>
                <a:latin typeface="+mn-lt"/>
              </a:rPr>
              <a:t>input price) </a:t>
            </a:r>
            <a:r>
              <a:rPr lang="en-US" sz="1600" dirty="0">
                <a:solidFill>
                  <a:prstClr val="black"/>
                </a:solidFill>
                <a:latin typeface="+mn-lt"/>
              </a:rPr>
              <a:t>causes sellers to supply less </a:t>
            </a:r>
            <a:r>
              <a:rPr lang="en-US" sz="1600" dirty="0" smtClean="0">
                <a:solidFill>
                  <a:prstClr val="black"/>
                </a:solidFill>
                <a:latin typeface="+mn-lt"/>
              </a:rPr>
              <a:t>hamburger. </a:t>
            </a:r>
            <a:r>
              <a:rPr lang="en-US" sz="1600" dirty="0">
                <a:solidFill>
                  <a:prstClr val="black"/>
                </a:solidFill>
                <a:latin typeface="+mn-lt"/>
              </a:rPr>
              <a:t>The supply curve shifts from </a:t>
            </a:r>
            <a:r>
              <a:rPr lang="en-US" sz="1600" dirty="0" smtClean="0">
                <a:solidFill>
                  <a:prstClr val="black"/>
                </a:solidFill>
                <a:latin typeface="+mn-lt"/>
              </a:rPr>
              <a:t>S</a:t>
            </a:r>
            <a:r>
              <a:rPr lang="en-US" sz="1600" baseline="-25000" dirty="0">
                <a:solidFill>
                  <a:prstClr val="black"/>
                </a:solidFill>
                <a:latin typeface="+mn-lt"/>
              </a:rPr>
              <a:t>0</a:t>
            </a:r>
            <a:r>
              <a:rPr lang="en-US" sz="1600" dirty="0" smtClean="0">
                <a:solidFill>
                  <a:prstClr val="black"/>
                </a:solidFill>
                <a:latin typeface="+mn-lt"/>
              </a:rPr>
              <a:t> </a:t>
            </a:r>
            <a:r>
              <a:rPr lang="en-US" sz="1600" dirty="0">
                <a:solidFill>
                  <a:prstClr val="black"/>
                </a:solidFill>
                <a:latin typeface="+mn-lt"/>
              </a:rPr>
              <a:t>to </a:t>
            </a:r>
            <a:r>
              <a:rPr lang="en-US" sz="1600" dirty="0" smtClean="0">
                <a:solidFill>
                  <a:prstClr val="black"/>
                </a:solidFill>
                <a:latin typeface="+mn-lt"/>
              </a:rPr>
              <a:t>S</a:t>
            </a:r>
            <a:r>
              <a:rPr lang="en-US" sz="1600" baseline="-25000" dirty="0">
                <a:solidFill>
                  <a:prstClr val="black"/>
                </a:solidFill>
                <a:latin typeface="+mn-lt"/>
              </a:rPr>
              <a:t>1</a:t>
            </a:r>
            <a:r>
              <a:rPr lang="en-US" sz="1600" dirty="0" smtClean="0">
                <a:solidFill>
                  <a:prstClr val="black"/>
                </a:solidFill>
                <a:latin typeface="+mn-lt"/>
              </a:rPr>
              <a:t>, </a:t>
            </a:r>
            <a:r>
              <a:rPr lang="en-US" sz="1600" dirty="0">
                <a:solidFill>
                  <a:prstClr val="black"/>
                </a:solidFill>
                <a:latin typeface="+mn-lt"/>
              </a:rPr>
              <a:t>which causes the equilibrium price </a:t>
            </a:r>
            <a:r>
              <a:rPr lang="en-US" sz="1600" dirty="0" smtClean="0">
                <a:solidFill>
                  <a:prstClr val="black"/>
                </a:solidFill>
                <a:latin typeface="+mn-lt"/>
              </a:rPr>
              <a:t>of hamburger to </a:t>
            </a:r>
            <a:r>
              <a:rPr lang="en-US" sz="1600" dirty="0">
                <a:solidFill>
                  <a:prstClr val="black"/>
                </a:solidFill>
                <a:latin typeface="+mn-lt"/>
              </a:rPr>
              <a:t>rise from $2.00 to $2.50 and the equilibrium quantity to fall from 7 to 4 </a:t>
            </a:r>
            <a:r>
              <a:rPr lang="en-US" sz="1600" dirty="0" smtClean="0">
                <a:solidFill>
                  <a:prstClr val="black"/>
                </a:solidFill>
                <a:latin typeface="+mn-lt"/>
              </a:rPr>
              <a:t>hamburgers</a:t>
            </a:r>
            <a:endParaRPr lang="en-US" sz="1600" dirty="0">
              <a:solidFill>
                <a:prstClr val="black"/>
              </a:solidFill>
              <a:latin typeface="+mn-lt"/>
            </a:endParaRPr>
          </a:p>
        </p:txBody>
      </p:sp>
      <p:grpSp>
        <p:nvGrpSpPr>
          <p:cNvPr id="8" name="Group 16"/>
          <p:cNvGrpSpPr>
            <a:grpSpLocks/>
          </p:cNvGrpSpPr>
          <p:nvPr/>
        </p:nvGrpSpPr>
        <p:grpSpPr bwMode="auto">
          <a:xfrm>
            <a:off x="1019190" y="1228113"/>
            <a:ext cx="811196" cy="3590926"/>
            <a:chOff x="1019061" y="981670"/>
            <a:chExt cx="810532" cy="3591125"/>
          </a:xfrm>
        </p:grpSpPr>
        <p:cxnSp>
          <p:nvCxnSpPr>
            <p:cNvPr id="18" name="Straight Connector 17"/>
            <p:cNvCxnSpPr/>
            <p:nvPr/>
          </p:nvCxnSpPr>
          <p:spPr>
            <a:xfrm rot="5400000">
              <a:off x="109442" y="2852643"/>
              <a:ext cx="3438716"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320" name="TextBox 18"/>
            <p:cNvSpPr txBox="1">
              <a:spLocks noChangeArrowheads="1"/>
            </p:cNvSpPr>
            <p:nvPr/>
          </p:nvSpPr>
          <p:spPr bwMode="auto">
            <a:xfrm>
              <a:off x="1019061" y="981670"/>
              <a:ext cx="709869" cy="369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solidFill>
                    <a:prstClr val="black"/>
                  </a:solidFill>
                </a:rPr>
                <a:t>Price</a:t>
              </a:r>
              <a:endParaRPr lang="en-US" dirty="0">
                <a:solidFill>
                  <a:prstClr val="black"/>
                </a:solidFill>
              </a:endParaRPr>
            </a:p>
          </p:txBody>
        </p:sp>
      </p:grpSp>
      <p:grpSp>
        <p:nvGrpSpPr>
          <p:cNvPr id="9" name="Group 19"/>
          <p:cNvGrpSpPr>
            <a:grpSpLocks/>
          </p:cNvGrpSpPr>
          <p:nvPr/>
        </p:nvGrpSpPr>
        <p:grpSpPr bwMode="auto">
          <a:xfrm>
            <a:off x="1676400" y="4809475"/>
            <a:ext cx="5273145" cy="378246"/>
            <a:chOff x="1676400" y="5172670"/>
            <a:chExt cx="5273145" cy="378262"/>
          </a:xfrm>
        </p:grpSpPr>
        <p:cxnSp>
          <p:nvCxnSpPr>
            <p:cNvPr id="21" name="Straight Connector 20"/>
            <p:cNvCxnSpPr/>
            <p:nvPr/>
          </p:nvCxnSpPr>
          <p:spPr>
            <a:xfrm flipV="1">
              <a:off x="1828800" y="5172670"/>
              <a:ext cx="5105400" cy="9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317" name="TextBox 21"/>
            <p:cNvSpPr txBox="1">
              <a:spLocks noChangeArrowheads="1"/>
            </p:cNvSpPr>
            <p:nvPr/>
          </p:nvSpPr>
          <p:spPr bwMode="auto">
            <a:xfrm>
              <a:off x="5905669" y="5174561"/>
              <a:ext cx="1043876" cy="369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solidFill>
                    <a:prstClr val="black"/>
                  </a:solidFill>
                </a:rPr>
                <a:t>Quantity</a:t>
              </a:r>
              <a:endParaRPr lang="en-US" dirty="0">
                <a:solidFill>
                  <a:prstClr val="black"/>
                </a:solidFill>
              </a:endParaRPr>
            </a:p>
          </p:txBody>
        </p:sp>
        <p:sp>
          <p:nvSpPr>
            <p:cNvPr id="54318" name="TextBox 22"/>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prstClr val="black"/>
                  </a:solidFill>
                </a:rPr>
                <a:t>0</a:t>
              </a:r>
            </a:p>
          </p:txBody>
        </p:sp>
      </p:grpSp>
      <p:grpSp>
        <p:nvGrpSpPr>
          <p:cNvPr id="10" name="Group 23"/>
          <p:cNvGrpSpPr>
            <a:grpSpLocks/>
          </p:cNvGrpSpPr>
          <p:nvPr/>
        </p:nvGrpSpPr>
        <p:grpSpPr bwMode="auto">
          <a:xfrm>
            <a:off x="4495800" y="3447438"/>
            <a:ext cx="312738" cy="1739900"/>
            <a:chOff x="2901920" y="3201194"/>
            <a:chExt cx="312906" cy="1740138"/>
          </a:xfrm>
        </p:grpSpPr>
        <p:cxnSp>
          <p:nvCxnSpPr>
            <p:cNvPr id="25" name="Straight Connector 24"/>
            <p:cNvCxnSpPr/>
            <p:nvPr/>
          </p:nvCxnSpPr>
          <p:spPr>
            <a:xfrm rot="5400000">
              <a:off x="2361361" y="3886293"/>
              <a:ext cx="1371788"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4315" name="TextBox 25"/>
            <p:cNvSpPr txBox="1">
              <a:spLocks noChangeArrowheads="1"/>
            </p:cNvSpPr>
            <p:nvPr/>
          </p:nvSpPr>
          <p:spPr bwMode="auto">
            <a:xfrm>
              <a:off x="2901920" y="45720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prstClr val="black"/>
                  </a:solidFill>
                </a:rPr>
                <a:t>7</a:t>
              </a:r>
            </a:p>
          </p:txBody>
        </p:sp>
      </p:grpSp>
      <p:grpSp>
        <p:nvGrpSpPr>
          <p:cNvPr id="14" name="Group 29"/>
          <p:cNvGrpSpPr>
            <a:grpSpLocks/>
          </p:cNvGrpSpPr>
          <p:nvPr/>
        </p:nvGrpSpPr>
        <p:grpSpPr bwMode="auto">
          <a:xfrm>
            <a:off x="1244600" y="3260113"/>
            <a:ext cx="3403600" cy="369888"/>
            <a:chOff x="1233159" y="3014246"/>
            <a:chExt cx="3403214" cy="369332"/>
          </a:xfrm>
        </p:grpSpPr>
        <p:cxnSp>
          <p:nvCxnSpPr>
            <p:cNvPr id="31" name="Straight Connector 30"/>
            <p:cNvCxnSpPr/>
            <p:nvPr/>
          </p:nvCxnSpPr>
          <p:spPr>
            <a:xfrm flipV="1">
              <a:off x="1828404" y="3191779"/>
              <a:ext cx="2807969" cy="792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4311" name="TextBox 31"/>
            <p:cNvSpPr txBox="1">
              <a:spLocks noChangeArrowheads="1"/>
            </p:cNvSpPr>
            <p:nvPr/>
          </p:nvSpPr>
          <p:spPr bwMode="auto">
            <a:xfrm>
              <a:off x="1233159" y="3014246"/>
              <a:ext cx="633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prstClr val="black"/>
                  </a:solidFill>
                </a:rPr>
                <a:t>2.00</a:t>
              </a:r>
            </a:p>
          </p:txBody>
        </p:sp>
      </p:grpSp>
      <p:grpSp>
        <p:nvGrpSpPr>
          <p:cNvPr id="19" name="Group 35"/>
          <p:cNvGrpSpPr>
            <a:grpSpLocks/>
          </p:cNvGrpSpPr>
          <p:nvPr/>
        </p:nvGrpSpPr>
        <p:grpSpPr bwMode="auto">
          <a:xfrm>
            <a:off x="3200400" y="2371113"/>
            <a:ext cx="3267752" cy="1905000"/>
            <a:chOff x="5715000" y="2895600"/>
            <a:chExt cx="3267190" cy="1905000"/>
          </a:xfrm>
        </p:grpSpPr>
        <p:cxnSp>
          <p:nvCxnSpPr>
            <p:cNvPr id="37" name="Straight Connector 36"/>
            <p:cNvCxnSpPr/>
            <p:nvPr/>
          </p:nvCxnSpPr>
          <p:spPr>
            <a:xfrm>
              <a:off x="5715000" y="2895600"/>
              <a:ext cx="2506232" cy="19050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4307" name="TextBox 37"/>
            <p:cNvSpPr txBox="1">
              <a:spLocks noChangeArrowheads="1"/>
            </p:cNvSpPr>
            <p:nvPr/>
          </p:nvSpPr>
          <p:spPr bwMode="auto">
            <a:xfrm>
              <a:off x="8001000" y="4343400"/>
              <a:ext cx="9811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solidFill>
                    <a:prstClr val="black"/>
                  </a:solidFill>
                  <a:latin typeface="+mn-lt"/>
                </a:rPr>
                <a:t>Demand</a:t>
              </a:r>
              <a:endParaRPr lang="en-US" baseline="-25000" dirty="0">
                <a:solidFill>
                  <a:prstClr val="black"/>
                </a:solidFill>
                <a:latin typeface="+mn-lt"/>
              </a:endParaRPr>
            </a:p>
          </p:txBody>
        </p:sp>
      </p:grpSp>
      <p:sp>
        <p:nvSpPr>
          <p:cNvPr id="39" name="Freeform 183"/>
          <p:cNvSpPr>
            <a:spLocks/>
          </p:cNvSpPr>
          <p:nvPr/>
        </p:nvSpPr>
        <p:spPr bwMode="auto">
          <a:xfrm>
            <a:off x="4572000" y="33617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solidFill>
                <a:prstClr val="black"/>
              </a:solidFill>
            </a:endParaRPr>
          </a:p>
        </p:txBody>
      </p:sp>
      <p:grpSp>
        <p:nvGrpSpPr>
          <p:cNvPr id="33" name="Group 32"/>
          <p:cNvGrpSpPr/>
          <p:nvPr/>
        </p:nvGrpSpPr>
        <p:grpSpPr>
          <a:xfrm>
            <a:off x="2209800" y="1712635"/>
            <a:ext cx="4614831" cy="1877678"/>
            <a:chOff x="2209800" y="1712635"/>
            <a:chExt cx="4614831" cy="1877678"/>
          </a:xfrm>
        </p:grpSpPr>
        <p:grpSp>
          <p:nvGrpSpPr>
            <p:cNvPr id="22" name="Group 42"/>
            <p:cNvGrpSpPr>
              <a:grpSpLocks/>
            </p:cNvGrpSpPr>
            <p:nvPr/>
          </p:nvGrpSpPr>
          <p:grpSpPr bwMode="auto">
            <a:xfrm>
              <a:off x="2362200" y="1712635"/>
              <a:ext cx="2743200" cy="1039478"/>
              <a:chOff x="4953000" y="2020190"/>
              <a:chExt cx="2743200" cy="1039478"/>
            </a:xfrm>
          </p:grpSpPr>
          <p:sp>
            <p:nvSpPr>
              <p:cNvPr id="54302" name="TextBox 43"/>
              <p:cNvSpPr txBox="1">
                <a:spLocks noChangeArrowheads="1"/>
              </p:cNvSpPr>
              <p:nvPr/>
            </p:nvSpPr>
            <p:spPr bwMode="auto">
              <a:xfrm>
                <a:off x="4953000" y="2020190"/>
                <a:ext cx="2577629" cy="33855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prstClr val="black"/>
                    </a:solidFill>
                    <a:latin typeface="+mn-lt"/>
                  </a:rPr>
                  <a:t>1. </a:t>
                </a:r>
                <a:r>
                  <a:rPr lang="en-US" sz="1600" dirty="0" smtClean="0">
                    <a:solidFill>
                      <a:prstClr val="black"/>
                    </a:solidFill>
                    <a:latin typeface="+mn-lt"/>
                  </a:rPr>
                  <a:t>an increase in labor wages</a:t>
                </a:r>
                <a:endParaRPr lang="en-US" sz="1600" dirty="0">
                  <a:solidFill>
                    <a:prstClr val="black"/>
                  </a:solidFill>
                  <a:latin typeface="+mn-lt"/>
                </a:endParaRPr>
              </a:p>
            </p:txBody>
          </p:sp>
          <p:cxnSp>
            <p:nvCxnSpPr>
              <p:cNvPr id="45" name="Straight Connector 44"/>
              <p:cNvCxnSpPr/>
              <p:nvPr/>
            </p:nvCxnSpPr>
            <p:spPr>
              <a:xfrm>
                <a:off x="6400800" y="2524681"/>
                <a:ext cx="1295400" cy="5349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2209800" y="1837713"/>
              <a:ext cx="4614831" cy="1752600"/>
              <a:chOff x="2209800" y="1837713"/>
              <a:chExt cx="4614831" cy="1752600"/>
            </a:xfrm>
          </p:grpSpPr>
          <p:grpSp>
            <p:nvGrpSpPr>
              <p:cNvPr id="6" name="Group 11"/>
              <p:cNvGrpSpPr>
                <a:grpSpLocks/>
              </p:cNvGrpSpPr>
              <p:nvPr/>
            </p:nvGrpSpPr>
            <p:grpSpPr bwMode="auto">
              <a:xfrm>
                <a:off x="2209800" y="1837713"/>
                <a:ext cx="4614831" cy="1752600"/>
                <a:chOff x="2819400" y="2514600"/>
                <a:chExt cx="4614482" cy="1752600"/>
              </a:xfrm>
            </p:grpSpPr>
            <p:cxnSp>
              <p:nvCxnSpPr>
                <p:cNvPr id="13" name="Straight Connector 12"/>
                <p:cNvCxnSpPr/>
                <p:nvPr/>
              </p:nvCxnSpPr>
              <p:spPr>
                <a:xfrm flipV="1">
                  <a:off x="2819400" y="2819400"/>
                  <a:ext cx="4038295" cy="1447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4322" name="TextBox 13"/>
                <p:cNvSpPr txBox="1">
                  <a:spLocks noChangeArrowheads="1"/>
                </p:cNvSpPr>
                <p:nvPr/>
              </p:nvSpPr>
              <p:spPr bwMode="auto">
                <a:xfrm>
                  <a:off x="7010400" y="2514600"/>
                  <a:ext cx="4234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solidFill>
                        <a:prstClr val="black"/>
                      </a:solidFill>
                    </a:rPr>
                    <a:t>S</a:t>
                  </a:r>
                  <a:r>
                    <a:rPr lang="en-US" baseline="-25000" dirty="0">
                      <a:solidFill>
                        <a:prstClr val="black"/>
                      </a:solidFill>
                    </a:rPr>
                    <a:t>1</a:t>
                  </a:r>
                </a:p>
              </p:txBody>
            </p:sp>
          </p:grpSp>
          <p:cxnSp>
            <p:nvCxnSpPr>
              <p:cNvPr id="46" name="Straight Arrow Connector 45"/>
              <p:cNvCxnSpPr/>
              <p:nvPr/>
            </p:nvCxnSpPr>
            <p:spPr>
              <a:xfrm>
                <a:off x="4718050" y="2828313"/>
                <a:ext cx="1187619" cy="0"/>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grpSp>
        <p:nvGrpSpPr>
          <p:cNvPr id="30" name="Group 29"/>
          <p:cNvGrpSpPr/>
          <p:nvPr/>
        </p:nvGrpSpPr>
        <p:grpSpPr>
          <a:xfrm>
            <a:off x="3802063" y="2990238"/>
            <a:ext cx="4007006" cy="2197100"/>
            <a:chOff x="3802063" y="2990238"/>
            <a:chExt cx="4007006" cy="2197100"/>
          </a:xfrm>
        </p:grpSpPr>
        <p:grpSp>
          <p:nvGrpSpPr>
            <p:cNvPr id="17" name="Group 25"/>
            <p:cNvGrpSpPr>
              <a:grpSpLocks/>
            </p:cNvGrpSpPr>
            <p:nvPr/>
          </p:nvGrpSpPr>
          <p:grpSpPr bwMode="auto">
            <a:xfrm>
              <a:off x="3802063" y="2990238"/>
              <a:ext cx="312737" cy="2197100"/>
              <a:chOff x="4022546" y="2743994"/>
              <a:chExt cx="312906" cy="2197338"/>
            </a:xfrm>
          </p:grpSpPr>
          <p:cxnSp>
            <p:nvCxnSpPr>
              <p:cNvPr id="34" name="Straight Connector 33"/>
              <p:cNvCxnSpPr/>
              <p:nvPr/>
            </p:nvCxnSpPr>
            <p:spPr>
              <a:xfrm rot="5400000">
                <a:off x="3277207" y="3657699"/>
                <a:ext cx="1828998" cy="1588"/>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4309" name="TextBox 34"/>
              <p:cNvSpPr txBox="1">
                <a:spLocks noChangeArrowheads="1"/>
              </p:cNvSpPr>
              <p:nvPr/>
            </p:nvSpPr>
            <p:spPr bwMode="auto">
              <a:xfrm>
                <a:off x="4022546" y="45720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prstClr val="black"/>
                    </a:solidFill>
                  </a:rPr>
                  <a:t>4</a:t>
                </a:r>
              </a:p>
            </p:txBody>
          </p:sp>
        </p:grpSp>
        <p:cxnSp>
          <p:nvCxnSpPr>
            <p:cNvPr id="51" name="Straight Arrow Connector 50"/>
            <p:cNvCxnSpPr/>
            <p:nvPr/>
          </p:nvCxnSpPr>
          <p:spPr>
            <a:xfrm>
              <a:off x="3962400" y="4733313"/>
              <a:ext cx="685800" cy="158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4" name="Group 51"/>
            <p:cNvGrpSpPr>
              <a:grpSpLocks/>
            </p:cNvGrpSpPr>
            <p:nvPr/>
          </p:nvGrpSpPr>
          <p:grpSpPr bwMode="auto">
            <a:xfrm>
              <a:off x="4267200" y="4428514"/>
              <a:ext cx="3541869" cy="338554"/>
              <a:chOff x="1066800" y="-674132"/>
              <a:chExt cx="3542111" cy="338971"/>
            </a:xfrm>
          </p:grpSpPr>
          <p:sp>
            <p:nvSpPr>
              <p:cNvPr id="54298" name="TextBox 52"/>
              <p:cNvSpPr txBox="1">
                <a:spLocks noChangeArrowheads="1"/>
              </p:cNvSpPr>
              <p:nvPr/>
            </p:nvSpPr>
            <p:spPr bwMode="auto">
              <a:xfrm>
                <a:off x="2286000" y="-674132"/>
                <a:ext cx="2322911" cy="33897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solidFill>
                      <a:prstClr val="black"/>
                    </a:solidFill>
                    <a:latin typeface="+mn-lt"/>
                  </a:rPr>
                  <a:t>3. a </a:t>
                </a:r>
                <a:r>
                  <a:rPr lang="en-US" sz="1600" dirty="0">
                    <a:solidFill>
                      <a:prstClr val="black"/>
                    </a:solidFill>
                    <a:latin typeface="+mn-lt"/>
                  </a:rPr>
                  <a:t>smaller quantity </a:t>
                </a:r>
                <a:r>
                  <a:rPr lang="en-US" sz="1600" dirty="0" smtClean="0">
                    <a:solidFill>
                      <a:prstClr val="black"/>
                    </a:solidFill>
                    <a:latin typeface="+mn-lt"/>
                  </a:rPr>
                  <a:t>sold</a:t>
                </a:r>
                <a:endParaRPr lang="en-US" sz="1600" dirty="0">
                  <a:solidFill>
                    <a:prstClr val="black"/>
                  </a:solidFill>
                  <a:latin typeface="+mn-lt"/>
                </a:endParaRPr>
              </a:p>
            </p:txBody>
          </p:sp>
          <p:cxnSp>
            <p:nvCxnSpPr>
              <p:cNvPr id="54" name="Straight Connector 53"/>
              <p:cNvCxnSpPr/>
              <p:nvPr/>
            </p:nvCxnSpPr>
            <p:spPr>
              <a:xfrm flipV="1">
                <a:off x="1066800" y="-521545"/>
                <a:ext cx="1219283" cy="76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5" name="Group 34"/>
          <p:cNvGrpSpPr/>
          <p:nvPr/>
        </p:nvGrpSpPr>
        <p:grpSpPr>
          <a:xfrm>
            <a:off x="0" y="2218713"/>
            <a:ext cx="4038600" cy="1219200"/>
            <a:chOff x="0" y="2218713"/>
            <a:chExt cx="4038600" cy="1219200"/>
          </a:xfrm>
        </p:grpSpPr>
        <p:grpSp>
          <p:nvGrpSpPr>
            <p:cNvPr id="29" name="Group 28"/>
            <p:cNvGrpSpPr/>
            <p:nvPr/>
          </p:nvGrpSpPr>
          <p:grpSpPr>
            <a:xfrm>
              <a:off x="0" y="2218713"/>
              <a:ext cx="4038600" cy="1219200"/>
              <a:chOff x="0" y="2218713"/>
              <a:chExt cx="4038600" cy="1219200"/>
            </a:xfrm>
          </p:grpSpPr>
          <p:grpSp>
            <p:nvGrpSpPr>
              <p:cNvPr id="12" name="Group 26"/>
              <p:cNvGrpSpPr>
                <a:grpSpLocks/>
              </p:cNvGrpSpPr>
              <p:nvPr/>
            </p:nvGrpSpPr>
            <p:grpSpPr bwMode="auto">
              <a:xfrm>
                <a:off x="1131888" y="2752113"/>
                <a:ext cx="2906712" cy="369888"/>
                <a:chOff x="1131173" y="3014246"/>
                <a:chExt cx="2907427" cy="369332"/>
              </a:xfrm>
            </p:grpSpPr>
            <p:cxnSp>
              <p:nvCxnSpPr>
                <p:cNvPr id="28" name="Straight Connector 27"/>
                <p:cNvCxnSpPr/>
                <p:nvPr/>
              </p:nvCxnSpPr>
              <p:spPr>
                <a:xfrm>
                  <a:off x="1828256" y="3199705"/>
                  <a:ext cx="2210344"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4313" name="TextBox 28"/>
                <p:cNvSpPr txBox="1">
                  <a:spLocks noChangeArrowheads="1"/>
                </p:cNvSpPr>
                <p:nvPr/>
              </p:nvSpPr>
              <p:spPr bwMode="auto">
                <a:xfrm>
                  <a:off x="1131173" y="3014246"/>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prstClr val="black"/>
                      </a:solidFill>
                    </a:rPr>
                    <a:t>$2.50</a:t>
                  </a:r>
                </a:p>
              </p:txBody>
            </p:sp>
          </p:grpSp>
          <p:grpSp>
            <p:nvGrpSpPr>
              <p:cNvPr id="23" name="Group 46"/>
              <p:cNvGrpSpPr>
                <a:grpSpLocks/>
              </p:cNvGrpSpPr>
              <p:nvPr/>
            </p:nvGrpSpPr>
            <p:grpSpPr bwMode="auto">
              <a:xfrm>
                <a:off x="0" y="2218713"/>
                <a:ext cx="1752600" cy="989013"/>
                <a:chOff x="3124200" y="-902732"/>
                <a:chExt cx="1752604" cy="989112"/>
              </a:xfrm>
            </p:grpSpPr>
            <p:sp>
              <p:nvSpPr>
                <p:cNvPr id="54300" name="TextBox 47"/>
                <p:cNvSpPr txBox="1">
                  <a:spLocks noChangeArrowheads="1"/>
                </p:cNvSpPr>
                <p:nvPr/>
              </p:nvSpPr>
              <p:spPr bwMode="auto">
                <a:xfrm>
                  <a:off x="3124200" y="-902732"/>
                  <a:ext cx="1322801" cy="58483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solidFill>
                        <a:prstClr val="black"/>
                      </a:solidFill>
                      <a:latin typeface="+mn-lt"/>
                    </a:rPr>
                    <a:t>2. results </a:t>
                  </a:r>
                  <a:r>
                    <a:rPr lang="en-US" sz="1600" dirty="0">
                      <a:solidFill>
                        <a:prstClr val="black"/>
                      </a:solidFill>
                      <a:latin typeface="+mn-lt"/>
                    </a:rPr>
                    <a:t>in </a:t>
                  </a:r>
                </a:p>
                <a:p>
                  <a:pPr eaLnBrk="1" hangingPunct="1"/>
                  <a:r>
                    <a:rPr lang="en-US" sz="1600" dirty="0">
                      <a:solidFill>
                        <a:prstClr val="black"/>
                      </a:solidFill>
                      <a:latin typeface="+mn-lt"/>
                    </a:rPr>
                    <a:t>a higher </a:t>
                  </a:r>
                  <a:r>
                    <a:rPr lang="en-US" sz="1600" dirty="0" smtClean="0">
                      <a:solidFill>
                        <a:prstClr val="black"/>
                      </a:solidFill>
                      <a:latin typeface="+mn-lt"/>
                    </a:rPr>
                    <a:t>price</a:t>
                  </a:r>
                  <a:endParaRPr lang="en-US" sz="1600" dirty="0">
                    <a:solidFill>
                      <a:prstClr val="black"/>
                    </a:solidFill>
                    <a:latin typeface="+mn-lt"/>
                  </a:endParaRPr>
                </a:p>
              </p:txBody>
            </p:sp>
            <p:cxnSp>
              <p:nvCxnSpPr>
                <p:cNvPr id="49" name="Straight Connector 48"/>
                <p:cNvCxnSpPr/>
                <p:nvPr/>
              </p:nvCxnSpPr>
              <p:spPr>
                <a:xfrm rot="10800000">
                  <a:off x="3581401" y="-293071"/>
                  <a:ext cx="1295403" cy="379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0" name="Straight Arrow Connector 49"/>
              <p:cNvCxnSpPr/>
              <p:nvPr/>
            </p:nvCxnSpPr>
            <p:spPr>
              <a:xfrm rot="5400000" flipH="1" flipV="1">
                <a:off x="1676401" y="3207725"/>
                <a:ext cx="457200" cy="317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 name="Freeform 183"/>
            <p:cNvSpPr>
              <a:spLocks/>
            </p:cNvSpPr>
            <p:nvPr/>
          </p:nvSpPr>
          <p:spPr bwMode="auto">
            <a:xfrm>
              <a:off x="3892550" y="29045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solidFill>
                  <a:prstClr val="black"/>
                </a:solidFill>
              </a:endParaRPr>
            </a:p>
          </p:txBody>
        </p:sp>
      </p:grpSp>
      <p:sp>
        <p:nvSpPr>
          <p:cNvPr id="55" name="Title 1"/>
          <p:cNvSpPr>
            <a:spLocks noGrp="1"/>
          </p:cNvSpPr>
          <p:nvPr>
            <p:ph type="title"/>
          </p:nvPr>
        </p:nvSpPr>
        <p:spPr bwMode="auto">
          <a:xfrm>
            <a:off x="3811965" y="203388"/>
            <a:ext cx="5035153"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400" dirty="0" smtClean="0">
                <a:solidFill>
                  <a:schemeClr val="bg1">
                    <a:lumMod val="50000"/>
                  </a:schemeClr>
                </a:solidFill>
                <a:latin typeface="+mn-lt"/>
                <a:cs typeface="Angsana New" pitchFamily="18" charset="-34"/>
              </a:rPr>
              <a:t>Supply and Demand</a:t>
            </a:r>
          </a:p>
        </p:txBody>
      </p:sp>
    </p:spTree>
    <p:extLst>
      <p:ext uri="{BB962C8B-B14F-4D97-AF65-F5344CB8AC3E}">
        <p14:creationId xmlns:p14="http://schemas.microsoft.com/office/powerpoint/2010/main" val="1843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right)">
                                      <p:cBhvr>
                                        <p:cTn id="7" dur="2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wipe(left)">
                                      <p:cBhvr>
                                        <p:cTn id="12" dur="20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up)">
                                      <p:cBhvr>
                                        <p:cTn id="17" dur="20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457200" y="1232075"/>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marL="0" indent="0">
              <a:buNone/>
            </a:pPr>
            <a:r>
              <a:rPr lang="en-US" dirty="0" smtClean="0"/>
              <a:t>Example: shifts in both supply and demand</a:t>
            </a:r>
            <a:endParaRPr lang="en-US" b="1" dirty="0" smtClean="0"/>
          </a:p>
          <a:p>
            <a:pPr lvl="1"/>
            <a:r>
              <a:rPr lang="en-US" dirty="0" smtClean="0"/>
              <a:t>Increase in labor wages and increase in fish price</a:t>
            </a:r>
          </a:p>
          <a:p>
            <a:pPr marL="1428750" lvl="2" indent="-514350">
              <a:buFont typeface="Calibri" pitchFamily="34" charset="0"/>
              <a:buAutoNum type="arabicPeriod"/>
            </a:pPr>
            <a:r>
              <a:rPr lang="en-US" smtClean="0"/>
              <a:t>Higher </a:t>
            </a:r>
            <a:r>
              <a:rPr lang="en-US" dirty="0" smtClean="0"/>
              <a:t>fish price shifts demand curve for hamburger to the right</a:t>
            </a:r>
          </a:p>
          <a:p>
            <a:pPr marL="1428750" lvl="2" indent="-514350">
              <a:buFont typeface="Calibri" pitchFamily="34" charset="0"/>
              <a:buAutoNum type="arabicPeriod"/>
            </a:pPr>
            <a:r>
              <a:rPr lang="en-US" dirty="0" smtClean="0"/>
              <a:t>Higher labor wages will shift supply to the left</a:t>
            </a:r>
          </a:p>
          <a:p>
            <a:pPr marL="1428750" lvl="2" indent="-514350">
              <a:buFont typeface="Calibri" pitchFamily="34" charset="0"/>
              <a:buAutoNum type="arabicPeriod"/>
            </a:pPr>
            <a:r>
              <a:rPr lang="en-US" dirty="0" smtClean="0"/>
              <a:t>Equilibrium price raises</a:t>
            </a:r>
          </a:p>
          <a:p>
            <a:pPr marL="1428750" lvl="2" indent="-514350">
              <a:buFont typeface="Calibri" pitchFamily="34" charset="0"/>
              <a:buAutoNum type="arabicPeriod"/>
            </a:pPr>
            <a:r>
              <a:rPr lang="en-US" dirty="0" smtClean="0"/>
              <a:t>Equilibrium quantity depends on relative shifts in demand and supply</a:t>
            </a:r>
          </a:p>
          <a:p>
            <a:pPr lvl="3"/>
            <a:r>
              <a:rPr lang="en-US" dirty="0" smtClean="0"/>
              <a:t>If demand increases substantially while supply falls just a little: equilibrium quantity rises</a:t>
            </a:r>
          </a:p>
          <a:p>
            <a:pPr lvl="3"/>
            <a:r>
              <a:rPr lang="en-US" dirty="0" smtClean="0"/>
              <a:t>If supply falls substantially while demand rises just a little: equilibrium quantity falls</a:t>
            </a:r>
          </a:p>
        </p:txBody>
      </p:sp>
      <p:sp>
        <p:nvSpPr>
          <p:cNvPr id="5" name="Title 1"/>
          <p:cNvSpPr>
            <a:spLocks noGrp="1"/>
          </p:cNvSpPr>
          <p:nvPr>
            <p:ph type="title"/>
          </p:nvPr>
        </p:nvSpPr>
        <p:spPr bwMode="auto">
          <a:xfrm>
            <a:off x="3669465" y="203388"/>
            <a:ext cx="5035153"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400" dirty="0" smtClean="0">
                <a:solidFill>
                  <a:schemeClr val="bg1">
                    <a:lumMod val="50000"/>
                  </a:schemeClr>
                </a:solidFill>
                <a:latin typeface="+mn-lt"/>
                <a:cs typeface="Angsana New" pitchFamily="18" charset="-34"/>
              </a:rPr>
              <a:t>Supply and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0263" y="1743075"/>
            <a:ext cx="3581400" cy="312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5"/>
          <p:cNvGrpSpPr>
            <a:grpSpLocks/>
          </p:cNvGrpSpPr>
          <p:nvPr/>
        </p:nvGrpSpPr>
        <p:grpSpPr bwMode="auto">
          <a:xfrm>
            <a:off x="219702" y="1594250"/>
            <a:ext cx="651139" cy="3273025"/>
            <a:chOff x="1217545" y="1298456"/>
            <a:chExt cx="651800" cy="3273544"/>
          </a:xfrm>
        </p:grpSpPr>
        <p:cxnSp>
          <p:nvCxnSpPr>
            <p:cNvPr id="7" name="Straight Connector 6"/>
            <p:cNvCxnSpPr/>
            <p:nvPr/>
          </p:nvCxnSpPr>
          <p:spPr>
            <a:xfrm rot="5400000">
              <a:off x="229862" y="2971544"/>
              <a:ext cx="3199323"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427" name="TextBox 7"/>
            <p:cNvSpPr txBox="1">
              <a:spLocks noChangeArrowheads="1"/>
            </p:cNvSpPr>
            <p:nvPr/>
          </p:nvSpPr>
          <p:spPr bwMode="auto">
            <a:xfrm>
              <a:off x="1217545" y="1298456"/>
              <a:ext cx="651800" cy="338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grpSp>
      <p:grpSp>
        <p:nvGrpSpPr>
          <p:cNvPr id="3" name="Group 8"/>
          <p:cNvGrpSpPr>
            <a:grpSpLocks/>
          </p:cNvGrpSpPr>
          <p:nvPr/>
        </p:nvGrpSpPr>
        <p:grpSpPr bwMode="auto">
          <a:xfrm>
            <a:off x="677862" y="4867273"/>
            <a:ext cx="4155894" cy="609788"/>
            <a:chOff x="1676400" y="5181600"/>
            <a:chExt cx="3846967" cy="608678"/>
          </a:xfrm>
        </p:grpSpPr>
        <p:cxnSp>
          <p:nvCxnSpPr>
            <p:cNvPr id="10" name="Straight Connector 9"/>
            <p:cNvCxnSpPr/>
            <p:nvPr/>
          </p:nvCxnSpPr>
          <p:spPr>
            <a:xfrm>
              <a:off x="1817807" y="5181600"/>
              <a:ext cx="3581400" cy="1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424" name="TextBox 10"/>
            <p:cNvSpPr txBox="1">
              <a:spLocks noChangeArrowheads="1"/>
            </p:cNvSpPr>
            <p:nvPr/>
          </p:nvSpPr>
          <p:spPr bwMode="auto">
            <a:xfrm>
              <a:off x="4137802" y="5206568"/>
              <a:ext cx="1385565" cy="58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Quantity of </a:t>
              </a:r>
              <a:r>
                <a:rPr lang="en-US" sz="1600" dirty="0" smtClean="0"/>
                <a:t>Hamburgers</a:t>
              </a:r>
              <a:endParaRPr lang="en-US" sz="1600" dirty="0"/>
            </a:p>
          </p:txBody>
        </p:sp>
        <p:sp>
          <p:nvSpPr>
            <p:cNvPr id="56425" name="TextBox 11"/>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6" name="Group 12"/>
          <p:cNvGrpSpPr>
            <a:grpSpLocks/>
          </p:cNvGrpSpPr>
          <p:nvPr/>
        </p:nvGrpSpPr>
        <p:grpSpPr bwMode="auto">
          <a:xfrm>
            <a:off x="1066800" y="2667000"/>
            <a:ext cx="3332134" cy="2057400"/>
            <a:chOff x="1705683" y="1791066"/>
            <a:chExt cx="3720624" cy="2790778"/>
          </a:xfrm>
        </p:grpSpPr>
        <p:cxnSp>
          <p:nvCxnSpPr>
            <p:cNvPr id="14" name="Straight Connector 13"/>
            <p:cNvCxnSpPr/>
            <p:nvPr/>
          </p:nvCxnSpPr>
          <p:spPr>
            <a:xfrm>
              <a:off x="1705683" y="1791066"/>
              <a:ext cx="3233195" cy="2687416"/>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56422" name="TextBox 14"/>
            <p:cNvSpPr txBox="1">
              <a:spLocks noChangeArrowheads="1"/>
            </p:cNvSpPr>
            <p:nvPr/>
          </p:nvSpPr>
          <p:spPr bwMode="auto">
            <a:xfrm>
              <a:off x="4939097" y="4080860"/>
              <a:ext cx="487210" cy="50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grpSp>
        <p:nvGrpSpPr>
          <p:cNvPr id="8" name="Group 18"/>
          <p:cNvGrpSpPr>
            <a:grpSpLocks/>
          </p:cNvGrpSpPr>
          <p:nvPr/>
        </p:nvGrpSpPr>
        <p:grpSpPr bwMode="auto">
          <a:xfrm>
            <a:off x="468313" y="2514599"/>
            <a:ext cx="2427287" cy="369332"/>
            <a:chOff x="1466575" y="3014246"/>
            <a:chExt cx="2572025" cy="368777"/>
          </a:xfrm>
        </p:grpSpPr>
        <p:cxnSp>
          <p:nvCxnSpPr>
            <p:cNvPr id="20" name="Straight Connector 19"/>
            <p:cNvCxnSpPr/>
            <p:nvPr/>
          </p:nvCxnSpPr>
          <p:spPr>
            <a:xfrm>
              <a:off x="1828239" y="3199705"/>
              <a:ext cx="2210361"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420" name="TextBox 20"/>
            <p:cNvSpPr txBox="1">
              <a:spLocks noChangeArrowheads="1"/>
            </p:cNvSpPr>
            <p:nvPr/>
          </p:nvSpPr>
          <p:spPr bwMode="auto">
            <a:xfrm>
              <a:off x="1466575" y="3014246"/>
              <a:ext cx="448768" cy="36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a:t>1</a:t>
              </a:r>
            </a:p>
          </p:txBody>
        </p:sp>
      </p:grpSp>
      <p:sp>
        <p:nvSpPr>
          <p:cNvPr id="23" name="TextBox 22"/>
          <p:cNvSpPr txBox="1">
            <a:spLocks noChangeArrowheads="1"/>
          </p:cNvSpPr>
          <p:nvPr/>
        </p:nvSpPr>
        <p:spPr bwMode="auto">
          <a:xfrm>
            <a:off x="1013758" y="1059875"/>
            <a:ext cx="27008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mn-lt"/>
              </a:rPr>
              <a:t>Price </a:t>
            </a:r>
            <a:r>
              <a:rPr lang="en-US" dirty="0">
                <a:latin typeface="+mn-lt"/>
              </a:rPr>
              <a:t>Rises, Quantity Rises</a:t>
            </a:r>
          </a:p>
        </p:txBody>
      </p:sp>
      <p:sp>
        <p:nvSpPr>
          <p:cNvPr id="24" name="TextBox 23"/>
          <p:cNvSpPr txBox="1">
            <a:spLocks noChangeArrowheads="1"/>
          </p:cNvSpPr>
          <p:nvPr/>
        </p:nvSpPr>
        <p:spPr bwMode="auto">
          <a:xfrm>
            <a:off x="135562" y="5584144"/>
            <a:ext cx="894312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latin typeface="+mn-lt"/>
              </a:rPr>
              <a:t>O</a:t>
            </a:r>
            <a:r>
              <a:rPr lang="en-US" sz="1600" dirty="0" smtClean="0">
                <a:latin typeface="+mn-lt"/>
              </a:rPr>
              <a:t>bserve </a:t>
            </a:r>
            <a:r>
              <a:rPr lang="en-US" sz="1600" dirty="0">
                <a:latin typeface="+mn-lt"/>
              </a:rPr>
              <a:t>a simultaneous increase in demand and decrease in </a:t>
            </a:r>
            <a:r>
              <a:rPr lang="en-US" sz="1600" dirty="0" smtClean="0">
                <a:latin typeface="+mn-lt"/>
              </a:rPr>
              <a:t>supply with two possibly outcomes. </a:t>
            </a:r>
          </a:p>
          <a:p>
            <a:pPr marL="228600" indent="-119063" eaLnBrk="1" hangingPunct="1">
              <a:buFont typeface="Arial" pitchFamily="34" charset="0"/>
              <a:buChar char="•"/>
            </a:pPr>
            <a:r>
              <a:rPr lang="en-US" sz="1600" dirty="0" smtClean="0">
                <a:latin typeface="+mn-lt"/>
              </a:rPr>
              <a:t>To the left, equilibrium </a:t>
            </a:r>
            <a:r>
              <a:rPr lang="en-US" sz="1600" dirty="0">
                <a:latin typeface="+mn-lt"/>
              </a:rPr>
              <a:t>price rises from </a:t>
            </a:r>
            <a:r>
              <a:rPr lang="en-US" sz="1600" dirty="0" smtClean="0">
                <a:latin typeface="+mn-lt"/>
              </a:rPr>
              <a:t>P</a:t>
            </a:r>
            <a:r>
              <a:rPr lang="en-US" sz="1600" baseline="-25000" dirty="0">
                <a:latin typeface="+mn-lt"/>
              </a:rPr>
              <a:t>0</a:t>
            </a:r>
            <a:r>
              <a:rPr lang="en-US" sz="1600" dirty="0" smtClean="0">
                <a:latin typeface="+mn-lt"/>
              </a:rPr>
              <a:t> </a:t>
            </a:r>
            <a:r>
              <a:rPr lang="en-US" sz="1600" dirty="0">
                <a:latin typeface="+mn-lt"/>
              </a:rPr>
              <a:t>to </a:t>
            </a:r>
            <a:r>
              <a:rPr lang="en-US" sz="1600" dirty="0" smtClean="0">
                <a:latin typeface="+mn-lt"/>
              </a:rPr>
              <a:t>P</a:t>
            </a:r>
            <a:r>
              <a:rPr lang="en-US" sz="1600" baseline="-25000" dirty="0">
                <a:latin typeface="+mn-lt"/>
              </a:rPr>
              <a:t>1</a:t>
            </a:r>
            <a:r>
              <a:rPr lang="en-US" sz="1600" dirty="0" smtClean="0">
                <a:latin typeface="+mn-lt"/>
              </a:rPr>
              <a:t>, </a:t>
            </a:r>
            <a:r>
              <a:rPr lang="en-US" sz="1600" dirty="0">
                <a:latin typeface="+mn-lt"/>
              </a:rPr>
              <a:t>and the equilibrium quantity rises from </a:t>
            </a:r>
            <a:r>
              <a:rPr lang="en-US" sz="1600" dirty="0" smtClean="0">
                <a:latin typeface="+mn-lt"/>
              </a:rPr>
              <a:t>Q</a:t>
            </a:r>
            <a:r>
              <a:rPr lang="en-US" sz="1600" baseline="-25000" dirty="0">
                <a:latin typeface="+mn-lt"/>
              </a:rPr>
              <a:t>0</a:t>
            </a:r>
            <a:r>
              <a:rPr lang="en-US" sz="1600" dirty="0" smtClean="0">
                <a:latin typeface="+mn-lt"/>
              </a:rPr>
              <a:t> </a:t>
            </a:r>
            <a:r>
              <a:rPr lang="en-US" sz="1600" dirty="0">
                <a:latin typeface="+mn-lt"/>
              </a:rPr>
              <a:t>to </a:t>
            </a:r>
            <a:r>
              <a:rPr lang="en-US" sz="1600" dirty="0" smtClean="0">
                <a:latin typeface="+mn-lt"/>
              </a:rPr>
              <a:t>Q</a:t>
            </a:r>
            <a:r>
              <a:rPr lang="en-US" sz="1600" baseline="-25000" dirty="0">
                <a:latin typeface="+mn-lt"/>
              </a:rPr>
              <a:t>1</a:t>
            </a:r>
            <a:r>
              <a:rPr lang="en-US" sz="1600" dirty="0" smtClean="0">
                <a:latin typeface="+mn-lt"/>
              </a:rPr>
              <a:t>. </a:t>
            </a:r>
          </a:p>
          <a:p>
            <a:pPr marL="228600" indent="-119063" eaLnBrk="1" hangingPunct="1">
              <a:buFont typeface="Arial" pitchFamily="34" charset="0"/>
              <a:buChar char="•"/>
            </a:pPr>
            <a:r>
              <a:rPr lang="en-US" sz="1600" dirty="0" smtClean="0">
                <a:latin typeface="+mn-lt"/>
              </a:rPr>
              <a:t>To the right, equilibrium </a:t>
            </a:r>
            <a:r>
              <a:rPr lang="en-US" sz="1600" dirty="0">
                <a:latin typeface="+mn-lt"/>
              </a:rPr>
              <a:t>price again rises from </a:t>
            </a:r>
            <a:r>
              <a:rPr lang="en-US" sz="1600" dirty="0" smtClean="0">
                <a:latin typeface="+mn-lt"/>
              </a:rPr>
              <a:t>P</a:t>
            </a:r>
            <a:r>
              <a:rPr lang="en-US" sz="1600" baseline="-25000" dirty="0">
                <a:latin typeface="+mn-lt"/>
              </a:rPr>
              <a:t>0</a:t>
            </a:r>
            <a:r>
              <a:rPr lang="en-US" sz="1600" dirty="0" smtClean="0">
                <a:latin typeface="+mn-lt"/>
              </a:rPr>
              <a:t> </a:t>
            </a:r>
            <a:r>
              <a:rPr lang="en-US" sz="1600" dirty="0">
                <a:latin typeface="+mn-lt"/>
              </a:rPr>
              <a:t>to </a:t>
            </a:r>
            <a:r>
              <a:rPr lang="en-US" sz="1600" dirty="0" smtClean="0">
                <a:latin typeface="+mn-lt"/>
              </a:rPr>
              <a:t>P</a:t>
            </a:r>
            <a:r>
              <a:rPr lang="en-US" sz="1600" baseline="-25000" dirty="0">
                <a:latin typeface="+mn-lt"/>
              </a:rPr>
              <a:t>1</a:t>
            </a:r>
            <a:r>
              <a:rPr lang="en-US" sz="1600" dirty="0" smtClean="0">
                <a:latin typeface="+mn-lt"/>
              </a:rPr>
              <a:t>, </a:t>
            </a:r>
            <a:r>
              <a:rPr lang="en-US" sz="1600" dirty="0">
                <a:latin typeface="+mn-lt"/>
              </a:rPr>
              <a:t>but the equilibrium quantity falls from </a:t>
            </a:r>
            <a:r>
              <a:rPr lang="en-US" sz="1600" dirty="0" smtClean="0">
                <a:latin typeface="+mn-lt"/>
              </a:rPr>
              <a:t>Q</a:t>
            </a:r>
            <a:r>
              <a:rPr lang="en-US" sz="1600" baseline="-25000" dirty="0" smtClean="0">
                <a:latin typeface="+mn-lt"/>
              </a:rPr>
              <a:t>0</a:t>
            </a:r>
            <a:r>
              <a:rPr lang="en-US" sz="1600" dirty="0" smtClean="0">
                <a:latin typeface="+mn-lt"/>
              </a:rPr>
              <a:t> to Q</a:t>
            </a:r>
            <a:r>
              <a:rPr lang="en-US" sz="1600" baseline="-25000" dirty="0">
                <a:latin typeface="+mn-lt"/>
              </a:rPr>
              <a:t>1</a:t>
            </a:r>
            <a:r>
              <a:rPr lang="en-US" sz="1600" dirty="0" smtClean="0">
                <a:latin typeface="+mn-lt"/>
              </a:rPr>
              <a:t>.</a:t>
            </a:r>
            <a:endParaRPr lang="en-US" sz="1600" dirty="0">
              <a:latin typeface="+mn-lt"/>
            </a:endParaRPr>
          </a:p>
        </p:txBody>
      </p:sp>
      <p:sp>
        <p:nvSpPr>
          <p:cNvPr id="25" name="TextBox 24"/>
          <p:cNvSpPr txBox="1">
            <a:spLocks noChangeArrowheads="1"/>
          </p:cNvSpPr>
          <p:nvPr/>
        </p:nvSpPr>
        <p:spPr bwMode="auto">
          <a:xfrm>
            <a:off x="5520652" y="1067113"/>
            <a:ext cx="26337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mn-lt"/>
              </a:rPr>
              <a:t>Price </a:t>
            </a:r>
            <a:r>
              <a:rPr lang="en-US" dirty="0">
                <a:latin typeface="+mn-lt"/>
              </a:rPr>
              <a:t>Rises, Quantity Falls</a:t>
            </a:r>
          </a:p>
        </p:txBody>
      </p:sp>
      <p:grpSp>
        <p:nvGrpSpPr>
          <p:cNvPr id="9" name="Group 25"/>
          <p:cNvGrpSpPr>
            <a:grpSpLocks/>
          </p:cNvGrpSpPr>
          <p:nvPr/>
        </p:nvGrpSpPr>
        <p:grpSpPr bwMode="auto">
          <a:xfrm>
            <a:off x="468313" y="3309937"/>
            <a:ext cx="1885950" cy="369332"/>
            <a:chOff x="1454748" y="3014246"/>
            <a:chExt cx="1886225" cy="368778"/>
          </a:xfrm>
        </p:grpSpPr>
        <p:cxnSp>
          <p:nvCxnSpPr>
            <p:cNvPr id="27" name="Straight Connector 26"/>
            <p:cNvCxnSpPr/>
            <p:nvPr/>
          </p:nvCxnSpPr>
          <p:spPr>
            <a:xfrm>
              <a:off x="1829453" y="3199704"/>
              <a:ext cx="1511520" cy="1586"/>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418" name="TextBox 27"/>
            <p:cNvSpPr txBox="1">
              <a:spLocks noChangeArrowheads="1"/>
            </p:cNvSpPr>
            <p:nvPr/>
          </p:nvSpPr>
          <p:spPr bwMode="auto">
            <a:xfrm>
              <a:off x="1454748" y="3014246"/>
              <a:ext cx="423576"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a:t>0</a:t>
              </a:r>
            </a:p>
          </p:txBody>
        </p:sp>
      </p:grpSp>
      <p:grpSp>
        <p:nvGrpSpPr>
          <p:cNvPr id="11" name="Group 28"/>
          <p:cNvGrpSpPr>
            <a:grpSpLocks/>
          </p:cNvGrpSpPr>
          <p:nvPr/>
        </p:nvGrpSpPr>
        <p:grpSpPr bwMode="auto">
          <a:xfrm>
            <a:off x="1066800" y="1905000"/>
            <a:ext cx="3200400" cy="2438400"/>
            <a:chOff x="2224919" y="3663698"/>
            <a:chExt cx="3573774" cy="3307589"/>
          </a:xfrm>
        </p:grpSpPr>
        <p:cxnSp>
          <p:nvCxnSpPr>
            <p:cNvPr id="30" name="Straight Connector 29"/>
            <p:cNvCxnSpPr/>
            <p:nvPr/>
          </p:nvCxnSpPr>
          <p:spPr>
            <a:xfrm flipV="1">
              <a:off x="2224919" y="4180509"/>
              <a:ext cx="3318504" cy="2790778"/>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56416" name="TextBox 30"/>
            <p:cNvSpPr txBox="1">
              <a:spLocks noChangeArrowheads="1"/>
            </p:cNvSpPr>
            <p:nvPr/>
          </p:nvSpPr>
          <p:spPr bwMode="auto">
            <a:xfrm>
              <a:off x="5325770" y="3663698"/>
              <a:ext cx="472923" cy="50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a:t>0</a:t>
              </a:r>
            </a:p>
          </p:txBody>
        </p:sp>
      </p:grpSp>
      <p:sp>
        <p:nvSpPr>
          <p:cNvPr id="33" name="Freeform 183"/>
          <p:cNvSpPr>
            <a:spLocks/>
          </p:cNvSpPr>
          <p:nvPr/>
        </p:nvSpPr>
        <p:spPr bwMode="auto">
          <a:xfrm>
            <a:off x="2209800" y="3419475"/>
            <a:ext cx="146050" cy="138113"/>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nvGrpSpPr>
          <p:cNvPr id="12" name="Group 79"/>
          <p:cNvGrpSpPr>
            <a:grpSpLocks/>
          </p:cNvGrpSpPr>
          <p:nvPr/>
        </p:nvGrpSpPr>
        <p:grpSpPr bwMode="auto">
          <a:xfrm>
            <a:off x="2057400" y="3505200"/>
            <a:ext cx="449162" cy="1731802"/>
            <a:chOff x="2835227" y="3210125"/>
            <a:chExt cx="449061" cy="1731046"/>
          </a:xfrm>
        </p:grpSpPr>
        <p:cxnSp>
          <p:nvCxnSpPr>
            <p:cNvPr id="40" name="Straight Connector 39"/>
            <p:cNvCxnSpPr/>
            <p:nvPr/>
          </p:nvCxnSpPr>
          <p:spPr>
            <a:xfrm rot="5400000">
              <a:off x="2369545" y="3886897"/>
              <a:ext cx="1363068" cy="952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414" name="TextBox 40"/>
            <p:cNvSpPr txBox="1">
              <a:spLocks noChangeArrowheads="1"/>
            </p:cNvSpPr>
            <p:nvPr/>
          </p:nvSpPr>
          <p:spPr bwMode="auto">
            <a:xfrm>
              <a:off x="2835227" y="4572000"/>
              <a:ext cx="449061" cy="36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0</a:t>
              </a:r>
            </a:p>
          </p:txBody>
        </p:sp>
      </p:grpSp>
      <p:grpSp>
        <p:nvGrpSpPr>
          <p:cNvPr id="13" name="Group 25"/>
          <p:cNvGrpSpPr>
            <a:grpSpLocks/>
          </p:cNvGrpSpPr>
          <p:nvPr/>
        </p:nvGrpSpPr>
        <p:grpSpPr bwMode="auto">
          <a:xfrm>
            <a:off x="2674938" y="2667001"/>
            <a:ext cx="449162" cy="2570168"/>
            <a:chOff x="3962400" y="2371131"/>
            <a:chExt cx="449062" cy="2570207"/>
          </a:xfrm>
        </p:grpSpPr>
        <p:cxnSp>
          <p:nvCxnSpPr>
            <p:cNvPr id="45" name="Straight Connector 44"/>
            <p:cNvCxnSpPr/>
            <p:nvPr/>
          </p:nvCxnSpPr>
          <p:spPr>
            <a:xfrm rot="5400000">
              <a:off x="3090000" y="3472079"/>
              <a:ext cx="2201896"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412" name="TextBox 45"/>
            <p:cNvSpPr txBox="1">
              <a:spLocks noChangeArrowheads="1"/>
            </p:cNvSpPr>
            <p:nvPr/>
          </p:nvSpPr>
          <p:spPr bwMode="auto">
            <a:xfrm>
              <a:off x="3962400" y="4572000"/>
              <a:ext cx="44906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grpSp>
      <p:grpSp>
        <p:nvGrpSpPr>
          <p:cNvPr id="15" name="Group 89"/>
          <p:cNvGrpSpPr>
            <a:grpSpLocks/>
          </p:cNvGrpSpPr>
          <p:nvPr/>
        </p:nvGrpSpPr>
        <p:grpSpPr bwMode="auto">
          <a:xfrm>
            <a:off x="1544638" y="1752600"/>
            <a:ext cx="2930458" cy="1828800"/>
            <a:chOff x="1960953" y="1997790"/>
            <a:chExt cx="3271836" cy="2480693"/>
          </a:xfrm>
        </p:grpSpPr>
        <p:cxnSp>
          <p:nvCxnSpPr>
            <p:cNvPr id="91" name="Straight Connector 90"/>
            <p:cNvCxnSpPr/>
            <p:nvPr/>
          </p:nvCxnSpPr>
          <p:spPr>
            <a:xfrm>
              <a:off x="1960953" y="1997790"/>
              <a:ext cx="2977687" cy="248069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6410" name="TextBox 91"/>
            <p:cNvSpPr txBox="1">
              <a:spLocks noChangeArrowheads="1"/>
            </p:cNvSpPr>
            <p:nvPr/>
          </p:nvSpPr>
          <p:spPr bwMode="auto">
            <a:xfrm>
              <a:off x="4745621" y="3961671"/>
              <a:ext cx="487168" cy="50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grpSp>
        <p:nvGrpSpPr>
          <p:cNvPr id="16" name="Group 93"/>
          <p:cNvGrpSpPr>
            <a:grpSpLocks/>
          </p:cNvGrpSpPr>
          <p:nvPr/>
        </p:nvGrpSpPr>
        <p:grpSpPr bwMode="auto">
          <a:xfrm>
            <a:off x="1143000" y="1828800"/>
            <a:ext cx="2667000" cy="2057400"/>
            <a:chOff x="2820548" y="3663698"/>
            <a:chExt cx="2978145" cy="2790778"/>
          </a:xfrm>
        </p:grpSpPr>
        <p:cxnSp>
          <p:nvCxnSpPr>
            <p:cNvPr id="95" name="Straight Connector 94"/>
            <p:cNvCxnSpPr/>
            <p:nvPr/>
          </p:nvCxnSpPr>
          <p:spPr>
            <a:xfrm flipV="1">
              <a:off x="2820548" y="4180509"/>
              <a:ext cx="2722875" cy="227396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6408" name="TextBox 95"/>
            <p:cNvSpPr txBox="1">
              <a:spLocks noChangeArrowheads="1"/>
            </p:cNvSpPr>
            <p:nvPr/>
          </p:nvSpPr>
          <p:spPr bwMode="auto">
            <a:xfrm>
              <a:off x="5325770" y="3663698"/>
              <a:ext cx="472923" cy="50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a:t>1</a:t>
              </a:r>
            </a:p>
          </p:txBody>
        </p:sp>
      </p:grpSp>
      <p:sp>
        <p:nvSpPr>
          <p:cNvPr id="102" name="Freeform 183"/>
          <p:cNvSpPr>
            <a:spLocks/>
          </p:cNvSpPr>
          <p:nvPr/>
        </p:nvSpPr>
        <p:spPr bwMode="auto">
          <a:xfrm>
            <a:off x="2819400" y="260667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nvGrpSpPr>
          <p:cNvPr id="18" name="Group 106"/>
          <p:cNvGrpSpPr>
            <a:grpSpLocks/>
          </p:cNvGrpSpPr>
          <p:nvPr/>
        </p:nvGrpSpPr>
        <p:grpSpPr bwMode="auto">
          <a:xfrm>
            <a:off x="2286000" y="1676400"/>
            <a:ext cx="1050925" cy="990600"/>
            <a:chOff x="4817112" y="1383268"/>
            <a:chExt cx="1050288" cy="990600"/>
          </a:xfrm>
        </p:grpSpPr>
        <p:sp>
          <p:nvSpPr>
            <p:cNvPr id="56403" name="TextBox 107"/>
            <p:cNvSpPr txBox="1">
              <a:spLocks noChangeArrowheads="1"/>
            </p:cNvSpPr>
            <p:nvPr/>
          </p:nvSpPr>
          <p:spPr bwMode="auto">
            <a:xfrm>
              <a:off x="4817112" y="1383268"/>
              <a:ext cx="1050288"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New </a:t>
              </a:r>
            </a:p>
            <a:p>
              <a:pPr eaLnBrk="1" hangingPunct="1"/>
              <a:r>
                <a:rPr lang="en-US" sz="1400" dirty="0"/>
                <a:t>equilibrium</a:t>
              </a:r>
            </a:p>
          </p:txBody>
        </p:sp>
        <p:cxnSp>
          <p:nvCxnSpPr>
            <p:cNvPr id="109" name="Straight Connector 108"/>
            <p:cNvCxnSpPr/>
            <p:nvPr/>
          </p:nvCxnSpPr>
          <p:spPr>
            <a:xfrm rot="16200000" flipV="1">
              <a:off x="5151733" y="2115123"/>
              <a:ext cx="457200" cy="60288"/>
            </a:xfrm>
            <a:prstGeom prst="line">
              <a:avLst/>
            </a:prstGeom>
            <a:ln>
              <a:solidFill>
                <a:srgbClr val="800080"/>
              </a:solidFill>
            </a:ln>
          </p:spPr>
          <p:style>
            <a:lnRef idx="1">
              <a:schemeClr val="accent1"/>
            </a:lnRef>
            <a:fillRef idx="0">
              <a:schemeClr val="accent1"/>
            </a:fillRef>
            <a:effectRef idx="0">
              <a:schemeClr val="accent1"/>
            </a:effectRef>
            <a:fontRef idx="minor">
              <a:schemeClr val="tx1"/>
            </a:fontRef>
          </p:style>
        </p:cxnSp>
      </p:grpSp>
      <p:cxnSp>
        <p:nvCxnSpPr>
          <p:cNvPr id="113" name="Straight Arrow Connector 112"/>
          <p:cNvCxnSpPr/>
          <p:nvPr/>
        </p:nvCxnSpPr>
        <p:spPr>
          <a:xfrm>
            <a:off x="2286000" y="4648200"/>
            <a:ext cx="609600" cy="158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flipH="1" flipV="1">
            <a:off x="915988" y="2744788"/>
            <a:ext cx="3" cy="74374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2209800" y="3198813"/>
            <a:ext cx="457200" cy="1587"/>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1600200" y="2894013"/>
            <a:ext cx="1447800" cy="1587"/>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9" name="Group 121"/>
          <p:cNvGrpSpPr>
            <a:grpSpLocks/>
          </p:cNvGrpSpPr>
          <p:nvPr/>
        </p:nvGrpSpPr>
        <p:grpSpPr bwMode="auto">
          <a:xfrm>
            <a:off x="2438400" y="3224213"/>
            <a:ext cx="1524000" cy="738187"/>
            <a:chOff x="3276600" y="2244804"/>
            <a:chExt cx="1524000" cy="738664"/>
          </a:xfrm>
        </p:grpSpPr>
        <p:sp>
          <p:nvSpPr>
            <p:cNvPr id="56401" name="TextBox 122"/>
            <p:cNvSpPr txBox="1">
              <a:spLocks noChangeArrowheads="1"/>
            </p:cNvSpPr>
            <p:nvPr/>
          </p:nvSpPr>
          <p:spPr bwMode="auto">
            <a:xfrm>
              <a:off x="3880155" y="2244804"/>
              <a:ext cx="920445"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Small</a:t>
              </a:r>
            </a:p>
            <a:p>
              <a:pPr eaLnBrk="1" hangingPunct="1"/>
              <a:r>
                <a:rPr lang="en-US" sz="1400" dirty="0"/>
                <a:t>decrease</a:t>
              </a:r>
            </a:p>
            <a:p>
              <a:pPr eaLnBrk="1" hangingPunct="1"/>
              <a:r>
                <a:rPr lang="en-US" sz="1400" dirty="0"/>
                <a:t>in supply</a:t>
              </a:r>
            </a:p>
          </p:txBody>
        </p:sp>
        <p:cxnSp>
          <p:nvCxnSpPr>
            <p:cNvPr id="124" name="Straight Connector 123"/>
            <p:cNvCxnSpPr/>
            <p:nvPr/>
          </p:nvCxnSpPr>
          <p:spPr>
            <a:xfrm>
              <a:off x="3276600" y="2297225"/>
              <a:ext cx="609600" cy="152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oup 126"/>
          <p:cNvGrpSpPr>
            <a:grpSpLocks/>
          </p:cNvGrpSpPr>
          <p:nvPr/>
        </p:nvGrpSpPr>
        <p:grpSpPr bwMode="auto">
          <a:xfrm>
            <a:off x="838200" y="1905000"/>
            <a:ext cx="1136650" cy="990600"/>
            <a:chOff x="3880155" y="2168604"/>
            <a:chExt cx="1136955" cy="990601"/>
          </a:xfrm>
        </p:grpSpPr>
        <p:sp>
          <p:nvSpPr>
            <p:cNvPr id="56399" name="TextBox 127"/>
            <p:cNvSpPr txBox="1">
              <a:spLocks noChangeArrowheads="1"/>
            </p:cNvSpPr>
            <p:nvPr/>
          </p:nvSpPr>
          <p:spPr bwMode="auto">
            <a:xfrm>
              <a:off x="3880155" y="2168604"/>
              <a:ext cx="1019831"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Large</a:t>
              </a:r>
            </a:p>
            <a:p>
              <a:pPr eaLnBrk="1" hangingPunct="1"/>
              <a:r>
                <a:rPr lang="en-US" sz="1400" dirty="0"/>
                <a:t>increase</a:t>
              </a:r>
            </a:p>
            <a:p>
              <a:pPr eaLnBrk="1" hangingPunct="1"/>
              <a:r>
                <a:rPr lang="en-US" sz="1400" dirty="0"/>
                <a:t>in demand</a:t>
              </a:r>
            </a:p>
          </p:txBody>
        </p:sp>
        <p:cxnSp>
          <p:nvCxnSpPr>
            <p:cNvPr id="129" name="Straight Connector 128"/>
            <p:cNvCxnSpPr/>
            <p:nvPr/>
          </p:nvCxnSpPr>
          <p:spPr>
            <a:xfrm rot="16200000" flipH="1">
              <a:off x="4715455" y="2857550"/>
              <a:ext cx="381000" cy="2223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1" name="Rectangle 130"/>
          <p:cNvSpPr/>
          <p:nvPr/>
        </p:nvSpPr>
        <p:spPr>
          <a:xfrm>
            <a:off x="5310188" y="1743075"/>
            <a:ext cx="3581400" cy="3124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2" name="Group 131"/>
          <p:cNvGrpSpPr>
            <a:grpSpLocks/>
          </p:cNvGrpSpPr>
          <p:nvPr/>
        </p:nvGrpSpPr>
        <p:grpSpPr bwMode="auto">
          <a:xfrm>
            <a:off x="4711502" y="1558625"/>
            <a:ext cx="651139" cy="3308650"/>
            <a:chOff x="1229432" y="1262825"/>
            <a:chExt cx="651800" cy="3309175"/>
          </a:xfrm>
        </p:grpSpPr>
        <p:cxnSp>
          <p:nvCxnSpPr>
            <p:cNvPr id="133" name="Straight Connector 132"/>
            <p:cNvCxnSpPr/>
            <p:nvPr/>
          </p:nvCxnSpPr>
          <p:spPr>
            <a:xfrm rot="5400000">
              <a:off x="229862" y="2971544"/>
              <a:ext cx="3199323"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398" name="TextBox 133"/>
            <p:cNvSpPr txBox="1">
              <a:spLocks noChangeArrowheads="1"/>
            </p:cNvSpPr>
            <p:nvPr/>
          </p:nvSpPr>
          <p:spPr bwMode="auto">
            <a:xfrm>
              <a:off x="1229432" y="1262825"/>
              <a:ext cx="651800" cy="338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600" dirty="0" smtClean="0"/>
                <a:t>Price</a:t>
              </a:r>
              <a:endParaRPr lang="en-US" sz="1600" dirty="0"/>
            </a:p>
          </p:txBody>
        </p:sp>
      </p:grpSp>
      <p:grpSp>
        <p:nvGrpSpPr>
          <p:cNvPr id="26" name="Group 134"/>
          <p:cNvGrpSpPr>
            <a:grpSpLocks/>
          </p:cNvGrpSpPr>
          <p:nvPr/>
        </p:nvGrpSpPr>
        <p:grpSpPr bwMode="auto">
          <a:xfrm>
            <a:off x="5180587" y="4867269"/>
            <a:ext cx="3811012" cy="588018"/>
            <a:chOff x="1676400" y="5181600"/>
            <a:chExt cx="3733800" cy="586948"/>
          </a:xfrm>
        </p:grpSpPr>
        <p:cxnSp>
          <p:nvCxnSpPr>
            <p:cNvPr id="136" name="Straight Connector 135"/>
            <p:cNvCxnSpPr/>
            <p:nvPr/>
          </p:nvCxnSpPr>
          <p:spPr>
            <a:xfrm>
              <a:off x="1805532" y="5181600"/>
              <a:ext cx="3581400" cy="15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6395" name="TextBox 136"/>
            <p:cNvSpPr txBox="1">
              <a:spLocks noChangeArrowheads="1"/>
            </p:cNvSpPr>
            <p:nvPr/>
          </p:nvSpPr>
          <p:spPr bwMode="auto">
            <a:xfrm>
              <a:off x="4022214" y="5184838"/>
              <a:ext cx="1387986" cy="58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smtClean="0"/>
                <a:t>Quantity of Hamburgers</a:t>
              </a:r>
              <a:endParaRPr lang="en-US" sz="1600" dirty="0"/>
            </a:p>
          </p:txBody>
        </p:sp>
        <p:sp>
          <p:nvSpPr>
            <p:cNvPr id="56396" name="TextBox 137"/>
            <p:cNvSpPr txBox="1">
              <a:spLocks noChangeArrowheads="1"/>
            </p:cNvSpPr>
            <p:nvPr/>
          </p:nvSpPr>
          <p:spPr bwMode="auto">
            <a:xfrm>
              <a:off x="1676400" y="5181600"/>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0</a:t>
              </a:r>
            </a:p>
          </p:txBody>
        </p:sp>
      </p:grpSp>
      <p:grpSp>
        <p:nvGrpSpPr>
          <p:cNvPr id="28" name="Group 138"/>
          <p:cNvGrpSpPr>
            <a:grpSpLocks/>
          </p:cNvGrpSpPr>
          <p:nvPr/>
        </p:nvGrpSpPr>
        <p:grpSpPr bwMode="auto">
          <a:xfrm>
            <a:off x="5638800" y="2438400"/>
            <a:ext cx="3332134" cy="2057400"/>
            <a:chOff x="1705683" y="1791066"/>
            <a:chExt cx="3720624" cy="2790778"/>
          </a:xfrm>
        </p:grpSpPr>
        <p:cxnSp>
          <p:nvCxnSpPr>
            <p:cNvPr id="140" name="Straight Connector 139"/>
            <p:cNvCxnSpPr/>
            <p:nvPr/>
          </p:nvCxnSpPr>
          <p:spPr>
            <a:xfrm>
              <a:off x="1705683" y="1791066"/>
              <a:ext cx="3233195" cy="2687416"/>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56393" name="TextBox 140"/>
            <p:cNvSpPr txBox="1">
              <a:spLocks noChangeArrowheads="1"/>
            </p:cNvSpPr>
            <p:nvPr/>
          </p:nvSpPr>
          <p:spPr bwMode="auto">
            <a:xfrm>
              <a:off x="4939097" y="4080860"/>
              <a:ext cx="487210" cy="50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grpSp>
        <p:nvGrpSpPr>
          <p:cNvPr id="29" name="Group 141"/>
          <p:cNvGrpSpPr>
            <a:grpSpLocks/>
          </p:cNvGrpSpPr>
          <p:nvPr/>
        </p:nvGrpSpPr>
        <p:grpSpPr bwMode="auto">
          <a:xfrm>
            <a:off x="4948238" y="2514599"/>
            <a:ext cx="1757362" cy="369332"/>
            <a:chOff x="1466575" y="3014246"/>
            <a:chExt cx="1862200" cy="368777"/>
          </a:xfrm>
        </p:grpSpPr>
        <p:cxnSp>
          <p:nvCxnSpPr>
            <p:cNvPr id="143" name="Straight Connector 142"/>
            <p:cNvCxnSpPr/>
            <p:nvPr/>
          </p:nvCxnSpPr>
          <p:spPr>
            <a:xfrm>
              <a:off x="1875350" y="3240918"/>
              <a:ext cx="1453425" cy="1585"/>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391" name="TextBox 143"/>
            <p:cNvSpPr txBox="1">
              <a:spLocks noChangeArrowheads="1"/>
            </p:cNvSpPr>
            <p:nvPr/>
          </p:nvSpPr>
          <p:spPr bwMode="auto">
            <a:xfrm>
              <a:off x="1466575" y="3014246"/>
              <a:ext cx="448779" cy="36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a:t>1</a:t>
              </a:r>
            </a:p>
          </p:txBody>
        </p:sp>
      </p:grpSp>
      <p:grpSp>
        <p:nvGrpSpPr>
          <p:cNvPr id="31" name="Group 144"/>
          <p:cNvGrpSpPr>
            <a:grpSpLocks/>
          </p:cNvGrpSpPr>
          <p:nvPr/>
        </p:nvGrpSpPr>
        <p:grpSpPr bwMode="auto">
          <a:xfrm>
            <a:off x="4948238" y="3309937"/>
            <a:ext cx="2214562" cy="369332"/>
            <a:chOff x="1454748" y="3014246"/>
            <a:chExt cx="2214700" cy="368778"/>
          </a:xfrm>
        </p:grpSpPr>
        <p:cxnSp>
          <p:nvCxnSpPr>
            <p:cNvPr id="146" name="Straight Connector 145"/>
            <p:cNvCxnSpPr/>
            <p:nvPr/>
          </p:nvCxnSpPr>
          <p:spPr>
            <a:xfrm>
              <a:off x="1829421" y="3199704"/>
              <a:ext cx="1840027" cy="9511"/>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389" name="TextBox 146"/>
            <p:cNvSpPr txBox="1">
              <a:spLocks noChangeArrowheads="1"/>
            </p:cNvSpPr>
            <p:nvPr/>
          </p:nvSpPr>
          <p:spPr bwMode="auto">
            <a:xfrm>
              <a:off x="1454748" y="3014246"/>
              <a:ext cx="423540" cy="36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a:t>0</a:t>
              </a:r>
            </a:p>
          </p:txBody>
        </p:sp>
      </p:grpSp>
      <p:grpSp>
        <p:nvGrpSpPr>
          <p:cNvPr id="32" name="Group 147"/>
          <p:cNvGrpSpPr>
            <a:grpSpLocks/>
          </p:cNvGrpSpPr>
          <p:nvPr/>
        </p:nvGrpSpPr>
        <p:grpSpPr bwMode="auto">
          <a:xfrm>
            <a:off x="5943600" y="1905000"/>
            <a:ext cx="3200400" cy="2438400"/>
            <a:chOff x="2224919" y="3663698"/>
            <a:chExt cx="3573774" cy="3307589"/>
          </a:xfrm>
        </p:grpSpPr>
        <p:cxnSp>
          <p:nvCxnSpPr>
            <p:cNvPr id="149" name="Straight Connector 148"/>
            <p:cNvCxnSpPr/>
            <p:nvPr/>
          </p:nvCxnSpPr>
          <p:spPr>
            <a:xfrm flipV="1">
              <a:off x="2224919" y="4180509"/>
              <a:ext cx="3318504" cy="2790778"/>
            </a:xfrm>
            <a:prstGeom prst="line">
              <a:avLst/>
            </a:prstGeom>
            <a:ln w="38100">
              <a:solidFill>
                <a:srgbClr val="000070"/>
              </a:solidFill>
            </a:ln>
          </p:spPr>
          <p:style>
            <a:lnRef idx="1">
              <a:schemeClr val="accent1"/>
            </a:lnRef>
            <a:fillRef idx="0">
              <a:schemeClr val="accent1"/>
            </a:fillRef>
            <a:effectRef idx="0">
              <a:schemeClr val="accent1"/>
            </a:effectRef>
            <a:fontRef idx="minor">
              <a:schemeClr val="tx1"/>
            </a:fontRef>
          </p:style>
        </p:cxnSp>
        <p:sp>
          <p:nvSpPr>
            <p:cNvPr id="56387" name="TextBox 149"/>
            <p:cNvSpPr txBox="1">
              <a:spLocks noChangeArrowheads="1"/>
            </p:cNvSpPr>
            <p:nvPr/>
          </p:nvSpPr>
          <p:spPr bwMode="auto">
            <a:xfrm>
              <a:off x="5325770" y="3663698"/>
              <a:ext cx="472923" cy="50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a:t>0</a:t>
              </a:r>
            </a:p>
          </p:txBody>
        </p:sp>
      </p:grpSp>
      <p:sp>
        <p:nvSpPr>
          <p:cNvPr id="151" name="Freeform 183"/>
          <p:cNvSpPr>
            <a:spLocks/>
          </p:cNvSpPr>
          <p:nvPr/>
        </p:nvSpPr>
        <p:spPr bwMode="auto">
          <a:xfrm>
            <a:off x="7086600" y="3419475"/>
            <a:ext cx="146050" cy="138113"/>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nvGrpSpPr>
          <p:cNvPr id="34" name="Group 79"/>
          <p:cNvGrpSpPr>
            <a:grpSpLocks/>
          </p:cNvGrpSpPr>
          <p:nvPr/>
        </p:nvGrpSpPr>
        <p:grpSpPr bwMode="auto">
          <a:xfrm>
            <a:off x="6934200" y="3505200"/>
            <a:ext cx="449162" cy="1731802"/>
            <a:chOff x="2835227" y="3210125"/>
            <a:chExt cx="449061" cy="1731046"/>
          </a:xfrm>
        </p:grpSpPr>
        <p:cxnSp>
          <p:nvCxnSpPr>
            <p:cNvPr id="153" name="Straight Connector 152"/>
            <p:cNvCxnSpPr/>
            <p:nvPr/>
          </p:nvCxnSpPr>
          <p:spPr>
            <a:xfrm rot="5400000">
              <a:off x="2369545" y="3886897"/>
              <a:ext cx="1363068" cy="9523"/>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385" name="TextBox 153"/>
            <p:cNvSpPr txBox="1">
              <a:spLocks noChangeArrowheads="1"/>
            </p:cNvSpPr>
            <p:nvPr/>
          </p:nvSpPr>
          <p:spPr bwMode="auto">
            <a:xfrm>
              <a:off x="2835227" y="4572000"/>
              <a:ext cx="449061" cy="36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0</a:t>
              </a:r>
            </a:p>
          </p:txBody>
        </p:sp>
      </p:grpSp>
      <p:grpSp>
        <p:nvGrpSpPr>
          <p:cNvPr id="35" name="Group 25"/>
          <p:cNvGrpSpPr>
            <a:grpSpLocks/>
          </p:cNvGrpSpPr>
          <p:nvPr/>
        </p:nvGrpSpPr>
        <p:grpSpPr bwMode="auto">
          <a:xfrm>
            <a:off x="6484938" y="2667001"/>
            <a:ext cx="449162" cy="2570168"/>
            <a:chOff x="3962400" y="2371131"/>
            <a:chExt cx="449062" cy="2570207"/>
          </a:xfrm>
        </p:grpSpPr>
        <p:cxnSp>
          <p:nvCxnSpPr>
            <p:cNvPr id="156" name="Straight Connector 155"/>
            <p:cNvCxnSpPr/>
            <p:nvPr/>
          </p:nvCxnSpPr>
          <p:spPr>
            <a:xfrm rot="5400000">
              <a:off x="3090000" y="3472079"/>
              <a:ext cx="2201896"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6383" name="TextBox 156"/>
            <p:cNvSpPr txBox="1">
              <a:spLocks noChangeArrowheads="1"/>
            </p:cNvSpPr>
            <p:nvPr/>
          </p:nvSpPr>
          <p:spPr bwMode="auto">
            <a:xfrm>
              <a:off x="3962400" y="4572000"/>
              <a:ext cx="449062" cy="36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grpSp>
      <p:grpSp>
        <p:nvGrpSpPr>
          <p:cNvPr id="36" name="Group 157"/>
          <p:cNvGrpSpPr>
            <a:grpSpLocks/>
          </p:cNvGrpSpPr>
          <p:nvPr/>
        </p:nvGrpSpPr>
        <p:grpSpPr bwMode="auto">
          <a:xfrm>
            <a:off x="5908675" y="2209800"/>
            <a:ext cx="2930458" cy="1828800"/>
            <a:chOff x="1960953" y="1997790"/>
            <a:chExt cx="3271836" cy="2480693"/>
          </a:xfrm>
        </p:grpSpPr>
        <p:cxnSp>
          <p:nvCxnSpPr>
            <p:cNvPr id="159" name="Straight Connector 158"/>
            <p:cNvCxnSpPr/>
            <p:nvPr/>
          </p:nvCxnSpPr>
          <p:spPr>
            <a:xfrm>
              <a:off x="1960953" y="1997790"/>
              <a:ext cx="2977687" cy="248069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6381" name="TextBox 159"/>
            <p:cNvSpPr txBox="1">
              <a:spLocks noChangeArrowheads="1"/>
            </p:cNvSpPr>
            <p:nvPr/>
          </p:nvSpPr>
          <p:spPr bwMode="auto">
            <a:xfrm>
              <a:off x="4745621" y="3961671"/>
              <a:ext cx="487168" cy="50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grpSp>
        <p:nvGrpSpPr>
          <p:cNvPr id="37" name="Group 160"/>
          <p:cNvGrpSpPr>
            <a:grpSpLocks/>
          </p:cNvGrpSpPr>
          <p:nvPr/>
        </p:nvGrpSpPr>
        <p:grpSpPr bwMode="auto">
          <a:xfrm>
            <a:off x="5486400" y="1524000"/>
            <a:ext cx="2667000" cy="2057400"/>
            <a:chOff x="2820548" y="3663698"/>
            <a:chExt cx="2978145" cy="2790778"/>
          </a:xfrm>
        </p:grpSpPr>
        <p:cxnSp>
          <p:nvCxnSpPr>
            <p:cNvPr id="162" name="Straight Connector 161"/>
            <p:cNvCxnSpPr/>
            <p:nvPr/>
          </p:nvCxnSpPr>
          <p:spPr>
            <a:xfrm flipV="1">
              <a:off x="2820548" y="4180509"/>
              <a:ext cx="2722875" cy="227396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56379" name="TextBox 162"/>
            <p:cNvSpPr txBox="1">
              <a:spLocks noChangeArrowheads="1"/>
            </p:cNvSpPr>
            <p:nvPr/>
          </p:nvSpPr>
          <p:spPr bwMode="auto">
            <a:xfrm>
              <a:off x="5325770" y="3663698"/>
              <a:ext cx="472923" cy="50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S</a:t>
              </a:r>
              <a:r>
                <a:rPr lang="en-US" baseline="-25000" dirty="0"/>
                <a:t>1</a:t>
              </a:r>
            </a:p>
          </p:txBody>
        </p:sp>
      </p:grpSp>
      <p:sp>
        <p:nvSpPr>
          <p:cNvPr id="164" name="Freeform 183"/>
          <p:cNvSpPr>
            <a:spLocks/>
          </p:cNvSpPr>
          <p:nvPr/>
        </p:nvSpPr>
        <p:spPr bwMode="auto">
          <a:xfrm>
            <a:off x="6635750" y="2682875"/>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tx1"/>
          </a:solidFill>
          <a:ln w="9525">
            <a:solidFill>
              <a:schemeClr val="tx1"/>
            </a:solidFill>
            <a:round/>
            <a:headEnd/>
            <a:tailEnd/>
          </a:ln>
        </p:spPr>
        <p:txBody>
          <a:bodyPr/>
          <a:lstStyle/>
          <a:p>
            <a:endParaRPr lang="en-US"/>
          </a:p>
        </p:txBody>
      </p:sp>
      <p:grpSp>
        <p:nvGrpSpPr>
          <p:cNvPr id="39" name="Group 167"/>
          <p:cNvGrpSpPr>
            <a:grpSpLocks/>
          </p:cNvGrpSpPr>
          <p:nvPr/>
        </p:nvGrpSpPr>
        <p:grpSpPr bwMode="auto">
          <a:xfrm>
            <a:off x="6742173" y="2143126"/>
            <a:ext cx="1776350" cy="561974"/>
            <a:chOff x="4793417" y="1850648"/>
            <a:chExt cx="1775669" cy="561271"/>
          </a:xfrm>
        </p:grpSpPr>
        <p:sp>
          <p:nvSpPr>
            <p:cNvPr id="56374" name="TextBox 168"/>
            <p:cNvSpPr txBox="1">
              <a:spLocks noChangeArrowheads="1"/>
            </p:cNvSpPr>
            <p:nvPr/>
          </p:nvSpPr>
          <p:spPr bwMode="auto">
            <a:xfrm>
              <a:off x="5518798" y="1850648"/>
              <a:ext cx="1050288"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New </a:t>
              </a:r>
            </a:p>
            <a:p>
              <a:pPr eaLnBrk="1" hangingPunct="1"/>
              <a:r>
                <a:rPr lang="en-US" sz="1400" dirty="0"/>
                <a:t>equilibrium</a:t>
              </a:r>
            </a:p>
          </p:txBody>
        </p:sp>
        <p:cxnSp>
          <p:nvCxnSpPr>
            <p:cNvPr id="170" name="Straight Connector 169"/>
            <p:cNvCxnSpPr/>
            <p:nvPr/>
          </p:nvCxnSpPr>
          <p:spPr>
            <a:xfrm flipV="1">
              <a:off x="4793417" y="2112258"/>
              <a:ext cx="725147" cy="2996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1" name="Straight Arrow Connector 170"/>
          <p:cNvCxnSpPr/>
          <p:nvPr/>
        </p:nvCxnSpPr>
        <p:spPr>
          <a:xfrm>
            <a:off x="6742175" y="4648200"/>
            <a:ext cx="396875" cy="158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flipH="1" flipV="1">
            <a:off x="5394325" y="2744788"/>
            <a:ext cx="3" cy="74981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a:off x="6248400" y="3124200"/>
            <a:ext cx="1447800" cy="158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a:off x="5943600" y="2590800"/>
            <a:ext cx="533400" cy="158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1" name="Group 174"/>
          <p:cNvGrpSpPr>
            <a:grpSpLocks/>
          </p:cNvGrpSpPr>
          <p:nvPr/>
        </p:nvGrpSpPr>
        <p:grpSpPr bwMode="auto">
          <a:xfrm>
            <a:off x="7467600" y="2895600"/>
            <a:ext cx="1524000" cy="738188"/>
            <a:chOff x="3276600" y="2016204"/>
            <a:chExt cx="1524000" cy="738664"/>
          </a:xfrm>
        </p:grpSpPr>
        <p:sp>
          <p:nvSpPr>
            <p:cNvPr id="56372" name="TextBox 175"/>
            <p:cNvSpPr txBox="1">
              <a:spLocks noChangeArrowheads="1"/>
            </p:cNvSpPr>
            <p:nvPr/>
          </p:nvSpPr>
          <p:spPr bwMode="auto">
            <a:xfrm>
              <a:off x="3880155" y="2016204"/>
              <a:ext cx="920445"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Large </a:t>
              </a:r>
            </a:p>
            <a:p>
              <a:pPr eaLnBrk="1" hangingPunct="1"/>
              <a:r>
                <a:rPr lang="en-US" sz="1400" dirty="0"/>
                <a:t>decrease</a:t>
              </a:r>
            </a:p>
            <a:p>
              <a:pPr eaLnBrk="1" hangingPunct="1"/>
              <a:r>
                <a:rPr lang="en-US" sz="1400" dirty="0"/>
                <a:t>in supply</a:t>
              </a:r>
            </a:p>
          </p:txBody>
        </p:sp>
        <p:cxnSp>
          <p:nvCxnSpPr>
            <p:cNvPr id="177" name="Straight Connector 176"/>
            <p:cNvCxnSpPr/>
            <p:nvPr/>
          </p:nvCxnSpPr>
          <p:spPr>
            <a:xfrm>
              <a:off x="3276600" y="2297373"/>
              <a:ext cx="609600" cy="152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oup 177"/>
          <p:cNvGrpSpPr>
            <a:grpSpLocks/>
          </p:cNvGrpSpPr>
          <p:nvPr/>
        </p:nvGrpSpPr>
        <p:grpSpPr bwMode="auto">
          <a:xfrm>
            <a:off x="6045200" y="1568678"/>
            <a:ext cx="1041400" cy="1022122"/>
            <a:chOff x="4606720" y="1832282"/>
            <a:chExt cx="1040670" cy="1022123"/>
          </a:xfrm>
        </p:grpSpPr>
        <p:sp>
          <p:nvSpPr>
            <p:cNvPr id="56370" name="TextBox 178"/>
            <p:cNvSpPr txBox="1">
              <a:spLocks noChangeArrowheads="1"/>
            </p:cNvSpPr>
            <p:nvPr/>
          </p:nvSpPr>
          <p:spPr bwMode="auto">
            <a:xfrm>
              <a:off x="4606720" y="1832282"/>
              <a:ext cx="1040670" cy="73866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Small </a:t>
              </a:r>
            </a:p>
            <a:p>
              <a:pPr eaLnBrk="1" hangingPunct="1"/>
              <a:r>
                <a:rPr lang="en-US" sz="1400" dirty="0"/>
                <a:t>increase</a:t>
              </a:r>
            </a:p>
            <a:p>
              <a:pPr eaLnBrk="1" hangingPunct="1"/>
              <a:r>
                <a:rPr lang="en-US" sz="1400" dirty="0"/>
                <a:t>in demand</a:t>
              </a:r>
            </a:p>
          </p:txBody>
        </p:sp>
        <p:cxnSp>
          <p:nvCxnSpPr>
            <p:cNvPr id="180" name="Straight Connector 179"/>
            <p:cNvCxnSpPr/>
            <p:nvPr/>
          </p:nvCxnSpPr>
          <p:spPr>
            <a:xfrm flipH="1">
              <a:off x="4652727" y="2549605"/>
              <a:ext cx="287588"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7" name="Title 1"/>
          <p:cNvSpPr>
            <a:spLocks noGrp="1"/>
          </p:cNvSpPr>
          <p:nvPr>
            <p:ph type="title"/>
          </p:nvPr>
        </p:nvSpPr>
        <p:spPr bwMode="auto">
          <a:xfrm>
            <a:off x="3811965" y="203388"/>
            <a:ext cx="5035153" cy="7941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400" dirty="0" smtClean="0">
                <a:solidFill>
                  <a:schemeClr val="bg1">
                    <a:lumMod val="50000"/>
                  </a:schemeClr>
                </a:solidFill>
                <a:latin typeface="+mn-lt"/>
                <a:cs typeface="Angsana New" pitchFamily="18" charset="-34"/>
              </a:rPr>
              <a:t>Supply and Demand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par>
                          <p:cTn id="18" fill="hold" nodeType="afterGroup">
                            <p:stCondLst>
                              <p:cond delay="1000"/>
                            </p:stCondLst>
                            <p:childTnLst>
                              <p:par>
                                <p:cTn id="19" presetID="22" presetClass="entr" presetSubtype="8" fill="hold" nodeType="afterEffect">
                                  <p:stCondLst>
                                    <p:cond delay="50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childTnLst>
                          </p:cTn>
                        </p:par>
                        <p:par>
                          <p:cTn id="22" fill="hold" nodeType="afterGroup">
                            <p:stCondLst>
                              <p:cond delay="2500"/>
                            </p:stCondLst>
                            <p:childTnLst>
                              <p:par>
                                <p:cTn id="23" presetID="22" presetClass="entr" presetSubtype="8" fill="hold" nodeType="afterEffect">
                                  <p:stCondLst>
                                    <p:cond delay="50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1000"/>
                                        <p:tgtEl>
                                          <p:spTgt spid="11"/>
                                        </p:tgtEl>
                                      </p:cBhvr>
                                    </p:animEffect>
                                  </p:childTnLst>
                                </p:cTn>
                              </p:par>
                            </p:childTnLst>
                          </p:cTn>
                        </p:par>
                        <p:par>
                          <p:cTn id="26" fill="hold" nodeType="afterGroup">
                            <p:stCondLst>
                              <p:cond delay="40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nodeType="afterGroup">
                            <p:stCondLst>
                              <p:cond delay="4500"/>
                            </p:stCondLst>
                            <p:childTnLst>
                              <p:par>
                                <p:cTn id="31" presetID="22" presetClass="entr" presetSubtype="8"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500"/>
                                        <p:tgtEl>
                                          <p:spTgt spid="9"/>
                                        </p:tgtEl>
                                      </p:cBhvr>
                                    </p:animEffect>
                                  </p:childTnLst>
                                </p:cTn>
                              </p:par>
                            </p:childTnLst>
                          </p:cTn>
                        </p:par>
                        <p:par>
                          <p:cTn id="34" fill="hold" nodeType="afterGroup">
                            <p:stCondLst>
                              <p:cond delay="5000"/>
                            </p:stCondLst>
                            <p:childTnLst>
                              <p:par>
                                <p:cTn id="35" presetID="22" presetClass="entr" presetSubtype="1"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up)">
                                      <p:cBhvr>
                                        <p:cTn id="37" dur="500"/>
                                        <p:tgtEl>
                                          <p:spTgt spid="12"/>
                                        </p:tgtEl>
                                      </p:cBhvr>
                                    </p:animEffect>
                                  </p:childTnLst>
                                </p:cTn>
                              </p:par>
                            </p:childTnLst>
                          </p:cTn>
                        </p:par>
                        <p:par>
                          <p:cTn id="38" fill="hold" nodeType="afterGroup">
                            <p:stCondLst>
                              <p:cond delay="5500"/>
                            </p:stCondLst>
                            <p:childTnLst>
                              <p:par>
                                <p:cTn id="39" presetID="22" presetClass="entr" presetSubtype="2" fill="hold" nodeType="afterEffect">
                                  <p:stCondLst>
                                    <p:cond delay="0"/>
                                  </p:stCondLst>
                                  <p:childTnLst>
                                    <p:set>
                                      <p:cBhvr>
                                        <p:cTn id="40" dur="1" fill="hold">
                                          <p:stCondLst>
                                            <p:cond delay="0"/>
                                          </p:stCondLst>
                                        </p:cTn>
                                        <p:tgtEl>
                                          <p:spTgt spid="116"/>
                                        </p:tgtEl>
                                        <p:attrNameLst>
                                          <p:attrName>style.visibility</p:attrName>
                                        </p:attrNameLst>
                                      </p:cBhvr>
                                      <p:to>
                                        <p:strVal val="visible"/>
                                      </p:to>
                                    </p:set>
                                    <p:animEffect transition="in" filter="wipe(right)">
                                      <p:cBhvr>
                                        <p:cTn id="41" dur="500"/>
                                        <p:tgtEl>
                                          <p:spTgt spid="116"/>
                                        </p:tgtEl>
                                      </p:cBhvr>
                                    </p:animEffect>
                                  </p:childTnLst>
                                </p:cTn>
                              </p:par>
                            </p:childTnLst>
                          </p:cTn>
                        </p:par>
                        <p:par>
                          <p:cTn id="42" fill="hold" nodeType="afterGroup">
                            <p:stCondLst>
                              <p:cond delay="6000"/>
                            </p:stCondLst>
                            <p:childTnLst>
                              <p:par>
                                <p:cTn id="43" presetID="22" presetClass="entr" presetSubtype="8"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left)">
                                      <p:cBhvr>
                                        <p:cTn id="45" dur="500"/>
                                        <p:tgtEl>
                                          <p:spTgt spid="19"/>
                                        </p:tgtEl>
                                      </p:cBhvr>
                                    </p:animEffect>
                                  </p:childTnLst>
                                </p:cTn>
                              </p:par>
                            </p:childTnLst>
                          </p:cTn>
                        </p:par>
                        <p:par>
                          <p:cTn id="46" fill="hold" nodeType="afterGroup">
                            <p:stCondLst>
                              <p:cond delay="6500"/>
                            </p:stCondLst>
                            <p:childTnLst>
                              <p:par>
                                <p:cTn id="47" presetID="22" presetClass="entr" presetSubtype="8" fill="hold" nodeType="afterEffect">
                                  <p:stCondLst>
                                    <p:cond delay="500"/>
                                  </p:stCondLst>
                                  <p:childTnLst>
                                    <p:set>
                                      <p:cBhvr>
                                        <p:cTn id="48" dur="1" fill="hold">
                                          <p:stCondLst>
                                            <p:cond delay="0"/>
                                          </p:stCondLst>
                                        </p:cTn>
                                        <p:tgtEl>
                                          <p:spTgt spid="16"/>
                                        </p:tgtEl>
                                        <p:attrNameLst>
                                          <p:attrName>style.visibility</p:attrName>
                                        </p:attrNameLst>
                                      </p:cBhvr>
                                      <p:to>
                                        <p:strVal val="visible"/>
                                      </p:to>
                                    </p:set>
                                    <p:animEffect transition="in" filter="wipe(left)">
                                      <p:cBhvr>
                                        <p:cTn id="49" dur="1000"/>
                                        <p:tgtEl>
                                          <p:spTgt spid="16"/>
                                        </p:tgtEl>
                                      </p:cBhvr>
                                    </p:animEffect>
                                  </p:childTnLst>
                                </p:cTn>
                              </p:par>
                            </p:childTnLst>
                          </p:cTn>
                        </p:par>
                        <p:par>
                          <p:cTn id="50" fill="hold" nodeType="afterGroup">
                            <p:stCondLst>
                              <p:cond delay="8000"/>
                            </p:stCondLst>
                            <p:childTnLst>
                              <p:par>
                                <p:cTn id="51" presetID="22" presetClass="entr" presetSubtype="8" fill="hold" nodeType="afterEffect">
                                  <p:stCondLst>
                                    <p:cond delay="0"/>
                                  </p:stCondLst>
                                  <p:childTnLst>
                                    <p:set>
                                      <p:cBhvr>
                                        <p:cTn id="52" dur="1" fill="hold">
                                          <p:stCondLst>
                                            <p:cond delay="0"/>
                                          </p:stCondLst>
                                        </p:cTn>
                                        <p:tgtEl>
                                          <p:spTgt spid="118"/>
                                        </p:tgtEl>
                                        <p:attrNameLst>
                                          <p:attrName>style.visibility</p:attrName>
                                        </p:attrNameLst>
                                      </p:cBhvr>
                                      <p:to>
                                        <p:strVal val="visible"/>
                                      </p:to>
                                    </p:set>
                                    <p:animEffect transition="in" filter="wipe(left)">
                                      <p:cBhvr>
                                        <p:cTn id="53" dur="500"/>
                                        <p:tgtEl>
                                          <p:spTgt spid="118"/>
                                        </p:tgtEl>
                                      </p:cBhvr>
                                    </p:animEffect>
                                  </p:childTnLst>
                                </p:cTn>
                              </p:par>
                            </p:childTnLst>
                          </p:cTn>
                        </p:par>
                        <p:par>
                          <p:cTn id="54" fill="hold" nodeType="afterGroup">
                            <p:stCondLst>
                              <p:cond delay="8500"/>
                            </p:stCondLst>
                            <p:childTnLst>
                              <p:par>
                                <p:cTn id="55" presetID="22" presetClass="entr" presetSubtype="8" fill="hold"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par>
                          <p:cTn id="58" fill="hold" nodeType="afterGroup">
                            <p:stCondLst>
                              <p:cond delay="9000"/>
                            </p:stCondLst>
                            <p:childTnLst>
                              <p:par>
                                <p:cTn id="59" presetID="22" presetClass="entr" presetSubtype="8" fill="hold" nodeType="afterEffect">
                                  <p:stCondLst>
                                    <p:cond delay="500"/>
                                  </p:stCondLst>
                                  <p:childTnLst>
                                    <p:set>
                                      <p:cBhvr>
                                        <p:cTn id="60" dur="1" fill="hold">
                                          <p:stCondLst>
                                            <p:cond delay="0"/>
                                          </p:stCondLst>
                                        </p:cTn>
                                        <p:tgtEl>
                                          <p:spTgt spid="15"/>
                                        </p:tgtEl>
                                        <p:attrNameLst>
                                          <p:attrName>style.visibility</p:attrName>
                                        </p:attrNameLst>
                                      </p:cBhvr>
                                      <p:to>
                                        <p:strVal val="visible"/>
                                      </p:to>
                                    </p:set>
                                    <p:animEffect transition="in" filter="wipe(left)">
                                      <p:cBhvr>
                                        <p:cTn id="61" dur="1000"/>
                                        <p:tgtEl>
                                          <p:spTgt spid="15"/>
                                        </p:tgtEl>
                                      </p:cBhvr>
                                    </p:animEffect>
                                  </p:childTnLst>
                                </p:cTn>
                              </p:par>
                            </p:childTnLst>
                          </p:cTn>
                        </p:par>
                        <p:par>
                          <p:cTn id="62" fill="hold" nodeType="afterGroup">
                            <p:stCondLst>
                              <p:cond delay="10500"/>
                            </p:stCondLst>
                            <p:childTnLst>
                              <p:par>
                                <p:cTn id="63" presetID="22" presetClass="entr" presetSubtype="8" fill="hold" grpId="0" nodeType="after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left)">
                                      <p:cBhvr>
                                        <p:cTn id="65" dur="500"/>
                                        <p:tgtEl>
                                          <p:spTgt spid="102"/>
                                        </p:tgtEl>
                                      </p:cBhvr>
                                    </p:animEffect>
                                  </p:childTnLst>
                                </p:cTn>
                              </p:par>
                            </p:childTnLst>
                          </p:cTn>
                        </p:par>
                        <p:par>
                          <p:cTn id="66" fill="hold" nodeType="afterGroup">
                            <p:stCondLst>
                              <p:cond delay="11000"/>
                            </p:stCondLst>
                            <p:childTnLst>
                              <p:par>
                                <p:cTn id="67" presetID="22" presetClass="entr" presetSubtype="8" fill="hold"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wipe(left)">
                                      <p:cBhvr>
                                        <p:cTn id="69" dur="500"/>
                                        <p:tgtEl>
                                          <p:spTgt spid="18"/>
                                        </p:tgtEl>
                                      </p:cBhvr>
                                    </p:animEffect>
                                  </p:childTnLst>
                                </p:cTn>
                              </p:par>
                            </p:childTnLst>
                          </p:cTn>
                        </p:par>
                        <p:par>
                          <p:cTn id="70" fill="hold" nodeType="afterGroup">
                            <p:stCondLst>
                              <p:cond delay="11500"/>
                            </p:stCondLst>
                            <p:childTnLst>
                              <p:par>
                                <p:cTn id="71" presetID="22" presetClass="entr" presetSubtype="8" fill="hold" nodeType="after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wipe(left)">
                                      <p:cBhvr>
                                        <p:cTn id="73" dur="500"/>
                                        <p:tgtEl>
                                          <p:spTgt spid="8"/>
                                        </p:tgtEl>
                                      </p:cBhvr>
                                    </p:animEffect>
                                  </p:childTnLst>
                                </p:cTn>
                              </p:par>
                            </p:childTnLst>
                          </p:cTn>
                        </p:par>
                        <p:par>
                          <p:cTn id="74" fill="hold" nodeType="afterGroup">
                            <p:stCondLst>
                              <p:cond delay="12000"/>
                            </p:stCondLst>
                            <p:childTnLst>
                              <p:par>
                                <p:cTn id="75" presetID="22" presetClass="entr" presetSubtype="1" fill="hold" nodeType="after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wipe(up)">
                                      <p:cBhvr>
                                        <p:cTn id="77" dur="500"/>
                                        <p:tgtEl>
                                          <p:spTgt spid="13"/>
                                        </p:tgtEl>
                                      </p:cBhvr>
                                    </p:animEffect>
                                  </p:childTnLst>
                                </p:cTn>
                              </p:par>
                            </p:childTnLst>
                          </p:cTn>
                        </p:par>
                        <p:par>
                          <p:cTn id="78" fill="hold" nodeType="afterGroup">
                            <p:stCondLst>
                              <p:cond delay="12500"/>
                            </p:stCondLst>
                            <p:childTnLst>
                              <p:par>
                                <p:cTn id="79" presetID="22" presetClass="entr" presetSubtype="8" fill="hold" nodeType="afterEffect">
                                  <p:stCondLst>
                                    <p:cond delay="0"/>
                                  </p:stCondLst>
                                  <p:childTnLst>
                                    <p:set>
                                      <p:cBhvr>
                                        <p:cTn id="80" dur="1" fill="hold">
                                          <p:stCondLst>
                                            <p:cond delay="0"/>
                                          </p:stCondLst>
                                        </p:cTn>
                                        <p:tgtEl>
                                          <p:spTgt spid="113"/>
                                        </p:tgtEl>
                                        <p:attrNameLst>
                                          <p:attrName>style.visibility</p:attrName>
                                        </p:attrNameLst>
                                      </p:cBhvr>
                                      <p:to>
                                        <p:strVal val="visible"/>
                                      </p:to>
                                    </p:set>
                                    <p:animEffect transition="in" filter="wipe(left)">
                                      <p:cBhvr>
                                        <p:cTn id="81" dur="500"/>
                                        <p:tgtEl>
                                          <p:spTgt spid="113"/>
                                        </p:tgtEl>
                                      </p:cBhvr>
                                    </p:animEffect>
                                  </p:childTnLst>
                                </p:cTn>
                              </p:par>
                              <p:par>
                                <p:cTn id="82" presetID="22" presetClass="entr" presetSubtype="4" fill="hold" nodeType="withEffect">
                                  <p:stCondLst>
                                    <p:cond delay="0"/>
                                  </p:stCondLst>
                                  <p:childTnLst>
                                    <p:set>
                                      <p:cBhvr>
                                        <p:cTn id="83" dur="1" fill="hold">
                                          <p:stCondLst>
                                            <p:cond delay="0"/>
                                          </p:stCondLst>
                                        </p:cTn>
                                        <p:tgtEl>
                                          <p:spTgt spid="114"/>
                                        </p:tgtEl>
                                        <p:attrNameLst>
                                          <p:attrName>style.visibility</p:attrName>
                                        </p:attrNameLst>
                                      </p:cBhvr>
                                      <p:to>
                                        <p:strVal val="visible"/>
                                      </p:to>
                                    </p:set>
                                    <p:animEffect transition="in" filter="wipe(down)">
                                      <p:cBhvr>
                                        <p:cTn id="84" dur="500"/>
                                        <p:tgtEl>
                                          <p:spTgt spid="114"/>
                                        </p:tgtEl>
                                      </p:cBhvr>
                                    </p:animEffect>
                                  </p:childTnLst>
                                </p:cTn>
                              </p:par>
                            </p:childTnLst>
                          </p:cTn>
                        </p:par>
                      </p:childTnLst>
                    </p:cTn>
                  </p:par>
                  <p:par>
                    <p:cTn id="85" fill="hold">
                      <p:stCondLst>
                        <p:cond delay="indefinite"/>
                      </p:stCondLst>
                      <p:childTnLst>
                        <p:par>
                          <p:cTn id="86" fill="hold" nodeType="afterGroup">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wipe(left)">
                                      <p:cBhvr>
                                        <p:cTn id="89" dur="500"/>
                                        <p:tgtEl>
                                          <p:spTgt spid="25"/>
                                        </p:tgtEl>
                                      </p:cBhvr>
                                    </p:animEffect>
                                  </p:childTnLst>
                                </p:cTn>
                              </p:par>
                            </p:childTnLst>
                          </p:cTn>
                        </p:par>
                        <p:par>
                          <p:cTn id="90" fill="hold" nodeType="afterGroup">
                            <p:stCondLst>
                              <p:cond delay="500"/>
                            </p:stCondLst>
                            <p:childTnLst>
                              <p:par>
                                <p:cTn id="91" presetID="22" presetClass="entr" presetSubtype="8" fill="hold" nodeType="after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wipe(left)">
                                      <p:cBhvr>
                                        <p:cTn id="93" dur="500"/>
                                        <p:tgtEl>
                                          <p:spTgt spid="26"/>
                                        </p:tgtEl>
                                      </p:cBhvr>
                                    </p:animEffect>
                                  </p:childTnLst>
                                </p:cTn>
                              </p:par>
                              <p:par>
                                <p:cTn id="94" presetID="22" presetClass="entr" presetSubtype="4" fill="hold" nodeType="with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wipe(down)">
                                      <p:cBhvr>
                                        <p:cTn id="96" dur="500"/>
                                        <p:tgtEl>
                                          <p:spTgt spid="22"/>
                                        </p:tgtEl>
                                      </p:cBhvr>
                                    </p:animEffect>
                                  </p:childTnLst>
                                </p:cTn>
                              </p:par>
                              <p:par>
                                <p:cTn id="97" presetID="22" presetClass="entr" presetSubtype="4" fill="hold" grpId="0" nodeType="withEffect">
                                  <p:stCondLst>
                                    <p:cond delay="0"/>
                                  </p:stCondLst>
                                  <p:childTnLst>
                                    <p:set>
                                      <p:cBhvr>
                                        <p:cTn id="98" dur="1" fill="hold">
                                          <p:stCondLst>
                                            <p:cond delay="0"/>
                                          </p:stCondLst>
                                        </p:cTn>
                                        <p:tgtEl>
                                          <p:spTgt spid="131"/>
                                        </p:tgtEl>
                                        <p:attrNameLst>
                                          <p:attrName>style.visibility</p:attrName>
                                        </p:attrNameLst>
                                      </p:cBhvr>
                                      <p:to>
                                        <p:strVal val="visible"/>
                                      </p:to>
                                    </p:set>
                                    <p:animEffect transition="in" filter="wipe(down)">
                                      <p:cBhvr>
                                        <p:cTn id="99" dur="500"/>
                                        <p:tgtEl>
                                          <p:spTgt spid="131"/>
                                        </p:tgtEl>
                                      </p:cBhvr>
                                    </p:animEffect>
                                  </p:childTnLst>
                                </p:cTn>
                              </p:par>
                            </p:childTnLst>
                          </p:cTn>
                        </p:par>
                        <p:par>
                          <p:cTn id="100" fill="hold" nodeType="afterGroup">
                            <p:stCondLst>
                              <p:cond delay="1000"/>
                            </p:stCondLst>
                            <p:childTnLst>
                              <p:par>
                                <p:cTn id="101" presetID="22" presetClass="entr" presetSubtype="8" fill="hold" nodeType="afterEffect">
                                  <p:stCondLst>
                                    <p:cond delay="500"/>
                                  </p:stCondLst>
                                  <p:childTnLst>
                                    <p:set>
                                      <p:cBhvr>
                                        <p:cTn id="102" dur="1" fill="hold">
                                          <p:stCondLst>
                                            <p:cond delay="0"/>
                                          </p:stCondLst>
                                        </p:cTn>
                                        <p:tgtEl>
                                          <p:spTgt spid="28"/>
                                        </p:tgtEl>
                                        <p:attrNameLst>
                                          <p:attrName>style.visibility</p:attrName>
                                        </p:attrNameLst>
                                      </p:cBhvr>
                                      <p:to>
                                        <p:strVal val="visible"/>
                                      </p:to>
                                    </p:set>
                                    <p:animEffect transition="in" filter="wipe(left)">
                                      <p:cBhvr>
                                        <p:cTn id="103" dur="1000"/>
                                        <p:tgtEl>
                                          <p:spTgt spid="28"/>
                                        </p:tgtEl>
                                      </p:cBhvr>
                                    </p:animEffect>
                                  </p:childTnLst>
                                </p:cTn>
                              </p:par>
                            </p:childTnLst>
                          </p:cTn>
                        </p:par>
                        <p:par>
                          <p:cTn id="104" fill="hold" nodeType="afterGroup">
                            <p:stCondLst>
                              <p:cond delay="2500"/>
                            </p:stCondLst>
                            <p:childTnLst>
                              <p:par>
                                <p:cTn id="105" presetID="22" presetClass="entr" presetSubtype="8" fill="hold" nodeType="afterEffect">
                                  <p:stCondLst>
                                    <p:cond delay="500"/>
                                  </p:stCondLst>
                                  <p:childTnLst>
                                    <p:set>
                                      <p:cBhvr>
                                        <p:cTn id="106" dur="1" fill="hold">
                                          <p:stCondLst>
                                            <p:cond delay="0"/>
                                          </p:stCondLst>
                                        </p:cTn>
                                        <p:tgtEl>
                                          <p:spTgt spid="32"/>
                                        </p:tgtEl>
                                        <p:attrNameLst>
                                          <p:attrName>style.visibility</p:attrName>
                                        </p:attrNameLst>
                                      </p:cBhvr>
                                      <p:to>
                                        <p:strVal val="visible"/>
                                      </p:to>
                                    </p:set>
                                    <p:animEffect transition="in" filter="wipe(left)">
                                      <p:cBhvr>
                                        <p:cTn id="107" dur="1000"/>
                                        <p:tgtEl>
                                          <p:spTgt spid="32"/>
                                        </p:tgtEl>
                                      </p:cBhvr>
                                    </p:animEffect>
                                  </p:childTnLst>
                                </p:cTn>
                              </p:par>
                            </p:childTnLst>
                          </p:cTn>
                        </p:par>
                        <p:par>
                          <p:cTn id="108" fill="hold" nodeType="afterGroup">
                            <p:stCondLst>
                              <p:cond delay="4000"/>
                            </p:stCondLst>
                            <p:childTnLst>
                              <p:par>
                                <p:cTn id="109" presetID="22" presetClass="entr" presetSubtype="8" fill="hold" grpId="0" nodeType="afterEffect">
                                  <p:stCondLst>
                                    <p:cond delay="0"/>
                                  </p:stCondLst>
                                  <p:childTnLst>
                                    <p:set>
                                      <p:cBhvr>
                                        <p:cTn id="110" dur="1" fill="hold">
                                          <p:stCondLst>
                                            <p:cond delay="0"/>
                                          </p:stCondLst>
                                        </p:cTn>
                                        <p:tgtEl>
                                          <p:spTgt spid="151"/>
                                        </p:tgtEl>
                                        <p:attrNameLst>
                                          <p:attrName>style.visibility</p:attrName>
                                        </p:attrNameLst>
                                      </p:cBhvr>
                                      <p:to>
                                        <p:strVal val="visible"/>
                                      </p:to>
                                    </p:set>
                                    <p:animEffect transition="in" filter="wipe(left)">
                                      <p:cBhvr>
                                        <p:cTn id="111" dur="500"/>
                                        <p:tgtEl>
                                          <p:spTgt spid="151"/>
                                        </p:tgtEl>
                                      </p:cBhvr>
                                    </p:animEffect>
                                  </p:childTnLst>
                                </p:cTn>
                              </p:par>
                            </p:childTnLst>
                          </p:cTn>
                        </p:par>
                        <p:par>
                          <p:cTn id="112" fill="hold" nodeType="afterGroup">
                            <p:stCondLst>
                              <p:cond delay="4500"/>
                            </p:stCondLst>
                            <p:childTnLst>
                              <p:par>
                                <p:cTn id="113" presetID="22" presetClass="entr" presetSubtype="8" fill="hold" nodeType="afterEffect">
                                  <p:stCondLst>
                                    <p:cond delay="0"/>
                                  </p:stCondLst>
                                  <p:childTnLst>
                                    <p:set>
                                      <p:cBhvr>
                                        <p:cTn id="114" dur="1" fill="hold">
                                          <p:stCondLst>
                                            <p:cond delay="0"/>
                                          </p:stCondLst>
                                        </p:cTn>
                                        <p:tgtEl>
                                          <p:spTgt spid="31"/>
                                        </p:tgtEl>
                                        <p:attrNameLst>
                                          <p:attrName>style.visibility</p:attrName>
                                        </p:attrNameLst>
                                      </p:cBhvr>
                                      <p:to>
                                        <p:strVal val="visible"/>
                                      </p:to>
                                    </p:set>
                                    <p:animEffect transition="in" filter="wipe(left)">
                                      <p:cBhvr>
                                        <p:cTn id="115" dur="500"/>
                                        <p:tgtEl>
                                          <p:spTgt spid="31"/>
                                        </p:tgtEl>
                                      </p:cBhvr>
                                    </p:animEffect>
                                  </p:childTnLst>
                                </p:cTn>
                              </p:par>
                            </p:childTnLst>
                          </p:cTn>
                        </p:par>
                        <p:par>
                          <p:cTn id="116" fill="hold" nodeType="afterGroup">
                            <p:stCondLst>
                              <p:cond delay="5000"/>
                            </p:stCondLst>
                            <p:childTnLst>
                              <p:par>
                                <p:cTn id="117" presetID="22" presetClass="entr" presetSubtype="1" fill="hold" nodeType="afterEffect">
                                  <p:stCondLst>
                                    <p:cond delay="0"/>
                                  </p:stCondLst>
                                  <p:childTnLst>
                                    <p:set>
                                      <p:cBhvr>
                                        <p:cTn id="118" dur="1" fill="hold">
                                          <p:stCondLst>
                                            <p:cond delay="0"/>
                                          </p:stCondLst>
                                        </p:cTn>
                                        <p:tgtEl>
                                          <p:spTgt spid="34"/>
                                        </p:tgtEl>
                                        <p:attrNameLst>
                                          <p:attrName>style.visibility</p:attrName>
                                        </p:attrNameLst>
                                      </p:cBhvr>
                                      <p:to>
                                        <p:strVal val="visible"/>
                                      </p:to>
                                    </p:set>
                                    <p:animEffect transition="in" filter="wipe(up)">
                                      <p:cBhvr>
                                        <p:cTn id="119" dur="500"/>
                                        <p:tgtEl>
                                          <p:spTgt spid="34"/>
                                        </p:tgtEl>
                                      </p:cBhvr>
                                    </p:animEffect>
                                  </p:childTnLst>
                                </p:cTn>
                              </p:par>
                            </p:childTnLst>
                          </p:cTn>
                        </p:par>
                        <p:par>
                          <p:cTn id="120" fill="hold" nodeType="afterGroup">
                            <p:stCondLst>
                              <p:cond delay="5500"/>
                            </p:stCondLst>
                            <p:childTnLst>
                              <p:par>
                                <p:cTn id="121" presetID="22" presetClass="entr" presetSubtype="2" fill="hold" nodeType="afterEffect">
                                  <p:stCondLst>
                                    <p:cond delay="0"/>
                                  </p:stCondLst>
                                  <p:childTnLst>
                                    <p:set>
                                      <p:cBhvr>
                                        <p:cTn id="122" dur="1" fill="hold">
                                          <p:stCondLst>
                                            <p:cond delay="0"/>
                                          </p:stCondLst>
                                        </p:cTn>
                                        <p:tgtEl>
                                          <p:spTgt spid="173"/>
                                        </p:tgtEl>
                                        <p:attrNameLst>
                                          <p:attrName>style.visibility</p:attrName>
                                        </p:attrNameLst>
                                      </p:cBhvr>
                                      <p:to>
                                        <p:strVal val="visible"/>
                                      </p:to>
                                    </p:set>
                                    <p:animEffect transition="in" filter="wipe(right)">
                                      <p:cBhvr>
                                        <p:cTn id="123" dur="500"/>
                                        <p:tgtEl>
                                          <p:spTgt spid="173"/>
                                        </p:tgtEl>
                                      </p:cBhvr>
                                    </p:animEffect>
                                  </p:childTnLst>
                                </p:cTn>
                              </p:par>
                            </p:childTnLst>
                          </p:cTn>
                        </p:par>
                        <p:par>
                          <p:cTn id="124" fill="hold" nodeType="afterGroup">
                            <p:stCondLst>
                              <p:cond delay="6000"/>
                            </p:stCondLst>
                            <p:childTnLst>
                              <p:par>
                                <p:cTn id="125" presetID="22" presetClass="entr" presetSubtype="8" fill="hold" nodeType="afterEffect">
                                  <p:stCondLst>
                                    <p:cond delay="0"/>
                                  </p:stCondLst>
                                  <p:childTnLst>
                                    <p:set>
                                      <p:cBhvr>
                                        <p:cTn id="126" dur="1" fill="hold">
                                          <p:stCondLst>
                                            <p:cond delay="0"/>
                                          </p:stCondLst>
                                        </p:cTn>
                                        <p:tgtEl>
                                          <p:spTgt spid="41"/>
                                        </p:tgtEl>
                                        <p:attrNameLst>
                                          <p:attrName>style.visibility</p:attrName>
                                        </p:attrNameLst>
                                      </p:cBhvr>
                                      <p:to>
                                        <p:strVal val="visible"/>
                                      </p:to>
                                    </p:set>
                                    <p:animEffect transition="in" filter="wipe(left)">
                                      <p:cBhvr>
                                        <p:cTn id="127" dur="500"/>
                                        <p:tgtEl>
                                          <p:spTgt spid="41"/>
                                        </p:tgtEl>
                                      </p:cBhvr>
                                    </p:animEffect>
                                  </p:childTnLst>
                                </p:cTn>
                              </p:par>
                            </p:childTnLst>
                          </p:cTn>
                        </p:par>
                        <p:par>
                          <p:cTn id="128" fill="hold" nodeType="afterGroup">
                            <p:stCondLst>
                              <p:cond delay="6500"/>
                            </p:stCondLst>
                            <p:childTnLst>
                              <p:par>
                                <p:cTn id="129" presetID="22" presetClass="entr" presetSubtype="8" fill="hold" nodeType="afterEffect">
                                  <p:stCondLst>
                                    <p:cond delay="500"/>
                                  </p:stCondLst>
                                  <p:childTnLst>
                                    <p:set>
                                      <p:cBhvr>
                                        <p:cTn id="130" dur="1" fill="hold">
                                          <p:stCondLst>
                                            <p:cond delay="0"/>
                                          </p:stCondLst>
                                        </p:cTn>
                                        <p:tgtEl>
                                          <p:spTgt spid="37"/>
                                        </p:tgtEl>
                                        <p:attrNameLst>
                                          <p:attrName>style.visibility</p:attrName>
                                        </p:attrNameLst>
                                      </p:cBhvr>
                                      <p:to>
                                        <p:strVal val="visible"/>
                                      </p:to>
                                    </p:set>
                                    <p:animEffect transition="in" filter="wipe(left)">
                                      <p:cBhvr>
                                        <p:cTn id="131" dur="1000"/>
                                        <p:tgtEl>
                                          <p:spTgt spid="37"/>
                                        </p:tgtEl>
                                      </p:cBhvr>
                                    </p:animEffect>
                                  </p:childTnLst>
                                </p:cTn>
                              </p:par>
                            </p:childTnLst>
                          </p:cTn>
                        </p:par>
                        <p:par>
                          <p:cTn id="132" fill="hold" nodeType="afterGroup">
                            <p:stCondLst>
                              <p:cond delay="8000"/>
                            </p:stCondLst>
                            <p:childTnLst>
                              <p:par>
                                <p:cTn id="133" presetID="22" presetClass="entr" presetSubtype="8" fill="hold" nodeType="afterEffect">
                                  <p:stCondLst>
                                    <p:cond delay="0"/>
                                  </p:stCondLst>
                                  <p:childTnLst>
                                    <p:set>
                                      <p:cBhvr>
                                        <p:cTn id="134" dur="1" fill="hold">
                                          <p:stCondLst>
                                            <p:cond delay="0"/>
                                          </p:stCondLst>
                                        </p:cTn>
                                        <p:tgtEl>
                                          <p:spTgt spid="174"/>
                                        </p:tgtEl>
                                        <p:attrNameLst>
                                          <p:attrName>style.visibility</p:attrName>
                                        </p:attrNameLst>
                                      </p:cBhvr>
                                      <p:to>
                                        <p:strVal val="visible"/>
                                      </p:to>
                                    </p:set>
                                    <p:animEffect transition="in" filter="wipe(left)">
                                      <p:cBhvr>
                                        <p:cTn id="135" dur="500"/>
                                        <p:tgtEl>
                                          <p:spTgt spid="174"/>
                                        </p:tgtEl>
                                      </p:cBhvr>
                                    </p:animEffect>
                                  </p:childTnLst>
                                </p:cTn>
                              </p:par>
                            </p:childTnLst>
                          </p:cTn>
                        </p:par>
                        <p:par>
                          <p:cTn id="136" fill="hold" nodeType="afterGroup">
                            <p:stCondLst>
                              <p:cond delay="8500"/>
                            </p:stCondLst>
                            <p:childTnLst>
                              <p:par>
                                <p:cTn id="137" presetID="22" presetClass="entr" presetSubtype="8" fill="hold" nodeType="afterEffect">
                                  <p:stCondLst>
                                    <p:cond delay="0"/>
                                  </p:stCondLst>
                                  <p:childTnLst>
                                    <p:set>
                                      <p:cBhvr>
                                        <p:cTn id="138" dur="1" fill="hold">
                                          <p:stCondLst>
                                            <p:cond delay="0"/>
                                          </p:stCondLst>
                                        </p:cTn>
                                        <p:tgtEl>
                                          <p:spTgt spid="42"/>
                                        </p:tgtEl>
                                        <p:attrNameLst>
                                          <p:attrName>style.visibility</p:attrName>
                                        </p:attrNameLst>
                                      </p:cBhvr>
                                      <p:to>
                                        <p:strVal val="visible"/>
                                      </p:to>
                                    </p:set>
                                    <p:animEffect transition="in" filter="wipe(left)">
                                      <p:cBhvr>
                                        <p:cTn id="139" dur="500"/>
                                        <p:tgtEl>
                                          <p:spTgt spid="42"/>
                                        </p:tgtEl>
                                      </p:cBhvr>
                                    </p:animEffect>
                                  </p:childTnLst>
                                </p:cTn>
                              </p:par>
                            </p:childTnLst>
                          </p:cTn>
                        </p:par>
                        <p:par>
                          <p:cTn id="140" fill="hold" nodeType="afterGroup">
                            <p:stCondLst>
                              <p:cond delay="9000"/>
                            </p:stCondLst>
                            <p:childTnLst>
                              <p:par>
                                <p:cTn id="141" presetID="22" presetClass="entr" presetSubtype="8" fill="hold" nodeType="afterEffect">
                                  <p:stCondLst>
                                    <p:cond delay="500"/>
                                  </p:stCondLst>
                                  <p:childTnLst>
                                    <p:set>
                                      <p:cBhvr>
                                        <p:cTn id="142" dur="1" fill="hold">
                                          <p:stCondLst>
                                            <p:cond delay="0"/>
                                          </p:stCondLst>
                                        </p:cTn>
                                        <p:tgtEl>
                                          <p:spTgt spid="36"/>
                                        </p:tgtEl>
                                        <p:attrNameLst>
                                          <p:attrName>style.visibility</p:attrName>
                                        </p:attrNameLst>
                                      </p:cBhvr>
                                      <p:to>
                                        <p:strVal val="visible"/>
                                      </p:to>
                                    </p:set>
                                    <p:animEffect transition="in" filter="wipe(left)">
                                      <p:cBhvr>
                                        <p:cTn id="143" dur="1000"/>
                                        <p:tgtEl>
                                          <p:spTgt spid="36"/>
                                        </p:tgtEl>
                                      </p:cBhvr>
                                    </p:animEffect>
                                  </p:childTnLst>
                                </p:cTn>
                              </p:par>
                            </p:childTnLst>
                          </p:cTn>
                        </p:par>
                        <p:par>
                          <p:cTn id="144" fill="hold" nodeType="afterGroup">
                            <p:stCondLst>
                              <p:cond delay="10500"/>
                            </p:stCondLst>
                            <p:childTnLst>
                              <p:par>
                                <p:cTn id="145" presetID="22" presetClass="entr" presetSubtype="8" fill="hold" grpId="0" nodeType="afterEffect">
                                  <p:stCondLst>
                                    <p:cond delay="0"/>
                                  </p:stCondLst>
                                  <p:childTnLst>
                                    <p:set>
                                      <p:cBhvr>
                                        <p:cTn id="146" dur="1" fill="hold">
                                          <p:stCondLst>
                                            <p:cond delay="0"/>
                                          </p:stCondLst>
                                        </p:cTn>
                                        <p:tgtEl>
                                          <p:spTgt spid="164"/>
                                        </p:tgtEl>
                                        <p:attrNameLst>
                                          <p:attrName>style.visibility</p:attrName>
                                        </p:attrNameLst>
                                      </p:cBhvr>
                                      <p:to>
                                        <p:strVal val="visible"/>
                                      </p:to>
                                    </p:set>
                                    <p:animEffect transition="in" filter="wipe(left)">
                                      <p:cBhvr>
                                        <p:cTn id="147" dur="500"/>
                                        <p:tgtEl>
                                          <p:spTgt spid="164"/>
                                        </p:tgtEl>
                                      </p:cBhvr>
                                    </p:animEffect>
                                  </p:childTnLst>
                                </p:cTn>
                              </p:par>
                            </p:childTnLst>
                          </p:cTn>
                        </p:par>
                        <p:par>
                          <p:cTn id="148" fill="hold" nodeType="afterGroup">
                            <p:stCondLst>
                              <p:cond delay="11000"/>
                            </p:stCondLst>
                            <p:childTnLst>
                              <p:par>
                                <p:cTn id="149" presetID="22" presetClass="entr" presetSubtype="8" fill="hold" nodeType="afterEffect">
                                  <p:stCondLst>
                                    <p:cond delay="0"/>
                                  </p:stCondLst>
                                  <p:childTnLst>
                                    <p:set>
                                      <p:cBhvr>
                                        <p:cTn id="150" dur="1" fill="hold">
                                          <p:stCondLst>
                                            <p:cond delay="0"/>
                                          </p:stCondLst>
                                        </p:cTn>
                                        <p:tgtEl>
                                          <p:spTgt spid="39"/>
                                        </p:tgtEl>
                                        <p:attrNameLst>
                                          <p:attrName>style.visibility</p:attrName>
                                        </p:attrNameLst>
                                      </p:cBhvr>
                                      <p:to>
                                        <p:strVal val="visible"/>
                                      </p:to>
                                    </p:set>
                                    <p:animEffect transition="in" filter="wipe(left)">
                                      <p:cBhvr>
                                        <p:cTn id="151" dur="500"/>
                                        <p:tgtEl>
                                          <p:spTgt spid="39"/>
                                        </p:tgtEl>
                                      </p:cBhvr>
                                    </p:animEffect>
                                  </p:childTnLst>
                                </p:cTn>
                              </p:par>
                            </p:childTnLst>
                          </p:cTn>
                        </p:par>
                        <p:par>
                          <p:cTn id="152" fill="hold" nodeType="afterGroup">
                            <p:stCondLst>
                              <p:cond delay="11500"/>
                            </p:stCondLst>
                            <p:childTnLst>
                              <p:par>
                                <p:cTn id="153" presetID="22" presetClass="entr" presetSubtype="8" fill="hold" nodeType="afterEffect">
                                  <p:stCondLst>
                                    <p:cond delay="0"/>
                                  </p:stCondLst>
                                  <p:childTnLst>
                                    <p:set>
                                      <p:cBhvr>
                                        <p:cTn id="154" dur="1" fill="hold">
                                          <p:stCondLst>
                                            <p:cond delay="0"/>
                                          </p:stCondLst>
                                        </p:cTn>
                                        <p:tgtEl>
                                          <p:spTgt spid="29"/>
                                        </p:tgtEl>
                                        <p:attrNameLst>
                                          <p:attrName>style.visibility</p:attrName>
                                        </p:attrNameLst>
                                      </p:cBhvr>
                                      <p:to>
                                        <p:strVal val="visible"/>
                                      </p:to>
                                    </p:set>
                                    <p:animEffect transition="in" filter="wipe(left)">
                                      <p:cBhvr>
                                        <p:cTn id="155" dur="500"/>
                                        <p:tgtEl>
                                          <p:spTgt spid="29"/>
                                        </p:tgtEl>
                                      </p:cBhvr>
                                    </p:animEffect>
                                  </p:childTnLst>
                                </p:cTn>
                              </p:par>
                            </p:childTnLst>
                          </p:cTn>
                        </p:par>
                        <p:par>
                          <p:cTn id="156" fill="hold" nodeType="afterGroup">
                            <p:stCondLst>
                              <p:cond delay="12000"/>
                            </p:stCondLst>
                            <p:childTnLst>
                              <p:par>
                                <p:cTn id="157" presetID="22" presetClass="entr" presetSubtype="1" fill="hold" nodeType="afterEffect">
                                  <p:stCondLst>
                                    <p:cond delay="0"/>
                                  </p:stCondLst>
                                  <p:childTnLst>
                                    <p:set>
                                      <p:cBhvr>
                                        <p:cTn id="158" dur="1" fill="hold">
                                          <p:stCondLst>
                                            <p:cond delay="0"/>
                                          </p:stCondLst>
                                        </p:cTn>
                                        <p:tgtEl>
                                          <p:spTgt spid="35"/>
                                        </p:tgtEl>
                                        <p:attrNameLst>
                                          <p:attrName>style.visibility</p:attrName>
                                        </p:attrNameLst>
                                      </p:cBhvr>
                                      <p:to>
                                        <p:strVal val="visible"/>
                                      </p:to>
                                    </p:set>
                                    <p:animEffect transition="in" filter="wipe(up)">
                                      <p:cBhvr>
                                        <p:cTn id="159" dur="500"/>
                                        <p:tgtEl>
                                          <p:spTgt spid="35"/>
                                        </p:tgtEl>
                                      </p:cBhvr>
                                    </p:animEffect>
                                  </p:childTnLst>
                                </p:cTn>
                              </p:par>
                            </p:childTnLst>
                          </p:cTn>
                        </p:par>
                        <p:par>
                          <p:cTn id="160" fill="hold" nodeType="afterGroup">
                            <p:stCondLst>
                              <p:cond delay="12500"/>
                            </p:stCondLst>
                            <p:childTnLst>
                              <p:par>
                                <p:cTn id="161" presetID="22" presetClass="entr" presetSubtype="2" fill="hold" nodeType="afterEffect">
                                  <p:stCondLst>
                                    <p:cond delay="0"/>
                                  </p:stCondLst>
                                  <p:childTnLst>
                                    <p:set>
                                      <p:cBhvr>
                                        <p:cTn id="162" dur="1" fill="hold">
                                          <p:stCondLst>
                                            <p:cond delay="0"/>
                                          </p:stCondLst>
                                        </p:cTn>
                                        <p:tgtEl>
                                          <p:spTgt spid="171"/>
                                        </p:tgtEl>
                                        <p:attrNameLst>
                                          <p:attrName>style.visibility</p:attrName>
                                        </p:attrNameLst>
                                      </p:cBhvr>
                                      <p:to>
                                        <p:strVal val="visible"/>
                                      </p:to>
                                    </p:set>
                                    <p:animEffect transition="in" filter="wipe(right)">
                                      <p:cBhvr>
                                        <p:cTn id="163" dur="500"/>
                                        <p:tgtEl>
                                          <p:spTgt spid="171"/>
                                        </p:tgtEl>
                                      </p:cBhvr>
                                    </p:animEffect>
                                  </p:childTnLst>
                                </p:cTn>
                              </p:par>
                              <p:par>
                                <p:cTn id="164" presetID="22" presetClass="entr" presetSubtype="4" fill="hold" nodeType="withEffect">
                                  <p:stCondLst>
                                    <p:cond delay="0"/>
                                  </p:stCondLst>
                                  <p:childTnLst>
                                    <p:set>
                                      <p:cBhvr>
                                        <p:cTn id="165" dur="1" fill="hold">
                                          <p:stCondLst>
                                            <p:cond delay="0"/>
                                          </p:stCondLst>
                                        </p:cTn>
                                        <p:tgtEl>
                                          <p:spTgt spid="172"/>
                                        </p:tgtEl>
                                        <p:attrNameLst>
                                          <p:attrName>style.visibility</p:attrName>
                                        </p:attrNameLst>
                                      </p:cBhvr>
                                      <p:to>
                                        <p:strVal val="visible"/>
                                      </p:to>
                                    </p:set>
                                    <p:animEffect transition="in" filter="wipe(down)">
                                      <p:cBhvr>
                                        <p:cTn id="166"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p:bldP spid="25" grpId="0"/>
      <p:bldP spid="33" grpId="0" animBg="1"/>
      <p:bldP spid="102" grpId="0" animBg="1"/>
      <p:bldP spid="131" grpId="0" animBg="1"/>
      <p:bldP spid="151" grpId="0" animBg="1"/>
      <p:bldP spid="16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bwMode="auto">
          <a:xfrm>
            <a:off x="304800" y="1137049"/>
            <a:ext cx="8839200" cy="9767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tx1"/>
                </a:solidFill>
                <a:latin typeface="+mn-lt"/>
              </a:rPr>
              <a:t>What happens to price and quantity when supply or demand shifts?</a:t>
            </a:r>
          </a:p>
        </p:txBody>
      </p:sp>
      <p:graphicFrame>
        <p:nvGraphicFramePr>
          <p:cNvPr id="5" name="Table 4"/>
          <p:cNvGraphicFramePr>
            <a:graphicFrameLocks noGrp="1"/>
          </p:cNvGraphicFramePr>
          <p:nvPr>
            <p:extLst>
              <p:ext uri="{D42A27DB-BD31-4B8C-83A1-F6EECF244321}">
                <p14:modId xmlns:p14="http://schemas.microsoft.com/office/powerpoint/2010/main" val="1605859094"/>
              </p:ext>
            </p:extLst>
          </p:nvPr>
        </p:nvGraphicFramePr>
        <p:xfrm>
          <a:off x="914400" y="2286000"/>
          <a:ext cx="7239001" cy="2926060"/>
        </p:xfrm>
        <a:graphic>
          <a:graphicData uri="http://schemas.openxmlformats.org/drawingml/2006/table">
            <a:tbl>
              <a:tblPr>
                <a:tableStyleId>{5C22544A-7EE6-4342-B048-85BDC9FD1C3A}</a:tableStyleId>
              </a:tblPr>
              <a:tblGrid>
                <a:gridCol w="1705910"/>
                <a:gridCol w="1657824"/>
                <a:gridCol w="1971656"/>
                <a:gridCol w="1903611"/>
              </a:tblGrid>
              <a:tr h="640011">
                <a:tc>
                  <a:txBody>
                    <a:bodyPr/>
                    <a:lstStyle/>
                    <a:p>
                      <a:endParaRPr lang="en-US" sz="1800" dirty="0">
                        <a:solidFill>
                          <a:srgbClr val="000099"/>
                        </a:solidFill>
                      </a:endParaRPr>
                    </a:p>
                  </a:txBody>
                  <a:tcPr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bg1">
                              <a:lumMod val="50000"/>
                            </a:schemeClr>
                          </a:solidFill>
                        </a:rPr>
                        <a:t>No change </a:t>
                      </a:r>
                    </a:p>
                    <a:p>
                      <a:pPr algn="ctr"/>
                      <a:r>
                        <a:rPr lang="en-US" sz="1800" b="1" dirty="0" smtClean="0">
                          <a:solidFill>
                            <a:schemeClr val="bg1">
                              <a:lumMod val="50000"/>
                            </a:schemeClr>
                          </a:solidFill>
                        </a:rPr>
                        <a:t>In Supply</a:t>
                      </a:r>
                      <a:endParaRPr lang="en-US" sz="1800" b="1" dirty="0">
                        <a:solidFill>
                          <a:schemeClr val="bg1">
                            <a:lumMod val="50000"/>
                          </a:schemeClr>
                        </a:solidFill>
                      </a:endParaRPr>
                    </a:p>
                  </a:txBody>
                  <a:tcPr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bg1">
                              <a:lumMod val="50000"/>
                            </a:schemeClr>
                          </a:solidFill>
                        </a:rPr>
                        <a:t>An increase</a:t>
                      </a:r>
                    </a:p>
                    <a:p>
                      <a:pPr algn="ctr"/>
                      <a:r>
                        <a:rPr lang="en-US" sz="1800" b="1" dirty="0" smtClean="0">
                          <a:solidFill>
                            <a:schemeClr val="bg1">
                              <a:lumMod val="50000"/>
                            </a:schemeClr>
                          </a:solidFill>
                        </a:rPr>
                        <a:t>In Supply</a:t>
                      </a:r>
                      <a:endParaRPr lang="en-US" sz="1800" b="1" dirty="0">
                        <a:solidFill>
                          <a:schemeClr val="bg1">
                            <a:lumMod val="50000"/>
                          </a:schemeClr>
                        </a:solidFill>
                      </a:endParaRPr>
                    </a:p>
                  </a:txBody>
                  <a:tcPr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bg1">
                              <a:lumMod val="50000"/>
                            </a:schemeClr>
                          </a:solidFill>
                        </a:rPr>
                        <a:t>A decrease</a:t>
                      </a:r>
                    </a:p>
                    <a:p>
                      <a:pPr algn="ctr"/>
                      <a:r>
                        <a:rPr lang="en-US" sz="1800" b="1" dirty="0" smtClean="0">
                          <a:solidFill>
                            <a:schemeClr val="bg1">
                              <a:lumMod val="50000"/>
                            </a:schemeClr>
                          </a:solidFill>
                        </a:rPr>
                        <a:t>In</a:t>
                      </a:r>
                      <a:r>
                        <a:rPr lang="en-US" sz="1800" b="1" baseline="0" dirty="0" smtClean="0">
                          <a:solidFill>
                            <a:schemeClr val="bg1">
                              <a:lumMod val="50000"/>
                            </a:schemeClr>
                          </a:solidFill>
                        </a:rPr>
                        <a:t> supply</a:t>
                      </a:r>
                      <a:endParaRPr lang="en-US" sz="1800" b="1" dirty="0">
                        <a:solidFill>
                          <a:schemeClr val="bg1">
                            <a:lumMod val="50000"/>
                          </a:schemeClr>
                        </a:solidFill>
                      </a:endParaRPr>
                    </a:p>
                  </a:txBody>
                  <a:tcPr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285752">
                <a:tc>
                  <a:txBody>
                    <a:bodyPr/>
                    <a:lstStyle/>
                    <a:p>
                      <a:r>
                        <a:rPr lang="en-US" sz="1800" b="1" dirty="0" smtClean="0">
                          <a:solidFill>
                            <a:schemeClr val="bg1">
                              <a:lumMod val="50000"/>
                            </a:schemeClr>
                          </a:solidFill>
                        </a:rPr>
                        <a:t>No change</a:t>
                      </a:r>
                    </a:p>
                    <a:p>
                      <a:r>
                        <a:rPr lang="en-US" sz="1800" b="1" dirty="0" smtClean="0">
                          <a:solidFill>
                            <a:schemeClr val="bg1">
                              <a:lumMod val="50000"/>
                            </a:schemeClr>
                          </a:solidFill>
                        </a:rPr>
                        <a:t>In</a:t>
                      </a:r>
                      <a:r>
                        <a:rPr lang="en-US" sz="1800" b="1" baseline="0" dirty="0" smtClean="0">
                          <a:solidFill>
                            <a:schemeClr val="bg1">
                              <a:lumMod val="50000"/>
                            </a:schemeClr>
                          </a:solidFill>
                        </a:rPr>
                        <a:t> demand</a:t>
                      </a:r>
                    </a:p>
                    <a:p>
                      <a:endParaRPr lang="en-US" sz="1800" b="1" baseline="0" dirty="0" smtClean="0">
                        <a:solidFill>
                          <a:schemeClr val="bg1">
                            <a:lumMod val="50000"/>
                          </a:schemeClr>
                        </a:solidFill>
                      </a:endParaRPr>
                    </a:p>
                    <a:p>
                      <a:r>
                        <a:rPr lang="en-US" sz="1800" b="1" baseline="0" dirty="0" smtClean="0">
                          <a:solidFill>
                            <a:schemeClr val="bg1">
                              <a:lumMod val="50000"/>
                            </a:schemeClr>
                          </a:solidFill>
                        </a:rPr>
                        <a:t>An increase</a:t>
                      </a:r>
                    </a:p>
                    <a:p>
                      <a:r>
                        <a:rPr lang="en-US" sz="1800" b="1" baseline="0" dirty="0" smtClean="0">
                          <a:solidFill>
                            <a:schemeClr val="bg1">
                              <a:lumMod val="50000"/>
                            </a:schemeClr>
                          </a:solidFill>
                        </a:rPr>
                        <a:t>In demand</a:t>
                      </a:r>
                    </a:p>
                    <a:p>
                      <a:endParaRPr lang="en-US" sz="1800" b="1" baseline="0" dirty="0" smtClean="0">
                        <a:solidFill>
                          <a:schemeClr val="bg1">
                            <a:lumMod val="50000"/>
                          </a:schemeClr>
                        </a:solidFill>
                      </a:endParaRPr>
                    </a:p>
                    <a:p>
                      <a:r>
                        <a:rPr lang="en-US" sz="1800" b="1" baseline="0" dirty="0" smtClean="0">
                          <a:solidFill>
                            <a:schemeClr val="bg1">
                              <a:lumMod val="50000"/>
                            </a:schemeClr>
                          </a:solidFill>
                        </a:rPr>
                        <a:t>A decrease</a:t>
                      </a:r>
                    </a:p>
                    <a:p>
                      <a:r>
                        <a:rPr lang="en-US" sz="1800" b="1" baseline="0" dirty="0" smtClean="0">
                          <a:solidFill>
                            <a:schemeClr val="bg1">
                              <a:lumMod val="50000"/>
                            </a:schemeClr>
                          </a:solidFill>
                        </a:rPr>
                        <a:t>In demand</a:t>
                      </a:r>
                      <a:endParaRPr lang="en-US" sz="1800" b="1" dirty="0">
                        <a:solidFill>
                          <a:schemeClr val="bg1">
                            <a:lumMod val="50000"/>
                          </a:schemeClr>
                        </a:solidFill>
                      </a:endParaRPr>
                    </a:p>
                  </a:txBody>
                  <a:tcPr marT="45715" marB="4571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dirty="0" smtClean="0"/>
                        <a:t>P same</a:t>
                      </a:r>
                    </a:p>
                    <a:p>
                      <a:r>
                        <a:rPr lang="en-US" sz="1800" dirty="0" smtClean="0"/>
                        <a:t>Q same</a:t>
                      </a:r>
                    </a:p>
                    <a:p>
                      <a:endParaRPr lang="en-US" sz="1800" dirty="0" smtClean="0"/>
                    </a:p>
                    <a:p>
                      <a:r>
                        <a:rPr lang="en-US" sz="1800" dirty="0" smtClean="0"/>
                        <a:t>P up</a:t>
                      </a:r>
                    </a:p>
                    <a:p>
                      <a:r>
                        <a:rPr lang="en-US" sz="1800" dirty="0" smtClean="0"/>
                        <a:t>Q up</a:t>
                      </a:r>
                    </a:p>
                    <a:p>
                      <a:endParaRPr lang="en-US" sz="1800" dirty="0" smtClean="0"/>
                    </a:p>
                    <a:p>
                      <a:r>
                        <a:rPr lang="en-US" sz="1800" dirty="0" smtClean="0"/>
                        <a:t>P down</a:t>
                      </a:r>
                    </a:p>
                    <a:p>
                      <a:r>
                        <a:rPr lang="en-US" sz="1800" dirty="0" smtClean="0"/>
                        <a:t>Q down</a:t>
                      </a:r>
                      <a:endParaRPr lang="en-US" sz="1800" dirty="0"/>
                    </a:p>
                  </a:txBody>
                  <a:tcPr marT="45715" marB="4571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dirty="0" smtClean="0"/>
                        <a:t>P down</a:t>
                      </a:r>
                    </a:p>
                    <a:p>
                      <a:r>
                        <a:rPr lang="en-US" sz="1800" dirty="0" smtClean="0"/>
                        <a:t>Q up</a:t>
                      </a:r>
                    </a:p>
                    <a:p>
                      <a:endParaRPr lang="en-US" sz="1800" dirty="0" smtClean="0"/>
                    </a:p>
                    <a:p>
                      <a:r>
                        <a:rPr lang="en-US" sz="1800" dirty="0" smtClean="0"/>
                        <a:t>P ambiguous</a:t>
                      </a:r>
                    </a:p>
                    <a:p>
                      <a:r>
                        <a:rPr lang="en-US" sz="1800" dirty="0" smtClean="0"/>
                        <a:t>Q up</a:t>
                      </a:r>
                    </a:p>
                    <a:p>
                      <a:endParaRPr lang="en-US" sz="1800" dirty="0" smtClean="0"/>
                    </a:p>
                    <a:p>
                      <a:r>
                        <a:rPr lang="en-US" sz="1800" dirty="0" smtClean="0"/>
                        <a:t>P Down</a:t>
                      </a:r>
                    </a:p>
                    <a:p>
                      <a:r>
                        <a:rPr lang="en-US" sz="1800" dirty="0" smtClean="0"/>
                        <a:t>Q</a:t>
                      </a:r>
                      <a:r>
                        <a:rPr lang="en-US" sz="1800" baseline="0" dirty="0" smtClean="0"/>
                        <a:t> ambiguous </a:t>
                      </a:r>
                      <a:endParaRPr lang="en-US" sz="1800" dirty="0"/>
                    </a:p>
                  </a:txBody>
                  <a:tcPr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dirty="0" smtClean="0"/>
                        <a:t>P up</a:t>
                      </a:r>
                    </a:p>
                    <a:p>
                      <a:r>
                        <a:rPr lang="en-US" sz="1800" dirty="0" smtClean="0"/>
                        <a:t>Q down</a:t>
                      </a:r>
                    </a:p>
                    <a:p>
                      <a:endParaRPr lang="en-US" sz="1800" dirty="0" smtClean="0"/>
                    </a:p>
                    <a:p>
                      <a:r>
                        <a:rPr lang="en-US" sz="1800" dirty="0" smtClean="0"/>
                        <a:t>P</a:t>
                      </a:r>
                      <a:r>
                        <a:rPr lang="en-US" sz="1800" baseline="0" dirty="0" smtClean="0"/>
                        <a:t> up</a:t>
                      </a:r>
                    </a:p>
                    <a:p>
                      <a:r>
                        <a:rPr lang="en-US" sz="1800" baseline="0" dirty="0" smtClean="0"/>
                        <a:t>Q ambiguous</a:t>
                      </a:r>
                    </a:p>
                    <a:p>
                      <a:endParaRPr lang="en-US" sz="1800" baseline="0" dirty="0" smtClean="0"/>
                    </a:p>
                    <a:p>
                      <a:r>
                        <a:rPr lang="en-US" sz="1800" baseline="0" dirty="0" smtClean="0"/>
                        <a:t>P ambiguous</a:t>
                      </a:r>
                    </a:p>
                    <a:p>
                      <a:r>
                        <a:rPr lang="en-US" sz="1800" baseline="0" dirty="0" smtClean="0"/>
                        <a:t>Q down</a:t>
                      </a:r>
                      <a:endParaRPr lang="en-US" sz="1800" dirty="0"/>
                    </a:p>
                  </a:txBody>
                  <a:tcPr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itle 1"/>
          <p:cNvSpPr txBox="1">
            <a:spLocks/>
          </p:cNvSpPr>
          <p:nvPr/>
        </p:nvSpPr>
        <p:spPr bwMode="auto">
          <a:xfrm>
            <a:off x="3811965" y="203388"/>
            <a:ext cx="5035153" cy="7941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914400" rtl="0" eaLnBrk="1" latinLnBrk="0" hangingPunct="1">
              <a:spcBef>
                <a:spcPct val="0"/>
              </a:spcBef>
              <a:buNone/>
              <a:defRPr sz="2800" kern="1200">
                <a:solidFill>
                  <a:srgbClr val="7E0000"/>
                </a:solidFill>
                <a:latin typeface="Arial Unicode MS" pitchFamily="34" charset="-128"/>
                <a:ea typeface="Arial Unicode MS" pitchFamily="34" charset="-128"/>
                <a:cs typeface="Arial Unicode MS" pitchFamily="34" charset="-128"/>
              </a:defRPr>
            </a:lvl1pPr>
          </a:lstStyle>
          <a:p>
            <a:r>
              <a:rPr lang="en-US" sz="4400" dirty="0" smtClean="0">
                <a:solidFill>
                  <a:schemeClr val="bg1">
                    <a:lumMod val="50000"/>
                  </a:schemeClr>
                </a:solidFill>
                <a:latin typeface="+mn-lt"/>
                <a:cs typeface="Angsana New" pitchFamily="18" charset="-34"/>
              </a:rPr>
              <a:t>Supply and Demand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Rectangle 126"/>
          <p:cNvSpPr/>
          <p:nvPr/>
        </p:nvSpPr>
        <p:spPr>
          <a:xfrm>
            <a:off x="4572000" y="1458913"/>
            <a:ext cx="45720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113"/>
          <p:cNvGrpSpPr>
            <a:grpSpLocks/>
          </p:cNvGrpSpPr>
          <p:nvPr/>
        </p:nvGrpSpPr>
        <p:grpSpPr bwMode="auto">
          <a:xfrm>
            <a:off x="4572000" y="2144713"/>
            <a:ext cx="4416425" cy="2743200"/>
            <a:chOff x="4572000" y="2057400"/>
            <a:chExt cx="4416197" cy="2743200"/>
          </a:xfrm>
        </p:grpSpPr>
        <p:cxnSp>
          <p:nvCxnSpPr>
            <p:cNvPr id="76" name="Straight Connector 75"/>
            <p:cNvCxnSpPr/>
            <p:nvPr/>
          </p:nvCxnSpPr>
          <p:spPr>
            <a:xfrm>
              <a:off x="4572000" y="2057400"/>
              <a:ext cx="3649475" cy="274320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533" name="TextBox 112"/>
            <p:cNvSpPr txBox="1">
              <a:spLocks noChangeArrowheads="1"/>
            </p:cNvSpPr>
            <p:nvPr/>
          </p:nvSpPr>
          <p:spPr bwMode="auto">
            <a:xfrm>
              <a:off x="7239000" y="3657600"/>
              <a:ext cx="17491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Demand curve</a:t>
              </a:r>
            </a:p>
          </p:txBody>
        </p:sp>
      </p:grpSp>
      <p:sp>
        <p:nvSpPr>
          <p:cNvPr id="18436" name="Title 1"/>
          <p:cNvSpPr>
            <a:spLocks noGrp="1"/>
          </p:cNvSpPr>
          <p:nvPr>
            <p:ph type="title"/>
          </p:nvPr>
        </p:nvSpPr>
        <p:spPr bwMode="auto">
          <a:xfrm>
            <a:off x="4025734" y="382375"/>
            <a:ext cx="5118265" cy="532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solidFill>
                  <a:schemeClr val="bg1">
                    <a:lumMod val="50000"/>
                  </a:schemeClr>
                </a:solidFill>
                <a:latin typeface="+mn-lt"/>
              </a:rPr>
              <a:t>D</a:t>
            </a:r>
            <a:r>
              <a:rPr lang="en-US" sz="2400" dirty="0" smtClean="0">
                <a:solidFill>
                  <a:schemeClr val="bg1">
                    <a:lumMod val="50000"/>
                  </a:schemeClr>
                </a:solidFill>
                <a:latin typeface="+mn-lt"/>
              </a:rPr>
              <a:t>emand schedule and demand curve</a:t>
            </a:r>
          </a:p>
        </p:txBody>
      </p:sp>
      <p:sp>
        <p:nvSpPr>
          <p:cNvPr id="5" name="TextBox 4"/>
          <p:cNvSpPr txBox="1">
            <a:spLocks noChangeArrowheads="1"/>
          </p:cNvSpPr>
          <p:nvPr/>
        </p:nvSpPr>
        <p:spPr bwMode="auto">
          <a:xfrm>
            <a:off x="93026" y="5657850"/>
            <a:ext cx="866997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smtClean="0">
                <a:latin typeface="+mn-lt"/>
              </a:rPr>
              <a:t>demand curve </a:t>
            </a:r>
            <a:r>
              <a:rPr lang="en-US" dirty="0" smtClean="0">
                <a:latin typeface="+mn-lt"/>
              </a:rPr>
              <a:t>– illustrates </a:t>
            </a:r>
            <a:r>
              <a:rPr lang="en-US" dirty="0">
                <a:latin typeface="+mn-lt"/>
              </a:rPr>
              <a:t>how the quantity demanded of the good changes as its price varies</a:t>
            </a:r>
            <a:r>
              <a:rPr lang="en-US" dirty="0" smtClean="0">
                <a:latin typeface="+mn-lt"/>
              </a:rPr>
              <a:t>.  Because a </a:t>
            </a:r>
            <a:r>
              <a:rPr lang="en-US" dirty="0">
                <a:latin typeface="+mn-lt"/>
              </a:rPr>
              <a:t>lower price increases the quantity demanded, the demand curve slopes downward.</a:t>
            </a:r>
          </a:p>
        </p:txBody>
      </p:sp>
      <p:graphicFrame>
        <p:nvGraphicFramePr>
          <p:cNvPr id="6" name="Table 5"/>
          <p:cNvGraphicFramePr>
            <a:graphicFrameLocks noGrp="1"/>
          </p:cNvGraphicFramePr>
          <p:nvPr>
            <p:extLst>
              <p:ext uri="{D42A27DB-BD31-4B8C-83A1-F6EECF244321}">
                <p14:modId xmlns:p14="http://schemas.microsoft.com/office/powerpoint/2010/main" val="792319314"/>
              </p:ext>
            </p:extLst>
          </p:nvPr>
        </p:nvGraphicFramePr>
        <p:xfrm>
          <a:off x="0" y="1990738"/>
          <a:ext cx="3513138" cy="2926036"/>
        </p:xfrm>
        <a:graphic>
          <a:graphicData uri="http://schemas.openxmlformats.org/drawingml/2006/table">
            <a:tbl>
              <a:tblPr>
                <a:tableStyleId>{5C22544A-7EE6-4342-B048-85BDC9FD1C3A}</a:tableStyleId>
              </a:tblPr>
              <a:tblGrid>
                <a:gridCol w="1655714"/>
                <a:gridCol w="1857424"/>
              </a:tblGrid>
              <a:tr h="639927">
                <a:tc>
                  <a:txBody>
                    <a:bodyPr/>
                    <a:lstStyle/>
                    <a:p>
                      <a:pPr algn="ctr"/>
                      <a:r>
                        <a:rPr lang="en-US" sz="1800" b="1" dirty="0" smtClean="0">
                          <a:solidFill>
                            <a:schemeClr val="bg1">
                              <a:lumMod val="50000"/>
                            </a:schemeClr>
                          </a:solidFill>
                        </a:rPr>
                        <a:t>Price of</a:t>
                      </a:r>
                    </a:p>
                    <a:p>
                      <a:pPr algn="ctr"/>
                      <a:r>
                        <a:rPr lang="en-US" sz="1800" b="1" dirty="0" smtClean="0">
                          <a:solidFill>
                            <a:schemeClr val="bg1">
                              <a:lumMod val="50000"/>
                            </a:schemeClr>
                          </a:solidFill>
                        </a:rPr>
                        <a:t>hamburgers</a:t>
                      </a:r>
                      <a:endParaRPr lang="en-US" sz="1800" b="1" dirty="0">
                        <a:solidFill>
                          <a:schemeClr val="bg1">
                            <a:lumMod val="50000"/>
                          </a:schemeClr>
                        </a:solidFill>
                      </a:endParaRP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Quantity of</a:t>
                      </a:r>
                    </a:p>
                    <a:p>
                      <a:pPr algn="ctr"/>
                      <a:r>
                        <a:rPr lang="en-US" sz="1800" b="1" dirty="0" smtClean="0">
                          <a:solidFill>
                            <a:schemeClr val="bg1">
                              <a:lumMod val="50000"/>
                            </a:schemeClr>
                          </a:solidFill>
                        </a:rPr>
                        <a:t>hamburgers demanded</a:t>
                      </a:r>
                      <a:endParaRPr lang="en-US" sz="1800" b="1" dirty="0">
                        <a:solidFill>
                          <a:schemeClr val="bg1">
                            <a:lumMod val="50000"/>
                          </a:schemeClr>
                        </a:solidFill>
                      </a:endParaRPr>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11198">
                <a:tc>
                  <a:txBody>
                    <a:bodyPr/>
                    <a:lstStyle/>
                    <a:p>
                      <a:pPr algn="ctr"/>
                      <a:r>
                        <a:rPr lang="en-US" sz="1800" dirty="0" smtClean="0"/>
                        <a:t>$0.00</a:t>
                      </a:r>
                    </a:p>
                    <a:p>
                      <a:pPr algn="ctr"/>
                      <a:r>
                        <a:rPr lang="en-US" sz="1800" dirty="0" smtClean="0"/>
                        <a:t>$0.50</a:t>
                      </a:r>
                    </a:p>
                    <a:p>
                      <a:pPr algn="ctr"/>
                      <a:r>
                        <a:rPr lang="en-US" sz="1800" dirty="0" smtClean="0"/>
                        <a:t>$1.00</a:t>
                      </a:r>
                    </a:p>
                    <a:p>
                      <a:pPr algn="ctr"/>
                      <a:r>
                        <a:rPr lang="en-US" sz="1800" dirty="0" smtClean="0"/>
                        <a:t>$1.50</a:t>
                      </a:r>
                    </a:p>
                    <a:p>
                      <a:pPr algn="ctr"/>
                      <a:r>
                        <a:rPr lang="en-US" sz="1800" dirty="0" smtClean="0"/>
                        <a:t>$2.00</a:t>
                      </a:r>
                    </a:p>
                    <a:p>
                      <a:pPr algn="ctr"/>
                      <a:r>
                        <a:rPr lang="en-US" sz="1800" dirty="0" smtClean="0"/>
                        <a:t>$2.50</a:t>
                      </a:r>
                    </a:p>
                    <a:p>
                      <a:pPr algn="ctr"/>
                      <a:r>
                        <a:rPr lang="en-US" sz="1800" dirty="0" smtClean="0"/>
                        <a:t>$3.00</a:t>
                      </a:r>
                      <a:endParaRPr lang="en-US" sz="1800" dirty="0"/>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12</a:t>
                      </a:r>
                    </a:p>
                    <a:p>
                      <a:pPr algn="ctr"/>
                      <a:r>
                        <a:rPr lang="en-US" sz="1800" dirty="0" smtClean="0"/>
                        <a:t>10</a:t>
                      </a:r>
                    </a:p>
                    <a:p>
                      <a:pPr algn="ctr"/>
                      <a:r>
                        <a:rPr lang="en-US" sz="1800" dirty="0" smtClean="0"/>
                        <a:t>8</a:t>
                      </a:r>
                    </a:p>
                    <a:p>
                      <a:pPr algn="ctr"/>
                      <a:r>
                        <a:rPr lang="en-US" sz="1800" dirty="0" smtClean="0"/>
                        <a:t>6</a:t>
                      </a:r>
                    </a:p>
                    <a:p>
                      <a:pPr algn="ctr"/>
                      <a:r>
                        <a:rPr lang="en-US" sz="1800" dirty="0" smtClean="0"/>
                        <a:t>4</a:t>
                      </a:r>
                    </a:p>
                    <a:p>
                      <a:pPr algn="ctr"/>
                      <a:r>
                        <a:rPr lang="en-US" sz="1800" dirty="0" smtClean="0"/>
                        <a:t>2</a:t>
                      </a:r>
                    </a:p>
                    <a:p>
                      <a:pPr algn="ctr"/>
                      <a:r>
                        <a:rPr lang="en-US" sz="1800" dirty="0" smtClean="0"/>
                        <a:t>0</a:t>
                      </a:r>
                      <a:endParaRPr lang="en-US" sz="1800" dirty="0"/>
                    </a:p>
                  </a:txBody>
                  <a:tcPr marL="91427" marR="91427" marT="45709" marB="457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pSp>
        <p:nvGrpSpPr>
          <p:cNvPr id="3" name="Group 52"/>
          <p:cNvGrpSpPr>
            <a:grpSpLocks/>
          </p:cNvGrpSpPr>
          <p:nvPr/>
        </p:nvGrpSpPr>
        <p:grpSpPr bwMode="auto">
          <a:xfrm>
            <a:off x="4343400" y="4735514"/>
            <a:ext cx="4396676" cy="826839"/>
            <a:chOff x="4343400" y="4648200"/>
            <a:chExt cx="4396676" cy="826284"/>
          </a:xfrm>
        </p:grpSpPr>
        <p:cxnSp>
          <p:nvCxnSpPr>
            <p:cNvPr id="10" name="Straight Connector 9"/>
            <p:cNvCxnSpPr/>
            <p:nvPr/>
          </p:nvCxnSpPr>
          <p:spPr>
            <a:xfrm>
              <a:off x="4572000" y="4800498"/>
              <a:ext cx="4114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494" name="TextBox 10"/>
            <p:cNvSpPr txBox="1">
              <a:spLocks noChangeArrowheads="1"/>
            </p:cNvSpPr>
            <p:nvPr/>
          </p:nvSpPr>
          <p:spPr bwMode="auto">
            <a:xfrm>
              <a:off x="4343400"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nvGrpSpPr>
            <p:cNvPr id="18495" name="Group 14"/>
            <p:cNvGrpSpPr>
              <a:grpSpLocks/>
            </p:cNvGrpSpPr>
            <p:nvPr/>
          </p:nvGrpSpPr>
          <p:grpSpPr bwMode="auto">
            <a:xfrm>
              <a:off x="8001000" y="4648200"/>
              <a:ext cx="441146" cy="521732"/>
              <a:chOff x="8001000" y="4648200"/>
              <a:chExt cx="441146" cy="521732"/>
            </a:xfrm>
          </p:grpSpPr>
          <p:cxnSp>
            <p:nvCxnSpPr>
              <p:cNvPr id="13" name="Straight Connector 1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31" name="TextBox 13"/>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12</a:t>
                </a:r>
              </a:p>
            </p:txBody>
          </p:sp>
        </p:grpSp>
        <p:grpSp>
          <p:nvGrpSpPr>
            <p:cNvPr id="18496" name="Group 15"/>
            <p:cNvGrpSpPr>
              <a:grpSpLocks/>
            </p:cNvGrpSpPr>
            <p:nvPr/>
          </p:nvGrpSpPr>
          <p:grpSpPr bwMode="auto">
            <a:xfrm>
              <a:off x="7391400" y="4648200"/>
              <a:ext cx="441146" cy="521732"/>
              <a:chOff x="8001000" y="4648200"/>
              <a:chExt cx="441146" cy="521732"/>
            </a:xfrm>
          </p:grpSpPr>
          <p:cxnSp>
            <p:nvCxnSpPr>
              <p:cNvPr id="17" name="Straight Connector 1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9" name="TextBox 17"/>
              <p:cNvSpPr txBox="1">
                <a:spLocks noChangeArrowheads="1"/>
              </p:cNvSpPr>
              <p:nvPr/>
            </p:nvSpPr>
            <p:spPr bwMode="auto">
              <a:xfrm>
                <a:off x="8001000" y="480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10</a:t>
                </a:r>
              </a:p>
            </p:txBody>
          </p:sp>
        </p:grpSp>
        <p:grpSp>
          <p:nvGrpSpPr>
            <p:cNvPr id="18497" name="Group 18"/>
            <p:cNvGrpSpPr>
              <a:grpSpLocks/>
            </p:cNvGrpSpPr>
            <p:nvPr/>
          </p:nvGrpSpPr>
          <p:grpSpPr bwMode="auto">
            <a:xfrm>
              <a:off x="7696200" y="4648200"/>
              <a:ext cx="424027" cy="521732"/>
              <a:chOff x="8001000" y="4648200"/>
              <a:chExt cx="424027" cy="521732"/>
            </a:xfrm>
          </p:grpSpPr>
          <p:cxnSp>
            <p:nvCxnSpPr>
              <p:cNvPr id="20" name="Straight Connector 1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7" name="TextBox 20"/>
              <p:cNvSpPr txBox="1">
                <a:spLocks noChangeArrowheads="1"/>
              </p:cNvSpPr>
              <p:nvPr/>
            </p:nvSpPr>
            <p:spPr bwMode="auto">
              <a:xfrm>
                <a:off x="8001000" y="4800600"/>
                <a:ext cx="4240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11</a:t>
                </a:r>
              </a:p>
            </p:txBody>
          </p:sp>
        </p:grpSp>
        <p:grpSp>
          <p:nvGrpSpPr>
            <p:cNvPr id="18498" name="Group 21"/>
            <p:cNvGrpSpPr>
              <a:grpSpLocks/>
            </p:cNvGrpSpPr>
            <p:nvPr/>
          </p:nvGrpSpPr>
          <p:grpSpPr bwMode="auto">
            <a:xfrm>
              <a:off x="7154694" y="4648200"/>
              <a:ext cx="312906" cy="521732"/>
              <a:chOff x="8069094" y="4648200"/>
              <a:chExt cx="312906" cy="521732"/>
            </a:xfrm>
          </p:grpSpPr>
          <p:cxnSp>
            <p:nvCxnSpPr>
              <p:cNvPr id="23" name="Straight Connector 22"/>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5" name="TextBox 23"/>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9</a:t>
                </a:r>
              </a:p>
            </p:txBody>
          </p:sp>
        </p:grpSp>
        <p:grpSp>
          <p:nvGrpSpPr>
            <p:cNvPr id="18499" name="Group 27"/>
            <p:cNvGrpSpPr>
              <a:grpSpLocks/>
            </p:cNvGrpSpPr>
            <p:nvPr/>
          </p:nvGrpSpPr>
          <p:grpSpPr bwMode="auto">
            <a:xfrm>
              <a:off x="4716294" y="4648200"/>
              <a:ext cx="312906" cy="521732"/>
              <a:chOff x="8069094" y="4648200"/>
              <a:chExt cx="312906" cy="521732"/>
            </a:xfrm>
          </p:grpSpPr>
          <p:cxnSp>
            <p:nvCxnSpPr>
              <p:cNvPr id="29" name="Straight Connector 28"/>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3" name="TextBox 29"/>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1</a:t>
                </a:r>
              </a:p>
            </p:txBody>
          </p:sp>
        </p:grpSp>
        <p:grpSp>
          <p:nvGrpSpPr>
            <p:cNvPr id="18500" name="Group 30"/>
            <p:cNvGrpSpPr>
              <a:grpSpLocks/>
            </p:cNvGrpSpPr>
            <p:nvPr/>
          </p:nvGrpSpPr>
          <p:grpSpPr bwMode="auto">
            <a:xfrm>
              <a:off x="5021094" y="4648200"/>
              <a:ext cx="312906" cy="521732"/>
              <a:chOff x="8069094" y="4648200"/>
              <a:chExt cx="312906" cy="521732"/>
            </a:xfrm>
          </p:grpSpPr>
          <p:cxnSp>
            <p:nvCxnSpPr>
              <p:cNvPr id="32" name="Straight Connector 31"/>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21" name="TextBox 32"/>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2</a:t>
                </a:r>
              </a:p>
            </p:txBody>
          </p:sp>
        </p:grpSp>
        <p:grpSp>
          <p:nvGrpSpPr>
            <p:cNvPr id="18501" name="Group 33"/>
            <p:cNvGrpSpPr>
              <a:grpSpLocks/>
            </p:cNvGrpSpPr>
            <p:nvPr/>
          </p:nvGrpSpPr>
          <p:grpSpPr bwMode="auto">
            <a:xfrm>
              <a:off x="5325894" y="4648200"/>
              <a:ext cx="312906" cy="521732"/>
              <a:chOff x="8069094" y="4648200"/>
              <a:chExt cx="312906" cy="521732"/>
            </a:xfrm>
          </p:grpSpPr>
          <p:cxnSp>
            <p:nvCxnSpPr>
              <p:cNvPr id="35" name="Straight Connector 34"/>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9" name="TextBox 35"/>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a:t>
                </a:r>
              </a:p>
            </p:txBody>
          </p:sp>
        </p:grpSp>
        <p:grpSp>
          <p:nvGrpSpPr>
            <p:cNvPr id="18502" name="Group 36"/>
            <p:cNvGrpSpPr>
              <a:grpSpLocks/>
            </p:cNvGrpSpPr>
            <p:nvPr/>
          </p:nvGrpSpPr>
          <p:grpSpPr bwMode="auto">
            <a:xfrm>
              <a:off x="5630694" y="4648200"/>
              <a:ext cx="312906" cy="521732"/>
              <a:chOff x="8069094" y="4648200"/>
              <a:chExt cx="312906" cy="521732"/>
            </a:xfrm>
          </p:grpSpPr>
          <p:cxnSp>
            <p:nvCxnSpPr>
              <p:cNvPr id="38" name="Straight Connector 37"/>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7" name="TextBox 38"/>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4</a:t>
                </a:r>
              </a:p>
            </p:txBody>
          </p:sp>
        </p:grpSp>
        <p:grpSp>
          <p:nvGrpSpPr>
            <p:cNvPr id="18503" name="Group 39"/>
            <p:cNvGrpSpPr>
              <a:grpSpLocks/>
            </p:cNvGrpSpPr>
            <p:nvPr/>
          </p:nvGrpSpPr>
          <p:grpSpPr bwMode="auto">
            <a:xfrm>
              <a:off x="5935494" y="4648200"/>
              <a:ext cx="312906" cy="521732"/>
              <a:chOff x="8069094" y="4648200"/>
              <a:chExt cx="312906" cy="521732"/>
            </a:xfrm>
          </p:grpSpPr>
          <p:cxnSp>
            <p:nvCxnSpPr>
              <p:cNvPr id="41" name="Straight Connector 40"/>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5" name="TextBox 41"/>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5</a:t>
                </a:r>
              </a:p>
            </p:txBody>
          </p:sp>
        </p:grpSp>
        <p:grpSp>
          <p:nvGrpSpPr>
            <p:cNvPr id="18504" name="Group 42"/>
            <p:cNvGrpSpPr>
              <a:grpSpLocks/>
            </p:cNvGrpSpPr>
            <p:nvPr/>
          </p:nvGrpSpPr>
          <p:grpSpPr bwMode="auto">
            <a:xfrm>
              <a:off x="6240294" y="4648200"/>
              <a:ext cx="312906" cy="521732"/>
              <a:chOff x="8069094" y="4648200"/>
              <a:chExt cx="312906" cy="521732"/>
            </a:xfrm>
          </p:grpSpPr>
          <p:cxnSp>
            <p:nvCxnSpPr>
              <p:cNvPr id="44" name="Straight Connector 43"/>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3" name="TextBox 44"/>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6</a:t>
                </a:r>
              </a:p>
            </p:txBody>
          </p:sp>
        </p:grpSp>
        <p:grpSp>
          <p:nvGrpSpPr>
            <p:cNvPr id="18505" name="Group 45"/>
            <p:cNvGrpSpPr>
              <a:grpSpLocks/>
            </p:cNvGrpSpPr>
            <p:nvPr/>
          </p:nvGrpSpPr>
          <p:grpSpPr bwMode="auto">
            <a:xfrm>
              <a:off x="6545094" y="4648200"/>
              <a:ext cx="312906" cy="521732"/>
              <a:chOff x="8069094" y="4648200"/>
              <a:chExt cx="312906" cy="521732"/>
            </a:xfrm>
          </p:grpSpPr>
          <p:cxnSp>
            <p:nvCxnSpPr>
              <p:cNvPr id="47" name="Straight Connector 46"/>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11" name="TextBox 47"/>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7</a:t>
                </a:r>
              </a:p>
            </p:txBody>
          </p:sp>
        </p:grpSp>
        <p:grpSp>
          <p:nvGrpSpPr>
            <p:cNvPr id="18506" name="Group 48"/>
            <p:cNvGrpSpPr>
              <a:grpSpLocks/>
            </p:cNvGrpSpPr>
            <p:nvPr/>
          </p:nvGrpSpPr>
          <p:grpSpPr bwMode="auto">
            <a:xfrm>
              <a:off x="6849894" y="4648200"/>
              <a:ext cx="312906" cy="521732"/>
              <a:chOff x="8069094" y="4648200"/>
              <a:chExt cx="312906" cy="521732"/>
            </a:xfrm>
          </p:grpSpPr>
          <p:cxnSp>
            <p:nvCxnSpPr>
              <p:cNvPr id="50" name="Straight Connector 49"/>
              <p:cNvCxnSpPr/>
              <p:nvPr/>
            </p:nvCxnSpPr>
            <p:spPr>
              <a:xfrm rot="5400000">
                <a:off x="8152658" y="4723555"/>
                <a:ext cx="15229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509" name="TextBox 50"/>
              <p:cNvSpPr txBox="1">
                <a:spLocks noChangeArrowheads="1"/>
              </p:cNvSpPr>
              <p:nvPr/>
            </p:nvSpPr>
            <p:spPr bwMode="auto">
              <a:xfrm>
                <a:off x="8069094" y="4800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8</a:t>
                </a:r>
              </a:p>
            </p:txBody>
          </p:sp>
        </p:grpSp>
        <p:sp>
          <p:nvSpPr>
            <p:cNvPr id="18507" name="TextBox 51"/>
            <p:cNvSpPr txBox="1">
              <a:spLocks noChangeArrowheads="1"/>
            </p:cNvSpPr>
            <p:nvPr/>
          </p:nvSpPr>
          <p:spPr bwMode="auto">
            <a:xfrm>
              <a:off x="7696200" y="5105400"/>
              <a:ext cx="1043876" cy="369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grpSp>
      <p:grpSp>
        <p:nvGrpSpPr>
          <p:cNvPr id="25" name="Group 73"/>
          <p:cNvGrpSpPr>
            <a:grpSpLocks/>
          </p:cNvGrpSpPr>
          <p:nvPr/>
        </p:nvGrpSpPr>
        <p:grpSpPr bwMode="auto">
          <a:xfrm>
            <a:off x="3810252" y="1394382"/>
            <a:ext cx="914150" cy="3495118"/>
            <a:chOff x="3810000" y="1306493"/>
            <a:chExt cx="914147" cy="3494900"/>
          </a:xfrm>
        </p:grpSpPr>
        <p:cxnSp>
          <p:nvCxnSpPr>
            <p:cNvPr id="8" name="Straight Connector 7"/>
            <p:cNvCxnSpPr/>
            <p:nvPr/>
          </p:nvCxnSpPr>
          <p:spPr>
            <a:xfrm rot="5400000">
              <a:off x="2896246" y="3124304"/>
              <a:ext cx="335259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474" name="Group 56"/>
            <p:cNvGrpSpPr>
              <a:grpSpLocks/>
            </p:cNvGrpSpPr>
            <p:nvPr/>
          </p:nvGrpSpPr>
          <p:grpSpPr bwMode="auto">
            <a:xfrm>
              <a:off x="3810000" y="1828800"/>
              <a:ext cx="914147" cy="369332"/>
              <a:chOff x="5943853" y="2286000"/>
              <a:chExt cx="914147" cy="369332"/>
            </a:xfrm>
          </p:grpSpPr>
          <p:sp>
            <p:nvSpPr>
              <p:cNvPr id="18491" name="TextBox 53"/>
              <p:cNvSpPr txBox="1">
                <a:spLocks noChangeArrowheads="1"/>
              </p:cNvSpPr>
              <p:nvPr/>
            </p:nvSpPr>
            <p:spPr bwMode="auto">
              <a:xfrm>
                <a:off x="5943853" y="2286000"/>
                <a:ext cx="7617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$3.00</a:t>
                </a:r>
              </a:p>
            </p:txBody>
          </p:sp>
          <p:cxnSp>
            <p:nvCxnSpPr>
              <p:cNvPr id="56" name="Straight Connector 55"/>
              <p:cNvCxnSpPr/>
              <p:nvPr/>
            </p:nvCxnSpPr>
            <p:spPr>
              <a:xfrm>
                <a:off x="6705601" y="2513978"/>
                <a:ext cx="152399"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5" name="Group 57"/>
            <p:cNvGrpSpPr>
              <a:grpSpLocks/>
            </p:cNvGrpSpPr>
            <p:nvPr/>
          </p:nvGrpSpPr>
          <p:grpSpPr bwMode="auto">
            <a:xfrm>
              <a:off x="3835648" y="2297668"/>
              <a:ext cx="888499" cy="369309"/>
              <a:chOff x="5969501" y="2286000"/>
              <a:chExt cx="888499" cy="369309"/>
            </a:xfrm>
          </p:grpSpPr>
          <p:sp>
            <p:nvSpPr>
              <p:cNvPr id="18489" name="TextBox 58"/>
              <p:cNvSpPr txBox="1">
                <a:spLocks noChangeArrowheads="1"/>
              </p:cNvSpPr>
              <p:nvPr/>
            </p:nvSpPr>
            <p:spPr bwMode="auto">
              <a:xfrm>
                <a:off x="5969501" y="2286000"/>
                <a:ext cx="864336"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$2.50</a:t>
                </a:r>
                <a:endParaRPr lang="en-US" dirty="0"/>
              </a:p>
            </p:txBody>
          </p:sp>
          <p:cxnSp>
            <p:nvCxnSpPr>
              <p:cNvPr id="60" name="Straight Connector 59"/>
              <p:cNvCxnSpPr/>
              <p:nvPr/>
            </p:nvCxnSpPr>
            <p:spPr>
              <a:xfrm>
                <a:off x="6705600" y="2514981"/>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6" name="Group 60"/>
            <p:cNvGrpSpPr>
              <a:grpSpLocks/>
            </p:cNvGrpSpPr>
            <p:nvPr/>
          </p:nvGrpSpPr>
          <p:grpSpPr bwMode="auto">
            <a:xfrm>
              <a:off x="3845214" y="2754868"/>
              <a:ext cx="878933" cy="369309"/>
              <a:chOff x="5979067" y="2286000"/>
              <a:chExt cx="878933" cy="369309"/>
            </a:xfrm>
          </p:grpSpPr>
          <p:sp>
            <p:nvSpPr>
              <p:cNvPr id="18487" name="TextBox 61"/>
              <p:cNvSpPr txBox="1">
                <a:spLocks noChangeArrowheads="1"/>
              </p:cNvSpPr>
              <p:nvPr/>
            </p:nvSpPr>
            <p:spPr bwMode="auto">
              <a:xfrm>
                <a:off x="5979067" y="2286000"/>
                <a:ext cx="854771"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$2.00</a:t>
                </a:r>
                <a:endParaRPr lang="en-US" dirty="0"/>
              </a:p>
            </p:txBody>
          </p:sp>
          <p:cxnSp>
            <p:nvCxnSpPr>
              <p:cNvPr id="63" name="Straight Connector 62"/>
              <p:cNvCxnSpPr/>
              <p:nvPr/>
            </p:nvCxnSpPr>
            <p:spPr>
              <a:xfrm>
                <a:off x="6705600" y="2514952"/>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7" name="Group 63"/>
            <p:cNvGrpSpPr>
              <a:grpSpLocks/>
            </p:cNvGrpSpPr>
            <p:nvPr/>
          </p:nvGrpSpPr>
          <p:grpSpPr bwMode="auto">
            <a:xfrm>
              <a:off x="3845214" y="3212068"/>
              <a:ext cx="878933" cy="369309"/>
              <a:chOff x="5979067" y="2286000"/>
              <a:chExt cx="878933" cy="369309"/>
            </a:xfrm>
          </p:grpSpPr>
          <p:sp>
            <p:nvSpPr>
              <p:cNvPr id="18485" name="TextBox 64"/>
              <p:cNvSpPr txBox="1">
                <a:spLocks noChangeArrowheads="1"/>
              </p:cNvSpPr>
              <p:nvPr/>
            </p:nvSpPr>
            <p:spPr bwMode="auto">
              <a:xfrm>
                <a:off x="5979067" y="2286000"/>
                <a:ext cx="854770"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$1.50</a:t>
                </a:r>
                <a:endParaRPr lang="en-US" dirty="0"/>
              </a:p>
            </p:txBody>
          </p:sp>
          <p:cxnSp>
            <p:nvCxnSpPr>
              <p:cNvPr id="66" name="Straight Connector 65"/>
              <p:cNvCxnSpPr/>
              <p:nvPr/>
            </p:nvCxnSpPr>
            <p:spPr>
              <a:xfrm>
                <a:off x="6705600" y="2514924"/>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8" name="Group 66"/>
            <p:cNvGrpSpPr>
              <a:grpSpLocks/>
            </p:cNvGrpSpPr>
            <p:nvPr/>
          </p:nvGrpSpPr>
          <p:grpSpPr bwMode="auto">
            <a:xfrm>
              <a:off x="3845214" y="3669268"/>
              <a:ext cx="878933" cy="369309"/>
              <a:chOff x="5979067" y="2286000"/>
              <a:chExt cx="878933" cy="369309"/>
            </a:xfrm>
          </p:grpSpPr>
          <p:sp>
            <p:nvSpPr>
              <p:cNvPr id="18483" name="TextBox 67"/>
              <p:cNvSpPr txBox="1">
                <a:spLocks noChangeArrowheads="1"/>
              </p:cNvSpPr>
              <p:nvPr/>
            </p:nvSpPr>
            <p:spPr bwMode="auto">
              <a:xfrm>
                <a:off x="5979067" y="2286000"/>
                <a:ext cx="854770"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$1.00</a:t>
                </a:r>
                <a:endParaRPr lang="en-US" dirty="0"/>
              </a:p>
            </p:txBody>
          </p:sp>
          <p:cxnSp>
            <p:nvCxnSpPr>
              <p:cNvPr id="69" name="Straight Connector 68"/>
              <p:cNvCxnSpPr/>
              <p:nvPr/>
            </p:nvCxnSpPr>
            <p:spPr>
              <a:xfrm>
                <a:off x="6705600" y="2514895"/>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479" name="Group 69"/>
            <p:cNvGrpSpPr>
              <a:grpSpLocks/>
            </p:cNvGrpSpPr>
            <p:nvPr/>
          </p:nvGrpSpPr>
          <p:grpSpPr bwMode="auto">
            <a:xfrm>
              <a:off x="3835648" y="4126468"/>
              <a:ext cx="888499" cy="369309"/>
              <a:chOff x="5969501" y="2286000"/>
              <a:chExt cx="888499" cy="369309"/>
            </a:xfrm>
          </p:grpSpPr>
          <p:sp>
            <p:nvSpPr>
              <p:cNvPr id="18481" name="TextBox 70"/>
              <p:cNvSpPr txBox="1">
                <a:spLocks noChangeArrowheads="1"/>
              </p:cNvSpPr>
              <p:nvPr/>
            </p:nvSpPr>
            <p:spPr bwMode="auto">
              <a:xfrm>
                <a:off x="5969501" y="2286000"/>
                <a:ext cx="864336"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$0.50</a:t>
                </a:r>
                <a:endParaRPr lang="en-US" dirty="0"/>
              </a:p>
            </p:txBody>
          </p:sp>
          <p:cxnSp>
            <p:nvCxnSpPr>
              <p:cNvPr id="72" name="Straight Connector 71"/>
              <p:cNvCxnSpPr/>
              <p:nvPr/>
            </p:nvCxnSpPr>
            <p:spPr>
              <a:xfrm>
                <a:off x="6705600" y="2514867"/>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480" name="TextBox 72"/>
            <p:cNvSpPr txBox="1">
              <a:spLocks noChangeArrowheads="1"/>
            </p:cNvSpPr>
            <p:nvPr/>
          </p:nvSpPr>
          <p:spPr bwMode="auto">
            <a:xfrm>
              <a:off x="3835648" y="1306493"/>
              <a:ext cx="710449" cy="36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cxnSp>
        <p:nvCxnSpPr>
          <p:cNvPr id="83" name="Straight Connector 82"/>
          <p:cNvCxnSpPr/>
          <p:nvPr/>
        </p:nvCxnSpPr>
        <p:spPr>
          <a:xfrm>
            <a:off x="4572000" y="4430713"/>
            <a:ext cx="3048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572000" y="3973513"/>
            <a:ext cx="24384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4572000" y="3516313"/>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4572000" y="3059113"/>
            <a:ext cx="12192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572000" y="2601913"/>
            <a:ext cx="6096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flipH="1" flipV="1">
            <a:off x="4039394" y="3745706"/>
            <a:ext cx="22860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flipH="1" flipV="1">
            <a:off x="4876007" y="3974306"/>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flipV="1">
            <a:off x="6550819" y="4431507"/>
            <a:ext cx="915987"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flipH="1" flipV="1">
            <a:off x="5714207" y="4202906"/>
            <a:ext cx="13716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flipH="1" flipV="1">
            <a:off x="7390607" y="4660106"/>
            <a:ext cx="4572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5" name="Freeform 183"/>
          <p:cNvSpPr>
            <a:spLocks/>
          </p:cNvSpPr>
          <p:nvPr/>
        </p:nvSpPr>
        <p:spPr bwMode="auto">
          <a:xfrm>
            <a:off x="4495800" y="2068513"/>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183"/>
          <p:cNvSpPr>
            <a:spLocks/>
          </p:cNvSpPr>
          <p:nvPr/>
        </p:nvSpPr>
        <p:spPr bwMode="auto">
          <a:xfrm>
            <a:off x="5105400" y="2525713"/>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183"/>
          <p:cNvSpPr>
            <a:spLocks/>
          </p:cNvSpPr>
          <p:nvPr/>
        </p:nvSpPr>
        <p:spPr bwMode="auto">
          <a:xfrm>
            <a:off x="5715000" y="2982913"/>
            <a:ext cx="146050" cy="13811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183"/>
          <p:cNvSpPr>
            <a:spLocks/>
          </p:cNvSpPr>
          <p:nvPr/>
        </p:nvSpPr>
        <p:spPr bwMode="auto">
          <a:xfrm>
            <a:off x="6324600" y="34559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Freeform 183"/>
          <p:cNvSpPr>
            <a:spLocks/>
          </p:cNvSpPr>
          <p:nvPr/>
        </p:nvSpPr>
        <p:spPr bwMode="auto">
          <a:xfrm>
            <a:off x="6934200" y="39131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1" name="Freeform 183"/>
          <p:cNvSpPr>
            <a:spLocks/>
          </p:cNvSpPr>
          <p:nvPr/>
        </p:nvSpPr>
        <p:spPr bwMode="auto">
          <a:xfrm>
            <a:off x="7543800" y="43703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 name="Freeform 183"/>
          <p:cNvSpPr>
            <a:spLocks/>
          </p:cNvSpPr>
          <p:nvPr/>
        </p:nvSpPr>
        <p:spPr bwMode="auto">
          <a:xfrm>
            <a:off x="8153400" y="482758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 name="Group 3"/>
          <p:cNvGrpSpPr/>
          <p:nvPr/>
        </p:nvGrpSpPr>
        <p:grpSpPr>
          <a:xfrm>
            <a:off x="4648200" y="1763713"/>
            <a:ext cx="1453964" cy="1752600"/>
            <a:chOff x="4648200" y="1763713"/>
            <a:chExt cx="1453964" cy="1752600"/>
          </a:xfrm>
        </p:grpSpPr>
        <p:cxnSp>
          <p:nvCxnSpPr>
            <p:cNvPr id="116" name="Straight Arrow Connector 115"/>
            <p:cNvCxnSpPr/>
            <p:nvPr/>
          </p:nvCxnSpPr>
          <p:spPr>
            <a:xfrm rot="5400000">
              <a:off x="4420394" y="3286919"/>
              <a:ext cx="457200" cy="1588"/>
            </a:xfrm>
            <a:prstGeom prst="straightConnector1">
              <a:avLst/>
            </a:prstGeom>
            <a:ln w="190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 name="Group 121"/>
            <p:cNvGrpSpPr>
              <a:grpSpLocks/>
            </p:cNvGrpSpPr>
            <p:nvPr/>
          </p:nvGrpSpPr>
          <p:grpSpPr bwMode="auto">
            <a:xfrm>
              <a:off x="4648205" y="1763713"/>
              <a:ext cx="1453959" cy="1524001"/>
              <a:chOff x="4648199" y="1676400"/>
              <a:chExt cx="1453653" cy="1524001"/>
            </a:xfrm>
          </p:grpSpPr>
          <p:sp>
            <p:nvSpPr>
              <p:cNvPr id="18471" name="TextBox 118"/>
              <p:cNvSpPr txBox="1">
                <a:spLocks noChangeArrowheads="1"/>
              </p:cNvSpPr>
              <p:nvPr/>
            </p:nvSpPr>
            <p:spPr bwMode="auto">
              <a:xfrm>
                <a:off x="5181600" y="1676400"/>
                <a:ext cx="920252"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decrease</a:t>
                </a:r>
                <a:endParaRPr lang="en-US" sz="1400" dirty="0"/>
              </a:p>
              <a:p>
                <a:pPr eaLnBrk="1" hangingPunct="1"/>
                <a:r>
                  <a:rPr lang="en-US" sz="1400" dirty="0"/>
                  <a:t>in </a:t>
                </a:r>
                <a:r>
                  <a:rPr lang="en-US" sz="1400" dirty="0" smtClean="0"/>
                  <a:t>price</a:t>
                </a:r>
                <a:endParaRPr lang="en-US" sz="1400" dirty="0"/>
              </a:p>
            </p:txBody>
          </p:sp>
          <p:cxnSp>
            <p:nvCxnSpPr>
              <p:cNvPr id="121" name="Straight Connector 120"/>
              <p:cNvCxnSpPr/>
              <p:nvPr/>
            </p:nvCxnSpPr>
            <p:spPr>
              <a:xfrm rot="5400000" flipH="1" flipV="1">
                <a:off x="4610012" y="2324188"/>
                <a:ext cx="914400" cy="838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 name="Group 6"/>
          <p:cNvGrpSpPr/>
          <p:nvPr/>
        </p:nvGrpSpPr>
        <p:grpSpPr>
          <a:xfrm>
            <a:off x="5791200" y="2754313"/>
            <a:ext cx="3119625" cy="2057400"/>
            <a:chOff x="5791200" y="2754313"/>
            <a:chExt cx="3119625" cy="2057400"/>
          </a:xfrm>
        </p:grpSpPr>
        <p:cxnSp>
          <p:nvCxnSpPr>
            <p:cNvPr id="117" name="Straight Arrow Connector 116"/>
            <p:cNvCxnSpPr/>
            <p:nvPr/>
          </p:nvCxnSpPr>
          <p:spPr>
            <a:xfrm>
              <a:off x="5791200" y="4810125"/>
              <a:ext cx="608013" cy="1588"/>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6" name="Group 122"/>
            <p:cNvGrpSpPr>
              <a:grpSpLocks/>
            </p:cNvGrpSpPr>
            <p:nvPr/>
          </p:nvGrpSpPr>
          <p:grpSpPr bwMode="auto">
            <a:xfrm>
              <a:off x="6019799" y="2754313"/>
              <a:ext cx="2891026" cy="1981200"/>
              <a:chOff x="4343400" y="1676400"/>
              <a:chExt cx="2890873" cy="1981200"/>
            </a:xfrm>
          </p:grpSpPr>
          <p:sp>
            <p:nvSpPr>
              <p:cNvPr id="18469" name="TextBox 123"/>
              <p:cNvSpPr txBox="1">
                <a:spLocks noChangeArrowheads="1"/>
              </p:cNvSpPr>
              <p:nvPr/>
            </p:nvSpPr>
            <p:spPr bwMode="auto">
              <a:xfrm>
                <a:off x="4953000" y="1676400"/>
                <a:ext cx="2281273" cy="5232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increases </a:t>
                </a:r>
                <a:r>
                  <a:rPr lang="en-US" sz="1400" dirty="0"/>
                  <a:t>quantity</a:t>
                </a:r>
              </a:p>
              <a:p>
                <a:pPr eaLnBrk="1" hangingPunct="1"/>
                <a:r>
                  <a:rPr lang="en-US" sz="1400" dirty="0"/>
                  <a:t>of </a:t>
                </a:r>
                <a:r>
                  <a:rPr lang="en-US" sz="1400" dirty="0" smtClean="0"/>
                  <a:t>hamburgers demanded</a:t>
                </a:r>
                <a:r>
                  <a:rPr lang="en-US" sz="1400" dirty="0"/>
                  <a:t>.</a:t>
                </a:r>
              </a:p>
            </p:txBody>
          </p:sp>
          <p:cxnSp>
            <p:nvCxnSpPr>
              <p:cNvPr id="125" name="Straight Connector 124"/>
              <p:cNvCxnSpPr/>
              <p:nvPr/>
            </p:nvCxnSpPr>
            <p:spPr>
              <a:xfrm rot="5400000" flipH="1" flipV="1">
                <a:off x="4229070" y="2400330"/>
                <a:ext cx="1371600" cy="11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4876801" y="1085278"/>
            <a:ext cx="4111624" cy="523220"/>
          </a:xfrm>
          <a:prstGeom prst="rect">
            <a:avLst/>
          </a:prstGeom>
        </p:spPr>
        <p:txBody>
          <a:bodyPr wrap="square">
            <a:spAutoFit/>
          </a:bodyPr>
          <a:lstStyle/>
          <a:p>
            <a:r>
              <a:rPr lang="en-US" sz="2800" dirty="0" smtClean="0">
                <a:latin typeface="+mn-lt"/>
              </a:rPr>
              <a:t>Hamburger Demand Curve</a:t>
            </a:r>
            <a:endParaRPr lang="en-US" sz="2800" dirty="0">
              <a:latin typeface="+mn-lt"/>
            </a:endParaRPr>
          </a:p>
        </p:txBody>
      </p:sp>
      <p:sp>
        <p:nvSpPr>
          <p:cNvPr id="11" name="Rectangle 10"/>
          <p:cNvSpPr/>
          <p:nvPr/>
        </p:nvSpPr>
        <p:spPr>
          <a:xfrm>
            <a:off x="0" y="1223998"/>
            <a:ext cx="3845465" cy="646331"/>
          </a:xfrm>
          <a:prstGeom prst="rect">
            <a:avLst/>
          </a:prstGeom>
        </p:spPr>
        <p:txBody>
          <a:bodyPr wrap="square">
            <a:spAutoFit/>
          </a:bodyPr>
          <a:lstStyle/>
          <a:p>
            <a:r>
              <a:rPr lang="en-US" b="1" dirty="0" smtClean="0">
                <a:latin typeface="+mn-lt"/>
              </a:rPr>
              <a:t>demand schedule </a:t>
            </a:r>
            <a:r>
              <a:rPr lang="en-US" dirty="0" smtClean="0">
                <a:latin typeface="+mn-lt"/>
              </a:rPr>
              <a:t>– a table that shows the quantity demanded at each price.</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4"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7"/>
                                        </p:tgtEl>
                                        <p:attrNameLst>
                                          <p:attrName>style.visibility</p:attrName>
                                        </p:attrNameLst>
                                      </p:cBhvr>
                                      <p:to>
                                        <p:strVal val="visible"/>
                                      </p:to>
                                    </p:set>
                                    <p:animEffect transition="in" filter="wipe(down)">
                                      <p:cBhvr>
                                        <p:cTn id="18" dur="500"/>
                                        <p:tgtEl>
                                          <p:spTgt spid="127"/>
                                        </p:tgtEl>
                                      </p:cBhvr>
                                    </p:animEffect>
                                  </p:childTnLst>
                                </p:cTn>
                              </p:par>
                            </p:childTnLst>
                          </p:cTn>
                        </p:par>
                        <p:par>
                          <p:cTn id="19" fill="hold" nodeType="afterGroup">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105"/>
                                        </p:tgtEl>
                                        <p:attrNameLst>
                                          <p:attrName>style.visibility</p:attrName>
                                        </p:attrNameLst>
                                      </p:cBhvr>
                                      <p:to>
                                        <p:strVal val="visible"/>
                                      </p:to>
                                    </p:set>
                                    <p:animEffect transition="in" filter="wipe(left)">
                                      <p:cBhvr>
                                        <p:cTn id="22" dur="500"/>
                                        <p:tgtEl>
                                          <p:spTgt spid="105"/>
                                        </p:tgtEl>
                                      </p:cBhvr>
                                    </p:animEffect>
                                  </p:childTnLst>
                                </p:cTn>
                              </p:par>
                            </p:childTnLst>
                          </p:cTn>
                        </p:par>
                        <p:par>
                          <p:cTn id="23" fill="hold" nodeType="afterGroup">
                            <p:stCondLst>
                              <p:cond delay="1000"/>
                            </p:stCondLst>
                            <p:childTnLst>
                              <p:par>
                                <p:cTn id="24" presetID="22" presetClass="entr" presetSubtype="8" fill="hold" nodeType="afterEffect">
                                  <p:stCondLst>
                                    <p:cond delay="0"/>
                                  </p:stCondLst>
                                  <p:childTnLst>
                                    <p:set>
                                      <p:cBhvr>
                                        <p:cTn id="25" dur="1" fill="hold">
                                          <p:stCondLst>
                                            <p:cond delay="0"/>
                                          </p:stCondLst>
                                        </p:cTn>
                                        <p:tgtEl>
                                          <p:spTgt spid="91"/>
                                        </p:tgtEl>
                                        <p:attrNameLst>
                                          <p:attrName>style.visibility</p:attrName>
                                        </p:attrNameLst>
                                      </p:cBhvr>
                                      <p:to>
                                        <p:strVal val="visible"/>
                                      </p:to>
                                    </p:set>
                                    <p:animEffect transition="in" filter="wipe(left)">
                                      <p:cBhvr>
                                        <p:cTn id="26" dur="500"/>
                                        <p:tgtEl>
                                          <p:spTgt spid="91"/>
                                        </p:tgtEl>
                                      </p:cBhvr>
                                    </p:animEffect>
                                  </p:childTnLst>
                                </p:cTn>
                              </p:par>
                            </p:childTnLst>
                          </p:cTn>
                        </p:par>
                        <p:par>
                          <p:cTn id="27" fill="hold" nodeType="afterGroup">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wipe(left)">
                                      <p:cBhvr>
                                        <p:cTn id="30" dur="500"/>
                                        <p:tgtEl>
                                          <p:spTgt spid="107"/>
                                        </p:tgtEl>
                                      </p:cBhvr>
                                    </p:animEffect>
                                  </p:childTnLst>
                                </p:cTn>
                              </p:par>
                            </p:childTnLst>
                          </p:cTn>
                        </p:par>
                        <p:par>
                          <p:cTn id="31" fill="hold" nodeType="afterGroup">
                            <p:stCondLst>
                              <p:cond delay="2000"/>
                            </p:stCondLst>
                            <p:childTnLst>
                              <p:par>
                                <p:cTn id="32" presetID="22" presetClass="entr" presetSubtype="1" fill="hold" nodeType="afterEffect">
                                  <p:stCondLst>
                                    <p:cond delay="0"/>
                                  </p:stCondLst>
                                  <p:childTnLst>
                                    <p:set>
                                      <p:cBhvr>
                                        <p:cTn id="33" dur="1" fill="hold">
                                          <p:stCondLst>
                                            <p:cond delay="0"/>
                                          </p:stCondLst>
                                        </p:cTn>
                                        <p:tgtEl>
                                          <p:spTgt spid="95"/>
                                        </p:tgtEl>
                                        <p:attrNameLst>
                                          <p:attrName>style.visibility</p:attrName>
                                        </p:attrNameLst>
                                      </p:cBhvr>
                                      <p:to>
                                        <p:strVal val="visible"/>
                                      </p:to>
                                    </p:set>
                                    <p:animEffect transition="in" filter="wipe(up)">
                                      <p:cBhvr>
                                        <p:cTn id="34" dur="500"/>
                                        <p:tgtEl>
                                          <p:spTgt spid="95"/>
                                        </p:tgtEl>
                                      </p:cBhvr>
                                    </p:animEffect>
                                  </p:childTnLst>
                                </p:cTn>
                              </p:par>
                            </p:childTnLst>
                          </p:cTn>
                        </p:par>
                        <p:par>
                          <p:cTn id="35" fill="hold" nodeType="afterGroup">
                            <p:stCondLst>
                              <p:cond delay="2500"/>
                            </p:stCondLst>
                            <p:childTnLst>
                              <p:par>
                                <p:cTn id="36" presetID="22" presetClass="entr" presetSubtype="8" fill="hold" nodeType="afterEffect">
                                  <p:stCondLst>
                                    <p:cond delay="0"/>
                                  </p:stCondLst>
                                  <p:childTnLst>
                                    <p:set>
                                      <p:cBhvr>
                                        <p:cTn id="37" dur="1" fill="hold">
                                          <p:stCondLst>
                                            <p:cond delay="0"/>
                                          </p:stCondLst>
                                        </p:cTn>
                                        <p:tgtEl>
                                          <p:spTgt spid="89"/>
                                        </p:tgtEl>
                                        <p:attrNameLst>
                                          <p:attrName>style.visibility</p:attrName>
                                        </p:attrNameLst>
                                      </p:cBhvr>
                                      <p:to>
                                        <p:strVal val="visible"/>
                                      </p:to>
                                    </p:set>
                                    <p:animEffect transition="in" filter="wipe(left)">
                                      <p:cBhvr>
                                        <p:cTn id="38" dur="500"/>
                                        <p:tgtEl>
                                          <p:spTgt spid="89"/>
                                        </p:tgtEl>
                                      </p:cBhvr>
                                    </p:animEffect>
                                  </p:childTnLst>
                                </p:cTn>
                              </p:par>
                            </p:childTnLst>
                          </p:cTn>
                        </p:par>
                        <p:par>
                          <p:cTn id="39" fill="hold" nodeType="afterGroup">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108"/>
                                        </p:tgtEl>
                                        <p:attrNameLst>
                                          <p:attrName>style.visibility</p:attrName>
                                        </p:attrNameLst>
                                      </p:cBhvr>
                                      <p:to>
                                        <p:strVal val="visible"/>
                                      </p:to>
                                    </p:set>
                                    <p:animEffect transition="in" filter="wipe(left)">
                                      <p:cBhvr>
                                        <p:cTn id="42" dur="500"/>
                                        <p:tgtEl>
                                          <p:spTgt spid="108"/>
                                        </p:tgtEl>
                                      </p:cBhvr>
                                    </p:animEffect>
                                  </p:childTnLst>
                                </p:cTn>
                              </p:par>
                            </p:childTnLst>
                          </p:cTn>
                        </p:par>
                        <p:par>
                          <p:cTn id="43" fill="hold" nodeType="afterGroup">
                            <p:stCondLst>
                              <p:cond delay="3500"/>
                            </p:stCondLst>
                            <p:childTnLst>
                              <p:par>
                                <p:cTn id="44" presetID="22" presetClass="entr" presetSubtype="1" fill="hold" nodeType="afterEffect">
                                  <p:stCondLst>
                                    <p:cond delay="0"/>
                                  </p:stCondLst>
                                  <p:childTnLst>
                                    <p:set>
                                      <p:cBhvr>
                                        <p:cTn id="45" dur="1" fill="hold">
                                          <p:stCondLst>
                                            <p:cond delay="0"/>
                                          </p:stCondLst>
                                        </p:cTn>
                                        <p:tgtEl>
                                          <p:spTgt spid="97"/>
                                        </p:tgtEl>
                                        <p:attrNameLst>
                                          <p:attrName>style.visibility</p:attrName>
                                        </p:attrNameLst>
                                      </p:cBhvr>
                                      <p:to>
                                        <p:strVal val="visible"/>
                                      </p:to>
                                    </p:set>
                                    <p:animEffect transition="in" filter="wipe(up)">
                                      <p:cBhvr>
                                        <p:cTn id="46" dur="500"/>
                                        <p:tgtEl>
                                          <p:spTgt spid="97"/>
                                        </p:tgtEl>
                                      </p:cBhvr>
                                    </p:animEffect>
                                  </p:childTnLst>
                                </p:cTn>
                              </p:par>
                            </p:childTnLst>
                          </p:cTn>
                        </p:par>
                        <p:par>
                          <p:cTn id="47" fill="hold" nodeType="afterGroup">
                            <p:stCondLst>
                              <p:cond delay="4000"/>
                            </p:stCondLst>
                            <p:childTnLst>
                              <p:par>
                                <p:cTn id="48" presetID="22" presetClass="entr" presetSubtype="8" fill="hold" nodeType="afterEffect">
                                  <p:stCondLst>
                                    <p:cond delay="0"/>
                                  </p:stCondLst>
                                  <p:childTnLst>
                                    <p:set>
                                      <p:cBhvr>
                                        <p:cTn id="49" dur="1" fill="hold">
                                          <p:stCondLst>
                                            <p:cond delay="0"/>
                                          </p:stCondLst>
                                        </p:cTn>
                                        <p:tgtEl>
                                          <p:spTgt spid="87"/>
                                        </p:tgtEl>
                                        <p:attrNameLst>
                                          <p:attrName>style.visibility</p:attrName>
                                        </p:attrNameLst>
                                      </p:cBhvr>
                                      <p:to>
                                        <p:strVal val="visible"/>
                                      </p:to>
                                    </p:set>
                                    <p:animEffect transition="in" filter="wipe(left)">
                                      <p:cBhvr>
                                        <p:cTn id="50" dur="500"/>
                                        <p:tgtEl>
                                          <p:spTgt spid="87"/>
                                        </p:tgtEl>
                                      </p:cBhvr>
                                    </p:animEffect>
                                  </p:childTnLst>
                                </p:cTn>
                              </p:par>
                            </p:childTnLst>
                          </p:cTn>
                        </p:par>
                        <p:par>
                          <p:cTn id="51" fill="hold" nodeType="afterGroup">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109"/>
                                        </p:tgtEl>
                                        <p:attrNameLst>
                                          <p:attrName>style.visibility</p:attrName>
                                        </p:attrNameLst>
                                      </p:cBhvr>
                                      <p:to>
                                        <p:strVal val="visible"/>
                                      </p:to>
                                    </p:set>
                                    <p:animEffect transition="in" filter="wipe(left)">
                                      <p:cBhvr>
                                        <p:cTn id="54" dur="500"/>
                                        <p:tgtEl>
                                          <p:spTgt spid="109"/>
                                        </p:tgtEl>
                                      </p:cBhvr>
                                    </p:animEffect>
                                  </p:childTnLst>
                                </p:cTn>
                              </p:par>
                            </p:childTnLst>
                          </p:cTn>
                        </p:par>
                        <p:par>
                          <p:cTn id="55" fill="hold" nodeType="afterGroup">
                            <p:stCondLst>
                              <p:cond delay="5000"/>
                            </p:stCondLst>
                            <p:childTnLst>
                              <p:par>
                                <p:cTn id="56" presetID="22" presetClass="entr" presetSubtype="1" fill="hold" nodeType="afterEffect">
                                  <p:stCondLst>
                                    <p:cond delay="0"/>
                                  </p:stCondLst>
                                  <p:childTnLst>
                                    <p:set>
                                      <p:cBhvr>
                                        <p:cTn id="57" dur="1" fill="hold">
                                          <p:stCondLst>
                                            <p:cond delay="0"/>
                                          </p:stCondLst>
                                        </p:cTn>
                                        <p:tgtEl>
                                          <p:spTgt spid="101"/>
                                        </p:tgtEl>
                                        <p:attrNameLst>
                                          <p:attrName>style.visibility</p:attrName>
                                        </p:attrNameLst>
                                      </p:cBhvr>
                                      <p:to>
                                        <p:strVal val="visible"/>
                                      </p:to>
                                    </p:set>
                                    <p:animEffect transition="in" filter="wipe(up)">
                                      <p:cBhvr>
                                        <p:cTn id="58" dur="500"/>
                                        <p:tgtEl>
                                          <p:spTgt spid="101"/>
                                        </p:tgtEl>
                                      </p:cBhvr>
                                    </p:animEffect>
                                  </p:childTnLst>
                                </p:cTn>
                              </p:par>
                            </p:childTnLst>
                          </p:cTn>
                        </p:par>
                        <p:par>
                          <p:cTn id="59" fill="hold" nodeType="afterGroup">
                            <p:stCondLst>
                              <p:cond delay="5500"/>
                            </p:stCondLst>
                            <p:childTnLst>
                              <p:par>
                                <p:cTn id="60" presetID="22" presetClass="entr" presetSubtype="8" fill="hold" nodeType="afterEffect">
                                  <p:stCondLst>
                                    <p:cond delay="0"/>
                                  </p:stCondLst>
                                  <p:childTnLst>
                                    <p:set>
                                      <p:cBhvr>
                                        <p:cTn id="61" dur="1" fill="hold">
                                          <p:stCondLst>
                                            <p:cond delay="0"/>
                                          </p:stCondLst>
                                        </p:cTn>
                                        <p:tgtEl>
                                          <p:spTgt spid="85"/>
                                        </p:tgtEl>
                                        <p:attrNameLst>
                                          <p:attrName>style.visibility</p:attrName>
                                        </p:attrNameLst>
                                      </p:cBhvr>
                                      <p:to>
                                        <p:strVal val="visible"/>
                                      </p:to>
                                    </p:set>
                                    <p:animEffect transition="in" filter="wipe(left)">
                                      <p:cBhvr>
                                        <p:cTn id="62" dur="500"/>
                                        <p:tgtEl>
                                          <p:spTgt spid="85"/>
                                        </p:tgtEl>
                                      </p:cBhvr>
                                    </p:animEffect>
                                  </p:childTnLst>
                                </p:cTn>
                              </p:par>
                            </p:childTnLst>
                          </p:cTn>
                        </p:par>
                        <p:par>
                          <p:cTn id="63" fill="hold" nodeType="afterGroup">
                            <p:stCondLst>
                              <p:cond delay="6000"/>
                            </p:stCondLst>
                            <p:childTnLst>
                              <p:par>
                                <p:cTn id="64" presetID="22" presetClass="entr" presetSubtype="8" fill="hold" grpId="0" nodeType="afterEffect">
                                  <p:stCondLst>
                                    <p:cond delay="0"/>
                                  </p:stCondLst>
                                  <p:childTnLst>
                                    <p:set>
                                      <p:cBhvr>
                                        <p:cTn id="65" dur="1" fill="hold">
                                          <p:stCondLst>
                                            <p:cond delay="0"/>
                                          </p:stCondLst>
                                        </p:cTn>
                                        <p:tgtEl>
                                          <p:spTgt spid="110"/>
                                        </p:tgtEl>
                                        <p:attrNameLst>
                                          <p:attrName>style.visibility</p:attrName>
                                        </p:attrNameLst>
                                      </p:cBhvr>
                                      <p:to>
                                        <p:strVal val="visible"/>
                                      </p:to>
                                    </p:set>
                                    <p:animEffect transition="in" filter="wipe(left)">
                                      <p:cBhvr>
                                        <p:cTn id="66" dur="500"/>
                                        <p:tgtEl>
                                          <p:spTgt spid="110"/>
                                        </p:tgtEl>
                                      </p:cBhvr>
                                    </p:animEffect>
                                  </p:childTnLst>
                                </p:cTn>
                              </p:par>
                            </p:childTnLst>
                          </p:cTn>
                        </p:par>
                        <p:par>
                          <p:cTn id="67" fill="hold" nodeType="afterGroup">
                            <p:stCondLst>
                              <p:cond delay="6500"/>
                            </p:stCondLst>
                            <p:childTnLst>
                              <p:par>
                                <p:cTn id="68" presetID="22" presetClass="entr" presetSubtype="1" fill="hold" nodeType="afterEffect">
                                  <p:stCondLst>
                                    <p:cond delay="0"/>
                                  </p:stCondLst>
                                  <p:childTnLst>
                                    <p:set>
                                      <p:cBhvr>
                                        <p:cTn id="69" dur="1" fill="hold">
                                          <p:stCondLst>
                                            <p:cond delay="0"/>
                                          </p:stCondLst>
                                        </p:cTn>
                                        <p:tgtEl>
                                          <p:spTgt spid="99"/>
                                        </p:tgtEl>
                                        <p:attrNameLst>
                                          <p:attrName>style.visibility</p:attrName>
                                        </p:attrNameLst>
                                      </p:cBhvr>
                                      <p:to>
                                        <p:strVal val="visible"/>
                                      </p:to>
                                    </p:set>
                                    <p:animEffect transition="in" filter="wipe(up)">
                                      <p:cBhvr>
                                        <p:cTn id="70" dur="500"/>
                                        <p:tgtEl>
                                          <p:spTgt spid="99"/>
                                        </p:tgtEl>
                                      </p:cBhvr>
                                    </p:animEffect>
                                  </p:childTnLst>
                                </p:cTn>
                              </p:par>
                            </p:childTnLst>
                          </p:cTn>
                        </p:par>
                        <p:par>
                          <p:cTn id="71" fill="hold" nodeType="afterGroup">
                            <p:stCondLst>
                              <p:cond delay="7000"/>
                            </p:stCondLst>
                            <p:childTnLst>
                              <p:par>
                                <p:cTn id="72" presetID="22" presetClass="entr" presetSubtype="8" fill="hold" nodeType="afterEffect">
                                  <p:stCondLst>
                                    <p:cond delay="0"/>
                                  </p:stCondLst>
                                  <p:childTnLst>
                                    <p:set>
                                      <p:cBhvr>
                                        <p:cTn id="73" dur="1" fill="hold">
                                          <p:stCondLst>
                                            <p:cond delay="0"/>
                                          </p:stCondLst>
                                        </p:cTn>
                                        <p:tgtEl>
                                          <p:spTgt spid="83"/>
                                        </p:tgtEl>
                                        <p:attrNameLst>
                                          <p:attrName>style.visibility</p:attrName>
                                        </p:attrNameLst>
                                      </p:cBhvr>
                                      <p:to>
                                        <p:strVal val="visible"/>
                                      </p:to>
                                    </p:set>
                                    <p:animEffect transition="in" filter="wipe(left)">
                                      <p:cBhvr>
                                        <p:cTn id="74" dur="500"/>
                                        <p:tgtEl>
                                          <p:spTgt spid="83"/>
                                        </p:tgtEl>
                                      </p:cBhvr>
                                    </p:animEffect>
                                  </p:childTnLst>
                                </p:cTn>
                              </p:par>
                            </p:childTnLst>
                          </p:cTn>
                        </p:par>
                        <p:par>
                          <p:cTn id="75" fill="hold" nodeType="afterGroup">
                            <p:stCondLst>
                              <p:cond delay="7500"/>
                            </p:stCondLst>
                            <p:childTnLst>
                              <p:par>
                                <p:cTn id="76" presetID="22" presetClass="entr" presetSubtype="8" fill="hold" grpId="0" nodeType="afterEffect">
                                  <p:stCondLst>
                                    <p:cond delay="0"/>
                                  </p:stCondLst>
                                  <p:childTnLst>
                                    <p:set>
                                      <p:cBhvr>
                                        <p:cTn id="77" dur="1" fill="hold">
                                          <p:stCondLst>
                                            <p:cond delay="0"/>
                                          </p:stCondLst>
                                        </p:cTn>
                                        <p:tgtEl>
                                          <p:spTgt spid="111"/>
                                        </p:tgtEl>
                                        <p:attrNameLst>
                                          <p:attrName>style.visibility</p:attrName>
                                        </p:attrNameLst>
                                      </p:cBhvr>
                                      <p:to>
                                        <p:strVal val="visible"/>
                                      </p:to>
                                    </p:set>
                                    <p:animEffect transition="in" filter="wipe(left)">
                                      <p:cBhvr>
                                        <p:cTn id="78" dur="500"/>
                                        <p:tgtEl>
                                          <p:spTgt spid="111"/>
                                        </p:tgtEl>
                                      </p:cBhvr>
                                    </p:animEffect>
                                  </p:childTnLst>
                                </p:cTn>
                              </p:par>
                            </p:childTnLst>
                          </p:cTn>
                        </p:par>
                        <p:par>
                          <p:cTn id="79" fill="hold" nodeType="afterGroup">
                            <p:stCondLst>
                              <p:cond delay="8000"/>
                            </p:stCondLst>
                            <p:childTnLst>
                              <p:par>
                                <p:cTn id="80" presetID="22" presetClass="entr" presetSubtype="1" fill="hold" nodeType="afterEffect">
                                  <p:stCondLst>
                                    <p:cond delay="0"/>
                                  </p:stCondLst>
                                  <p:childTnLst>
                                    <p:set>
                                      <p:cBhvr>
                                        <p:cTn id="81" dur="1" fill="hold">
                                          <p:stCondLst>
                                            <p:cond delay="0"/>
                                          </p:stCondLst>
                                        </p:cTn>
                                        <p:tgtEl>
                                          <p:spTgt spid="104"/>
                                        </p:tgtEl>
                                        <p:attrNameLst>
                                          <p:attrName>style.visibility</p:attrName>
                                        </p:attrNameLst>
                                      </p:cBhvr>
                                      <p:to>
                                        <p:strVal val="visible"/>
                                      </p:to>
                                    </p:set>
                                    <p:animEffect transition="in" filter="wipe(up)">
                                      <p:cBhvr>
                                        <p:cTn id="82" dur="500"/>
                                        <p:tgtEl>
                                          <p:spTgt spid="104"/>
                                        </p:tgtEl>
                                      </p:cBhvr>
                                    </p:animEffect>
                                  </p:childTnLst>
                                </p:cTn>
                              </p:par>
                            </p:childTnLst>
                          </p:cTn>
                        </p:par>
                        <p:par>
                          <p:cTn id="83" fill="hold" nodeType="afterGroup">
                            <p:stCondLst>
                              <p:cond delay="8500"/>
                            </p:stCondLst>
                            <p:childTnLst>
                              <p:par>
                                <p:cTn id="84" presetID="22" presetClass="entr" presetSubtype="8"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Effect transition="in" filter="wipe(left)">
                                      <p:cBhvr>
                                        <p:cTn id="86" dur="500"/>
                                        <p:tgtEl>
                                          <p:spTgt spid="112"/>
                                        </p:tgtEl>
                                      </p:cBhvr>
                                    </p:animEffect>
                                  </p:childTnLst>
                                </p:cTn>
                              </p:par>
                            </p:childTnLst>
                          </p:cTn>
                        </p:par>
                        <p:par>
                          <p:cTn id="87" fill="hold" nodeType="afterGroup">
                            <p:stCondLst>
                              <p:cond delay="9000"/>
                            </p:stCondLst>
                            <p:childTnLst>
                              <p:par>
                                <p:cTn id="88" presetID="22" presetClass="entr" presetSubtype="8" fill="hold" nodeType="afterEffect">
                                  <p:stCondLst>
                                    <p:cond delay="0"/>
                                  </p:stCondLst>
                                  <p:childTnLst>
                                    <p:set>
                                      <p:cBhvr>
                                        <p:cTn id="89" dur="1" fill="hold">
                                          <p:stCondLst>
                                            <p:cond delay="0"/>
                                          </p:stCondLst>
                                        </p:cTn>
                                        <p:tgtEl>
                                          <p:spTgt spid="2"/>
                                        </p:tgtEl>
                                        <p:attrNameLst>
                                          <p:attrName>style.visibility</p:attrName>
                                        </p:attrNameLst>
                                      </p:cBhvr>
                                      <p:to>
                                        <p:strVal val="visible"/>
                                      </p:to>
                                    </p:set>
                                    <p:animEffect transition="in" filter="wipe(left)">
                                      <p:cBhvr>
                                        <p:cTn id="90" dur="500"/>
                                        <p:tgtEl>
                                          <p:spTgt spid="2"/>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fade">
                                      <p:cBhvr>
                                        <p:cTn id="95" dur="500"/>
                                        <p:tgtEl>
                                          <p:spTgt spid="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7"/>
                                        </p:tgtEl>
                                        <p:attrNameLst>
                                          <p:attrName>style.visibility</p:attrName>
                                        </p:attrNameLst>
                                      </p:cBhvr>
                                      <p:to>
                                        <p:strVal val="visible"/>
                                      </p:to>
                                    </p:set>
                                    <p:animEffect transition="in" filter="fade">
                                      <p:cBhvr>
                                        <p:cTn id="100" dur="500"/>
                                        <p:tgtEl>
                                          <p:spTgt spid="7"/>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5"/>
                                        </p:tgtEl>
                                        <p:attrNameLst>
                                          <p:attrName>style.visibility</p:attrName>
                                        </p:attrNameLst>
                                      </p:cBhvr>
                                      <p:to>
                                        <p:strVal val="visible"/>
                                      </p:to>
                                    </p:set>
                                    <p:animEffect transition="in" filter="fade">
                                      <p:cBhvr>
                                        <p:cTn id="10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5" grpId="0"/>
      <p:bldP spid="105" grpId="0" animBg="1"/>
      <p:bldP spid="107" grpId="0" animBg="1"/>
      <p:bldP spid="108" grpId="0" animBg="1"/>
      <p:bldP spid="109" grpId="0" animBg="1"/>
      <p:bldP spid="110" grpId="0" animBg="1"/>
      <p:bldP spid="111" grpId="0" animBg="1"/>
      <p:bldP spid="112"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4358244" y="329550"/>
            <a:ext cx="4785756"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smtClean="0">
                <a:solidFill>
                  <a:schemeClr val="bg1">
                    <a:lumMod val="50000"/>
                  </a:schemeClr>
                </a:solidFill>
                <a:latin typeface="+mn-lt"/>
              </a:rPr>
              <a:t>Market Demand </a:t>
            </a:r>
            <a:r>
              <a:rPr lang="en-US" sz="3200" dirty="0">
                <a:solidFill>
                  <a:schemeClr val="bg1">
                    <a:lumMod val="50000"/>
                  </a:schemeClr>
                </a:solidFill>
                <a:latin typeface="+mn-lt"/>
              </a:rPr>
              <a:t>S</a:t>
            </a:r>
            <a:r>
              <a:rPr lang="en-US" sz="3200" dirty="0" smtClean="0">
                <a:solidFill>
                  <a:schemeClr val="bg1">
                    <a:lumMod val="50000"/>
                  </a:schemeClr>
                </a:solidFill>
                <a:latin typeface="+mn-lt"/>
              </a:rPr>
              <a:t>chedule</a:t>
            </a:r>
          </a:p>
        </p:txBody>
      </p:sp>
      <p:graphicFrame>
        <p:nvGraphicFramePr>
          <p:cNvPr id="5" name="Table 4"/>
          <p:cNvGraphicFramePr>
            <a:graphicFrameLocks noGrp="1"/>
          </p:cNvGraphicFramePr>
          <p:nvPr>
            <p:extLst>
              <p:ext uri="{D42A27DB-BD31-4B8C-83A1-F6EECF244321}">
                <p14:modId xmlns:p14="http://schemas.microsoft.com/office/powerpoint/2010/main" val="2370547788"/>
              </p:ext>
            </p:extLst>
          </p:nvPr>
        </p:nvGraphicFramePr>
        <p:xfrm>
          <a:off x="1129150" y="2406725"/>
          <a:ext cx="6334125" cy="2382838"/>
        </p:xfrm>
        <a:graphic>
          <a:graphicData uri="http://schemas.openxmlformats.org/drawingml/2006/table">
            <a:tbl>
              <a:tblPr>
                <a:tableStyleId>{5C22544A-7EE6-4342-B048-85BDC9FD1C3A}</a:tableStyleId>
              </a:tblPr>
              <a:tblGrid>
                <a:gridCol w="2406599"/>
                <a:gridCol w="1195077"/>
                <a:gridCol w="349533"/>
                <a:gridCol w="1076534"/>
                <a:gridCol w="349533"/>
                <a:gridCol w="956849"/>
              </a:tblGrid>
              <a:tr h="370889">
                <a:tc>
                  <a:txBody>
                    <a:bodyPr/>
                    <a:lstStyle/>
                    <a:p>
                      <a:pPr algn="ctr"/>
                      <a:r>
                        <a:rPr lang="en-US" sz="1800" b="1" dirty="0" smtClean="0">
                          <a:solidFill>
                            <a:schemeClr val="bg1">
                              <a:lumMod val="50000"/>
                            </a:schemeClr>
                          </a:solidFill>
                        </a:rPr>
                        <a:t>Price of hamburger</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Bob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Sam </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chemeClr val="bg1">
                              <a:lumMod val="50000"/>
                            </a:schemeClr>
                          </a:solidFill>
                        </a:rPr>
                        <a:t>Market</a:t>
                      </a:r>
                      <a:endParaRPr lang="en-US" sz="1800" b="1" dirty="0">
                        <a:solidFill>
                          <a:schemeClr val="bg1">
                            <a:lumMod val="50000"/>
                          </a:schemeClr>
                        </a:solidFill>
                      </a:endParaRPr>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11949">
                <a:tc>
                  <a:txBody>
                    <a:bodyPr/>
                    <a:lstStyle/>
                    <a:p>
                      <a:pPr algn="ctr"/>
                      <a:r>
                        <a:rPr lang="en-US" sz="1800" dirty="0" smtClean="0"/>
                        <a:t>$0.00</a:t>
                      </a:r>
                    </a:p>
                    <a:p>
                      <a:pPr algn="ctr"/>
                      <a:r>
                        <a:rPr lang="en-US" sz="1800" dirty="0" smtClean="0"/>
                        <a:t>$0.50</a:t>
                      </a:r>
                    </a:p>
                    <a:p>
                      <a:pPr algn="ctr"/>
                      <a:r>
                        <a:rPr lang="en-US" sz="1800" dirty="0" smtClean="0"/>
                        <a:t>$1.00</a:t>
                      </a:r>
                    </a:p>
                    <a:p>
                      <a:pPr algn="ctr"/>
                      <a:r>
                        <a:rPr lang="en-US" sz="1800" dirty="0" smtClean="0"/>
                        <a:t>$1.50</a:t>
                      </a:r>
                    </a:p>
                    <a:p>
                      <a:pPr algn="ctr"/>
                      <a:r>
                        <a:rPr lang="en-US" sz="1800" dirty="0" smtClean="0"/>
                        <a:t>$2.00</a:t>
                      </a:r>
                    </a:p>
                    <a:p>
                      <a:pPr algn="ctr"/>
                      <a:r>
                        <a:rPr lang="en-US" sz="1800" dirty="0" smtClean="0"/>
                        <a:t>$2.50</a:t>
                      </a:r>
                    </a:p>
                    <a:p>
                      <a:pPr algn="ctr"/>
                      <a:r>
                        <a:rPr lang="en-US" sz="1800" dirty="0" smtClean="0"/>
                        <a:t>$3.00</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12</a:t>
                      </a:r>
                    </a:p>
                    <a:p>
                      <a:pPr algn="ctr"/>
                      <a:r>
                        <a:rPr lang="en-US" sz="1800" dirty="0" smtClean="0"/>
                        <a:t>10</a:t>
                      </a:r>
                    </a:p>
                    <a:p>
                      <a:pPr algn="ctr"/>
                      <a:r>
                        <a:rPr lang="en-US" sz="1800" dirty="0" smtClean="0"/>
                        <a:t>8</a:t>
                      </a:r>
                    </a:p>
                    <a:p>
                      <a:pPr algn="ctr"/>
                      <a:r>
                        <a:rPr lang="en-US" sz="1800" dirty="0" smtClean="0"/>
                        <a:t>6</a:t>
                      </a:r>
                    </a:p>
                    <a:p>
                      <a:pPr algn="ctr"/>
                      <a:r>
                        <a:rPr lang="en-US" sz="1800" dirty="0" smtClean="0"/>
                        <a:t>4</a:t>
                      </a:r>
                    </a:p>
                    <a:p>
                      <a:pPr algn="ctr"/>
                      <a:r>
                        <a:rPr lang="en-US" sz="1800" dirty="0" smtClean="0"/>
                        <a:t>2</a:t>
                      </a:r>
                    </a:p>
                    <a:p>
                      <a:pPr algn="ctr"/>
                      <a:r>
                        <a:rPr lang="en-US" sz="1800" dirty="0" smtClean="0"/>
                        <a:t>0</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7</a:t>
                      </a:r>
                    </a:p>
                    <a:p>
                      <a:pPr algn="ctr"/>
                      <a:r>
                        <a:rPr lang="en-US" sz="1800" dirty="0" smtClean="0"/>
                        <a:t>6</a:t>
                      </a:r>
                    </a:p>
                    <a:p>
                      <a:pPr algn="ctr"/>
                      <a:r>
                        <a:rPr lang="en-US" sz="1800" dirty="0" smtClean="0"/>
                        <a:t>5</a:t>
                      </a:r>
                    </a:p>
                    <a:p>
                      <a:pPr algn="ctr"/>
                      <a:r>
                        <a:rPr lang="en-US" sz="1800" dirty="0" smtClean="0"/>
                        <a:t>4</a:t>
                      </a:r>
                    </a:p>
                    <a:p>
                      <a:pPr algn="ctr"/>
                      <a:r>
                        <a:rPr lang="en-US" sz="1800" dirty="0" smtClean="0"/>
                        <a:t>3</a:t>
                      </a:r>
                    </a:p>
                    <a:p>
                      <a:pPr algn="ctr"/>
                      <a:r>
                        <a:rPr lang="en-US" sz="1800" dirty="0" smtClean="0"/>
                        <a:t>2</a:t>
                      </a:r>
                    </a:p>
                    <a:p>
                      <a:pPr algn="ctr"/>
                      <a:r>
                        <a:rPr lang="en-US" sz="1800" dirty="0" smtClean="0"/>
                        <a:t>1</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800" dirty="0" smtClean="0"/>
                        <a:t>19</a:t>
                      </a:r>
                    </a:p>
                    <a:p>
                      <a:pPr algn="ctr"/>
                      <a:r>
                        <a:rPr lang="en-US" sz="1800" dirty="0" smtClean="0"/>
                        <a:t>16</a:t>
                      </a:r>
                    </a:p>
                    <a:p>
                      <a:pPr algn="ctr"/>
                      <a:r>
                        <a:rPr lang="en-US" sz="1800" dirty="0" smtClean="0"/>
                        <a:t>13</a:t>
                      </a:r>
                    </a:p>
                    <a:p>
                      <a:pPr algn="ctr"/>
                      <a:r>
                        <a:rPr lang="en-US" sz="1800" dirty="0" smtClean="0"/>
                        <a:t>10</a:t>
                      </a:r>
                    </a:p>
                    <a:p>
                      <a:pPr algn="ctr"/>
                      <a:r>
                        <a:rPr lang="en-US" sz="1800" dirty="0" smtClean="0"/>
                        <a:t>7</a:t>
                      </a:r>
                    </a:p>
                    <a:p>
                      <a:pPr algn="ctr"/>
                      <a:r>
                        <a:rPr lang="en-US" sz="1800" dirty="0" smtClean="0"/>
                        <a:t>4</a:t>
                      </a:r>
                    </a:p>
                    <a:p>
                      <a:pPr algn="ctr"/>
                      <a:r>
                        <a:rPr lang="en-US" sz="1800" dirty="0" smtClean="0"/>
                        <a:t>1</a:t>
                      </a:r>
                      <a:endParaRPr lang="en-US" sz="1800" dirty="0"/>
                    </a:p>
                  </a:txBody>
                  <a:tcPr marL="91431" marR="91431" marT="45726" marB="4572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a:spLocks noChangeArrowheads="1"/>
          </p:cNvSpPr>
          <p:nvPr/>
        </p:nvSpPr>
        <p:spPr bwMode="auto">
          <a:xfrm>
            <a:off x="461158" y="5124175"/>
            <a:ext cx="814075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latin typeface="+mn-lt"/>
              </a:rPr>
              <a:t>The quantity demanded in a market is the sum of the quantities demanded by all the</a:t>
            </a:r>
          </a:p>
          <a:p>
            <a:pPr eaLnBrk="1" hangingPunct="1"/>
            <a:r>
              <a:rPr lang="en-US" dirty="0">
                <a:latin typeface="+mn-lt"/>
              </a:rPr>
              <a:t>buyers at each price. Thus, the market demand curve is found by adding horizontally</a:t>
            </a:r>
          </a:p>
          <a:p>
            <a:pPr eaLnBrk="1" hangingPunct="1"/>
            <a:r>
              <a:rPr lang="en-US" dirty="0">
                <a:latin typeface="+mn-lt"/>
              </a:rPr>
              <a:t>the individual demand curves. At a price of $</a:t>
            </a:r>
            <a:r>
              <a:rPr lang="en-US" dirty="0" smtClean="0">
                <a:latin typeface="+mn-lt"/>
              </a:rPr>
              <a:t>2.00 Bob </a:t>
            </a:r>
            <a:r>
              <a:rPr lang="en-US" dirty="0">
                <a:latin typeface="+mn-lt"/>
              </a:rPr>
              <a:t>demands 4 </a:t>
            </a:r>
            <a:r>
              <a:rPr lang="en-US" dirty="0" smtClean="0">
                <a:latin typeface="+mn-lt"/>
              </a:rPr>
              <a:t>hamburgers, </a:t>
            </a:r>
            <a:r>
              <a:rPr lang="en-US" dirty="0">
                <a:latin typeface="+mn-lt"/>
              </a:rPr>
              <a:t>and </a:t>
            </a:r>
            <a:endParaRPr lang="en-US" dirty="0" smtClean="0">
              <a:latin typeface="+mn-lt"/>
            </a:endParaRPr>
          </a:p>
          <a:p>
            <a:pPr eaLnBrk="1" hangingPunct="1"/>
            <a:r>
              <a:rPr lang="en-US" dirty="0" smtClean="0">
                <a:latin typeface="+mn-lt"/>
              </a:rPr>
              <a:t>Sam </a:t>
            </a:r>
            <a:r>
              <a:rPr lang="en-US" dirty="0">
                <a:latin typeface="+mn-lt"/>
              </a:rPr>
              <a:t>demands </a:t>
            </a:r>
            <a:r>
              <a:rPr lang="en-US" dirty="0" smtClean="0">
                <a:latin typeface="+mn-lt"/>
              </a:rPr>
              <a:t>3. </a:t>
            </a:r>
            <a:r>
              <a:rPr lang="en-US" dirty="0">
                <a:latin typeface="+mn-lt"/>
              </a:rPr>
              <a:t>The quantity demanded in </a:t>
            </a:r>
            <a:r>
              <a:rPr lang="en-US" dirty="0" smtClean="0">
                <a:latin typeface="+mn-lt"/>
              </a:rPr>
              <a:t>the market </a:t>
            </a:r>
            <a:r>
              <a:rPr lang="en-US" dirty="0">
                <a:latin typeface="+mn-lt"/>
              </a:rPr>
              <a:t>at this price is 7 </a:t>
            </a:r>
            <a:r>
              <a:rPr lang="en-US" dirty="0" smtClean="0">
                <a:latin typeface="+mn-lt"/>
              </a:rPr>
              <a:t>hamburgers.</a:t>
            </a:r>
            <a:endParaRPr lang="en-US" dirty="0">
              <a:latin typeface="+mn-lt"/>
            </a:endParaRPr>
          </a:p>
        </p:txBody>
      </p:sp>
      <p:sp>
        <p:nvSpPr>
          <p:cNvPr id="7" name="Content Placeholder 2"/>
          <p:cNvSpPr>
            <a:spLocks noGrp="1"/>
          </p:cNvSpPr>
          <p:nvPr>
            <p:ph idx="4294967295"/>
          </p:nvPr>
        </p:nvSpPr>
        <p:spPr bwMode="auto">
          <a:xfrm>
            <a:off x="302825" y="1137073"/>
            <a:ext cx="8229600" cy="11073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b="1" dirty="0" smtClean="0"/>
              <a:t>Market demand </a:t>
            </a:r>
            <a:r>
              <a:rPr lang="en-US" dirty="0" smtClean="0"/>
              <a:t>– </a:t>
            </a:r>
            <a:r>
              <a:rPr lang="en-US" sz="2800" dirty="0" smtClean="0"/>
              <a:t>the sum of all individual demand schedules for a good or service</a:t>
            </a:r>
          </a:p>
        </p:txBody>
      </p:sp>
      <p:sp>
        <p:nvSpPr>
          <p:cNvPr id="2" name="Rounded Rectangle 1"/>
          <p:cNvSpPr/>
          <p:nvPr/>
        </p:nvSpPr>
        <p:spPr>
          <a:xfrm>
            <a:off x="1045029" y="3918856"/>
            <a:ext cx="6567054" cy="261257"/>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4216400" y="305800"/>
            <a:ext cx="4927599"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latin typeface="+mn-lt"/>
              </a:rPr>
              <a:t>Market Demand </a:t>
            </a:r>
            <a:r>
              <a:rPr lang="en-US" sz="3600" dirty="0">
                <a:solidFill>
                  <a:schemeClr val="bg1">
                    <a:lumMod val="50000"/>
                  </a:schemeClr>
                </a:solidFill>
                <a:latin typeface="+mn-lt"/>
              </a:rPr>
              <a:t>C</a:t>
            </a:r>
            <a:r>
              <a:rPr lang="en-US" sz="3600" dirty="0" smtClean="0">
                <a:solidFill>
                  <a:schemeClr val="bg1">
                    <a:lumMod val="50000"/>
                  </a:schemeClr>
                </a:solidFill>
                <a:latin typeface="+mn-lt"/>
              </a:rPr>
              <a:t>urve</a:t>
            </a:r>
          </a:p>
        </p:txBody>
      </p:sp>
      <p:sp>
        <p:nvSpPr>
          <p:cNvPr id="5" name="Rectangle 4"/>
          <p:cNvSpPr/>
          <p:nvPr/>
        </p:nvSpPr>
        <p:spPr>
          <a:xfrm>
            <a:off x="649288" y="2100263"/>
            <a:ext cx="274955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2" name="Group 5"/>
          <p:cNvGrpSpPr>
            <a:grpSpLocks/>
          </p:cNvGrpSpPr>
          <p:nvPr/>
        </p:nvGrpSpPr>
        <p:grpSpPr bwMode="auto">
          <a:xfrm>
            <a:off x="655638" y="2589213"/>
            <a:ext cx="2697162" cy="2940050"/>
            <a:chOff x="4479071" y="1862097"/>
            <a:chExt cx="2698292" cy="2938502"/>
          </a:xfrm>
        </p:grpSpPr>
        <p:cxnSp>
          <p:nvCxnSpPr>
            <p:cNvPr id="7" name="Straight Connector 6"/>
            <p:cNvCxnSpPr/>
            <p:nvPr/>
          </p:nvCxnSpPr>
          <p:spPr>
            <a:xfrm rot="16200000" flipH="1">
              <a:off x="4465272" y="2088509"/>
              <a:ext cx="2725889" cy="269829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700" name="TextBox 7"/>
            <p:cNvSpPr txBox="1">
              <a:spLocks noChangeArrowheads="1"/>
            </p:cNvSpPr>
            <p:nvPr/>
          </p:nvSpPr>
          <p:spPr bwMode="auto">
            <a:xfrm>
              <a:off x="4752288" y="1862097"/>
              <a:ext cx="574437" cy="338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smtClean="0"/>
                <a:t>D</a:t>
              </a:r>
              <a:r>
                <a:rPr lang="en-US" sz="1600" baseline="-25000" dirty="0" err="1" smtClean="0"/>
                <a:t>Bob</a:t>
              </a:r>
              <a:endParaRPr lang="en-US" sz="1600" baseline="-25000" dirty="0"/>
            </a:p>
          </p:txBody>
        </p:sp>
      </p:grpSp>
      <p:grpSp>
        <p:nvGrpSpPr>
          <p:cNvPr id="3" name="Group 100"/>
          <p:cNvGrpSpPr>
            <a:grpSpLocks/>
          </p:cNvGrpSpPr>
          <p:nvPr/>
        </p:nvGrpSpPr>
        <p:grpSpPr bwMode="auto">
          <a:xfrm>
            <a:off x="420688" y="5376863"/>
            <a:ext cx="3140214" cy="841303"/>
            <a:chOff x="680076" y="5147846"/>
            <a:chExt cx="3140210" cy="841105"/>
          </a:xfrm>
        </p:grpSpPr>
        <p:sp>
          <p:nvSpPr>
            <p:cNvPr id="21658" name="TextBox 10"/>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21659" name="Group 99"/>
            <p:cNvGrpSpPr>
              <a:grpSpLocks/>
            </p:cNvGrpSpPr>
            <p:nvPr/>
          </p:nvGrpSpPr>
          <p:grpSpPr bwMode="auto">
            <a:xfrm>
              <a:off x="914400" y="5147846"/>
              <a:ext cx="2875584" cy="460177"/>
              <a:chOff x="936854" y="5147846"/>
              <a:chExt cx="2875584" cy="460177"/>
            </a:xfrm>
          </p:grpSpPr>
          <p:cxnSp>
            <p:nvCxnSpPr>
              <p:cNvPr id="10" name="Straight Connector 9"/>
              <p:cNvCxnSpPr/>
              <p:nvPr/>
            </p:nvCxnSpPr>
            <p:spPr>
              <a:xfrm>
                <a:off x="937480" y="5300210"/>
                <a:ext cx="2719383"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62" name="Group 96"/>
              <p:cNvGrpSpPr>
                <a:grpSpLocks/>
              </p:cNvGrpSpPr>
              <p:nvPr/>
            </p:nvGrpSpPr>
            <p:grpSpPr bwMode="auto">
              <a:xfrm>
                <a:off x="996920" y="5147846"/>
                <a:ext cx="2815518" cy="460177"/>
                <a:chOff x="996920" y="5147846"/>
                <a:chExt cx="2815518" cy="460177"/>
              </a:xfrm>
            </p:grpSpPr>
            <p:grpSp>
              <p:nvGrpSpPr>
                <p:cNvPr id="21663" name="Group 14"/>
                <p:cNvGrpSpPr>
                  <a:grpSpLocks/>
                </p:cNvGrpSpPr>
                <p:nvPr/>
              </p:nvGrpSpPr>
              <p:grpSpPr bwMode="auto">
                <a:xfrm>
                  <a:off x="3429000" y="5147846"/>
                  <a:ext cx="383438" cy="460177"/>
                  <a:chOff x="8001000" y="4648200"/>
                  <a:chExt cx="383438" cy="460177"/>
                </a:xfrm>
              </p:grpSpPr>
              <p:cxnSp>
                <p:nvCxnSpPr>
                  <p:cNvPr id="47" name="Straight Connector 12"/>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8" name="TextBox 13"/>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21664" name="Group 15"/>
                <p:cNvGrpSpPr>
                  <a:grpSpLocks/>
                </p:cNvGrpSpPr>
                <p:nvPr/>
              </p:nvGrpSpPr>
              <p:grpSpPr bwMode="auto">
                <a:xfrm>
                  <a:off x="2971800" y="5147846"/>
                  <a:ext cx="383438" cy="460177"/>
                  <a:chOff x="8001000" y="4648200"/>
                  <a:chExt cx="383438" cy="460177"/>
                </a:xfrm>
              </p:grpSpPr>
              <p:cxnSp>
                <p:nvCxnSpPr>
                  <p:cNvPr id="45" name="Straight Connector 16"/>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6" name="TextBox 17"/>
                  <p:cNvSpPr txBox="1">
                    <a:spLocks noChangeArrowheads="1"/>
                  </p:cNvSpPr>
                  <p:nvPr/>
                </p:nvSpPr>
                <p:spPr bwMode="auto">
                  <a:xfrm>
                    <a:off x="8001000"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21665" name="Group 18"/>
                <p:cNvGrpSpPr>
                  <a:grpSpLocks/>
                </p:cNvGrpSpPr>
                <p:nvPr/>
              </p:nvGrpSpPr>
              <p:grpSpPr bwMode="auto">
                <a:xfrm>
                  <a:off x="3200400" y="5147846"/>
                  <a:ext cx="370101" cy="460177"/>
                  <a:chOff x="8001000" y="4648200"/>
                  <a:chExt cx="370101" cy="460177"/>
                </a:xfrm>
              </p:grpSpPr>
              <p:cxnSp>
                <p:nvCxnSpPr>
                  <p:cNvPr id="43" name="Straight Connector 19"/>
                  <p:cNvCxnSpPr/>
                  <p:nvPr/>
                </p:nvCxnSpPr>
                <p:spPr>
                  <a:xfrm rot="5400000">
                    <a:off x="815347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4" name="TextBox 20"/>
                  <p:cNvSpPr txBox="1">
                    <a:spLocks noChangeArrowheads="1"/>
                  </p:cNvSpPr>
                  <p:nvPr/>
                </p:nvSpPr>
                <p:spPr bwMode="auto">
                  <a:xfrm>
                    <a:off x="8001000" y="4800600"/>
                    <a:ext cx="3701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11</a:t>
                    </a:r>
                  </a:p>
                </p:txBody>
              </p:sp>
            </p:grpSp>
            <p:grpSp>
              <p:nvGrpSpPr>
                <p:cNvPr id="21666" name="Group 21"/>
                <p:cNvGrpSpPr>
                  <a:grpSpLocks/>
                </p:cNvGrpSpPr>
                <p:nvPr/>
              </p:nvGrpSpPr>
              <p:grpSpPr bwMode="auto">
                <a:xfrm>
                  <a:off x="2825720" y="5147846"/>
                  <a:ext cx="284052" cy="460177"/>
                  <a:chOff x="8069094" y="4648200"/>
                  <a:chExt cx="284052" cy="460177"/>
                </a:xfrm>
              </p:grpSpPr>
              <p:cxnSp>
                <p:nvCxnSpPr>
                  <p:cNvPr id="41" name="Straight Connector 40"/>
                  <p:cNvCxnSpPr/>
                  <p:nvPr/>
                </p:nvCxnSpPr>
                <p:spPr>
                  <a:xfrm rot="5400000">
                    <a:off x="8156513"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2" name="TextBox 4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9</a:t>
                    </a:r>
                  </a:p>
                </p:txBody>
              </p:sp>
            </p:grpSp>
            <p:grpSp>
              <p:nvGrpSpPr>
                <p:cNvPr id="21667" name="Group 27"/>
                <p:cNvGrpSpPr>
                  <a:grpSpLocks/>
                </p:cNvGrpSpPr>
                <p:nvPr/>
              </p:nvGrpSpPr>
              <p:grpSpPr bwMode="auto">
                <a:xfrm>
                  <a:off x="996920" y="5147846"/>
                  <a:ext cx="284052" cy="460177"/>
                  <a:chOff x="8069094" y="4648200"/>
                  <a:chExt cx="284052" cy="460177"/>
                </a:xfrm>
              </p:grpSpPr>
              <p:cxnSp>
                <p:nvCxnSpPr>
                  <p:cNvPr id="39" name="Straight Connector 38"/>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90" name="TextBox 3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21668" name="Group 30"/>
                <p:cNvGrpSpPr>
                  <a:grpSpLocks/>
                </p:cNvGrpSpPr>
                <p:nvPr/>
              </p:nvGrpSpPr>
              <p:grpSpPr bwMode="auto">
                <a:xfrm>
                  <a:off x="1225520" y="5147846"/>
                  <a:ext cx="284052" cy="460177"/>
                  <a:chOff x="8069094" y="4648200"/>
                  <a:chExt cx="284052" cy="460177"/>
                </a:xfrm>
              </p:grpSpPr>
              <p:cxnSp>
                <p:nvCxnSpPr>
                  <p:cNvPr id="37" name="Straight Connector 36"/>
                  <p:cNvCxnSpPr/>
                  <p:nvPr/>
                </p:nvCxnSpPr>
                <p:spPr>
                  <a:xfrm rot="5400000">
                    <a:off x="8156516"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8" name="TextBox 3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21669" name="Group 33"/>
                <p:cNvGrpSpPr>
                  <a:grpSpLocks/>
                </p:cNvGrpSpPr>
                <p:nvPr/>
              </p:nvGrpSpPr>
              <p:grpSpPr bwMode="auto">
                <a:xfrm>
                  <a:off x="1454120" y="5147846"/>
                  <a:ext cx="284052" cy="460177"/>
                  <a:chOff x="8069094" y="4648200"/>
                  <a:chExt cx="284052" cy="460177"/>
                </a:xfrm>
              </p:grpSpPr>
              <p:cxnSp>
                <p:nvCxnSpPr>
                  <p:cNvPr id="35" name="Straight Connector 34"/>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6" name="TextBox 3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21670" name="Group 36"/>
                <p:cNvGrpSpPr>
                  <a:grpSpLocks/>
                </p:cNvGrpSpPr>
                <p:nvPr/>
              </p:nvGrpSpPr>
              <p:grpSpPr bwMode="auto">
                <a:xfrm>
                  <a:off x="1682720" y="5147846"/>
                  <a:ext cx="284052" cy="460177"/>
                  <a:chOff x="8069094" y="4648200"/>
                  <a:chExt cx="284052" cy="460177"/>
                </a:xfrm>
              </p:grpSpPr>
              <p:cxnSp>
                <p:nvCxnSpPr>
                  <p:cNvPr id="33" name="Straight Connector 32"/>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4" name="TextBox 3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21671" name="Group 39"/>
                <p:cNvGrpSpPr>
                  <a:grpSpLocks/>
                </p:cNvGrpSpPr>
                <p:nvPr/>
              </p:nvGrpSpPr>
              <p:grpSpPr bwMode="auto">
                <a:xfrm>
                  <a:off x="1911320" y="5147846"/>
                  <a:ext cx="284052" cy="460177"/>
                  <a:chOff x="8069094" y="4648200"/>
                  <a:chExt cx="284052" cy="460177"/>
                </a:xfrm>
              </p:grpSpPr>
              <p:cxnSp>
                <p:nvCxnSpPr>
                  <p:cNvPr id="31" name="Straight Connector 30"/>
                  <p:cNvCxnSpPr/>
                  <p:nvPr/>
                </p:nvCxnSpPr>
                <p:spPr>
                  <a:xfrm rot="5400000">
                    <a:off x="8156515"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2" name="TextBox 3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21672" name="Group 42"/>
                <p:cNvGrpSpPr>
                  <a:grpSpLocks/>
                </p:cNvGrpSpPr>
                <p:nvPr/>
              </p:nvGrpSpPr>
              <p:grpSpPr bwMode="auto">
                <a:xfrm>
                  <a:off x="2139920" y="5147846"/>
                  <a:ext cx="284052" cy="460177"/>
                  <a:chOff x="8069094" y="4648200"/>
                  <a:chExt cx="284052" cy="460177"/>
                </a:xfrm>
              </p:grpSpPr>
              <p:cxnSp>
                <p:nvCxnSpPr>
                  <p:cNvPr id="29" name="Straight Connector 28"/>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80" name="TextBox 2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21673" name="Group 45"/>
                <p:cNvGrpSpPr>
                  <a:grpSpLocks/>
                </p:cNvGrpSpPr>
                <p:nvPr/>
              </p:nvGrpSpPr>
              <p:grpSpPr bwMode="auto">
                <a:xfrm>
                  <a:off x="2368520" y="5147846"/>
                  <a:ext cx="284052" cy="460177"/>
                  <a:chOff x="8069094" y="4648200"/>
                  <a:chExt cx="284052" cy="460177"/>
                </a:xfrm>
              </p:grpSpPr>
              <p:cxnSp>
                <p:nvCxnSpPr>
                  <p:cNvPr id="27" name="Straight Connector 26"/>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78" name="TextBox 2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nvGrpSpPr>
                <p:cNvPr id="21674" name="Group 48"/>
                <p:cNvGrpSpPr>
                  <a:grpSpLocks/>
                </p:cNvGrpSpPr>
                <p:nvPr/>
              </p:nvGrpSpPr>
              <p:grpSpPr bwMode="auto">
                <a:xfrm>
                  <a:off x="2597120" y="5147846"/>
                  <a:ext cx="284052" cy="460177"/>
                  <a:chOff x="8069094" y="4648200"/>
                  <a:chExt cx="284052" cy="460177"/>
                </a:xfrm>
              </p:grpSpPr>
              <p:cxnSp>
                <p:nvCxnSpPr>
                  <p:cNvPr id="25" name="Straight Connector 24"/>
                  <p:cNvCxnSpPr/>
                  <p:nvPr/>
                </p:nvCxnSpPr>
                <p:spPr>
                  <a:xfrm rot="5400000">
                    <a:off x="8156514"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76" name="TextBox 2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grpSp>
        <p:sp>
          <p:nvSpPr>
            <p:cNvPr id="21660" name="TextBox 23"/>
            <p:cNvSpPr txBox="1">
              <a:spLocks noChangeArrowheads="1"/>
            </p:cNvSpPr>
            <p:nvPr/>
          </p:nvSpPr>
          <p:spPr bwMode="auto">
            <a:xfrm>
              <a:off x="2968772" y="5681246"/>
              <a:ext cx="851514"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grpSp>
      <p:grpSp>
        <p:nvGrpSpPr>
          <p:cNvPr id="22" name="Group 48"/>
          <p:cNvGrpSpPr>
            <a:grpSpLocks/>
          </p:cNvGrpSpPr>
          <p:nvPr/>
        </p:nvGrpSpPr>
        <p:grpSpPr bwMode="auto">
          <a:xfrm>
            <a:off x="62892" y="1891675"/>
            <a:ext cx="738796" cy="3637587"/>
            <a:chOff x="3983925" y="1165223"/>
            <a:chExt cx="740222" cy="3636169"/>
          </a:xfrm>
        </p:grpSpPr>
        <p:cxnSp>
          <p:nvCxnSpPr>
            <p:cNvPr id="50" name="Straight Connector 49"/>
            <p:cNvCxnSpPr/>
            <p:nvPr/>
          </p:nvCxnSpPr>
          <p:spPr>
            <a:xfrm rot="5400000">
              <a:off x="2896505" y="3124854"/>
              <a:ext cx="3351487" cy="15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39" name="Group 56"/>
            <p:cNvGrpSpPr>
              <a:grpSpLocks/>
            </p:cNvGrpSpPr>
            <p:nvPr/>
          </p:nvGrpSpPr>
          <p:grpSpPr bwMode="auto">
            <a:xfrm>
              <a:off x="3983925" y="1828800"/>
              <a:ext cx="740222" cy="307777"/>
              <a:chOff x="6117778" y="2286000"/>
              <a:chExt cx="740222" cy="307777"/>
            </a:xfrm>
          </p:grpSpPr>
          <p:sp>
            <p:nvSpPr>
              <p:cNvPr id="21656"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69" name="Straight Connector 55"/>
              <p:cNvCxnSpPr/>
              <p:nvPr/>
            </p:nvCxnSpPr>
            <p:spPr>
              <a:xfrm>
                <a:off x="6705306" y="2514880"/>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0" name="Group 57"/>
            <p:cNvGrpSpPr>
              <a:grpSpLocks/>
            </p:cNvGrpSpPr>
            <p:nvPr/>
          </p:nvGrpSpPr>
          <p:grpSpPr bwMode="auto">
            <a:xfrm>
              <a:off x="4097738" y="2297668"/>
              <a:ext cx="626409" cy="307777"/>
              <a:chOff x="6231591" y="2286000"/>
              <a:chExt cx="626409" cy="307777"/>
            </a:xfrm>
          </p:grpSpPr>
          <p:sp>
            <p:nvSpPr>
              <p:cNvPr id="21654" name="TextBox 6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67" name="Straight Connector 66"/>
              <p:cNvCxnSpPr/>
              <p:nvPr/>
            </p:nvCxnSpPr>
            <p:spPr>
              <a:xfrm>
                <a:off x="6705306" y="2515728"/>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1" name="Group 60"/>
            <p:cNvGrpSpPr>
              <a:grpSpLocks/>
            </p:cNvGrpSpPr>
            <p:nvPr/>
          </p:nvGrpSpPr>
          <p:grpSpPr bwMode="auto">
            <a:xfrm>
              <a:off x="4097738" y="2754868"/>
              <a:ext cx="626409" cy="307777"/>
              <a:chOff x="6231591" y="2286000"/>
              <a:chExt cx="626409" cy="307777"/>
            </a:xfrm>
          </p:grpSpPr>
          <p:sp>
            <p:nvSpPr>
              <p:cNvPr id="21652" name="TextBox 6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65" name="Straight Connector 64"/>
              <p:cNvCxnSpPr/>
              <p:nvPr/>
            </p:nvCxnSpPr>
            <p:spPr>
              <a:xfrm>
                <a:off x="6705306" y="2513962"/>
                <a:ext cx="15269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2" name="Group 63"/>
            <p:cNvGrpSpPr>
              <a:grpSpLocks/>
            </p:cNvGrpSpPr>
            <p:nvPr/>
          </p:nvGrpSpPr>
          <p:grpSpPr bwMode="auto">
            <a:xfrm>
              <a:off x="4097738" y="3212068"/>
              <a:ext cx="626409" cy="307777"/>
              <a:chOff x="6231591" y="2286000"/>
              <a:chExt cx="626409" cy="307777"/>
            </a:xfrm>
          </p:grpSpPr>
          <p:sp>
            <p:nvSpPr>
              <p:cNvPr id="21650" name="TextBox 6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63" name="Straight Connector 62"/>
              <p:cNvCxnSpPr/>
              <p:nvPr/>
            </p:nvCxnSpPr>
            <p:spPr>
              <a:xfrm>
                <a:off x="6705306" y="2513783"/>
                <a:ext cx="15269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3" name="Group 66"/>
            <p:cNvGrpSpPr>
              <a:grpSpLocks/>
            </p:cNvGrpSpPr>
            <p:nvPr/>
          </p:nvGrpSpPr>
          <p:grpSpPr bwMode="auto">
            <a:xfrm>
              <a:off x="4097738" y="3669268"/>
              <a:ext cx="626409" cy="307777"/>
              <a:chOff x="6231591" y="2286000"/>
              <a:chExt cx="626409" cy="307777"/>
            </a:xfrm>
          </p:grpSpPr>
          <p:sp>
            <p:nvSpPr>
              <p:cNvPr id="21648" name="TextBox 5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61" name="Straight Connector 60"/>
              <p:cNvCxnSpPr/>
              <p:nvPr/>
            </p:nvCxnSpPr>
            <p:spPr>
              <a:xfrm>
                <a:off x="6705306" y="2515191"/>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644" name="Group 69"/>
            <p:cNvGrpSpPr>
              <a:grpSpLocks/>
            </p:cNvGrpSpPr>
            <p:nvPr/>
          </p:nvGrpSpPr>
          <p:grpSpPr bwMode="auto">
            <a:xfrm>
              <a:off x="4097738" y="4126468"/>
              <a:ext cx="626409" cy="307777"/>
              <a:chOff x="6231591" y="2286000"/>
              <a:chExt cx="626409" cy="307777"/>
            </a:xfrm>
          </p:grpSpPr>
          <p:sp>
            <p:nvSpPr>
              <p:cNvPr id="21646" name="TextBox 5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59" name="Straight Connector 58"/>
              <p:cNvCxnSpPr/>
              <p:nvPr/>
            </p:nvCxnSpPr>
            <p:spPr>
              <a:xfrm>
                <a:off x="6705306" y="2515011"/>
                <a:ext cx="15269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645" name="TextBox 56"/>
            <p:cNvSpPr txBox="1">
              <a:spLocks noChangeArrowheads="1"/>
            </p:cNvSpPr>
            <p:nvPr/>
          </p:nvSpPr>
          <p:spPr bwMode="auto">
            <a:xfrm>
              <a:off x="4041269" y="1165223"/>
              <a:ext cx="594576" cy="30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73" name="Straight Connector 72"/>
          <p:cNvCxnSpPr/>
          <p:nvPr/>
        </p:nvCxnSpPr>
        <p:spPr>
          <a:xfrm>
            <a:off x="655638" y="3721100"/>
            <a:ext cx="919162"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flipH="1" flipV="1">
            <a:off x="656432" y="4647406"/>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2" name="Freeform 183"/>
          <p:cNvSpPr>
            <a:spLocks/>
          </p:cNvSpPr>
          <p:nvPr/>
        </p:nvSpPr>
        <p:spPr bwMode="auto">
          <a:xfrm>
            <a:off x="1493838" y="3657600"/>
            <a:ext cx="144462"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sp>
        <p:nvSpPr>
          <p:cNvPr id="105" name="TextBox 104"/>
          <p:cNvSpPr txBox="1">
            <a:spLocks noChangeArrowheads="1"/>
          </p:cNvSpPr>
          <p:nvPr/>
        </p:nvSpPr>
        <p:spPr bwMode="auto">
          <a:xfrm>
            <a:off x="649288" y="1152525"/>
            <a:ext cx="2270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smtClean="0">
                <a:latin typeface="+mn-lt"/>
              </a:rPr>
              <a:t>Bob’s demand</a:t>
            </a:r>
            <a:endParaRPr lang="en-US" sz="2400" dirty="0">
              <a:latin typeface="+mn-lt"/>
            </a:endParaRPr>
          </a:p>
        </p:txBody>
      </p:sp>
      <p:sp>
        <p:nvSpPr>
          <p:cNvPr id="177" name="Rectangle 176"/>
          <p:cNvSpPr/>
          <p:nvPr/>
        </p:nvSpPr>
        <p:spPr>
          <a:xfrm>
            <a:off x="4210050" y="2109788"/>
            <a:ext cx="1738313"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34" name="Group 177"/>
          <p:cNvGrpSpPr>
            <a:grpSpLocks/>
          </p:cNvGrpSpPr>
          <p:nvPr/>
        </p:nvGrpSpPr>
        <p:grpSpPr bwMode="auto">
          <a:xfrm>
            <a:off x="4348163" y="2819401"/>
            <a:ext cx="1497012" cy="2719388"/>
            <a:chOff x="4611455" y="2080739"/>
            <a:chExt cx="1497489" cy="2719862"/>
          </a:xfrm>
        </p:grpSpPr>
        <p:cxnSp>
          <p:nvCxnSpPr>
            <p:cNvPr id="179" name="Straight Connector 178"/>
            <p:cNvCxnSpPr/>
            <p:nvPr/>
          </p:nvCxnSpPr>
          <p:spPr>
            <a:xfrm rot="16200000" flipH="1">
              <a:off x="4000269" y="2691925"/>
              <a:ext cx="2719862" cy="149748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637" name="TextBox 179"/>
            <p:cNvSpPr txBox="1">
              <a:spLocks noChangeArrowheads="1"/>
            </p:cNvSpPr>
            <p:nvPr/>
          </p:nvSpPr>
          <p:spPr bwMode="auto">
            <a:xfrm>
              <a:off x="4840054" y="2156936"/>
              <a:ext cx="612863" cy="3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err="1" smtClean="0"/>
                <a:t>D</a:t>
              </a:r>
              <a:r>
                <a:rPr lang="en-US" sz="1600" baseline="-25000" dirty="0" err="1" smtClean="0"/>
                <a:t>Sam</a:t>
              </a:r>
              <a:endParaRPr lang="en-US" sz="1600" baseline="-25000" dirty="0"/>
            </a:p>
          </p:txBody>
        </p:sp>
      </p:grpSp>
      <p:grpSp>
        <p:nvGrpSpPr>
          <p:cNvPr id="36" name="Group 180"/>
          <p:cNvGrpSpPr>
            <a:grpSpLocks/>
          </p:cNvGrpSpPr>
          <p:nvPr/>
        </p:nvGrpSpPr>
        <p:grpSpPr bwMode="auto">
          <a:xfrm>
            <a:off x="4000500" y="5386386"/>
            <a:ext cx="1995308" cy="841507"/>
            <a:chOff x="680076" y="5147846"/>
            <a:chExt cx="1995915" cy="840986"/>
          </a:xfrm>
        </p:grpSpPr>
        <p:sp>
          <p:nvSpPr>
            <p:cNvPr id="21610" name="TextBox 181"/>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21611" name="Group 99"/>
            <p:cNvGrpSpPr>
              <a:grpSpLocks/>
            </p:cNvGrpSpPr>
            <p:nvPr/>
          </p:nvGrpSpPr>
          <p:grpSpPr bwMode="auto">
            <a:xfrm>
              <a:off x="891232" y="5147846"/>
              <a:ext cx="1738886" cy="460177"/>
              <a:chOff x="913686" y="5147846"/>
              <a:chExt cx="1738886" cy="460177"/>
            </a:xfrm>
          </p:grpSpPr>
          <p:cxnSp>
            <p:nvCxnSpPr>
              <p:cNvPr id="185" name="Straight Connector 184"/>
              <p:cNvCxnSpPr/>
              <p:nvPr/>
            </p:nvCxnSpPr>
            <p:spPr>
              <a:xfrm>
                <a:off x="913732" y="5300152"/>
                <a:ext cx="1730901"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614" name="Group 96"/>
              <p:cNvGrpSpPr>
                <a:grpSpLocks/>
              </p:cNvGrpSpPr>
              <p:nvPr/>
            </p:nvGrpSpPr>
            <p:grpSpPr bwMode="auto">
              <a:xfrm>
                <a:off x="996920" y="5147846"/>
                <a:ext cx="1655652" cy="460177"/>
                <a:chOff x="996920" y="5147846"/>
                <a:chExt cx="1655652" cy="460177"/>
              </a:xfrm>
            </p:grpSpPr>
            <p:grpSp>
              <p:nvGrpSpPr>
                <p:cNvPr id="21615" name="Group 27"/>
                <p:cNvGrpSpPr>
                  <a:grpSpLocks/>
                </p:cNvGrpSpPr>
                <p:nvPr/>
              </p:nvGrpSpPr>
              <p:grpSpPr bwMode="auto">
                <a:xfrm>
                  <a:off x="996920" y="5147846"/>
                  <a:ext cx="284052" cy="460177"/>
                  <a:chOff x="8069094" y="4648200"/>
                  <a:chExt cx="284052" cy="460177"/>
                </a:xfrm>
              </p:grpSpPr>
              <p:cxnSp>
                <p:nvCxnSpPr>
                  <p:cNvPr id="213" name="Straight Connector 212"/>
                  <p:cNvCxnSpPr/>
                  <p:nvPr/>
                </p:nvCxnSpPr>
                <p:spPr>
                  <a:xfrm rot="5400000">
                    <a:off x="8155096"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35" name="TextBox 21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a:t>
                    </a:r>
                  </a:p>
                </p:txBody>
              </p:sp>
            </p:grpSp>
            <p:grpSp>
              <p:nvGrpSpPr>
                <p:cNvPr id="21616" name="Group 30"/>
                <p:cNvGrpSpPr>
                  <a:grpSpLocks/>
                </p:cNvGrpSpPr>
                <p:nvPr/>
              </p:nvGrpSpPr>
              <p:grpSpPr bwMode="auto">
                <a:xfrm>
                  <a:off x="1225521" y="5147846"/>
                  <a:ext cx="284052" cy="460177"/>
                  <a:chOff x="8069095" y="4648200"/>
                  <a:chExt cx="284052" cy="460177"/>
                </a:xfrm>
              </p:grpSpPr>
              <p:cxnSp>
                <p:nvCxnSpPr>
                  <p:cNvPr id="211" name="Straight Connector 210"/>
                  <p:cNvCxnSpPr/>
                  <p:nvPr/>
                </p:nvCxnSpPr>
                <p:spPr>
                  <a:xfrm rot="5400000">
                    <a:off x="8155165"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33" name="TextBox 211"/>
                  <p:cNvSpPr txBox="1">
                    <a:spLocks noChangeArrowheads="1"/>
                  </p:cNvSpPr>
                  <p:nvPr/>
                </p:nvSpPr>
                <p:spPr bwMode="auto">
                  <a:xfrm>
                    <a:off x="8069095"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21617" name="Group 33"/>
                <p:cNvGrpSpPr>
                  <a:grpSpLocks/>
                </p:cNvGrpSpPr>
                <p:nvPr/>
              </p:nvGrpSpPr>
              <p:grpSpPr bwMode="auto">
                <a:xfrm>
                  <a:off x="1454120" y="5147846"/>
                  <a:ext cx="284052" cy="460177"/>
                  <a:chOff x="8069094" y="4648200"/>
                  <a:chExt cx="284052" cy="460177"/>
                </a:xfrm>
              </p:grpSpPr>
              <p:cxnSp>
                <p:nvCxnSpPr>
                  <p:cNvPr id="209" name="Straight Connector 208"/>
                  <p:cNvCxnSpPr/>
                  <p:nvPr/>
                </p:nvCxnSpPr>
                <p:spPr>
                  <a:xfrm rot="5400000">
                    <a:off x="8155235"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31" name="TextBox 209"/>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a:t>
                    </a:r>
                  </a:p>
                </p:txBody>
              </p:sp>
            </p:grpSp>
            <p:grpSp>
              <p:nvGrpSpPr>
                <p:cNvPr id="21618" name="Group 36"/>
                <p:cNvGrpSpPr>
                  <a:grpSpLocks/>
                </p:cNvGrpSpPr>
                <p:nvPr/>
              </p:nvGrpSpPr>
              <p:grpSpPr bwMode="auto">
                <a:xfrm>
                  <a:off x="1682720" y="5147846"/>
                  <a:ext cx="284052" cy="460177"/>
                  <a:chOff x="8069094" y="4648200"/>
                  <a:chExt cx="284052" cy="460177"/>
                </a:xfrm>
              </p:grpSpPr>
              <p:cxnSp>
                <p:nvCxnSpPr>
                  <p:cNvPr id="207" name="Straight Connector 206"/>
                  <p:cNvCxnSpPr/>
                  <p:nvPr/>
                </p:nvCxnSpPr>
                <p:spPr>
                  <a:xfrm rot="5400000">
                    <a:off x="8153716" y="4723559"/>
                    <a:ext cx="15230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9" name="TextBox 207"/>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21619" name="Group 39"/>
                <p:cNvGrpSpPr>
                  <a:grpSpLocks/>
                </p:cNvGrpSpPr>
                <p:nvPr/>
              </p:nvGrpSpPr>
              <p:grpSpPr bwMode="auto">
                <a:xfrm>
                  <a:off x="1911320" y="5147846"/>
                  <a:ext cx="284052" cy="460177"/>
                  <a:chOff x="8069094" y="4648200"/>
                  <a:chExt cx="284052" cy="460177"/>
                </a:xfrm>
              </p:grpSpPr>
              <p:cxnSp>
                <p:nvCxnSpPr>
                  <p:cNvPr id="205" name="Straight Connector 204"/>
                  <p:cNvCxnSpPr/>
                  <p:nvPr/>
                </p:nvCxnSpPr>
                <p:spPr>
                  <a:xfrm rot="5400000">
                    <a:off x="8152198"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7" name="TextBox 205"/>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5</a:t>
                    </a:r>
                  </a:p>
                </p:txBody>
              </p:sp>
            </p:grpSp>
            <p:grpSp>
              <p:nvGrpSpPr>
                <p:cNvPr id="21620" name="Group 42"/>
                <p:cNvGrpSpPr>
                  <a:grpSpLocks/>
                </p:cNvGrpSpPr>
                <p:nvPr/>
              </p:nvGrpSpPr>
              <p:grpSpPr bwMode="auto">
                <a:xfrm>
                  <a:off x="2139920" y="5147846"/>
                  <a:ext cx="284052" cy="460177"/>
                  <a:chOff x="8069094" y="4648200"/>
                  <a:chExt cx="284052" cy="460177"/>
                </a:xfrm>
              </p:grpSpPr>
              <p:cxnSp>
                <p:nvCxnSpPr>
                  <p:cNvPr id="203" name="Straight Connector 202"/>
                  <p:cNvCxnSpPr/>
                  <p:nvPr/>
                </p:nvCxnSpPr>
                <p:spPr>
                  <a:xfrm rot="5400000">
                    <a:off x="8152267"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5" name="TextBox 203"/>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21621" name="Group 45"/>
                <p:cNvGrpSpPr>
                  <a:grpSpLocks/>
                </p:cNvGrpSpPr>
                <p:nvPr/>
              </p:nvGrpSpPr>
              <p:grpSpPr bwMode="auto">
                <a:xfrm>
                  <a:off x="2368520" y="5147846"/>
                  <a:ext cx="284052" cy="460177"/>
                  <a:chOff x="8069094" y="4648200"/>
                  <a:chExt cx="284052" cy="460177"/>
                </a:xfrm>
              </p:grpSpPr>
              <p:cxnSp>
                <p:nvCxnSpPr>
                  <p:cNvPr id="201" name="Straight Connector 200"/>
                  <p:cNvCxnSpPr/>
                  <p:nvPr/>
                </p:nvCxnSpPr>
                <p:spPr>
                  <a:xfrm rot="5400000">
                    <a:off x="8152337" y="4723559"/>
                    <a:ext cx="152306"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623" name="TextBox 201"/>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7</a:t>
                    </a:r>
                  </a:p>
                </p:txBody>
              </p:sp>
            </p:grpSp>
          </p:grpSp>
        </p:grpSp>
        <p:sp>
          <p:nvSpPr>
            <p:cNvPr id="21612" name="TextBox 183"/>
            <p:cNvSpPr txBox="1">
              <a:spLocks noChangeArrowheads="1"/>
            </p:cNvSpPr>
            <p:nvPr/>
          </p:nvSpPr>
          <p:spPr bwMode="auto">
            <a:xfrm>
              <a:off x="1824217" y="5681246"/>
              <a:ext cx="851774" cy="30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smtClean="0"/>
                <a:t>Quantity</a:t>
              </a:r>
              <a:endParaRPr lang="en-US" sz="1400" dirty="0"/>
            </a:p>
          </p:txBody>
        </p:sp>
      </p:grpSp>
      <p:grpSp>
        <p:nvGrpSpPr>
          <p:cNvPr id="53" name="Group 222"/>
          <p:cNvGrpSpPr>
            <a:grpSpLocks/>
          </p:cNvGrpSpPr>
          <p:nvPr/>
        </p:nvGrpSpPr>
        <p:grpSpPr bwMode="auto">
          <a:xfrm>
            <a:off x="3624284" y="1940000"/>
            <a:ext cx="738169" cy="3600375"/>
            <a:chOff x="3983925" y="1200946"/>
            <a:chExt cx="740222" cy="3600447"/>
          </a:xfrm>
        </p:grpSpPr>
        <p:cxnSp>
          <p:nvCxnSpPr>
            <p:cNvPr id="224" name="Straight Connector 223"/>
            <p:cNvCxnSpPr/>
            <p:nvPr/>
          </p:nvCxnSpPr>
          <p:spPr>
            <a:xfrm rot="5400000">
              <a:off x="2895688" y="3124166"/>
              <a:ext cx="3352862" cy="15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91" name="Group 56"/>
            <p:cNvGrpSpPr>
              <a:grpSpLocks/>
            </p:cNvGrpSpPr>
            <p:nvPr/>
          </p:nvGrpSpPr>
          <p:grpSpPr bwMode="auto">
            <a:xfrm>
              <a:off x="3983925" y="1828800"/>
              <a:ext cx="740222" cy="307777"/>
              <a:chOff x="6117778" y="2286000"/>
              <a:chExt cx="740222" cy="307777"/>
            </a:xfrm>
          </p:grpSpPr>
          <p:sp>
            <p:nvSpPr>
              <p:cNvPr id="21608"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243" name="Straight Connector 55"/>
              <p:cNvCxnSpPr/>
              <p:nvPr/>
            </p:nvCxnSpPr>
            <p:spPr>
              <a:xfrm>
                <a:off x="6705176" y="2513755"/>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2" name="Group 57"/>
            <p:cNvGrpSpPr>
              <a:grpSpLocks/>
            </p:cNvGrpSpPr>
            <p:nvPr/>
          </p:nvGrpSpPr>
          <p:grpSpPr bwMode="auto">
            <a:xfrm>
              <a:off x="4097738" y="2297668"/>
              <a:ext cx="626409" cy="307777"/>
              <a:chOff x="6231591" y="2286000"/>
              <a:chExt cx="626409" cy="307777"/>
            </a:xfrm>
          </p:grpSpPr>
          <p:sp>
            <p:nvSpPr>
              <p:cNvPr id="21606" name="TextBox 239"/>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241" name="Straight Connector 240"/>
              <p:cNvCxnSpPr/>
              <p:nvPr/>
            </p:nvCxnSpPr>
            <p:spPr>
              <a:xfrm>
                <a:off x="6705176" y="2514795"/>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3" name="Group 60"/>
            <p:cNvGrpSpPr>
              <a:grpSpLocks/>
            </p:cNvGrpSpPr>
            <p:nvPr/>
          </p:nvGrpSpPr>
          <p:grpSpPr bwMode="auto">
            <a:xfrm>
              <a:off x="4097738" y="2754868"/>
              <a:ext cx="626409" cy="307777"/>
              <a:chOff x="6231591" y="2286000"/>
              <a:chExt cx="626409" cy="307777"/>
            </a:xfrm>
          </p:grpSpPr>
          <p:sp>
            <p:nvSpPr>
              <p:cNvPr id="21604" name="TextBox 237"/>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239" name="Straight Connector 238"/>
              <p:cNvCxnSpPr/>
              <p:nvPr/>
            </p:nvCxnSpPr>
            <p:spPr>
              <a:xfrm>
                <a:off x="6705176" y="2514804"/>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4" name="Group 63"/>
            <p:cNvGrpSpPr>
              <a:grpSpLocks/>
            </p:cNvGrpSpPr>
            <p:nvPr/>
          </p:nvGrpSpPr>
          <p:grpSpPr bwMode="auto">
            <a:xfrm>
              <a:off x="4097738" y="3212068"/>
              <a:ext cx="626409" cy="307777"/>
              <a:chOff x="6231591" y="2286000"/>
              <a:chExt cx="626409" cy="307777"/>
            </a:xfrm>
          </p:grpSpPr>
          <p:sp>
            <p:nvSpPr>
              <p:cNvPr id="21602" name="TextBox 235"/>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237" name="Straight Connector 236"/>
              <p:cNvCxnSpPr/>
              <p:nvPr/>
            </p:nvCxnSpPr>
            <p:spPr>
              <a:xfrm>
                <a:off x="6705176" y="2514812"/>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5" name="Group 66"/>
            <p:cNvGrpSpPr>
              <a:grpSpLocks/>
            </p:cNvGrpSpPr>
            <p:nvPr/>
          </p:nvGrpSpPr>
          <p:grpSpPr bwMode="auto">
            <a:xfrm>
              <a:off x="4097738" y="3669268"/>
              <a:ext cx="626409" cy="307777"/>
              <a:chOff x="6231591" y="2286000"/>
              <a:chExt cx="626409" cy="307777"/>
            </a:xfrm>
          </p:grpSpPr>
          <p:sp>
            <p:nvSpPr>
              <p:cNvPr id="21600" name="TextBox 233"/>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235" name="Straight Connector 234"/>
              <p:cNvCxnSpPr/>
              <p:nvPr/>
            </p:nvCxnSpPr>
            <p:spPr>
              <a:xfrm>
                <a:off x="6705176" y="2514821"/>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96" name="Group 69"/>
            <p:cNvGrpSpPr>
              <a:grpSpLocks/>
            </p:cNvGrpSpPr>
            <p:nvPr/>
          </p:nvGrpSpPr>
          <p:grpSpPr bwMode="auto">
            <a:xfrm>
              <a:off x="4097738" y="4126468"/>
              <a:ext cx="626409" cy="307777"/>
              <a:chOff x="6231591" y="2286000"/>
              <a:chExt cx="626409" cy="307777"/>
            </a:xfrm>
          </p:grpSpPr>
          <p:sp>
            <p:nvSpPr>
              <p:cNvPr id="21598" name="TextBox 231"/>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233" name="Straight Connector 232"/>
              <p:cNvCxnSpPr/>
              <p:nvPr/>
            </p:nvCxnSpPr>
            <p:spPr>
              <a:xfrm>
                <a:off x="6705176" y="2514829"/>
                <a:ext cx="15282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597" name="TextBox 230"/>
            <p:cNvSpPr txBox="1">
              <a:spLocks noChangeArrowheads="1"/>
            </p:cNvSpPr>
            <p:nvPr/>
          </p:nvSpPr>
          <p:spPr bwMode="auto">
            <a:xfrm>
              <a:off x="4028863" y="1200946"/>
              <a:ext cx="595082" cy="30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p>
          </p:txBody>
        </p:sp>
      </p:grpSp>
      <p:cxnSp>
        <p:nvCxnSpPr>
          <p:cNvPr id="244" name="Straight Connector 243"/>
          <p:cNvCxnSpPr/>
          <p:nvPr/>
        </p:nvCxnSpPr>
        <p:spPr>
          <a:xfrm>
            <a:off x="4216400" y="3721100"/>
            <a:ext cx="657225" cy="9525"/>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flipH="1" flipV="1">
            <a:off x="3980657" y="4658519"/>
            <a:ext cx="18288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6" name="Freeform 183"/>
          <p:cNvSpPr>
            <a:spLocks/>
          </p:cNvSpPr>
          <p:nvPr/>
        </p:nvSpPr>
        <p:spPr bwMode="auto">
          <a:xfrm>
            <a:off x="4805363" y="3668713"/>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4" name="Group 3"/>
          <p:cNvGrpSpPr/>
          <p:nvPr/>
        </p:nvGrpSpPr>
        <p:grpSpPr>
          <a:xfrm>
            <a:off x="3171825" y="1120963"/>
            <a:ext cx="2673350" cy="523875"/>
            <a:chOff x="3171825" y="1120963"/>
            <a:chExt cx="2673350" cy="523875"/>
          </a:xfrm>
        </p:grpSpPr>
        <p:sp>
          <p:nvSpPr>
            <p:cNvPr id="247" name="TextBox 246"/>
            <p:cNvSpPr txBox="1">
              <a:spLocks noChangeArrowheads="1"/>
            </p:cNvSpPr>
            <p:nvPr/>
          </p:nvSpPr>
          <p:spPr bwMode="auto">
            <a:xfrm>
              <a:off x="3624284" y="1152525"/>
              <a:ext cx="22208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smtClean="0">
                  <a:latin typeface="+mn-lt"/>
                </a:rPr>
                <a:t>Sam’s </a:t>
              </a:r>
              <a:r>
                <a:rPr lang="en-US" sz="2400" dirty="0">
                  <a:latin typeface="+mn-lt"/>
                </a:rPr>
                <a:t>demand</a:t>
              </a:r>
            </a:p>
          </p:txBody>
        </p:sp>
        <p:sp>
          <p:nvSpPr>
            <p:cNvPr id="252" name="TextBox 251"/>
            <p:cNvSpPr txBox="1">
              <a:spLocks noChangeArrowheads="1"/>
            </p:cNvSpPr>
            <p:nvPr/>
          </p:nvSpPr>
          <p:spPr bwMode="auto">
            <a:xfrm>
              <a:off x="3171825" y="1120963"/>
              <a:ext cx="395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solidFill>
                    <a:srgbClr val="0070C0"/>
                  </a:solidFill>
                </a:rPr>
                <a:t>+</a:t>
              </a:r>
            </a:p>
          </p:txBody>
        </p:sp>
      </p:grpSp>
      <p:sp>
        <p:nvSpPr>
          <p:cNvPr id="254" name="Rectangle 253"/>
          <p:cNvSpPr/>
          <p:nvPr/>
        </p:nvSpPr>
        <p:spPr>
          <a:xfrm>
            <a:off x="6672263" y="2133600"/>
            <a:ext cx="2411412"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grpSp>
        <p:nvGrpSpPr>
          <p:cNvPr id="62" name="Group 254"/>
          <p:cNvGrpSpPr>
            <a:grpSpLocks/>
          </p:cNvGrpSpPr>
          <p:nvPr/>
        </p:nvGrpSpPr>
        <p:grpSpPr bwMode="auto">
          <a:xfrm>
            <a:off x="6757988" y="2819400"/>
            <a:ext cx="2133600" cy="2743200"/>
            <a:chOff x="4535255" y="2057402"/>
            <a:chExt cx="2132912" cy="2743200"/>
          </a:xfrm>
        </p:grpSpPr>
        <p:cxnSp>
          <p:nvCxnSpPr>
            <p:cNvPr id="256" name="Straight Connector 255"/>
            <p:cNvCxnSpPr/>
            <p:nvPr/>
          </p:nvCxnSpPr>
          <p:spPr>
            <a:xfrm rot="16200000" flipH="1">
              <a:off x="4230111" y="2362546"/>
              <a:ext cx="2743200" cy="21329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589" name="TextBox 256"/>
            <p:cNvSpPr txBox="1">
              <a:spLocks noChangeArrowheads="1"/>
            </p:cNvSpPr>
            <p:nvPr/>
          </p:nvSpPr>
          <p:spPr bwMode="auto">
            <a:xfrm>
              <a:off x="5703079" y="3310354"/>
              <a:ext cx="7489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t>D</a:t>
              </a:r>
              <a:r>
                <a:rPr lang="en-US" sz="1600" baseline="-25000"/>
                <a:t>Market</a:t>
              </a:r>
            </a:p>
          </p:txBody>
        </p:sp>
      </p:grpSp>
      <p:grpSp>
        <p:nvGrpSpPr>
          <p:cNvPr id="64" name="Group 257"/>
          <p:cNvGrpSpPr>
            <a:grpSpLocks/>
          </p:cNvGrpSpPr>
          <p:nvPr/>
        </p:nvGrpSpPr>
        <p:grpSpPr bwMode="auto">
          <a:xfrm>
            <a:off x="6467475" y="5410200"/>
            <a:ext cx="2628093" cy="841303"/>
            <a:chOff x="680076" y="5147846"/>
            <a:chExt cx="2628624" cy="841105"/>
          </a:xfrm>
        </p:grpSpPr>
        <p:sp>
          <p:nvSpPr>
            <p:cNvPr id="21555" name="TextBox 258"/>
            <p:cNvSpPr txBox="1">
              <a:spLocks noChangeArrowheads="1"/>
            </p:cNvSpPr>
            <p:nvPr/>
          </p:nvSpPr>
          <p:spPr bwMode="auto">
            <a:xfrm>
              <a:off x="680076" y="5300246"/>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a:t>
              </a:r>
            </a:p>
          </p:txBody>
        </p:sp>
        <p:grpSp>
          <p:nvGrpSpPr>
            <p:cNvPr id="21556" name="Group 99"/>
            <p:cNvGrpSpPr>
              <a:grpSpLocks/>
            </p:cNvGrpSpPr>
            <p:nvPr/>
          </p:nvGrpSpPr>
          <p:grpSpPr bwMode="auto">
            <a:xfrm>
              <a:off x="915084" y="5147846"/>
              <a:ext cx="2393616" cy="460177"/>
              <a:chOff x="937538" y="5147846"/>
              <a:chExt cx="2393616" cy="460177"/>
            </a:xfrm>
          </p:grpSpPr>
          <p:cxnSp>
            <p:nvCxnSpPr>
              <p:cNvPr id="262" name="Straight Connector 261"/>
              <p:cNvCxnSpPr/>
              <p:nvPr/>
            </p:nvCxnSpPr>
            <p:spPr>
              <a:xfrm>
                <a:off x="937527" y="5300210"/>
                <a:ext cx="2392847" cy="63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59" name="Group 96"/>
              <p:cNvGrpSpPr>
                <a:grpSpLocks/>
              </p:cNvGrpSpPr>
              <p:nvPr/>
            </p:nvGrpSpPr>
            <p:grpSpPr bwMode="auto">
              <a:xfrm>
                <a:off x="996920" y="5147846"/>
                <a:ext cx="2212238" cy="460177"/>
                <a:chOff x="996920" y="5147846"/>
                <a:chExt cx="2212238" cy="460177"/>
              </a:xfrm>
            </p:grpSpPr>
            <p:cxnSp>
              <p:nvCxnSpPr>
                <p:cNvPr id="296" name="Straight Connector 16"/>
                <p:cNvCxnSpPr/>
                <p:nvPr/>
              </p:nvCxnSpPr>
              <p:spPr>
                <a:xfrm rot="5400000">
                  <a:off x="3120020" y="5223234"/>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61" name="Group 21"/>
                <p:cNvGrpSpPr>
                  <a:grpSpLocks/>
                </p:cNvGrpSpPr>
                <p:nvPr/>
              </p:nvGrpSpPr>
              <p:grpSpPr bwMode="auto">
                <a:xfrm>
                  <a:off x="2825720" y="5147846"/>
                  <a:ext cx="383438" cy="460177"/>
                  <a:chOff x="8069094" y="4648200"/>
                  <a:chExt cx="383438" cy="460177"/>
                </a:xfrm>
              </p:grpSpPr>
              <p:cxnSp>
                <p:nvCxnSpPr>
                  <p:cNvPr id="292" name="Straight Connector 291"/>
                  <p:cNvCxnSpPr/>
                  <p:nvPr/>
                </p:nvCxnSpPr>
                <p:spPr>
                  <a:xfrm rot="5400000">
                    <a:off x="8153802"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7" name="TextBox 292"/>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18</a:t>
                    </a:r>
                  </a:p>
                </p:txBody>
              </p:sp>
            </p:grpSp>
            <p:grpSp>
              <p:nvGrpSpPr>
                <p:cNvPr id="21562" name="Group 27"/>
                <p:cNvGrpSpPr>
                  <a:grpSpLocks/>
                </p:cNvGrpSpPr>
                <p:nvPr/>
              </p:nvGrpSpPr>
              <p:grpSpPr bwMode="auto">
                <a:xfrm>
                  <a:off x="996920" y="5147846"/>
                  <a:ext cx="284052" cy="460177"/>
                  <a:chOff x="8069094" y="4648200"/>
                  <a:chExt cx="284052" cy="460177"/>
                </a:xfrm>
              </p:grpSpPr>
              <p:cxnSp>
                <p:nvCxnSpPr>
                  <p:cNvPr id="290" name="Straight Connector 289"/>
                  <p:cNvCxnSpPr/>
                  <p:nvPr/>
                </p:nvCxnSpPr>
                <p:spPr>
                  <a:xfrm rot="5400000">
                    <a:off x="8153432"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5" name="TextBox 290"/>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a:t>
                    </a:r>
                  </a:p>
                </p:txBody>
              </p:sp>
            </p:grpSp>
            <p:grpSp>
              <p:nvGrpSpPr>
                <p:cNvPr id="21563" name="Group 30"/>
                <p:cNvGrpSpPr>
                  <a:grpSpLocks/>
                </p:cNvGrpSpPr>
                <p:nvPr/>
              </p:nvGrpSpPr>
              <p:grpSpPr bwMode="auto">
                <a:xfrm>
                  <a:off x="1225520" y="5147846"/>
                  <a:ext cx="284052" cy="460177"/>
                  <a:chOff x="8069094" y="4648200"/>
                  <a:chExt cx="284052" cy="460177"/>
                </a:xfrm>
              </p:grpSpPr>
              <p:cxnSp>
                <p:nvCxnSpPr>
                  <p:cNvPr id="288" name="Straight Connector 287"/>
                  <p:cNvCxnSpPr/>
                  <p:nvPr/>
                </p:nvCxnSpPr>
                <p:spPr>
                  <a:xfrm rot="5400000">
                    <a:off x="8153478"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3" name="TextBox 288"/>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4</a:t>
                    </a:r>
                  </a:p>
                </p:txBody>
              </p:sp>
            </p:grpSp>
            <p:grpSp>
              <p:nvGrpSpPr>
                <p:cNvPr id="21564" name="Group 33"/>
                <p:cNvGrpSpPr>
                  <a:grpSpLocks/>
                </p:cNvGrpSpPr>
                <p:nvPr/>
              </p:nvGrpSpPr>
              <p:grpSpPr bwMode="auto">
                <a:xfrm>
                  <a:off x="1454120" y="5147846"/>
                  <a:ext cx="284052" cy="460177"/>
                  <a:chOff x="8069094" y="4648200"/>
                  <a:chExt cx="284052" cy="460177"/>
                </a:xfrm>
              </p:grpSpPr>
              <p:cxnSp>
                <p:nvCxnSpPr>
                  <p:cNvPr id="286" name="Straight Connector 285"/>
                  <p:cNvCxnSpPr/>
                  <p:nvPr/>
                </p:nvCxnSpPr>
                <p:spPr>
                  <a:xfrm rot="5400000">
                    <a:off x="8153524"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81" name="TextBox 286"/>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6</a:t>
                    </a:r>
                  </a:p>
                </p:txBody>
              </p:sp>
            </p:grpSp>
            <p:grpSp>
              <p:nvGrpSpPr>
                <p:cNvPr id="21565" name="Group 36"/>
                <p:cNvGrpSpPr>
                  <a:grpSpLocks/>
                </p:cNvGrpSpPr>
                <p:nvPr/>
              </p:nvGrpSpPr>
              <p:grpSpPr bwMode="auto">
                <a:xfrm>
                  <a:off x="1682720" y="5147846"/>
                  <a:ext cx="284052" cy="460177"/>
                  <a:chOff x="8069094" y="4648200"/>
                  <a:chExt cx="284052" cy="460177"/>
                </a:xfrm>
              </p:grpSpPr>
              <p:cxnSp>
                <p:nvCxnSpPr>
                  <p:cNvPr id="284" name="Straight Connector 283"/>
                  <p:cNvCxnSpPr/>
                  <p:nvPr/>
                </p:nvCxnSpPr>
                <p:spPr>
                  <a:xfrm rot="5400000">
                    <a:off x="8153571"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9" name="TextBox 284"/>
                  <p:cNvSpPr txBox="1">
                    <a:spLocks noChangeArrowheads="1"/>
                  </p:cNvSpPr>
                  <p:nvPr/>
                </p:nvSpPr>
                <p:spPr bwMode="auto">
                  <a:xfrm>
                    <a:off x="8069094" y="4800600"/>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8</a:t>
                    </a:r>
                  </a:p>
                </p:txBody>
              </p:sp>
            </p:grpSp>
            <p:grpSp>
              <p:nvGrpSpPr>
                <p:cNvPr id="21566" name="Group 39"/>
                <p:cNvGrpSpPr>
                  <a:grpSpLocks/>
                </p:cNvGrpSpPr>
                <p:nvPr/>
              </p:nvGrpSpPr>
              <p:grpSpPr bwMode="auto">
                <a:xfrm>
                  <a:off x="1905000" y="5147846"/>
                  <a:ext cx="383438" cy="460177"/>
                  <a:chOff x="8062774" y="4648200"/>
                  <a:chExt cx="383438" cy="460177"/>
                </a:xfrm>
              </p:grpSpPr>
              <p:cxnSp>
                <p:nvCxnSpPr>
                  <p:cNvPr id="282" name="Straight Connector 281"/>
                  <p:cNvCxnSpPr/>
                  <p:nvPr/>
                </p:nvCxnSpPr>
                <p:spPr>
                  <a:xfrm rot="5400000">
                    <a:off x="8152029" y="4723588"/>
                    <a:ext cx="152364"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7" name="TextBox 282"/>
                  <p:cNvSpPr txBox="1">
                    <a:spLocks noChangeArrowheads="1"/>
                  </p:cNvSpPr>
                  <p:nvPr/>
                </p:nvSpPr>
                <p:spPr bwMode="auto">
                  <a:xfrm>
                    <a:off x="806277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a:t>
                    </a:r>
                  </a:p>
                </p:txBody>
              </p:sp>
            </p:grpSp>
            <p:grpSp>
              <p:nvGrpSpPr>
                <p:cNvPr id="21567" name="Group 42"/>
                <p:cNvGrpSpPr>
                  <a:grpSpLocks/>
                </p:cNvGrpSpPr>
                <p:nvPr/>
              </p:nvGrpSpPr>
              <p:grpSpPr bwMode="auto">
                <a:xfrm>
                  <a:off x="2139920" y="5147846"/>
                  <a:ext cx="383438" cy="460177"/>
                  <a:chOff x="8069094" y="4648200"/>
                  <a:chExt cx="383438" cy="460177"/>
                </a:xfrm>
              </p:grpSpPr>
              <p:cxnSp>
                <p:nvCxnSpPr>
                  <p:cNvPr id="280" name="Straight Connector 279"/>
                  <p:cNvCxnSpPr/>
                  <p:nvPr/>
                </p:nvCxnSpPr>
                <p:spPr>
                  <a:xfrm rot="5400000">
                    <a:off x="8153663"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5" name="TextBox 280"/>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12</a:t>
                    </a:r>
                  </a:p>
                </p:txBody>
              </p:sp>
            </p:grpSp>
            <p:grpSp>
              <p:nvGrpSpPr>
                <p:cNvPr id="21568" name="Group 45"/>
                <p:cNvGrpSpPr>
                  <a:grpSpLocks/>
                </p:cNvGrpSpPr>
                <p:nvPr/>
              </p:nvGrpSpPr>
              <p:grpSpPr bwMode="auto">
                <a:xfrm>
                  <a:off x="2368520" y="5147846"/>
                  <a:ext cx="383438" cy="460177"/>
                  <a:chOff x="8069094" y="4648200"/>
                  <a:chExt cx="383438" cy="460177"/>
                </a:xfrm>
              </p:grpSpPr>
              <p:cxnSp>
                <p:nvCxnSpPr>
                  <p:cNvPr id="278" name="Straight Connector 277"/>
                  <p:cNvCxnSpPr/>
                  <p:nvPr/>
                </p:nvCxnSpPr>
                <p:spPr>
                  <a:xfrm rot="5400000">
                    <a:off x="8153709"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3" name="TextBox 278"/>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14</a:t>
                    </a:r>
                  </a:p>
                </p:txBody>
              </p:sp>
            </p:grpSp>
            <p:grpSp>
              <p:nvGrpSpPr>
                <p:cNvPr id="21569" name="Group 48"/>
                <p:cNvGrpSpPr>
                  <a:grpSpLocks/>
                </p:cNvGrpSpPr>
                <p:nvPr/>
              </p:nvGrpSpPr>
              <p:grpSpPr bwMode="auto">
                <a:xfrm>
                  <a:off x="2597120" y="5147846"/>
                  <a:ext cx="383438" cy="460177"/>
                  <a:chOff x="8069094" y="4648200"/>
                  <a:chExt cx="383438" cy="460177"/>
                </a:xfrm>
              </p:grpSpPr>
              <p:cxnSp>
                <p:nvCxnSpPr>
                  <p:cNvPr id="276" name="Straight Connector 24"/>
                  <p:cNvCxnSpPr/>
                  <p:nvPr/>
                </p:nvCxnSpPr>
                <p:spPr>
                  <a:xfrm rot="5400000">
                    <a:off x="8153755" y="4723588"/>
                    <a:ext cx="1523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71" name="TextBox 276"/>
                  <p:cNvSpPr txBox="1">
                    <a:spLocks noChangeArrowheads="1"/>
                  </p:cNvSpPr>
                  <p:nvPr/>
                </p:nvSpPr>
                <p:spPr bwMode="auto">
                  <a:xfrm>
                    <a:off x="8069094" y="4800600"/>
                    <a:ext cx="383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16</a:t>
                    </a:r>
                  </a:p>
                </p:txBody>
              </p:sp>
            </p:grpSp>
          </p:grpSp>
        </p:grpSp>
        <p:sp>
          <p:nvSpPr>
            <p:cNvPr id="21557" name="TextBox 260"/>
            <p:cNvSpPr txBox="1">
              <a:spLocks noChangeArrowheads="1"/>
            </p:cNvSpPr>
            <p:nvPr/>
          </p:nvSpPr>
          <p:spPr bwMode="auto">
            <a:xfrm>
              <a:off x="2375320" y="5681246"/>
              <a:ext cx="851687" cy="30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Quantity</a:t>
              </a:r>
              <a:endParaRPr lang="en-US" sz="1400" dirty="0"/>
            </a:p>
          </p:txBody>
        </p:sp>
      </p:grpSp>
      <p:grpSp>
        <p:nvGrpSpPr>
          <p:cNvPr id="81" name="Group 299"/>
          <p:cNvGrpSpPr>
            <a:grpSpLocks/>
          </p:cNvGrpSpPr>
          <p:nvPr/>
        </p:nvGrpSpPr>
        <p:grpSpPr bwMode="auto">
          <a:xfrm>
            <a:off x="6109466" y="1987500"/>
            <a:ext cx="739006" cy="3576688"/>
            <a:chOff x="3983925" y="1224694"/>
            <a:chExt cx="740222" cy="3576698"/>
          </a:xfrm>
        </p:grpSpPr>
        <p:cxnSp>
          <p:nvCxnSpPr>
            <p:cNvPr id="301" name="Straight Connector 300"/>
            <p:cNvCxnSpPr/>
            <p:nvPr/>
          </p:nvCxnSpPr>
          <p:spPr>
            <a:xfrm rot="5400000">
              <a:off x="2895887" y="3124192"/>
              <a:ext cx="3352809" cy="15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36" name="Group 56"/>
            <p:cNvGrpSpPr>
              <a:grpSpLocks/>
            </p:cNvGrpSpPr>
            <p:nvPr/>
          </p:nvGrpSpPr>
          <p:grpSpPr bwMode="auto">
            <a:xfrm>
              <a:off x="3983925" y="1828800"/>
              <a:ext cx="740222" cy="307777"/>
              <a:chOff x="6117778" y="2286000"/>
              <a:chExt cx="740222" cy="307777"/>
            </a:xfrm>
          </p:grpSpPr>
          <p:sp>
            <p:nvSpPr>
              <p:cNvPr id="21553" name="TextBox 53"/>
              <p:cNvSpPr txBox="1">
                <a:spLocks noChangeArrowheads="1"/>
              </p:cNvSpPr>
              <p:nvPr/>
            </p:nvSpPr>
            <p:spPr bwMode="auto">
              <a:xfrm>
                <a:off x="6117778" y="2286000"/>
                <a:ext cx="6319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$3.00</a:t>
                </a:r>
              </a:p>
            </p:txBody>
          </p:sp>
          <p:cxnSp>
            <p:nvCxnSpPr>
              <p:cNvPr id="320" name="Straight Connector 55"/>
              <p:cNvCxnSpPr/>
              <p:nvPr/>
            </p:nvCxnSpPr>
            <p:spPr>
              <a:xfrm>
                <a:off x="6705349" y="2513797"/>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37" name="Group 57"/>
            <p:cNvGrpSpPr>
              <a:grpSpLocks/>
            </p:cNvGrpSpPr>
            <p:nvPr/>
          </p:nvGrpSpPr>
          <p:grpSpPr bwMode="auto">
            <a:xfrm>
              <a:off x="4097738" y="2297668"/>
              <a:ext cx="626409" cy="307777"/>
              <a:chOff x="6231591" y="2286000"/>
              <a:chExt cx="626409" cy="307777"/>
            </a:xfrm>
          </p:grpSpPr>
          <p:sp>
            <p:nvSpPr>
              <p:cNvPr id="21551" name="TextBox 316"/>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2.50</a:t>
                </a:r>
              </a:p>
            </p:txBody>
          </p:sp>
          <p:cxnSp>
            <p:nvCxnSpPr>
              <p:cNvPr id="318" name="Straight Connector 317"/>
              <p:cNvCxnSpPr/>
              <p:nvPr/>
            </p:nvCxnSpPr>
            <p:spPr>
              <a:xfrm>
                <a:off x="6705349" y="2514831"/>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38" name="Group 60"/>
            <p:cNvGrpSpPr>
              <a:grpSpLocks/>
            </p:cNvGrpSpPr>
            <p:nvPr/>
          </p:nvGrpSpPr>
          <p:grpSpPr bwMode="auto">
            <a:xfrm>
              <a:off x="4097738" y="2754868"/>
              <a:ext cx="626409" cy="307777"/>
              <a:chOff x="6231591" y="2286000"/>
              <a:chExt cx="626409" cy="307777"/>
            </a:xfrm>
          </p:grpSpPr>
          <p:sp>
            <p:nvSpPr>
              <p:cNvPr id="21549" name="TextBox 314"/>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2.00</a:t>
                </a:r>
              </a:p>
            </p:txBody>
          </p:sp>
          <p:cxnSp>
            <p:nvCxnSpPr>
              <p:cNvPr id="316" name="Straight Connector 315"/>
              <p:cNvCxnSpPr/>
              <p:nvPr/>
            </p:nvCxnSpPr>
            <p:spPr>
              <a:xfrm>
                <a:off x="6705349" y="2514832"/>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39" name="Group 63"/>
            <p:cNvGrpSpPr>
              <a:grpSpLocks/>
            </p:cNvGrpSpPr>
            <p:nvPr/>
          </p:nvGrpSpPr>
          <p:grpSpPr bwMode="auto">
            <a:xfrm>
              <a:off x="4097738" y="3212068"/>
              <a:ext cx="626409" cy="307777"/>
              <a:chOff x="6231591" y="2286000"/>
              <a:chExt cx="626409" cy="307777"/>
            </a:xfrm>
          </p:grpSpPr>
          <p:sp>
            <p:nvSpPr>
              <p:cNvPr id="21547" name="TextBox 312"/>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1.50</a:t>
                </a:r>
              </a:p>
            </p:txBody>
          </p:sp>
          <p:cxnSp>
            <p:nvCxnSpPr>
              <p:cNvPr id="314" name="Straight Connector 313"/>
              <p:cNvCxnSpPr/>
              <p:nvPr/>
            </p:nvCxnSpPr>
            <p:spPr>
              <a:xfrm>
                <a:off x="6705349" y="2514833"/>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40" name="Group 66"/>
            <p:cNvGrpSpPr>
              <a:grpSpLocks/>
            </p:cNvGrpSpPr>
            <p:nvPr/>
          </p:nvGrpSpPr>
          <p:grpSpPr bwMode="auto">
            <a:xfrm>
              <a:off x="4097738" y="3669268"/>
              <a:ext cx="626409" cy="307777"/>
              <a:chOff x="6231591" y="2286000"/>
              <a:chExt cx="626409" cy="307777"/>
            </a:xfrm>
          </p:grpSpPr>
          <p:sp>
            <p:nvSpPr>
              <p:cNvPr id="21545" name="TextBox 310"/>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1.00</a:t>
                </a:r>
              </a:p>
            </p:txBody>
          </p:sp>
          <p:cxnSp>
            <p:nvCxnSpPr>
              <p:cNvPr id="312" name="Straight Connector 311"/>
              <p:cNvCxnSpPr/>
              <p:nvPr/>
            </p:nvCxnSpPr>
            <p:spPr>
              <a:xfrm>
                <a:off x="6705349" y="2514834"/>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541" name="Group 69"/>
            <p:cNvGrpSpPr>
              <a:grpSpLocks/>
            </p:cNvGrpSpPr>
            <p:nvPr/>
          </p:nvGrpSpPr>
          <p:grpSpPr bwMode="auto">
            <a:xfrm>
              <a:off x="4097738" y="4126468"/>
              <a:ext cx="626409" cy="307777"/>
              <a:chOff x="6231591" y="2286000"/>
              <a:chExt cx="626409" cy="307777"/>
            </a:xfrm>
          </p:grpSpPr>
          <p:sp>
            <p:nvSpPr>
              <p:cNvPr id="21543" name="TextBox 308"/>
              <p:cNvSpPr txBox="1">
                <a:spLocks noChangeArrowheads="1"/>
              </p:cNvSpPr>
              <p:nvPr/>
            </p:nvSpPr>
            <p:spPr bwMode="auto">
              <a:xfrm>
                <a:off x="6231591" y="22860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a:t>0.50</a:t>
                </a:r>
              </a:p>
            </p:txBody>
          </p:sp>
          <p:cxnSp>
            <p:nvCxnSpPr>
              <p:cNvPr id="310" name="Straight Connector 309"/>
              <p:cNvCxnSpPr/>
              <p:nvPr/>
            </p:nvCxnSpPr>
            <p:spPr>
              <a:xfrm>
                <a:off x="6705349" y="2514835"/>
                <a:ext cx="15265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542" name="TextBox 307"/>
            <p:cNvSpPr txBox="1">
              <a:spLocks noChangeArrowheads="1"/>
            </p:cNvSpPr>
            <p:nvPr/>
          </p:nvSpPr>
          <p:spPr bwMode="auto">
            <a:xfrm>
              <a:off x="3993907" y="1224694"/>
              <a:ext cx="594408" cy="30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1400" dirty="0" smtClean="0"/>
                <a:t>Price</a:t>
              </a:r>
              <a:endParaRPr lang="en-US" sz="1400" dirty="0"/>
            </a:p>
          </p:txBody>
        </p:sp>
      </p:grpSp>
      <p:cxnSp>
        <p:nvCxnSpPr>
          <p:cNvPr id="321" name="Straight Connector 320"/>
          <p:cNvCxnSpPr/>
          <p:nvPr/>
        </p:nvCxnSpPr>
        <p:spPr>
          <a:xfrm>
            <a:off x="6702425" y="3733800"/>
            <a:ext cx="817563"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rot="5400000" flipH="1" flipV="1">
            <a:off x="6604794" y="4647406"/>
            <a:ext cx="1828800"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23" name="Freeform 183"/>
          <p:cNvSpPr>
            <a:spLocks/>
          </p:cNvSpPr>
          <p:nvPr/>
        </p:nvSpPr>
        <p:spPr bwMode="auto">
          <a:xfrm>
            <a:off x="7443788" y="3690938"/>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00"/>
          </a:p>
        </p:txBody>
      </p:sp>
      <p:grpSp>
        <p:nvGrpSpPr>
          <p:cNvPr id="6" name="Group 5"/>
          <p:cNvGrpSpPr/>
          <p:nvPr/>
        </p:nvGrpSpPr>
        <p:grpSpPr>
          <a:xfrm>
            <a:off x="5924550" y="1144713"/>
            <a:ext cx="2708550" cy="523875"/>
            <a:chOff x="5924550" y="1144713"/>
            <a:chExt cx="2708550" cy="523875"/>
          </a:xfrm>
        </p:grpSpPr>
        <p:sp>
          <p:nvSpPr>
            <p:cNvPr id="253" name="TextBox 252"/>
            <p:cNvSpPr txBox="1">
              <a:spLocks noChangeArrowheads="1"/>
            </p:cNvSpPr>
            <p:nvPr/>
          </p:nvSpPr>
          <p:spPr bwMode="auto">
            <a:xfrm>
              <a:off x="5924550" y="1144713"/>
              <a:ext cx="395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solidFill>
                    <a:srgbClr val="0070C0"/>
                  </a:solidFill>
                </a:rPr>
                <a:t>=</a:t>
              </a:r>
            </a:p>
          </p:txBody>
        </p:sp>
        <p:sp>
          <p:nvSpPr>
            <p:cNvPr id="324" name="TextBox 323"/>
            <p:cNvSpPr txBox="1">
              <a:spLocks noChangeArrowheads="1"/>
            </p:cNvSpPr>
            <p:nvPr/>
          </p:nvSpPr>
          <p:spPr bwMode="auto">
            <a:xfrm>
              <a:off x="6223092" y="1176275"/>
              <a:ext cx="24100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latin typeface="+mn-lt"/>
                </a:rPr>
                <a:t>Market </a:t>
              </a:r>
              <a:r>
                <a:rPr lang="en-US" sz="2400" dirty="0" smtClean="0">
                  <a:latin typeface="+mn-lt"/>
                </a:rPr>
                <a:t>demand</a:t>
              </a:r>
              <a:endParaRPr lang="en-US" sz="24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4"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par>
                          <p:cTn id="19" fill="hold" nodeType="afterGroup">
                            <p:stCondLst>
                              <p:cond delay="500"/>
                            </p:stCondLst>
                            <p:childTnLst>
                              <p:par>
                                <p:cTn id="20" presetID="22" presetClass="entr" presetSubtype="8"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par>
                          <p:cTn id="23" fill="hold" nodeType="afterGroup">
                            <p:stCondLst>
                              <p:cond delay="1000"/>
                            </p:stCondLst>
                            <p:childTnLst>
                              <p:par>
                                <p:cTn id="24" presetID="22" presetClass="entr" presetSubtype="8" fill="hold" nodeType="afterEffect">
                                  <p:stCondLst>
                                    <p:cond delay="0"/>
                                  </p:stCondLst>
                                  <p:childTnLst>
                                    <p:set>
                                      <p:cBhvr>
                                        <p:cTn id="25" dur="1" fill="hold">
                                          <p:stCondLst>
                                            <p:cond delay="0"/>
                                          </p:stCondLst>
                                        </p:cTn>
                                        <p:tgtEl>
                                          <p:spTgt spid="73"/>
                                        </p:tgtEl>
                                        <p:attrNameLst>
                                          <p:attrName>style.visibility</p:attrName>
                                        </p:attrNameLst>
                                      </p:cBhvr>
                                      <p:to>
                                        <p:strVal val="visible"/>
                                      </p:to>
                                    </p:set>
                                    <p:animEffect transition="in" filter="wipe(left)">
                                      <p:cBhvr>
                                        <p:cTn id="26" dur="500"/>
                                        <p:tgtEl>
                                          <p:spTgt spid="73"/>
                                        </p:tgtEl>
                                      </p:cBhvr>
                                    </p:animEffect>
                                  </p:childTnLst>
                                </p:cTn>
                              </p:par>
                            </p:childTnLst>
                          </p:cTn>
                        </p:par>
                        <p:par>
                          <p:cTn id="27" fill="hold" nodeType="afterGroup">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82"/>
                                        </p:tgtEl>
                                        <p:attrNameLst>
                                          <p:attrName>style.visibility</p:attrName>
                                        </p:attrNameLst>
                                      </p:cBhvr>
                                      <p:to>
                                        <p:strVal val="visible"/>
                                      </p:to>
                                    </p:set>
                                    <p:animEffect transition="in" filter="wipe(left)">
                                      <p:cBhvr>
                                        <p:cTn id="30" dur="500"/>
                                        <p:tgtEl>
                                          <p:spTgt spid="82"/>
                                        </p:tgtEl>
                                      </p:cBhvr>
                                    </p:animEffect>
                                  </p:childTnLst>
                                </p:cTn>
                              </p:par>
                            </p:childTnLst>
                          </p:cTn>
                        </p:par>
                        <p:par>
                          <p:cTn id="31" fill="hold" nodeType="afterGroup">
                            <p:stCondLst>
                              <p:cond delay="2000"/>
                            </p:stCondLst>
                            <p:childTnLst>
                              <p:par>
                                <p:cTn id="32" presetID="22" presetClass="entr" presetSubtype="1" fill="hold" nodeType="after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wipe(up)">
                                      <p:cBhvr>
                                        <p:cTn id="34" dur="500"/>
                                        <p:tgtEl>
                                          <p:spTgt spid="76"/>
                                        </p:tgtEl>
                                      </p:cBhvr>
                                    </p:animEffect>
                                  </p:childTnLst>
                                </p:cTn>
                              </p:par>
                            </p:childTnLst>
                          </p:cTn>
                        </p:par>
                      </p:childTnLst>
                    </p:cTn>
                  </p:par>
                  <p:par>
                    <p:cTn id="35" fill="hold">
                      <p:stCondLst>
                        <p:cond delay="indefinite"/>
                      </p:stCondLst>
                      <p:childTnLst>
                        <p:par>
                          <p:cTn id="36" fill="hold" nodeType="after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par>
                                <p:cTn id="45" presetID="22" presetClass="entr" presetSubtype="4" fill="hold" nodeType="with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down)">
                                      <p:cBhvr>
                                        <p:cTn id="47" dur="500"/>
                                        <p:tgtEl>
                                          <p:spTgt spid="5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77"/>
                                        </p:tgtEl>
                                        <p:attrNameLst>
                                          <p:attrName>style.visibility</p:attrName>
                                        </p:attrNameLst>
                                      </p:cBhvr>
                                      <p:to>
                                        <p:strVal val="visible"/>
                                      </p:to>
                                    </p:set>
                                    <p:animEffect transition="in" filter="wipe(down)">
                                      <p:cBhvr>
                                        <p:cTn id="50" dur="500"/>
                                        <p:tgtEl>
                                          <p:spTgt spid="177"/>
                                        </p:tgtEl>
                                      </p:cBhvr>
                                    </p:animEffect>
                                  </p:childTnLst>
                                </p:cTn>
                              </p:par>
                            </p:childTnLst>
                          </p:cTn>
                        </p:par>
                        <p:par>
                          <p:cTn id="51" fill="hold" nodeType="afterGroup">
                            <p:stCondLst>
                              <p:cond delay="500"/>
                            </p:stCondLst>
                            <p:childTnLst>
                              <p:par>
                                <p:cTn id="52" presetID="22" presetClass="entr" presetSubtype="8" fill="hold" nodeType="after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wipe(left)">
                                      <p:cBhvr>
                                        <p:cTn id="54" dur="500"/>
                                        <p:tgtEl>
                                          <p:spTgt spid="34"/>
                                        </p:tgtEl>
                                      </p:cBhvr>
                                    </p:animEffect>
                                  </p:childTnLst>
                                </p:cTn>
                              </p:par>
                            </p:childTnLst>
                          </p:cTn>
                        </p:par>
                        <p:par>
                          <p:cTn id="55" fill="hold" nodeType="afterGroup">
                            <p:stCondLst>
                              <p:cond delay="1000"/>
                            </p:stCondLst>
                            <p:childTnLst>
                              <p:par>
                                <p:cTn id="56" presetID="22" presetClass="entr" presetSubtype="8" fill="hold" nodeType="afterEffect">
                                  <p:stCondLst>
                                    <p:cond delay="0"/>
                                  </p:stCondLst>
                                  <p:childTnLst>
                                    <p:set>
                                      <p:cBhvr>
                                        <p:cTn id="57" dur="1" fill="hold">
                                          <p:stCondLst>
                                            <p:cond delay="0"/>
                                          </p:stCondLst>
                                        </p:cTn>
                                        <p:tgtEl>
                                          <p:spTgt spid="244"/>
                                        </p:tgtEl>
                                        <p:attrNameLst>
                                          <p:attrName>style.visibility</p:attrName>
                                        </p:attrNameLst>
                                      </p:cBhvr>
                                      <p:to>
                                        <p:strVal val="visible"/>
                                      </p:to>
                                    </p:set>
                                    <p:animEffect transition="in" filter="wipe(left)">
                                      <p:cBhvr>
                                        <p:cTn id="58" dur="500"/>
                                        <p:tgtEl>
                                          <p:spTgt spid="244"/>
                                        </p:tgtEl>
                                      </p:cBhvr>
                                    </p:animEffect>
                                  </p:childTnLst>
                                </p:cTn>
                              </p:par>
                            </p:childTnLst>
                          </p:cTn>
                        </p:par>
                        <p:par>
                          <p:cTn id="59" fill="hold" nodeType="afterGroup">
                            <p:stCondLst>
                              <p:cond delay="1500"/>
                            </p:stCondLst>
                            <p:childTnLst>
                              <p:par>
                                <p:cTn id="60" presetID="22" presetClass="entr" presetSubtype="8" fill="hold" grpId="0" nodeType="afterEffect">
                                  <p:stCondLst>
                                    <p:cond delay="0"/>
                                  </p:stCondLst>
                                  <p:childTnLst>
                                    <p:set>
                                      <p:cBhvr>
                                        <p:cTn id="61" dur="1" fill="hold">
                                          <p:stCondLst>
                                            <p:cond delay="0"/>
                                          </p:stCondLst>
                                        </p:cTn>
                                        <p:tgtEl>
                                          <p:spTgt spid="246"/>
                                        </p:tgtEl>
                                        <p:attrNameLst>
                                          <p:attrName>style.visibility</p:attrName>
                                        </p:attrNameLst>
                                      </p:cBhvr>
                                      <p:to>
                                        <p:strVal val="visible"/>
                                      </p:to>
                                    </p:set>
                                    <p:animEffect transition="in" filter="wipe(left)">
                                      <p:cBhvr>
                                        <p:cTn id="62" dur="500"/>
                                        <p:tgtEl>
                                          <p:spTgt spid="246"/>
                                        </p:tgtEl>
                                      </p:cBhvr>
                                    </p:animEffect>
                                  </p:childTnLst>
                                </p:cTn>
                              </p:par>
                            </p:childTnLst>
                          </p:cTn>
                        </p:par>
                        <p:par>
                          <p:cTn id="63" fill="hold" nodeType="afterGroup">
                            <p:stCondLst>
                              <p:cond delay="2000"/>
                            </p:stCondLst>
                            <p:childTnLst>
                              <p:par>
                                <p:cTn id="64" presetID="22" presetClass="entr" presetSubtype="1" fill="hold" nodeType="afterEffect">
                                  <p:stCondLst>
                                    <p:cond delay="0"/>
                                  </p:stCondLst>
                                  <p:childTnLst>
                                    <p:set>
                                      <p:cBhvr>
                                        <p:cTn id="65" dur="1" fill="hold">
                                          <p:stCondLst>
                                            <p:cond delay="0"/>
                                          </p:stCondLst>
                                        </p:cTn>
                                        <p:tgtEl>
                                          <p:spTgt spid="245"/>
                                        </p:tgtEl>
                                        <p:attrNameLst>
                                          <p:attrName>style.visibility</p:attrName>
                                        </p:attrNameLst>
                                      </p:cBhvr>
                                      <p:to>
                                        <p:strVal val="visible"/>
                                      </p:to>
                                    </p:set>
                                    <p:animEffect transition="in" filter="wipe(up)">
                                      <p:cBhvr>
                                        <p:cTn id="66" dur="500"/>
                                        <p:tgtEl>
                                          <p:spTgt spid="24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500"/>
                                        <p:tgtEl>
                                          <p:spTgt spid="6"/>
                                        </p:tgtEl>
                                      </p:cBhvr>
                                    </p:animEffect>
                                  </p:childTnLst>
                                </p:cTn>
                              </p:par>
                            </p:childTnLst>
                          </p:cTn>
                        </p:par>
                      </p:childTnLst>
                    </p:cTn>
                  </p:par>
                  <p:par>
                    <p:cTn id="72" fill="hold">
                      <p:stCondLst>
                        <p:cond delay="indefinite"/>
                      </p:stCondLst>
                      <p:childTnLst>
                        <p:par>
                          <p:cTn id="73" fill="hold" nodeType="after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64"/>
                                        </p:tgtEl>
                                        <p:attrNameLst>
                                          <p:attrName>style.visibility</p:attrName>
                                        </p:attrNameLst>
                                      </p:cBhvr>
                                      <p:to>
                                        <p:strVal val="visible"/>
                                      </p:to>
                                    </p:set>
                                    <p:animEffect transition="in" filter="wipe(left)">
                                      <p:cBhvr>
                                        <p:cTn id="76" dur="500"/>
                                        <p:tgtEl>
                                          <p:spTgt spid="64"/>
                                        </p:tgtEl>
                                      </p:cBhvr>
                                    </p:animEffect>
                                  </p:childTnLst>
                                </p:cTn>
                              </p:par>
                              <p:par>
                                <p:cTn id="77" presetID="22" presetClass="entr" presetSubtype="4" fill="hold" nodeType="withEffect">
                                  <p:stCondLst>
                                    <p:cond delay="0"/>
                                  </p:stCondLst>
                                  <p:childTnLst>
                                    <p:set>
                                      <p:cBhvr>
                                        <p:cTn id="78" dur="1" fill="hold">
                                          <p:stCondLst>
                                            <p:cond delay="0"/>
                                          </p:stCondLst>
                                        </p:cTn>
                                        <p:tgtEl>
                                          <p:spTgt spid="81"/>
                                        </p:tgtEl>
                                        <p:attrNameLst>
                                          <p:attrName>style.visibility</p:attrName>
                                        </p:attrNameLst>
                                      </p:cBhvr>
                                      <p:to>
                                        <p:strVal val="visible"/>
                                      </p:to>
                                    </p:set>
                                    <p:animEffect transition="in" filter="wipe(down)">
                                      <p:cBhvr>
                                        <p:cTn id="79" dur="500"/>
                                        <p:tgtEl>
                                          <p:spTgt spid="81"/>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254"/>
                                        </p:tgtEl>
                                        <p:attrNameLst>
                                          <p:attrName>style.visibility</p:attrName>
                                        </p:attrNameLst>
                                      </p:cBhvr>
                                      <p:to>
                                        <p:strVal val="visible"/>
                                      </p:to>
                                    </p:set>
                                    <p:animEffect transition="in" filter="wipe(down)">
                                      <p:cBhvr>
                                        <p:cTn id="82" dur="500"/>
                                        <p:tgtEl>
                                          <p:spTgt spid="254"/>
                                        </p:tgtEl>
                                      </p:cBhvr>
                                    </p:animEffect>
                                  </p:childTnLst>
                                </p:cTn>
                              </p:par>
                            </p:childTnLst>
                          </p:cTn>
                        </p:par>
                        <p:par>
                          <p:cTn id="83" fill="hold" nodeType="afterGroup">
                            <p:stCondLst>
                              <p:cond delay="500"/>
                            </p:stCondLst>
                            <p:childTnLst>
                              <p:par>
                                <p:cTn id="84" presetID="22" presetClass="entr" presetSubtype="8" fill="hold" nodeType="after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wipe(left)">
                                      <p:cBhvr>
                                        <p:cTn id="86" dur="500"/>
                                        <p:tgtEl>
                                          <p:spTgt spid="62"/>
                                        </p:tgtEl>
                                      </p:cBhvr>
                                    </p:animEffect>
                                  </p:childTnLst>
                                </p:cTn>
                              </p:par>
                            </p:childTnLst>
                          </p:cTn>
                        </p:par>
                        <p:par>
                          <p:cTn id="87" fill="hold" nodeType="afterGroup">
                            <p:stCondLst>
                              <p:cond delay="1000"/>
                            </p:stCondLst>
                            <p:childTnLst>
                              <p:par>
                                <p:cTn id="88" presetID="22" presetClass="entr" presetSubtype="8" fill="hold" nodeType="afterEffect">
                                  <p:stCondLst>
                                    <p:cond delay="0"/>
                                  </p:stCondLst>
                                  <p:childTnLst>
                                    <p:set>
                                      <p:cBhvr>
                                        <p:cTn id="89" dur="1" fill="hold">
                                          <p:stCondLst>
                                            <p:cond delay="0"/>
                                          </p:stCondLst>
                                        </p:cTn>
                                        <p:tgtEl>
                                          <p:spTgt spid="321"/>
                                        </p:tgtEl>
                                        <p:attrNameLst>
                                          <p:attrName>style.visibility</p:attrName>
                                        </p:attrNameLst>
                                      </p:cBhvr>
                                      <p:to>
                                        <p:strVal val="visible"/>
                                      </p:to>
                                    </p:set>
                                    <p:animEffect transition="in" filter="wipe(left)">
                                      <p:cBhvr>
                                        <p:cTn id="90" dur="500"/>
                                        <p:tgtEl>
                                          <p:spTgt spid="321"/>
                                        </p:tgtEl>
                                      </p:cBhvr>
                                    </p:animEffect>
                                  </p:childTnLst>
                                </p:cTn>
                              </p:par>
                            </p:childTnLst>
                          </p:cTn>
                        </p:par>
                        <p:par>
                          <p:cTn id="91" fill="hold" nodeType="afterGroup">
                            <p:stCondLst>
                              <p:cond delay="1500"/>
                            </p:stCondLst>
                            <p:childTnLst>
                              <p:par>
                                <p:cTn id="92" presetID="22" presetClass="entr" presetSubtype="8" fill="hold" grpId="0" nodeType="afterEffect">
                                  <p:stCondLst>
                                    <p:cond delay="0"/>
                                  </p:stCondLst>
                                  <p:childTnLst>
                                    <p:set>
                                      <p:cBhvr>
                                        <p:cTn id="93" dur="1" fill="hold">
                                          <p:stCondLst>
                                            <p:cond delay="0"/>
                                          </p:stCondLst>
                                        </p:cTn>
                                        <p:tgtEl>
                                          <p:spTgt spid="323"/>
                                        </p:tgtEl>
                                        <p:attrNameLst>
                                          <p:attrName>style.visibility</p:attrName>
                                        </p:attrNameLst>
                                      </p:cBhvr>
                                      <p:to>
                                        <p:strVal val="visible"/>
                                      </p:to>
                                    </p:set>
                                    <p:animEffect transition="in" filter="wipe(left)">
                                      <p:cBhvr>
                                        <p:cTn id="94" dur="500"/>
                                        <p:tgtEl>
                                          <p:spTgt spid="323"/>
                                        </p:tgtEl>
                                      </p:cBhvr>
                                    </p:animEffect>
                                  </p:childTnLst>
                                </p:cTn>
                              </p:par>
                            </p:childTnLst>
                          </p:cTn>
                        </p:par>
                        <p:par>
                          <p:cTn id="95" fill="hold" nodeType="afterGroup">
                            <p:stCondLst>
                              <p:cond delay="2000"/>
                            </p:stCondLst>
                            <p:childTnLst>
                              <p:par>
                                <p:cTn id="96" presetID="22" presetClass="entr" presetSubtype="1" fill="hold" nodeType="afterEffect">
                                  <p:stCondLst>
                                    <p:cond delay="0"/>
                                  </p:stCondLst>
                                  <p:childTnLst>
                                    <p:set>
                                      <p:cBhvr>
                                        <p:cTn id="97" dur="1" fill="hold">
                                          <p:stCondLst>
                                            <p:cond delay="0"/>
                                          </p:stCondLst>
                                        </p:cTn>
                                        <p:tgtEl>
                                          <p:spTgt spid="322"/>
                                        </p:tgtEl>
                                        <p:attrNameLst>
                                          <p:attrName>style.visibility</p:attrName>
                                        </p:attrNameLst>
                                      </p:cBhvr>
                                      <p:to>
                                        <p:strVal val="visible"/>
                                      </p:to>
                                    </p:set>
                                    <p:animEffect transition="in" filter="wipe(up)">
                                      <p:cBhvr>
                                        <p:cTn id="98" dur="500"/>
                                        <p:tgtEl>
                                          <p:spTgt spid="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2" grpId="0" animBg="1"/>
      <p:bldP spid="105" grpId="0"/>
      <p:bldP spid="177" grpId="0" animBg="1"/>
      <p:bldP spid="246" grpId="0" animBg="1"/>
      <p:bldP spid="254" grpId="0" animBg="1"/>
      <p:bldP spid="3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sp>
        <p:nvSpPr>
          <p:cNvPr id="3" name="Content Placeholder 2"/>
          <p:cNvSpPr>
            <a:spLocks noGrp="1"/>
          </p:cNvSpPr>
          <p:nvPr>
            <p:ph idx="1"/>
          </p:nvPr>
        </p:nvSpPr>
        <p:spPr bwMode="auto">
          <a:xfrm>
            <a:off x="111277" y="1058211"/>
            <a:ext cx="8724523" cy="21761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smtClean="0"/>
              <a:t>Consumer Income</a:t>
            </a:r>
          </a:p>
          <a:p>
            <a:pPr marL="798513" lvl="2"/>
            <a:r>
              <a:rPr lang="en-US" dirty="0">
                <a:solidFill>
                  <a:prstClr val="black"/>
                </a:solidFill>
              </a:rPr>
              <a:t>Normal </a:t>
            </a:r>
            <a:r>
              <a:rPr lang="en-US" dirty="0" smtClean="0">
                <a:solidFill>
                  <a:prstClr val="black"/>
                </a:solidFill>
              </a:rPr>
              <a:t>good – </a:t>
            </a:r>
            <a:r>
              <a:rPr lang="en-US" sz="2000" dirty="0" smtClean="0">
                <a:solidFill>
                  <a:prstClr val="black"/>
                </a:solidFill>
              </a:rPr>
              <a:t>an </a:t>
            </a:r>
            <a:r>
              <a:rPr lang="en-US" sz="2000" dirty="0">
                <a:solidFill>
                  <a:prstClr val="black"/>
                </a:solidFill>
              </a:rPr>
              <a:t>increase in </a:t>
            </a:r>
            <a:r>
              <a:rPr lang="en-US" sz="2000" dirty="0" smtClean="0">
                <a:solidFill>
                  <a:prstClr val="black"/>
                </a:solidFill>
              </a:rPr>
              <a:t>income will cause an increase </a:t>
            </a:r>
            <a:r>
              <a:rPr lang="en-US" sz="2000" dirty="0">
                <a:solidFill>
                  <a:prstClr val="black"/>
                </a:solidFill>
              </a:rPr>
              <a:t>in </a:t>
            </a:r>
            <a:r>
              <a:rPr lang="en-US" sz="2000" dirty="0" smtClean="0">
                <a:solidFill>
                  <a:prstClr val="black"/>
                </a:solidFill>
              </a:rPr>
              <a:t>demand, all else equal</a:t>
            </a:r>
          </a:p>
          <a:p>
            <a:pPr marL="798513" lvl="2"/>
            <a:r>
              <a:rPr lang="en-US" dirty="0" smtClean="0">
                <a:solidFill>
                  <a:prstClr val="black"/>
                </a:solidFill>
              </a:rPr>
              <a:t>Inferior good – </a:t>
            </a:r>
            <a:r>
              <a:rPr lang="en-US" sz="1800" dirty="0" smtClean="0">
                <a:solidFill>
                  <a:prstClr val="black"/>
                </a:solidFill>
              </a:rPr>
              <a:t>an </a:t>
            </a:r>
            <a:r>
              <a:rPr lang="en-US" sz="1800" dirty="0">
                <a:solidFill>
                  <a:prstClr val="black"/>
                </a:solidFill>
              </a:rPr>
              <a:t>increase in </a:t>
            </a:r>
            <a:r>
              <a:rPr lang="en-US" sz="1800" dirty="0" smtClean="0">
                <a:solidFill>
                  <a:prstClr val="black"/>
                </a:solidFill>
              </a:rPr>
              <a:t>income a decrease </a:t>
            </a:r>
            <a:r>
              <a:rPr lang="en-US" sz="1800" dirty="0">
                <a:solidFill>
                  <a:prstClr val="black"/>
                </a:solidFill>
              </a:rPr>
              <a:t>in </a:t>
            </a:r>
            <a:r>
              <a:rPr lang="en-US" sz="1800" dirty="0" smtClean="0">
                <a:solidFill>
                  <a:prstClr val="black"/>
                </a:solidFill>
              </a:rPr>
              <a:t>demand, all else equal</a:t>
            </a:r>
            <a:endParaRPr lang="en-US" sz="1800" dirty="0" smtClean="0"/>
          </a:p>
        </p:txBody>
      </p:sp>
      <p:sp>
        <p:nvSpPr>
          <p:cNvPr id="4" name="Content Placeholder 2"/>
          <p:cNvSpPr txBox="1">
            <a:spLocks/>
          </p:cNvSpPr>
          <p:nvPr/>
        </p:nvSpPr>
        <p:spPr bwMode="auto">
          <a:xfrm>
            <a:off x="170225" y="3380513"/>
            <a:ext cx="194358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Hamburger?</a:t>
            </a:r>
          </a:p>
        </p:txBody>
      </p:sp>
      <p:sp>
        <p:nvSpPr>
          <p:cNvPr id="5" name="Content Placeholder 2"/>
          <p:cNvSpPr txBox="1">
            <a:spLocks/>
          </p:cNvSpPr>
          <p:nvPr/>
        </p:nvSpPr>
        <p:spPr bwMode="auto">
          <a:xfrm>
            <a:off x="1961375" y="3390413"/>
            <a:ext cx="1482488"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smtClean="0"/>
              <a:t>Inferior</a:t>
            </a:r>
          </a:p>
        </p:txBody>
      </p:sp>
      <p:sp>
        <p:nvSpPr>
          <p:cNvPr id="6" name="Content Placeholder 2"/>
          <p:cNvSpPr txBox="1">
            <a:spLocks/>
          </p:cNvSpPr>
          <p:nvPr/>
        </p:nvSpPr>
        <p:spPr bwMode="auto">
          <a:xfrm>
            <a:off x="168251" y="3853538"/>
            <a:ext cx="144679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Steak?</a:t>
            </a:r>
          </a:p>
        </p:txBody>
      </p:sp>
      <p:sp>
        <p:nvSpPr>
          <p:cNvPr id="7" name="Content Placeholder 2"/>
          <p:cNvSpPr txBox="1">
            <a:spLocks/>
          </p:cNvSpPr>
          <p:nvPr/>
        </p:nvSpPr>
        <p:spPr bwMode="auto">
          <a:xfrm>
            <a:off x="1959400" y="3863438"/>
            <a:ext cx="1482488"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smtClean="0"/>
              <a:t>Normal</a:t>
            </a:r>
          </a:p>
        </p:txBody>
      </p:sp>
      <p:grpSp>
        <p:nvGrpSpPr>
          <p:cNvPr id="45" name="Group 44"/>
          <p:cNvGrpSpPr/>
          <p:nvPr/>
        </p:nvGrpSpPr>
        <p:grpSpPr>
          <a:xfrm>
            <a:off x="4384321" y="3576355"/>
            <a:ext cx="1890331" cy="2870065"/>
            <a:chOff x="4384321" y="3505105"/>
            <a:chExt cx="1890331" cy="2870065"/>
          </a:xfrm>
        </p:grpSpPr>
        <p:grpSp>
          <p:nvGrpSpPr>
            <p:cNvPr id="51" name="Group 17"/>
            <p:cNvGrpSpPr>
              <a:grpSpLocks/>
            </p:cNvGrpSpPr>
            <p:nvPr/>
          </p:nvGrpSpPr>
          <p:grpSpPr bwMode="auto">
            <a:xfrm>
              <a:off x="4384321" y="3505105"/>
              <a:ext cx="1890331" cy="2322637"/>
              <a:chOff x="2743200" y="1676400"/>
              <a:chExt cx="2514600" cy="3171277"/>
            </a:xfrm>
          </p:grpSpPr>
          <p:cxnSp>
            <p:nvCxnSpPr>
              <p:cNvPr id="60" name="Straight Connector 59"/>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57" name="Straight Arrow Connector 56"/>
            <p:cNvCxnSpPr/>
            <p:nvPr/>
          </p:nvCxnSpPr>
          <p:spPr>
            <a:xfrm>
              <a:off x="5358128" y="4398103"/>
              <a:ext cx="744676" cy="1163"/>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59" name="Straight Connector 58"/>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815638" y="2791831"/>
            <a:ext cx="5036738" cy="3641917"/>
            <a:chOff x="3815638" y="2791831"/>
            <a:chExt cx="5036738" cy="3641917"/>
          </a:xfrm>
        </p:grpSpPr>
        <p:grpSp>
          <p:nvGrpSpPr>
            <p:cNvPr id="63" name="Group 62"/>
            <p:cNvGrpSpPr/>
            <p:nvPr/>
          </p:nvGrpSpPr>
          <p:grpSpPr>
            <a:xfrm>
              <a:off x="3815638" y="3234504"/>
              <a:ext cx="5036738" cy="3199244"/>
              <a:chOff x="3815638" y="3163254"/>
              <a:chExt cx="5036738" cy="3199244"/>
            </a:xfrm>
          </p:grpSpPr>
          <p:grpSp>
            <p:nvGrpSpPr>
              <p:cNvPr id="65" name="Group 12"/>
              <p:cNvGrpSpPr>
                <a:grpSpLocks/>
              </p:cNvGrpSpPr>
              <p:nvPr/>
            </p:nvGrpSpPr>
            <p:grpSpPr bwMode="auto">
              <a:xfrm>
                <a:off x="3815638" y="3163254"/>
                <a:ext cx="534076" cy="2798759"/>
                <a:chOff x="1148717" y="1362670"/>
                <a:chExt cx="710687" cy="3819724"/>
              </a:xfrm>
            </p:grpSpPr>
            <p:cxnSp>
              <p:nvCxnSpPr>
                <p:cNvPr id="77" name="Straight Connector 76"/>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66" name="Group 65"/>
              <p:cNvGrpSpPr>
                <a:grpSpLocks/>
              </p:cNvGrpSpPr>
              <p:nvPr/>
            </p:nvGrpSpPr>
            <p:grpSpPr bwMode="auto">
              <a:xfrm>
                <a:off x="4212473" y="5960831"/>
                <a:ext cx="4639903" cy="321374"/>
                <a:chOff x="1676400" y="5181600"/>
                <a:chExt cx="6172200" cy="438303"/>
              </a:xfrm>
            </p:grpSpPr>
            <p:cxnSp>
              <p:nvCxnSpPr>
                <p:cNvPr id="74" name="Straight Connector 73"/>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76"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7" name="Group 16"/>
              <p:cNvGrpSpPr>
                <a:grpSpLocks/>
              </p:cNvGrpSpPr>
              <p:nvPr/>
            </p:nvGrpSpPr>
            <p:grpSpPr bwMode="auto">
              <a:xfrm>
                <a:off x="5128997" y="3281855"/>
                <a:ext cx="1951660" cy="2223821"/>
                <a:chOff x="2870268" y="1828800"/>
                <a:chExt cx="2596184" cy="3036356"/>
              </a:xfrm>
            </p:grpSpPr>
            <p:cxnSp>
              <p:nvCxnSpPr>
                <p:cNvPr id="72" name="Straight Connector 71"/>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cxnSp>
            <p:nvCxnSpPr>
              <p:cNvPr id="68" name="Straight Connector 67"/>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9"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70" name="Straight Connector 69"/>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64" name="Content Placeholder 2"/>
            <p:cNvSpPr txBox="1">
              <a:spLocks/>
            </p:cNvSpPr>
            <p:nvPr/>
          </p:nvSpPr>
          <p:spPr bwMode="auto">
            <a:xfrm>
              <a:off x="5097692" y="2791831"/>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 Market </a:t>
              </a:r>
            </a:p>
          </p:txBody>
        </p:sp>
      </p:grpSp>
      <p:grpSp>
        <p:nvGrpSpPr>
          <p:cNvPr id="79" name="Group 78"/>
          <p:cNvGrpSpPr/>
          <p:nvPr/>
        </p:nvGrpSpPr>
        <p:grpSpPr>
          <a:xfrm>
            <a:off x="6045521" y="3408918"/>
            <a:ext cx="2403681" cy="3049377"/>
            <a:chOff x="6045521" y="3408918"/>
            <a:chExt cx="2403681" cy="3049377"/>
          </a:xfrm>
        </p:grpSpPr>
        <p:grpSp>
          <p:nvGrpSpPr>
            <p:cNvPr id="80" name="Group 79"/>
            <p:cNvGrpSpPr/>
            <p:nvPr/>
          </p:nvGrpSpPr>
          <p:grpSpPr>
            <a:xfrm>
              <a:off x="6045521" y="3408918"/>
              <a:ext cx="2403681" cy="3049377"/>
              <a:chOff x="6045521" y="3337668"/>
              <a:chExt cx="2403681" cy="3049377"/>
            </a:xfrm>
          </p:grpSpPr>
          <p:grpSp>
            <p:nvGrpSpPr>
              <p:cNvPr id="82" name="Group 22"/>
              <p:cNvGrpSpPr>
                <a:grpSpLocks/>
              </p:cNvGrpSpPr>
              <p:nvPr/>
            </p:nvGrpSpPr>
            <p:grpSpPr bwMode="auto">
              <a:xfrm>
                <a:off x="6331935" y="3337668"/>
                <a:ext cx="2117267" cy="2378449"/>
                <a:chOff x="2743200" y="1676400"/>
                <a:chExt cx="2816481" cy="3247477"/>
              </a:xfrm>
            </p:grpSpPr>
            <p:cxnSp>
              <p:nvCxnSpPr>
                <p:cNvPr id="86" name="Straight Connector 85"/>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87"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2</a:t>
                  </a:r>
                </a:p>
              </p:txBody>
            </p:sp>
          </p:grpSp>
          <p:cxnSp>
            <p:nvCxnSpPr>
              <p:cNvPr id="83" name="Straight Arrow Connector 82"/>
              <p:cNvCxnSpPr/>
              <p:nvPr/>
            </p:nvCxnSpPr>
            <p:spPr>
              <a:xfrm>
                <a:off x="6045521" y="4119041"/>
                <a:ext cx="973807" cy="1163"/>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bwMode="auto">
              <a:xfrm flipV="1">
                <a:off x="7732084" y="482167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81" name="Straight Connector 80"/>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88" name="Content Placeholder 2"/>
          <p:cNvSpPr txBox="1">
            <a:spLocks/>
          </p:cNvSpPr>
          <p:nvPr/>
        </p:nvSpPr>
        <p:spPr bwMode="auto">
          <a:xfrm>
            <a:off x="322625" y="4752145"/>
            <a:ext cx="2379994"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For Hamburger</a:t>
            </a:r>
          </a:p>
        </p:txBody>
      </p:sp>
      <p:sp>
        <p:nvSpPr>
          <p:cNvPr id="89" name="Content Placeholder 2"/>
          <p:cNvSpPr txBox="1">
            <a:spLocks/>
          </p:cNvSpPr>
          <p:nvPr/>
        </p:nvSpPr>
        <p:spPr bwMode="auto">
          <a:xfrm>
            <a:off x="475024" y="5144037"/>
            <a:ext cx="334061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a:t>i</a:t>
            </a:r>
            <a:r>
              <a:rPr lang="en-US" sz="2400" dirty="0" smtClean="0"/>
              <a:t>ncrease in income (D</a:t>
            </a:r>
            <a:r>
              <a:rPr lang="en-US" sz="2400" baseline="-25000" dirty="0" smtClean="0"/>
              <a:t>1</a:t>
            </a:r>
            <a:r>
              <a:rPr lang="en-US" sz="2400" dirty="0" smtClean="0"/>
              <a:t>)</a:t>
            </a:r>
          </a:p>
        </p:txBody>
      </p:sp>
      <p:sp>
        <p:nvSpPr>
          <p:cNvPr id="91" name="Content Placeholder 2"/>
          <p:cNvSpPr txBox="1">
            <a:spLocks/>
          </p:cNvSpPr>
          <p:nvPr/>
        </p:nvSpPr>
        <p:spPr bwMode="auto">
          <a:xfrm>
            <a:off x="475020" y="5557701"/>
            <a:ext cx="3340613"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decrease in income (D</a:t>
            </a:r>
            <a:r>
              <a:rPr lang="en-US" sz="2400" baseline="-25000" dirty="0"/>
              <a:t>2</a:t>
            </a:r>
            <a:r>
              <a:rPr lang="en-US"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8"/>
                                        </p:tgtEl>
                                        <p:attrNameLst>
                                          <p:attrName>style.visibility</p:attrName>
                                        </p:attrNameLst>
                                      </p:cBhvr>
                                      <p:to>
                                        <p:strVal val="visible"/>
                                      </p:to>
                                    </p:set>
                                    <p:animEffect transition="in" filter="fade">
                                      <p:cBhvr>
                                        <p:cTn id="41" dur="500"/>
                                        <p:tgtEl>
                                          <p:spTgt spid="8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89"/>
                                        </p:tgtEl>
                                        <p:attrNameLst>
                                          <p:attrName>style.visibility</p:attrName>
                                        </p:attrNameLst>
                                      </p:cBhvr>
                                      <p:to>
                                        <p:strVal val="visible"/>
                                      </p:to>
                                    </p:set>
                                    <p:animEffect transition="in" filter="fade">
                                      <p:cBhvr>
                                        <p:cTn id="46" dur="500"/>
                                        <p:tgtEl>
                                          <p:spTgt spid="8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wipe(down)">
                                      <p:cBhvr>
                                        <p:cTn id="51" dur="500"/>
                                        <p:tgtEl>
                                          <p:spTgt spid="4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91"/>
                                        </p:tgtEl>
                                        <p:attrNameLst>
                                          <p:attrName>style.visibility</p:attrName>
                                        </p:attrNameLst>
                                      </p:cBhvr>
                                      <p:to>
                                        <p:strVal val="visible"/>
                                      </p:to>
                                    </p:set>
                                    <p:animEffect transition="in" filter="fade">
                                      <p:cBhvr>
                                        <p:cTn id="56" dur="500"/>
                                        <p:tgtEl>
                                          <p:spTgt spid="91"/>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79"/>
                                        </p:tgtEl>
                                        <p:attrNameLst>
                                          <p:attrName>style.visibility</p:attrName>
                                        </p:attrNameLst>
                                      </p:cBhvr>
                                      <p:to>
                                        <p:strVal val="visible"/>
                                      </p:to>
                                    </p:set>
                                    <p:animEffect transition="in" filter="wipe(down)">
                                      <p:cBhvr>
                                        <p:cTn id="61"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8" grpId="0"/>
      <p:bldP spid="89" grpId="0"/>
      <p:bldP spid="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sp>
        <p:nvSpPr>
          <p:cNvPr id="3" name="Content Placeholder 2"/>
          <p:cNvSpPr>
            <a:spLocks noGrp="1"/>
          </p:cNvSpPr>
          <p:nvPr>
            <p:ph idx="1"/>
          </p:nvPr>
        </p:nvSpPr>
        <p:spPr bwMode="auto">
          <a:xfrm>
            <a:off x="89065" y="1053946"/>
            <a:ext cx="8615548" cy="21286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smtClean="0"/>
              <a:t>Prices of related goods</a:t>
            </a:r>
          </a:p>
          <a:p>
            <a:pPr marL="795338" lvl="2" indent="-225425"/>
            <a:r>
              <a:rPr lang="en-US" dirty="0"/>
              <a:t>Substitutes </a:t>
            </a:r>
            <a:r>
              <a:rPr lang="en-US" sz="1800" dirty="0"/>
              <a:t>a</a:t>
            </a:r>
            <a:r>
              <a:rPr lang="en-US" sz="1800" dirty="0" smtClean="0"/>
              <a:t>n </a:t>
            </a:r>
            <a:r>
              <a:rPr lang="en-US" sz="1800" dirty="0"/>
              <a:t>increase in the price of </a:t>
            </a:r>
            <a:r>
              <a:rPr lang="en-US" sz="1800" dirty="0" smtClean="0"/>
              <a:t>one leads </a:t>
            </a:r>
            <a:r>
              <a:rPr lang="en-US" sz="1800" dirty="0"/>
              <a:t>to an increase in the demand for the other </a:t>
            </a:r>
            <a:endParaRPr lang="en-US" sz="1800" dirty="0" smtClean="0"/>
          </a:p>
          <a:p>
            <a:pPr marL="795338" lvl="2" indent="-225425"/>
            <a:r>
              <a:rPr lang="en-US" dirty="0" smtClean="0"/>
              <a:t>Complements  </a:t>
            </a:r>
            <a:r>
              <a:rPr lang="en-US" sz="1800" dirty="0" smtClean="0"/>
              <a:t>an </a:t>
            </a:r>
            <a:r>
              <a:rPr lang="en-US" sz="1800" dirty="0"/>
              <a:t>increase in the price of </a:t>
            </a:r>
            <a:r>
              <a:rPr lang="en-US" sz="1800" dirty="0" smtClean="0"/>
              <a:t>one leads </a:t>
            </a:r>
            <a:r>
              <a:rPr lang="en-US" sz="1800" dirty="0"/>
              <a:t>to a decrease in the demand for the </a:t>
            </a:r>
            <a:r>
              <a:rPr lang="en-US" sz="1800" dirty="0" smtClean="0"/>
              <a:t>other</a:t>
            </a:r>
            <a:endParaRPr lang="en-US" sz="1800" baseline="-25000" dirty="0"/>
          </a:p>
        </p:txBody>
      </p:sp>
      <p:sp>
        <p:nvSpPr>
          <p:cNvPr id="50" name="Content Placeholder 2"/>
          <p:cNvSpPr txBox="1">
            <a:spLocks/>
          </p:cNvSpPr>
          <p:nvPr/>
        </p:nvSpPr>
        <p:spPr bwMode="auto">
          <a:xfrm>
            <a:off x="476911" y="5173951"/>
            <a:ext cx="2966952"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a:t>c</a:t>
            </a:r>
            <a:r>
              <a:rPr lang="en-US" sz="2400" i="1" dirty="0" smtClean="0"/>
              <a:t>hicken, steak &amp; fish</a:t>
            </a:r>
          </a:p>
        </p:txBody>
      </p:sp>
      <p:sp>
        <p:nvSpPr>
          <p:cNvPr id="51" name="Content Placeholder 2"/>
          <p:cNvSpPr txBox="1">
            <a:spLocks/>
          </p:cNvSpPr>
          <p:nvPr/>
        </p:nvSpPr>
        <p:spPr bwMode="auto">
          <a:xfrm>
            <a:off x="166275" y="4846054"/>
            <a:ext cx="2264217"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b="1" dirty="0" smtClean="0"/>
              <a:t>Substitutes</a:t>
            </a:r>
          </a:p>
        </p:txBody>
      </p:sp>
      <p:sp>
        <p:nvSpPr>
          <p:cNvPr id="45" name="Content Placeholder 2"/>
          <p:cNvSpPr txBox="1">
            <a:spLocks/>
          </p:cNvSpPr>
          <p:nvPr/>
        </p:nvSpPr>
        <p:spPr bwMode="auto">
          <a:xfrm>
            <a:off x="478886" y="3793481"/>
            <a:ext cx="2964976"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i="1" dirty="0" smtClean="0"/>
              <a:t>buns, cheese &amp; soda</a:t>
            </a:r>
          </a:p>
        </p:txBody>
      </p:sp>
      <p:sp>
        <p:nvSpPr>
          <p:cNvPr id="46" name="Content Placeholder 2"/>
          <p:cNvSpPr txBox="1">
            <a:spLocks/>
          </p:cNvSpPr>
          <p:nvPr/>
        </p:nvSpPr>
        <p:spPr bwMode="auto">
          <a:xfrm>
            <a:off x="168250" y="3432926"/>
            <a:ext cx="2264217" cy="621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b="1" dirty="0" smtClean="0"/>
              <a:t>Compliments</a:t>
            </a:r>
          </a:p>
        </p:txBody>
      </p:sp>
      <p:grpSp>
        <p:nvGrpSpPr>
          <p:cNvPr id="47" name="Group 46"/>
          <p:cNvGrpSpPr/>
          <p:nvPr/>
        </p:nvGrpSpPr>
        <p:grpSpPr>
          <a:xfrm>
            <a:off x="4384321" y="3576355"/>
            <a:ext cx="1890331" cy="2870065"/>
            <a:chOff x="4384321" y="3505105"/>
            <a:chExt cx="1890331" cy="2870065"/>
          </a:xfrm>
        </p:grpSpPr>
        <p:grpSp>
          <p:nvGrpSpPr>
            <p:cNvPr id="48" name="Group 17"/>
            <p:cNvGrpSpPr>
              <a:grpSpLocks/>
            </p:cNvGrpSpPr>
            <p:nvPr/>
          </p:nvGrpSpPr>
          <p:grpSpPr bwMode="auto">
            <a:xfrm>
              <a:off x="4384321" y="3505105"/>
              <a:ext cx="1890331" cy="2322637"/>
              <a:chOff x="2743200" y="1676400"/>
              <a:chExt cx="2514600" cy="3171277"/>
            </a:xfrm>
          </p:grpSpPr>
          <p:cxnSp>
            <p:nvCxnSpPr>
              <p:cNvPr id="55" name="Straight Connector 54"/>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52" name="Straight Arrow Connector 51"/>
            <p:cNvCxnSpPr/>
            <p:nvPr/>
          </p:nvCxnSpPr>
          <p:spPr>
            <a:xfrm>
              <a:off x="5358128" y="4398103"/>
              <a:ext cx="744676" cy="1163"/>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54" name="Straight Connector 53"/>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3815638" y="2791831"/>
            <a:ext cx="5036738" cy="3641917"/>
            <a:chOff x="3815638" y="2791831"/>
            <a:chExt cx="5036738" cy="3641917"/>
          </a:xfrm>
        </p:grpSpPr>
        <p:grpSp>
          <p:nvGrpSpPr>
            <p:cNvPr id="58" name="Group 57"/>
            <p:cNvGrpSpPr/>
            <p:nvPr/>
          </p:nvGrpSpPr>
          <p:grpSpPr>
            <a:xfrm>
              <a:off x="3815638" y="3234504"/>
              <a:ext cx="5036738" cy="3199244"/>
              <a:chOff x="3815638" y="3163254"/>
              <a:chExt cx="5036738" cy="3199244"/>
            </a:xfrm>
          </p:grpSpPr>
          <p:grpSp>
            <p:nvGrpSpPr>
              <p:cNvPr id="60" name="Group 12"/>
              <p:cNvGrpSpPr>
                <a:grpSpLocks/>
              </p:cNvGrpSpPr>
              <p:nvPr/>
            </p:nvGrpSpPr>
            <p:grpSpPr bwMode="auto">
              <a:xfrm>
                <a:off x="3815638" y="3163254"/>
                <a:ext cx="534076" cy="2798759"/>
                <a:chOff x="1148717" y="1362670"/>
                <a:chExt cx="710687" cy="3819724"/>
              </a:xfrm>
            </p:grpSpPr>
            <p:cxnSp>
              <p:nvCxnSpPr>
                <p:cNvPr id="72" name="Straight Connector 71"/>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61" name="Group 60"/>
              <p:cNvGrpSpPr>
                <a:grpSpLocks/>
              </p:cNvGrpSpPr>
              <p:nvPr/>
            </p:nvGrpSpPr>
            <p:grpSpPr bwMode="auto">
              <a:xfrm>
                <a:off x="4212473" y="5960831"/>
                <a:ext cx="4639903" cy="321374"/>
                <a:chOff x="1676400" y="5181600"/>
                <a:chExt cx="6172200" cy="438303"/>
              </a:xfrm>
            </p:grpSpPr>
            <p:cxnSp>
              <p:nvCxnSpPr>
                <p:cNvPr id="69" name="Straight Connector 68"/>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71"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2" name="Group 16"/>
              <p:cNvGrpSpPr>
                <a:grpSpLocks/>
              </p:cNvGrpSpPr>
              <p:nvPr/>
            </p:nvGrpSpPr>
            <p:grpSpPr bwMode="auto">
              <a:xfrm>
                <a:off x="5128997" y="3281855"/>
                <a:ext cx="1951660" cy="2223821"/>
                <a:chOff x="2870268" y="1828800"/>
                <a:chExt cx="2596184" cy="3036356"/>
              </a:xfrm>
            </p:grpSpPr>
            <p:cxnSp>
              <p:nvCxnSpPr>
                <p:cNvPr id="67" name="Straight Connector 66"/>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cxnSp>
            <p:nvCxnSpPr>
              <p:cNvPr id="63" name="Straight Connector 62"/>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4"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65" name="Straight Connector 64"/>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59" name="Content Placeholder 2"/>
            <p:cNvSpPr txBox="1">
              <a:spLocks/>
            </p:cNvSpPr>
            <p:nvPr/>
          </p:nvSpPr>
          <p:spPr bwMode="auto">
            <a:xfrm>
              <a:off x="5097692" y="2791831"/>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 Market </a:t>
              </a:r>
            </a:p>
          </p:txBody>
        </p:sp>
      </p:grpSp>
      <p:grpSp>
        <p:nvGrpSpPr>
          <p:cNvPr id="74" name="Group 73"/>
          <p:cNvGrpSpPr/>
          <p:nvPr/>
        </p:nvGrpSpPr>
        <p:grpSpPr>
          <a:xfrm>
            <a:off x="6045521" y="3408918"/>
            <a:ext cx="2403681" cy="3049377"/>
            <a:chOff x="6045521" y="3408918"/>
            <a:chExt cx="2403681" cy="3049377"/>
          </a:xfrm>
        </p:grpSpPr>
        <p:grpSp>
          <p:nvGrpSpPr>
            <p:cNvPr id="75" name="Group 74"/>
            <p:cNvGrpSpPr/>
            <p:nvPr/>
          </p:nvGrpSpPr>
          <p:grpSpPr>
            <a:xfrm>
              <a:off x="6045521" y="3408918"/>
              <a:ext cx="2403681" cy="3049377"/>
              <a:chOff x="6045521" y="3337668"/>
              <a:chExt cx="2403681" cy="3049377"/>
            </a:xfrm>
          </p:grpSpPr>
          <p:grpSp>
            <p:nvGrpSpPr>
              <p:cNvPr id="77" name="Group 22"/>
              <p:cNvGrpSpPr>
                <a:grpSpLocks/>
              </p:cNvGrpSpPr>
              <p:nvPr/>
            </p:nvGrpSpPr>
            <p:grpSpPr bwMode="auto">
              <a:xfrm>
                <a:off x="6331935" y="3337668"/>
                <a:ext cx="2117267" cy="2378449"/>
                <a:chOff x="2743200" y="1676400"/>
                <a:chExt cx="2816481" cy="3247477"/>
              </a:xfrm>
            </p:grpSpPr>
            <p:cxnSp>
              <p:nvCxnSpPr>
                <p:cNvPr id="81" name="Straight Connector 80"/>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82"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2</a:t>
                  </a:r>
                </a:p>
              </p:txBody>
            </p:sp>
          </p:grpSp>
          <p:cxnSp>
            <p:nvCxnSpPr>
              <p:cNvPr id="78" name="Straight Arrow Connector 77"/>
              <p:cNvCxnSpPr/>
              <p:nvPr/>
            </p:nvCxnSpPr>
            <p:spPr>
              <a:xfrm>
                <a:off x="6045521" y="4119041"/>
                <a:ext cx="973807" cy="1163"/>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bwMode="auto">
              <a:xfrm flipV="1">
                <a:off x="7732084" y="482167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0"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76" name="Straight Connector 75"/>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83" name="Content Placeholder 2"/>
          <p:cNvSpPr txBox="1">
            <a:spLocks/>
          </p:cNvSpPr>
          <p:nvPr/>
        </p:nvSpPr>
        <p:spPr bwMode="auto">
          <a:xfrm>
            <a:off x="457110" y="4174487"/>
            <a:ext cx="3358528"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Increase in bun price </a:t>
            </a:r>
            <a:r>
              <a:rPr lang="en-US" sz="2400" dirty="0"/>
              <a:t>(</a:t>
            </a:r>
            <a:r>
              <a:rPr lang="en-US" sz="2400" dirty="0" smtClean="0"/>
              <a:t>D</a:t>
            </a:r>
            <a:r>
              <a:rPr lang="en-US" sz="2400" baseline="-25000" dirty="0" smtClean="0"/>
              <a:t>1</a:t>
            </a:r>
            <a:r>
              <a:rPr lang="en-US" sz="2400" dirty="0" smtClean="0"/>
              <a:t>)</a:t>
            </a:r>
            <a:endParaRPr lang="en-US" sz="2400" dirty="0"/>
          </a:p>
          <a:p>
            <a:pPr marL="119063" lvl="1" indent="0">
              <a:buNone/>
            </a:pPr>
            <a:endParaRPr lang="en-US" sz="2400" i="1" dirty="0" smtClean="0"/>
          </a:p>
        </p:txBody>
      </p:sp>
      <p:sp>
        <p:nvSpPr>
          <p:cNvPr id="84" name="Content Placeholder 2"/>
          <p:cNvSpPr txBox="1">
            <a:spLocks/>
          </p:cNvSpPr>
          <p:nvPr/>
        </p:nvSpPr>
        <p:spPr bwMode="auto">
          <a:xfrm>
            <a:off x="457105" y="5546119"/>
            <a:ext cx="3675747" cy="531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400" dirty="0" smtClean="0"/>
              <a:t>Increase in chicken price </a:t>
            </a:r>
            <a:r>
              <a:rPr lang="en-US" sz="2400" dirty="0"/>
              <a:t>(D</a:t>
            </a:r>
            <a:r>
              <a:rPr lang="en-US" sz="2400" baseline="-25000" dirty="0"/>
              <a:t>2</a:t>
            </a:r>
            <a:r>
              <a:rPr lang="en-US" sz="2400" dirty="0"/>
              <a:t>)</a:t>
            </a:r>
          </a:p>
          <a:p>
            <a:pPr marL="119063" lvl="1" indent="0">
              <a:buNone/>
            </a:pPr>
            <a:endParaRPr lang="en-US" sz="2400" i="1" dirty="0" smtClean="0"/>
          </a:p>
        </p:txBody>
      </p:sp>
    </p:spTree>
    <p:extLst>
      <p:ext uri="{BB962C8B-B14F-4D97-AF65-F5344CB8AC3E}">
        <p14:creationId xmlns:p14="http://schemas.microsoft.com/office/powerpoint/2010/main" val="20735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ipe(down)">
                                      <p:cBhvr>
                                        <p:cTn id="31" dur="500"/>
                                        <p:tgtEl>
                                          <p:spTgt spid="4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8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74"/>
                                        </p:tgtEl>
                                        <p:attrNameLst>
                                          <p:attrName>style.visibility</p:attrName>
                                        </p:attrNameLst>
                                      </p:cBhvr>
                                      <p:to>
                                        <p:strVal val="visible"/>
                                      </p:to>
                                    </p:set>
                                    <p:animEffect transition="in" filter="wipe(down)">
                                      <p:cBhvr>
                                        <p:cTn id="48"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45" grpId="0"/>
      <p:bldP spid="46" grpId="0"/>
      <p:bldP spid="83" grpId="0"/>
      <p:bldP spid="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800105" y="274638"/>
            <a:ext cx="5058888" cy="7466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t> </a:t>
            </a:r>
            <a:r>
              <a:rPr lang="en-US" sz="3600" dirty="0" smtClean="0">
                <a:solidFill>
                  <a:schemeClr val="bg1">
                    <a:lumMod val="50000"/>
                  </a:schemeClr>
                </a:solidFill>
              </a:rPr>
              <a:t>Determinants of Demand</a:t>
            </a:r>
          </a:p>
        </p:txBody>
      </p:sp>
      <p:sp>
        <p:nvSpPr>
          <p:cNvPr id="52" name="Content Placeholder 2"/>
          <p:cNvSpPr>
            <a:spLocks noGrp="1"/>
          </p:cNvSpPr>
          <p:nvPr>
            <p:ph idx="1"/>
          </p:nvPr>
        </p:nvSpPr>
        <p:spPr bwMode="auto">
          <a:xfrm>
            <a:off x="231575" y="1049988"/>
            <a:ext cx="2333501" cy="53734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458788" lvl="1" indent="-339725"/>
            <a:r>
              <a:rPr lang="en-US" dirty="0" smtClean="0"/>
              <a:t>Tastes</a:t>
            </a:r>
          </a:p>
        </p:txBody>
      </p:sp>
      <p:sp>
        <p:nvSpPr>
          <p:cNvPr id="53" name="Content Placeholder 2"/>
          <p:cNvSpPr txBox="1">
            <a:spLocks/>
          </p:cNvSpPr>
          <p:nvPr/>
        </p:nvSpPr>
        <p:spPr bwMode="auto">
          <a:xfrm>
            <a:off x="383975" y="1475513"/>
            <a:ext cx="2679865"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News story</a:t>
            </a:r>
          </a:p>
        </p:txBody>
      </p:sp>
      <p:sp>
        <p:nvSpPr>
          <p:cNvPr id="54" name="Content Placeholder 2"/>
          <p:cNvSpPr txBox="1">
            <a:spLocks/>
          </p:cNvSpPr>
          <p:nvPr/>
        </p:nvSpPr>
        <p:spPr bwMode="auto">
          <a:xfrm>
            <a:off x="385954" y="1875567"/>
            <a:ext cx="2679865" cy="478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Advertisement</a:t>
            </a:r>
          </a:p>
        </p:txBody>
      </p:sp>
      <p:sp>
        <p:nvSpPr>
          <p:cNvPr id="55" name="Content Placeholder 2"/>
          <p:cNvSpPr txBox="1">
            <a:spLocks/>
          </p:cNvSpPr>
          <p:nvPr/>
        </p:nvSpPr>
        <p:spPr bwMode="auto">
          <a:xfrm>
            <a:off x="3255750" y="1521038"/>
            <a:ext cx="2788795"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800" dirty="0" smtClean="0"/>
              <a:t>Oprah “all burgers are evil”, </a:t>
            </a:r>
          </a:p>
        </p:txBody>
      </p:sp>
      <p:sp>
        <p:nvSpPr>
          <p:cNvPr id="56" name="Content Placeholder 2"/>
          <p:cNvSpPr txBox="1">
            <a:spLocks/>
          </p:cNvSpPr>
          <p:nvPr/>
        </p:nvSpPr>
        <p:spPr bwMode="auto">
          <a:xfrm>
            <a:off x="5878151" y="1530938"/>
            <a:ext cx="1629352"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800" dirty="0" smtClean="0"/>
              <a:t>Mad </a:t>
            </a:r>
            <a:r>
              <a:rPr lang="en-US" sz="1800" dirty="0"/>
              <a:t>cow (D</a:t>
            </a:r>
            <a:r>
              <a:rPr lang="en-US" sz="1800" baseline="-25000" dirty="0"/>
              <a:t>1</a:t>
            </a:r>
            <a:r>
              <a:rPr lang="en-US" sz="1800" dirty="0"/>
              <a:t>)</a:t>
            </a:r>
            <a:endParaRPr lang="en-US" sz="1800" baseline="-25000" dirty="0"/>
          </a:p>
          <a:p>
            <a:pPr marL="0" lvl="1" indent="0">
              <a:buNone/>
            </a:pPr>
            <a:endParaRPr lang="en-US" sz="1800" dirty="0" smtClean="0"/>
          </a:p>
        </p:txBody>
      </p:sp>
      <p:sp>
        <p:nvSpPr>
          <p:cNvPr id="57" name="Content Placeholder 2"/>
          <p:cNvSpPr txBox="1">
            <a:spLocks/>
          </p:cNvSpPr>
          <p:nvPr/>
        </p:nvSpPr>
        <p:spPr bwMode="auto">
          <a:xfrm>
            <a:off x="3253776" y="1946563"/>
            <a:ext cx="2693794"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800" dirty="0" smtClean="0"/>
              <a:t>Beef, It’s What’s for Dinner</a:t>
            </a:r>
          </a:p>
        </p:txBody>
      </p:sp>
      <p:sp>
        <p:nvSpPr>
          <p:cNvPr id="58" name="Content Placeholder 2"/>
          <p:cNvSpPr txBox="1">
            <a:spLocks/>
          </p:cNvSpPr>
          <p:nvPr/>
        </p:nvSpPr>
        <p:spPr bwMode="auto">
          <a:xfrm>
            <a:off x="383979" y="2277342"/>
            <a:ext cx="2679865" cy="4787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69913" lvl="1" indent="-225425">
              <a:buFont typeface="Arial" pitchFamily="34" charset="0"/>
              <a:buChar char="•"/>
            </a:pPr>
            <a:r>
              <a:rPr lang="en-US" sz="2400" dirty="0" smtClean="0"/>
              <a:t>Diets</a:t>
            </a:r>
          </a:p>
        </p:txBody>
      </p:sp>
      <p:sp>
        <p:nvSpPr>
          <p:cNvPr id="59" name="Content Placeholder 2"/>
          <p:cNvSpPr txBox="1">
            <a:spLocks/>
          </p:cNvSpPr>
          <p:nvPr/>
        </p:nvSpPr>
        <p:spPr bwMode="auto">
          <a:xfrm>
            <a:off x="3251801" y="2348338"/>
            <a:ext cx="1845891" cy="4656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800" dirty="0" smtClean="0"/>
              <a:t>Adkins </a:t>
            </a:r>
            <a:r>
              <a:rPr lang="en-US" sz="1800" dirty="0"/>
              <a:t>Diet (</a:t>
            </a:r>
            <a:r>
              <a:rPr lang="en-US" sz="1800" dirty="0" smtClean="0"/>
              <a:t>D</a:t>
            </a:r>
            <a:r>
              <a:rPr lang="en-US" sz="1800" baseline="-25000" dirty="0" smtClean="0"/>
              <a:t>2</a:t>
            </a:r>
            <a:r>
              <a:rPr lang="en-US" sz="1800" dirty="0" smtClean="0"/>
              <a:t>)</a:t>
            </a:r>
            <a:endParaRPr lang="en-US" sz="1800" baseline="-25000" dirty="0"/>
          </a:p>
          <a:p>
            <a:pPr marL="0" lvl="1" indent="0">
              <a:buNone/>
            </a:pPr>
            <a:endParaRPr lang="en-US" sz="1800" dirty="0" smtClean="0"/>
          </a:p>
        </p:txBody>
      </p:sp>
      <p:grpSp>
        <p:nvGrpSpPr>
          <p:cNvPr id="48" name="Group 47"/>
          <p:cNvGrpSpPr/>
          <p:nvPr/>
        </p:nvGrpSpPr>
        <p:grpSpPr>
          <a:xfrm>
            <a:off x="4384321" y="3576355"/>
            <a:ext cx="1890331" cy="2870065"/>
            <a:chOff x="4384321" y="3505105"/>
            <a:chExt cx="1890331" cy="2870065"/>
          </a:xfrm>
        </p:grpSpPr>
        <p:grpSp>
          <p:nvGrpSpPr>
            <p:cNvPr id="49" name="Group 17"/>
            <p:cNvGrpSpPr>
              <a:grpSpLocks/>
            </p:cNvGrpSpPr>
            <p:nvPr/>
          </p:nvGrpSpPr>
          <p:grpSpPr bwMode="auto">
            <a:xfrm>
              <a:off x="4384321" y="3505105"/>
              <a:ext cx="1890331" cy="2322637"/>
              <a:chOff x="2743200" y="1676400"/>
              <a:chExt cx="2514600" cy="3171277"/>
            </a:xfrm>
          </p:grpSpPr>
          <p:cxnSp>
            <p:nvCxnSpPr>
              <p:cNvPr id="61" name="Straight Connector 60"/>
              <p:cNvCxnSpPr/>
              <p:nvPr/>
            </p:nvCxnSpPr>
            <p:spPr>
              <a:xfrm rot="16200000" flipH="1">
                <a:off x="2666912" y="1752688"/>
                <a:ext cx="2667175" cy="2514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2" name="TextBox 19"/>
              <p:cNvSpPr txBox="1">
                <a:spLocks noChangeArrowheads="1"/>
              </p:cNvSpPr>
              <p:nvPr/>
            </p:nvSpPr>
            <p:spPr bwMode="auto">
              <a:xfrm>
                <a:off x="4674444" y="4343399"/>
                <a:ext cx="580436" cy="50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1</a:t>
                </a:r>
              </a:p>
            </p:txBody>
          </p:sp>
        </p:grpSp>
        <p:cxnSp>
          <p:nvCxnSpPr>
            <p:cNvPr id="50" name="Straight Arrow Connector 49"/>
            <p:cNvCxnSpPr/>
            <p:nvPr/>
          </p:nvCxnSpPr>
          <p:spPr>
            <a:xfrm>
              <a:off x="5358128" y="4398103"/>
              <a:ext cx="744676" cy="1163"/>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15"/>
            <p:cNvSpPr txBox="1">
              <a:spLocks noChangeArrowheads="1"/>
            </p:cNvSpPr>
            <p:nvPr/>
          </p:nvSpPr>
          <p:spPr bwMode="auto">
            <a:xfrm>
              <a:off x="5434635" y="6005838"/>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1</a:t>
              </a:r>
            </a:p>
          </p:txBody>
        </p:sp>
        <p:cxnSp>
          <p:nvCxnSpPr>
            <p:cNvPr id="60" name="Straight Connector 59"/>
            <p:cNvCxnSpPr/>
            <p:nvPr/>
          </p:nvCxnSpPr>
          <p:spPr bwMode="auto">
            <a:xfrm flipV="1">
              <a:off x="5613251" y="4820076"/>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3815638" y="2791831"/>
            <a:ext cx="5036738" cy="3641917"/>
            <a:chOff x="3815638" y="2791831"/>
            <a:chExt cx="5036738" cy="3641917"/>
          </a:xfrm>
        </p:grpSpPr>
        <p:grpSp>
          <p:nvGrpSpPr>
            <p:cNvPr id="64" name="Group 63"/>
            <p:cNvGrpSpPr/>
            <p:nvPr/>
          </p:nvGrpSpPr>
          <p:grpSpPr>
            <a:xfrm>
              <a:off x="3815638" y="3234504"/>
              <a:ext cx="5036738" cy="3199244"/>
              <a:chOff x="3815638" y="3163254"/>
              <a:chExt cx="5036738" cy="3199244"/>
            </a:xfrm>
          </p:grpSpPr>
          <p:grpSp>
            <p:nvGrpSpPr>
              <p:cNvPr id="66" name="Group 12"/>
              <p:cNvGrpSpPr>
                <a:grpSpLocks/>
              </p:cNvGrpSpPr>
              <p:nvPr/>
            </p:nvGrpSpPr>
            <p:grpSpPr bwMode="auto">
              <a:xfrm>
                <a:off x="3815638" y="3163254"/>
                <a:ext cx="534076" cy="2798759"/>
                <a:chOff x="1148717" y="1362670"/>
                <a:chExt cx="710687" cy="3819724"/>
              </a:xfrm>
            </p:grpSpPr>
            <p:cxnSp>
              <p:nvCxnSpPr>
                <p:cNvPr id="78" name="Straight Connector 77"/>
                <p:cNvCxnSpPr/>
                <p:nvPr/>
              </p:nvCxnSpPr>
              <p:spPr>
                <a:xfrm rot="5400000">
                  <a:off x="-76664" y="3276499"/>
                  <a:ext cx="3810202"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9"/>
                <p:cNvSpPr txBox="1">
                  <a:spLocks noChangeArrowheads="1"/>
                </p:cNvSpPr>
                <p:nvPr/>
              </p:nvSpPr>
              <p:spPr bwMode="auto">
                <a:xfrm>
                  <a:off x="1148717" y="1362670"/>
                  <a:ext cx="710687" cy="36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smtClean="0"/>
                    <a:t>Price</a:t>
                  </a:r>
                  <a:endParaRPr lang="en-US" dirty="0"/>
                </a:p>
              </p:txBody>
            </p:sp>
          </p:grpSp>
          <p:grpSp>
            <p:nvGrpSpPr>
              <p:cNvPr id="67" name="Group 66"/>
              <p:cNvGrpSpPr>
                <a:grpSpLocks/>
              </p:cNvGrpSpPr>
              <p:nvPr/>
            </p:nvGrpSpPr>
            <p:grpSpPr bwMode="auto">
              <a:xfrm>
                <a:off x="4212473" y="5960831"/>
                <a:ext cx="4639903" cy="321374"/>
                <a:chOff x="1676400" y="5181600"/>
                <a:chExt cx="6172200" cy="438303"/>
              </a:xfrm>
            </p:grpSpPr>
            <p:cxnSp>
              <p:nvCxnSpPr>
                <p:cNvPr id="75" name="Straight Connector 74"/>
                <p:cNvCxnSpPr/>
                <p:nvPr/>
              </p:nvCxnSpPr>
              <p:spPr>
                <a:xfrm>
                  <a:off x="1828800" y="5181600"/>
                  <a:ext cx="6019800" cy="15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8"/>
                <p:cNvSpPr txBox="1">
                  <a:spLocks noChangeArrowheads="1"/>
                </p:cNvSpPr>
                <p:nvPr/>
              </p:nvSpPr>
              <p:spPr bwMode="auto">
                <a:xfrm>
                  <a:off x="6782675" y="5250964"/>
                  <a:ext cx="1043876"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Quantity</a:t>
                  </a:r>
                  <a:endParaRPr lang="en-US" dirty="0"/>
                </a:p>
              </p:txBody>
            </p:sp>
            <p:sp>
              <p:nvSpPr>
                <p:cNvPr id="77" name="TextBox 10"/>
                <p:cNvSpPr txBox="1">
                  <a:spLocks noChangeArrowheads="1"/>
                </p:cNvSpPr>
                <p:nvPr/>
              </p:nvSpPr>
              <p:spPr bwMode="auto">
                <a:xfrm>
                  <a:off x="1676400" y="518160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0</a:t>
                  </a:r>
                </a:p>
              </p:txBody>
            </p:sp>
          </p:grpSp>
          <p:grpSp>
            <p:nvGrpSpPr>
              <p:cNvPr id="68" name="Group 16"/>
              <p:cNvGrpSpPr>
                <a:grpSpLocks/>
              </p:cNvGrpSpPr>
              <p:nvPr/>
            </p:nvGrpSpPr>
            <p:grpSpPr bwMode="auto">
              <a:xfrm>
                <a:off x="5128997" y="3281855"/>
                <a:ext cx="1951660" cy="2223821"/>
                <a:chOff x="2870268" y="1828800"/>
                <a:chExt cx="2596184" cy="3036356"/>
              </a:xfrm>
            </p:grpSpPr>
            <p:cxnSp>
              <p:nvCxnSpPr>
                <p:cNvPr id="73" name="Straight Connector 72"/>
                <p:cNvCxnSpPr/>
                <p:nvPr/>
              </p:nvCxnSpPr>
              <p:spPr>
                <a:xfrm rot="16200000" flipH="1">
                  <a:off x="2806681" y="1892387"/>
                  <a:ext cx="2667175" cy="254000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TextBox 15"/>
                <p:cNvSpPr txBox="1">
                  <a:spLocks noChangeArrowheads="1"/>
                </p:cNvSpPr>
                <p:nvPr/>
              </p:nvSpPr>
              <p:spPr bwMode="auto">
                <a:xfrm>
                  <a:off x="5030114" y="4495800"/>
                  <a:ext cx="436338" cy="369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0</a:t>
                  </a:r>
                </a:p>
              </p:txBody>
            </p:sp>
          </p:grpSp>
          <p:cxnSp>
            <p:nvCxnSpPr>
              <p:cNvPr id="69" name="Straight Connector 68"/>
              <p:cNvCxnSpPr/>
              <p:nvPr/>
            </p:nvCxnSpPr>
            <p:spPr bwMode="auto">
              <a:xfrm>
                <a:off x="4325845" y="4785067"/>
                <a:ext cx="2275006"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0" name="TextBox 15"/>
              <p:cNvSpPr txBox="1">
                <a:spLocks noChangeArrowheads="1"/>
              </p:cNvSpPr>
              <p:nvPr/>
            </p:nvSpPr>
            <p:spPr bwMode="auto">
              <a:xfrm>
                <a:off x="3921096" y="4613635"/>
                <a:ext cx="4235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a:t>
                </a:r>
                <a:r>
                  <a:rPr lang="en-US" baseline="-25000" dirty="0" smtClean="0"/>
                  <a:t>0</a:t>
                </a:r>
                <a:endParaRPr lang="en-US" baseline="-25000" dirty="0"/>
              </a:p>
            </p:txBody>
          </p:sp>
          <p:cxnSp>
            <p:nvCxnSpPr>
              <p:cNvPr id="71" name="Straight Connector 70"/>
              <p:cNvCxnSpPr/>
              <p:nvPr/>
            </p:nvCxnSpPr>
            <p:spPr bwMode="auto">
              <a:xfrm flipV="1">
                <a:off x="6600851" y="4798301"/>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2" name="TextBox 15"/>
              <p:cNvSpPr txBox="1">
                <a:spLocks noChangeArrowheads="1"/>
              </p:cNvSpPr>
              <p:nvPr/>
            </p:nvSpPr>
            <p:spPr bwMode="auto">
              <a:xfrm>
                <a:off x="6374254" y="5993166"/>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Q</a:t>
                </a:r>
                <a:r>
                  <a:rPr lang="en-US" baseline="-25000" dirty="0" smtClean="0"/>
                  <a:t>0</a:t>
                </a:r>
                <a:endParaRPr lang="en-US" baseline="-25000" dirty="0"/>
              </a:p>
            </p:txBody>
          </p:sp>
        </p:grpSp>
        <p:sp>
          <p:nvSpPr>
            <p:cNvPr id="65" name="Content Placeholder 2"/>
            <p:cNvSpPr txBox="1">
              <a:spLocks/>
            </p:cNvSpPr>
            <p:nvPr/>
          </p:nvSpPr>
          <p:spPr bwMode="auto">
            <a:xfrm>
              <a:off x="5097692" y="2791831"/>
              <a:ext cx="3113953" cy="486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buNone/>
              </a:pPr>
              <a:r>
                <a:rPr lang="en-US" sz="2000" i="1" dirty="0" smtClean="0"/>
                <a:t>Hamburger Market </a:t>
              </a:r>
            </a:p>
          </p:txBody>
        </p:sp>
      </p:grpSp>
      <p:grpSp>
        <p:nvGrpSpPr>
          <p:cNvPr id="80" name="Group 79"/>
          <p:cNvGrpSpPr/>
          <p:nvPr/>
        </p:nvGrpSpPr>
        <p:grpSpPr>
          <a:xfrm>
            <a:off x="6045521" y="3408918"/>
            <a:ext cx="2403681" cy="3049377"/>
            <a:chOff x="6045521" y="3408918"/>
            <a:chExt cx="2403681" cy="3049377"/>
          </a:xfrm>
        </p:grpSpPr>
        <p:grpSp>
          <p:nvGrpSpPr>
            <p:cNvPr id="81" name="Group 80"/>
            <p:cNvGrpSpPr/>
            <p:nvPr/>
          </p:nvGrpSpPr>
          <p:grpSpPr>
            <a:xfrm>
              <a:off x="6045521" y="3408918"/>
              <a:ext cx="2403681" cy="3049377"/>
              <a:chOff x="6045521" y="3337668"/>
              <a:chExt cx="2403681" cy="3049377"/>
            </a:xfrm>
          </p:grpSpPr>
          <p:grpSp>
            <p:nvGrpSpPr>
              <p:cNvPr id="83" name="Group 22"/>
              <p:cNvGrpSpPr>
                <a:grpSpLocks/>
              </p:cNvGrpSpPr>
              <p:nvPr/>
            </p:nvGrpSpPr>
            <p:grpSpPr bwMode="auto">
              <a:xfrm>
                <a:off x="6331935" y="3337668"/>
                <a:ext cx="2117267" cy="2378449"/>
                <a:chOff x="2743200" y="1676400"/>
                <a:chExt cx="2816481" cy="3247477"/>
              </a:xfrm>
            </p:grpSpPr>
            <p:cxnSp>
              <p:nvCxnSpPr>
                <p:cNvPr id="87" name="Straight Connector 86"/>
                <p:cNvCxnSpPr/>
                <p:nvPr/>
              </p:nvCxnSpPr>
              <p:spPr>
                <a:xfrm rot="16200000" flipH="1">
                  <a:off x="2666914" y="1752686"/>
                  <a:ext cx="2667172" cy="25146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88" name="TextBox 24"/>
                <p:cNvSpPr txBox="1">
                  <a:spLocks noChangeArrowheads="1"/>
                </p:cNvSpPr>
                <p:nvPr/>
              </p:nvSpPr>
              <p:spPr bwMode="auto">
                <a:xfrm>
                  <a:off x="4979245" y="4419600"/>
                  <a:ext cx="580436" cy="504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D</a:t>
                  </a:r>
                  <a:r>
                    <a:rPr lang="en-US" baseline="-25000" dirty="0"/>
                    <a:t>2</a:t>
                  </a:r>
                </a:p>
              </p:txBody>
            </p:sp>
          </p:grpSp>
          <p:cxnSp>
            <p:nvCxnSpPr>
              <p:cNvPr id="84" name="Straight Arrow Connector 83"/>
              <p:cNvCxnSpPr/>
              <p:nvPr/>
            </p:nvCxnSpPr>
            <p:spPr>
              <a:xfrm>
                <a:off x="6045521" y="4119041"/>
                <a:ext cx="973807" cy="1163"/>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bwMode="auto">
              <a:xfrm flipV="1">
                <a:off x="7732084" y="4821674"/>
                <a:ext cx="0" cy="1139738"/>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6" name="TextBox 15"/>
              <p:cNvSpPr txBox="1">
                <a:spLocks noChangeArrowheads="1"/>
              </p:cNvSpPr>
              <p:nvPr/>
            </p:nvSpPr>
            <p:spPr bwMode="auto">
              <a:xfrm>
                <a:off x="7507503" y="6017713"/>
                <a:ext cx="4491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Q</a:t>
                </a:r>
                <a:r>
                  <a:rPr lang="en-US" baseline="-25000" dirty="0"/>
                  <a:t>2</a:t>
                </a:r>
              </a:p>
            </p:txBody>
          </p:sp>
        </p:grpSp>
        <p:cxnSp>
          <p:nvCxnSpPr>
            <p:cNvPr id="82" name="Straight Connector 81"/>
            <p:cNvCxnSpPr/>
            <p:nvPr/>
          </p:nvCxnSpPr>
          <p:spPr bwMode="auto">
            <a:xfrm>
              <a:off x="6654669" y="4839345"/>
              <a:ext cx="1077415" cy="0"/>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84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animEffect transition="in" filter="fade">
                                      <p:cBhvr>
                                        <p:cTn id="7" dur="500"/>
                                        <p:tgtEl>
                                          <p:spTgt spid="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
                                            <p:txEl>
                                              <p:pRg st="0" end="0"/>
                                            </p:txEl>
                                          </p:spTgt>
                                        </p:tgtEl>
                                        <p:attrNameLst>
                                          <p:attrName>style.visibility</p:attrName>
                                        </p:attrNameLst>
                                      </p:cBhvr>
                                      <p:to>
                                        <p:strVal val="visible"/>
                                      </p:to>
                                    </p:set>
                                    <p:animEffect transition="in" filter="fade">
                                      <p:cBhvr>
                                        <p:cTn id="12" dur="500"/>
                                        <p:tgtEl>
                                          <p:spTgt spid="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6">
                                            <p:txEl>
                                              <p:pRg st="0" end="0"/>
                                            </p:txEl>
                                          </p:spTgt>
                                        </p:tgtEl>
                                        <p:attrNameLst>
                                          <p:attrName>style.visibility</p:attrName>
                                        </p:attrNameLst>
                                      </p:cBhvr>
                                      <p:to>
                                        <p:strVal val="visible"/>
                                      </p:to>
                                    </p:set>
                                    <p:animEffect transition="in" filter="fade">
                                      <p:cBhvr>
                                        <p:cTn id="17" dur="500"/>
                                        <p:tgtEl>
                                          <p:spTgt spid="5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down)">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4">
                                            <p:txEl>
                                              <p:pRg st="0" end="0"/>
                                            </p:txEl>
                                          </p:spTgt>
                                        </p:tgtEl>
                                        <p:attrNameLst>
                                          <p:attrName>style.visibility</p:attrName>
                                        </p:attrNameLst>
                                      </p:cBhvr>
                                      <p:to>
                                        <p:strVal val="visible"/>
                                      </p:to>
                                    </p:set>
                                    <p:animEffect transition="in" filter="fade">
                                      <p:cBhvr>
                                        <p:cTn id="27" dur="500"/>
                                        <p:tgtEl>
                                          <p:spTgt spid="5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7">
                                            <p:txEl>
                                              <p:pRg st="0" end="0"/>
                                            </p:txEl>
                                          </p:spTgt>
                                        </p:tgtEl>
                                        <p:attrNameLst>
                                          <p:attrName>style.visibility</p:attrName>
                                        </p:attrNameLst>
                                      </p:cBhvr>
                                      <p:to>
                                        <p:strVal val="visible"/>
                                      </p:to>
                                    </p:set>
                                    <p:animEffect transition="in" filter="fade">
                                      <p:cBhvr>
                                        <p:cTn id="32" dur="500"/>
                                        <p:tgtEl>
                                          <p:spTgt spid="5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
                                            <p:txEl>
                                              <p:pRg st="0" end="0"/>
                                            </p:txEl>
                                          </p:spTgt>
                                        </p:tgtEl>
                                        <p:attrNameLst>
                                          <p:attrName>style.visibility</p:attrName>
                                        </p:attrNameLst>
                                      </p:cBhvr>
                                      <p:to>
                                        <p:strVal val="visible"/>
                                      </p:to>
                                    </p:set>
                                    <p:animEffect transition="in" filter="fade">
                                      <p:cBhvr>
                                        <p:cTn id="37" dur="500"/>
                                        <p:tgtEl>
                                          <p:spTgt spid="5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9">
                                            <p:txEl>
                                              <p:pRg st="0" end="0"/>
                                            </p:txEl>
                                          </p:spTgt>
                                        </p:tgtEl>
                                        <p:attrNameLst>
                                          <p:attrName>style.visibility</p:attrName>
                                        </p:attrNameLst>
                                      </p:cBhvr>
                                      <p:to>
                                        <p:strVal val="visible"/>
                                      </p:to>
                                    </p:set>
                                    <p:animEffect transition="in" filter="fade">
                                      <p:cBhvr>
                                        <p:cTn id="42" dur="500"/>
                                        <p:tgtEl>
                                          <p:spTgt spid="5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wipe(down)">
                                      <p:cBhvr>
                                        <p:cTn id="4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P spid="55" grpId="0" build="p"/>
      <p:bldP spid="56" grpId="0" build="p"/>
      <p:bldP spid="57" grpId="0" build="p"/>
      <p:bldP spid="59" grpId="0" build="p"/>
    </p:bldLst>
  </p:timing>
</p:sld>
</file>

<file path=ppt/theme/theme1.xml><?xml version="1.0" encoding="utf-8"?>
<a:theme xmlns:a="http://schemas.openxmlformats.org/drawingml/2006/main" name="Chapter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apter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ig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ppendi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ase 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3384</TotalTime>
  <Words>2778</Words>
  <Application>Microsoft Office PowerPoint</Application>
  <PresentationFormat>On-screen Show (4:3)</PresentationFormat>
  <Paragraphs>791</Paragraphs>
  <Slides>38</Slides>
  <Notes>0</Notes>
  <HiddenSlides>0</HiddenSlides>
  <MMClips>0</MMClips>
  <ScaleCrop>false</ScaleCrop>
  <HeadingPairs>
    <vt:vector size="4" baseType="variant">
      <vt:variant>
        <vt:lpstr>Theme</vt:lpstr>
      </vt:variant>
      <vt:variant>
        <vt:i4>7</vt:i4>
      </vt:variant>
      <vt:variant>
        <vt:lpstr>Slide Titles</vt:lpstr>
      </vt:variant>
      <vt:variant>
        <vt:i4>38</vt:i4>
      </vt:variant>
    </vt:vector>
  </HeadingPairs>
  <TitlesOfParts>
    <vt:vector size="45" baseType="lpstr">
      <vt:lpstr>Chapter title</vt:lpstr>
      <vt:lpstr>Chapter content</vt:lpstr>
      <vt:lpstr>Table</vt:lpstr>
      <vt:lpstr>Figure</vt:lpstr>
      <vt:lpstr>Appendix</vt:lpstr>
      <vt:lpstr>Case study</vt:lpstr>
      <vt:lpstr>eStudy</vt:lpstr>
      <vt:lpstr>Market  Demand, Supply and Equilibrium</vt:lpstr>
      <vt:lpstr>Markets and Competition</vt:lpstr>
      <vt:lpstr>Demand </vt:lpstr>
      <vt:lpstr>Demand schedule and demand curve</vt:lpstr>
      <vt:lpstr>Market Demand Schedule</vt:lpstr>
      <vt:lpstr>Market Demand Curve</vt:lpstr>
      <vt:lpstr> Determinants of Demand</vt:lpstr>
      <vt:lpstr> Determinants of Demand</vt:lpstr>
      <vt:lpstr> Determinants of Demand</vt:lpstr>
      <vt:lpstr> Determinants of Demand</vt:lpstr>
      <vt:lpstr> Determinants of Demand</vt:lpstr>
      <vt:lpstr>PowerPoint Presentation</vt:lpstr>
      <vt:lpstr>PowerPoint Presentation</vt:lpstr>
      <vt:lpstr>Demand Review</vt:lpstr>
      <vt:lpstr>Supply </vt:lpstr>
      <vt:lpstr>Supply schedule and supply curve</vt:lpstr>
      <vt:lpstr>Market Supply</vt:lpstr>
      <vt:lpstr>Market supply</vt:lpstr>
      <vt:lpstr>Shifts in Supply </vt:lpstr>
      <vt:lpstr>Shifts in Supply </vt:lpstr>
      <vt:lpstr>Determinants of Supply </vt:lpstr>
      <vt:lpstr> Determinants of Demand</vt:lpstr>
      <vt:lpstr> Determinants of Demand</vt:lpstr>
      <vt:lpstr>Variables that influence sellers</vt:lpstr>
      <vt:lpstr>Equilibrium</vt:lpstr>
      <vt:lpstr>Equilibrium</vt:lpstr>
      <vt:lpstr>Equilibrium</vt:lpstr>
      <vt:lpstr>Supply and Demand</vt:lpstr>
      <vt:lpstr>Supply and Demand</vt:lpstr>
      <vt:lpstr>Supply and Demand</vt:lpstr>
      <vt:lpstr>Supply and Demand</vt:lpstr>
      <vt:lpstr>Supply and Demand</vt:lpstr>
      <vt:lpstr>Supply and Demand</vt:lpstr>
      <vt:lpstr>Supply and Demand</vt:lpstr>
      <vt:lpstr>Supply and Demand</vt:lpstr>
      <vt:lpstr>Supply and Demand</vt:lpstr>
      <vt:lpstr>Supply and Demand</vt:lpstr>
      <vt:lpstr>What happens to price and quantity when supply or demand shifts?</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429</cp:revision>
  <dcterms:created xsi:type="dcterms:W3CDTF">2008-07-04T09:17:33Z</dcterms:created>
  <dcterms:modified xsi:type="dcterms:W3CDTF">2013-08-24T14:58:54Z</dcterms:modified>
</cp:coreProperties>
</file>