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5" r:id="rId2"/>
    <p:sldMasterId id="2147483674" r:id="rId3"/>
    <p:sldMasterId id="2147483676" r:id="rId4"/>
    <p:sldMasterId id="2147483705" r:id="rId5"/>
  </p:sldMasterIdLst>
  <p:notesMasterIdLst>
    <p:notesMasterId r:id="rId24"/>
  </p:notesMasterIdLst>
  <p:sldIdLst>
    <p:sldId id="259" r:id="rId6"/>
    <p:sldId id="260" r:id="rId7"/>
    <p:sldId id="263" r:id="rId8"/>
    <p:sldId id="261" r:id="rId9"/>
    <p:sldId id="262" r:id="rId10"/>
    <p:sldId id="264" r:id="rId11"/>
    <p:sldId id="265" r:id="rId12"/>
    <p:sldId id="266" r:id="rId13"/>
    <p:sldId id="267" r:id="rId14"/>
    <p:sldId id="281" r:id="rId15"/>
    <p:sldId id="270" r:id="rId16"/>
    <p:sldId id="271" r:id="rId17"/>
    <p:sldId id="279" r:id="rId18"/>
    <p:sldId id="272" r:id="rId19"/>
    <p:sldId id="275" r:id="rId20"/>
    <p:sldId id="276" r:id="rId21"/>
    <p:sldId id="277" r:id="rId22"/>
    <p:sldId id="28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8EDEC"/>
    <a:srgbClr val="006400"/>
    <a:srgbClr val="0000B8"/>
    <a:srgbClr val="000070"/>
    <a:srgbClr val="9E0000"/>
    <a:srgbClr val="000099"/>
    <a:srgbClr val="004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7" autoAdjust="0"/>
  </p:normalViewPr>
  <p:slideViewPr>
    <p:cSldViewPr snapToGrid="0">
      <p:cViewPr>
        <p:scale>
          <a:sx n="77" d="100"/>
          <a:sy n="77" d="100"/>
        </p:scale>
        <p:origin x="-74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73F697E-E106-4372-A390-626B66D3EF40}" type="datetimeFigureOut">
              <a:rPr lang="en-US"/>
              <a:pPr>
                <a:defRPr/>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DF4B771-91C4-4A1A-A757-3464A86DD389}" type="slidenum">
              <a:rPr lang="en-US"/>
              <a:pPr>
                <a:defRPr/>
              </a:pPr>
              <a:t>‹#›</a:t>
            </a:fld>
            <a:endParaRPr lang="en-US"/>
          </a:p>
        </p:txBody>
      </p:sp>
    </p:spTree>
    <p:extLst>
      <p:ext uri="{BB962C8B-B14F-4D97-AF65-F5344CB8AC3E}">
        <p14:creationId xmlns:p14="http://schemas.microsoft.com/office/powerpoint/2010/main" val="6177330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4" name="Straight Connector 3"/>
          <p:cNvCxnSpPr/>
          <p:nvPr userDrawn="1"/>
        </p:nvCxnSpPr>
        <p:spPr>
          <a:xfrm>
            <a:off x="6174" y="902035"/>
            <a:ext cx="9137826"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96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19034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77943027"/>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858798"/>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4608906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642817097"/>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914400"/>
            <a:ext cx="8534400" cy="5562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304800" y="381000"/>
            <a:ext cx="8610600" cy="533400"/>
          </a:xfrm>
          <a:prstGeom prst="rect">
            <a:avLst/>
          </a:prstGeom>
        </p:spPr>
        <p:txBody>
          <a:bodyPr/>
          <a:lstStyle>
            <a:lvl1pPr>
              <a:defRPr sz="3200">
                <a:solidFill>
                  <a:srgbClr val="00009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8442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1066800"/>
            <a:ext cx="8534400" cy="5410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1295400" y="0"/>
            <a:ext cx="6477000" cy="1066800"/>
          </a:xfrm>
          <a:prstGeom prst="rect">
            <a:avLst/>
          </a:prstGeom>
        </p:spPr>
        <p:txBody>
          <a:bodyPr/>
          <a:lstStyle>
            <a:lvl1pPr>
              <a:defRPr sz="3200">
                <a:solidFill>
                  <a:srgbClr val="9E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377951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6" r:id="rId1"/>
    <p:sldLayoutId id="2147483751" r:id="rId2"/>
    <p:sldLayoutId id="2147483752"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6174" y="778465"/>
            <a:ext cx="9137826"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4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6174" y="778465"/>
            <a:ext cx="9137826"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48"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3429000" y="0"/>
            <a:ext cx="2005013" cy="523875"/>
          </a:xfrm>
          <a:prstGeom prst="rect">
            <a:avLst/>
          </a:prstGeom>
        </p:spPr>
        <p:txBody>
          <a:bodyPr wrap="none">
            <a:spAutoFit/>
          </a:bodyPr>
          <a:lstStyle/>
          <a:p>
            <a:pPr fontAlgn="auto">
              <a:spcBef>
                <a:spcPts val="0"/>
              </a:spcBef>
              <a:spcAft>
                <a:spcPts val="0"/>
              </a:spcAft>
              <a:defRPr/>
            </a:pPr>
            <a:r>
              <a:rPr lang="en-US" sz="2800" b="1" dirty="0">
                <a:solidFill>
                  <a:schemeClr val="bg1"/>
                </a:solidFill>
                <a:latin typeface="Arial Unicode MS" pitchFamily="34" charset="-128"/>
                <a:ea typeface="Arial Unicode MS" pitchFamily="34" charset="-128"/>
                <a:cs typeface="Arial Unicode MS" pitchFamily="34" charset="-128"/>
              </a:rPr>
              <a:t>APPENDIX</a:t>
            </a:r>
          </a:p>
        </p:txBody>
      </p:sp>
      <p:cxnSp>
        <p:nvCxnSpPr>
          <p:cNvPr id="4" name="Straight Connector 3"/>
          <p:cNvCxnSpPr/>
          <p:nvPr userDrawn="1"/>
        </p:nvCxnSpPr>
        <p:spPr>
          <a:xfrm>
            <a:off x="6174" y="778465"/>
            <a:ext cx="9137826"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49"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6174" y="778465"/>
            <a:ext cx="9137826"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50"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976168" y="1676382"/>
            <a:ext cx="7426411" cy="15487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tx1"/>
                </a:solidFill>
                <a:latin typeface="+mn-lt"/>
              </a:rPr>
              <a:t>Application: The Costs</a:t>
            </a:r>
            <a:br>
              <a:rPr lang="en-US" dirty="0" smtClean="0">
                <a:solidFill>
                  <a:schemeClr val="tx1"/>
                </a:solidFill>
                <a:latin typeface="+mn-lt"/>
              </a:rPr>
            </a:br>
            <a:r>
              <a:rPr lang="en-US" dirty="0" smtClean="0">
                <a:solidFill>
                  <a:schemeClr val="tx1"/>
                </a:solidFill>
                <a:latin typeface="+mn-lt"/>
              </a:rPr>
              <a:t>of Taxation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173038" y="18522"/>
            <a:ext cx="8970962"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n-lt"/>
              </a:rPr>
              <a:t>How a tax affects welfare</a:t>
            </a:r>
          </a:p>
        </p:txBody>
      </p:sp>
      <p:grpSp>
        <p:nvGrpSpPr>
          <p:cNvPr id="2" name="Group 4"/>
          <p:cNvGrpSpPr>
            <a:grpSpLocks/>
          </p:cNvGrpSpPr>
          <p:nvPr/>
        </p:nvGrpSpPr>
        <p:grpSpPr bwMode="auto">
          <a:xfrm>
            <a:off x="546100" y="1317498"/>
            <a:ext cx="5200650" cy="3470275"/>
            <a:chOff x="-47451" y="2074655"/>
            <a:chExt cx="5201362" cy="3471097"/>
          </a:xfrm>
        </p:grpSpPr>
        <p:sp>
          <p:nvSpPr>
            <p:cNvPr id="6" name="Rectangle 5"/>
            <p:cNvSpPr/>
            <p:nvPr/>
          </p:nvSpPr>
          <p:spPr>
            <a:xfrm>
              <a:off x="728943" y="2231854"/>
              <a:ext cx="4424968" cy="33027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19524" name="Group 5"/>
            <p:cNvGrpSpPr>
              <a:grpSpLocks/>
            </p:cNvGrpSpPr>
            <p:nvPr/>
          </p:nvGrpSpPr>
          <p:grpSpPr bwMode="auto">
            <a:xfrm>
              <a:off x="-47451" y="2074655"/>
              <a:ext cx="772049" cy="3471097"/>
              <a:chOff x="1054192" y="1493348"/>
              <a:chExt cx="772049" cy="3470457"/>
            </a:xfrm>
          </p:grpSpPr>
          <p:cxnSp>
            <p:nvCxnSpPr>
              <p:cNvPr id="8" name="Straight Connector 7"/>
              <p:cNvCxnSpPr/>
              <p:nvPr/>
            </p:nvCxnSpPr>
            <p:spPr>
              <a:xfrm rot="5400000">
                <a:off x="151716" y="3289699"/>
                <a:ext cx="3337100" cy="111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526" name="TextBox 8"/>
              <p:cNvSpPr txBox="1">
                <a:spLocks noChangeArrowheads="1"/>
              </p:cNvSpPr>
              <p:nvPr/>
            </p:nvSpPr>
            <p:spPr bwMode="auto">
              <a:xfrm>
                <a:off x="1054192" y="1493348"/>
                <a:ext cx="739631" cy="33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5" name="Group 9"/>
          <p:cNvGrpSpPr>
            <a:grpSpLocks/>
          </p:cNvGrpSpPr>
          <p:nvPr/>
        </p:nvGrpSpPr>
        <p:grpSpPr bwMode="auto">
          <a:xfrm>
            <a:off x="1157288" y="4787773"/>
            <a:ext cx="4589462" cy="355599"/>
            <a:chOff x="1676400" y="5181600"/>
            <a:chExt cx="4589550" cy="354716"/>
          </a:xfrm>
        </p:grpSpPr>
        <p:cxnSp>
          <p:nvCxnSpPr>
            <p:cNvPr id="11" name="Straight Connector 10"/>
            <p:cNvCxnSpPr/>
            <p:nvPr/>
          </p:nvCxnSpPr>
          <p:spPr>
            <a:xfrm>
              <a:off x="1828803" y="5181600"/>
              <a:ext cx="44371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521" name="TextBox 11"/>
            <p:cNvSpPr txBox="1">
              <a:spLocks noChangeArrowheads="1"/>
            </p:cNvSpPr>
            <p:nvPr/>
          </p:nvSpPr>
          <p:spPr bwMode="auto">
            <a:xfrm>
              <a:off x="5019073" y="5198297"/>
              <a:ext cx="1246877" cy="338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Quantity</a:t>
              </a:r>
              <a:endParaRPr lang="en-US" sz="1600" dirty="0"/>
            </a:p>
          </p:txBody>
        </p:sp>
        <p:sp>
          <p:nvSpPr>
            <p:cNvPr id="19522"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7" name="Group 13"/>
          <p:cNvGrpSpPr>
            <a:grpSpLocks/>
          </p:cNvGrpSpPr>
          <p:nvPr/>
        </p:nvGrpSpPr>
        <p:grpSpPr bwMode="auto">
          <a:xfrm>
            <a:off x="1317625" y="1487360"/>
            <a:ext cx="4427538" cy="2897188"/>
            <a:chOff x="2004674" y="2244119"/>
            <a:chExt cx="4942823" cy="3932017"/>
          </a:xfrm>
        </p:grpSpPr>
        <p:cxnSp>
          <p:nvCxnSpPr>
            <p:cNvPr id="15" name="Straight Connector 14"/>
            <p:cNvCxnSpPr/>
            <p:nvPr/>
          </p:nvCxnSpPr>
          <p:spPr>
            <a:xfrm>
              <a:off x="2004674" y="2244119"/>
              <a:ext cx="4567105" cy="3455865"/>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9519" name="TextBox 15"/>
            <p:cNvSpPr txBox="1">
              <a:spLocks noChangeArrowheads="1"/>
            </p:cNvSpPr>
            <p:nvPr/>
          </p:nvSpPr>
          <p:spPr bwMode="auto">
            <a:xfrm>
              <a:off x="5876981" y="5716837"/>
              <a:ext cx="1070516" cy="45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a:t>
              </a:r>
              <a:endParaRPr lang="en-US" sz="1600" baseline="-25000"/>
            </a:p>
          </p:txBody>
        </p:sp>
      </p:grpSp>
      <p:grpSp>
        <p:nvGrpSpPr>
          <p:cNvPr id="9" name="Group 90"/>
          <p:cNvGrpSpPr>
            <a:grpSpLocks/>
          </p:cNvGrpSpPr>
          <p:nvPr/>
        </p:nvGrpSpPr>
        <p:grpSpPr bwMode="auto">
          <a:xfrm>
            <a:off x="1306513" y="1790573"/>
            <a:ext cx="4491037" cy="2593975"/>
            <a:chOff x="1943003" y="5034309"/>
            <a:chExt cx="5017133" cy="3518276"/>
          </a:xfrm>
        </p:grpSpPr>
        <p:cxnSp>
          <p:nvCxnSpPr>
            <p:cNvPr id="18" name="Straight Connector 17"/>
            <p:cNvCxnSpPr/>
            <p:nvPr/>
          </p:nvCxnSpPr>
          <p:spPr>
            <a:xfrm flipV="1">
              <a:off x="1943003" y="5669493"/>
              <a:ext cx="4497508" cy="288309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9517" name="TextBox 92"/>
            <p:cNvSpPr txBox="1">
              <a:spLocks noChangeArrowheads="1"/>
            </p:cNvSpPr>
            <p:nvPr/>
          </p:nvSpPr>
          <p:spPr bwMode="auto">
            <a:xfrm>
              <a:off x="6055545" y="5034309"/>
              <a:ext cx="904591" cy="459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a:t>
              </a:r>
              <a:endParaRPr lang="en-US" sz="1600" baseline="-25000"/>
            </a:p>
          </p:txBody>
        </p:sp>
      </p:grpSp>
      <p:sp>
        <p:nvSpPr>
          <p:cNvPr id="35" name="TextBox 34"/>
          <p:cNvSpPr txBox="1">
            <a:spLocks noChangeArrowheads="1"/>
          </p:cNvSpPr>
          <p:nvPr/>
        </p:nvSpPr>
        <p:spPr bwMode="auto">
          <a:xfrm>
            <a:off x="6030097" y="1860423"/>
            <a:ext cx="311390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buFont typeface="Arial" pitchFamily="34" charset="0"/>
              <a:buChar char="•"/>
            </a:pPr>
            <a:r>
              <a:rPr lang="en-US" sz="1600" dirty="0" smtClean="0"/>
              <a:t>Tax ($2 times 90) = $180</a:t>
            </a:r>
            <a:endParaRPr lang="en-US" sz="1600" dirty="0"/>
          </a:p>
          <a:p>
            <a:pPr marL="285750" indent="-285750" eaLnBrk="1" hangingPunct="1">
              <a:buFont typeface="Arial" pitchFamily="34" charset="0"/>
              <a:buChar char="•"/>
            </a:pPr>
            <a:r>
              <a:rPr lang="en-US" sz="1600" dirty="0" smtClean="0"/>
              <a:t>C+E = $20</a:t>
            </a:r>
          </a:p>
          <a:p>
            <a:pPr marL="285750" indent="-285750" eaLnBrk="1" hangingPunct="1">
              <a:buFont typeface="Arial" pitchFamily="34" charset="0"/>
              <a:buChar char="•"/>
            </a:pPr>
            <a:r>
              <a:rPr lang="en-US" sz="1600" dirty="0" smtClean="0"/>
              <a:t>Government revenue increased by $180 but the tax damaged the market by $200</a:t>
            </a:r>
          </a:p>
          <a:p>
            <a:pPr marL="285750" indent="-285750" eaLnBrk="1" hangingPunct="1">
              <a:buFont typeface="Arial" pitchFamily="34" charset="0"/>
              <a:buChar char="•"/>
            </a:pPr>
            <a:r>
              <a:rPr lang="en-US" sz="1600" dirty="0" smtClean="0"/>
              <a:t>If the government fails to take $180 and create $200 or more in value, then policy lowered overall economic value</a:t>
            </a:r>
          </a:p>
        </p:txBody>
      </p:sp>
      <p:grpSp>
        <p:nvGrpSpPr>
          <p:cNvPr id="10" name="Group 38"/>
          <p:cNvGrpSpPr>
            <a:grpSpLocks/>
          </p:cNvGrpSpPr>
          <p:nvPr/>
        </p:nvGrpSpPr>
        <p:grpSpPr bwMode="auto">
          <a:xfrm>
            <a:off x="3553300" y="3078034"/>
            <a:ext cx="526106" cy="2055887"/>
            <a:chOff x="4053394" y="3255813"/>
            <a:chExt cx="527621" cy="2056351"/>
          </a:xfrm>
        </p:grpSpPr>
        <p:cxnSp>
          <p:nvCxnSpPr>
            <p:cNvPr id="40" name="Straight Connector 39"/>
            <p:cNvCxnSpPr/>
            <p:nvPr/>
          </p:nvCxnSpPr>
          <p:spPr bwMode="auto">
            <a:xfrm rot="5400000">
              <a:off x="3445454" y="4121193"/>
              <a:ext cx="1732353" cy="159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515" name="TextBox 78"/>
            <p:cNvSpPr txBox="1">
              <a:spLocks noChangeArrowheads="1"/>
            </p:cNvSpPr>
            <p:nvPr/>
          </p:nvSpPr>
          <p:spPr bwMode="auto">
            <a:xfrm>
              <a:off x="4053394" y="4973534"/>
              <a:ext cx="527621" cy="33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100</a:t>
              </a:r>
              <a:endParaRPr lang="en-US" sz="1600" dirty="0"/>
            </a:p>
          </p:txBody>
        </p:sp>
      </p:grpSp>
      <p:grpSp>
        <p:nvGrpSpPr>
          <p:cNvPr id="14" name="Group 47"/>
          <p:cNvGrpSpPr>
            <a:grpSpLocks/>
          </p:cNvGrpSpPr>
          <p:nvPr/>
        </p:nvGrpSpPr>
        <p:grpSpPr bwMode="auto">
          <a:xfrm>
            <a:off x="173038" y="3484435"/>
            <a:ext cx="2505075" cy="831850"/>
            <a:chOff x="910021" y="3767539"/>
            <a:chExt cx="2504423" cy="830997"/>
          </a:xfrm>
        </p:grpSpPr>
        <p:sp>
          <p:nvSpPr>
            <p:cNvPr id="19504" name="Freeform 183"/>
            <p:cNvSpPr>
              <a:spLocks/>
            </p:cNvSpPr>
            <p:nvPr/>
          </p:nvSpPr>
          <p:spPr bwMode="auto">
            <a:xfrm>
              <a:off x="3268394" y="3922874"/>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9505" name="Group 46"/>
            <p:cNvGrpSpPr>
              <a:grpSpLocks/>
            </p:cNvGrpSpPr>
            <p:nvPr/>
          </p:nvGrpSpPr>
          <p:grpSpPr bwMode="auto">
            <a:xfrm>
              <a:off x="910021" y="3767539"/>
              <a:ext cx="2462581" cy="830997"/>
              <a:chOff x="910021" y="3767539"/>
              <a:chExt cx="2462581" cy="830997"/>
            </a:xfrm>
          </p:grpSpPr>
          <p:grpSp>
            <p:nvGrpSpPr>
              <p:cNvPr id="19506" name="Group 76"/>
              <p:cNvGrpSpPr>
                <a:grpSpLocks/>
              </p:cNvGrpSpPr>
              <p:nvPr/>
            </p:nvGrpSpPr>
            <p:grpSpPr bwMode="auto">
              <a:xfrm>
                <a:off x="910021" y="3767539"/>
                <a:ext cx="2462581" cy="830997"/>
                <a:chOff x="663168" y="2990653"/>
                <a:chExt cx="2461652" cy="830585"/>
              </a:xfrm>
            </p:grpSpPr>
            <p:cxnSp>
              <p:nvCxnSpPr>
                <p:cNvPr id="28" name="Straight Connector 27"/>
                <p:cNvCxnSpPr/>
                <p:nvPr/>
              </p:nvCxnSpPr>
              <p:spPr>
                <a:xfrm>
                  <a:off x="1827650" y="3210980"/>
                  <a:ext cx="1297747"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509" name="TextBox 78"/>
                <p:cNvSpPr txBox="1">
                  <a:spLocks noChangeArrowheads="1"/>
                </p:cNvSpPr>
                <p:nvPr/>
              </p:nvSpPr>
              <p:spPr bwMode="auto">
                <a:xfrm>
                  <a:off x="663168" y="2990653"/>
                  <a:ext cx="844783" cy="830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sellers</a:t>
                  </a:r>
                </a:p>
                <a:p>
                  <a:pPr algn="ctr" eaLnBrk="1" hangingPunct="1"/>
                  <a:r>
                    <a:rPr lang="en-US" sz="1600" dirty="0"/>
                    <a:t>receive</a:t>
                  </a:r>
                </a:p>
              </p:txBody>
            </p:sp>
          </p:grpSp>
          <p:sp>
            <p:nvSpPr>
              <p:cNvPr id="19507" name="TextBox 78"/>
              <p:cNvSpPr txBox="1">
                <a:spLocks noChangeArrowheads="1"/>
              </p:cNvSpPr>
              <p:nvPr/>
            </p:nvSpPr>
            <p:spPr bwMode="auto">
              <a:xfrm>
                <a:off x="1526223" y="3807132"/>
                <a:ext cx="532379" cy="338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a:t>
                </a:r>
                <a:r>
                  <a:rPr lang="en-US" sz="1600" dirty="0" smtClean="0"/>
                  <a:t>$9</a:t>
                </a:r>
                <a:endParaRPr lang="en-US" sz="1600" baseline="-25000" dirty="0"/>
              </a:p>
            </p:txBody>
          </p:sp>
        </p:grpSp>
      </p:grpSp>
      <p:grpSp>
        <p:nvGrpSpPr>
          <p:cNvPr id="19" name="Group 48"/>
          <p:cNvGrpSpPr>
            <a:grpSpLocks/>
          </p:cNvGrpSpPr>
          <p:nvPr/>
        </p:nvGrpSpPr>
        <p:grpSpPr bwMode="auto">
          <a:xfrm>
            <a:off x="43333" y="2676398"/>
            <a:ext cx="3778250" cy="831850"/>
            <a:chOff x="864951" y="2722192"/>
            <a:chExt cx="3778602" cy="830997"/>
          </a:xfrm>
        </p:grpSpPr>
        <p:sp>
          <p:nvSpPr>
            <p:cNvPr id="19498" name="Freeform 183"/>
            <p:cNvSpPr>
              <a:spLocks/>
            </p:cNvSpPr>
            <p:nvPr/>
          </p:nvSpPr>
          <p:spPr bwMode="auto">
            <a:xfrm>
              <a:off x="4497503" y="305017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9499" name="Group 45"/>
            <p:cNvGrpSpPr>
              <a:grpSpLocks/>
            </p:cNvGrpSpPr>
            <p:nvPr/>
          </p:nvGrpSpPr>
          <p:grpSpPr bwMode="auto">
            <a:xfrm>
              <a:off x="864951" y="2722192"/>
              <a:ext cx="3674034" cy="830997"/>
              <a:chOff x="864951" y="2722192"/>
              <a:chExt cx="3674034" cy="830997"/>
            </a:xfrm>
          </p:grpSpPr>
          <p:grpSp>
            <p:nvGrpSpPr>
              <p:cNvPr id="19500" name="Group 76"/>
              <p:cNvGrpSpPr>
                <a:grpSpLocks/>
              </p:cNvGrpSpPr>
              <p:nvPr/>
            </p:nvGrpSpPr>
            <p:grpSpPr bwMode="auto">
              <a:xfrm>
                <a:off x="864951" y="2722192"/>
                <a:ext cx="3674034" cy="830997"/>
                <a:chOff x="663314" y="2811856"/>
                <a:chExt cx="3673795" cy="833046"/>
              </a:xfrm>
            </p:grpSpPr>
            <p:cxnSp>
              <p:nvCxnSpPr>
                <p:cNvPr id="25" name="Straight Connector 24"/>
                <p:cNvCxnSpPr/>
                <p:nvPr/>
              </p:nvCxnSpPr>
              <p:spPr>
                <a:xfrm>
                  <a:off x="1919277" y="3201352"/>
                  <a:ext cx="2417832"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503" name="TextBox 78"/>
                <p:cNvSpPr txBox="1">
                  <a:spLocks noChangeArrowheads="1"/>
                </p:cNvSpPr>
                <p:nvPr/>
              </p:nvSpPr>
              <p:spPr bwMode="auto">
                <a:xfrm>
                  <a:off x="663314" y="2811856"/>
                  <a:ext cx="833829" cy="83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without</a:t>
                  </a:r>
                </a:p>
                <a:p>
                  <a:pPr algn="ctr" eaLnBrk="1" hangingPunct="1"/>
                  <a:r>
                    <a:rPr lang="en-US" sz="1600" dirty="0"/>
                    <a:t>tax</a:t>
                  </a:r>
                </a:p>
              </p:txBody>
            </p:sp>
          </p:grpSp>
          <p:sp>
            <p:nvSpPr>
              <p:cNvPr id="19501" name="TextBox 78"/>
              <p:cNvSpPr txBox="1">
                <a:spLocks noChangeArrowheads="1"/>
              </p:cNvSpPr>
              <p:nvPr/>
            </p:nvSpPr>
            <p:spPr bwMode="auto">
              <a:xfrm>
                <a:off x="1538098" y="2916482"/>
                <a:ext cx="646391" cy="338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=$10</a:t>
                </a:r>
                <a:endParaRPr lang="en-US" sz="1600" baseline="-25000" dirty="0"/>
              </a:p>
            </p:txBody>
          </p:sp>
        </p:grpSp>
      </p:grpSp>
      <p:grpSp>
        <p:nvGrpSpPr>
          <p:cNvPr id="3" name="Group 2"/>
          <p:cNvGrpSpPr/>
          <p:nvPr/>
        </p:nvGrpSpPr>
        <p:grpSpPr>
          <a:xfrm>
            <a:off x="128932" y="1711198"/>
            <a:ext cx="2689452" cy="3422734"/>
            <a:chOff x="128932" y="1315774"/>
            <a:chExt cx="2689452" cy="3422734"/>
          </a:xfrm>
        </p:grpSpPr>
        <p:grpSp>
          <p:nvGrpSpPr>
            <p:cNvPr id="23" name="Group 49"/>
            <p:cNvGrpSpPr>
              <a:grpSpLocks/>
            </p:cNvGrpSpPr>
            <p:nvPr/>
          </p:nvGrpSpPr>
          <p:grpSpPr bwMode="auto">
            <a:xfrm>
              <a:off x="128932" y="1315774"/>
              <a:ext cx="2566644" cy="831850"/>
              <a:chOff x="876554" y="1471657"/>
              <a:chExt cx="2566948" cy="830997"/>
            </a:xfrm>
          </p:grpSpPr>
          <p:sp>
            <p:nvSpPr>
              <p:cNvPr id="19492" name="Freeform 183"/>
              <p:cNvSpPr>
                <a:spLocks/>
              </p:cNvSpPr>
              <p:nvPr/>
            </p:nvSpPr>
            <p:spPr bwMode="auto">
              <a:xfrm>
                <a:off x="3297452" y="1971971"/>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9493" name="Group 42"/>
              <p:cNvGrpSpPr>
                <a:grpSpLocks/>
              </p:cNvGrpSpPr>
              <p:nvPr/>
            </p:nvGrpSpPr>
            <p:grpSpPr bwMode="auto">
              <a:xfrm>
                <a:off x="876554" y="1471657"/>
                <a:ext cx="2508204" cy="830997"/>
                <a:chOff x="876554" y="1471657"/>
                <a:chExt cx="2508204" cy="830997"/>
              </a:xfrm>
            </p:grpSpPr>
            <p:grpSp>
              <p:nvGrpSpPr>
                <p:cNvPr id="19494" name="Group 76"/>
                <p:cNvGrpSpPr>
                  <a:grpSpLocks/>
                </p:cNvGrpSpPr>
                <p:nvPr/>
              </p:nvGrpSpPr>
              <p:grpSpPr bwMode="auto">
                <a:xfrm>
                  <a:off x="876554" y="1471657"/>
                  <a:ext cx="2508204" cy="830997"/>
                  <a:chOff x="639121" y="2585721"/>
                  <a:chExt cx="2508405" cy="833046"/>
                </a:xfrm>
              </p:grpSpPr>
              <p:cxnSp>
                <p:nvCxnSpPr>
                  <p:cNvPr id="22" name="Straight Connector 21"/>
                  <p:cNvCxnSpPr/>
                  <p:nvPr/>
                </p:nvCxnSpPr>
                <p:spPr>
                  <a:xfrm flipV="1">
                    <a:off x="1839166" y="3158043"/>
                    <a:ext cx="1308360" cy="318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497" name="TextBox 78"/>
                  <p:cNvSpPr txBox="1">
                    <a:spLocks noChangeArrowheads="1"/>
                  </p:cNvSpPr>
                  <p:nvPr/>
                </p:nvSpPr>
                <p:spPr bwMode="auto">
                  <a:xfrm>
                    <a:off x="639121" y="2585721"/>
                    <a:ext cx="800283" cy="83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buyers</a:t>
                    </a:r>
                  </a:p>
                  <a:p>
                    <a:pPr algn="ctr" eaLnBrk="1" hangingPunct="1"/>
                    <a:r>
                      <a:rPr lang="en-US" sz="1600" dirty="0"/>
                      <a:t>pay</a:t>
                    </a:r>
                  </a:p>
                </p:txBody>
              </p:sp>
            </p:grpSp>
            <p:sp>
              <p:nvSpPr>
                <p:cNvPr id="19495" name="TextBox 78"/>
                <p:cNvSpPr txBox="1">
                  <a:spLocks noChangeArrowheads="1"/>
                </p:cNvSpPr>
                <p:nvPr/>
              </p:nvSpPr>
              <p:spPr bwMode="auto">
                <a:xfrm>
                  <a:off x="1491127" y="1873433"/>
                  <a:ext cx="631145" cy="338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=$11</a:t>
                  </a:r>
                  <a:endParaRPr lang="en-US" sz="1600" baseline="-25000" dirty="0"/>
                </a:p>
              </p:txBody>
            </p:sp>
          </p:grpSp>
        </p:grpSp>
        <p:grpSp>
          <p:nvGrpSpPr>
            <p:cNvPr id="27" name="Group 35"/>
            <p:cNvGrpSpPr>
              <a:grpSpLocks/>
            </p:cNvGrpSpPr>
            <p:nvPr/>
          </p:nvGrpSpPr>
          <p:grpSpPr bwMode="auto">
            <a:xfrm>
              <a:off x="2406091" y="1863461"/>
              <a:ext cx="412293" cy="2875047"/>
              <a:chOff x="4075618" y="2436411"/>
              <a:chExt cx="411920" cy="2875761"/>
            </a:xfrm>
          </p:grpSpPr>
          <p:cxnSp>
            <p:nvCxnSpPr>
              <p:cNvPr id="37" name="Straight Connector 36"/>
              <p:cNvCxnSpPr/>
              <p:nvPr/>
            </p:nvCxnSpPr>
            <p:spPr bwMode="auto">
              <a:xfrm rot="5400000">
                <a:off x="3020773" y="3702768"/>
                <a:ext cx="2551747" cy="1903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491" name="TextBox 78"/>
              <p:cNvSpPr txBox="1">
                <a:spLocks noChangeArrowheads="1"/>
              </p:cNvSpPr>
              <p:nvPr/>
            </p:nvSpPr>
            <p:spPr bwMode="auto">
              <a:xfrm>
                <a:off x="4075618" y="4973534"/>
                <a:ext cx="411920" cy="33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t>90</a:t>
                </a:r>
                <a:endParaRPr lang="en-US" sz="1600" baseline="-25000" dirty="0"/>
              </a:p>
            </p:txBody>
          </p:sp>
        </p:grpSp>
      </p:grpSp>
      <p:grpSp>
        <p:nvGrpSpPr>
          <p:cNvPr id="16" name="Group 15"/>
          <p:cNvGrpSpPr/>
          <p:nvPr/>
        </p:nvGrpSpPr>
        <p:grpSpPr>
          <a:xfrm>
            <a:off x="1327481" y="2285873"/>
            <a:ext cx="1309364" cy="1420812"/>
            <a:chOff x="1327481" y="1890449"/>
            <a:chExt cx="1309364" cy="1420812"/>
          </a:xfrm>
        </p:grpSpPr>
        <p:sp>
          <p:nvSpPr>
            <p:cNvPr id="63" name="Rectangle 62"/>
            <p:cNvSpPr/>
            <p:nvPr/>
          </p:nvSpPr>
          <p:spPr>
            <a:xfrm>
              <a:off x="1327481" y="1890449"/>
              <a:ext cx="1309364" cy="1420812"/>
            </a:xfrm>
            <a:prstGeom prst="rect">
              <a:avLst/>
            </a:prstGeom>
            <a:solidFill>
              <a:srgbClr val="92D050">
                <a:alpha val="48000"/>
              </a:srgbClr>
            </a:solidFill>
            <a:ln>
              <a:solidFill>
                <a:srgbClr val="00B050">
                  <a:alpha val="4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1617461" y="2507470"/>
              <a:ext cx="697627" cy="369332"/>
            </a:xfrm>
            <a:prstGeom prst="rect">
              <a:avLst/>
            </a:prstGeom>
          </p:spPr>
          <p:txBody>
            <a:bodyPr wrap="none">
              <a:spAutoFit/>
            </a:bodyPr>
            <a:lstStyle/>
            <a:p>
              <a:r>
                <a:rPr lang="en-US" dirty="0"/>
                <a:t>$180</a:t>
              </a:r>
            </a:p>
          </p:txBody>
        </p:sp>
      </p:grpSp>
      <p:grpSp>
        <p:nvGrpSpPr>
          <p:cNvPr id="17" name="Group 16"/>
          <p:cNvGrpSpPr/>
          <p:nvPr/>
        </p:nvGrpSpPr>
        <p:grpSpPr>
          <a:xfrm>
            <a:off x="2633663" y="2341435"/>
            <a:ext cx="1179169" cy="1319213"/>
            <a:chOff x="2633663" y="1946011"/>
            <a:chExt cx="1179169" cy="1319213"/>
          </a:xfrm>
        </p:grpSpPr>
        <p:sp>
          <p:nvSpPr>
            <p:cNvPr id="61" name="Isosceles Triangle 60"/>
            <p:cNvSpPr/>
            <p:nvPr/>
          </p:nvSpPr>
          <p:spPr bwMode="auto">
            <a:xfrm>
              <a:off x="2636495" y="1946011"/>
              <a:ext cx="1176337" cy="712788"/>
            </a:xfrm>
            <a:prstGeom prst="triangle">
              <a:avLst>
                <a:gd name="adj" fmla="val 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Isosceles Triangle 61"/>
            <p:cNvSpPr/>
            <p:nvPr/>
          </p:nvSpPr>
          <p:spPr bwMode="auto">
            <a:xfrm rot="10800000">
              <a:off x="2633663" y="2692136"/>
              <a:ext cx="1095375" cy="573088"/>
            </a:xfrm>
            <a:prstGeom prst="triangle">
              <a:avLst>
                <a:gd name="adj" fmla="val 10000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Rectangle 63"/>
            <p:cNvSpPr/>
            <p:nvPr/>
          </p:nvSpPr>
          <p:spPr>
            <a:xfrm>
              <a:off x="2708993" y="2511586"/>
              <a:ext cx="569387" cy="369332"/>
            </a:xfrm>
            <a:prstGeom prst="rect">
              <a:avLst/>
            </a:prstGeom>
          </p:spPr>
          <p:txBody>
            <a:bodyPr wrap="none">
              <a:spAutoFit/>
            </a:bodyPr>
            <a:lstStyle/>
            <a:p>
              <a:r>
                <a:rPr lang="en-US" dirty="0" smtClean="0"/>
                <a:t>$20</a:t>
              </a:r>
              <a:endParaRPr lang="en-US" dirty="0"/>
            </a:p>
          </p:txBody>
        </p:sp>
      </p:grpSp>
      <p:sp>
        <p:nvSpPr>
          <p:cNvPr id="66" name="TextBox 65"/>
          <p:cNvSpPr txBox="1">
            <a:spLocks noChangeArrowheads="1"/>
          </p:cNvSpPr>
          <p:nvPr/>
        </p:nvSpPr>
        <p:spPr bwMode="auto">
          <a:xfrm>
            <a:off x="528994" y="5300878"/>
            <a:ext cx="836787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buFont typeface="Arial" pitchFamily="34" charset="0"/>
              <a:buChar char="•"/>
            </a:pPr>
            <a:r>
              <a:rPr lang="en-US" sz="1600" dirty="0" smtClean="0"/>
              <a:t>Hamburger sellers create a lower price</a:t>
            </a:r>
          </a:p>
          <a:p>
            <a:pPr marL="285750" indent="-285750" eaLnBrk="1" hangingPunct="1">
              <a:buFont typeface="Arial" pitchFamily="34" charset="0"/>
              <a:buChar char="•"/>
            </a:pPr>
            <a:r>
              <a:rPr lang="en-US" sz="1600" dirty="0" smtClean="0"/>
              <a:t>Hamburger consumers pay a higher price</a:t>
            </a:r>
          </a:p>
          <a:p>
            <a:pPr marL="285750" indent="-285750" eaLnBrk="1" hangingPunct="1">
              <a:buFont typeface="Arial" pitchFamily="34" charset="0"/>
              <a:buChar char="•"/>
            </a:pPr>
            <a:r>
              <a:rPr lang="en-US" sz="1600" dirty="0" smtClean="0"/>
              <a:t>The hamburger market is now smaller</a:t>
            </a:r>
          </a:p>
          <a:p>
            <a:pPr marL="285750" indent="-285750" eaLnBrk="1" hangingPunct="1">
              <a:buFont typeface="Arial" pitchFamily="34" charset="0"/>
              <a:buChar char="•"/>
            </a:pPr>
            <a:r>
              <a:rPr lang="en-US" sz="1600" dirty="0" smtClean="0"/>
              <a:t>Even if the government manages to create economic value buyers and sellers in the  hamburger market are unlikely to be better off (redistribution of income)</a:t>
            </a:r>
          </a:p>
        </p:txBody>
      </p:sp>
      <p:sp>
        <p:nvSpPr>
          <p:cNvPr id="20" name="TextBox 19"/>
          <p:cNvSpPr txBox="1"/>
          <p:nvPr/>
        </p:nvSpPr>
        <p:spPr>
          <a:xfrm>
            <a:off x="2211859" y="988541"/>
            <a:ext cx="3053846" cy="369332"/>
          </a:xfrm>
          <a:prstGeom prst="rect">
            <a:avLst/>
          </a:prstGeom>
          <a:noFill/>
        </p:spPr>
        <p:txBody>
          <a:bodyPr wrap="square" rtlCol="0">
            <a:spAutoFit/>
          </a:bodyPr>
          <a:lstStyle/>
          <a:p>
            <a:r>
              <a:rPr lang="en-US" dirty="0" smtClean="0"/>
              <a:t>Hamburger Market</a:t>
            </a:r>
            <a:endParaRPr lang="en-US" dirty="0"/>
          </a:p>
        </p:txBody>
      </p:sp>
    </p:spTree>
    <p:extLst>
      <p:ext uri="{BB962C8B-B14F-4D97-AF65-F5344CB8AC3E}">
        <p14:creationId xmlns:p14="http://schemas.microsoft.com/office/powerpoint/2010/main" val="247756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Determinants of the Deadweight Loss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Price elasticities of supply and demand</a:t>
            </a:r>
          </a:p>
          <a:p>
            <a:pPr lvl="1"/>
            <a:r>
              <a:rPr lang="en-US" dirty="0" smtClean="0"/>
              <a:t>When the </a:t>
            </a:r>
            <a:r>
              <a:rPr lang="en-US" dirty="0"/>
              <a:t>s</a:t>
            </a:r>
            <a:r>
              <a:rPr lang="en-US" dirty="0" smtClean="0"/>
              <a:t>upply </a:t>
            </a:r>
            <a:r>
              <a:rPr lang="en-US" dirty="0" smtClean="0"/>
              <a:t>curve </a:t>
            </a:r>
            <a:r>
              <a:rPr lang="en-US" dirty="0" smtClean="0"/>
              <a:t>is </a:t>
            </a:r>
            <a:r>
              <a:rPr lang="en-US" dirty="0" smtClean="0"/>
              <a:t>more elastic</a:t>
            </a:r>
          </a:p>
          <a:p>
            <a:pPr lvl="2"/>
            <a:r>
              <a:rPr lang="en-US" dirty="0" smtClean="0"/>
              <a:t>Deadweight loss </a:t>
            </a:r>
            <a:r>
              <a:rPr lang="en-US" dirty="0" smtClean="0"/>
              <a:t>is </a:t>
            </a:r>
            <a:r>
              <a:rPr lang="en-US" dirty="0" smtClean="0"/>
              <a:t>larger</a:t>
            </a:r>
            <a:endParaRPr lang="en-US" dirty="0" smtClean="0"/>
          </a:p>
          <a:p>
            <a:pPr lvl="1"/>
            <a:r>
              <a:rPr lang="en-US" dirty="0" smtClean="0"/>
              <a:t>When the demand </a:t>
            </a:r>
            <a:r>
              <a:rPr lang="en-US" dirty="0" smtClean="0"/>
              <a:t>curve </a:t>
            </a:r>
            <a:r>
              <a:rPr lang="en-US" dirty="0" smtClean="0"/>
              <a:t>is </a:t>
            </a:r>
            <a:r>
              <a:rPr lang="en-US" dirty="0" smtClean="0"/>
              <a:t>more </a:t>
            </a:r>
            <a:r>
              <a:rPr lang="en-US" dirty="0" smtClean="0"/>
              <a:t>elastic</a:t>
            </a:r>
          </a:p>
          <a:p>
            <a:pPr lvl="2"/>
            <a:r>
              <a:rPr lang="en-US" dirty="0" smtClean="0"/>
              <a:t>Deadweight loss </a:t>
            </a:r>
            <a:r>
              <a:rPr lang="en-US" dirty="0" smtClean="0"/>
              <a:t>is </a:t>
            </a:r>
            <a:r>
              <a:rPr lang="en-US" dirty="0" smtClean="0"/>
              <a:t>larger</a:t>
            </a:r>
          </a:p>
          <a:p>
            <a:r>
              <a:rPr lang="en-US" dirty="0" smtClean="0"/>
              <a:t>The greater the elasticities of supply and demand</a:t>
            </a:r>
          </a:p>
          <a:p>
            <a:pPr lvl="1"/>
            <a:r>
              <a:rPr lang="en-US" dirty="0" smtClean="0"/>
              <a:t>The greater the deadweight loss of a tax</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61785" y="8439"/>
            <a:ext cx="9082215"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j-lt"/>
              </a:rPr>
              <a:t>Tax distortions and </a:t>
            </a:r>
            <a:r>
              <a:rPr lang="en-US" sz="4000" dirty="0" smtClean="0">
                <a:solidFill>
                  <a:srgbClr val="0070C0"/>
                </a:solidFill>
                <a:latin typeface="+mj-lt"/>
              </a:rPr>
              <a:t>elasticities</a:t>
            </a:r>
            <a:endParaRPr lang="en-US" sz="4000" dirty="0" smtClean="0">
              <a:solidFill>
                <a:srgbClr val="0070C0"/>
              </a:solidFill>
              <a:latin typeface="+mj-lt"/>
            </a:endParaRPr>
          </a:p>
        </p:txBody>
      </p:sp>
      <p:grpSp>
        <p:nvGrpSpPr>
          <p:cNvPr id="2" name="Group 76"/>
          <p:cNvGrpSpPr>
            <a:grpSpLocks/>
          </p:cNvGrpSpPr>
          <p:nvPr/>
        </p:nvGrpSpPr>
        <p:grpSpPr bwMode="auto">
          <a:xfrm>
            <a:off x="204788" y="1418746"/>
            <a:ext cx="3998912" cy="3448050"/>
            <a:chOff x="86903" y="1706454"/>
            <a:chExt cx="3998209" cy="3447421"/>
          </a:xfrm>
        </p:grpSpPr>
        <p:sp>
          <p:nvSpPr>
            <p:cNvPr id="6" name="Rectangle 5"/>
            <p:cNvSpPr/>
            <p:nvPr/>
          </p:nvSpPr>
          <p:spPr>
            <a:xfrm>
              <a:off x="729727" y="2030245"/>
              <a:ext cx="3355385" cy="31236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4629" name="Group 5"/>
            <p:cNvGrpSpPr>
              <a:grpSpLocks/>
            </p:cNvGrpSpPr>
            <p:nvPr/>
          </p:nvGrpSpPr>
          <p:grpSpPr bwMode="auto">
            <a:xfrm>
              <a:off x="86903" y="1706454"/>
              <a:ext cx="640983" cy="3447421"/>
              <a:chOff x="1188546" y="1125212"/>
              <a:chExt cx="640983" cy="3446788"/>
            </a:xfrm>
          </p:grpSpPr>
          <p:cxnSp>
            <p:nvCxnSpPr>
              <p:cNvPr id="8" name="Straight Connector 7"/>
              <p:cNvCxnSpPr/>
              <p:nvPr/>
            </p:nvCxnSpPr>
            <p:spPr>
              <a:xfrm rot="5400000">
                <a:off x="230169" y="2972386"/>
                <a:ext cx="31992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631" name="TextBox 7"/>
              <p:cNvSpPr txBox="1">
                <a:spLocks noChangeArrowheads="1"/>
              </p:cNvSpPr>
              <p:nvPr/>
            </p:nvSpPr>
            <p:spPr bwMode="auto">
              <a:xfrm>
                <a:off x="1188546" y="1125212"/>
                <a:ext cx="593397" cy="307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Price</a:t>
                </a:r>
              </a:p>
            </p:txBody>
          </p:sp>
        </p:grpSp>
      </p:grpSp>
      <p:grpSp>
        <p:nvGrpSpPr>
          <p:cNvPr id="5" name="Group 8"/>
          <p:cNvGrpSpPr>
            <a:grpSpLocks/>
          </p:cNvGrpSpPr>
          <p:nvPr/>
        </p:nvGrpSpPr>
        <p:grpSpPr bwMode="auto">
          <a:xfrm>
            <a:off x="682625" y="4866796"/>
            <a:ext cx="3656013" cy="323850"/>
            <a:chOff x="1676400" y="5181600"/>
            <a:chExt cx="3655891" cy="324593"/>
          </a:xfrm>
        </p:grpSpPr>
        <p:cxnSp>
          <p:nvCxnSpPr>
            <p:cNvPr id="11" name="Straight Connector 10"/>
            <p:cNvCxnSpPr/>
            <p:nvPr/>
          </p:nvCxnSpPr>
          <p:spPr>
            <a:xfrm>
              <a:off x="1828795" y="5181600"/>
              <a:ext cx="34034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626" name="TextBox 10"/>
            <p:cNvSpPr txBox="1">
              <a:spLocks noChangeArrowheads="1"/>
            </p:cNvSpPr>
            <p:nvPr/>
          </p:nvSpPr>
          <p:spPr bwMode="auto">
            <a:xfrm>
              <a:off x="4480729" y="5198310"/>
              <a:ext cx="851562" cy="3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p:txBody>
        </p:sp>
        <p:sp>
          <p:nvSpPr>
            <p:cNvPr id="24627"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sp>
        <p:nvSpPr>
          <p:cNvPr id="20" name="TextBox 19"/>
          <p:cNvSpPr txBox="1">
            <a:spLocks noChangeArrowheads="1"/>
          </p:cNvSpPr>
          <p:nvPr/>
        </p:nvSpPr>
        <p:spPr bwMode="auto">
          <a:xfrm>
            <a:off x="1713024" y="863121"/>
            <a:ext cx="17475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t>Inelastic </a:t>
            </a:r>
            <a:r>
              <a:rPr lang="en-US" sz="1600" b="1" dirty="0"/>
              <a:t>S</a:t>
            </a:r>
            <a:r>
              <a:rPr lang="en-US" sz="1600" b="1" dirty="0" smtClean="0"/>
              <a:t>upply</a:t>
            </a:r>
            <a:endParaRPr lang="en-US" sz="1600" b="1" dirty="0"/>
          </a:p>
        </p:txBody>
      </p:sp>
      <p:sp>
        <p:nvSpPr>
          <p:cNvPr id="21" name="TextBox 20"/>
          <p:cNvSpPr txBox="1">
            <a:spLocks noChangeArrowheads="1"/>
          </p:cNvSpPr>
          <p:nvPr/>
        </p:nvSpPr>
        <p:spPr bwMode="auto">
          <a:xfrm>
            <a:off x="61785" y="5534918"/>
            <a:ext cx="86693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mn-lt"/>
              </a:rPr>
              <a:t>In </a:t>
            </a:r>
            <a:r>
              <a:rPr lang="en-US" sz="2000" dirty="0" smtClean="0">
                <a:latin typeface="+mn-lt"/>
              </a:rPr>
              <a:t>the above illustrations</a:t>
            </a:r>
            <a:r>
              <a:rPr lang="en-US" sz="2000" dirty="0" smtClean="0">
                <a:latin typeface="+mn-lt"/>
              </a:rPr>
              <a:t> </a:t>
            </a:r>
            <a:r>
              <a:rPr lang="en-US" sz="2000" dirty="0">
                <a:latin typeface="+mn-lt"/>
              </a:rPr>
              <a:t>the demand curve and the size of the tax are the same, but the price elasticity of supply is different. Notice that the more elastic the supply curve, the larger the deadweight loss of the tax.</a:t>
            </a:r>
          </a:p>
        </p:txBody>
      </p:sp>
      <p:sp>
        <p:nvSpPr>
          <p:cNvPr id="59" name="TextBox 58"/>
          <p:cNvSpPr txBox="1">
            <a:spLocks noChangeArrowheads="1"/>
          </p:cNvSpPr>
          <p:nvPr/>
        </p:nvSpPr>
        <p:spPr bwMode="auto">
          <a:xfrm>
            <a:off x="6317494" y="863121"/>
            <a:ext cx="15872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t>Elastic </a:t>
            </a:r>
            <a:r>
              <a:rPr lang="en-US" sz="1600" b="1" dirty="0"/>
              <a:t>S</a:t>
            </a:r>
            <a:r>
              <a:rPr lang="en-US" sz="1600" b="1" dirty="0" smtClean="0"/>
              <a:t>upply</a:t>
            </a:r>
            <a:endParaRPr lang="en-US" sz="1600" b="1" dirty="0"/>
          </a:p>
        </p:txBody>
      </p:sp>
      <p:grpSp>
        <p:nvGrpSpPr>
          <p:cNvPr id="7" name="Group 68"/>
          <p:cNvGrpSpPr>
            <a:grpSpLocks/>
          </p:cNvGrpSpPr>
          <p:nvPr/>
        </p:nvGrpSpPr>
        <p:grpSpPr bwMode="auto">
          <a:xfrm>
            <a:off x="1187450" y="3037996"/>
            <a:ext cx="915988" cy="1246187"/>
            <a:chOff x="1187263" y="3420888"/>
            <a:chExt cx="915463" cy="1246912"/>
          </a:xfrm>
        </p:grpSpPr>
        <p:grpSp>
          <p:nvGrpSpPr>
            <p:cNvPr id="24621" name="Group 132"/>
            <p:cNvGrpSpPr>
              <a:grpSpLocks/>
            </p:cNvGrpSpPr>
            <p:nvPr/>
          </p:nvGrpSpPr>
          <p:grpSpPr bwMode="auto">
            <a:xfrm>
              <a:off x="1187263" y="3441379"/>
              <a:ext cx="844180" cy="1225871"/>
              <a:chOff x="649259" y="1773017"/>
              <a:chExt cx="843838" cy="1224572"/>
            </a:xfrm>
          </p:grpSpPr>
          <p:sp>
            <p:nvSpPr>
              <p:cNvPr id="24623" name="TextBox 133"/>
              <p:cNvSpPr txBox="1">
                <a:spLocks noChangeArrowheads="1"/>
              </p:cNvSpPr>
              <p:nvPr/>
            </p:nvSpPr>
            <p:spPr bwMode="auto">
              <a:xfrm>
                <a:off x="649259" y="2100728"/>
                <a:ext cx="634411" cy="522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Size</a:t>
                </a:r>
              </a:p>
              <a:p>
                <a:pPr algn="ctr" eaLnBrk="1" hangingPunct="1"/>
                <a:r>
                  <a:rPr lang="en-US" sz="1400" dirty="0"/>
                  <a:t>of tax</a:t>
                </a:r>
              </a:p>
            </p:txBody>
          </p:sp>
          <p:sp>
            <p:nvSpPr>
              <p:cNvPr id="65" name="Left Brace 64"/>
              <p:cNvSpPr/>
              <p:nvPr/>
            </p:nvSpPr>
            <p:spPr>
              <a:xfrm>
                <a:off x="1286810" y="1773175"/>
                <a:ext cx="206173" cy="1224964"/>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67" name="Straight Connector 66"/>
            <p:cNvCxnSpPr/>
            <p:nvPr/>
          </p:nvCxnSpPr>
          <p:spPr>
            <a:xfrm rot="5400000">
              <a:off x="1478476" y="4043551"/>
              <a:ext cx="1246912"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70" name="Isosceles Triangle 69"/>
          <p:cNvSpPr/>
          <p:nvPr/>
        </p:nvSpPr>
        <p:spPr>
          <a:xfrm rot="5400000">
            <a:off x="1755775" y="3431696"/>
            <a:ext cx="1139825" cy="409575"/>
          </a:xfrm>
          <a:prstGeom prst="triangle">
            <a:avLst>
              <a:gd name="adj" fmla="val 28005"/>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 name="Group 74"/>
          <p:cNvGrpSpPr>
            <a:grpSpLocks/>
          </p:cNvGrpSpPr>
          <p:nvPr/>
        </p:nvGrpSpPr>
        <p:grpSpPr bwMode="auto">
          <a:xfrm>
            <a:off x="1266825" y="1347308"/>
            <a:ext cx="1784350" cy="2038350"/>
            <a:chOff x="1266126" y="1730384"/>
            <a:chExt cx="1785832" cy="2038666"/>
          </a:xfrm>
        </p:grpSpPr>
        <p:sp>
          <p:nvSpPr>
            <p:cNvPr id="24619" name="TextBox 133"/>
            <p:cNvSpPr txBox="1">
              <a:spLocks noChangeArrowheads="1"/>
            </p:cNvSpPr>
            <p:nvPr/>
          </p:nvSpPr>
          <p:spPr bwMode="auto">
            <a:xfrm>
              <a:off x="1266126" y="1730384"/>
              <a:ext cx="1785832" cy="95410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When supply is relatively inelastic, the deadweight loss of a tax is small</a:t>
              </a:r>
            </a:p>
          </p:txBody>
        </p:sp>
        <p:cxnSp>
          <p:nvCxnSpPr>
            <p:cNvPr id="73" name="Straight Connector 72"/>
            <p:cNvCxnSpPr/>
            <p:nvPr/>
          </p:nvCxnSpPr>
          <p:spPr>
            <a:xfrm rot="5400000" flipH="1" flipV="1">
              <a:off x="1728855" y="3194280"/>
              <a:ext cx="1132062" cy="174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76"/>
          <p:cNvGrpSpPr>
            <a:grpSpLocks/>
          </p:cNvGrpSpPr>
          <p:nvPr/>
        </p:nvGrpSpPr>
        <p:grpSpPr bwMode="auto">
          <a:xfrm>
            <a:off x="4703763" y="1417158"/>
            <a:ext cx="3998912" cy="3448050"/>
            <a:chOff x="86903" y="1706454"/>
            <a:chExt cx="3998209" cy="3447421"/>
          </a:xfrm>
        </p:grpSpPr>
        <p:sp>
          <p:nvSpPr>
            <p:cNvPr id="101" name="Rectangle 100"/>
            <p:cNvSpPr/>
            <p:nvPr/>
          </p:nvSpPr>
          <p:spPr>
            <a:xfrm>
              <a:off x="729727" y="2030245"/>
              <a:ext cx="3355385" cy="31236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4616" name="Group 5"/>
            <p:cNvGrpSpPr>
              <a:grpSpLocks/>
            </p:cNvGrpSpPr>
            <p:nvPr/>
          </p:nvGrpSpPr>
          <p:grpSpPr bwMode="auto">
            <a:xfrm>
              <a:off x="86903" y="1706454"/>
              <a:ext cx="640983" cy="3447421"/>
              <a:chOff x="1188546" y="1125212"/>
              <a:chExt cx="640983" cy="3446788"/>
            </a:xfrm>
          </p:grpSpPr>
          <p:cxnSp>
            <p:nvCxnSpPr>
              <p:cNvPr id="103" name="Straight Connector 102"/>
              <p:cNvCxnSpPr/>
              <p:nvPr/>
            </p:nvCxnSpPr>
            <p:spPr>
              <a:xfrm rot="5400000">
                <a:off x="230169" y="2972386"/>
                <a:ext cx="31992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618" name="TextBox 7"/>
              <p:cNvSpPr txBox="1">
                <a:spLocks noChangeArrowheads="1"/>
              </p:cNvSpPr>
              <p:nvPr/>
            </p:nvSpPr>
            <p:spPr bwMode="auto">
              <a:xfrm>
                <a:off x="1188546" y="1125212"/>
                <a:ext cx="593397" cy="307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Price</a:t>
                </a:r>
              </a:p>
            </p:txBody>
          </p:sp>
        </p:grpSp>
      </p:grpSp>
      <p:grpSp>
        <p:nvGrpSpPr>
          <p:cNvPr id="14" name="Group 8"/>
          <p:cNvGrpSpPr>
            <a:grpSpLocks/>
          </p:cNvGrpSpPr>
          <p:nvPr/>
        </p:nvGrpSpPr>
        <p:grpSpPr bwMode="auto">
          <a:xfrm>
            <a:off x="5181600" y="4865208"/>
            <a:ext cx="3656013" cy="323850"/>
            <a:chOff x="1676400" y="5181600"/>
            <a:chExt cx="3655891" cy="324593"/>
          </a:xfrm>
        </p:grpSpPr>
        <p:cxnSp>
          <p:nvCxnSpPr>
            <p:cNvPr id="106" name="Straight Connector 105"/>
            <p:cNvCxnSpPr/>
            <p:nvPr/>
          </p:nvCxnSpPr>
          <p:spPr>
            <a:xfrm>
              <a:off x="1828795" y="5181600"/>
              <a:ext cx="34034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613" name="TextBox 10"/>
            <p:cNvSpPr txBox="1">
              <a:spLocks noChangeArrowheads="1"/>
            </p:cNvSpPr>
            <p:nvPr/>
          </p:nvSpPr>
          <p:spPr bwMode="auto">
            <a:xfrm>
              <a:off x="4480729" y="5198310"/>
              <a:ext cx="851562" cy="3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p:txBody>
        </p:sp>
        <p:sp>
          <p:nvSpPr>
            <p:cNvPr id="24614"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16" name="Group 114"/>
          <p:cNvGrpSpPr>
            <a:grpSpLocks/>
          </p:cNvGrpSpPr>
          <p:nvPr/>
        </p:nvGrpSpPr>
        <p:grpSpPr bwMode="auto">
          <a:xfrm>
            <a:off x="4984750" y="2477608"/>
            <a:ext cx="915988" cy="1247775"/>
            <a:chOff x="1187263" y="3420888"/>
            <a:chExt cx="915463" cy="1246912"/>
          </a:xfrm>
        </p:grpSpPr>
        <p:grpSp>
          <p:nvGrpSpPr>
            <p:cNvPr id="24608" name="Group 132"/>
            <p:cNvGrpSpPr>
              <a:grpSpLocks/>
            </p:cNvGrpSpPr>
            <p:nvPr/>
          </p:nvGrpSpPr>
          <p:grpSpPr bwMode="auto">
            <a:xfrm>
              <a:off x="1187263" y="3441378"/>
              <a:ext cx="844180" cy="1225870"/>
              <a:chOff x="649259" y="1773017"/>
              <a:chExt cx="843838" cy="1224572"/>
            </a:xfrm>
          </p:grpSpPr>
          <p:sp>
            <p:nvSpPr>
              <p:cNvPr id="24610" name="TextBox 133"/>
              <p:cNvSpPr txBox="1">
                <a:spLocks noChangeArrowheads="1"/>
              </p:cNvSpPr>
              <p:nvPr/>
            </p:nvSpPr>
            <p:spPr bwMode="auto">
              <a:xfrm>
                <a:off x="649259" y="2100728"/>
                <a:ext cx="634411" cy="522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Size</a:t>
                </a:r>
              </a:p>
              <a:p>
                <a:pPr algn="ctr" eaLnBrk="1" hangingPunct="1"/>
                <a:r>
                  <a:rPr lang="en-US" sz="1400" dirty="0"/>
                  <a:t>of tax</a:t>
                </a:r>
              </a:p>
            </p:txBody>
          </p:sp>
          <p:sp>
            <p:nvSpPr>
              <p:cNvPr id="119" name="Left Brace 118"/>
              <p:cNvSpPr/>
              <p:nvPr/>
            </p:nvSpPr>
            <p:spPr>
              <a:xfrm>
                <a:off x="1286810" y="1773151"/>
                <a:ext cx="206173" cy="1224990"/>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117" name="Straight Connector 116"/>
            <p:cNvCxnSpPr/>
            <p:nvPr/>
          </p:nvCxnSpPr>
          <p:spPr>
            <a:xfrm rot="5400000">
              <a:off x="1478476" y="4043551"/>
              <a:ext cx="1246912"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0" name="Isosceles Triangle 119"/>
          <p:cNvSpPr/>
          <p:nvPr/>
        </p:nvSpPr>
        <p:spPr>
          <a:xfrm rot="5400000">
            <a:off x="5850732" y="2573652"/>
            <a:ext cx="1189037" cy="1038225"/>
          </a:xfrm>
          <a:prstGeom prst="triangle">
            <a:avLst>
              <a:gd name="adj" fmla="val 70728"/>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8" name="Group 120"/>
          <p:cNvGrpSpPr>
            <a:grpSpLocks/>
          </p:cNvGrpSpPr>
          <p:nvPr/>
        </p:nvGrpSpPr>
        <p:grpSpPr bwMode="auto">
          <a:xfrm>
            <a:off x="6264275" y="1534633"/>
            <a:ext cx="1785938" cy="1620838"/>
            <a:chOff x="1764889" y="1920390"/>
            <a:chExt cx="1785832" cy="1620436"/>
          </a:xfrm>
        </p:grpSpPr>
        <p:sp>
          <p:nvSpPr>
            <p:cNvPr id="24606" name="TextBox 133"/>
            <p:cNvSpPr txBox="1">
              <a:spLocks noChangeArrowheads="1"/>
            </p:cNvSpPr>
            <p:nvPr/>
          </p:nvSpPr>
          <p:spPr bwMode="auto">
            <a:xfrm>
              <a:off x="1764889" y="1920390"/>
              <a:ext cx="1785832" cy="95410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When supply is relatively elastic, the deadweight loss of a tax is large</a:t>
              </a:r>
            </a:p>
          </p:txBody>
        </p:sp>
        <p:cxnSp>
          <p:nvCxnSpPr>
            <p:cNvPr id="123" name="Straight Connector 122"/>
            <p:cNvCxnSpPr/>
            <p:nvPr/>
          </p:nvCxnSpPr>
          <p:spPr>
            <a:xfrm rot="5400000" flipH="1" flipV="1">
              <a:off x="1718128" y="2905137"/>
              <a:ext cx="712611" cy="5587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2"/>
          <p:cNvGrpSpPr>
            <a:grpSpLocks/>
          </p:cNvGrpSpPr>
          <p:nvPr/>
        </p:nvGrpSpPr>
        <p:grpSpPr bwMode="auto">
          <a:xfrm>
            <a:off x="831850" y="1980721"/>
            <a:ext cx="3371850" cy="2587625"/>
            <a:chOff x="2322309" y="2808578"/>
            <a:chExt cx="3766477" cy="3513293"/>
          </a:xfrm>
        </p:grpSpPr>
        <p:cxnSp>
          <p:nvCxnSpPr>
            <p:cNvPr id="15" name="Straight Connector 14"/>
            <p:cNvCxnSpPr/>
            <p:nvPr/>
          </p:nvCxnSpPr>
          <p:spPr>
            <a:xfrm>
              <a:off x="2322309" y="2808578"/>
              <a:ext cx="3541269" cy="3513293"/>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4605" name="TextBox 14"/>
            <p:cNvSpPr txBox="1">
              <a:spLocks noChangeArrowheads="1"/>
            </p:cNvSpPr>
            <p:nvPr/>
          </p:nvSpPr>
          <p:spPr bwMode="auto">
            <a:xfrm>
              <a:off x="5127015" y="5331470"/>
              <a:ext cx="961771" cy="41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Demand</a:t>
              </a:r>
              <a:endParaRPr lang="en-US" sz="1400" baseline="-25000"/>
            </a:p>
          </p:txBody>
        </p:sp>
      </p:grpSp>
      <p:grpSp>
        <p:nvGrpSpPr>
          <p:cNvPr id="22" name="Group 90"/>
          <p:cNvGrpSpPr>
            <a:grpSpLocks/>
          </p:cNvGrpSpPr>
          <p:nvPr/>
        </p:nvGrpSpPr>
        <p:grpSpPr bwMode="auto">
          <a:xfrm>
            <a:off x="1900238" y="2010883"/>
            <a:ext cx="2041525" cy="2676525"/>
            <a:chOff x="3136444" y="4695946"/>
            <a:chExt cx="2281180" cy="3631739"/>
          </a:xfrm>
        </p:grpSpPr>
        <p:cxnSp>
          <p:nvCxnSpPr>
            <p:cNvPr id="27" name="Straight Connector 26"/>
            <p:cNvCxnSpPr/>
            <p:nvPr/>
          </p:nvCxnSpPr>
          <p:spPr>
            <a:xfrm rot="5400000" flipH="1" flipV="1">
              <a:off x="2185781" y="6023570"/>
              <a:ext cx="3254778" cy="135345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4603" name="TextBox 92"/>
            <p:cNvSpPr txBox="1">
              <a:spLocks noChangeArrowheads="1"/>
            </p:cNvSpPr>
            <p:nvPr/>
          </p:nvSpPr>
          <p:spPr bwMode="auto">
            <a:xfrm>
              <a:off x="4543320" y="4695946"/>
              <a:ext cx="874304" cy="41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Supply </a:t>
              </a:r>
              <a:endParaRPr lang="en-US" sz="1400" baseline="-25000"/>
            </a:p>
          </p:txBody>
        </p:sp>
      </p:grpSp>
      <p:grpSp>
        <p:nvGrpSpPr>
          <p:cNvPr id="23" name="Group 12"/>
          <p:cNvGrpSpPr>
            <a:grpSpLocks/>
          </p:cNvGrpSpPr>
          <p:nvPr/>
        </p:nvGrpSpPr>
        <p:grpSpPr bwMode="auto">
          <a:xfrm>
            <a:off x="5330825" y="1979133"/>
            <a:ext cx="3633788" cy="2587625"/>
            <a:chOff x="2322309" y="2808578"/>
            <a:chExt cx="4058266" cy="3513293"/>
          </a:xfrm>
        </p:grpSpPr>
        <p:cxnSp>
          <p:nvCxnSpPr>
            <p:cNvPr id="110" name="Straight Connector 109"/>
            <p:cNvCxnSpPr/>
            <p:nvPr/>
          </p:nvCxnSpPr>
          <p:spPr>
            <a:xfrm>
              <a:off x="2322309" y="2808578"/>
              <a:ext cx="3540567" cy="3513293"/>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4601" name="TextBox 14"/>
            <p:cNvSpPr txBox="1">
              <a:spLocks noChangeArrowheads="1"/>
            </p:cNvSpPr>
            <p:nvPr/>
          </p:nvSpPr>
          <p:spPr bwMode="auto">
            <a:xfrm>
              <a:off x="5418804" y="5460427"/>
              <a:ext cx="961771" cy="41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Demand</a:t>
              </a:r>
              <a:endParaRPr lang="en-US" sz="1400" baseline="-25000"/>
            </a:p>
          </p:txBody>
        </p:sp>
      </p:grpSp>
      <p:grpSp>
        <p:nvGrpSpPr>
          <p:cNvPr id="24" name="Group 90"/>
          <p:cNvGrpSpPr>
            <a:grpSpLocks/>
          </p:cNvGrpSpPr>
          <p:nvPr/>
        </p:nvGrpSpPr>
        <p:grpSpPr bwMode="auto">
          <a:xfrm>
            <a:off x="5462588" y="2399821"/>
            <a:ext cx="3489325" cy="1503362"/>
            <a:chOff x="2090549" y="5227581"/>
            <a:chExt cx="3897558" cy="2039515"/>
          </a:xfrm>
        </p:grpSpPr>
        <p:cxnSp>
          <p:nvCxnSpPr>
            <p:cNvPr id="113" name="Straight Connector 112"/>
            <p:cNvCxnSpPr/>
            <p:nvPr/>
          </p:nvCxnSpPr>
          <p:spPr>
            <a:xfrm flipV="1">
              <a:off x="2090549" y="5817684"/>
              <a:ext cx="3291114" cy="144941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4599" name="TextBox 92"/>
            <p:cNvSpPr txBox="1">
              <a:spLocks noChangeArrowheads="1"/>
            </p:cNvSpPr>
            <p:nvPr/>
          </p:nvSpPr>
          <p:spPr bwMode="auto">
            <a:xfrm>
              <a:off x="5113803" y="5227581"/>
              <a:ext cx="874304" cy="41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Supply </a:t>
              </a:r>
              <a:endParaRPr lang="en-US" sz="1400" baseline="-250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par>
                          <p:cTn id="23" fill="hold" nodeType="afterGroup">
                            <p:stCondLst>
                              <p:cond delay="2000"/>
                            </p:stCondLst>
                            <p:childTnLst>
                              <p:par>
                                <p:cTn id="24" presetID="22" presetClass="entr" presetSubtype="1"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up)">
                                      <p:cBhvr>
                                        <p:cTn id="26" dur="500"/>
                                        <p:tgtEl>
                                          <p:spTgt spid="7"/>
                                        </p:tgtEl>
                                      </p:cBhvr>
                                    </p:animEffect>
                                  </p:childTnLst>
                                </p:cTn>
                              </p:par>
                            </p:childTnLst>
                          </p:cTn>
                        </p:par>
                        <p:par>
                          <p:cTn id="27" fill="hold" nodeType="afterGroup">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70"/>
                                        </p:tgtEl>
                                        <p:attrNameLst>
                                          <p:attrName>style.visibility</p:attrName>
                                        </p:attrNameLst>
                                      </p:cBhvr>
                                      <p:to>
                                        <p:strVal val="visible"/>
                                      </p:to>
                                    </p:set>
                                    <p:animEffect transition="in" filter="wipe(left)">
                                      <p:cBhvr>
                                        <p:cTn id="30" dur="500"/>
                                        <p:tgtEl>
                                          <p:spTgt spid="70"/>
                                        </p:tgtEl>
                                      </p:cBhvr>
                                    </p:animEffect>
                                  </p:childTnLst>
                                </p:cTn>
                              </p:par>
                            </p:childTnLst>
                          </p:cTn>
                        </p:par>
                        <p:par>
                          <p:cTn id="31" fill="hold" nodeType="afterGroup">
                            <p:stCondLst>
                              <p:cond delay="3000"/>
                            </p:stCondLst>
                            <p:childTnLst>
                              <p:par>
                                <p:cTn id="32" presetID="22" presetClass="entr" presetSubtype="8"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wipe(left)">
                                      <p:cBhvr>
                                        <p:cTn id="39" dur="500"/>
                                        <p:tgtEl>
                                          <p:spTgt spid="59"/>
                                        </p:tgtEl>
                                      </p:cBhvr>
                                    </p:animEffect>
                                  </p:childTnLst>
                                </p:cTn>
                              </p:par>
                            </p:childTnLst>
                          </p:cTn>
                        </p:par>
                        <p:par>
                          <p:cTn id="40" fill="hold" nodeType="afterGroup">
                            <p:stCondLst>
                              <p:cond delay="500"/>
                            </p:stCondLst>
                            <p:childTnLst>
                              <p:par>
                                <p:cTn id="41" presetID="22" presetClass="entr" presetSubtype="8"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par>
                                <p:cTn id="44" presetID="22" presetClass="entr" presetSubtype="4"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00"/>
                                        <p:tgtEl>
                                          <p:spTgt spid="12"/>
                                        </p:tgtEl>
                                      </p:cBhvr>
                                    </p:animEffect>
                                  </p:childTnLst>
                                </p:cTn>
                              </p:par>
                            </p:childTnLst>
                          </p:cTn>
                        </p:par>
                        <p:par>
                          <p:cTn id="47" fill="hold" nodeType="afterGroup">
                            <p:stCondLst>
                              <p:cond delay="1000"/>
                            </p:stCondLst>
                            <p:childTnLst>
                              <p:par>
                                <p:cTn id="48" presetID="22" presetClass="entr" presetSubtype="8" fill="hold" nodeType="after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wipe(left)">
                                      <p:cBhvr>
                                        <p:cTn id="50" dur="500"/>
                                        <p:tgtEl>
                                          <p:spTgt spid="23"/>
                                        </p:tgtEl>
                                      </p:cBhvr>
                                    </p:animEffect>
                                  </p:childTnLst>
                                </p:cTn>
                              </p:par>
                            </p:childTnLst>
                          </p:cTn>
                        </p:par>
                        <p:par>
                          <p:cTn id="51" fill="hold" nodeType="afterGroup">
                            <p:stCondLst>
                              <p:cond delay="1500"/>
                            </p:stCondLst>
                            <p:childTnLst>
                              <p:par>
                                <p:cTn id="52" presetID="22" presetClass="entr" presetSubtype="8" fill="hold"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left)">
                                      <p:cBhvr>
                                        <p:cTn id="54" dur="500"/>
                                        <p:tgtEl>
                                          <p:spTgt spid="24"/>
                                        </p:tgtEl>
                                      </p:cBhvr>
                                    </p:animEffect>
                                  </p:childTnLst>
                                </p:cTn>
                              </p:par>
                            </p:childTnLst>
                          </p:cTn>
                        </p:par>
                        <p:par>
                          <p:cTn id="55" fill="hold" nodeType="afterGroup">
                            <p:stCondLst>
                              <p:cond delay="2000"/>
                            </p:stCondLst>
                            <p:childTnLst>
                              <p:par>
                                <p:cTn id="56" presetID="22" presetClass="entr" presetSubtype="1"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up)">
                                      <p:cBhvr>
                                        <p:cTn id="58" dur="500"/>
                                        <p:tgtEl>
                                          <p:spTgt spid="16"/>
                                        </p:tgtEl>
                                      </p:cBhvr>
                                    </p:animEffect>
                                  </p:childTnLst>
                                </p:cTn>
                              </p:par>
                            </p:childTnLst>
                          </p:cTn>
                        </p:par>
                        <p:par>
                          <p:cTn id="59" fill="hold" nodeType="afterGroup">
                            <p:stCondLst>
                              <p:cond delay="2500"/>
                            </p:stCondLst>
                            <p:childTnLst>
                              <p:par>
                                <p:cTn id="60" presetID="22" presetClass="entr" presetSubtype="8" fill="hold" grpId="0" nodeType="after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wipe(left)">
                                      <p:cBhvr>
                                        <p:cTn id="62" dur="500"/>
                                        <p:tgtEl>
                                          <p:spTgt spid="120"/>
                                        </p:tgtEl>
                                      </p:cBhvr>
                                    </p:animEffect>
                                  </p:childTnLst>
                                </p:cTn>
                              </p:par>
                            </p:childTnLst>
                          </p:cTn>
                        </p:par>
                        <p:par>
                          <p:cTn id="63" fill="hold" nodeType="afterGroup">
                            <p:stCondLst>
                              <p:cond delay="3000"/>
                            </p:stCondLst>
                            <p:childTnLst>
                              <p:par>
                                <p:cTn id="64" presetID="22" presetClass="entr" presetSubtype="8" fill="hold"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500"/>
                                        <p:tgtEl>
                                          <p:spTgt spid="18"/>
                                        </p:tgtEl>
                                      </p:cBhvr>
                                    </p:animEffect>
                                  </p:childTnLst>
                                </p:cTn>
                              </p:par>
                            </p:childTnLst>
                          </p:cTn>
                        </p:par>
                      </p:childTnLst>
                    </p:cTn>
                  </p:par>
                  <p:par>
                    <p:cTn id="67" fill="hold">
                      <p:stCondLst>
                        <p:cond delay="indefinite"/>
                      </p:stCondLst>
                      <p:childTnLst>
                        <p:par>
                          <p:cTn id="68" fill="hold" nodeType="after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left)">
                                      <p:cBhvr>
                                        <p:cTn id="7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59" grpId="0"/>
      <p:bldP spid="70" grpId="0" animBg="1"/>
      <p:bldP spid="1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111211" y="12357"/>
            <a:ext cx="9032789"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j-lt"/>
              </a:rPr>
              <a:t>Tax distortions and </a:t>
            </a:r>
            <a:r>
              <a:rPr lang="en-US" sz="4000" dirty="0" smtClean="0">
                <a:solidFill>
                  <a:srgbClr val="0070C0"/>
                </a:solidFill>
                <a:latin typeface="+mj-lt"/>
              </a:rPr>
              <a:t>elasticities</a:t>
            </a:r>
            <a:endParaRPr lang="en-US" sz="4000" dirty="0" smtClean="0">
              <a:solidFill>
                <a:srgbClr val="0070C0"/>
              </a:solidFill>
              <a:latin typeface="+mj-lt"/>
            </a:endParaRPr>
          </a:p>
        </p:txBody>
      </p:sp>
      <p:grpSp>
        <p:nvGrpSpPr>
          <p:cNvPr id="2" name="Group 76"/>
          <p:cNvGrpSpPr>
            <a:grpSpLocks/>
          </p:cNvGrpSpPr>
          <p:nvPr/>
        </p:nvGrpSpPr>
        <p:grpSpPr bwMode="auto">
          <a:xfrm>
            <a:off x="204788" y="1443460"/>
            <a:ext cx="3998912" cy="3448050"/>
            <a:chOff x="86903" y="1706454"/>
            <a:chExt cx="3998209" cy="3447421"/>
          </a:xfrm>
        </p:grpSpPr>
        <p:sp>
          <p:nvSpPr>
            <p:cNvPr id="6" name="Rectangle 5"/>
            <p:cNvSpPr/>
            <p:nvPr/>
          </p:nvSpPr>
          <p:spPr>
            <a:xfrm>
              <a:off x="729727" y="2030245"/>
              <a:ext cx="3355385" cy="31236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5653" name="Group 5"/>
            <p:cNvGrpSpPr>
              <a:grpSpLocks/>
            </p:cNvGrpSpPr>
            <p:nvPr/>
          </p:nvGrpSpPr>
          <p:grpSpPr bwMode="auto">
            <a:xfrm>
              <a:off x="86903" y="1706454"/>
              <a:ext cx="640983" cy="3447421"/>
              <a:chOff x="1188546" y="1125212"/>
              <a:chExt cx="640983" cy="3446788"/>
            </a:xfrm>
          </p:grpSpPr>
          <p:cxnSp>
            <p:nvCxnSpPr>
              <p:cNvPr id="8" name="Straight Connector 7"/>
              <p:cNvCxnSpPr/>
              <p:nvPr/>
            </p:nvCxnSpPr>
            <p:spPr>
              <a:xfrm rot="5400000">
                <a:off x="230169" y="2972386"/>
                <a:ext cx="31992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655" name="TextBox 7"/>
              <p:cNvSpPr txBox="1">
                <a:spLocks noChangeArrowheads="1"/>
              </p:cNvSpPr>
              <p:nvPr/>
            </p:nvSpPr>
            <p:spPr bwMode="auto">
              <a:xfrm>
                <a:off x="1188546" y="1125212"/>
                <a:ext cx="593397" cy="307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Price</a:t>
                </a:r>
              </a:p>
            </p:txBody>
          </p:sp>
        </p:grpSp>
      </p:grpSp>
      <p:grpSp>
        <p:nvGrpSpPr>
          <p:cNvPr id="5" name="Group 8"/>
          <p:cNvGrpSpPr>
            <a:grpSpLocks/>
          </p:cNvGrpSpPr>
          <p:nvPr/>
        </p:nvGrpSpPr>
        <p:grpSpPr bwMode="auto">
          <a:xfrm>
            <a:off x="682625" y="4891510"/>
            <a:ext cx="3656013" cy="323850"/>
            <a:chOff x="1676400" y="5181600"/>
            <a:chExt cx="3655891" cy="324593"/>
          </a:xfrm>
        </p:grpSpPr>
        <p:cxnSp>
          <p:nvCxnSpPr>
            <p:cNvPr id="11" name="Straight Connector 10"/>
            <p:cNvCxnSpPr/>
            <p:nvPr/>
          </p:nvCxnSpPr>
          <p:spPr>
            <a:xfrm>
              <a:off x="1828795" y="5181600"/>
              <a:ext cx="34034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650" name="TextBox 10"/>
            <p:cNvSpPr txBox="1">
              <a:spLocks noChangeArrowheads="1"/>
            </p:cNvSpPr>
            <p:nvPr/>
          </p:nvSpPr>
          <p:spPr bwMode="auto">
            <a:xfrm>
              <a:off x="4480729" y="5198310"/>
              <a:ext cx="851562" cy="3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p:txBody>
        </p:sp>
        <p:sp>
          <p:nvSpPr>
            <p:cNvPr id="25651"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sp>
        <p:nvSpPr>
          <p:cNvPr id="20" name="TextBox 19"/>
          <p:cNvSpPr txBox="1">
            <a:spLocks noChangeArrowheads="1"/>
          </p:cNvSpPr>
          <p:nvPr/>
        </p:nvSpPr>
        <p:spPr bwMode="auto">
          <a:xfrm>
            <a:off x="1576436" y="887835"/>
            <a:ext cx="18726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t>Inelastic </a:t>
            </a:r>
            <a:r>
              <a:rPr lang="en-US" sz="1600" b="1" dirty="0"/>
              <a:t>D</a:t>
            </a:r>
            <a:r>
              <a:rPr lang="en-US" sz="1600" b="1" dirty="0" smtClean="0"/>
              <a:t>emand</a:t>
            </a:r>
            <a:endParaRPr lang="en-US" sz="1600" b="1" dirty="0"/>
          </a:p>
        </p:txBody>
      </p:sp>
      <p:sp>
        <p:nvSpPr>
          <p:cNvPr id="21" name="TextBox 20"/>
          <p:cNvSpPr txBox="1">
            <a:spLocks noChangeArrowheads="1"/>
          </p:cNvSpPr>
          <p:nvPr/>
        </p:nvSpPr>
        <p:spPr bwMode="auto">
          <a:xfrm>
            <a:off x="0" y="5683202"/>
            <a:ext cx="86693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mn-lt"/>
              </a:rPr>
              <a:t>In </a:t>
            </a:r>
            <a:r>
              <a:rPr lang="en-US" sz="2000" dirty="0" smtClean="0">
                <a:latin typeface="+mn-lt"/>
              </a:rPr>
              <a:t>the above illustrations</a:t>
            </a:r>
            <a:r>
              <a:rPr lang="en-US" sz="2000" dirty="0" smtClean="0">
                <a:latin typeface="+mn-lt"/>
              </a:rPr>
              <a:t>, </a:t>
            </a:r>
            <a:r>
              <a:rPr lang="en-US" sz="2000" dirty="0">
                <a:latin typeface="+mn-lt"/>
              </a:rPr>
              <a:t>the supply curve and the size of the tax are the same, but the price elasticity of demand is different. Notice that the more elastic the demand curve, the larger the deadweight loss of the tax.</a:t>
            </a:r>
          </a:p>
        </p:txBody>
      </p:sp>
      <p:sp>
        <p:nvSpPr>
          <p:cNvPr id="59" name="TextBox 58"/>
          <p:cNvSpPr txBox="1">
            <a:spLocks noChangeArrowheads="1"/>
          </p:cNvSpPr>
          <p:nvPr/>
        </p:nvSpPr>
        <p:spPr bwMode="auto">
          <a:xfrm>
            <a:off x="6172121" y="887835"/>
            <a:ext cx="17123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t>Elastic </a:t>
            </a:r>
            <a:r>
              <a:rPr lang="en-US" sz="1600" b="1" dirty="0"/>
              <a:t>D</a:t>
            </a:r>
            <a:r>
              <a:rPr lang="en-US" sz="1600" b="1" dirty="0" smtClean="0"/>
              <a:t>emand</a:t>
            </a:r>
            <a:endParaRPr lang="en-US" sz="1600" b="1" dirty="0"/>
          </a:p>
        </p:txBody>
      </p:sp>
      <p:grpSp>
        <p:nvGrpSpPr>
          <p:cNvPr id="7" name="Group 68"/>
          <p:cNvGrpSpPr>
            <a:grpSpLocks/>
          </p:cNvGrpSpPr>
          <p:nvPr/>
        </p:nvGrpSpPr>
        <p:grpSpPr bwMode="auto">
          <a:xfrm>
            <a:off x="973138" y="2705522"/>
            <a:ext cx="915987" cy="1247775"/>
            <a:chOff x="1187263" y="3420888"/>
            <a:chExt cx="915463" cy="1246912"/>
          </a:xfrm>
        </p:grpSpPr>
        <p:grpSp>
          <p:nvGrpSpPr>
            <p:cNvPr id="25645" name="Group 132"/>
            <p:cNvGrpSpPr>
              <a:grpSpLocks/>
            </p:cNvGrpSpPr>
            <p:nvPr/>
          </p:nvGrpSpPr>
          <p:grpSpPr bwMode="auto">
            <a:xfrm>
              <a:off x="1187263" y="3441379"/>
              <a:ext cx="844180" cy="1225871"/>
              <a:chOff x="649259" y="1773017"/>
              <a:chExt cx="843838" cy="1224572"/>
            </a:xfrm>
          </p:grpSpPr>
          <p:sp>
            <p:nvSpPr>
              <p:cNvPr id="25647" name="TextBox 133"/>
              <p:cNvSpPr txBox="1">
                <a:spLocks noChangeArrowheads="1"/>
              </p:cNvSpPr>
              <p:nvPr/>
            </p:nvSpPr>
            <p:spPr bwMode="auto">
              <a:xfrm>
                <a:off x="649259" y="2100728"/>
                <a:ext cx="634411" cy="522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Size</a:t>
                </a:r>
              </a:p>
              <a:p>
                <a:pPr algn="ctr" eaLnBrk="1" hangingPunct="1"/>
                <a:r>
                  <a:rPr lang="en-US" sz="1400" dirty="0"/>
                  <a:t>of tax</a:t>
                </a:r>
              </a:p>
            </p:txBody>
          </p:sp>
          <p:sp>
            <p:nvSpPr>
              <p:cNvPr id="65" name="Left Brace 64"/>
              <p:cNvSpPr/>
              <p:nvPr/>
            </p:nvSpPr>
            <p:spPr>
              <a:xfrm>
                <a:off x="1286811" y="1773150"/>
                <a:ext cx="206173" cy="1224989"/>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67" name="Straight Connector 66"/>
            <p:cNvCxnSpPr/>
            <p:nvPr/>
          </p:nvCxnSpPr>
          <p:spPr>
            <a:xfrm rot="5400000">
              <a:off x="1478477" y="4043551"/>
              <a:ext cx="1246912" cy="15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70" name="Isosceles Triangle 69"/>
          <p:cNvSpPr/>
          <p:nvPr/>
        </p:nvSpPr>
        <p:spPr>
          <a:xfrm rot="5400000">
            <a:off x="1484313" y="3097635"/>
            <a:ext cx="1254125" cy="409575"/>
          </a:xfrm>
          <a:prstGeom prst="triangle">
            <a:avLst>
              <a:gd name="adj" fmla="val 7164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 name="Group 12"/>
          <p:cNvGrpSpPr>
            <a:grpSpLocks/>
          </p:cNvGrpSpPr>
          <p:nvPr/>
        </p:nvGrpSpPr>
        <p:grpSpPr bwMode="auto">
          <a:xfrm>
            <a:off x="1614488" y="2040360"/>
            <a:ext cx="2138362" cy="2749550"/>
            <a:chOff x="3554951" y="2856161"/>
            <a:chExt cx="2387941" cy="3731306"/>
          </a:xfrm>
        </p:grpSpPr>
        <p:cxnSp>
          <p:nvCxnSpPr>
            <p:cNvPr id="15" name="Straight Connector 14"/>
            <p:cNvCxnSpPr/>
            <p:nvPr/>
          </p:nvCxnSpPr>
          <p:spPr>
            <a:xfrm rot="16200000" flipH="1">
              <a:off x="2377464" y="4033648"/>
              <a:ext cx="3707608" cy="1352634"/>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5644" name="TextBox 14"/>
            <p:cNvSpPr txBox="1">
              <a:spLocks noChangeArrowheads="1"/>
            </p:cNvSpPr>
            <p:nvPr/>
          </p:nvSpPr>
          <p:spPr bwMode="auto">
            <a:xfrm>
              <a:off x="4981121" y="6169689"/>
              <a:ext cx="961771" cy="41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Demand</a:t>
              </a:r>
              <a:endParaRPr lang="en-US" sz="1400" baseline="-25000"/>
            </a:p>
          </p:txBody>
        </p:sp>
      </p:grpSp>
      <p:grpSp>
        <p:nvGrpSpPr>
          <p:cNvPr id="12" name="Group 90"/>
          <p:cNvGrpSpPr>
            <a:grpSpLocks/>
          </p:cNvGrpSpPr>
          <p:nvPr/>
        </p:nvGrpSpPr>
        <p:grpSpPr bwMode="auto">
          <a:xfrm>
            <a:off x="836613" y="1797472"/>
            <a:ext cx="3319462" cy="3094038"/>
            <a:chOff x="1948476" y="4373741"/>
            <a:chExt cx="3707955" cy="4196585"/>
          </a:xfrm>
        </p:grpSpPr>
        <p:cxnSp>
          <p:nvCxnSpPr>
            <p:cNvPr id="27" name="Straight Connector 26"/>
            <p:cNvCxnSpPr/>
            <p:nvPr/>
          </p:nvCxnSpPr>
          <p:spPr>
            <a:xfrm rot="5400000" flipH="1" flipV="1">
              <a:off x="1841708" y="4954212"/>
              <a:ext cx="3722881" cy="3509346"/>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5642" name="TextBox 92"/>
            <p:cNvSpPr txBox="1">
              <a:spLocks noChangeArrowheads="1"/>
            </p:cNvSpPr>
            <p:nvPr/>
          </p:nvSpPr>
          <p:spPr bwMode="auto">
            <a:xfrm>
              <a:off x="4782127" y="4373741"/>
              <a:ext cx="874304" cy="41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Supply </a:t>
              </a:r>
              <a:endParaRPr lang="en-US" sz="1400" baseline="-25000"/>
            </a:p>
          </p:txBody>
        </p:sp>
      </p:grpSp>
      <p:grpSp>
        <p:nvGrpSpPr>
          <p:cNvPr id="13" name="Group 74"/>
          <p:cNvGrpSpPr>
            <a:grpSpLocks/>
          </p:cNvGrpSpPr>
          <p:nvPr/>
        </p:nvGrpSpPr>
        <p:grpSpPr bwMode="auto">
          <a:xfrm>
            <a:off x="993775" y="1360910"/>
            <a:ext cx="2332038" cy="2049462"/>
            <a:chOff x="1313626" y="1718517"/>
            <a:chExt cx="2332089" cy="2050535"/>
          </a:xfrm>
        </p:grpSpPr>
        <p:sp>
          <p:nvSpPr>
            <p:cNvPr id="25639" name="TextBox 133"/>
            <p:cNvSpPr txBox="1">
              <a:spLocks noChangeArrowheads="1"/>
            </p:cNvSpPr>
            <p:nvPr/>
          </p:nvSpPr>
          <p:spPr bwMode="auto">
            <a:xfrm>
              <a:off x="1313626" y="1718517"/>
              <a:ext cx="2332089"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When demand is relatively inelastic, the deadweight loss of a tax is small</a:t>
              </a:r>
            </a:p>
          </p:txBody>
        </p:sp>
        <p:cxnSp>
          <p:nvCxnSpPr>
            <p:cNvPr id="73" name="Straight Connector 72"/>
            <p:cNvCxnSpPr/>
            <p:nvPr/>
          </p:nvCxnSpPr>
          <p:spPr>
            <a:xfrm rot="5400000" flipH="1" flipV="1">
              <a:off x="1876876" y="2879707"/>
              <a:ext cx="1299255" cy="4794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76"/>
          <p:cNvGrpSpPr>
            <a:grpSpLocks/>
          </p:cNvGrpSpPr>
          <p:nvPr/>
        </p:nvGrpSpPr>
        <p:grpSpPr bwMode="auto">
          <a:xfrm>
            <a:off x="4562475" y="1452985"/>
            <a:ext cx="3997325" cy="3448050"/>
            <a:chOff x="86903" y="1706454"/>
            <a:chExt cx="3998209" cy="3447421"/>
          </a:xfrm>
        </p:grpSpPr>
        <p:sp>
          <p:nvSpPr>
            <p:cNvPr id="69" name="Rectangle 68"/>
            <p:cNvSpPr/>
            <p:nvPr/>
          </p:nvSpPr>
          <p:spPr>
            <a:xfrm>
              <a:off x="729983" y="2030245"/>
              <a:ext cx="3355129" cy="31236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5636" name="Group 5"/>
            <p:cNvGrpSpPr>
              <a:grpSpLocks/>
            </p:cNvGrpSpPr>
            <p:nvPr/>
          </p:nvGrpSpPr>
          <p:grpSpPr bwMode="auto">
            <a:xfrm>
              <a:off x="86903" y="1706454"/>
              <a:ext cx="640983" cy="3447421"/>
              <a:chOff x="1188546" y="1125212"/>
              <a:chExt cx="640983" cy="3446788"/>
            </a:xfrm>
          </p:grpSpPr>
          <p:cxnSp>
            <p:nvCxnSpPr>
              <p:cNvPr id="74" name="Straight Connector 73"/>
              <p:cNvCxnSpPr/>
              <p:nvPr/>
            </p:nvCxnSpPr>
            <p:spPr>
              <a:xfrm rot="5400000">
                <a:off x="230424" y="2972386"/>
                <a:ext cx="31992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638" name="TextBox 7"/>
              <p:cNvSpPr txBox="1">
                <a:spLocks noChangeArrowheads="1"/>
              </p:cNvSpPr>
              <p:nvPr/>
            </p:nvSpPr>
            <p:spPr bwMode="auto">
              <a:xfrm>
                <a:off x="1188546" y="1125212"/>
                <a:ext cx="593397" cy="307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Price</a:t>
                </a:r>
              </a:p>
            </p:txBody>
          </p:sp>
        </p:grpSp>
      </p:grpSp>
      <p:grpSp>
        <p:nvGrpSpPr>
          <p:cNvPr id="17" name="Group 8"/>
          <p:cNvGrpSpPr>
            <a:grpSpLocks/>
          </p:cNvGrpSpPr>
          <p:nvPr/>
        </p:nvGrpSpPr>
        <p:grpSpPr bwMode="auto">
          <a:xfrm>
            <a:off x="5038725" y="4901035"/>
            <a:ext cx="3656013" cy="323850"/>
            <a:chOff x="1676400" y="5181600"/>
            <a:chExt cx="3655891" cy="324593"/>
          </a:xfrm>
        </p:grpSpPr>
        <p:cxnSp>
          <p:nvCxnSpPr>
            <p:cNvPr id="77" name="Straight Connector 76"/>
            <p:cNvCxnSpPr/>
            <p:nvPr/>
          </p:nvCxnSpPr>
          <p:spPr>
            <a:xfrm>
              <a:off x="1828795" y="5181600"/>
              <a:ext cx="34034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633" name="TextBox 10"/>
            <p:cNvSpPr txBox="1">
              <a:spLocks noChangeArrowheads="1"/>
            </p:cNvSpPr>
            <p:nvPr/>
          </p:nvSpPr>
          <p:spPr bwMode="auto">
            <a:xfrm>
              <a:off x="4480729" y="5198310"/>
              <a:ext cx="851562" cy="3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p:txBody>
        </p:sp>
        <p:sp>
          <p:nvSpPr>
            <p:cNvPr id="25634"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grpSp>
        <p:nvGrpSpPr>
          <p:cNvPr id="18" name="Group 68"/>
          <p:cNvGrpSpPr>
            <a:grpSpLocks/>
          </p:cNvGrpSpPr>
          <p:nvPr/>
        </p:nvGrpSpPr>
        <p:grpSpPr bwMode="auto">
          <a:xfrm>
            <a:off x="5281613" y="2740447"/>
            <a:ext cx="915987" cy="1246188"/>
            <a:chOff x="1187263" y="3420888"/>
            <a:chExt cx="915463" cy="1246912"/>
          </a:xfrm>
        </p:grpSpPr>
        <p:grpSp>
          <p:nvGrpSpPr>
            <p:cNvPr id="25628" name="Group 132"/>
            <p:cNvGrpSpPr>
              <a:grpSpLocks/>
            </p:cNvGrpSpPr>
            <p:nvPr/>
          </p:nvGrpSpPr>
          <p:grpSpPr bwMode="auto">
            <a:xfrm>
              <a:off x="1187263" y="3441378"/>
              <a:ext cx="844180" cy="1225870"/>
              <a:chOff x="649259" y="1773017"/>
              <a:chExt cx="843838" cy="1224572"/>
            </a:xfrm>
          </p:grpSpPr>
          <p:sp>
            <p:nvSpPr>
              <p:cNvPr id="25630" name="TextBox 133"/>
              <p:cNvSpPr txBox="1">
                <a:spLocks noChangeArrowheads="1"/>
              </p:cNvSpPr>
              <p:nvPr/>
            </p:nvSpPr>
            <p:spPr bwMode="auto">
              <a:xfrm>
                <a:off x="649259" y="2100728"/>
                <a:ext cx="634411" cy="522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Size</a:t>
                </a:r>
              </a:p>
              <a:p>
                <a:pPr algn="ctr" eaLnBrk="1" hangingPunct="1"/>
                <a:r>
                  <a:rPr lang="en-US" sz="1400" dirty="0"/>
                  <a:t>of tax</a:t>
                </a:r>
              </a:p>
            </p:txBody>
          </p:sp>
          <p:sp>
            <p:nvSpPr>
              <p:cNvPr id="84" name="Left Brace 83"/>
              <p:cNvSpPr/>
              <p:nvPr/>
            </p:nvSpPr>
            <p:spPr>
              <a:xfrm>
                <a:off x="1286811" y="1773177"/>
                <a:ext cx="206173" cy="1224964"/>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82" name="Straight Connector 81"/>
            <p:cNvCxnSpPr/>
            <p:nvPr/>
          </p:nvCxnSpPr>
          <p:spPr>
            <a:xfrm rot="5400000">
              <a:off x="1478477" y="4043550"/>
              <a:ext cx="1246912" cy="15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5" name="Isosceles Triangle 84"/>
          <p:cNvSpPr/>
          <p:nvPr/>
        </p:nvSpPr>
        <p:spPr>
          <a:xfrm rot="5400000">
            <a:off x="6043613" y="2892847"/>
            <a:ext cx="1254125" cy="885825"/>
          </a:xfrm>
          <a:prstGeom prst="triangle">
            <a:avLst>
              <a:gd name="adj" fmla="val 41331"/>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2" name="Group 12"/>
          <p:cNvGrpSpPr>
            <a:grpSpLocks/>
          </p:cNvGrpSpPr>
          <p:nvPr/>
        </p:nvGrpSpPr>
        <p:grpSpPr bwMode="auto">
          <a:xfrm>
            <a:off x="5451475" y="2349922"/>
            <a:ext cx="3692525" cy="1938338"/>
            <a:chOff x="2973570" y="3261834"/>
            <a:chExt cx="4124843" cy="2632491"/>
          </a:xfrm>
        </p:grpSpPr>
        <p:cxnSp>
          <p:nvCxnSpPr>
            <p:cNvPr id="87" name="Straight Connector 14"/>
            <p:cNvCxnSpPr/>
            <p:nvPr/>
          </p:nvCxnSpPr>
          <p:spPr>
            <a:xfrm>
              <a:off x="2973570" y="3261834"/>
              <a:ext cx="3647809" cy="2175417"/>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5627" name="TextBox 14"/>
            <p:cNvSpPr txBox="1">
              <a:spLocks noChangeArrowheads="1"/>
            </p:cNvSpPr>
            <p:nvPr/>
          </p:nvSpPr>
          <p:spPr bwMode="auto">
            <a:xfrm>
              <a:off x="6136642" y="5476547"/>
              <a:ext cx="961771" cy="41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Demand</a:t>
              </a:r>
              <a:endParaRPr lang="en-US" sz="1400" baseline="-25000"/>
            </a:p>
          </p:txBody>
        </p:sp>
      </p:grpSp>
      <p:grpSp>
        <p:nvGrpSpPr>
          <p:cNvPr id="23" name="Group 90"/>
          <p:cNvGrpSpPr>
            <a:grpSpLocks/>
          </p:cNvGrpSpPr>
          <p:nvPr/>
        </p:nvGrpSpPr>
        <p:grpSpPr bwMode="auto">
          <a:xfrm>
            <a:off x="5192713" y="1806997"/>
            <a:ext cx="3319462" cy="3094038"/>
            <a:chOff x="1948476" y="4373741"/>
            <a:chExt cx="3707955" cy="4196585"/>
          </a:xfrm>
        </p:grpSpPr>
        <p:cxnSp>
          <p:nvCxnSpPr>
            <p:cNvPr id="90" name="Straight Connector 89"/>
            <p:cNvCxnSpPr/>
            <p:nvPr/>
          </p:nvCxnSpPr>
          <p:spPr>
            <a:xfrm rot="5400000" flipH="1" flipV="1">
              <a:off x="1841708" y="4954212"/>
              <a:ext cx="3722881" cy="3509346"/>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5625" name="TextBox 92"/>
            <p:cNvSpPr txBox="1">
              <a:spLocks noChangeArrowheads="1"/>
            </p:cNvSpPr>
            <p:nvPr/>
          </p:nvSpPr>
          <p:spPr bwMode="auto">
            <a:xfrm>
              <a:off x="4782127" y="4373741"/>
              <a:ext cx="874304" cy="41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Supply </a:t>
              </a:r>
              <a:endParaRPr lang="en-US" sz="1400" baseline="-25000"/>
            </a:p>
          </p:txBody>
        </p:sp>
      </p:grpSp>
      <p:grpSp>
        <p:nvGrpSpPr>
          <p:cNvPr id="24" name="Group 74"/>
          <p:cNvGrpSpPr>
            <a:grpSpLocks/>
          </p:cNvGrpSpPr>
          <p:nvPr/>
        </p:nvGrpSpPr>
        <p:grpSpPr bwMode="auto">
          <a:xfrm>
            <a:off x="5349875" y="1370435"/>
            <a:ext cx="2332038" cy="2049462"/>
            <a:chOff x="1313626" y="1718517"/>
            <a:chExt cx="2332089" cy="2050535"/>
          </a:xfrm>
        </p:grpSpPr>
        <p:sp>
          <p:nvSpPr>
            <p:cNvPr id="25622" name="TextBox 133"/>
            <p:cNvSpPr txBox="1">
              <a:spLocks noChangeArrowheads="1"/>
            </p:cNvSpPr>
            <p:nvPr/>
          </p:nvSpPr>
          <p:spPr bwMode="auto">
            <a:xfrm>
              <a:off x="1313626" y="1718517"/>
              <a:ext cx="2332089"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When demand is relatively elastic, the deadweight loss of a tax is large</a:t>
              </a:r>
            </a:p>
          </p:txBody>
        </p:sp>
        <p:cxnSp>
          <p:nvCxnSpPr>
            <p:cNvPr id="94" name="Straight Connector 93"/>
            <p:cNvCxnSpPr/>
            <p:nvPr/>
          </p:nvCxnSpPr>
          <p:spPr>
            <a:xfrm rot="5400000" flipH="1" flipV="1">
              <a:off x="1876876" y="2879707"/>
              <a:ext cx="1299255" cy="4794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nodeType="afterGroup">
                            <p:stCondLst>
                              <p:cond delay="2000"/>
                            </p:stCondLst>
                            <p:childTnLst>
                              <p:par>
                                <p:cTn id="24" presetID="22" presetClass="entr" presetSubtype="1"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up)">
                                      <p:cBhvr>
                                        <p:cTn id="26" dur="500"/>
                                        <p:tgtEl>
                                          <p:spTgt spid="7"/>
                                        </p:tgtEl>
                                      </p:cBhvr>
                                    </p:animEffect>
                                  </p:childTnLst>
                                </p:cTn>
                              </p:par>
                            </p:childTnLst>
                          </p:cTn>
                        </p:par>
                        <p:par>
                          <p:cTn id="27" fill="hold" nodeType="afterGroup">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70"/>
                                        </p:tgtEl>
                                        <p:attrNameLst>
                                          <p:attrName>style.visibility</p:attrName>
                                        </p:attrNameLst>
                                      </p:cBhvr>
                                      <p:to>
                                        <p:strVal val="visible"/>
                                      </p:to>
                                    </p:set>
                                    <p:animEffect transition="in" filter="wipe(left)">
                                      <p:cBhvr>
                                        <p:cTn id="30" dur="500"/>
                                        <p:tgtEl>
                                          <p:spTgt spid="70"/>
                                        </p:tgtEl>
                                      </p:cBhvr>
                                    </p:animEffect>
                                  </p:childTnLst>
                                </p:cTn>
                              </p:par>
                            </p:childTnLst>
                          </p:cTn>
                        </p:par>
                        <p:par>
                          <p:cTn id="31" fill="hold" nodeType="afterGroup">
                            <p:stCondLst>
                              <p:cond delay="3000"/>
                            </p:stCondLst>
                            <p:childTnLst>
                              <p:par>
                                <p:cTn id="32" presetID="22" presetClass="entr" presetSubtype="8"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500"/>
                                        <p:tgtEl>
                                          <p:spTgt spid="1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wipe(left)">
                                      <p:cBhvr>
                                        <p:cTn id="39" dur="500"/>
                                        <p:tgtEl>
                                          <p:spTgt spid="59"/>
                                        </p:tgtEl>
                                      </p:cBhvr>
                                    </p:animEffect>
                                  </p:childTnLst>
                                </p:cTn>
                              </p:par>
                            </p:childTnLst>
                          </p:cTn>
                        </p:par>
                        <p:par>
                          <p:cTn id="40" fill="hold" nodeType="afterGroup">
                            <p:stCondLst>
                              <p:cond delay="1000"/>
                            </p:stCondLst>
                            <p:childTnLst>
                              <p:par>
                                <p:cTn id="41" presetID="22" presetClass="entr" presetSubtype="8"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ntr" presetSubtype="4"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down)">
                                      <p:cBhvr>
                                        <p:cTn id="46" dur="500"/>
                                        <p:tgtEl>
                                          <p:spTgt spid="14"/>
                                        </p:tgtEl>
                                      </p:cBhvr>
                                    </p:animEffect>
                                  </p:childTnLst>
                                </p:cTn>
                              </p:par>
                            </p:childTnLst>
                          </p:cTn>
                        </p:par>
                        <p:par>
                          <p:cTn id="47" fill="hold" nodeType="afterGroup">
                            <p:stCondLst>
                              <p:cond delay="1500"/>
                            </p:stCondLst>
                            <p:childTnLst>
                              <p:par>
                                <p:cTn id="48" presetID="22" presetClass="entr" presetSubtype="8" fill="hold" nodeType="after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wipe(left)">
                                      <p:cBhvr>
                                        <p:cTn id="50" dur="500"/>
                                        <p:tgtEl>
                                          <p:spTgt spid="22"/>
                                        </p:tgtEl>
                                      </p:cBhvr>
                                    </p:animEffect>
                                  </p:childTnLst>
                                </p:cTn>
                              </p:par>
                            </p:childTnLst>
                          </p:cTn>
                        </p:par>
                        <p:par>
                          <p:cTn id="51" fill="hold" nodeType="afterGroup">
                            <p:stCondLst>
                              <p:cond delay="2000"/>
                            </p:stCondLst>
                            <p:childTnLst>
                              <p:par>
                                <p:cTn id="52" presetID="22" presetClass="entr" presetSubtype="8" fill="hold"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left)">
                                      <p:cBhvr>
                                        <p:cTn id="54" dur="500"/>
                                        <p:tgtEl>
                                          <p:spTgt spid="23"/>
                                        </p:tgtEl>
                                      </p:cBhvr>
                                    </p:animEffect>
                                  </p:childTnLst>
                                </p:cTn>
                              </p:par>
                            </p:childTnLst>
                          </p:cTn>
                        </p:par>
                        <p:par>
                          <p:cTn id="55" fill="hold" nodeType="afterGroup">
                            <p:stCondLst>
                              <p:cond delay="2500"/>
                            </p:stCondLst>
                            <p:childTnLst>
                              <p:par>
                                <p:cTn id="56" presetID="22" presetClass="entr" presetSubtype="1"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up)">
                                      <p:cBhvr>
                                        <p:cTn id="58" dur="500"/>
                                        <p:tgtEl>
                                          <p:spTgt spid="18"/>
                                        </p:tgtEl>
                                      </p:cBhvr>
                                    </p:animEffect>
                                  </p:childTnLst>
                                </p:cTn>
                              </p:par>
                            </p:childTnLst>
                          </p:cTn>
                        </p:par>
                        <p:par>
                          <p:cTn id="59" fill="hold" nodeType="afterGroup">
                            <p:stCondLst>
                              <p:cond delay="3000"/>
                            </p:stCondLst>
                            <p:childTnLst>
                              <p:par>
                                <p:cTn id="60" presetID="22" presetClass="entr" presetSubtype="8" fill="hold" grpId="0" nodeType="afterEffect">
                                  <p:stCondLst>
                                    <p:cond delay="0"/>
                                  </p:stCondLst>
                                  <p:childTnLst>
                                    <p:set>
                                      <p:cBhvr>
                                        <p:cTn id="61" dur="1" fill="hold">
                                          <p:stCondLst>
                                            <p:cond delay="0"/>
                                          </p:stCondLst>
                                        </p:cTn>
                                        <p:tgtEl>
                                          <p:spTgt spid="85"/>
                                        </p:tgtEl>
                                        <p:attrNameLst>
                                          <p:attrName>style.visibility</p:attrName>
                                        </p:attrNameLst>
                                      </p:cBhvr>
                                      <p:to>
                                        <p:strVal val="visible"/>
                                      </p:to>
                                    </p:set>
                                    <p:animEffect transition="in" filter="wipe(left)">
                                      <p:cBhvr>
                                        <p:cTn id="62" dur="500"/>
                                        <p:tgtEl>
                                          <p:spTgt spid="85"/>
                                        </p:tgtEl>
                                      </p:cBhvr>
                                    </p:animEffect>
                                  </p:childTnLst>
                                </p:cTn>
                              </p:par>
                            </p:childTnLst>
                          </p:cTn>
                        </p:par>
                        <p:par>
                          <p:cTn id="63" fill="hold" nodeType="afterGroup">
                            <p:stCondLst>
                              <p:cond delay="3500"/>
                            </p:stCondLst>
                            <p:childTnLst>
                              <p:par>
                                <p:cTn id="64" presetID="22" presetClass="entr" presetSubtype="8" fill="hold"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childTnLst>
                          </p:cTn>
                        </p:par>
                      </p:childTnLst>
                    </p:cTn>
                  </p:par>
                  <p:par>
                    <p:cTn id="67" fill="hold">
                      <p:stCondLst>
                        <p:cond delay="indefinite"/>
                      </p:stCondLst>
                      <p:childTnLst>
                        <p:par>
                          <p:cTn id="68" fill="hold" nodeType="after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left)">
                                      <p:cBhvr>
                                        <p:cTn id="7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59" grpId="0"/>
      <p:bldP spid="70" grpId="0" animBg="1"/>
      <p:bldP spid="8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Size of Government</a:t>
            </a:r>
            <a:endParaRPr lang="en-US" dirty="0" smtClean="0"/>
          </a:p>
          <a:p>
            <a:pPr lvl="1"/>
            <a:r>
              <a:rPr lang="en-US" dirty="0" smtClean="0"/>
              <a:t>The larger the deadweight loss of taxation</a:t>
            </a:r>
          </a:p>
          <a:p>
            <a:pPr lvl="2"/>
            <a:r>
              <a:rPr lang="en-US" dirty="0" smtClean="0"/>
              <a:t>The larger the cost of any government program</a:t>
            </a:r>
          </a:p>
          <a:p>
            <a:pPr lvl="1"/>
            <a:r>
              <a:rPr lang="en-US" dirty="0" smtClean="0"/>
              <a:t>If taxes </a:t>
            </a:r>
            <a:r>
              <a:rPr lang="en-US" dirty="0" smtClean="0"/>
              <a:t>cause a </a:t>
            </a:r>
            <a:r>
              <a:rPr lang="en-US" dirty="0" smtClean="0"/>
              <a:t>large deadweight losses</a:t>
            </a:r>
          </a:p>
          <a:p>
            <a:pPr lvl="2"/>
            <a:r>
              <a:rPr lang="en-US" dirty="0"/>
              <a:t>S</a:t>
            </a:r>
            <a:r>
              <a:rPr lang="en-US" dirty="0" smtClean="0"/>
              <a:t>trong </a:t>
            </a:r>
            <a:r>
              <a:rPr lang="en-US" dirty="0" smtClean="0"/>
              <a:t>argument for a leaner government </a:t>
            </a:r>
          </a:p>
          <a:p>
            <a:pPr lvl="3"/>
            <a:r>
              <a:rPr lang="en-US" dirty="0" smtClean="0"/>
              <a:t>Do </a:t>
            </a:r>
            <a:r>
              <a:rPr lang="en-US" dirty="0" smtClean="0"/>
              <a:t>less and taxes less</a:t>
            </a:r>
          </a:p>
          <a:p>
            <a:pPr lvl="1"/>
            <a:r>
              <a:rPr lang="en-US" dirty="0" smtClean="0"/>
              <a:t>If taxes </a:t>
            </a:r>
            <a:r>
              <a:rPr lang="en-US" dirty="0" smtClean="0"/>
              <a:t>cause a </a:t>
            </a:r>
            <a:r>
              <a:rPr lang="en-US" dirty="0" smtClean="0"/>
              <a:t>small deadweight losses</a:t>
            </a:r>
          </a:p>
          <a:p>
            <a:pPr lvl="2"/>
            <a:r>
              <a:rPr lang="en-US" dirty="0" smtClean="0"/>
              <a:t>Government programs </a:t>
            </a:r>
            <a:r>
              <a:rPr lang="en-US" dirty="0" smtClean="0"/>
              <a:t>are </a:t>
            </a:r>
            <a:r>
              <a:rPr lang="en-US" dirty="0" smtClean="0"/>
              <a:t>less </a:t>
            </a:r>
            <a:r>
              <a:rPr lang="en-US" dirty="0" smtClean="0"/>
              <a:t>costly </a:t>
            </a:r>
          </a:p>
        </p:txBody>
      </p:sp>
      <p:sp>
        <p:nvSpPr>
          <p:cNvPr id="26627" name="Title 2"/>
          <p:cNvSpPr>
            <a:spLocks noGrp="1"/>
          </p:cNvSpPr>
          <p:nvPr>
            <p:ph type="title"/>
          </p:nvPr>
        </p:nvSpPr>
        <p:spPr bwMode="auto">
          <a:xfrm>
            <a:off x="123567" y="0"/>
            <a:ext cx="8390237" cy="6796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The deadweight loss debate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0" y="0"/>
            <a:ext cx="9144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800" dirty="0" smtClean="0">
                <a:solidFill>
                  <a:srgbClr val="0070C0"/>
                </a:solidFill>
              </a:rPr>
              <a:t>Deadweight Loss &amp; Tax </a:t>
            </a:r>
            <a:r>
              <a:rPr lang="en-US" sz="3800" dirty="0" smtClean="0">
                <a:solidFill>
                  <a:srgbClr val="0070C0"/>
                </a:solidFill>
              </a:rPr>
              <a:t>Revenue</a:t>
            </a:r>
            <a:endParaRPr lang="en-US" sz="3800" dirty="0" smtClean="0">
              <a:solidFill>
                <a:srgbClr val="0070C0"/>
              </a:solidFill>
            </a:endParaRP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As the tax increases</a:t>
            </a:r>
          </a:p>
          <a:p>
            <a:pPr lvl="1"/>
            <a:r>
              <a:rPr lang="en-US" dirty="0" smtClean="0"/>
              <a:t>Deadweight loss increases</a:t>
            </a:r>
          </a:p>
          <a:p>
            <a:pPr lvl="2"/>
            <a:r>
              <a:rPr lang="en-US" dirty="0" smtClean="0"/>
              <a:t>Even more rapidly than the size of the tax</a:t>
            </a:r>
          </a:p>
          <a:p>
            <a:pPr lvl="1"/>
            <a:r>
              <a:rPr lang="en-US" dirty="0" smtClean="0"/>
              <a:t>Tax revenue</a:t>
            </a:r>
          </a:p>
          <a:p>
            <a:pPr lvl="2"/>
            <a:r>
              <a:rPr lang="en-US" dirty="0" smtClean="0"/>
              <a:t>Increases initially</a:t>
            </a:r>
          </a:p>
          <a:p>
            <a:pPr lvl="2"/>
            <a:r>
              <a:rPr lang="en-US" dirty="0" smtClean="0"/>
              <a:t>Then decreases </a:t>
            </a:r>
          </a:p>
          <a:p>
            <a:pPr lvl="3"/>
            <a:r>
              <a:rPr lang="en-US" dirty="0" smtClean="0"/>
              <a:t>Higher tax – drastically reduces the size of the market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6"/>
          <p:cNvGrpSpPr>
            <a:grpSpLocks/>
          </p:cNvGrpSpPr>
          <p:nvPr/>
        </p:nvGrpSpPr>
        <p:grpSpPr bwMode="auto">
          <a:xfrm>
            <a:off x="63500" y="1239094"/>
            <a:ext cx="2762250" cy="2806700"/>
            <a:chOff x="395644" y="2347604"/>
            <a:chExt cx="2763209" cy="2806271"/>
          </a:xfrm>
        </p:grpSpPr>
        <p:sp>
          <p:nvSpPr>
            <p:cNvPr id="6" name="Rectangle 5"/>
            <p:cNvSpPr/>
            <p:nvPr/>
          </p:nvSpPr>
          <p:spPr>
            <a:xfrm>
              <a:off x="729135" y="2695214"/>
              <a:ext cx="2429718" cy="24586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30825" name="Group 5"/>
            <p:cNvGrpSpPr>
              <a:grpSpLocks/>
            </p:cNvGrpSpPr>
            <p:nvPr/>
          </p:nvGrpSpPr>
          <p:grpSpPr bwMode="auto">
            <a:xfrm>
              <a:off x="395644" y="2347604"/>
              <a:ext cx="593397" cy="2806270"/>
              <a:chOff x="1497287" y="1766245"/>
              <a:chExt cx="593397" cy="2805755"/>
            </a:xfrm>
          </p:grpSpPr>
          <p:cxnSp>
            <p:nvCxnSpPr>
              <p:cNvPr id="8" name="Straight Connector 7"/>
              <p:cNvCxnSpPr/>
              <p:nvPr/>
            </p:nvCxnSpPr>
            <p:spPr>
              <a:xfrm rot="16200000" flipH="1">
                <a:off x="598497" y="3341308"/>
                <a:ext cx="2458210" cy="31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827" name="TextBox 7"/>
              <p:cNvSpPr txBox="1">
                <a:spLocks noChangeArrowheads="1"/>
              </p:cNvSpPr>
              <p:nvPr/>
            </p:nvSpPr>
            <p:spPr bwMode="auto">
              <a:xfrm>
                <a:off x="1497287" y="1766245"/>
                <a:ext cx="593397" cy="307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Price</a:t>
                </a:r>
              </a:p>
            </p:txBody>
          </p:sp>
        </p:grpSp>
      </p:grpSp>
      <p:grpSp>
        <p:nvGrpSpPr>
          <p:cNvPr id="5" name="Group 8"/>
          <p:cNvGrpSpPr>
            <a:grpSpLocks/>
          </p:cNvGrpSpPr>
          <p:nvPr/>
        </p:nvGrpSpPr>
        <p:grpSpPr bwMode="auto">
          <a:xfrm>
            <a:off x="231775" y="4045794"/>
            <a:ext cx="2593975" cy="609600"/>
            <a:chOff x="1676400" y="5181600"/>
            <a:chExt cx="2594076" cy="609705"/>
          </a:xfrm>
        </p:grpSpPr>
        <p:cxnSp>
          <p:nvCxnSpPr>
            <p:cNvPr id="11" name="Straight Connector 10"/>
            <p:cNvCxnSpPr/>
            <p:nvPr/>
          </p:nvCxnSpPr>
          <p:spPr>
            <a:xfrm>
              <a:off x="1828806" y="5181600"/>
              <a:ext cx="244167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822" name="TextBox 10"/>
            <p:cNvSpPr txBox="1">
              <a:spLocks noChangeArrowheads="1"/>
            </p:cNvSpPr>
            <p:nvPr/>
          </p:nvSpPr>
          <p:spPr bwMode="auto">
            <a:xfrm>
              <a:off x="2616206" y="5483422"/>
              <a:ext cx="851562" cy="3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p:txBody>
        </p:sp>
        <p:sp>
          <p:nvSpPr>
            <p:cNvPr id="30823"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sp>
        <p:nvSpPr>
          <p:cNvPr id="14" name="TextBox 13"/>
          <p:cNvSpPr txBox="1">
            <a:spLocks noChangeArrowheads="1"/>
          </p:cNvSpPr>
          <p:nvPr/>
        </p:nvSpPr>
        <p:spPr bwMode="auto">
          <a:xfrm>
            <a:off x="912813" y="943819"/>
            <a:ext cx="9717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b="1" dirty="0" smtClean="0"/>
              <a:t>Small </a:t>
            </a:r>
            <a:r>
              <a:rPr lang="en-US" sz="1400" b="1" dirty="0"/>
              <a:t>tax</a:t>
            </a:r>
          </a:p>
        </p:txBody>
      </p:sp>
      <p:sp>
        <p:nvSpPr>
          <p:cNvPr id="15" name="TextBox 14"/>
          <p:cNvSpPr txBox="1">
            <a:spLocks noChangeArrowheads="1"/>
          </p:cNvSpPr>
          <p:nvPr/>
        </p:nvSpPr>
        <p:spPr bwMode="auto">
          <a:xfrm>
            <a:off x="0" y="5065664"/>
            <a:ext cx="866933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The deadweight loss is the reduction in total surplus due to the tax. Tax revenue is the amount of the tax times the amount of the good sold. </a:t>
            </a:r>
            <a:r>
              <a:rPr lang="en-US" dirty="0">
                <a:latin typeface="+mn-lt"/>
              </a:rPr>
              <a:t>A</a:t>
            </a:r>
            <a:r>
              <a:rPr lang="en-US" dirty="0" smtClean="0">
                <a:latin typeface="+mn-lt"/>
              </a:rPr>
              <a:t> </a:t>
            </a:r>
            <a:r>
              <a:rPr lang="en-US" dirty="0">
                <a:latin typeface="+mn-lt"/>
              </a:rPr>
              <a:t>small tax has a small deadweight loss and raises a small amount of revenue. </a:t>
            </a:r>
            <a:r>
              <a:rPr lang="en-US" dirty="0">
                <a:latin typeface="+mn-lt"/>
              </a:rPr>
              <a:t>A</a:t>
            </a:r>
            <a:r>
              <a:rPr lang="en-US" dirty="0" smtClean="0">
                <a:latin typeface="+mn-lt"/>
              </a:rPr>
              <a:t> </a:t>
            </a:r>
            <a:r>
              <a:rPr lang="en-US" dirty="0">
                <a:latin typeface="+mn-lt"/>
              </a:rPr>
              <a:t>somewhat larger tax has a larger deadweight loss and raises a larger amount of revenue. </a:t>
            </a:r>
            <a:r>
              <a:rPr lang="en-US" dirty="0">
                <a:latin typeface="+mn-lt"/>
              </a:rPr>
              <a:t>A</a:t>
            </a:r>
            <a:r>
              <a:rPr lang="en-US" dirty="0" smtClean="0">
                <a:latin typeface="+mn-lt"/>
              </a:rPr>
              <a:t> </a:t>
            </a:r>
            <a:r>
              <a:rPr lang="en-US" dirty="0">
                <a:latin typeface="+mn-lt"/>
              </a:rPr>
              <a:t>very large tax has a very large deadweight loss, but because it has reduced the size of the market so much, the tax raises only a small amount of revenue.</a:t>
            </a:r>
          </a:p>
        </p:txBody>
      </p:sp>
      <p:sp>
        <p:nvSpPr>
          <p:cNvPr id="21" name="Isosceles Triangle 20"/>
          <p:cNvSpPr/>
          <p:nvPr/>
        </p:nvSpPr>
        <p:spPr>
          <a:xfrm rot="5400000">
            <a:off x="1630363" y="2636094"/>
            <a:ext cx="511175" cy="409575"/>
          </a:xfrm>
          <a:prstGeom prst="triangle">
            <a:avLst>
              <a:gd name="adj" fmla="val 39394"/>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grpSp>
        <p:nvGrpSpPr>
          <p:cNvPr id="7" name="Group 12"/>
          <p:cNvGrpSpPr>
            <a:grpSpLocks/>
          </p:cNvGrpSpPr>
          <p:nvPr/>
        </p:nvGrpSpPr>
        <p:grpSpPr bwMode="auto">
          <a:xfrm>
            <a:off x="546100" y="1907432"/>
            <a:ext cx="2400300" cy="1609725"/>
            <a:chOff x="3011154" y="3613781"/>
            <a:chExt cx="2679737" cy="2183821"/>
          </a:xfrm>
        </p:grpSpPr>
        <p:cxnSp>
          <p:nvCxnSpPr>
            <p:cNvPr id="23" name="Straight Connector 14"/>
            <p:cNvCxnSpPr/>
            <p:nvPr/>
          </p:nvCxnSpPr>
          <p:spPr>
            <a:xfrm>
              <a:off x="3011154" y="3613781"/>
              <a:ext cx="2532636" cy="1725089"/>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30820" name="TextBox 14"/>
            <p:cNvSpPr txBox="1">
              <a:spLocks noChangeArrowheads="1"/>
            </p:cNvSpPr>
            <p:nvPr/>
          </p:nvSpPr>
          <p:spPr bwMode="auto">
            <a:xfrm>
              <a:off x="4729120" y="5379824"/>
              <a:ext cx="961771" cy="41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Demand</a:t>
              </a:r>
              <a:endParaRPr lang="en-US" sz="1400" baseline="-25000"/>
            </a:p>
          </p:txBody>
        </p:sp>
      </p:grpSp>
      <p:grpSp>
        <p:nvGrpSpPr>
          <p:cNvPr id="9" name="Group 90"/>
          <p:cNvGrpSpPr>
            <a:grpSpLocks/>
          </p:cNvGrpSpPr>
          <p:nvPr/>
        </p:nvGrpSpPr>
        <p:grpSpPr bwMode="auto">
          <a:xfrm>
            <a:off x="628650" y="1985219"/>
            <a:ext cx="2208213" cy="1905000"/>
            <a:chOff x="2366951" y="5565901"/>
            <a:chExt cx="2466921" cy="2584586"/>
          </a:xfrm>
        </p:grpSpPr>
        <p:cxnSp>
          <p:nvCxnSpPr>
            <p:cNvPr id="26" name="Straight Connector 25"/>
            <p:cNvCxnSpPr/>
            <p:nvPr/>
          </p:nvCxnSpPr>
          <p:spPr>
            <a:xfrm flipV="1">
              <a:off x="2366951" y="5942820"/>
              <a:ext cx="2362285" cy="2207667"/>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30818" name="TextBox 92"/>
            <p:cNvSpPr txBox="1">
              <a:spLocks noChangeArrowheads="1"/>
            </p:cNvSpPr>
            <p:nvPr/>
          </p:nvSpPr>
          <p:spPr bwMode="auto">
            <a:xfrm>
              <a:off x="3959568" y="5565901"/>
              <a:ext cx="874304" cy="417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Supply </a:t>
              </a:r>
              <a:endParaRPr lang="en-US" sz="1400" baseline="-25000"/>
            </a:p>
          </p:txBody>
        </p:sp>
      </p:grpSp>
      <p:grpSp>
        <p:nvGrpSpPr>
          <p:cNvPr id="10" name="Group 74"/>
          <p:cNvGrpSpPr>
            <a:grpSpLocks/>
          </p:cNvGrpSpPr>
          <p:nvPr/>
        </p:nvGrpSpPr>
        <p:grpSpPr bwMode="auto">
          <a:xfrm>
            <a:off x="1230313" y="1429594"/>
            <a:ext cx="1204912" cy="1352550"/>
            <a:chOff x="2002395" y="2632917"/>
            <a:chExt cx="1203921" cy="1352819"/>
          </a:xfrm>
        </p:grpSpPr>
        <p:sp>
          <p:nvSpPr>
            <p:cNvPr id="30815" name="TextBox 133"/>
            <p:cNvSpPr txBox="1">
              <a:spLocks noChangeArrowheads="1"/>
            </p:cNvSpPr>
            <p:nvPr/>
          </p:nvSpPr>
          <p:spPr bwMode="auto">
            <a:xfrm>
              <a:off x="2002395" y="2632917"/>
              <a:ext cx="1203921"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Deadweight</a:t>
              </a:r>
            </a:p>
            <a:p>
              <a:pPr algn="ctr" eaLnBrk="1" hangingPunct="1"/>
              <a:r>
                <a:rPr lang="en-US" sz="1400" dirty="0"/>
                <a:t>loss</a:t>
              </a:r>
            </a:p>
          </p:txBody>
        </p:sp>
        <p:cxnSp>
          <p:nvCxnSpPr>
            <p:cNvPr id="30" name="Straight Connector 29"/>
            <p:cNvCxnSpPr/>
            <p:nvPr/>
          </p:nvCxnSpPr>
          <p:spPr>
            <a:xfrm rot="5400000" flipH="1" flipV="1">
              <a:off x="2182766" y="3455492"/>
              <a:ext cx="890764" cy="1697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53"/>
          <p:cNvGrpSpPr>
            <a:grpSpLocks/>
          </p:cNvGrpSpPr>
          <p:nvPr/>
        </p:nvGrpSpPr>
        <p:grpSpPr bwMode="auto">
          <a:xfrm>
            <a:off x="1873250" y="2774207"/>
            <a:ext cx="420688" cy="1604962"/>
            <a:chOff x="4107050" y="3707074"/>
            <a:chExt cx="420307" cy="1605014"/>
          </a:xfrm>
        </p:grpSpPr>
        <p:cxnSp>
          <p:nvCxnSpPr>
            <p:cNvPr id="55" name="Straight Connector 54"/>
            <p:cNvCxnSpPr/>
            <p:nvPr/>
          </p:nvCxnSpPr>
          <p:spPr bwMode="auto">
            <a:xfrm rot="5400000">
              <a:off x="3671076" y="4346064"/>
              <a:ext cx="1281154" cy="3172"/>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814" name="TextBox 78"/>
            <p:cNvSpPr txBox="1">
              <a:spLocks noChangeArrowheads="1"/>
            </p:cNvSpPr>
            <p:nvPr/>
          </p:nvSpPr>
          <p:spPr bwMode="auto">
            <a:xfrm>
              <a:off x="4107050" y="4973534"/>
              <a:ext cx="4203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1</a:t>
              </a:r>
            </a:p>
          </p:txBody>
        </p:sp>
      </p:grpSp>
      <p:sp>
        <p:nvSpPr>
          <p:cNvPr id="74" name="Rectangle 73"/>
          <p:cNvSpPr/>
          <p:nvPr/>
        </p:nvSpPr>
        <p:spPr>
          <a:xfrm>
            <a:off x="420688" y="2564657"/>
            <a:ext cx="1243012" cy="51911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3" name="Group 42"/>
          <p:cNvGrpSpPr>
            <a:grpSpLocks/>
          </p:cNvGrpSpPr>
          <p:nvPr/>
        </p:nvGrpSpPr>
        <p:grpSpPr bwMode="auto">
          <a:xfrm>
            <a:off x="0" y="2391619"/>
            <a:ext cx="1714500" cy="338138"/>
            <a:chOff x="1528202" y="1873433"/>
            <a:chExt cx="1713766" cy="338554"/>
          </a:xfrm>
        </p:grpSpPr>
        <p:cxnSp>
          <p:nvCxnSpPr>
            <p:cNvPr id="65" name="Straight Connector 64"/>
            <p:cNvCxnSpPr/>
            <p:nvPr/>
          </p:nvCxnSpPr>
          <p:spPr bwMode="auto">
            <a:xfrm flipV="1">
              <a:off x="1932842" y="2041915"/>
              <a:ext cx="1309126" cy="3179"/>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812" name="TextBox 78"/>
            <p:cNvSpPr txBox="1">
              <a:spLocks noChangeArrowheads="1"/>
            </p:cNvSpPr>
            <p:nvPr/>
          </p:nvSpPr>
          <p:spPr bwMode="auto">
            <a:xfrm>
              <a:off x="1528202" y="1873433"/>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B</a:t>
              </a:r>
            </a:p>
          </p:txBody>
        </p:sp>
      </p:grpSp>
      <p:grpSp>
        <p:nvGrpSpPr>
          <p:cNvPr id="16" name="Group 46"/>
          <p:cNvGrpSpPr>
            <a:grpSpLocks/>
          </p:cNvGrpSpPr>
          <p:nvPr/>
        </p:nvGrpSpPr>
        <p:grpSpPr bwMode="auto">
          <a:xfrm>
            <a:off x="0" y="2912319"/>
            <a:ext cx="1692275" cy="338138"/>
            <a:chOff x="1526223" y="3807132"/>
            <a:chExt cx="1692003" cy="338554"/>
          </a:xfrm>
        </p:grpSpPr>
        <p:cxnSp>
          <p:nvCxnSpPr>
            <p:cNvPr id="60" name="Straight Connector 59"/>
            <p:cNvCxnSpPr/>
            <p:nvPr/>
          </p:nvCxnSpPr>
          <p:spPr bwMode="auto">
            <a:xfrm>
              <a:off x="1921447" y="3989920"/>
              <a:ext cx="1296779" cy="1589"/>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810" name="TextBox 78"/>
            <p:cNvSpPr txBox="1">
              <a:spLocks noChangeArrowheads="1"/>
            </p:cNvSpPr>
            <p:nvPr/>
          </p:nvSpPr>
          <p:spPr bwMode="auto">
            <a:xfrm>
              <a:off x="1526223" y="3807132"/>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S</a:t>
              </a:r>
            </a:p>
          </p:txBody>
        </p:sp>
      </p:grpSp>
      <p:grpSp>
        <p:nvGrpSpPr>
          <p:cNvPr id="17" name="Group 35"/>
          <p:cNvGrpSpPr>
            <a:grpSpLocks/>
          </p:cNvGrpSpPr>
          <p:nvPr/>
        </p:nvGrpSpPr>
        <p:grpSpPr bwMode="auto">
          <a:xfrm>
            <a:off x="1463675" y="2564657"/>
            <a:ext cx="420688" cy="1803400"/>
            <a:chOff x="4071425" y="3508395"/>
            <a:chExt cx="420307" cy="1803693"/>
          </a:xfrm>
        </p:grpSpPr>
        <p:cxnSp>
          <p:nvCxnSpPr>
            <p:cNvPr id="68" name="Straight Connector 67"/>
            <p:cNvCxnSpPr/>
            <p:nvPr/>
          </p:nvCxnSpPr>
          <p:spPr bwMode="auto">
            <a:xfrm rot="16200000" flipH="1">
              <a:off x="3546442" y="4247497"/>
              <a:ext cx="1479790" cy="158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808" name="TextBox 78"/>
            <p:cNvSpPr txBox="1">
              <a:spLocks noChangeArrowheads="1"/>
            </p:cNvSpPr>
            <p:nvPr/>
          </p:nvSpPr>
          <p:spPr bwMode="auto">
            <a:xfrm>
              <a:off x="4071425" y="4973534"/>
              <a:ext cx="4203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2</a:t>
              </a:r>
            </a:p>
          </p:txBody>
        </p:sp>
      </p:grpSp>
      <p:sp>
        <p:nvSpPr>
          <p:cNvPr id="75" name="TextBox 133"/>
          <p:cNvSpPr txBox="1">
            <a:spLocks noChangeArrowheads="1"/>
          </p:cNvSpPr>
          <p:nvPr/>
        </p:nvSpPr>
        <p:spPr bwMode="auto">
          <a:xfrm>
            <a:off x="515938" y="2567832"/>
            <a:ext cx="8969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Tax</a:t>
            </a:r>
          </a:p>
          <a:p>
            <a:pPr algn="ctr" eaLnBrk="1" hangingPunct="1"/>
            <a:r>
              <a:rPr lang="en-US" sz="1400" dirty="0"/>
              <a:t>revenue</a:t>
            </a:r>
          </a:p>
        </p:txBody>
      </p:sp>
      <p:grpSp>
        <p:nvGrpSpPr>
          <p:cNvPr id="18" name="Group 76"/>
          <p:cNvGrpSpPr>
            <a:grpSpLocks/>
          </p:cNvGrpSpPr>
          <p:nvPr/>
        </p:nvGrpSpPr>
        <p:grpSpPr bwMode="auto">
          <a:xfrm>
            <a:off x="2982913" y="1237507"/>
            <a:ext cx="2762250" cy="2806700"/>
            <a:chOff x="395644" y="2347604"/>
            <a:chExt cx="2763209" cy="2806271"/>
          </a:xfrm>
        </p:grpSpPr>
        <p:sp>
          <p:nvSpPr>
            <p:cNvPr id="111" name="Rectangle 110"/>
            <p:cNvSpPr/>
            <p:nvPr/>
          </p:nvSpPr>
          <p:spPr>
            <a:xfrm>
              <a:off x="729135" y="2695213"/>
              <a:ext cx="2429718" cy="24586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30804" name="Group 5"/>
            <p:cNvGrpSpPr>
              <a:grpSpLocks/>
            </p:cNvGrpSpPr>
            <p:nvPr/>
          </p:nvGrpSpPr>
          <p:grpSpPr bwMode="auto">
            <a:xfrm>
              <a:off x="395644" y="2347604"/>
              <a:ext cx="593397" cy="2806270"/>
              <a:chOff x="1497287" y="1766245"/>
              <a:chExt cx="593397" cy="2805755"/>
            </a:xfrm>
          </p:grpSpPr>
          <p:cxnSp>
            <p:nvCxnSpPr>
              <p:cNvPr id="113" name="Straight Connector 112"/>
              <p:cNvCxnSpPr/>
              <p:nvPr/>
            </p:nvCxnSpPr>
            <p:spPr>
              <a:xfrm rot="16200000" flipH="1">
                <a:off x="598496" y="3341307"/>
                <a:ext cx="2458211" cy="31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806" name="TextBox 7"/>
              <p:cNvSpPr txBox="1">
                <a:spLocks noChangeArrowheads="1"/>
              </p:cNvSpPr>
              <p:nvPr/>
            </p:nvSpPr>
            <p:spPr bwMode="auto">
              <a:xfrm>
                <a:off x="1497287" y="1766245"/>
                <a:ext cx="593397" cy="307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Price</a:t>
                </a:r>
              </a:p>
            </p:txBody>
          </p:sp>
        </p:grpSp>
      </p:grpSp>
      <p:grpSp>
        <p:nvGrpSpPr>
          <p:cNvPr id="20" name="Group 8"/>
          <p:cNvGrpSpPr>
            <a:grpSpLocks/>
          </p:cNvGrpSpPr>
          <p:nvPr/>
        </p:nvGrpSpPr>
        <p:grpSpPr bwMode="auto">
          <a:xfrm>
            <a:off x="3151188" y="4044207"/>
            <a:ext cx="2593975" cy="609600"/>
            <a:chOff x="1676400" y="5181600"/>
            <a:chExt cx="2594076" cy="609705"/>
          </a:xfrm>
        </p:grpSpPr>
        <p:cxnSp>
          <p:nvCxnSpPr>
            <p:cNvPr id="116" name="Straight Connector 115"/>
            <p:cNvCxnSpPr/>
            <p:nvPr/>
          </p:nvCxnSpPr>
          <p:spPr>
            <a:xfrm>
              <a:off x="1828806" y="5181600"/>
              <a:ext cx="2441670"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801" name="TextBox 10"/>
            <p:cNvSpPr txBox="1">
              <a:spLocks noChangeArrowheads="1"/>
            </p:cNvSpPr>
            <p:nvPr/>
          </p:nvSpPr>
          <p:spPr bwMode="auto">
            <a:xfrm>
              <a:off x="2616206" y="5483422"/>
              <a:ext cx="851562" cy="3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p:txBody>
        </p:sp>
        <p:sp>
          <p:nvSpPr>
            <p:cNvPr id="30802"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sp>
        <p:nvSpPr>
          <p:cNvPr id="119" name="TextBox 118"/>
          <p:cNvSpPr txBox="1">
            <a:spLocks noChangeArrowheads="1"/>
          </p:cNvSpPr>
          <p:nvPr/>
        </p:nvSpPr>
        <p:spPr bwMode="auto">
          <a:xfrm>
            <a:off x="3771900" y="942232"/>
            <a:ext cx="11689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b="1" dirty="0" smtClean="0"/>
              <a:t>Medium </a:t>
            </a:r>
            <a:r>
              <a:rPr lang="en-US" sz="1400" b="1" dirty="0"/>
              <a:t>tax</a:t>
            </a:r>
          </a:p>
        </p:txBody>
      </p:sp>
      <p:sp>
        <p:nvSpPr>
          <p:cNvPr id="120" name="Isosceles Triangle 119"/>
          <p:cNvSpPr/>
          <p:nvPr/>
        </p:nvSpPr>
        <p:spPr>
          <a:xfrm rot="5400000">
            <a:off x="4016376" y="2436069"/>
            <a:ext cx="1090612" cy="833437"/>
          </a:xfrm>
          <a:prstGeom prst="triangle">
            <a:avLst>
              <a:gd name="adj" fmla="val 4262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grpSp>
        <p:nvGrpSpPr>
          <p:cNvPr id="22" name="Group 12"/>
          <p:cNvGrpSpPr>
            <a:grpSpLocks/>
          </p:cNvGrpSpPr>
          <p:nvPr/>
        </p:nvGrpSpPr>
        <p:grpSpPr bwMode="auto">
          <a:xfrm>
            <a:off x="3465513" y="1905844"/>
            <a:ext cx="2398712" cy="1608138"/>
            <a:chOff x="3011154" y="3613781"/>
            <a:chExt cx="2679737" cy="2183821"/>
          </a:xfrm>
        </p:grpSpPr>
        <p:cxnSp>
          <p:nvCxnSpPr>
            <p:cNvPr id="122" name="Straight Connector 14"/>
            <p:cNvCxnSpPr/>
            <p:nvPr/>
          </p:nvCxnSpPr>
          <p:spPr>
            <a:xfrm>
              <a:off x="3011154" y="3613781"/>
              <a:ext cx="2532538" cy="1724636"/>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30799" name="TextBox 14"/>
            <p:cNvSpPr txBox="1">
              <a:spLocks noChangeArrowheads="1"/>
            </p:cNvSpPr>
            <p:nvPr/>
          </p:nvSpPr>
          <p:spPr bwMode="auto">
            <a:xfrm>
              <a:off x="4729120" y="5379824"/>
              <a:ext cx="961771" cy="41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Demand</a:t>
              </a:r>
              <a:endParaRPr lang="en-US" sz="1400" baseline="-25000"/>
            </a:p>
          </p:txBody>
        </p:sp>
      </p:grpSp>
      <p:grpSp>
        <p:nvGrpSpPr>
          <p:cNvPr id="24" name="Group 90"/>
          <p:cNvGrpSpPr>
            <a:grpSpLocks/>
          </p:cNvGrpSpPr>
          <p:nvPr/>
        </p:nvGrpSpPr>
        <p:grpSpPr bwMode="auto">
          <a:xfrm>
            <a:off x="3548063" y="1983632"/>
            <a:ext cx="2208212" cy="1905000"/>
            <a:chOff x="2366951" y="5565901"/>
            <a:chExt cx="2466921" cy="2584586"/>
          </a:xfrm>
        </p:grpSpPr>
        <p:cxnSp>
          <p:nvCxnSpPr>
            <p:cNvPr id="125" name="Straight Connector 124"/>
            <p:cNvCxnSpPr/>
            <p:nvPr/>
          </p:nvCxnSpPr>
          <p:spPr>
            <a:xfrm flipV="1">
              <a:off x="2366951" y="5942819"/>
              <a:ext cx="2362286" cy="220766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30797" name="TextBox 92"/>
            <p:cNvSpPr txBox="1">
              <a:spLocks noChangeArrowheads="1"/>
            </p:cNvSpPr>
            <p:nvPr/>
          </p:nvSpPr>
          <p:spPr bwMode="auto">
            <a:xfrm>
              <a:off x="3959568" y="5565901"/>
              <a:ext cx="874304" cy="417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Supply </a:t>
              </a:r>
              <a:endParaRPr lang="en-US" sz="1400" baseline="-25000"/>
            </a:p>
          </p:txBody>
        </p:sp>
      </p:grpSp>
      <p:grpSp>
        <p:nvGrpSpPr>
          <p:cNvPr id="25" name="Group 74"/>
          <p:cNvGrpSpPr>
            <a:grpSpLocks/>
          </p:cNvGrpSpPr>
          <p:nvPr/>
        </p:nvGrpSpPr>
        <p:grpSpPr bwMode="auto">
          <a:xfrm>
            <a:off x="4149725" y="1428007"/>
            <a:ext cx="1203325" cy="1352550"/>
            <a:chOff x="2002395" y="2632917"/>
            <a:chExt cx="1203921" cy="1352819"/>
          </a:xfrm>
        </p:grpSpPr>
        <p:sp>
          <p:nvSpPr>
            <p:cNvPr id="30794" name="TextBox 133"/>
            <p:cNvSpPr txBox="1">
              <a:spLocks noChangeArrowheads="1"/>
            </p:cNvSpPr>
            <p:nvPr/>
          </p:nvSpPr>
          <p:spPr bwMode="auto">
            <a:xfrm>
              <a:off x="2002395" y="2632917"/>
              <a:ext cx="1203921"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Deadweight</a:t>
              </a:r>
            </a:p>
            <a:p>
              <a:pPr algn="ctr" eaLnBrk="1" hangingPunct="1"/>
              <a:r>
                <a:rPr lang="en-US" sz="1400" dirty="0"/>
                <a:t>loss</a:t>
              </a:r>
            </a:p>
          </p:txBody>
        </p:sp>
        <p:cxnSp>
          <p:nvCxnSpPr>
            <p:cNvPr id="129" name="Straight Connector 128"/>
            <p:cNvCxnSpPr/>
            <p:nvPr/>
          </p:nvCxnSpPr>
          <p:spPr>
            <a:xfrm rot="5400000" flipH="1" flipV="1">
              <a:off x="2182797" y="3454586"/>
              <a:ext cx="890765" cy="1715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129"/>
          <p:cNvGrpSpPr>
            <a:grpSpLocks/>
          </p:cNvGrpSpPr>
          <p:nvPr/>
        </p:nvGrpSpPr>
        <p:grpSpPr bwMode="auto">
          <a:xfrm>
            <a:off x="4792663" y="2772619"/>
            <a:ext cx="420687" cy="1604963"/>
            <a:chOff x="4107050" y="3707074"/>
            <a:chExt cx="420307" cy="1605014"/>
          </a:xfrm>
        </p:grpSpPr>
        <p:cxnSp>
          <p:nvCxnSpPr>
            <p:cNvPr id="131" name="Straight Connector 130"/>
            <p:cNvCxnSpPr/>
            <p:nvPr/>
          </p:nvCxnSpPr>
          <p:spPr bwMode="auto">
            <a:xfrm rot="5400000">
              <a:off x="3671076" y="4346065"/>
              <a:ext cx="1281154" cy="3172"/>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93" name="TextBox 78"/>
            <p:cNvSpPr txBox="1">
              <a:spLocks noChangeArrowheads="1"/>
            </p:cNvSpPr>
            <p:nvPr/>
          </p:nvSpPr>
          <p:spPr bwMode="auto">
            <a:xfrm>
              <a:off x="4107050" y="4973534"/>
              <a:ext cx="4203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1</a:t>
              </a:r>
            </a:p>
          </p:txBody>
        </p:sp>
      </p:grpSp>
      <p:sp>
        <p:nvSpPr>
          <p:cNvPr id="133" name="Rectangle 132"/>
          <p:cNvSpPr/>
          <p:nvPr/>
        </p:nvSpPr>
        <p:spPr>
          <a:xfrm>
            <a:off x="3340100" y="2297957"/>
            <a:ext cx="779463" cy="110966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8" name="Group 42"/>
          <p:cNvGrpSpPr>
            <a:grpSpLocks/>
          </p:cNvGrpSpPr>
          <p:nvPr/>
        </p:nvGrpSpPr>
        <p:grpSpPr bwMode="auto">
          <a:xfrm>
            <a:off x="2919413" y="2123332"/>
            <a:ext cx="1216025" cy="338137"/>
            <a:chOff x="1528202" y="1873433"/>
            <a:chExt cx="1215559" cy="338554"/>
          </a:xfrm>
        </p:grpSpPr>
        <p:cxnSp>
          <p:nvCxnSpPr>
            <p:cNvPr id="135" name="Straight Connector 134"/>
            <p:cNvCxnSpPr/>
            <p:nvPr/>
          </p:nvCxnSpPr>
          <p:spPr bwMode="auto">
            <a:xfrm flipV="1">
              <a:off x="1932859" y="2037147"/>
              <a:ext cx="810902" cy="794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91" name="TextBox 78"/>
            <p:cNvSpPr txBox="1">
              <a:spLocks noChangeArrowheads="1"/>
            </p:cNvSpPr>
            <p:nvPr/>
          </p:nvSpPr>
          <p:spPr bwMode="auto">
            <a:xfrm>
              <a:off x="1528202" y="1873433"/>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B</a:t>
              </a:r>
            </a:p>
          </p:txBody>
        </p:sp>
      </p:grpSp>
      <p:grpSp>
        <p:nvGrpSpPr>
          <p:cNvPr id="29" name="Group 46"/>
          <p:cNvGrpSpPr>
            <a:grpSpLocks/>
          </p:cNvGrpSpPr>
          <p:nvPr/>
        </p:nvGrpSpPr>
        <p:grpSpPr bwMode="auto">
          <a:xfrm>
            <a:off x="2919413" y="3247282"/>
            <a:ext cx="1209675" cy="338137"/>
            <a:chOff x="1526223" y="3807132"/>
            <a:chExt cx="1210535" cy="338554"/>
          </a:xfrm>
        </p:grpSpPr>
        <p:cxnSp>
          <p:nvCxnSpPr>
            <p:cNvPr id="138" name="Straight Connector 137"/>
            <p:cNvCxnSpPr/>
            <p:nvPr/>
          </p:nvCxnSpPr>
          <p:spPr bwMode="auto">
            <a:xfrm>
              <a:off x="1921791" y="3989919"/>
              <a:ext cx="814967" cy="3179"/>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89" name="TextBox 78"/>
            <p:cNvSpPr txBox="1">
              <a:spLocks noChangeArrowheads="1"/>
            </p:cNvSpPr>
            <p:nvPr/>
          </p:nvSpPr>
          <p:spPr bwMode="auto">
            <a:xfrm>
              <a:off x="1526223" y="3807132"/>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S</a:t>
              </a:r>
            </a:p>
          </p:txBody>
        </p:sp>
      </p:grpSp>
      <p:grpSp>
        <p:nvGrpSpPr>
          <p:cNvPr id="31" name="Group 35"/>
          <p:cNvGrpSpPr>
            <a:grpSpLocks/>
          </p:cNvGrpSpPr>
          <p:nvPr/>
        </p:nvGrpSpPr>
        <p:grpSpPr bwMode="auto">
          <a:xfrm>
            <a:off x="3919538" y="2263032"/>
            <a:ext cx="420687" cy="2103437"/>
            <a:chOff x="4071425" y="3208919"/>
            <a:chExt cx="420307" cy="2103169"/>
          </a:xfrm>
        </p:grpSpPr>
        <p:cxnSp>
          <p:nvCxnSpPr>
            <p:cNvPr id="141" name="Straight Connector 140"/>
            <p:cNvCxnSpPr/>
            <p:nvPr/>
          </p:nvCxnSpPr>
          <p:spPr bwMode="auto">
            <a:xfrm rot="16200000" flipH="1">
              <a:off x="3396656" y="4097806"/>
              <a:ext cx="1779360"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87" name="TextBox 78"/>
            <p:cNvSpPr txBox="1">
              <a:spLocks noChangeArrowheads="1"/>
            </p:cNvSpPr>
            <p:nvPr/>
          </p:nvSpPr>
          <p:spPr bwMode="auto">
            <a:xfrm>
              <a:off x="4071425" y="4973534"/>
              <a:ext cx="4203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2</a:t>
              </a:r>
            </a:p>
          </p:txBody>
        </p:sp>
      </p:grpSp>
      <p:sp>
        <p:nvSpPr>
          <p:cNvPr id="143" name="TextBox 133"/>
          <p:cNvSpPr txBox="1">
            <a:spLocks noChangeArrowheads="1"/>
          </p:cNvSpPr>
          <p:nvPr/>
        </p:nvSpPr>
        <p:spPr bwMode="auto">
          <a:xfrm>
            <a:off x="3309938" y="2564657"/>
            <a:ext cx="896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Tax</a:t>
            </a:r>
          </a:p>
          <a:p>
            <a:pPr algn="ctr" eaLnBrk="1" hangingPunct="1"/>
            <a:r>
              <a:rPr lang="en-US" sz="1400" dirty="0"/>
              <a:t>revenue</a:t>
            </a:r>
          </a:p>
        </p:txBody>
      </p:sp>
      <p:grpSp>
        <p:nvGrpSpPr>
          <p:cNvPr id="32" name="Group 76"/>
          <p:cNvGrpSpPr>
            <a:grpSpLocks/>
          </p:cNvGrpSpPr>
          <p:nvPr/>
        </p:nvGrpSpPr>
        <p:grpSpPr bwMode="auto">
          <a:xfrm>
            <a:off x="6091238" y="1259732"/>
            <a:ext cx="2763837" cy="2806700"/>
            <a:chOff x="395644" y="2347604"/>
            <a:chExt cx="2763209" cy="2806271"/>
          </a:xfrm>
        </p:grpSpPr>
        <p:sp>
          <p:nvSpPr>
            <p:cNvPr id="176" name="Rectangle 175"/>
            <p:cNvSpPr/>
            <p:nvPr/>
          </p:nvSpPr>
          <p:spPr>
            <a:xfrm>
              <a:off x="728943" y="2695213"/>
              <a:ext cx="2429910" cy="24586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30783" name="Group 5"/>
            <p:cNvGrpSpPr>
              <a:grpSpLocks/>
            </p:cNvGrpSpPr>
            <p:nvPr/>
          </p:nvGrpSpPr>
          <p:grpSpPr bwMode="auto">
            <a:xfrm>
              <a:off x="395644" y="2347604"/>
              <a:ext cx="593397" cy="2806270"/>
              <a:chOff x="1497287" y="1766245"/>
              <a:chExt cx="593397" cy="2805755"/>
            </a:xfrm>
          </p:grpSpPr>
          <p:cxnSp>
            <p:nvCxnSpPr>
              <p:cNvPr id="178" name="Straight Connector 177"/>
              <p:cNvCxnSpPr/>
              <p:nvPr/>
            </p:nvCxnSpPr>
            <p:spPr>
              <a:xfrm rot="16200000" flipH="1">
                <a:off x="598306" y="3341308"/>
                <a:ext cx="2458211" cy="31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785" name="TextBox 7"/>
              <p:cNvSpPr txBox="1">
                <a:spLocks noChangeArrowheads="1"/>
              </p:cNvSpPr>
              <p:nvPr/>
            </p:nvSpPr>
            <p:spPr bwMode="auto">
              <a:xfrm>
                <a:off x="1497287" y="1766245"/>
                <a:ext cx="593397" cy="307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a:t>Price</a:t>
                </a:r>
              </a:p>
            </p:txBody>
          </p:sp>
        </p:grpSp>
      </p:grpSp>
      <p:grpSp>
        <p:nvGrpSpPr>
          <p:cNvPr id="34" name="Group 8"/>
          <p:cNvGrpSpPr>
            <a:grpSpLocks/>
          </p:cNvGrpSpPr>
          <p:nvPr/>
        </p:nvGrpSpPr>
        <p:grpSpPr bwMode="auto">
          <a:xfrm>
            <a:off x="6259513" y="4066432"/>
            <a:ext cx="2593975" cy="609600"/>
            <a:chOff x="1676400" y="5181600"/>
            <a:chExt cx="2594076" cy="609705"/>
          </a:xfrm>
        </p:grpSpPr>
        <p:cxnSp>
          <p:nvCxnSpPr>
            <p:cNvPr id="181" name="Straight Connector 180"/>
            <p:cNvCxnSpPr/>
            <p:nvPr/>
          </p:nvCxnSpPr>
          <p:spPr>
            <a:xfrm>
              <a:off x="1828806" y="5181600"/>
              <a:ext cx="2441670"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780" name="TextBox 10"/>
            <p:cNvSpPr txBox="1">
              <a:spLocks noChangeArrowheads="1"/>
            </p:cNvSpPr>
            <p:nvPr/>
          </p:nvSpPr>
          <p:spPr bwMode="auto">
            <a:xfrm>
              <a:off x="2616206" y="5483422"/>
              <a:ext cx="851562" cy="3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Quantity</a:t>
              </a:r>
            </a:p>
          </p:txBody>
        </p:sp>
        <p:sp>
          <p:nvSpPr>
            <p:cNvPr id="30781"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sp>
        <p:nvSpPr>
          <p:cNvPr id="184" name="TextBox 183"/>
          <p:cNvSpPr txBox="1">
            <a:spLocks noChangeArrowheads="1"/>
          </p:cNvSpPr>
          <p:nvPr/>
        </p:nvSpPr>
        <p:spPr bwMode="auto">
          <a:xfrm>
            <a:off x="6881813" y="964457"/>
            <a:ext cx="9797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b="1" dirty="0" smtClean="0"/>
              <a:t>Large </a:t>
            </a:r>
            <a:r>
              <a:rPr lang="en-US" sz="1400" b="1" dirty="0"/>
              <a:t>tax</a:t>
            </a:r>
          </a:p>
        </p:txBody>
      </p:sp>
      <p:sp>
        <p:nvSpPr>
          <p:cNvPr id="185" name="Isosceles Triangle 184"/>
          <p:cNvSpPr/>
          <p:nvPr/>
        </p:nvSpPr>
        <p:spPr>
          <a:xfrm rot="5400000">
            <a:off x="6528594" y="2270175"/>
            <a:ext cx="1778000" cy="1341438"/>
          </a:xfrm>
          <a:prstGeom prst="triangle">
            <a:avLst>
              <a:gd name="adj" fmla="val 4262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grpSp>
        <p:nvGrpSpPr>
          <p:cNvPr id="35" name="Group 12"/>
          <p:cNvGrpSpPr>
            <a:grpSpLocks/>
          </p:cNvGrpSpPr>
          <p:nvPr/>
        </p:nvGrpSpPr>
        <p:grpSpPr bwMode="auto">
          <a:xfrm>
            <a:off x="6575425" y="1928069"/>
            <a:ext cx="2398713" cy="1608138"/>
            <a:chOff x="3011154" y="3613781"/>
            <a:chExt cx="2679737" cy="2183821"/>
          </a:xfrm>
        </p:grpSpPr>
        <p:cxnSp>
          <p:nvCxnSpPr>
            <p:cNvPr id="187" name="Straight Connector 14"/>
            <p:cNvCxnSpPr/>
            <p:nvPr/>
          </p:nvCxnSpPr>
          <p:spPr>
            <a:xfrm>
              <a:off x="3011154" y="3613781"/>
              <a:ext cx="2532537" cy="1724636"/>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30778" name="TextBox 14"/>
            <p:cNvSpPr txBox="1">
              <a:spLocks noChangeArrowheads="1"/>
            </p:cNvSpPr>
            <p:nvPr/>
          </p:nvSpPr>
          <p:spPr bwMode="auto">
            <a:xfrm>
              <a:off x="4729120" y="5379824"/>
              <a:ext cx="961771" cy="41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Demand</a:t>
              </a:r>
              <a:endParaRPr lang="en-US" sz="1400" baseline="-25000"/>
            </a:p>
          </p:txBody>
        </p:sp>
      </p:grpSp>
      <p:grpSp>
        <p:nvGrpSpPr>
          <p:cNvPr id="36" name="Group 90"/>
          <p:cNvGrpSpPr>
            <a:grpSpLocks/>
          </p:cNvGrpSpPr>
          <p:nvPr/>
        </p:nvGrpSpPr>
        <p:grpSpPr bwMode="auto">
          <a:xfrm>
            <a:off x="6657975" y="2005857"/>
            <a:ext cx="2208213" cy="1905000"/>
            <a:chOff x="2366951" y="5565901"/>
            <a:chExt cx="2466921" cy="2584586"/>
          </a:xfrm>
        </p:grpSpPr>
        <p:cxnSp>
          <p:nvCxnSpPr>
            <p:cNvPr id="190" name="Straight Connector 189"/>
            <p:cNvCxnSpPr/>
            <p:nvPr/>
          </p:nvCxnSpPr>
          <p:spPr>
            <a:xfrm flipV="1">
              <a:off x="2366951" y="5942819"/>
              <a:ext cx="2362285" cy="220766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30776" name="TextBox 92"/>
            <p:cNvSpPr txBox="1">
              <a:spLocks noChangeArrowheads="1"/>
            </p:cNvSpPr>
            <p:nvPr/>
          </p:nvSpPr>
          <p:spPr bwMode="auto">
            <a:xfrm>
              <a:off x="3959568" y="5565901"/>
              <a:ext cx="874304" cy="417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Supply </a:t>
              </a:r>
              <a:endParaRPr lang="en-US" sz="1400" baseline="-25000"/>
            </a:p>
          </p:txBody>
        </p:sp>
      </p:grpSp>
      <p:grpSp>
        <p:nvGrpSpPr>
          <p:cNvPr id="37" name="Group 74"/>
          <p:cNvGrpSpPr>
            <a:grpSpLocks/>
          </p:cNvGrpSpPr>
          <p:nvPr/>
        </p:nvGrpSpPr>
        <p:grpSpPr bwMode="auto">
          <a:xfrm>
            <a:off x="7216775" y="1448644"/>
            <a:ext cx="1246188" cy="1492250"/>
            <a:chOff x="1959528" y="2632917"/>
            <a:chExt cx="1246788" cy="1491764"/>
          </a:xfrm>
        </p:grpSpPr>
        <p:sp>
          <p:nvSpPr>
            <p:cNvPr id="30773" name="TextBox 133"/>
            <p:cNvSpPr txBox="1">
              <a:spLocks noChangeArrowheads="1"/>
            </p:cNvSpPr>
            <p:nvPr/>
          </p:nvSpPr>
          <p:spPr bwMode="auto">
            <a:xfrm>
              <a:off x="2002395" y="2632917"/>
              <a:ext cx="1203921"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Deadweight</a:t>
              </a:r>
            </a:p>
            <a:p>
              <a:pPr algn="ctr" eaLnBrk="1" hangingPunct="1"/>
              <a:r>
                <a:rPr lang="en-US" sz="1400" dirty="0"/>
                <a:t>loss</a:t>
              </a:r>
            </a:p>
          </p:txBody>
        </p:sp>
        <p:cxnSp>
          <p:nvCxnSpPr>
            <p:cNvPr id="194" name="Straight Connector 193"/>
            <p:cNvCxnSpPr/>
            <p:nvPr/>
          </p:nvCxnSpPr>
          <p:spPr>
            <a:xfrm rot="5400000" flipH="1" flipV="1">
              <a:off x="1822559" y="3233285"/>
              <a:ext cx="1028365" cy="7544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194"/>
          <p:cNvGrpSpPr>
            <a:grpSpLocks/>
          </p:cNvGrpSpPr>
          <p:nvPr/>
        </p:nvGrpSpPr>
        <p:grpSpPr bwMode="auto">
          <a:xfrm>
            <a:off x="7900988" y="2794844"/>
            <a:ext cx="420687" cy="1604963"/>
            <a:chOff x="4107050" y="3707074"/>
            <a:chExt cx="420307" cy="1605014"/>
          </a:xfrm>
        </p:grpSpPr>
        <p:cxnSp>
          <p:nvCxnSpPr>
            <p:cNvPr id="196" name="Straight Connector 195"/>
            <p:cNvCxnSpPr/>
            <p:nvPr/>
          </p:nvCxnSpPr>
          <p:spPr bwMode="auto">
            <a:xfrm rot="5400000">
              <a:off x="3671076" y="4346065"/>
              <a:ext cx="1281154" cy="3172"/>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72" name="TextBox 78"/>
            <p:cNvSpPr txBox="1">
              <a:spLocks noChangeArrowheads="1"/>
            </p:cNvSpPr>
            <p:nvPr/>
          </p:nvSpPr>
          <p:spPr bwMode="auto">
            <a:xfrm>
              <a:off x="4107050" y="4973534"/>
              <a:ext cx="4203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1</a:t>
              </a:r>
            </a:p>
          </p:txBody>
        </p:sp>
      </p:grpSp>
      <p:sp>
        <p:nvSpPr>
          <p:cNvPr id="198" name="Rectangle 197"/>
          <p:cNvSpPr/>
          <p:nvPr/>
        </p:nvSpPr>
        <p:spPr>
          <a:xfrm>
            <a:off x="6448425" y="2037607"/>
            <a:ext cx="268288" cy="1792287"/>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9" name="Group 42"/>
          <p:cNvGrpSpPr>
            <a:grpSpLocks/>
          </p:cNvGrpSpPr>
          <p:nvPr/>
        </p:nvGrpSpPr>
        <p:grpSpPr bwMode="auto">
          <a:xfrm>
            <a:off x="6029325" y="1848694"/>
            <a:ext cx="687388" cy="338138"/>
            <a:chOff x="1528202" y="1873433"/>
            <a:chExt cx="688629" cy="338554"/>
          </a:xfrm>
        </p:grpSpPr>
        <p:cxnSp>
          <p:nvCxnSpPr>
            <p:cNvPr id="200" name="Straight Connector 199"/>
            <p:cNvCxnSpPr/>
            <p:nvPr/>
          </p:nvCxnSpPr>
          <p:spPr bwMode="auto">
            <a:xfrm>
              <a:off x="1933746" y="2054631"/>
              <a:ext cx="283085"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70" name="TextBox 78"/>
            <p:cNvSpPr txBox="1">
              <a:spLocks noChangeArrowheads="1"/>
            </p:cNvSpPr>
            <p:nvPr/>
          </p:nvSpPr>
          <p:spPr bwMode="auto">
            <a:xfrm>
              <a:off x="1528202" y="1873433"/>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B</a:t>
              </a:r>
            </a:p>
          </p:txBody>
        </p:sp>
      </p:grpSp>
      <p:grpSp>
        <p:nvGrpSpPr>
          <p:cNvPr id="40" name="Group 46"/>
          <p:cNvGrpSpPr>
            <a:grpSpLocks/>
          </p:cNvGrpSpPr>
          <p:nvPr/>
        </p:nvGrpSpPr>
        <p:grpSpPr bwMode="auto">
          <a:xfrm>
            <a:off x="6029325" y="3661619"/>
            <a:ext cx="696913" cy="338138"/>
            <a:chOff x="1526223" y="3807132"/>
            <a:chExt cx="698221" cy="338554"/>
          </a:xfrm>
        </p:grpSpPr>
        <p:cxnSp>
          <p:nvCxnSpPr>
            <p:cNvPr id="203" name="Straight Connector 202"/>
            <p:cNvCxnSpPr/>
            <p:nvPr/>
          </p:nvCxnSpPr>
          <p:spPr bwMode="auto">
            <a:xfrm>
              <a:off x="1920662" y="3989920"/>
              <a:ext cx="303782" cy="476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68" name="TextBox 78"/>
            <p:cNvSpPr txBox="1">
              <a:spLocks noChangeArrowheads="1"/>
            </p:cNvSpPr>
            <p:nvPr/>
          </p:nvSpPr>
          <p:spPr bwMode="auto">
            <a:xfrm>
              <a:off x="1526223" y="3807132"/>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S</a:t>
              </a:r>
            </a:p>
          </p:txBody>
        </p:sp>
      </p:grpSp>
      <p:grpSp>
        <p:nvGrpSpPr>
          <p:cNvPr id="41" name="Group 35"/>
          <p:cNvGrpSpPr>
            <a:grpSpLocks/>
          </p:cNvGrpSpPr>
          <p:nvPr/>
        </p:nvGrpSpPr>
        <p:grpSpPr bwMode="auto">
          <a:xfrm>
            <a:off x="6518275" y="2026494"/>
            <a:ext cx="420688" cy="2360613"/>
            <a:chOff x="4071425" y="2951013"/>
            <a:chExt cx="420307" cy="2361075"/>
          </a:xfrm>
        </p:grpSpPr>
        <p:cxnSp>
          <p:nvCxnSpPr>
            <p:cNvPr id="206" name="Straight Connector 205"/>
            <p:cNvCxnSpPr/>
            <p:nvPr/>
          </p:nvCxnSpPr>
          <p:spPr bwMode="auto">
            <a:xfrm rot="16200000" flipH="1">
              <a:off x="3266169" y="3967215"/>
              <a:ext cx="2037162" cy="475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766" name="TextBox 78"/>
            <p:cNvSpPr txBox="1">
              <a:spLocks noChangeArrowheads="1"/>
            </p:cNvSpPr>
            <p:nvPr/>
          </p:nvSpPr>
          <p:spPr bwMode="auto">
            <a:xfrm>
              <a:off x="4071425" y="4973534"/>
              <a:ext cx="4203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2</a:t>
              </a:r>
            </a:p>
          </p:txBody>
        </p:sp>
      </p:grpSp>
      <p:sp>
        <p:nvSpPr>
          <p:cNvPr id="208" name="TextBox 133"/>
          <p:cNvSpPr txBox="1">
            <a:spLocks noChangeArrowheads="1"/>
          </p:cNvSpPr>
          <p:nvPr/>
        </p:nvSpPr>
        <p:spPr bwMode="auto">
          <a:xfrm rot="-5400000">
            <a:off x="5895975" y="2844057"/>
            <a:ext cx="1343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Tax revenue</a:t>
            </a:r>
          </a:p>
        </p:txBody>
      </p:sp>
      <p:sp>
        <p:nvSpPr>
          <p:cNvPr id="107" name="Title 1"/>
          <p:cNvSpPr>
            <a:spLocks noGrp="1"/>
          </p:cNvSpPr>
          <p:nvPr>
            <p:ph type="title"/>
          </p:nvPr>
        </p:nvSpPr>
        <p:spPr bwMode="auto">
          <a:xfrm>
            <a:off x="0" y="0"/>
            <a:ext cx="9144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800" dirty="0" smtClean="0">
                <a:solidFill>
                  <a:srgbClr val="0070C0"/>
                </a:solidFill>
                <a:latin typeface="+mn-lt"/>
              </a:rPr>
              <a:t>Deadweight Loss &amp; Tax </a:t>
            </a:r>
            <a:r>
              <a:rPr lang="en-US" sz="3800" dirty="0" smtClean="0">
                <a:solidFill>
                  <a:srgbClr val="0070C0"/>
                </a:solidFill>
                <a:latin typeface="+mn-lt"/>
              </a:rPr>
              <a:t>Revenue</a:t>
            </a:r>
            <a:endParaRPr lang="en-US" sz="3800" dirty="0" smtClean="0">
              <a:solidFill>
                <a:srgbClr val="0070C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1000"/>
                                        <p:tgtEl>
                                          <p:spTgt spid="9"/>
                                        </p:tgtEl>
                                      </p:cBhvr>
                                    </p:animEffect>
                                  </p:childTnLst>
                                </p:cTn>
                              </p:par>
                            </p:childTnLst>
                          </p:cTn>
                        </p:par>
                        <p:par>
                          <p:cTn id="23" fill="hold" nodeType="afterGroup">
                            <p:stCondLst>
                              <p:cond delay="3000"/>
                            </p:stCondLst>
                            <p:childTnLst>
                              <p:par>
                                <p:cTn id="24" presetID="22" presetClass="entr" presetSubtype="1"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1000"/>
                                        <p:tgtEl>
                                          <p:spTgt spid="12"/>
                                        </p:tgtEl>
                                      </p:cBhvr>
                                    </p:animEffect>
                                  </p:childTnLst>
                                </p:cTn>
                              </p:par>
                            </p:childTnLst>
                          </p:cTn>
                        </p:par>
                        <p:par>
                          <p:cTn id="27" fill="hold" nodeType="afterGroup">
                            <p:stCondLst>
                              <p:cond delay="4000"/>
                            </p:stCondLst>
                            <p:childTnLst>
                              <p:par>
                                <p:cTn id="28" presetID="22" presetClass="entr" presetSubtype="8"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1000"/>
                                        <p:tgtEl>
                                          <p:spTgt spid="13"/>
                                        </p:tgtEl>
                                      </p:cBhvr>
                                    </p:animEffect>
                                  </p:childTnLst>
                                </p:cTn>
                              </p:par>
                            </p:childTnLst>
                          </p:cTn>
                        </p:par>
                        <p:par>
                          <p:cTn id="31" fill="hold" nodeType="afterGroup">
                            <p:stCondLst>
                              <p:cond delay="5000"/>
                            </p:stCondLst>
                            <p:childTnLst>
                              <p:par>
                                <p:cTn id="32" presetID="22" presetClass="entr" presetSubtype="1"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up)">
                                      <p:cBhvr>
                                        <p:cTn id="34" dur="1000"/>
                                        <p:tgtEl>
                                          <p:spTgt spid="17"/>
                                        </p:tgtEl>
                                      </p:cBhvr>
                                    </p:animEffect>
                                  </p:childTnLst>
                                </p:cTn>
                              </p:par>
                            </p:childTnLst>
                          </p:cTn>
                        </p:par>
                        <p:par>
                          <p:cTn id="35" fill="hold" nodeType="afterGroup">
                            <p:stCondLst>
                              <p:cond delay="6000"/>
                            </p:stCondLst>
                            <p:childTnLst>
                              <p:par>
                                <p:cTn id="36" presetID="22" presetClass="entr" presetSubtype="8"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1000"/>
                                        <p:tgtEl>
                                          <p:spTgt spid="16"/>
                                        </p:tgtEl>
                                      </p:cBhvr>
                                    </p:animEffect>
                                  </p:childTnLst>
                                </p:cTn>
                              </p:par>
                            </p:childTnLst>
                          </p:cTn>
                        </p:par>
                        <p:par>
                          <p:cTn id="39" fill="hold" nodeType="afterGroup">
                            <p:stCondLst>
                              <p:cond delay="7000"/>
                            </p:stCondLst>
                            <p:childTnLst>
                              <p:par>
                                <p:cTn id="40" presetID="22" presetClass="entr" presetSubtype="8"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1000"/>
                                        <p:tgtEl>
                                          <p:spTgt spid="21"/>
                                        </p:tgtEl>
                                      </p:cBhvr>
                                    </p:animEffect>
                                  </p:childTnLst>
                                </p:cTn>
                              </p:par>
                            </p:childTnLst>
                          </p:cTn>
                        </p:par>
                        <p:par>
                          <p:cTn id="43" fill="hold" nodeType="afterGroup">
                            <p:stCondLst>
                              <p:cond delay="8000"/>
                            </p:stCondLst>
                            <p:childTnLst>
                              <p:par>
                                <p:cTn id="44" presetID="2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par>
                          <p:cTn id="47" fill="hold" nodeType="afterGroup">
                            <p:stCondLst>
                              <p:cond delay="9000"/>
                            </p:stCondLst>
                            <p:childTnLst>
                              <p:par>
                                <p:cTn id="48" presetID="22" presetClass="entr" presetSubtype="8"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wipe(left)">
                                      <p:cBhvr>
                                        <p:cTn id="50" dur="1000"/>
                                        <p:tgtEl>
                                          <p:spTgt spid="74"/>
                                        </p:tgtEl>
                                      </p:cBhvr>
                                    </p:animEffect>
                                  </p:childTnLst>
                                </p:cTn>
                              </p:par>
                            </p:childTnLst>
                          </p:cTn>
                        </p:par>
                        <p:par>
                          <p:cTn id="51" fill="hold" nodeType="afterGroup">
                            <p:stCondLst>
                              <p:cond delay="10000"/>
                            </p:stCondLst>
                            <p:childTnLst>
                              <p:par>
                                <p:cTn id="52" presetID="22" presetClass="entr" presetSubtype="8" fill="hold" grpId="0"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left)">
                                      <p:cBhvr>
                                        <p:cTn id="54" dur="1000"/>
                                        <p:tgtEl>
                                          <p:spTgt spid="7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19"/>
                                        </p:tgtEl>
                                        <p:attrNameLst>
                                          <p:attrName>style.visibility</p:attrName>
                                        </p:attrNameLst>
                                      </p:cBhvr>
                                      <p:to>
                                        <p:strVal val="visible"/>
                                      </p:to>
                                    </p:set>
                                    <p:animEffect transition="in" filter="wipe(left)">
                                      <p:cBhvr>
                                        <p:cTn id="59" dur="500"/>
                                        <p:tgtEl>
                                          <p:spTgt spid="119"/>
                                        </p:tgtEl>
                                      </p:cBhvr>
                                    </p:animEffect>
                                  </p:childTnLst>
                                </p:cTn>
                              </p:par>
                            </p:childTnLst>
                          </p:cTn>
                        </p:par>
                        <p:par>
                          <p:cTn id="60" fill="hold" nodeType="afterGroup">
                            <p:stCondLst>
                              <p:cond delay="500"/>
                            </p:stCondLst>
                            <p:childTnLst>
                              <p:par>
                                <p:cTn id="61" presetID="22" presetClass="entr" presetSubtype="8" fill="hold"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500"/>
                                        <p:tgtEl>
                                          <p:spTgt spid="20"/>
                                        </p:tgtEl>
                                      </p:cBhvr>
                                    </p:animEffect>
                                  </p:childTnLst>
                                </p:cTn>
                              </p:par>
                              <p:par>
                                <p:cTn id="64" presetID="22" presetClass="entr" presetSubtype="4" fill="hold"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down)">
                                      <p:cBhvr>
                                        <p:cTn id="66" dur="500"/>
                                        <p:tgtEl>
                                          <p:spTgt spid="18"/>
                                        </p:tgtEl>
                                      </p:cBhvr>
                                    </p:animEffect>
                                  </p:childTnLst>
                                </p:cTn>
                              </p:par>
                            </p:childTnLst>
                          </p:cTn>
                        </p:par>
                        <p:par>
                          <p:cTn id="67" fill="hold" nodeType="afterGroup">
                            <p:stCondLst>
                              <p:cond delay="1000"/>
                            </p:stCondLst>
                            <p:childTnLst>
                              <p:par>
                                <p:cTn id="68" presetID="22" presetClass="entr" presetSubtype="8" fill="hold"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left)">
                                      <p:cBhvr>
                                        <p:cTn id="70" dur="1000"/>
                                        <p:tgtEl>
                                          <p:spTgt spid="22"/>
                                        </p:tgtEl>
                                      </p:cBhvr>
                                    </p:animEffect>
                                  </p:childTnLst>
                                </p:cTn>
                              </p:par>
                            </p:childTnLst>
                          </p:cTn>
                        </p:par>
                        <p:par>
                          <p:cTn id="71" fill="hold" nodeType="afterGroup">
                            <p:stCondLst>
                              <p:cond delay="2000"/>
                            </p:stCondLst>
                            <p:childTnLst>
                              <p:par>
                                <p:cTn id="72" presetID="22" presetClass="entr" presetSubtype="8" fill="hold" nodeType="after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wipe(left)">
                                      <p:cBhvr>
                                        <p:cTn id="74" dur="1000"/>
                                        <p:tgtEl>
                                          <p:spTgt spid="24"/>
                                        </p:tgtEl>
                                      </p:cBhvr>
                                    </p:animEffect>
                                  </p:childTnLst>
                                </p:cTn>
                              </p:par>
                            </p:childTnLst>
                          </p:cTn>
                        </p:par>
                        <p:par>
                          <p:cTn id="75" fill="hold" nodeType="afterGroup">
                            <p:stCondLst>
                              <p:cond delay="3000"/>
                            </p:stCondLst>
                            <p:childTnLst>
                              <p:par>
                                <p:cTn id="76" presetID="22" presetClass="entr" presetSubtype="1" fill="hold" nodeType="after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wipe(up)">
                                      <p:cBhvr>
                                        <p:cTn id="78" dur="1000"/>
                                        <p:tgtEl>
                                          <p:spTgt spid="27"/>
                                        </p:tgtEl>
                                      </p:cBhvr>
                                    </p:animEffect>
                                  </p:childTnLst>
                                </p:cTn>
                              </p:par>
                            </p:childTnLst>
                          </p:cTn>
                        </p:par>
                        <p:par>
                          <p:cTn id="79" fill="hold" nodeType="afterGroup">
                            <p:stCondLst>
                              <p:cond delay="4000"/>
                            </p:stCondLst>
                            <p:childTnLst>
                              <p:par>
                                <p:cTn id="80" presetID="22" presetClass="entr" presetSubtype="8" fill="hold" nodeType="after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wipe(left)">
                                      <p:cBhvr>
                                        <p:cTn id="82" dur="1000"/>
                                        <p:tgtEl>
                                          <p:spTgt spid="28"/>
                                        </p:tgtEl>
                                      </p:cBhvr>
                                    </p:animEffect>
                                  </p:childTnLst>
                                </p:cTn>
                              </p:par>
                            </p:childTnLst>
                          </p:cTn>
                        </p:par>
                        <p:par>
                          <p:cTn id="83" fill="hold" nodeType="afterGroup">
                            <p:stCondLst>
                              <p:cond delay="5000"/>
                            </p:stCondLst>
                            <p:childTnLst>
                              <p:par>
                                <p:cTn id="84" presetID="22" presetClass="entr" presetSubtype="1" fill="hold" nodeType="after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wipe(up)">
                                      <p:cBhvr>
                                        <p:cTn id="86" dur="1000"/>
                                        <p:tgtEl>
                                          <p:spTgt spid="31"/>
                                        </p:tgtEl>
                                      </p:cBhvr>
                                    </p:animEffect>
                                  </p:childTnLst>
                                </p:cTn>
                              </p:par>
                            </p:childTnLst>
                          </p:cTn>
                        </p:par>
                        <p:par>
                          <p:cTn id="87" fill="hold" nodeType="afterGroup">
                            <p:stCondLst>
                              <p:cond delay="6000"/>
                            </p:stCondLst>
                            <p:childTnLst>
                              <p:par>
                                <p:cTn id="88" presetID="22" presetClass="entr" presetSubtype="8" fill="hold"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left)">
                                      <p:cBhvr>
                                        <p:cTn id="90" dur="1000"/>
                                        <p:tgtEl>
                                          <p:spTgt spid="29"/>
                                        </p:tgtEl>
                                      </p:cBhvr>
                                    </p:animEffect>
                                  </p:childTnLst>
                                </p:cTn>
                              </p:par>
                            </p:childTnLst>
                          </p:cTn>
                        </p:par>
                        <p:par>
                          <p:cTn id="91" fill="hold" nodeType="afterGroup">
                            <p:stCondLst>
                              <p:cond delay="7000"/>
                            </p:stCondLst>
                            <p:childTnLst>
                              <p:par>
                                <p:cTn id="92" presetID="22" presetClass="entr" presetSubtype="8" fill="hold" grpId="0" nodeType="afterEffect">
                                  <p:stCondLst>
                                    <p:cond delay="0"/>
                                  </p:stCondLst>
                                  <p:childTnLst>
                                    <p:set>
                                      <p:cBhvr>
                                        <p:cTn id="93" dur="1" fill="hold">
                                          <p:stCondLst>
                                            <p:cond delay="0"/>
                                          </p:stCondLst>
                                        </p:cTn>
                                        <p:tgtEl>
                                          <p:spTgt spid="120"/>
                                        </p:tgtEl>
                                        <p:attrNameLst>
                                          <p:attrName>style.visibility</p:attrName>
                                        </p:attrNameLst>
                                      </p:cBhvr>
                                      <p:to>
                                        <p:strVal val="visible"/>
                                      </p:to>
                                    </p:set>
                                    <p:animEffect transition="in" filter="wipe(left)">
                                      <p:cBhvr>
                                        <p:cTn id="94" dur="1000"/>
                                        <p:tgtEl>
                                          <p:spTgt spid="120"/>
                                        </p:tgtEl>
                                      </p:cBhvr>
                                    </p:animEffect>
                                  </p:childTnLst>
                                </p:cTn>
                              </p:par>
                            </p:childTnLst>
                          </p:cTn>
                        </p:par>
                        <p:par>
                          <p:cTn id="95" fill="hold" nodeType="afterGroup">
                            <p:stCondLst>
                              <p:cond delay="8000"/>
                            </p:stCondLst>
                            <p:childTnLst>
                              <p:par>
                                <p:cTn id="96" presetID="22" presetClass="entr" presetSubtype="8" fill="hold" nodeType="after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wipe(left)">
                                      <p:cBhvr>
                                        <p:cTn id="98" dur="1000"/>
                                        <p:tgtEl>
                                          <p:spTgt spid="25"/>
                                        </p:tgtEl>
                                      </p:cBhvr>
                                    </p:animEffect>
                                  </p:childTnLst>
                                </p:cTn>
                              </p:par>
                            </p:childTnLst>
                          </p:cTn>
                        </p:par>
                        <p:par>
                          <p:cTn id="99" fill="hold" nodeType="afterGroup">
                            <p:stCondLst>
                              <p:cond delay="9000"/>
                            </p:stCondLst>
                            <p:childTnLst>
                              <p:par>
                                <p:cTn id="100" presetID="22" presetClass="entr" presetSubtype="8" fill="hold" grpId="0" nodeType="afterEffect">
                                  <p:stCondLst>
                                    <p:cond delay="0"/>
                                  </p:stCondLst>
                                  <p:childTnLst>
                                    <p:set>
                                      <p:cBhvr>
                                        <p:cTn id="101" dur="1" fill="hold">
                                          <p:stCondLst>
                                            <p:cond delay="0"/>
                                          </p:stCondLst>
                                        </p:cTn>
                                        <p:tgtEl>
                                          <p:spTgt spid="133"/>
                                        </p:tgtEl>
                                        <p:attrNameLst>
                                          <p:attrName>style.visibility</p:attrName>
                                        </p:attrNameLst>
                                      </p:cBhvr>
                                      <p:to>
                                        <p:strVal val="visible"/>
                                      </p:to>
                                    </p:set>
                                    <p:animEffect transition="in" filter="wipe(left)">
                                      <p:cBhvr>
                                        <p:cTn id="102" dur="1000"/>
                                        <p:tgtEl>
                                          <p:spTgt spid="133"/>
                                        </p:tgtEl>
                                      </p:cBhvr>
                                    </p:animEffect>
                                  </p:childTnLst>
                                </p:cTn>
                              </p:par>
                            </p:childTnLst>
                          </p:cTn>
                        </p:par>
                        <p:par>
                          <p:cTn id="103" fill="hold" nodeType="afterGroup">
                            <p:stCondLst>
                              <p:cond delay="10000"/>
                            </p:stCondLst>
                            <p:childTnLst>
                              <p:par>
                                <p:cTn id="104" presetID="22" presetClass="entr" presetSubtype="8" fill="hold" grpId="0" nodeType="afterEffect">
                                  <p:stCondLst>
                                    <p:cond delay="0"/>
                                  </p:stCondLst>
                                  <p:childTnLst>
                                    <p:set>
                                      <p:cBhvr>
                                        <p:cTn id="105" dur="1" fill="hold">
                                          <p:stCondLst>
                                            <p:cond delay="0"/>
                                          </p:stCondLst>
                                        </p:cTn>
                                        <p:tgtEl>
                                          <p:spTgt spid="143"/>
                                        </p:tgtEl>
                                        <p:attrNameLst>
                                          <p:attrName>style.visibility</p:attrName>
                                        </p:attrNameLst>
                                      </p:cBhvr>
                                      <p:to>
                                        <p:strVal val="visible"/>
                                      </p:to>
                                    </p:set>
                                    <p:animEffect transition="in" filter="wipe(left)">
                                      <p:cBhvr>
                                        <p:cTn id="106" dur="1000"/>
                                        <p:tgtEl>
                                          <p:spTgt spid="143"/>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184"/>
                                        </p:tgtEl>
                                        <p:attrNameLst>
                                          <p:attrName>style.visibility</p:attrName>
                                        </p:attrNameLst>
                                      </p:cBhvr>
                                      <p:to>
                                        <p:strVal val="visible"/>
                                      </p:to>
                                    </p:set>
                                    <p:animEffect transition="in" filter="wipe(left)">
                                      <p:cBhvr>
                                        <p:cTn id="111" dur="500"/>
                                        <p:tgtEl>
                                          <p:spTgt spid="184"/>
                                        </p:tgtEl>
                                      </p:cBhvr>
                                    </p:animEffect>
                                  </p:childTnLst>
                                </p:cTn>
                              </p:par>
                            </p:childTnLst>
                          </p:cTn>
                        </p:par>
                        <p:par>
                          <p:cTn id="112" fill="hold" nodeType="afterGroup">
                            <p:stCondLst>
                              <p:cond delay="500"/>
                            </p:stCondLst>
                            <p:childTnLst>
                              <p:par>
                                <p:cTn id="113" presetID="22" presetClass="entr" presetSubtype="8" fill="hold" nodeType="afterEffect">
                                  <p:stCondLst>
                                    <p:cond delay="0"/>
                                  </p:stCondLst>
                                  <p:childTnLst>
                                    <p:set>
                                      <p:cBhvr>
                                        <p:cTn id="114" dur="1" fill="hold">
                                          <p:stCondLst>
                                            <p:cond delay="0"/>
                                          </p:stCondLst>
                                        </p:cTn>
                                        <p:tgtEl>
                                          <p:spTgt spid="34"/>
                                        </p:tgtEl>
                                        <p:attrNameLst>
                                          <p:attrName>style.visibility</p:attrName>
                                        </p:attrNameLst>
                                      </p:cBhvr>
                                      <p:to>
                                        <p:strVal val="visible"/>
                                      </p:to>
                                    </p:set>
                                    <p:animEffect transition="in" filter="wipe(left)">
                                      <p:cBhvr>
                                        <p:cTn id="115" dur="500"/>
                                        <p:tgtEl>
                                          <p:spTgt spid="34"/>
                                        </p:tgtEl>
                                      </p:cBhvr>
                                    </p:animEffect>
                                  </p:childTnLst>
                                </p:cTn>
                              </p:par>
                              <p:par>
                                <p:cTn id="116" presetID="22" presetClass="entr" presetSubtype="4" fill="hold" nodeType="with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down)">
                                      <p:cBhvr>
                                        <p:cTn id="118" dur="500"/>
                                        <p:tgtEl>
                                          <p:spTgt spid="32"/>
                                        </p:tgtEl>
                                      </p:cBhvr>
                                    </p:animEffect>
                                  </p:childTnLst>
                                </p:cTn>
                              </p:par>
                            </p:childTnLst>
                          </p:cTn>
                        </p:par>
                        <p:par>
                          <p:cTn id="119" fill="hold" nodeType="afterGroup">
                            <p:stCondLst>
                              <p:cond delay="1000"/>
                            </p:stCondLst>
                            <p:childTnLst>
                              <p:par>
                                <p:cTn id="120" presetID="22" presetClass="entr" presetSubtype="8" fill="hold" nodeType="afterEffect">
                                  <p:stCondLst>
                                    <p:cond delay="0"/>
                                  </p:stCondLst>
                                  <p:childTnLst>
                                    <p:set>
                                      <p:cBhvr>
                                        <p:cTn id="121" dur="1" fill="hold">
                                          <p:stCondLst>
                                            <p:cond delay="0"/>
                                          </p:stCondLst>
                                        </p:cTn>
                                        <p:tgtEl>
                                          <p:spTgt spid="35"/>
                                        </p:tgtEl>
                                        <p:attrNameLst>
                                          <p:attrName>style.visibility</p:attrName>
                                        </p:attrNameLst>
                                      </p:cBhvr>
                                      <p:to>
                                        <p:strVal val="visible"/>
                                      </p:to>
                                    </p:set>
                                    <p:animEffect transition="in" filter="wipe(left)">
                                      <p:cBhvr>
                                        <p:cTn id="122" dur="1000"/>
                                        <p:tgtEl>
                                          <p:spTgt spid="35"/>
                                        </p:tgtEl>
                                      </p:cBhvr>
                                    </p:animEffect>
                                  </p:childTnLst>
                                </p:cTn>
                              </p:par>
                            </p:childTnLst>
                          </p:cTn>
                        </p:par>
                        <p:par>
                          <p:cTn id="123" fill="hold" nodeType="afterGroup">
                            <p:stCondLst>
                              <p:cond delay="2000"/>
                            </p:stCondLst>
                            <p:childTnLst>
                              <p:par>
                                <p:cTn id="124" presetID="22" presetClass="entr" presetSubtype="8" fill="hold" nodeType="after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wipe(left)">
                                      <p:cBhvr>
                                        <p:cTn id="126" dur="1000"/>
                                        <p:tgtEl>
                                          <p:spTgt spid="36"/>
                                        </p:tgtEl>
                                      </p:cBhvr>
                                    </p:animEffect>
                                  </p:childTnLst>
                                </p:cTn>
                              </p:par>
                            </p:childTnLst>
                          </p:cTn>
                        </p:par>
                        <p:par>
                          <p:cTn id="127" fill="hold" nodeType="afterGroup">
                            <p:stCondLst>
                              <p:cond delay="3000"/>
                            </p:stCondLst>
                            <p:childTnLst>
                              <p:par>
                                <p:cTn id="128" presetID="22" presetClass="entr" presetSubtype="1" fill="hold" nodeType="afterEffect">
                                  <p:stCondLst>
                                    <p:cond delay="0"/>
                                  </p:stCondLst>
                                  <p:childTnLst>
                                    <p:set>
                                      <p:cBhvr>
                                        <p:cTn id="129" dur="1" fill="hold">
                                          <p:stCondLst>
                                            <p:cond delay="0"/>
                                          </p:stCondLst>
                                        </p:cTn>
                                        <p:tgtEl>
                                          <p:spTgt spid="38"/>
                                        </p:tgtEl>
                                        <p:attrNameLst>
                                          <p:attrName>style.visibility</p:attrName>
                                        </p:attrNameLst>
                                      </p:cBhvr>
                                      <p:to>
                                        <p:strVal val="visible"/>
                                      </p:to>
                                    </p:set>
                                    <p:animEffect transition="in" filter="wipe(up)">
                                      <p:cBhvr>
                                        <p:cTn id="130" dur="1000"/>
                                        <p:tgtEl>
                                          <p:spTgt spid="38"/>
                                        </p:tgtEl>
                                      </p:cBhvr>
                                    </p:animEffect>
                                  </p:childTnLst>
                                </p:cTn>
                              </p:par>
                            </p:childTnLst>
                          </p:cTn>
                        </p:par>
                        <p:par>
                          <p:cTn id="131" fill="hold" nodeType="afterGroup">
                            <p:stCondLst>
                              <p:cond delay="4000"/>
                            </p:stCondLst>
                            <p:childTnLst>
                              <p:par>
                                <p:cTn id="132" presetID="22" presetClass="entr" presetSubtype="8" fill="hold" nodeType="afterEffect">
                                  <p:stCondLst>
                                    <p:cond delay="0"/>
                                  </p:stCondLst>
                                  <p:childTnLst>
                                    <p:set>
                                      <p:cBhvr>
                                        <p:cTn id="133" dur="1" fill="hold">
                                          <p:stCondLst>
                                            <p:cond delay="0"/>
                                          </p:stCondLst>
                                        </p:cTn>
                                        <p:tgtEl>
                                          <p:spTgt spid="39"/>
                                        </p:tgtEl>
                                        <p:attrNameLst>
                                          <p:attrName>style.visibility</p:attrName>
                                        </p:attrNameLst>
                                      </p:cBhvr>
                                      <p:to>
                                        <p:strVal val="visible"/>
                                      </p:to>
                                    </p:set>
                                    <p:animEffect transition="in" filter="wipe(left)">
                                      <p:cBhvr>
                                        <p:cTn id="134" dur="1000"/>
                                        <p:tgtEl>
                                          <p:spTgt spid="39"/>
                                        </p:tgtEl>
                                      </p:cBhvr>
                                    </p:animEffect>
                                  </p:childTnLst>
                                </p:cTn>
                              </p:par>
                            </p:childTnLst>
                          </p:cTn>
                        </p:par>
                        <p:par>
                          <p:cTn id="135" fill="hold" nodeType="afterGroup">
                            <p:stCondLst>
                              <p:cond delay="5000"/>
                            </p:stCondLst>
                            <p:childTnLst>
                              <p:par>
                                <p:cTn id="136" presetID="22" presetClass="entr" presetSubtype="1" fill="hold" nodeType="afterEffect">
                                  <p:stCondLst>
                                    <p:cond delay="0"/>
                                  </p:stCondLst>
                                  <p:childTnLst>
                                    <p:set>
                                      <p:cBhvr>
                                        <p:cTn id="137" dur="1" fill="hold">
                                          <p:stCondLst>
                                            <p:cond delay="0"/>
                                          </p:stCondLst>
                                        </p:cTn>
                                        <p:tgtEl>
                                          <p:spTgt spid="41"/>
                                        </p:tgtEl>
                                        <p:attrNameLst>
                                          <p:attrName>style.visibility</p:attrName>
                                        </p:attrNameLst>
                                      </p:cBhvr>
                                      <p:to>
                                        <p:strVal val="visible"/>
                                      </p:to>
                                    </p:set>
                                    <p:animEffect transition="in" filter="wipe(up)">
                                      <p:cBhvr>
                                        <p:cTn id="138" dur="1000"/>
                                        <p:tgtEl>
                                          <p:spTgt spid="41"/>
                                        </p:tgtEl>
                                      </p:cBhvr>
                                    </p:animEffect>
                                  </p:childTnLst>
                                </p:cTn>
                              </p:par>
                            </p:childTnLst>
                          </p:cTn>
                        </p:par>
                        <p:par>
                          <p:cTn id="139" fill="hold" nodeType="afterGroup">
                            <p:stCondLst>
                              <p:cond delay="6000"/>
                            </p:stCondLst>
                            <p:childTnLst>
                              <p:par>
                                <p:cTn id="140" presetID="22" presetClass="entr" presetSubtype="8" fill="hold" nodeType="afterEffect">
                                  <p:stCondLst>
                                    <p:cond delay="0"/>
                                  </p:stCondLst>
                                  <p:childTnLst>
                                    <p:set>
                                      <p:cBhvr>
                                        <p:cTn id="141" dur="1" fill="hold">
                                          <p:stCondLst>
                                            <p:cond delay="0"/>
                                          </p:stCondLst>
                                        </p:cTn>
                                        <p:tgtEl>
                                          <p:spTgt spid="40"/>
                                        </p:tgtEl>
                                        <p:attrNameLst>
                                          <p:attrName>style.visibility</p:attrName>
                                        </p:attrNameLst>
                                      </p:cBhvr>
                                      <p:to>
                                        <p:strVal val="visible"/>
                                      </p:to>
                                    </p:set>
                                    <p:animEffect transition="in" filter="wipe(left)">
                                      <p:cBhvr>
                                        <p:cTn id="142" dur="1000"/>
                                        <p:tgtEl>
                                          <p:spTgt spid="40"/>
                                        </p:tgtEl>
                                      </p:cBhvr>
                                    </p:animEffect>
                                  </p:childTnLst>
                                </p:cTn>
                              </p:par>
                            </p:childTnLst>
                          </p:cTn>
                        </p:par>
                        <p:par>
                          <p:cTn id="143" fill="hold" nodeType="afterGroup">
                            <p:stCondLst>
                              <p:cond delay="7000"/>
                            </p:stCondLst>
                            <p:childTnLst>
                              <p:par>
                                <p:cTn id="144" presetID="22" presetClass="entr" presetSubtype="8" fill="hold" grpId="0" nodeType="afterEffect">
                                  <p:stCondLst>
                                    <p:cond delay="0"/>
                                  </p:stCondLst>
                                  <p:childTnLst>
                                    <p:set>
                                      <p:cBhvr>
                                        <p:cTn id="145" dur="1" fill="hold">
                                          <p:stCondLst>
                                            <p:cond delay="0"/>
                                          </p:stCondLst>
                                        </p:cTn>
                                        <p:tgtEl>
                                          <p:spTgt spid="185"/>
                                        </p:tgtEl>
                                        <p:attrNameLst>
                                          <p:attrName>style.visibility</p:attrName>
                                        </p:attrNameLst>
                                      </p:cBhvr>
                                      <p:to>
                                        <p:strVal val="visible"/>
                                      </p:to>
                                    </p:set>
                                    <p:animEffect transition="in" filter="wipe(left)">
                                      <p:cBhvr>
                                        <p:cTn id="146" dur="1000"/>
                                        <p:tgtEl>
                                          <p:spTgt spid="185"/>
                                        </p:tgtEl>
                                      </p:cBhvr>
                                    </p:animEffect>
                                  </p:childTnLst>
                                </p:cTn>
                              </p:par>
                            </p:childTnLst>
                          </p:cTn>
                        </p:par>
                        <p:par>
                          <p:cTn id="147" fill="hold" nodeType="afterGroup">
                            <p:stCondLst>
                              <p:cond delay="8000"/>
                            </p:stCondLst>
                            <p:childTnLst>
                              <p:par>
                                <p:cTn id="148" presetID="22" presetClass="entr" presetSubtype="8" fill="hold" nodeType="afterEffect">
                                  <p:stCondLst>
                                    <p:cond delay="0"/>
                                  </p:stCondLst>
                                  <p:childTnLst>
                                    <p:set>
                                      <p:cBhvr>
                                        <p:cTn id="149" dur="1" fill="hold">
                                          <p:stCondLst>
                                            <p:cond delay="0"/>
                                          </p:stCondLst>
                                        </p:cTn>
                                        <p:tgtEl>
                                          <p:spTgt spid="37"/>
                                        </p:tgtEl>
                                        <p:attrNameLst>
                                          <p:attrName>style.visibility</p:attrName>
                                        </p:attrNameLst>
                                      </p:cBhvr>
                                      <p:to>
                                        <p:strVal val="visible"/>
                                      </p:to>
                                    </p:set>
                                    <p:animEffect transition="in" filter="wipe(left)">
                                      <p:cBhvr>
                                        <p:cTn id="150" dur="1000"/>
                                        <p:tgtEl>
                                          <p:spTgt spid="37"/>
                                        </p:tgtEl>
                                      </p:cBhvr>
                                    </p:animEffect>
                                  </p:childTnLst>
                                </p:cTn>
                              </p:par>
                            </p:childTnLst>
                          </p:cTn>
                        </p:par>
                        <p:par>
                          <p:cTn id="151" fill="hold" nodeType="afterGroup">
                            <p:stCondLst>
                              <p:cond delay="9000"/>
                            </p:stCondLst>
                            <p:childTnLst>
                              <p:par>
                                <p:cTn id="152" presetID="22" presetClass="entr" presetSubtype="8" fill="hold" grpId="0" nodeType="afterEffect">
                                  <p:stCondLst>
                                    <p:cond delay="0"/>
                                  </p:stCondLst>
                                  <p:childTnLst>
                                    <p:set>
                                      <p:cBhvr>
                                        <p:cTn id="153" dur="1" fill="hold">
                                          <p:stCondLst>
                                            <p:cond delay="0"/>
                                          </p:stCondLst>
                                        </p:cTn>
                                        <p:tgtEl>
                                          <p:spTgt spid="198"/>
                                        </p:tgtEl>
                                        <p:attrNameLst>
                                          <p:attrName>style.visibility</p:attrName>
                                        </p:attrNameLst>
                                      </p:cBhvr>
                                      <p:to>
                                        <p:strVal val="visible"/>
                                      </p:to>
                                    </p:set>
                                    <p:animEffect transition="in" filter="wipe(left)">
                                      <p:cBhvr>
                                        <p:cTn id="154" dur="1000"/>
                                        <p:tgtEl>
                                          <p:spTgt spid="198"/>
                                        </p:tgtEl>
                                      </p:cBhvr>
                                    </p:animEffect>
                                  </p:childTnLst>
                                </p:cTn>
                              </p:par>
                            </p:childTnLst>
                          </p:cTn>
                        </p:par>
                        <p:par>
                          <p:cTn id="155" fill="hold" nodeType="afterGroup">
                            <p:stCondLst>
                              <p:cond delay="10000"/>
                            </p:stCondLst>
                            <p:childTnLst>
                              <p:par>
                                <p:cTn id="156" presetID="22" presetClass="entr" presetSubtype="8" fill="hold" grpId="0" nodeType="afterEffect">
                                  <p:stCondLst>
                                    <p:cond delay="0"/>
                                  </p:stCondLst>
                                  <p:childTnLst>
                                    <p:set>
                                      <p:cBhvr>
                                        <p:cTn id="157" dur="1" fill="hold">
                                          <p:stCondLst>
                                            <p:cond delay="0"/>
                                          </p:stCondLst>
                                        </p:cTn>
                                        <p:tgtEl>
                                          <p:spTgt spid="208"/>
                                        </p:tgtEl>
                                        <p:attrNameLst>
                                          <p:attrName>style.visibility</p:attrName>
                                        </p:attrNameLst>
                                      </p:cBhvr>
                                      <p:to>
                                        <p:strVal val="visible"/>
                                      </p:to>
                                    </p:set>
                                    <p:animEffect transition="in" filter="wipe(left)">
                                      <p:cBhvr>
                                        <p:cTn id="158" dur="1000"/>
                                        <p:tgtEl>
                                          <p:spTgt spid="208"/>
                                        </p:tgtEl>
                                      </p:cBhvr>
                                    </p:animEffect>
                                  </p:childTnLst>
                                </p:cTn>
                              </p:par>
                            </p:childTnLst>
                          </p:cTn>
                        </p:par>
                      </p:childTnLst>
                    </p:cTn>
                  </p:par>
                  <p:par>
                    <p:cTn id="159" fill="hold">
                      <p:stCondLst>
                        <p:cond delay="indefinite"/>
                      </p:stCondLst>
                      <p:childTnLst>
                        <p:par>
                          <p:cTn id="160" fill="hold" nodeType="afterGroup">
                            <p:stCondLst>
                              <p:cond delay="0"/>
                            </p:stCondLst>
                            <p:childTnLst>
                              <p:par>
                                <p:cTn id="161" presetID="22" presetClass="entr" presetSubtype="8" fill="hold" grpId="0" nodeType="clickEffect">
                                  <p:stCondLst>
                                    <p:cond delay="0"/>
                                  </p:stCondLst>
                                  <p:childTnLst>
                                    <p:set>
                                      <p:cBhvr>
                                        <p:cTn id="162" dur="1" fill="hold">
                                          <p:stCondLst>
                                            <p:cond delay="0"/>
                                          </p:stCondLst>
                                        </p:cTn>
                                        <p:tgtEl>
                                          <p:spTgt spid="15"/>
                                        </p:tgtEl>
                                        <p:attrNameLst>
                                          <p:attrName>style.visibility</p:attrName>
                                        </p:attrNameLst>
                                      </p:cBhvr>
                                      <p:to>
                                        <p:strVal val="visible"/>
                                      </p:to>
                                    </p:set>
                                    <p:animEffect transition="in" filter="wipe(left)">
                                      <p:cBhvr>
                                        <p:cTn id="16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1" grpId="0" animBg="1"/>
      <p:bldP spid="74" grpId="0" animBg="1"/>
      <p:bldP spid="75" grpId="0"/>
      <p:bldP spid="119" grpId="0"/>
      <p:bldP spid="120" grpId="0" animBg="1"/>
      <p:bldP spid="133" grpId="0" animBg="1"/>
      <p:bldP spid="143" grpId="0"/>
      <p:bldP spid="184" grpId="0"/>
      <p:bldP spid="185" grpId="0" animBg="1"/>
      <p:bldP spid="198" grpId="0" animBg="1"/>
      <p:bldP spid="20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918516"/>
            <a:ext cx="8534400" cy="165168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1974, economist Arthur Laffer</a:t>
            </a:r>
          </a:p>
          <a:p>
            <a:pPr lvl="1"/>
            <a:r>
              <a:rPr lang="en-US" dirty="0" smtClean="0"/>
              <a:t>Tax </a:t>
            </a:r>
            <a:r>
              <a:rPr lang="en-US" dirty="0" smtClean="0"/>
              <a:t>rates were so high</a:t>
            </a:r>
          </a:p>
          <a:p>
            <a:pPr lvl="2"/>
            <a:r>
              <a:rPr lang="en-US" dirty="0" smtClean="0"/>
              <a:t>Reducing them would actually raise tax </a:t>
            </a:r>
            <a:r>
              <a:rPr lang="en-US" dirty="0" smtClean="0"/>
              <a:t>revenue</a:t>
            </a:r>
            <a:endParaRPr lang="en-US" dirty="0" smtClean="0"/>
          </a:p>
        </p:txBody>
      </p:sp>
      <p:sp>
        <p:nvSpPr>
          <p:cNvPr id="4" name="Content Placeholder 1"/>
          <p:cNvSpPr txBox="1">
            <a:spLocks/>
          </p:cNvSpPr>
          <p:nvPr/>
        </p:nvSpPr>
        <p:spPr bwMode="auto">
          <a:xfrm>
            <a:off x="304800" y="2426070"/>
            <a:ext cx="8839200" cy="243013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Ronald Reagan ran for president in 1980</a:t>
            </a:r>
          </a:p>
          <a:p>
            <a:pPr marL="908050" lvl="2"/>
            <a:r>
              <a:rPr lang="en-US" dirty="0" smtClean="0"/>
              <a:t>Taxes were so high that they were discouraging hard work</a:t>
            </a:r>
          </a:p>
          <a:p>
            <a:pPr marL="908050" lvl="2"/>
            <a:r>
              <a:rPr lang="en-US" dirty="0" smtClean="0"/>
              <a:t>Lower taxes would give people the proper incentive to work</a:t>
            </a:r>
          </a:p>
          <a:p>
            <a:pPr lvl="2"/>
            <a:r>
              <a:rPr lang="en-US" dirty="0" smtClean="0"/>
              <a:t>Raise economic well-being</a:t>
            </a:r>
          </a:p>
          <a:p>
            <a:pPr lvl="2"/>
            <a:r>
              <a:rPr lang="en-US" dirty="0" smtClean="0"/>
              <a:t>Perhaps increase tax revenue</a:t>
            </a:r>
          </a:p>
        </p:txBody>
      </p:sp>
      <p:sp>
        <p:nvSpPr>
          <p:cNvPr id="6" name="Title 1"/>
          <p:cNvSpPr>
            <a:spLocks noGrp="1"/>
          </p:cNvSpPr>
          <p:nvPr>
            <p:ph type="title"/>
          </p:nvPr>
        </p:nvSpPr>
        <p:spPr bwMode="auto">
          <a:xfrm>
            <a:off x="0" y="0"/>
            <a:ext cx="9144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800" dirty="0" smtClean="0">
                <a:solidFill>
                  <a:srgbClr val="0070C0"/>
                </a:solidFill>
                <a:latin typeface="+mn-lt"/>
              </a:rPr>
              <a:t>Deadweight Loss &amp; Tax </a:t>
            </a:r>
            <a:r>
              <a:rPr lang="en-US" sz="3800" dirty="0" smtClean="0">
                <a:solidFill>
                  <a:srgbClr val="0070C0"/>
                </a:solidFill>
                <a:latin typeface="+mn-lt"/>
              </a:rPr>
              <a:t>Revenue</a:t>
            </a:r>
            <a:endParaRPr lang="en-US" sz="3800" dirty="0" smtClean="0">
              <a:solidFill>
                <a:srgbClr val="0070C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79609" y="1113267"/>
            <a:ext cx="5841522" cy="4248618"/>
            <a:chOff x="1811184" y="1869173"/>
            <a:chExt cx="4601973" cy="3091795"/>
          </a:xfrm>
        </p:grpSpPr>
        <p:grpSp>
          <p:nvGrpSpPr>
            <p:cNvPr id="7" name="Group 76"/>
            <p:cNvGrpSpPr>
              <a:grpSpLocks/>
            </p:cNvGrpSpPr>
            <p:nvPr/>
          </p:nvGrpSpPr>
          <p:grpSpPr bwMode="auto">
            <a:xfrm>
              <a:off x="1811184" y="1993931"/>
              <a:ext cx="4507505" cy="2628901"/>
              <a:chOff x="-172986" y="2524917"/>
              <a:chExt cx="4258098" cy="2628960"/>
            </a:xfrm>
          </p:grpSpPr>
          <p:sp>
            <p:nvSpPr>
              <p:cNvPr id="59" name="Rectangle 58"/>
              <p:cNvSpPr/>
              <p:nvPr/>
            </p:nvSpPr>
            <p:spPr>
              <a:xfrm>
                <a:off x="729758" y="2548730"/>
                <a:ext cx="3355354" cy="26051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31765" name="Group 5"/>
              <p:cNvGrpSpPr>
                <a:grpSpLocks/>
              </p:cNvGrpSpPr>
              <p:nvPr/>
            </p:nvGrpSpPr>
            <p:grpSpPr bwMode="auto">
              <a:xfrm>
                <a:off x="-172986" y="2524917"/>
                <a:ext cx="920203" cy="2628959"/>
                <a:chOff x="928657" y="1943524"/>
                <a:chExt cx="920203" cy="2628476"/>
              </a:xfrm>
            </p:grpSpPr>
            <p:cxnSp>
              <p:nvCxnSpPr>
                <p:cNvPr id="61" name="Straight Connector 60"/>
                <p:cNvCxnSpPr/>
                <p:nvPr/>
              </p:nvCxnSpPr>
              <p:spPr>
                <a:xfrm rot="5400000">
                  <a:off x="525099" y="3248239"/>
                  <a:ext cx="2628476" cy="190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767" name="TextBox 7"/>
                <p:cNvSpPr txBox="1">
                  <a:spLocks noChangeArrowheads="1"/>
                </p:cNvSpPr>
                <p:nvPr/>
              </p:nvSpPr>
              <p:spPr bwMode="auto">
                <a:xfrm>
                  <a:off x="928657" y="1967333"/>
                  <a:ext cx="901157"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Tax</a:t>
                  </a:r>
                </a:p>
                <a:p>
                  <a:pPr algn="r" eaLnBrk="1" hangingPunct="1"/>
                  <a:r>
                    <a:rPr lang="en-US" sz="1400" dirty="0"/>
                    <a:t>Revenue</a:t>
                  </a:r>
                </a:p>
              </p:txBody>
            </p:sp>
          </p:grpSp>
        </p:grpSp>
        <p:grpSp>
          <p:nvGrpSpPr>
            <p:cNvPr id="10" name="Group 8"/>
            <p:cNvGrpSpPr>
              <a:grpSpLocks/>
            </p:cNvGrpSpPr>
            <p:nvPr/>
          </p:nvGrpSpPr>
          <p:grpSpPr bwMode="auto">
            <a:xfrm>
              <a:off x="2565562" y="4635531"/>
              <a:ext cx="3847595" cy="325437"/>
              <a:chOff x="1676400" y="5181600"/>
              <a:chExt cx="3636012" cy="324593"/>
            </a:xfrm>
          </p:grpSpPr>
          <p:cxnSp>
            <p:nvCxnSpPr>
              <p:cNvPr id="64" name="Straight Connector 63"/>
              <p:cNvCxnSpPr/>
              <p:nvPr/>
            </p:nvCxnSpPr>
            <p:spPr>
              <a:xfrm>
                <a:off x="1828827" y="5181600"/>
                <a:ext cx="34041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762" name="TextBox 10"/>
              <p:cNvSpPr txBox="1">
                <a:spLocks noChangeArrowheads="1"/>
              </p:cNvSpPr>
              <p:nvPr/>
            </p:nvSpPr>
            <p:spPr bwMode="auto">
              <a:xfrm>
                <a:off x="4480728" y="5198310"/>
                <a:ext cx="831684" cy="3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Tax size</a:t>
                </a:r>
              </a:p>
            </p:txBody>
          </p:sp>
          <p:sp>
            <p:nvSpPr>
              <p:cNvPr id="31763" name="TextBox 11"/>
              <p:cNvSpPr txBox="1">
                <a:spLocks noChangeArrowheads="1"/>
              </p:cNvSpPr>
              <p:nvPr/>
            </p:nvSpPr>
            <p:spPr bwMode="auto">
              <a:xfrm>
                <a:off x="1676400" y="5181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sp>
          <p:nvSpPr>
            <p:cNvPr id="67" name="Freeform 66"/>
            <p:cNvSpPr/>
            <p:nvPr/>
          </p:nvSpPr>
          <p:spPr>
            <a:xfrm>
              <a:off x="2765123" y="2063781"/>
              <a:ext cx="2908261" cy="2557462"/>
            </a:xfrm>
            <a:custGeom>
              <a:avLst/>
              <a:gdLst>
                <a:gd name="connsiteX0" fmla="*/ 0 w 2792627"/>
                <a:gd name="connsiteY0" fmla="*/ 0 h 0"/>
                <a:gd name="connsiteX1" fmla="*/ 2792627 w 2792627"/>
                <a:gd name="connsiteY1" fmla="*/ 0 h 0"/>
                <a:gd name="connsiteX0" fmla="*/ 0 w 2792627"/>
                <a:gd name="connsiteY0" fmla="*/ 1433384 h 1433384"/>
                <a:gd name="connsiteX1" fmla="*/ 2792627 w 2792627"/>
                <a:gd name="connsiteY1" fmla="*/ 1433384 h 1433384"/>
                <a:gd name="connsiteX0" fmla="*/ 0 w 2792627"/>
                <a:gd name="connsiteY0" fmla="*/ 1433384 h 1433384"/>
                <a:gd name="connsiteX1" fmla="*/ 2792627 w 2792627"/>
                <a:gd name="connsiteY1" fmla="*/ 1433384 h 1433384"/>
                <a:gd name="connsiteX0" fmla="*/ 0 w 2792627"/>
                <a:gd name="connsiteY0" fmla="*/ 2236573 h 2236573"/>
                <a:gd name="connsiteX1" fmla="*/ 2792627 w 2792627"/>
                <a:gd name="connsiteY1" fmla="*/ 2236573 h 2236573"/>
                <a:gd name="connsiteX0" fmla="*/ 0 w 2792627"/>
                <a:gd name="connsiteY0" fmla="*/ 2360141 h 2360141"/>
                <a:gd name="connsiteX1" fmla="*/ 2792627 w 2792627"/>
                <a:gd name="connsiteY1" fmla="*/ 2360141 h 2360141"/>
              </a:gdLst>
              <a:ahLst/>
              <a:cxnLst>
                <a:cxn ang="0">
                  <a:pos x="connsiteX0" y="connsiteY0"/>
                </a:cxn>
                <a:cxn ang="0">
                  <a:pos x="connsiteX1" y="connsiteY1"/>
                </a:cxn>
              </a:cxnLst>
              <a:rect l="l" t="t" r="r" b="b"/>
              <a:pathLst>
                <a:path w="2792627" h="2360141">
                  <a:moveTo>
                    <a:pt x="0" y="2360141"/>
                  </a:moveTo>
                  <a:cubicBezTo>
                    <a:pt x="980303" y="123568"/>
                    <a:pt x="1898821" y="0"/>
                    <a:pt x="2792627" y="2360141"/>
                  </a:cubicBezTo>
                </a:path>
              </a:pathLst>
            </a:custGeom>
            <a:ln w="38100">
              <a:solidFill>
                <a:srgbClr val="0064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759" name="TextBox 7"/>
            <p:cNvSpPr txBox="1">
              <a:spLocks noChangeArrowheads="1"/>
            </p:cNvSpPr>
            <p:nvPr/>
          </p:nvSpPr>
          <p:spPr bwMode="auto">
            <a:xfrm>
              <a:off x="3603308" y="1869173"/>
              <a:ext cx="1421618" cy="33596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400" dirty="0"/>
                <a:t>Laffer curve</a:t>
              </a:r>
            </a:p>
          </p:txBody>
        </p:sp>
      </p:grpSp>
      <p:sp>
        <p:nvSpPr>
          <p:cNvPr id="30" name="Title 1"/>
          <p:cNvSpPr>
            <a:spLocks noGrp="1"/>
          </p:cNvSpPr>
          <p:nvPr>
            <p:ph type="title"/>
          </p:nvPr>
        </p:nvSpPr>
        <p:spPr bwMode="auto">
          <a:xfrm>
            <a:off x="0" y="0"/>
            <a:ext cx="9144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800" dirty="0" smtClean="0">
                <a:solidFill>
                  <a:srgbClr val="0070C0"/>
                </a:solidFill>
                <a:latin typeface="+mn-lt"/>
              </a:rPr>
              <a:t>Deadweight Loss &amp; Tax </a:t>
            </a:r>
            <a:r>
              <a:rPr lang="en-US" sz="3800" dirty="0" smtClean="0">
                <a:solidFill>
                  <a:srgbClr val="0070C0"/>
                </a:solidFill>
                <a:latin typeface="+mn-lt"/>
              </a:rPr>
              <a:t>Revenue</a:t>
            </a:r>
            <a:endParaRPr lang="en-US" sz="3800" dirty="0" smtClean="0">
              <a:solidFill>
                <a:srgbClr val="0070C0"/>
              </a:solidFill>
              <a:latin typeface="+mn-lt"/>
            </a:endParaRPr>
          </a:p>
        </p:txBody>
      </p:sp>
      <p:grpSp>
        <p:nvGrpSpPr>
          <p:cNvPr id="24" name="Group 23"/>
          <p:cNvGrpSpPr/>
          <p:nvPr/>
        </p:nvGrpSpPr>
        <p:grpSpPr>
          <a:xfrm>
            <a:off x="4758978" y="2296701"/>
            <a:ext cx="1587724" cy="1286758"/>
            <a:chOff x="4758978" y="2296701"/>
            <a:chExt cx="1587724" cy="1286758"/>
          </a:xfrm>
        </p:grpSpPr>
        <p:cxnSp>
          <p:nvCxnSpPr>
            <p:cNvPr id="18" name="Straight Arrow Connector 17"/>
            <p:cNvCxnSpPr/>
            <p:nvPr/>
          </p:nvCxnSpPr>
          <p:spPr>
            <a:xfrm>
              <a:off x="4758978" y="2746632"/>
              <a:ext cx="577854" cy="83682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a:spLocks noChangeArrowheads="1"/>
            </p:cNvSpPr>
            <p:nvPr/>
          </p:nvSpPr>
          <p:spPr bwMode="auto">
            <a:xfrm>
              <a:off x="5094396" y="2296701"/>
              <a:ext cx="12523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then </a:t>
              </a:r>
              <a:r>
                <a:rPr lang="en-US" sz="1600" dirty="0"/>
                <a:t>decreases</a:t>
              </a:r>
            </a:p>
          </p:txBody>
        </p:sp>
      </p:grpSp>
      <p:grpSp>
        <p:nvGrpSpPr>
          <p:cNvPr id="23" name="Group 22"/>
          <p:cNvGrpSpPr/>
          <p:nvPr/>
        </p:nvGrpSpPr>
        <p:grpSpPr>
          <a:xfrm>
            <a:off x="2018670" y="1758092"/>
            <a:ext cx="1370153" cy="1825367"/>
            <a:chOff x="2018670" y="1758092"/>
            <a:chExt cx="1370153" cy="1825367"/>
          </a:xfrm>
        </p:grpSpPr>
        <p:sp>
          <p:nvSpPr>
            <p:cNvPr id="16" name="TextBox 15"/>
            <p:cNvSpPr txBox="1">
              <a:spLocks noChangeArrowheads="1"/>
            </p:cNvSpPr>
            <p:nvPr/>
          </p:nvSpPr>
          <p:spPr bwMode="auto">
            <a:xfrm>
              <a:off x="2018670" y="1758092"/>
              <a:ext cx="13701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Tax r</a:t>
              </a:r>
              <a:r>
                <a:rPr lang="en-US" sz="1600" dirty="0" smtClean="0"/>
                <a:t>evenue </a:t>
              </a:r>
              <a:r>
                <a:rPr lang="en-US" sz="1600" dirty="0"/>
                <a:t>first </a:t>
              </a:r>
              <a:r>
                <a:rPr lang="en-US" sz="1600" dirty="0" smtClean="0"/>
                <a:t>increases </a:t>
              </a:r>
            </a:p>
          </p:txBody>
        </p:sp>
        <p:cxnSp>
          <p:nvCxnSpPr>
            <p:cNvPr id="37" name="Straight Arrow Connector 36"/>
            <p:cNvCxnSpPr/>
            <p:nvPr/>
          </p:nvCxnSpPr>
          <p:spPr>
            <a:xfrm flipV="1">
              <a:off x="2150076" y="2766527"/>
              <a:ext cx="514470" cy="8169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Deadweight Loss of Taxation</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Tax on a good</a:t>
            </a:r>
          </a:p>
          <a:p>
            <a:pPr lvl="1"/>
            <a:r>
              <a:rPr lang="en-US" dirty="0" smtClean="0"/>
              <a:t>Levied on buyers</a:t>
            </a:r>
          </a:p>
          <a:p>
            <a:pPr lvl="2"/>
            <a:r>
              <a:rPr lang="en-US" dirty="0" smtClean="0"/>
              <a:t>Demand curve shifts downward by the size of tax</a:t>
            </a:r>
          </a:p>
          <a:p>
            <a:pPr lvl="1"/>
            <a:r>
              <a:rPr lang="en-US" dirty="0" smtClean="0"/>
              <a:t>Levied on sellers</a:t>
            </a:r>
          </a:p>
          <a:p>
            <a:pPr lvl="2"/>
            <a:r>
              <a:rPr lang="en-US" dirty="0" smtClean="0"/>
              <a:t>Supply curve shifts upward by the size of tax</a:t>
            </a:r>
          </a:p>
          <a:p>
            <a:pPr lvl="1"/>
            <a:r>
              <a:rPr lang="en-US" dirty="0" smtClean="0"/>
              <a:t>Same outcome: price wedge</a:t>
            </a:r>
          </a:p>
          <a:p>
            <a:pPr lvl="2"/>
            <a:r>
              <a:rPr lang="en-US" dirty="0" smtClean="0"/>
              <a:t>Price paid by </a:t>
            </a:r>
            <a:r>
              <a:rPr lang="en-US" dirty="0" smtClean="0"/>
              <a:t>buyers </a:t>
            </a:r>
            <a:r>
              <a:rPr lang="en-US" dirty="0" smtClean="0"/>
              <a:t>rises</a:t>
            </a:r>
          </a:p>
          <a:p>
            <a:pPr lvl="2"/>
            <a:r>
              <a:rPr lang="en-US" dirty="0" smtClean="0"/>
              <a:t>Price received by </a:t>
            </a:r>
            <a:r>
              <a:rPr lang="en-US" dirty="0" smtClean="0"/>
              <a:t>sellers </a:t>
            </a:r>
            <a:r>
              <a:rPr lang="en-US" dirty="0" smtClean="0"/>
              <a:t>falls</a:t>
            </a:r>
          </a:p>
          <a:p>
            <a:pPr lvl="2"/>
            <a:r>
              <a:rPr lang="en-US" dirty="0" smtClean="0"/>
              <a:t>Lower quantity sold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Deadweight Loss of Taxation</a:t>
            </a:r>
          </a:p>
        </p:txBody>
      </p:sp>
      <p:sp>
        <p:nvSpPr>
          <p:cNvPr id="3" name="Content Placeholder 2"/>
          <p:cNvSpPr>
            <a:spLocks noGrp="1"/>
          </p:cNvSpPr>
          <p:nvPr>
            <p:ph idx="1"/>
          </p:nvPr>
        </p:nvSpPr>
        <p:spPr bwMode="auto">
          <a:xfrm>
            <a:off x="381000" y="990600"/>
            <a:ext cx="8534400" cy="34825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Tax burden</a:t>
            </a:r>
          </a:p>
          <a:p>
            <a:pPr lvl="1"/>
            <a:r>
              <a:rPr lang="en-US" dirty="0" smtClean="0"/>
              <a:t>Distributed between producers and consumers</a:t>
            </a:r>
          </a:p>
          <a:p>
            <a:pPr lvl="1"/>
            <a:r>
              <a:rPr lang="en-US" dirty="0" smtClean="0"/>
              <a:t>Determined by elasticities of supply and demand </a:t>
            </a:r>
          </a:p>
          <a:p>
            <a:r>
              <a:rPr lang="en-US" dirty="0" smtClean="0"/>
              <a:t>Market for the good </a:t>
            </a:r>
            <a:r>
              <a:rPr lang="en-US" dirty="0" smtClean="0"/>
              <a:t>becomes </a:t>
            </a:r>
            <a:r>
              <a:rPr lang="en-US" dirty="0" smtClean="0"/>
              <a:t>smaller</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111211" y="18522"/>
            <a:ext cx="9032789"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n-lt"/>
              </a:rPr>
              <a:t>The effects of a tax</a:t>
            </a:r>
          </a:p>
        </p:txBody>
      </p:sp>
      <p:grpSp>
        <p:nvGrpSpPr>
          <p:cNvPr id="2" name="Group 4"/>
          <p:cNvGrpSpPr>
            <a:grpSpLocks/>
          </p:cNvGrpSpPr>
          <p:nvPr/>
        </p:nvGrpSpPr>
        <p:grpSpPr bwMode="auto">
          <a:xfrm>
            <a:off x="1804988" y="1231900"/>
            <a:ext cx="5200650" cy="3767138"/>
            <a:chOff x="-47451" y="1777706"/>
            <a:chExt cx="5201362" cy="3768044"/>
          </a:xfrm>
        </p:grpSpPr>
        <p:sp>
          <p:nvSpPr>
            <p:cNvPr id="6" name="Rectangle 5"/>
            <p:cNvSpPr/>
            <p:nvPr/>
          </p:nvSpPr>
          <p:spPr>
            <a:xfrm>
              <a:off x="728942" y="2030180"/>
              <a:ext cx="4424969" cy="35044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15399" name="Group 5"/>
            <p:cNvGrpSpPr>
              <a:grpSpLocks/>
            </p:cNvGrpSpPr>
            <p:nvPr/>
          </p:nvGrpSpPr>
          <p:grpSpPr bwMode="auto">
            <a:xfrm>
              <a:off x="-47451" y="1777706"/>
              <a:ext cx="774806" cy="3768044"/>
              <a:chOff x="1054192" y="1196451"/>
              <a:chExt cx="774806" cy="3767352"/>
            </a:xfrm>
          </p:grpSpPr>
          <p:cxnSp>
            <p:nvCxnSpPr>
              <p:cNvPr id="8" name="Straight Connector 7"/>
              <p:cNvCxnSpPr/>
              <p:nvPr/>
            </p:nvCxnSpPr>
            <p:spPr>
              <a:xfrm rot="5400000">
                <a:off x="26288" y="3161094"/>
                <a:ext cx="3591129" cy="142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401" name="TextBox 8"/>
              <p:cNvSpPr txBox="1">
                <a:spLocks noChangeArrowheads="1"/>
              </p:cNvSpPr>
              <p:nvPr/>
            </p:nvSpPr>
            <p:spPr bwMode="auto">
              <a:xfrm>
                <a:off x="1054192" y="1196451"/>
                <a:ext cx="739631" cy="33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5" name="Group 9"/>
          <p:cNvGrpSpPr>
            <a:grpSpLocks/>
          </p:cNvGrpSpPr>
          <p:nvPr/>
        </p:nvGrpSpPr>
        <p:grpSpPr bwMode="auto">
          <a:xfrm>
            <a:off x="2416175" y="4999038"/>
            <a:ext cx="5302250" cy="342900"/>
            <a:chOff x="1676400" y="5181600"/>
            <a:chExt cx="5302041" cy="342860"/>
          </a:xfrm>
        </p:grpSpPr>
        <p:cxnSp>
          <p:nvCxnSpPr>
            <p:cNvPr id="11" name="Straight Connector 10"/>
            <p:cNvCxnSpPr/>
            <p:nvPr/>
          </p:nvCxnSpPr>
          <p:spPr>
            <a:xfrm>
              <a:off x="1828794" y="5181600"/>
              <a:ext cx="44368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396" name="TextBox 11"/>
            <p:cNvSpPr txBox="1">
              <a:spLocks noChangeArrowheads="1"/>
            </p:cNvSpPr>
            <p:nvPr/>
          </p:nvSpPr>
          <p:spPr bwMode="auto">
            <a:xfrm>
              <a:off x="5731564" y="5186441"/>
              <a:ext cx="1246877" cy="338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Quantity</a:t>
              </a:r>
            </a:p>
          </p:txBody>
        </p:sp>
        <p:sp>
          <p:nvSpPr>
            <p:cNvPr id="15397"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7" name="Group 13"/>
          <p:cNvGrpSpPr>
            <a:grpSpLocks/>
          </p:cNvGrpSpPr>
          <p:nvPr/>
        </p:nvGrpSpPr>
        <p:grpSpPr bwMode="auto">
          <a:xfrm>
            <a:off x="2576513" y="1698625"/>
            <a:ext cx="4427537" cy="2897188"/>
            <a:chOff x="2004674" y="2244119"/>
            <a:chExt cx="4942823" cy="3932017"/>
          </a:xfrm>
        </p:grpSpPr>
        <p:cxnSp>
          <p:nvCxnSpPr>
            <p:cNvPr id="15" name="Straight Connector 14"/>
            <p:cNvCxnSpPr/>
            <p:nvPr/>
          </p:nvCxnSpPr>
          <p:spPr>
            <a:xfrm>
              <a:off x="2004674" y="2244119"/>
              <a:ext cx="4567105" cy="3455865"/>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5394" name="TextBox 15"/>
            <p:cNvSpPr txBox="1">
              <a:spLocks noChangeArrowheads="1"/>
            </p:cNvSpPr>
            <p:nvPr/>
          </p:nvSpPr>
          <p:spPr bwMode="auto">
            <a:xfrm>
              <a:off x="5876981" y="5716837"/>
              <a:ext cx="1070516" cy="45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a:t>
              </a:r>
              <a:endParaRPr lang="en-US" sz="1600" baseline="-25000"/>
            </a:p>
          </p:txBody>
        </p:sp>
      </p:grpSp>
      <p:grpSp>
        <p:nvGrpSpPr>
          <p:cNvPr id="9" name="Group 90"/>
          <p:cNvGrpSpPr>
            <a:grpSpLocks/>
          </p:cNvGrpSpPr>
          <p:nvPr/>
        </p:nvGrpSpPr>
        <p:grpSpPr bwMode="auto">
          <a:xfrm>
            <a:off x="2565400" y="2001838"/>
            <a:ext cx="4491038" cy="2593975"/>
            <a:chOff x="1943003" y="5034309"/>
            <a:chExt cx="5017133" cy="3518276"/>
          </a:xfrm>
        </p:grpSpPr>
        <p:cxnSp>
          <p:nvCxnSpPr>
            <p:cNvPr id="19" name="Straight Connector 18"/>
            <p:cNvCxnSpPr/>
            <p:nvPr/>
          </p:nvCxnSpPr>
          <p:spPr>
            <a:xfrm flipV="1">
              <a:off x="1943003" y="5669493"/>
              <a:ext cx="4497507" cy="288309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5392" name="TextBox 92"/>
            <p:cNvSpPr txBox="1">
              <a:spLocks noChangeArrowheads="1"/>
            </p:cNvSpPr>
            <p:nvPr/>
          </p:nvSpPr>
          <p:spPr bwMode="auto">
            <a:xfrm>
              <a:off x="6055545" y="5034309"/>
              <a:ext cx="904591" cy="459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a:t>
              </a:r>
              <a:endParaRPr lang="en-US" sz="1600" baseline="-25000"/>
            </a:p>
          </p:txBody>
        </p:sp>
      </p:grpSp>
      <p:sp>
        <p:nvSpPr>
          <p:cNvPr id="21" name="Freeform 183"/>
          <p:cNvSpPr>
            <a:spLocks/>
          </p:cNvSpPr>
          <p:nvPr/>
        </p:nvSpPr>
        <p:spPr bwMode="auto">
          <a:xfrm>
            <a:off x="5008563" y="321627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0" name="Group 76"/>
          <p:cNvGrpSpPr>
            <a:grpSpLocks/>
          </p:cNvGrpSpPr>
          <p:nvPr/>
        </p:nvGrpSpPr>
        <p:grpSpPr bwMode="auto">
          <a:xfrm>
            <a:off x="947738" y="2041525"/>
            <a:ext cx="2460625" cy="338138"/>
            <a:chOff x="200183" y="2990470"/>
            <a:chExt cx="2460139" cy="339389"/>
          </a:xfrm>
        </p:grpSpPr>
        <p:cxnSp>
          <p:nvCxnSpPr>
            <p:cNvPr id="23" name="Straight Connector 22"/>
            <p:cNvCxnSpPr/>
            <p:nvPr/>
          </p:nvCxnSpPr>
          <p:spPr>
            <a:xfrm flipV="1">
              <a:off x="1838159" y="3157775"/>
              <a:ext cx="822163" cy="31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390" name="TextBox 78"/>
            <p:cNvSpPr txBox="1">
              <a:spLocks noChangeArrowheads="1"/>
            </p:cNvSpPr>
            <p:nvPr/>
          </p:nvSpPr>
          <p:spPr bwMode="auto">
            <a:xfrm>
              <a:off x="200183" y="2990470"/>
              <a:ext cx="1712466" cy="339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Price buyers pay</a:t>
              </a:r>
            </a:p>
          </p:txBody>
        </p:sp>
      </p:grpSp>
      <p:grpSp>
        <p:nvGrpSpPr>
          <p:cNvPr id="12" name="Group 76"/>
          <p:cNvGrpSpPr>
            <a:grpSpLocks/>
          </p:cNvGrpSpPr>
          <p:nvPr/>
        </p:nvGrpSpPr>
        <p:grpSpPr bwMode="auto">
          <a:xfrm>
            <a:off x="817563" y="3101975"/>
            <a:ext cx="4241800" cy="338138"/>
            <a:chOff x="105214" y="3026141"/>
            <a:chExt cx="4241173" cy="339389"/>
          </a:xfrm>
        </p:grpSpPr>
        <p:cxnSp>
          <p:nvCxnSpPr>
            <p:cNvPr id="26" name="Straight Connector 25"/>
            <p:cNvCxnSpPr/>
            <p:nvPr/>
          </p:nvCxnSpPr>
          <p:spPr>
            <a:xfrm flipV="1">
              <a:off x="1868665" y="3190259"/>
              <a:ext cx="2477722" cy="1115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388" name="TextBox 78"/>
            <p:cNvSpPr txBox="1">
              <a:spLocks noChangeArrowheads="1"/>
            </p:cNvSpPr>
            <p:nvPr/>
          </p:nvSpPr>
          <p:spPr bwMode="auto">
            <a:xfrm>
              <a:off x="105214" y="3026141"/>
              <a:ext cx="1747480" cy="339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Price without tax</a:t>
              </a:r>
            </a:p>
          </p:txBody>
        </p:sp>
      </p:grpSp>
      <p:grpSp>
        <p:nvGrpSpPr>
          <p:cNvPr id="13" name="Group 76"/>
          <p:cNvGrpSpPr>
            <a:grpSpLocks/>
          </p:cNvGrpSpPr>
          <p:nvPr/>
        </p:nvGrpSpPr>
        <p:grpSpPr bwMode="auto">
          <a:xfrm>
            <a:off x="565150" y="3981450"/>
            <a:ext cx="2843213" cy="338138"/>
            <a:chOff x="-191526" y="3038136"/>
            <a:chExt cx="2841525" cy="338386"/>
          </a:xfrm>
        </p:grpSpPr>
        <p:cxnSp>
          <p:nvCxnSpPr>
            <p:cNvPr id="29" name="Straight Connector 28"/>
            <p:cNvCxnSpPr/>
            <p:nvPr/>
          </p:nvCxnSpPr>
          <p:spPr>
            <a:xfrm>
              <a:off x="1828162" y="3211301"/>
              <a:ext cx="821837"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386" name="TextBox 78"/>
            <p:cNvSpPr txBox="1">
              <a:spLocks noChangeArrowheads="1"/>
            </p:cNvSpPr>
            <p:nvPr/>
          </p:nvSpPr>
          <p:spPr bwMode="auto">
            <a:xfrm>
              <a:off x="-191526" y="3038136"/>
              <a:ext cx="2017742" cy="338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Price sellers receive</a:t>
              </a:r>
            </a:p>
          </p:txBody>
        </p:sp>
      </p:grpSp>
      <p:grpSp>
        <p:nvGrpSpPr>
          <p:cNvPr id="14" name="Group 132"/>
          <p:cNvGrpSpPr>
            <a:grpSpLocks/>
          </p:cNvGrpSpPr>
          <p:nvPr/>
        </p:nvGrpSpPr>
        <p:grpSpPr bwMode="auto">
          <a:xfrm>
            <a:off x="3457575" y="2270125"/>
            <a:ext cx="831850" cy="1838325"/>
            <a:chOff x="1885166" y="1575263"/>
            <a:chExt cx="832513" cy="1836417"/>
          </a:xfrm>
        </p:grpSpPr>
        <p:sp>
          <p:nvSpPr>
            <p:cNvPr id="15383" name="TextBox 133"/>
            <p:cNvSpPr txBox="1">
              <a:spLocks noChangeArrowheads="1"/>
            </p:cNvSpPr>
            <p:nvPr/>
          </p:nvSpPr>
          <p:spPr bwMode="auto">
            <a:xfrm>
              <a:off x="2083268" y="2185113"/>
              <a:ext cx="634411" cy="52266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Size</a:t>
              </a:r>
            </a:p>
            <a:p>
              <a:pPr algn="ctr" eaLnBrk="1" hangingPunct="1"/>
              <a:r>
                <a:rPr lang="en-US" sz="1400" dirty="0"/>
                <a:t>of tax</a:t>
              </a:r>
            </a:p>
          </p:txBody>
        </p:sp>
        <p:sp>
          <p:nvSpPr>
            <p:cNvPr id="33" name="Left Brace 32"/>
            <p:cNvSpPr/>
            <p:nvPr/>
          </p:nvSpPr>
          <p:spPr>
            <a:xfrm rot="10800000">
              <a:off x="1885166" y="1575263"/>
              <a:ext cx="206539" cy="1836417"/>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sp>
        <p:nvSpPr>
          <p:cNvPr id="34" name="Freeform 183"/>
          <p:cNvSpPr>
            <a:spLocks/>
          </p:cNvSpPr>
          <p:nvPr/>
        </p:nvSpPr>
        <p:spPr bwMode="auto">
          <a:xfrm>
            <a:off x="3333750" y="21383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5" name="Freeform 183"/>
          <p:cNvSpPr>
            <a:spLocks/>
          </p:cNvSpPr>
          <p:nvPr/>
        </p:nvSpPr>
        <p:spPr bwMode="auto">
          <a:xfrm>
            <a:off x="3327400" y="40894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6" name="TextBox 35"/>
          <p:cNvSpPr txBox="1">
            <a:spLocks noChangeArrowheads="1"/>
          </p:cNvSpPr>
          <p:nvPr/>
        </p:nvSpPr>
        <p:spPr bwMode="auto">
          <a:xfrm>
            <a:off x="355600" y="5813425"/>
            <a:ext cx="86648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latin typeface="+mn-lt"/>
              </a:rPr>
              <a:t>A tax on a good places a wedge between the price that buyers pay and the price that sellers receive. The quantity of the good sold falls.</a:t>
            </a:r>
          </a:p>
        </p:txBody>
      </p:sp>
      <p:grpSp>
        <p:nvGrpSpPr>
          <p:cNvPr id="16" name="Group 39"/>
          <p:cNvGrpSpPr>
            <a:grpSpLocks/>
          </p:cNvGrpSpPr>
          <p:nvPr/>
        </p:nvGrpSpPr>
        <p:grpSpPr bwMode="auto">
          <a:xfrm>
            <a:off x="2936875" y="2185988"/>
            <a:ext cx="949325" cy="3405187"/>
            <a:chOff x="3810175" y="2152957"/>
            <a:chExt cx="949299" cy="3405352"/>
          </a:xfrm>
        </p:grpSpPr>
        <p:cxnSp>
          <p:nvCxnSpPr>
            <p:cNvPr id="17" name="Straight Connector 16"/>
            <p:cNvCxnSpPr/>
            <p:nvPr/>
          </p:nvCxnSpPr>
          <p:spPr bwMode="auto">
            <a:xfrm rot="16200000" flipH="1">
              <a:off x="2867118" y="3569076"/>
              <a:ext cx="2835412" cy="317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382" name="TextBox 78"/>
            <p:cNvSpPr txBox="1">
              <a:spLocks noChangeArrowheads="1"/>
            </p:cNvSpPr>
            <p:nvPr/>
          </p:nvSpPr>
          <p:spPr bwMode="auto">
            <a:xfrm>
              <a:off x="3810175" y="4973534"/>
              <a:ext cx="9492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Quantity</a:t>
              </a:r>
            </a:p>
            <a:p>
              <a:pPr algn="ctr" eaLnBrk="1" hangingPunct="1"/>
              <a:r>
                <a:rPr lang="en-US" sz="1600"/>
                <a:t>with tax</a:t>
              </a:r>
            </a:p>
          </p:txBody>
        </p:sp>
      </p:grpSp>
      <p:grpSp>
        <p:nvGrpSpPr>
          <p:cNvPr id="18" name="Group 40"/>
          <p:cNvGrpSpPr>
            <a:grpSpLocks/>
          </p:cNvGrpSpPr>
          <p:nvPr/>
        </p:nvGrpSpPr>
        <p:grpSpPr bwMode="auto">
          <a:xfrm>
            <a:off x="4568825" y="3254375"/>
            <a:ext cx="1165225" cy="2336800"/>
            <a:chOff x="3810175" y="3220187"/>
            <a:chExt cx="1165705" cy="2338122"/>
          </a:xfrm>
        </p:grpSpPr>
        <p:cxnSp>
          <p:nvCxnSpPr>
            <p:cNvPr id="42" name="Straight Connector 41"/>
            <p:cNvCxnSpPr/>
            <p:nvPr/>
          </p:nvCxnSpPr>
          <p:spPr bwMode="auto">
            <a:xfrm rot="5400000">
              <a:off x="3409824" y="4096984"/>
              <a:ext cx="1767888" cy="14294"/>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380" name="TextBox 78"/>
            <p:cNvSpPr txBox="1">
              <a:spLocks noChangeArrowheads="1"/>
            </p:cNvSpPr>
            <p:nvPr/>
          </p:nvSpPr>
          <p:spPr bwMode="auto">
            <a:xfrm>
              <a:off x="3810175" y="4973534"/>
              <a:ext cx="116570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Quantity</a:t>
              </a:r>
            </a:p>
            <a:p>
              <a:pPr algn="ctr" eaLnBrk="1" hangingPunct="1"/>
              <a:r>
                <a:rPr lang="en-US" sz="1600" dirty="0"/>
                <a:t>without tax</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1000"/>
                                        <p:tgtEl>
                                          <p:spTgt spid="7"/>
                                        </p:tgtEl>
                                      </p:cBhvr>
                                    </p:animEffec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1000"/>
                                        <p:tgtEl>
                                          <p:spTgt spid="9"/>
                                        </p:tgtEl>
                                      </p:cBhvr>
                                    </p:animEffect>
                                  </p:childTnLst>
                                </p:cTn>
                              </p:par>
                            </p:childTnLst>
                          </p:cTn>
                        </p:par>
                        <p:par>
                          <p:cTn id="19" fill="hold" nodeType="afterGroup">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par>
                          <p:cTn id="23" fill="hold" nodeType="afterGroup">
                            <p:stCondLst>
                              <p:cond delay="3000"/>
                            </p:stCondLst>
                            <p:childTnLst>
                              <p:par>
                                <p:cTn id="24" presetID="22" presetClass="entr" presetSubtype="8"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1000"/>
                                        <p:tgtEl>
                                          <p:spTgt spid="12"/>
                                        </p:tgtEl>
                                      </p:cBhvr>
                                    </p:animEffect>
                                  </p:childTnLst>
                                </p:cTn>
                              </p:par>
                            </p:childTnLst>
                          </p:cTn>
                        </p:par>
                        <p:par>
                          <p:cTn id="27" fill="hold" nodeType="afterGroup">
                            <p:stCondLst>
                              <p:cond delay="4000"/>
                            </p:stCondLst>
                            <p:childTnLst>
                              <p:par>
                                <p:cTn id="28" presetID="22" presetClass="entr" presetSubtype="1" fill="hold"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up)">
                                      <p:cBhvr>
                                        <p:cTn id="30" dur="1000"/>
                                        <p:tgtEl>
                                          <p:spTgt spid="18"/>
                                        </p:tgtEl>
                                      </p:cBhvr>
                                    </p:animEffect>
                                  </p:childTnLst>
                                </p:cTn>
                              </p:par>
                            </p:childTnLst>
                          </p:cTn>
                        </p:par>
                      </p:childTnLst>
                    </p:cTn>
                  </p:par>
                  <p:par>
                    <p:cTn id="31" fill="hold">
                      <p:stCondLst>
                        <p:cond delay="indefinite"/>
                      </p:stCondLst>
                      <p:childTnLst>
                        <p:par>
                          <p:cTn id="32" fill="hold" nodeType="after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par>
                          <p:cTn id="36" fill="hold" nodeType="afterGroup">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wipe(left)">
                                      <p:cBhvr>
                                        <p:cTn id="39" dur="500"/>
                                        <p:tgtEl>
                                          <p:spTgt spid="34"/>
                                        </p:tgtEl>
                                      </p:cBhvr>
                                    </p:animEffect>
                                  </p:childTnLst>
                                </p:cTn>
                              </p:par>
                            </p:childTnLst>
                          </p:cTn>
                        </p:par>
                        <p:par>
                          <p:cTn id="40" fill="hold" nodeType="afterGroup">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wipe(left)">
                                      <p:cBhvr>
                                        <p:cTn id="43" dur="500"/>
                                        <p:tgtEl>
                                          <p:spTgt spid="35"/>
                                        </p:tgtEl>
                                      </p:cBhvr>
                                    </p:animEffect>
                                  </p:childTnLst>
                                </p:cTn>
                              </p:par>
                            </p:childTnLst>
                          </p:cTn>
                        </p:par>
                        <p:par>
                          <p:cTn id="44" fill="hold" nodeType="afterGroup">
                            <p:stCondLst>
                              <p:cond delay="1500"/>
                            </p:stCondLst>
                            <p:childTnLst>
                              <p:par>
                                <p:cTn id="45" presetID="22" presetClass="entr" presetSubtype="1"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up)">
                                      <p:cBhvr>
                                        <p:cTn id="47" dur="1000"/>
                                        <p:tgtEl>
                                          <p:spTgt spid="16"/>
                                        </p:tgtEl>
                                      </p:cBhvr>
                                    </p:animEffect>
                                  </p:childTnLst>
                                </p:cTn>
                              </p:par>
                            </p:childTnLst>
                          </p:cTn>
                        </p:par>
                        <p:par>
                          <p:cTn id="48" fill="hold" nodeType="afterGroup">
                            <p:stCondLst>
                              <p:cond delay="2500"/>
                            </p:stCondLst>
                            <p:childTnLst>
                              <p:par>
                                <p:cTn id="49" presetID="22" presetClass="entr" presetSubtype="8" fill="hold"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left)">
                                      <p:cBhvr>
                                        <p:cTn id="51" dur="1000"/>
                                        <p:tgtEl>
                                          <p:spTgt spid="10"/>
                                        </p:tgtEl>
                                      </p:cBhvr>
                                    </p:animEffect>
                                  </p:childTnLst>
                                </p:cTn>
                              </p:par>
                            </p:childTnLst>
                          </p:cTn>
                        </p:par>
                        <p:par>
                          <p:cTn id="52" fill="hold" nodeType="afterGroup">
                            <p:stCondLst>
                              <p:cond delay="3500"/>
                            </p:stCondLst>
                            <p:childTnLst>
                              <p:par>
                                <p:cTn id="53" presetID="22" presetClass="entr" presetSubtype="8"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left)">
                                      <p:cBhvr>
                                        <p:cTn id="55" dur="1000"/>
                                        <p:tgtEl>
                                          <p:spTgt spid="13"/>
                                        </p:tgtEl>
                                      </p:cBhvr>
                                    </p:animEffect>
                                  </p:childTnLst>
                                </p:cTn>
                              </p:par>
                            </p:childTnLst>
                          </p:cTn>
                        </p:par>
                      </p:childTnLst>
                    </p:cTn>
                  </p:par>
                  <p:par>
                    <p:cTn id="56" fill="hold">
                      <p:stCondLst>
                        <p:cond delay="indefinite"/>
                      </p:stCondLst>
                      <p:childTnLst>
                        <p:par>
                          <p:cTn id="57" fill="hold" nodeType="after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wipe(left)">
                                      <p:cBhvr>
                                        <p:cTn id="6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4" grpId="0" animBg="1"/>
      <p:bldP spid="35" grpId="0" animBg="1"/>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The Deadweight Loss of Taxation</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How a tax affects market participants</a:t>
            </a:r>
          </a:p>
          <a:p>
            <a:r>
              <a:rPr lang="en-US" dirty="0" smtClean="0"/>
              <a:t>Gains and losses from a tax on a good</a:t>
            </a:r>
          </a:p>
          <a:p>
            <a:pPr lvl="1"/>
            <a:r>
              <a:rPr lang="en-US" dirty="0" smtClean="0"/>
              <a:t>Buyers: consumer surplus</a:t>
            </a:r>
          </a:p>
          <a:p>
            <a:pPr lvl="1"/>
            <a:r>
              <a:rPr lang="en-US" dirty="0" smtClean="0"/>
              <a:t>Sellers: producer surplus</a:t>
            </a:r>
          </a:p>
          <a:p>
            <a:pPr lvl="1"/>
            <a:r>
              <a:rPr lang="en-US" dirty="0" smtClean="0"/>
              <a:t>Government: total tax revenue</a:t>
            </a:r>
          </a:p>
          <a:p>
            <a:pPr lvl="2"/>
            <a:r>
              <a:rPr lang="en-US" dirty="0" smtClean="0"/>
              <a:t>Tax times quantity sold</a:t>
            </a:r>
          </a:p>
          <a:p>
            <a:pPr lvl="2"/>
            <a:r>
              <a:rPr lang="en-US" dirty="0" smtClean="0"/>
              <a:t>Public benefit from the tax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86496" y="18522"/>
            <a:ext cx="9057503"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n-lt"/>
              </a:rPr>
              <a:t>Tax revenue</a:t>
            </a:r>
          </a:p>
        </p:txBody>
      </p:sp>
      <p:grpSp>
        <p:nvGrpSpPr>
          <p:cNvPr id="2" name="Group 4"/>
          <p:cNvGrpSpPr>
            <a:grpSpLocks/>
          </p:cNvGrpSpPr>
          <p:nvPr/>
        </p:nvGrpSpPr>
        <p:grpSpPr bwMode="auto">
          <a:xfrm>
            <a:off x="1804988" y="972403"/>
            <a:ext cx="5200650" cy="3767138"/>
            <a:chOff x="-47451" y="1777706"/>
            <a:chExt cx="5201362" cy="3768044"/>
          </a:xfrm>
        </p:grpSpPr>
        <p:sp>
          <p:nvSpPr>
            <p:cNvPr id="6" name="Rectangle 5"/>
            <p:cNvSpPr/>
            <p:nvPr/>
          </p:nvSpPr>
          <p:spPr>
            <a:xfrm>
              <a:off x="728942" y="2030180"/>
              <a:ext cx="4424969" cy="35044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17451" name="Group 5"/>
            <p:cNvGrpSpPr>
              <a:grpSpLocks/>
            </p:cNvGrpSpPr>
            <p:nvPr/>
          </p:nvGrpSpPr>
          <p:grpSpPr bwMode="auto">
            <a:xfrm>
              <a:off x="-47451" y="1777706"/>
              <a:ext cx="774806" cy="3768044"/>
              <a:chOff x="1054192" y="1196451"/>
              <a:chExt cx="774806" cy="3767352"/>
            </a:xfrm>
          </p:grpSpPr>
          <p:cxnSp>
            <p:nvCxnSpPr>
              <p:cNvPr id="8" name="Straight Connector 7"/>
              <p:cNvCxnSpPr/>
              <p:nvPr/>
            </p:nvCxnSpPr>
            <p:spPr>
              <a:xfrm rot="5400000">
                <a:off x="26288" y="3161094"/>
                <a:ext cx="3591129" cy="142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453" name="TextBox 8"/>
              <p:cNvSpPr txBox="1">
                <a:spLocks noChangeArrowheads="1"/>
              </p:cNvSpPr>
              <p:nvPr/>
            </p:nvSpPr>
            <p:spPr bwMode="auto">
              <a:xfrm>
                <a:off x="1054192" y="1196451"/>
                <a:ext cx="739631" cy="33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5" name="Group 9"/>
          <p:cNvGrpSpPr>
            <a:grpSpLocks/>
          </p:cNvGrpSpPr>
          <p:nvPr/>
        </p:nvGrpSpPr>
        <p:grpSpPr bwMode="auto">
          <a:xfrm>
            <a:off x="2416175" y="4739541"/>
            <a:ext cx="5302250" cy="342900"/>
            <a:chOff x="1676400" y="5181600"/>
            <a:chExt cx="5302041" cy="342860"/>
          </a:xfrm>
        </p:grpSpPr>
        <p:cxnSp>
          <p:nvCxnSpPr>
            <p:cNvPr id="11" name="Straight Connector 10"/>
            <p:cNvCxnSpPr/>
            <p:nvPr/>
          </p:nvCxnSpPr>
          <p:spPr>
            <a:xfrm>
              <a:off x="1828794" y="5181600"/>
              <a:ext cx="44368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448" name="TextBox 11"/>
            <p:cNvSpPr txBox="1">
              <a:spLocks noChangeArrowheads="1"/>
            </p:cNvSpPr>
            <p:nvPr/>
          </p:nvSpPr>
          <p:spPr bwMode="auto">
            <a:xfrm>
              <a:off x="5731564" y="5186441"/>
              <a:ext cx="1246877" cy="338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Quantity</a:t>
              </a:r>
            </a:p>
          </p:txBody>
        </p:sp>
        <p:sp>
          <p:nvSpPr>
            <p:cNvPr id="17449"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7" name="Group 13"/>
          <p:cNvGrpSpPr>
            <a:grpSpLocks/>
          </p:cNvGrpSpPr>
          <p:nvPr/>
        </p:nvGrpSpPr>
        <p:grpSpPr bwMode="auto">
          <a:xfrm>
            <a:off x="2574925" y="1474053"/>
            <a:ext cx="4383088" cy="2903538"/>
            <a:chOff x="2002540" y="2293008"/>
            <a:chExt cx="4892842" cy="3938312"/>
          </a:xfrm>
        </p:grpSpPr>
        <p:cxnSp>
          <p:nvCxnSpPr>
            <p:cNvPr id="15" name="Straight Connector 14"/>
            <p:cNvCxnSpPr/>
            <p:nvPr/>
          </p:nvCxnSpPr>
          <p:spPr>
            <a:xfrm>
              <a:off x="2002540" y="2293008"/>
              <a:ext cx="4481709" cy="3393537"/>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7446" name="TextBox 15"/>
            <p:cNvSpPr txBox="1">
              <a:spLocks noChangeArrowheads="1"/>
            </p:cNvSpPr>
            <p:nvPr/>
          </p:nvSpPr>
          <p:spPr bwMode="auto">
            <a:xfrm>
              <a:off x="5824866" y="5772021"/>
              <a:ext cx="1070516" cy="45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a:t>
              </a:r>
              <a:endParaRPr lang="en-US" sz="1600" baseline="-25000"/>
            </a:p>
          </p:txBody>
        </p:sp>
      </p:grpSp>
      <p:grpSp>
        <p:nvGrpSpPr>
          <p:cNvPr id="9" name="Group 90"/>
          <p:cNvGrpSpPr>
            <a:grpSpLocks/>
          </p:cNvGrpSpPr>
          <p:nvPr/>
        </p:nvGrpSpPr>
        <p:grpSpPr bwMode="auto">
          <a:xfrm>
            <a:off x="2563813" y="1828066"/>
            <a:ext cx="4519612" cy="2652712"/>
            <a:chOff x="1942393" y="5149865"/>
            <a:chExt cx="5046864" cy="3598649"/>
          </a:xfrm>
        </p:grpSpPr>
        <p:cxnSp>
          <p:nvCxnSpPr>
            <p:cNvPr id="18" name="Straight Connector 17"/>
            <p:cNvCxnSpPr/>
            <p:nvPr/>
          </p:nvCxnSpPr>
          <p:spPr>
            <a:xfrm flipV="1">
              <a:off x="1942393" y="5724873"/>
              <a:ext cx="4367922" cy="3023641"/>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7444" name="TextBox 92"/>
            <p:cNvSpPr txBox="1">
              <a:spLocks noChangeArrowheads="1"/>
            </p:cNvSpPr>
            <p:nvPr/>
          </p:nvSpPr>
          <p:spPr bwMode="auto">
            <a:xfrm>
              <a:off x="6084666" y="5149865"/>
              <a:ext cx="904591" cy="459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a:t>
              </a:r>
              <a:endParaRPr lang="en-US" sz="1600" baseline="-25000"/>
            </a:p>
          </p:txBody>
        </p:sp>
      </p:grpSp>
      <p:sp>
        <p:nvSpPr>
          <p:cNvPr id="20" name="Freeform 183"/>
          <p:cNvSpPr>
            <a:spLocks/>
          </p:cNvSpPr>
          <p:nvPr/>
        </p:nvSpPr>
        <p:spPr bwMode="auto">
          <a:xfrm>
            <a:off x="4972050" y="295677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5" name="TextBox 34"/>
          <p:cNvSpPr txBox="1">
            <a:spLocks noChangeArrowheads="1"/>
          </p:cNvSpPr>
          <p:nvPr/>
        </p:nvSpPr>
        <p:spPr bwMode="auto">
          <a:xfrm>
            <a:off x="355600" y="5813425"/>
            <a:ext cx="81232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The tax revenue that the government collects equals T × Q, the size of the tax T times the quantity sold Q. Thus, tax revenue equals the area of the rectangle between the supply and demand curves</a:t>
            </a:r>
          </a:p>
        </p:txBody>
      </p:sp>
      <p:grpSp>
        <p:nvGrpSpPr>
          <p:cNvPr id="10" name="Group 35"/>
          <p:cNvGrpSpPr>
            <a:grpSpLocks/>
          </p:cNvGrpSpPr>
          <p:nvPr/>
        </p:nvGrpSpPr>
        <p:grpSpPr bwMode="auto">
          <a:xfrm>
            <a:off x="3086100" y="2074128"/>
            <a:ext cx="949325" cy="3257550"/>
            <a:chOff x="3810175" y="2299648"/>
            <a:chExt cx="949299" cy="3258661"/>
          </a:xfrm>
        </p:grpSpPr>
        <p:cxnSp>
          <p:nvCxnSpPr>
            <p:cNvPr id="37" name="Straight Connector 36"/>
            <p:cNvCxnSpPr/>
            <p:nvPr/>
          </p:nvCxnSpPr>
          <p:spPr bwMode="auto">
            <a:xfrm rot="16200000" flipH="1">
              <a:off x="2942135" y="3643925"/>
              <a:ext cx="2688555"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442" name="TextBox 78"/>
            <p:cNvSpPr txBox="1">
              <a:spLocks noChangeArrowheads="1"/>
            </p:cNvSpPr>
            <p:nvPr/>
          </p:nvSpPr>
          <p:spPr bwMode="auto">
            <a:xfrm>
              <a:off x="3810175" y="4973534"/>
              <a:ext cx="9492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Quantity</a:t>
              </a:r>
            </a:p>
            <a:p>
              <a:pPr algn="ctr" eaLnBrk="1" hangingPunct="1"/>
              <a:r>
                <a:rPr lang="en-US" sz="1600"/>
                <a:t>with tax</a:t>
              </a:r>
            </a:p>
          </p:txBody>
        </p:sp>
      </p:grpSp>
      <p:grpSp>
        <p:nvGrpSpPr>
          <p:cNvPr id="12" name="Group 38"/>
          <p:cNvGrpSpPr>
            <a:grpSpLocks/>
          </p:cNvGrpSpPr>
          <p:nvPr/>
        </p:nvGrpSpPr>
        <p:grpSpPr bwMode="auto">
          <a:xfrm>
            <a:off x="4568825" y="2994878"/>
            <a:ext cx="1165225" cy="2336800"/>
            <a:chOff x="3810175" y="3220187"/>
            <a:chExt cx="1165705" cy="2338122"/>
          </a:xfrm>
        </p:grpSpPr>
        <p:cxnSp>
          <p:nvCxnSpPr>
            <p:cNvPr id="40" name="Straight Connector 39"/>
            <p:cNvCxnSpPr/>
            <p:nvPr/>
          </p:nvCxnSpPr>
          <p:spPr bwMode="auto">
            <a:xfrm rot="5400000">
              <a:off x="3409824" y="4096984"/>
              <a:ext cx="1767888" cy="14294"/>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440" name="TextBox 78"/>
            <p:cNvSpPr txBox="1">
              <a:spLocks noChangeArrowheads="1"/>
            </p:cNvSpPr>
            <p:nvPr/>
          </p:nvSpPr>
          <p:spPr bwMode="auto">
            <a:xfrm>
              <a:off x="3810175" y="4973534"/>
              <a:ext cx="116570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Quantity</a:t>
              </a:r>
            </a:p>
            <a:p>
              <a:pPr algn="ctr" eaLnBrk="1" hangingPunct="1"/>
              <a:r>
                <a:rPr lang="en-US" sz="1600"/>
                <a:t>without tax</a:t>
              </a:r>
            </a:p>
          </p:txBody>
        </p:sp>
      </p:grpSp>
      <p:grpSp>
        <p:nvGrpSpPr>
          <p:cNvPr id="13" name="Group 43"/>
          <p:cNvGrpSpPr>
            <a:grpSpLocks/>
          </p:cNvGrpSpPr>
          <p:nvPr/>
        </p:nvGrpSpPr>
        <p:grpSpPr bwMode="auto">
          <a:xfrm>
            <a:off x="3660775" y="1656616"/>
            <a:ext cx="1819275" cy="2217737"/>
            <a:chOff x="3660589" y="1915402"/>
            <a:chExt cx="1819335" cy="2217836"/>
          </a:xfrm>
        </p:grpSpPr>
        <p:grpSp>
          <p:nvGrpSpPr>
            <p:cNvPr id="17435" name="Group 132"/>
            <p:cNvGrpSpPr>
              <a:grpSpLocks/>
            </p:cNvGrpSpPr>
            <p:nvPr/>
          </p:nvGrpSpPr>
          <p:grpSpPr bwMode="auto">
            <a:xfrm>
              <a:off x="3660589" y="1915402"/>
              <a:ext cx="1819335" cy="2217836"/>
              <a:chOff x="1424133" y="1221402"/>
              <a:chExt cx="1818634" cy="2215486"/>
            </a:xfrm>
          </p:grpSpPr>
          <p:sp>
            <p:nvSpPr>
              <p:cNvPr id="17437" name="TextBox 133"/>
              <p:cNvSpPr txBox="1">
                <a:spLocks noChangeArrowheads="1"/>
              </p:cNvSpPr>
              <p:nvPr/>
            </p:nvSpPr>
            <p:spPr bwMode="auto">
              <a:xfrm>
                <a:off x="1933558" y="1221402"/>
                <a:ext cx="1309209" cy="30745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Size of tax (T)</a:t>
                </a:r>
              </a:p>
            </p:txBody>
          </p:sp>
          <p:sp>
            <p:nvSpPr>
              <p:cNvPr id="32" name="Left Brace 31"/>
              <p:cNvSpPr/>
              <p:nvPr/>
            </p:nvSpPr>
            <p:spPr>
              <a:xfrm rot="10800000">
                <a:off x="1424133" y="1679723"/>
                <a:ext cx="206302" cy="1757165"/>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43" name="Straight Connector 42"/>
            <p:cNvCxnSpPr/>
            <p:nvPr/>
          </p:nvCxnSpPr>
          <p:spPr>
            <a:xfrm rot="5400000" flipH="1" flipV="1">
              <a:off x="3658203" y="2462323"/>
              <a:ext cx="1033508" cy="5810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32"/>
          <p:cNvGrpSpPr>
            <a:grpSpLocks/>
          </p:cNvGrpSpPr>
          <p:nvPr/>
        </p:nvGrpSpPr>
        <p:grpSpPr bwMode="auto">
          <a:xfrm>
            <a:off x="2563813" y="3947378"/>
            <a:ext cx="995362" cy="742950"/>
            <a:chOff x="-1214780" y="2297532"/>
            <a:chExt cx="993636" cy="742399"/>
          </a:xfrm>
        </p:grpSpPr>
        <p:sp>
          <p:nvSpPr>
            <p:cNvPr id="17433" name="TextBox 133"/>
            <p:cNvSpPr txBox="1">
              <a:spLocks noChangeArrowheads="1"/>
            </p:cNvSpPr>
            <p:nvPr/>
          </p:nvSpPr>
          <p:spPr bwMode="auto">
            <a:xfrm>
              <a:off x="-1214780" y="2517265"/>
              <a:ext cx="909530" cy="52266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Quantity sold (Q)</a:t>
              </a:r>
            </a:p>
          </p:txBody>
        </p:sp>
        <p:sp>
          <p:nvSpPr>
            <p:cNvPr id="49" name="Left Brace 48"/>
            <p:cNvSpPr/>
            <p:nvPr/>
          </p:nvSpPr>
          <p:spPr>
            <a:xfrm rot="16200000">
              <a:off x="-813149" y="1911749"/>
              <a:ext cx="206222" cy="977789"/>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sp>
        <p:nvSpPr>
          <p:cNvPr id="50" name="Rectangle 49"/>
          <p:cNvSpPr/>
          <p:nvPr/>
        </p:nvSpPr>
        <p:spPr>
          <a:xfrm>
            <a:off x="2600325" y="2105878"/>
            <a:ext cx="952500" cy="1779588"/>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TextBox 133"/>
          <p:cNvSpPr txBox="1">
            <a:spLocks noChangeArrowheads="1"/>
          </p:cNvSpPr>
          <p:nvPr/>
        </p:nvSpPr>
        <p:spPr bwMode="auto">
          <a:xfrm>
            <a:off x="2589213" y="2828191"/>
            <a:ext cx="9636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Tax</a:t>
            </a:r>
          </a:p>
          <a:p>
            <a:pPr algn="ctr" eaLnBrk="1" hangingPunct="1"/>
            <a:r>
              <a:rPr lang="en-US" sz="1400" dirty="0"/>
              <a:t>revenue</a:t>
            </a:r>
          </a:p>
          <a:p>
            <a:pPr algn="ctr" eaLnBrk="1" hangingPunct="1"/>
            <a:r>
              <a:rPr lang="en-US" sz="1400" dirty="0"/>
              <a:t>T ˣ Q</a:t>
            </a:r>
          </a:p>
        </p:txBody>
      </p:sp>
      <p:grpSp>
        <p:nvGrpSpPr>
          <p:cNvPr id="17" name="Group 76"/>
          <p:cNvGrpSpPr>
            <a:grpSpLocks/>
          </p:cNvGrpSpPr>
          <p:nvPr/>
        </p:nvGrpSpPr>
        <p:grpSpPr bwMode="auto">
          <a:xfrm>
            <a:off x="927100" y="1918553"/>
            <a:ext cx="2635250" cy="338138"/>
            <a:chOff x="178409" y="2990470"/>
            <a:chExt cx="2636715" cy="339389"/>
          </a:xfrm>
        </p:grpSpPr>
        <p:cxnSp>
          <p:nvCxnSpPr>
            <p:cNvPr id="22" name="Straight Connector 21"/>
            <p:cNvCxnSpPr/>
            <p:nvPr/>
          </p:nvCxnSpPr>
          <p:spPr>
            <a:xfrm flipV="1">
              <a:off x="1838269" y="3156181"/>
              <a:ext cx="976855" cy="4781"/>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432" name="TextBox 78"/>
            <p:cNvSpPr txBox="1">
              <a:spLocks noChangeArrowheads="1"/>
            </p:cNvSpPr>
            <p:nvPr/>
          </p:nvSpPr>
          <p:spPr bwMode="auto">
            <a:xfrm>
              <a:off x="178409" y="2990470"/>
              <a:ext cx="1712466" cy="339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Price buyers pay</a:t>
              </a:r>
            </a:p>
          </p:txBody>
        </p:sp>
      </p:grpSp>
      <p:grpSp>
        <p:nvGrpSpPr>
          <p:cNvPr id="19" name="Group 76"/>
          <p:cNvGrpSpPr>
            <a:grpSpLocks/>
          </p:cNvGrpSpPr>
          <p:nvPr/>
        </p:nvGrpSpPr>
        <p:grpSpPr bwMode="auto">
          <a:xfrm>
            <a:off x="565150" y="3721953"/>
            <a:ext cx="2997200" cy="338138"/>
            <a:chOff x="-191526" y="3038136"/>
            <a:chExt cx="2996256" cy="338386"/>
          </a:xfrm>
        </p:grpSpPr>
        <p:cxnSp>
          <p:nvCxnSpPr>
            <p:cNvPr id="28" name="Straight Connector 27"/>
            <p:cNvCxnSpPr/>
            <p:nvPr/>
          </p:nvCxnSpPr>
          <p:spPr>
            <a:xfrm flipV="1">
              <a:off x="1828725" y="3208124"/>
              <a:ext cx="976005" cy="317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430" name="TextBox 78"/>
            <p:cNvSpPr txBox="1">
              <a:spLocks noChangeArrowheads="1"/>
            </p:cNvSpPr>
            <p:nvPr/>
          </p:nvSpPr>
          <p:spPr bwMode="auto">
            <a:xfrm>
              <a:off x="-191526" y="3038136"/>
              <a:ext cx="2017742" cy="338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Price sellers receive</a:t>
              </a:r>
            </a:p>
          </p:txBody>
        </p:sp>
      </p:grpSp>
      <p:sp>
        <p:nvSpPr>
          <p:cNvPr id="33" name="Freeform 183"/>
          <p:cNvSpPr>
            <a:spLocks/>
          </p:cNvSpPr>
          <p:nvPr/>
        </p:nvSpPr>
        <p:spPr bwMode="auto">
          <a:xfrm>
            <a:off x="3476625" y="2040791"/>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4" name="Freeform 183"/>
          <p:cNvSpPr>
            <a:spLocks/>
          </p:cNvSpPr>
          <p:nvPr/>
        </p:nvSpPr>
        <p:spPr bwMode="auto">
          <a:xfrm>
            <a:off x="3478213" y="382990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1000"/>
                                        <p:tgtEl>
                                          <p:spTgt spid="7"/>
                                        </p:tgtEl>
                                      </p:cBhvr>
                                    </p:animEffec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1000"/>
                                        <p:tgtEl>
                                          <p:spTgt spid="9"/>
                                        </p:tgtEl>
                                      </p:cBhvr>
                                    </p:animEffect>
                                  </p:childTnLst>
                                </p:cTn>
                              </p:par>
                            </p:childTnLst>
                          </p:cTn>
                        </p:par>
                        <p:par>
                          <p:cTn id="19" fill="hold" nodeType="afterGroup">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nodeType="afterGroup">
                            <p:stCondLst>
                              <p:cond delay="3000"/>
                            </p:stCondLst>
                            <p:childTnLst>
                              <p:par>
                                <p:cTn id="24" presetID="22" presetClass="entr" presetSubtype="1"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1000"/>
                                        <p:tgtEl>
                                          <p:spTgt spid="12"/>
                                        </p:tgtEl>
                                      </p:cBhvr>
                                    </p:animEffect>
                                  </p:childTnLst>
                                </p:cTn>
                              </p:par>
                            </p:childTnLst>
                          </p:cTn>
                        </p:par>
                        <p:par>
                          <p:cTn id="27" fill="hold" nodeType="afterGroup">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wipe(left)">
                                      <p:cBhvr>
                                        <p:cTn id="30" dur="500"/>
                                        <p:tgtEl>
                                          <p:spTgt spid="33"/>
                                        </p:tgtEl>
                                      </p:cBhvr>
                                    </p:animEffect>
                                  </p:childTnLst>
                                </p:cTn>
                              </p:par>
                            </p:childTnLst>
                          </p:cTn>
                        </p:par>
                        <p:par>
                          <p:cTn id="31" fill="hold" nodeType="afterGroup">
                            <p:stCondLst>
                              <p:cond delay="5000"/>
                            </p:stCondLst>
                            <p:childTnLst>
                              <p:par>
                                <p:cTn id="32" presetID="22" presetClass="entr" presetSubtype="8" fill="hold" grpId="0" nodeType="after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wipe(left)">
                                      <p:cBhvr>
                                        <p:cTn id="34" dur="500"/>
                                        <p:tgtEl>
                                          <p:spTgt spid="34"/>
                                        </p:tgtEl>
                                      </p:cBhvr>
                                    </p:animEffect>
                                  </p:childTnLst>
                                </p:cTn>
                              </p:par>
                            </p:childTnLst>
                          </p:cTn>
                        </p:par>
                        <p:par>
                          <p:cTn id="35" fill="hold" nodeType="afterGroup">
                            <p:stCondLst>
                              <p:cond delay="5500"/>
                            </p:stCondLst>
                            <p:childTnLst>
                              <p:par>
                                <p:cTn id="36" presetID="22" presetClass="entr" presetSubtype="1"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up)">
                                      <p:cBhvr>
                                        <p:cTn id="38" dur="1000"/>
                                        <p:tgtEl>
                                          <p:spTgt spid="10"/>
                                        </p:tgtEl>
                                      </p:cBhvr>
                                    </p:animEffect>
                                  </p:childTnLst>
                                </p:cTn>
                              </p:par>
                            </p:childTnLst>
                          </p:cTn>
                        </p:par>
                        <p:par>
                          <p:cTn id="39" fill="hold" nodeType="afterGroup">
                            <p:stCondLst>
                              <p:cond delay="6500"/>
                            </p:stCondLst>
                            <p:childTnLst>
                              <p:par>
                                <p:cTn id="40" presetID="22" presetClass="entr" presetSubtype="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1000"/>
                                        <p:tgtEl>
                                          <p:spTgt spid="17"/>
                                        </p:tgtEl>
                                      </p:cBhvr>
                                    </p:animEffect>
                                  </p:childTnLst>
                                </p:cTn>
                              </p:par>
                            </p:childTnLst>
                          </p:cTn>
                        </p:par>
                        <p:par>
                          <p:cTn id="43" fill="hold" nodeType="afterGroup">
                            <p:stCondLst>
                              <p:cond delay="7500"/>
                            </p:stCondLst>
                            <p:childTnLst>
                              <p:par>
                                <p:cTn id="44" presetID="2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1000"/>
                                        <p:tgtEl>
                                          <p:spTgt spid="19"/>
                                        </p:tgtEl>
                                      </p:cBhvr>
                                    </p:animEffect>
                                  </p:childTnLst>
                                </p:cTn>
                              </p:par>
                            </p:childTnLst>
                          </p:cTn>
                        </p:par>
                        <p:par>
                          <p:cTn id="47" fill="hold" nodeType="afterGroup">
                            <p:stCondLst>
                              <p:cond delay="8500"/>
                            </p:stCondLst>
                            <p:childTnLst>
                              <p:par>
                                <p:cTn id="48" presetID="22" presetClass="entr" presetSubtype="8" fill="hold"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left)">
                                      <p:cBhvr>
                                        <p:cTn id="50" dur="500"/>
                                        <p:tgtEl>
                                          <p:spTgt spid="13"/>
                                        </p:tgtEl>
                                      </p:cBhvr>
                                    </p:animEffect>
                                  </p:childTnLst>
                                </p:cTn>
                              </p:par>
                            </p:childTnLst>
                          </p:cTn>
                        </p:par>
                      </p:childTnLst>
                    </p:cTn>
                  </p:par>
                  <p:par>
                    <p:cTn id="51" fill="hold">
                      <p:stCondLst>
                        <p:cond delay="indefinite"/>
                      </p:stCondLst>
                      <p:childTnLst>
                        <p:par>
                          <p:cTn id="52" fill="hold" nodeType="after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left)">
                                      <p:cBhvr>
                                        <p:cTn id="55" dur="500"/>
                                        <p:tgtEl>
                                          <p:spTgt spid="16"/>
                                        </p:tgtEl>
                                      </p:cBhvr>
                                    </p:animEffect>
                                  </p:childTnLst>
                                </p:cTn>
                              </p:par>
                            </p:childTnLst>
                          </p:cTn>
                        </p:par>
                        <p:par>
                          <p:cTn id="56" fill="hold" nodeType="afterGroup">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wipe(left)">
                                      <p:cBhvr>
                                        <p:cTn id="59" dur="500"/>
                                        <p:tgtEl>
                                          <p:spTgt spid="50"/>
                                        </p:tgtEl>
                                      </p:cBhvr>
                                    </p:animEffect>
                                  </p:childTnLst>
                                </p:cTn>
                              </p:par>
                            </p:childTnLst>
                          </p:cTn>
                        </p:par>
                        <p:par>
                          <p:cTn id="60" fill="hold" nodeType="afterGroup">
                            <p:stCondLst>
                              <p:cond delay="1000"/>
                            </p:stCondLst>
                            <p:childTnLst>
                              <p:par>
                                <p:cTn id="61" presetID="22" presetClass="entr" presetSubtype="8"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wipe(left)">
                                      <p:cBhvr>
                                        <p:cTn id="63" dur="500"/>
                                        <p:tgtEl>
                                          <p:spTgt spid="51"/>
                                        </p:tgtEl>
                                      </p:cBhvr>
                                    </p:animEffect>
                                  </p:childTnLst>
                                </p:cTn>
                              </p:par>
                            </p:childTnLst>
                          </p:cTn>
                        </p:par>
                      </p:childTnLst>
                    </p:cTn>
                  </p:par>
                  <p:par>
                    <p:cTn id="64" fill="hold">
                      <p:stCondLst>
                        <p:cond delay="indefinite"/>
                      </p:stCondLst>
                      <p:childTnLst>
                        <p:par>
                          <p:cTn id="65" fill="hold" nodeType="afterGroup">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left)">
                                      <p:cBhvr>
                                        <p:cTn id="6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5" grpId="0"/>
      <p:bldP spid="50" grpId="0" animBg="1"/>
      <p:bldP spid="51" grpId="0"/>
      <p:bldP spid="33"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The Deadweight Loss of Taxation</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Welfare without a tax</a:t>
            </a:r>
          </a:p>
          <a:p>
            <a:pPr lvl="1"/>
            <a:r>
              <a:rPr lang="en-US" dirty="0" smtClean="0"/>
              <a:t>Maximum Consumer </a:t>
            </a:r>
            <a:r>
              <a:rPr lang="en-US" dirty="0"/>
              <a:t>S</a:t>
            </a:r>
            <a:r>
              <a:rPr lang="en-US" dirty="0" smtClean="0"/>
              <a:t>urplus</a:t>
            </a:r>
            <a:endParaRPr lang="en-US" dirty="0" smtClean="0"/>
          </a:p>
          <a:p>
            <a:pPr lvl="1"/>
            <a:r>
              <a:rPr lang="en-US" dirty="0" smtClean="0"/>
              <a:t>Maximum Producer </a:t>
            </a:r>
            <a:r>
              <a:rPr lang="en-US" dirty="0"/>
              <a:t>S</a:t>
            </a:r>
            <a:r>
              <a:rPr lang="en-US" dirty="0" smtClean="0"/>
              <a:t>urplus</a:t>
            </a:r>
            <a:endParaRPr lang="en-US" dirty="0" smtClean="0"/>
          </a:p>
          <a:p>
            <a:pPr lvl="1"/>
            <a:r>
              <a:rPr lang="en-US" dirty="0" smtClean="0"/>
              <a:t>Total tax </a:t>
            </a:r>
            <a:r>
              <a:rPr lang="en-US" dirty="0" smtClean="0"/>
              <a:t>revenue =</a:t>
            </a:r>
            <a:r>
              <a:rPr lang="en-US" dirty="0" smtClean="0"/>
              <a:t> zero</a:t>
            </a:r>
          </a:p>
          <a:p>
            <a:r>
              <a:rPr lang="en-US" dirty="0" smtClean="0"/>
              <a:t>Welfare </a:t>
            </a:r>
            <a:r>
              <a:rPr lang="en-US" dirty="0" smtClean="0"/>
              <a:t>with tax</a:t>
            </a:r>
          </a:p>
          <a:p>
            <a:pPr lvl="1"/>
            <a:r>
              <a:rPr lang="en-US" dirty="0" smtClean="0"/>
              <a:t>Smaller </a:t>
            </a:r>
            <a:r>
              <a:rPr lang="en-US" dirty="0" smtClean="0"/>
              <a:t>Consumer </a:t>
            </a:r>
            <a:r>
              <a:rPr lang="en-US" dirty="0"/>
              <a:t>S</a:t>
            </a:r>
            <a:r>
              <a:rPr lang="en-US" dirty="0" smtClean="0"/>
              <a:t>urplus</a:t>
            </a:r>
            <a:endParaRPr lang="en-US" dirty="0" smtClean="0"/>
          </a:p>
          <a:p>
            <a:pPr lvl="1"/>
            <a:r>
              <a:rPr lang="en-US" dirty="0" smtClean="0"/>
              <a:t>Smaller </a:t>
            </a:r>
            <a:r>
              <a:rPr lang="en-US" dirty="0"/>
              <a:t>P</a:t>
            </a:r>
            <a:r>
              <a:rPr lang="en-US" dirty="0" smtClean="0"/>
              <a:t>roducer Surplus</a:t>
            </a:r>
            <a:endParaRPr lang="en-US" dirty="0" smtClean="0"/>
          </a:p>
          <a:p>
            <a:pPr lvl="1"/>
            <a:r>
              <a:rPr lang="en-US" dirty="0" smtClean="0"/>
              <a:t>Total tax </a:t>
            </a:r>
            <a:r>
              <a:rPr lang="en-US" dirty="0" smtClean="0"/>
              <a:t>revenue &gt; zero</a:t>
            </a:r>
            <a:endParaRPr lang="en-US" dirty="0" smtClean="0"/>
          </a:p>
          <a:p>
            <a:pPr lvl="1"/>
            <a:r>
              <a:rPr lang="en-US" dirty="0" smtClean="0"/>
              <a:t>Smaller overall welfare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173038" y="18522"/>
            <a:ext cx="8970962"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n-lt"/>
              </a:rPr>
              <a:t>How a tax affects welfare</a:t>
            </a:r>
          </a:p>
        </p:txBody>
      </p:sp>
      <p:grpSp>
        <p:nvGrpSpPr>
          <p:cNvPr id="2" name="Group 4"/>
          <p:cNvGrpSpPr>
            <a:grpSpLocks/>
          </p:cNvGrpSpPr>
          <p:nvPr/>
        </p:nvGrpSpPr>
        <p:grpSpPr bwMode="auto">
          <a:xfrm>
            <a:off x="546100" y="922074"/>
            <a:ext cx="5200650" cy="3470275"/>
            <a:chOff x="-47451" y="2074655"/>
            <a:chExt cx="5201362" cy="3471097"/>
          </a:xfrm>
        </p:grpSpPr>
        <p:sp>
          <p:nvSpPr>
            <p:cNvPr id="6" name="Rectangle 5"/>
            <p:cNvSpPr/>
            <p:nvPr/>
          </p:nvSpPr>
          <p:spPr>
            <a:xfrm>
              <a:off x="728943" y="2231854"/>
              <a:ext cx="4424968" cy="33027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19524" name="Group 5"/>
            <p:cNvGrpSpPr>
              <a:grpSpLocks/>
            </p:cNvGrpSpPr>
            <p:nvPr/>
          </p:nvGrpSpPr>
          <p:grpSpPr bwMode="auto">
            <a:xfrm>
              <a:off x="-47451" y="2074655"/>
              <a:ext cx="772049" cy="3471097"/>
              <a:chOff x="1054192" y="1493348"/>
              <a:chExt cx="772049" cy="3470457"/>
            </a:xfrm>
          </p:grpSpPr>
          <p:cxnSp>
            <p:nvCxnSpPr>
              <p:cNvPr id="8" name="Straight Connector 7"/>
              <p:cNvCxnSpPr/>
              <p:nvPr/>
            </p:nvCxnSpPr>
            <p:spPr>
              <a:xfrm rot="5400000">
                <a:off x="151716" y="3289699"/>
                <a:ext cx="3337100" cy="111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526" name="TextBox 8"/>
              <p:cNvSpPr txBox="1">
                <a:spLocks noChangeArrowheads="1"/>
              </p:cNvSpPr>
              <p:nvPr/>
            </p:nvSpPr>
            <p:spPr bwMode="auto">
              <a:xfrm>
                <a:off x="1054192" y="1493348"/>
                <a:ext cx="739631" cy="33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5" name="Group 9"/>
          <p:cNvGrpSpPr>
            <a:grpSpLocks/>
          </p:cNvGrpSpPr>
          <p:nvPr/>
        </p:nvGrpSpPr>
        <p:grpSpPr bwMode="auto">
          <a:xfrm>
            <a:off x="1157288" y="4392349"/>
            <a:ext cx="4589462" cy="355599"/>
            <a:chOff x="1676400" y="5181600"/>
            <a:chExt cx="4589550" cy="354716"/>
          </a:xfrm>
        </p:grpSpPr>
        <p:cxnSp>
          <p:nvCxnSpPr>
            <p:cNvPr id="11" name="Straight Connector 10"/>
            <p:cNvCxnSpPr/>
            <p:nvPr/>
          </p:nvCxnSpPr>
          <p:spPr>
            <a:xfrm>
              <a:off x="1828803" y="5181600"/>
              <a:ext cx="44371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521" name="TextBox 11"/>
            <p:cNvSpPr txBox="1">
              <a:spLocks noChangeArrowheads="1"/>
            </p:cNvSpPr>
            <p:nvPr/>
          </p:nvSpPr>
          <p:spPr bwMode="auto">
            <a:xfrm>
              <a:off x="5019073" y="5198297"/>
              <a:ext cx="1246877" cy="338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Quantity</a:t>
              </a:r>
              <a:endParaRPr lang="en-US" sz="1600" dirty="0"/>
            </a:p>
          </p:txBody>
        </p:sp>
        <p:sp>
          <p:nvSpPr>
            <p:cNvPr id="19522"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7" name="Group 13"/>
          <p:cNvGrpSpPr>
            <a:grpSpLocks/>
          </p:cNvGrpSpPr>
          <p:nvPr/>
        </p:nvGrpSpPr>
        <p:grpSpPr bwMode="auto">
          <a:xfrm>
            <a:off x="1317625" y="1091936"/>
            <a:ext cx="4427538" cy="2897188"/>
            <a:chOff x="2004674" y="2244119"/>
            <a:chExt cx="4942823" cy="3932017"/>
          </a:xfrm>
        </p:grpSpPr>
        <p:cxnSp>
          <p:nvCxnSpPr>
            <p:cNvPr id="15" name="Straight Connector 14"/>
            <p:cNvCxnSpPr/>
            <p:nvPr/>
          </p:nvCxnSpPr>
          <p:spPr>
            <a:xfrm>
              <a:off x="2004674" y="2244119"/>
              <a:ext cx="4567105" cy="3455865"/>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9519" name="TextBox 15"/>
            <p:cNvSpPr txBox="1">
              <a:spLocks noChangeArrowheads="1"/>
            </p:cNvSpPr>
            <p:nvPr/>
          </p:nvSpPr>
          <p:spPr bwMode="auto">
            <a:xfrm>
              <a:off x="5876981" y="5716837"/>
              <a:ext cx="1070516" cy="45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a:t>
              </a:r>
              <a:endParaRPr lang="en-US" sz="1600" baseline="-25000"/>
            </a:p>
          </p:txBody>
        </p:sp>
      </p:grpSp>
      <p:grpSp>
        <p:nvGrpSpPr>
          <p:cNvPr id="9" name="Group 90"/>
          <p:cNvGrpSpPr>
            <a:grpSpLocks/>
          </p:cNvGrpSpPr>
          <p:nvPr/>
        </p:nvGrpSpPr>
        <p:grpSpPr bwMode="auto">
          <a:xfrm>
            <a:off x="1306513" y="1395149"/>
            <a:ext cx="4491037" cy="2593975"/>
            <a:chOff x="1943003" y="5034309"/>
            <a:chExt cx="5017133" cy="3518276"/>
          </a:xfrm>
        </p:grpSpPr>
        <p:cxnSp>
          <p:nvCxnSpPr>
            <p:cNvPr id="18" name="Straight Connector 17"/>
            <p:cNvCxnSpPr/>
            <p:nvPr/>
          </p:nvCxnSpPr>
          <p:spPr>
            <a:xfrm flipV="1">
              <a:off x="1943003" y="5669493"/>
              <a:ext cx="4497508" cy="288309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9517" name="TextBox 92"/>
            <p:cNvSpPr txBox="1">
              <a:spLocks noChangeArrowheads="1"/>
            </p:cNvSpPr>
            <p:nvPr/>
          </p:nvSpPr>
          <p:spPr bwMode="auto">
            <a:xfrm>
              <a:off x="6055545" y="5034309"/>
              <a:ext cx="904591" cy="459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a:t>
              </a:r>
              <a:endParaRPr lang="en-US" sz="1600" baseline="-25000"/>
            </a:p>
          </p:txBody>
        </p:sp>
      </p:grpSp>
      <p:sp>
        <p:nvSpPr>
          <p:cNvPr id="35" name="TextBox 34"/>
          <p:cNvSpPr txBox="1">
            <a:spLocks noChangeArrowheads="1"/>
          </p:cNvSpPr>
          <p:nvPr/>
        </p:nvSpPr>
        <p:spPr bwMode="auto">
          <a:xfrm>
            <a:off x="6030097" y="1464999"/>
            <a:ext cx="311390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buFont typeface="Arial" pitchFamily="34" charset="0"/>
              <a:buChar char="•"/>
            </a:pPr>
            <a:r>
              <a:rPr lang="en-US" sz="1600" dirty="0"/>
              <a:t>A tax on a good reduces consumer surplus (by the area B + C</a:t>
            </a:r>
            <a:r>
              <a:rPr lang="en-US" sz="1600" dirty="0" smtClean="0"/>
              <a:t>) </a:t>
            </a:r>
            <a:endParaRPr lang="en-US" sz="1600" dirty="0"/>
          </a:p>
          <a:p>
            <a:pPr marL="285750" indent="-285750" eaLnBrk="1" hangingPunct="1">
              <a:buFont typeface="Arial" pitchFamily="34" charset="0"/>
              <a:buChar char="•"/>
            </a:pPr>
            <a:r>
              <a:rPr lang="en-US" sz="1600" dirty="0" smtClean="0"/>
              <a:t>The tax reduces </a:t>
            </a:r>
            <a:r>
              <a:rPr lang="en-US" sz="1600" dirty="0" smtClean="0"/>
              <a:t>producer surplus (by </a:t>
            </a:r>
            <a:r>
              <a:rPr lang="en-US" sz="1600" dirty="0"/>
              <a:t>the area D + E</a:t>
            </a:r>
            <a:r>
              <a:rPr lang="en-US" sz="1600" dirty="0" smtClean="0"/>
              <a:t>).</a:t>
            </a:r>
          </a:p>
          <a:p>
            <a:pPr marL="285750" indent="-285750" eaLnBrk="1" hangingPunct="1">
              <a:buFont typeface="Arial" pitchFamily="34" charset="0"/>
              <a:buChar char="•"/>
            </a:pPr>
            <a:r>
              <a:rPr lang="en-US" sz="1600" dirty="0" smtClean="0"/>
              <a:t>Because </a:t>
            </a:r>
            <a:r>
              <a:rPr lang="en-US" sz="1600" dirty="0"/>
              <a:t>the fall in producer and consumer surplus exceeds tax revenue (area B + D), the tax is said to impose a deadweight loss (area C + E).</a:t>
            </a:r>
          </a:p>
        </p:txBody>
      </p:sp>
      <p:sp>
        <p:nvSpPr>
          <p:cNvPr id="57" name="TextBox 92"/>
          <p:cNvSpPr txBox="1">
            <a:spLocks noChangeArrowheads="1"/>
          </p:cNvSpPr>
          <p:nvPr/>
        </p:nvSpPr>
        <p:spPr bwMode="auto">
          <a:xfrm>
            <a:off x="1552575" y="1464999"/>
            <a:ext cx="3206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srgbClr val="800080"/>
                </a:solidFill>
              </a:rPr>
              <a:t>A</a:t>
            </a:r>
            <a:endParaRPr lang="en-US" sz="1600" baseline="-25000" dirty="0">
              <a:solidFill>
                <a:srgbClr val="800080"/>
              </a:solidFill>
            </a:endParaRPr>
          </a:p>
        </p:txBody>
      </p:sp>
      <p:sp>
        <p:nvSpPr>
          <p:cNvPr id="58" name="TextBox 92"/>
          <p:cNvSpPr txBox="1">
            <a:spLocks noChangeArrowheads="1"/>
          </p:cNvSpPr>
          <p:nvPr/>
        </p:nvSpPr>
        <p:spPr bwMode="auto">
          <a:xfrm>
            <a:off x="1552575" y="2104761"/>
            <a:ext cx="320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srgbClr val="800080"/>
                </a:solidFill>
              </a:rPr>
              <a:t>B</a:t>
            </a:r>
            <a:endParaRPr lang="en-US" sz="1600" baseline="-25000" dirty="0">
              <a:solidFill>
                <a:srgbClr val="800080"/>
              </a:solidFill>
            </a:endParaRPr>
          </a:p>
        </p:txBody>
      </p:sp>
      <p:sp>
        <p:nvSpPr>
          <p:cNvPr id="59" name="TextBox 92"/>
          <p:cNvSpPr txBox="1">
            <a:spLocks noChangeArrowheads="1"/>
          </p:cNvSpPr>
          <p:nvPr/>
        </p:nvSpPr>
        <p:spPr bwMode="auto">
          <a:xfrm>
            <a:off x="1552575" y="2839774"/>
            <a:ext cx="3317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srgbClr val="800080"/>
                </a:solidFill>
              </a:rPr>
              <a:t>D</a:t>
            </a:r>
            <a:endParaRPr lang="en-US" sz="1600" baseline="-25000" dirty="0">
              <a:solidFill>
                <a:srgbClr val="800080"/>
              </a:solidFill>
            </a:endParaRPr>
          </a:p>
        </p:txBody>
      </p:sp>
      <p:sp>
        <p:nvSpPr>
          <p:cNvPr id="60" name="TextBox 92"/>
          <p:cNvSpPr txBox="1">
            <a:spLocks noChangeArrowheads="1"/>
          </p:cNvSpPr>
          <p:nvPr/>
        </p:nvSpPr>
        <p:spPr bwMode="auto">
          <a:xfrm>
            <a:off x="1552575" y="3387461"/>
            <a:ext cx="309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srgbClr val="800080"/>
                </a:solidFill>
              </a:rPr>
              <a:t>F</a:t>
            </a:r>
            <a:endParaRPr lang="en-US" sz="1600" baseline="-25000" dirty="0">
              <a:solidFill>
                <a:srgbClr val="800080"/>
              </a:solidFill>
            </a:endParaRPr>
          </a:p>
        </p:txBody>
      </p:sp>
      <p:grpSp>
        <p:nvGrpSpPr>
          <p:cNvPr id="10" name="Group 38"/>
          <p:cNvGrpSpPr>
            <a:grpSpLocks/>
          </p:cNvGrpSpPr>
          <p:nvPr/>
        </p:nvGrpSpPr>
        <p:grpSpPr bwMode="auto">
          <a:xfrm>
            <a:off x="3606800" y="2682611"/>
            <a:ext cx="419100" cy="2055813"/>
            <a:chOff x="4107050" y="3255812"/>
            <a:chExt cx="420307" cy="2056276"/>
          </a:xfrm>
        </p:grpSpPr>
        <p:cxnSp>
          <p:nvCxnSpPr>
            <p:cNvPr id="40" name="Straight Connector 39"/>
            <p:cNvCxnSpPr/>
            <p:nvPr/>
          </p:nvCxnSpPr>
          <p:spPr bwMode="auto">
            <a:xfrm rot="5400000">
              <a:off x="3445454" y="4121193"/>
              <a:ext cx="1732353" cy="159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515" name="TextBox 78"/>
            <p:cNvSpPr txBox="1">
              <a:spLocks noChangeArrowheads="1"/>
            </p:cNvSpPr>
            <p:nvPr/>
          </p:nvSpPr>
          <p:spPr bwMode="auto">
            <a:xfrm>
              <a:off x="4107050" y="4973534"/>
              <a:ext cx="4203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1</a:t>
              </a:r>
            </a:p>
          </p:txBody>
        </p:sp>
      </p:grpSp>
      <p:grpSp>
        <p:nvGrpSpPr>
          <p:cNvPr id="12" name="Group 64"/>
          <p:cNvGrpSpPr>
            <a:grpSpLocks/>
          </p:cNvGrpSpPr>
          <p:nvPr/>
        </p:nvGrpSpPr>
        <p:grpSpPr bwMode="auto">
          <a:xfrm>
            <a:off x="2636495" y="1946011"/>
            <a:ext cx="1176337" cy="712788"/>
            <a:chOff x="3372592" y="2386940"/>
            <a:chExt cx="1175657" cy="712520"/>
          </a:xfrm>
        </p:grpSpPr>
        <p:sp>
          <p:nvSpPr>
            <p:cNvPr id="61" name="Isosceles Triangle 60"/>
            <p:cNvSpPr/>
            <p:nvPr/>
          </p:nvSpPr>
          <p:spPr>
            <a:xfrm>
              <a:off x="3372592" y="2386940"/>
              <a:ext cx="1175657" cy="712520"/>
            </a:xfrm>
            <a:prstGeom prst="triangle">
              <a:avLst>
                <a:gd name="adj" fmla="val 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513" name="TextBox 92"/>
            <p:cNvSpPr txBox="1">
              <a:spLocks noChangeArrowheads="1"/>
            </p:cNvSpPr>
            <p:nvPr/>
          </p:nvSpPr>
          <p:spPr bwMode="auto">
            <a:xfrm>
              <a:off x="3497707" y="2709085"/>
              <a:ext cx="332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srgbClr val="800080"/>
                  </a:solidFill>
                </a:rPr>
                <a:t>C</a:t>
              </a:r>
              <a:endParaRPr lang="en-US" sz="1600" baseline="-25000" dirty="0">
                <a:solidFill>
                  <a:srgbClr val="800080"/>
                </a:solidFill>
              </a:endParaRPr>
            </a:p>
          </p:txBody>
        </p:sp>
      </p:grpSp>
      <p:grpSp>
        <p:nvGrpSpPr>
          <p:cNvPr id="13" name="Group 65"/>
          <p:cNvGrpSpPr>
            <a:grpSpLocks/>
          </p:cNvGrpSpPr>
          <p:nvPr/>
        </p:nvGrpSpPr>
        <p:grpSpPr bwMode="auto">
          <a:xfrm>
            <a:off x="2633663" y="2692136"/>
            <a:ext cx="1095375" cy="573088"/>
            <a:chOff x="3382485" y="3133107"/>
            <a:chExt cx="1094511" cy="571994"/>
          </a:xfrm>
        </p:grpSpPr>
        <p:sp>
          <p:nvSpPr>
            <p:cNvPr id="62" name="Isosceles Triangle 61"/>
            <p:cNvSpPr/>
            <p:nvPr/>
          </p:nvSpPr>
          <p:spPr>
            <a:xfrm rot="10800000">
              <a:off x="3382485" y="3133107"/>
              <a:ext cx="1094511" cy="571994"/>
            </a:xfrm>
            <a:prstGeom prst="triangle">
              <a:avLst>
                <a:gd name="adj" fmla="val 10000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511" name="TextBox 92"/>
            <p:cNvSpPr txBox="1">
              <a:spLocks noChangeArrowheads="1"/>
            </p:cNvSpPr>
            <p:nvPr/>
          </p:nvSpPr>
          <p:spPr bwMode="auto">
            <a:xfrm>
              <a:off x="3485832" y="3148471"/>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rgbClr val="800080"/>
                  </a:solidFill>
                </a:rPr>
                <a:t>E</a:t>
              </a:r>
              <a:endParaRPr lang="en-US" sz="1600" baseline="-25000">
                <a:solidFill>
                  <a:srgbClr val="800080"/>
                </a:solidFill>
              </a:endParaRPr>
            </a:p>
          </p:txBody>
        </p:sp>
      </p:grpSp>
      <p:grpSp>
        <p:nvGrpSpPr>
          <p:cNvPr id="14" name="Group 47"/>
          <p:cNvGrpSpPr>
            <a:grpSpLocks/>
          </p:cNvGrpSpPr>
          <p:nvPr/>
        </p:nvGrpSpPr>
        <p:grpSpPr bwMode="auto">
          <a:xfrm>
            <a:off x="173038" y="3089011"/>
            <a:ext cx="2505075" cy="831850"/>
            <a:chOff x="910021" y="3767539"/>
            <a:chExt cx="2504423" cy="830997"/>
          </a:xfrm>
        </p:grpSpPr>
        <p:sp>
          <p:nvSpPr>
            <p:cNvPr id="19504" name="Freeform 183"/>
            <p:cNvSpPr>
              <a:spLocks/>
            </p:cNvSpPr>
            <p:nvPr/>
          </p:nvSpPr>
          <p:spPr bwMode="auto">
            <a:xfrm>
              <a:off x="3268394" y="3922874"/>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9505" name="Group 46"/>
            <p:cNvGrpSpPr>
              <a:grpSpLocks/>
            </p:cNvGrpSpPr>
            <p:nvPr/>
          </p:nvGrpSpPr>
          <p:grpSpPr bwMode="auto">
            <a:xfrm>
              <a:off x="910021" y="3767539"/>
              <a:ext cx="2462581" cy="830997"/>
              <a:chOff x="910021" y="3767539"/>
              <a:chExt cx="2462581" cy="830997"/>
            </a:xfrm>
          </p:grpSpPr>
          <p:grpSp>
            <p:nvGrpSpPr>
              <p:cNvPr id="19506" name="Group 76"/>
              <p:cNvGrpSpPr>
                <a:grpSpLocks/>
              </p:cNvGrpSpPr>
              <p:nvPr/>
            </p:nvGrpSpPr>
            <p:grpSpPr bwMode="auto">
              <a:xfrm>
                <a:off x="910021" y="3767539"/>
                <a:ext cx="2462581" cy="830997"/>
                <a:chOff x="663168" y="2990653"/>
                <a:chExt cx="2461652" cy="830585"/>
              </a:xfrm>
            </p:grpSpPr>
            <p:cxnSp>
              <p:nvCxnSpPr>
                <p:cNvPr id="28" name="Straight Connector 27"/>
                <p:cNvCxnSpPr/>
                <p:nvPr/>
              </p:nvCxnSpPr>
              <p:spPr>
                <a:xfrm>
                  <a:off x="1827650" y="3210980"/>
                  <a:ext cx="1297747"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509" name="TextBox 78"/>
                <p:cNvSpPr txBox="1">
                  <a:spLocks noChangeArrowheads="1"/>
                </p:cNvSpPr>
                <p:nvPr/>
              </p:nvSpPr>
              <p:spPr bwMode="auto">
                <a:xfrm>
                  <a:off x="663168" y="2990653"/>
                  <a:ext cx="844783" cy="830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sellers</a:t>
                  </a:r>
                </a:p>
                <a:p>
                  <a:pPr algn="ctr" eaLnBrk="1" hangingPunct="1"/>
                  <a:r>
                    <a:rPr lang="en-US" sz="1600" dirty="0"/>
                    <a:t>receive</a:t>
                  </a:r>
                </a:p>
              </p:txBody>
            </p:sp>
          </p:grpSp>
          <p:sp>
            <p:nvSpPr>
              <p:cNvPr id="19507" name="TextBox 78"/>
              <p:cNvSpPr txBox="1">
                <a:spLocks noChangeArrowheads="1"/>
              </p:cNvSpPr>
              <p:nvPr/>
            </p:nvSpPr>
            <p:spPr bwMode="auto">
              <a:xfrm>
                <a:off x="1526223" y="3807132"/>
                <a:ext cx="5325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S</a:t>
                </a:r>
              </a:p>
            </p:txBody>
          </p:sp>
        </p:grpSp>
      </p:grpSp>
      <p:grpSp>
        <p:nvGrpSpPr>
          <p:cNvPr id="19" name="Group 48"/>
          <p:cNvGrpSpPr>
            <a:grpSpLocks/>
          </p:cNvGrpSpPr>
          <p:nvPr/>
        </p:nvGrpSpPr>
        <p:grpSpPr bwMode="auto">
          <a:xfrm>
            <a:off x="117475" y="2280974"/>
            <a:ext cx="3778250" cy="831850"/>
            <a:chOff x="864951" y="2722192"/>
            <a:chExt cx="3778602" cy="830997"/>
          </a:xfrm>
        </p:grpSpPr>
        <p:sp>
          <p:nvSpPr>
            <p:cNvPr id="19498" name="Freeform 183"/>
            <p:cNvSpPr>
              <a:spLocks/>
            </p:cNvSpPr>
            <p:nvPr/>
          </p:nvSpPr>
          <p:spPr bwMode="auto">
            <a:xfrm>
              <a:off x="4497503" y="305017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9499" name="Group 45"/>
            <p:cNvGrpSpPr>
              <a:grpSpLocks/>
            </p:cNvGrpSpPr>
            <p:nvPr/>
          </p:nvGrpSpPr>
          <p:grpSpPr bwMode="auto">
            <a:xfrm>
              <a:off x="864951" y="2722192"/>
              <a:ext cx="3623922" cy="830997"/>
              <a:chOff x="864951" y="2722192"/>
              <a:chExt cx="3623922" cy="830997"/>
            </a:xfrm>
          </p:grpSpPr>
          <p:grpSp>
            <p:nvGrpSpPr>
              <p:cNvPr id="19500" name="Group 76"/>
              <p:cNvGrpSpPr>
                <a:grpSpLocks/>
              </p:cNvGrpSpPr>
              <p:nvPr/>
            </p:nvGrpSpPr>
            <p:grpSpPr bwMode="auto">
              <a:xfrm>
                <a:off x="864951" y="2722192"/>
                <a:ext cx="3623922" cy="830997"/>
                <a:chOff x="663314" y="2811856"/>
                <a:chExt cx="3623687" cy="833046"/>
              </a:xfrm>
            </p:grpSpPr>
            <p:cxnSp>
              <p:nvCxnSpPr>
                <p:cNvPr id="25" name="Straight Connector 24"/>
                <p:cNvCxnSpPr/>
                <p:nvPr/>
              </p:nvCxnSpPr>
              <p:spPr>
                <a:xfrm>
                  <a:off x="1869848" y="3201352"/>
                  <a:ext cx="2417832"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503" name="TextBox 78"/>
                <p:cNvSpPr txBox="1">
                  <a:spLocks noChangeArrowheads="1"/>
                </p:cNvSpPr>
                <p:nvPr/>
              </p:nvSpPr>
              <p:spPr bwMode="auto">
                <a:xfrm>
                  <a:off x="663314" y="2811856"/>
                  <a:ext cx="833829" cy="83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Price</a:t>
                  </a:r>
                </a:p>
                <a:p>
                  <a:pPr algn="ctr" eaLnBrk="1" hangingPunct="1"/>
                  <a:r>
                    <a:rPr lang="en-US" sz="1600" dirty="0"/>
                    <a:t>without</a:t>
                  </a:r>
                </a:p>
                <a:p>
                  <a:pPr algn="ctr" eaLnBrk="1" hangingPunct="1"/>
                  <a:r>
                    <a:rPr lang="en-US" sz="1600" dirty="0"/>
                    <a:t>tax</a:t>
                  </a:r>
                </a:p>
              </p:txBody>
            </p:sp>
          </p:grpSp>
          <p:sp>
            <p:nvSpPr>
              <p:cNvPr id="19501" name="TextBox 78"/>
              <p:cNvSpPr txBox="1">
                <a:spLocks noChangeArrowheads="1"/>
              </p:cNvSpPr>
              <p:nvPr/>
            </p:nvSpPr>
            <p:spPr bwMode="auto">
              <a:xfrm>
                <a:off x="1538098" y="2916482"/>
                <a:ext cx="516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1</a:t>
                </a:r>
              </a:p>
            </p:txBody>
          </p:sp>
        </p:grpSp>
      </p:grpSp>
      <p:grpSp>
        <p:nvGrpSpPr>
          <p:cNvPr id="3" name="Group 2"/>
          <p:cNvGrpSpPr/>
          <p:nvPr/>
        </p:nvGrpSpPr>
        <p:grpSpPr>
          <a:xfrm>
            <a:off x="141288" y="1315774"/>
            <a:ext cx="2681287" cy="3422650"/>
            <a:chOff x="141288" y="1315774"/>
            <a:chExt cx="2681287" cy="3422650"/>
          </a:xfrm>
        </p:grpSpPr>
        <p:grpSp>
          <p:nvGrpSpPr>
            <p:cNvPr id="23" name="Group 49"/>
            <p:cNvGrpSpPr>
              <a:grpSpLocks/>
            </p:cNvGrpSpPr>
            <p:nvPr/>
          </p:nvGrpSpPr>
          <p:grpSpPr bwMode="auto">
            <a:xfrm>
              <a:off x="141288" y="1315774"/>
              <a:ext cx="2554287" cy="831850"/>
              <a:chOff x="888912" y="1471657"/>
              <a:chExt cx="2554590" cy="830997"/>
            </a:xfrm>
          </p:grpSpPr>
          <p:sp>
            <p:nvSpPr>
              <p:cNvPr id="19492" name="Freeform 183"/>
              <p:cNvSpPr>
                <a:spLocks/>
              </p:cNvSpPr>
              <p:nvPr/>
            </p:nvSpPr>
            <p:spPr bwMode="auto">
              <a:xfrm>
                <a:off x="3297452" y="1971971"/>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19493" name="Group 42"/>
              <p:cNvGrpSpPr>
                <a:grpSpLocks/>
              </p:cNvGrpSpPr>
              <p:nvPr/>
            </p:nvGrpSpPr>
            <p:grpSpPr bwMode="auto">
              <a:xfrm>
                <a:off x="888912" y="1471657"/>
                <a:ext cx="2495556" cy="830997"/>
                <a:chOff x="888912" y="1471657"/>
                <a:chExt cx="2495556" cy="830997"/>
              </a:xfrm>
            </p:grpSpPr>
            <p:grpSp>
              <p:nvGrpSpPr>
                <p:cNvPr id="19494" name="Group 76"/>
                <p:cNvGrpSpPr>
                  <a:grpSpLocks/>
                </p:cNvGrpSpPr>
                <p:nvPr/>
              </p:nvGrpSpPr>
              <p:grpSpPr bwMode="auto">
                <a:xfrm>
                  <a:off x="888912" y="1471657"/>
                  <a:ext cx="2495556" cy="830997"/>
                  <a:chOff x="651480" y="2585721"/>
                  <a:chExt cx="2495756" cy="833046"/>
                </a:xfrm>
              </p:grpSpPr>
              <p:cxnSp>
                <p:nvCxnSpPr>
                  <p:cNvPr id="22" name="Straight Connector 21"/>
                  <p:cNvCxnSpPr/>
                  <p:nvPr/>
                </p:nvCxnSpPr>
                <p:spPr>
                  <a:xfrm flipV="1">
                    <a:off x="1839166" y="3158043"/>
                    <a:ext cx="1308360" cy="318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497" name="TextBox 78"/>
                  <p:cNvSpPr txBox="1">
                    <a:spLocks noChangeArrowheads="1"/>
                  </p:cNvSpPr>
                  <p:nvPr/>
                </p:nvSpPr>
                <p:spPr bwMode="auto">
                  <a:xfrm>
                    <a:off x="651480" y="2585721"/>
                    <a:ext cx="800283" cy="83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Price</a:t>
                    </a:r>
                  </a:p>
                  <a:p>
                    <a:pPr algn="ctr" eaLnBrk="1" hangingPunct="1"/>
                    <a:r>
                      <a:rPr lang="en-US" sz="1600"/>
                      <a:t>buyers</a:t>
                    </a:r>
                  </a:p>
                  <a:p>
                    <a:pPr algn="ctr" eaLnBrk="1" hangingPunct="1"/>
                    <a:r>
                      <a:rPr lang="en-US" sz="1600"/>
                      <a:t>pay</a:t>
                    </a:r>
                  </a:p>
                </p:txBody>
              </p:sp>
            </p:grpSp>
            <p:sp>
              <p:nvSpPr>
                <p:cNvPr id="19495" name="TextBox 78"/>
                <p:cNvSpPr txBox="1">
                  <a:spLocks noChangeArrowheads="1"/>
                </p:cNvSpPr>
                <p:nvPr/>
              </p:nvSpPr>
              <p:spPr bwMode="auto">
                <a:xfrm>
                  <a:off x="1528202" y="1873433"/>
                  <a:ext cx="5325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B</a:t>
                  </a:r>
                </a:p>
              </p:txBody>
            </p:sp>
          </p:grpSp>
        </p:grpSp>
        <p:grpSp>
          <p:nvGrpSpPr>
            <p:cNvPr id="27" name="Group 35"/>
            <p:cNvGrpSpPr>
              <a:grpSpLocks/>
            </p:cNvGrpSpPr>
            <p:nvPr/>
          </p:nvGrpSpPr>
          <p:grpSpPr bwMode="auto">
            <a:xfrm>
              <a:off x="2401888" y="1863461"/>
              <a:ext cx="420687" cy="2874963"/>
              <a:chOff x="4071425" y="2436411"/>
              <a:chExt cx="420307" cy="2875677"/>
            </a:xfrm>
          </p:grpSpPr>
          <p:cxnSp>
            <p:nvCxnSpPr>
              <p:cNvPr id="37" name="Straight Connector 36"/>
              <p:cNvCxnSpPr/>
              <p:nvPr/>
            </p:nvCxnSpPr>
            <p:spPr bwMode="auto">
              <a:xfrm rot="5400000">
                <a:off x="3020773" y="3702768"/>
                <a:ext cx="2551747" cy="1903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491" name="TextBox 78"/>
              <p:cNvSpPr txBox="1">
                <a:spLocks noChangeArrowheads="1"/>
              </p:cNvSpPr>
              <p:nvPr/>
            </p:nvSpPr>
            <p:spPr bwMode="auto">
              <a:xfrm>
                <a:off x="4071425" y="4973534"/>
                <a:ext cx="4203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2</a:t>
                </a:r>
              </a:p>
            </p:txBody>
          </p:sp>
        </p:grpSp>
      </p:grpSp>
      <p:graphicFrame>
        <p:nvGraphicFramePr>
          <p:cNvPr id="68" name="Table 67"/>
          <p:cNvGraphicFramePr>
            <a:graphicFrameLocks noGrp="1"/>
          </p:cNvGraphicFramePr>
          <p:nvPr>
            <p:extLst>
              <p:ext uri="{D42A27DB-BD31-4B8C-83A1-F6EECF244321}">
                <p14:modId xmlns:p14="http://schemas.microsoft.com/office/powerpoint/2010/main" val="4062954732"/>
              </p:ext>
            </p:extLst>
          </p:nvPr>
        </p:nvGraphicFramePr>
        <p:xfrm>
          <a:off x="241300" y="5013923"/>
          <a:ext cx="6070600" cy="1559371"/>
        </p:xfrm>
        <a:graphic>
          <a:graphicData uri="http://schemas.openxmlformats.org/drawingml/2006/table">
            <a:tbl>
              <a:tblPr>
                <a:tableStyleId>{5C22544A-7EE6-4342-B048-85BDC9FD1C3A}</a:tableStyleId>
              </a:tblPr>
              <a:tblGrid>
                <a:gridCol w="1924569"/>
                <a:gridCol w="1541941"/>
                <a:gridCol w="1079931"/>
                <a:gridCol w="1524159"/>
              </a:tblGrid>
              <a:tr h="370689">
                <a:tc>
                  <a:txBody>
                    <a:bodyPr/>
                    <a:lstStyle/>
                    <a:p>
                      <a:endParaRPr lang="en-US" sz="1800" b="1" dirty="0">
                        <a:solidFill>
                          <a:schemeClr val="bg1">
                            <a:lumMod val="50000"/>
                          </a:schemeClr>
                        </a:solidFill>
                      </a:endParaRPr>
                    </a:p>
                  </a:txBody>
                  <a:tcPr marL="91450" marR="91450" marT="45701" marB="4570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bg1">
                              <a:lumMod val="50000"/>
                            </a:schemeClr>
                          </a:solidFill>
                        </a:rPr>
                        <a:t>Without Tax</a:t>
                      </a:r>
                      <a:endParaRPr lang="en-US" sz="1800" b="1" dirty="0">
                        <a:solidFill>
                          <a:schemeClr val="bg1">
                            <a:lumMod val="50000"/>
                          </a:schemeClr>
                        </a:solidFill>
                      </a:endParaRPr>
                    </a:p>
                  </a:txBody>
                  <a:tcPr marL="91450" marR="91450" marT="45701" marB="4570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bg1">
                              <a:lumMod val="50000"/>
                            </a:schemeClr>
                          </a:solidFill>
                        </a:rPr>
                        <a:t>With Tax</a:t>
                      </a:r>
                      <a:endParaRPr lang="en-US" sz="1800" b="1" dirty="0">
                        <a:solidFill>
                          <a:schemeClr val="bg1">
                            <a:lumMod val="50000"/>
                          </a:schemeClr>
                        </a:solidFill>
                      </a:endParaRPr>
                    </a:p>
                  </a:txBody>
                  <a:tcPr marL="91450" marR="91450" marT="45701" marB="4570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bg1">
                              <a:lumMod val="50000"/>
                            </a:schemeClr>
                          </a:solidFill>
                        </a:rPr>
                        <a:t>Change</a:t>
                      </a:r>
                      <a:endParaRPr lang="en-US" sz="1800" b="1" dirty="0">
                        <a:solidFill>
                          <a:schemeClr val="bg1">
                            <a:lumMod val="50000"/>
                          </a:schemeClr>
                        </a:solidFill>
                      </a:endParaRPr>
                    </a:p>
                  </a:txBody>
                  <a:tcPr marL="91450" marR="91450" marT="45701" marB="4570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188236">
                <a:tc>
                  <a:txBody>
                    <a:bodyPr/>
                    <a:lstStyle/>
                    <a:p>
                      <a:r>
                        <a:rPr lang="en-US" sz="1800" b="1" dirty="0" smtClean="0">
                          <a:solidFill>
                            <a:schemeClr val="bg1">
                              <a:lumMod val="50000"/>
                            </a:schemeClr>
                          </a:solidFill>
                        </a:rPr>
                        <a:t>Consumer Surplus</a:t>
                      </a:r>
                    </a:p>
                    <a:p>
                      <a:r>
                        <a:rPr lang="en-US" sz="1800" b="1" dirty="0" smtClean="0">
                          <a:solidFill>
                            <a:schemeClr val="bg1">
                              <a:lumMod val="50000"/>
                            </a:schemeClr>
                          </a:solidFill>
                        </a:rPr>
                        <a:t>Produce</a:t>
                      </a:r>
                      <a:r>
                        <a:rPr lang="en-US" sz="1800" b="1" baseline="0" dirty="0" smtClean="0">
                          <a:solidFill>
                            <a:schemeClr val="bg1">
                              <a:lumMod val="50000"/>
                            </a:schemeClr>
                          </a:solidFill>
                        </a:rPr>
                        <a:t>r Surplus</a:t>
                      </a:r>
                    </a:p>
                    <a:p>
                      <a:r>
                        <a:rPr lang="en-US" sz="1800" b="1" baseline="0" dirty="0" smtClean="0">
                          <a:solidFill>
                            <a:schemeClr val="bg1">
                              <a:lumMod val="50000"/>
                            </a:schemeClr>
                          </a:solidFill>
                        </a:rPr>
                        <a:t>Tax Revenue</a:t>
                      </a:r>
                    </a:p>
                    <a:p>
                      <a:r>
                        <a:rPr lang="en-US" sz="1800" b="1" baseline="0" dirty="0" smtClean="0">
                          <a:solidFill>
                            <a:schemeClr val="bg1">
                              <a:lumMod val="50000"/>
                            </a:schemeClr>
                          </a:solidFill>
                        </a:rPr>
                        <a:t>Total Surplus</a:t>
                      </a:r>
                      <a:endParaRPr lang="en-US" sz="1800" b="1" dirty="0">
                        <a:solidFill>
                          <a:schemeClr val="bg1">
                            <a:lumMod val="50000"/>
                          </a:schemeClr>
                        </a:solidFill>
                      </a:endParaRPr>
                    </a:p>
                  </a:txBody>
                  <a:tcPr marL="91450" marR="91450" marT="45701" marB="4570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t>A+B+C</a:t>
                      </a:r>
                    </a:p>
                    <a:p>
                      <a:pPr algn="ctr"/>
                      <a:r>
                        <a:rPr lang="en-US" sz="1800" dirty="0" smtClean="0"/>
                        <a:t>D+E+F</a:t>
                      </a:r>
                    </a:p>
                    <a:p>
                      <a:pPr algn="ctr"/>
                      <a:r>
                        <a:rPr lang="en-US" sz="1800" dirty="0" smtClean="0"/>
                        <a:t>None</a:t>
                      </a:r>
                    </a:p>
                    <a:p>
                      <a:pPr algn="ctr"/>
                      <a:r>
                        <a:rPr lang="en-US" sz="1800" dirty="0" smtClean="0"/>
                        <a:t>A+B+C+D+E+F</a:t>
                      </a:r>
                      <a:endParaRPr lang="en-US" sz="1800" dirty="0"/>
                    </a:p>
                  </a:txBody>
                  <a:tcPr marL="91450" marR="91450" marT="45701" marB="4570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t>A</a:t>
                      </a:r>
                    </a:p>
                    <a:p>
                      <a:pPr algn="ctr"/>
                      <a:r>
                        <a:rPr lang="en-US" sz="1800" dirty="0" smtClean="0"/>
                        <a:t>F</a:t>
                      </a:r>
                    </a:p>
                    <a:p>
                      <a:pPr algn="ctr"/>
                      <a:r>
                        <a:rPr lang="en-US" sz="1800" dirty="0" smtClean="0"/>
                        <a:t>B+D</a:t>
                      </a:r>
                    </a:p>
                    <a:p>
                      <a:pPr algn="ctr"/>
                      <a:r>
                        <a:rPr lang="en-US" sz="1800" dirty="0" smtClean="0"/>
                        <a:t>A+B+D+F</a:t>
                      </a:r>
                      <a:endParaRPr lang="en-US" sz="1800" dirty="0"/>
                    </a:p>
                  </a:txBody>
                  <a:tcPr marL="91450" marR="91450" marT="45701" marB="4570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t>-(B+C)</a:t>
                      </a:r>
                    </a:p>
                    <a:p>
                      <a:pPr algn="ctr"/>
                      <a:r>
                        <a:rPr lang="en-US" sz="1800" dirty="0" smtClean="0"/>
                        <a:t>-(D+E)</a:t>
                      </a:r>
                    </a:p>
                    <a:p>
                      <a:pPr algn="ctr"/>
                      <a:r>
                        <a:rPr lang="en-US" sz="1800" dirty="0" smtClean="0"/>
                        <a:t>+(B+D)</a:t>
                      </a:r>
                    </a:p>
                    <a:p>
                      <a:pPr algn="ctr"/>
                      <a:r>
                        <a:rPr lang="en-US" sz="1800" dirty="0" smtClean="0"/>
                        <a:t>-(C+E)</a:t>
                      </a:r>
                      <a:endParaRPr lang="en-US" sz="1800" dirty="0"/>
                    </a:p>
                  </a:txBody>
                  <a:tcPr marL="91450" marR="91450" marT="45701" marB="4570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9" name="Group 71"/>
          <p:cNvGrpSpPr>
            <a:grpSpLocks/>
          </p:cNvGrpSpPr>
          <p:nvPr/>
        </p:nvGrpSpPr>
        <p:grpSpPr bwMode="auto">
          <a:xfrm>
            <a:off x="5879968" y="5046651"/>
            <a:ext cx="3264027" cy="1359836"/>
            <a:chOff x="5880679" y="5047013"/>
            <a:chExt cx="3263321" cy="1359877"/>
          </a:xfrm>
        </p:grpSpPr>
        <p:sp>
          <p:nvSpPr>
            <p:cNvPr id="19488" name="TextBox 68"/>
            <p:cNvSpPr txBox="1">
              <a:spLocks noChangeArrowheads="1"/>
            </p:cNvSpPr>
            <p:nvPr/>
          </p:nvSpPr>
          <p:spPr bwMode="auto">
            <a:xfrm>
              <a:off x="6745185" y="5047013"/>
              <a:ext cx="2398815" cy="107721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The area C + E shows the fall in total surplus and is the deadweight loss of the tax</a:t>
              </a:r>
            </a:p>
          </p:txBody>
        </p:sp>
        <p:cxnSp>
          <p:nvCxnSpPr>
            <p:cNvPr id="71" name="Straight Connector 70"/>
            <p:cNvCxnSpPr>
              <a:endCxn id="19488" idx="1"/>
            </p:cNvCxnSpPr>
            <p:nvPr/>
          </p:nvCxnSpPr>
          <p:spPr>
            <a:xfrm flipV="1">
              <a:off x="5880679" y="5585622"/>
              <a:ext cx="864506" cy="8212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nodeType="afterGroup">
                            <p:stCondLst>
                              <p:cond delay="2000"/>
                            </p:stCondLst>
                            <p:childTnLst>
                              <p:par>
                                <p:cTn id="24" presetID="22" presetClass="entr" presetSubtype="1"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childTnLst>
                          </p:cTn>
                        </p:par>
                      </p:childTnLst>
                    </p:cTn>
                  </p:par>
                  <p:par>
                    <p:cTn id="27" fill="hold">
                      <p:stCondLst>
                        <p:cond delay="indefinite"/>
                      </p:stCondLst>
                      <p:childTnLst>
                        <p:par>
                          <p:cTn id="28" fill="hold" nodeType="after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59" grpId="0"/>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The Deadweight Loss of Taxation</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Losses of surplus to buyers and sellers from a </a:t>
            </a:r>
            <a:r>
              <a:rPr lang="en-US" dirty="0" smtClean="0"/>
              <a:t>tax exceeds </a:t>
            </a:r>
            <a:r>
              <a:rPr lang="en-US" dirty="0" smtClean="0"/>
              <a:t>the revenue raised by the government</a:t>
            </a:r>
          </a:p>
          <a:p>
            <a:r>
              <a:rPr lang="en-US" dirty="0" smtClean="0"/>
              <a:t>Deadweight </a:t>
            </a:r>
            <a:r>
              <a:rPr lang="en-US" dirty="0" smtClean="0"/>
              <a:t>loss: The fall </a:t>
            </a:r>
            <a:r>
              <a:rPr lang="en-US" dirty="0" smtClean="0"/>
              <a:t>in total surplus that results from a market distortion, such as a tax</a:t>
            </a:r>
          </a:p>
          <a:p>
            <a:r>
              <a:rPr lang="en-US" dirty="0" smtClean="0"/>
              <a:t>Taxes distort incentives</a:t>
            </a:r>
          </a:p>
          <a:p>
            <a:pPr lvl="1"/>
            <a:r>
              <a:rPr lang="en-US" dirty="0" smtClean="0"/>
              <a:t>Markets now </a:t>
            </a:r>
            <a:r>
              <a:rPr lang="en-US" dirty="0" smtClean="0"/>
              <a:t>allocate resources inefficiently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apter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ig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Appendi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ase 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3218</TotalTime>
  <Words>1165</Words>
  <Application>Microsoft Office PowerPoint</Application>
  <PresentationFormat>On-screen Show (4:3)</PresentationFormat>
  <Paragraphs>278</Paragraphs>
  <Slides>18</Slides>
  <Notes>0</Notes>
  <HiddenSlides>0</HiddenSlides>
  <MMClips>0</MMClips>
  <ScaleCrop>false</ScaleCrop>
  <HeadingPairs>
    <vt:vector size="4" baseType="variant">
      <vt:variant>
        <vt:lpstr>Theme</vt:lpstr>
      </vt:variant>
      <vt:variant>
        <vt:i4>5</vt:i4>
      </vt:variant>
      <vt:variant>
        <vt:lpstr>Slide Titles</vt:lpstr>
      </vt:variant>
      <vt:variant>
        <vt:i4>18</vt:i4>
      </vt:variant>
    </vt:vector>
  </HeadingPairs>
  <TitlesOfParts>
    <vt:vector size="23" baseType="lpstr">
      <vt:lpstr>Chapter content</vt:lpstr>
      <vt:lpstr>Table</vt:lpstr>
      <vt:lpstr>Figure</vt:lpstr>
      <vt:lpstr>Appendix</vt:lpstr>
      <vt:lpstr>Case study</vt:lpstr>
      <vt:lpstr>Application: The Costs of Taxation</vt:lpstr>
      <vt:lpstr>Deadweight Loss of Taxation</vt:lpstr>
      <vt:lpstr>Deadweight Loss of Taxation</vt:lpstr>
      <vt:lpstr>The effects of a tax</vt:lpstr>
      <vt:lpstr>The Deadweight Loss of Taxation</vt:lpstr>
      <vt:lpstr>Tax revenue</vt:lpstr>
      <vt:lpstr>The Deadweight Loss of Taxation</vt:lpstr>
      <vt:lpstr>How a tax affects welfare</vt:lpstr>
      <vt:lpstr>The Deadweight Loss of Taxation</vt:lpstr>
      <vt:lpstr>How a tax affects welfare</vt:lpstr>
      <vt:lpstr>Determinants of the Deadweight Loss</vt:lpstr>
      <vt:lpstr>Tax distortions and elasticities</vt:lpstr>
      <vt:lpstr>Tax distortions and elasticities</vt:lpstr>
      <vt:lpstr>The deadweight loss debate</vt:lpstr>
      <vt:lpstr>Deadweight Loss &amp; Tax Revenue</vt:lpstr>
      <vt:lpstr>Deadweight Loss &amp; Tax Revenue</vt:lpstr>
      <vt:lpstr>Deadweight Loss &amp; Tax Revenue</vt:lpstr>
      <vt:lpstr>Deadweight Loss &amp; Tax Revenue</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271</cp:revision>
  <dcterms:created xsi:type="dcterms:W3CDTF">2008-07-04T09:17:33Z</dcterms:created>
  <dcterms:modified xsi:type="dcterms:W3CDTF">2013-01-30T03:03:23Z</dcterms:modified>
</cp:coreProperties>
</file>