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6"/>
  </p:notesMasterIdLst>
  <p:handoutMasterIdLst>
    <p:handoutMasterId r:id="rId87"/>
  </p:handoutMasterIdLst>
  <p:sldIdLst>
    <p:sldId id="315" r:id="rId2"/>
    <p:sldId id="316" r:id="rId3"/>
    <p:sldId id="317" r:id="rId4"/>
    <p:sldId id="318" r:id="rId5"/>
    <p:sldId id="319" r:id="rId6"/>
    <p:sldId id="321" r:id="rId7"/>
    <p:sldId id="324" r:id="rId8"/>
    <p:sldId id="447" r:id="rId9"/>
    <p:sldId id="325" r:id="rId10"/>
    <p:sldId id="326" r:id="rId11"/>
    <p:sldId id="327" r:id="rId12"/>
    <p:sldId id="330" r:id="rId13"/>
    <p:sldId id="332" r:id="rId14"/>
    <p:sldId id="448" r:id="rId15"/>
    <p:sldId id="333" r:id="rId16"/>
    <p:sldId id="350" r:id="rId17"/>
    <p:sldId id="351" r:id="rId18"/>
    <p:sldId id="352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72" r:id="rId33"/>
    <p:sldId id="373" r:id="rId34"/>
    <p:sldId id="374" r:id="rId35"/>
    <p:sldId id="375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431" r:id="rId70"/>
    <p:sldId id="432" r:id="rId71"/>
    <p:sldId id="433" r:id="rId72"/>
    <p:sldId id="434" r:id="rId73"/>
    <p:sldId id="435" r:id="rId74"/>
    <p:sldId id="436" r:id="rId75"/>
    <p:sldId id="437" r:id="rId76"/>
    <p:sldId id="438" r:id="rId77"/>
    <p:sldId id="439" r:id="rId78"/>
    <p:sldId id="440" r:id="rId79"/>
    <p:sldId id="441" r:id="rId80"/>
    <p:sldId id="442" r:id="rId81"/>
    <p:sldId id="443" r:id="rId82"/>
    <p:sldId id="444" r:id="rId83"/>
    <p:sldId id="445" r:id="rId84"/>
    <p:sldId id="446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9B9"/>
    <a:srgbClr val="800000"/>
    <a:srgbClr val="3636F6"/>
    <a:srgbClr val="000048"/>
    <a:srgbClr val="3C386C"/>
    <a:srgbClr val="000040"/>
    <a:srgbClr val="000044"/>
    <a:srgbClr val="79A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5" autoAdjust="0"/>
    <p:restoredTop sz="94624" autoAdjust="0"/>
  </p:normalViewPr>
  <p:slideViewPr>
    <p:cSldViewPr snapToGrid="0" snapToObjects="1">
      <p:cViewPr varScale="1">
        <p:scale>
          <a:sx n="84" d="100"/>
          <a:sy n="84" d="100"/>
        </p:scale>
        <p:origin x="-15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0" d="100"/>
          <a:sy n="40" d="100"/>
        </p:scale>
        <p:origin x="-14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7" Type="http://schemas.openxmlformats.org/officeDocument/2006/relationships/slide" Target="slides/slide67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6" Type="http://schemas.openxmlformats.org/officeDocument/2006/relationships/slide" Target="slides/slide63.xml"/><Relationship Id="rId5" Type="http://schemas.openxmlformats.org/officeDocument/2006/relationships/slide" Target="slides/slide56.xml"/><Relationship Id="rId4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F3DB1D-3730-44C3-9FDB-E9E0278E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5702D-E7E9-4B0C-8FD5-233D02FA9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4B562-C110-4FA2-9545-EEB7C8CBCA3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3C322-27B3-4B09-857B-1A2C64DD346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C10F0-1423-4C7F-8EFA-3F75B7B88A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1C70E-C193-46DC-B49A-BBB15354D23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851E0-853E-4612-A2E3-F8E2902A7B1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77845-5BED-4447-928B-964E95B407B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2574E-1351-455F-8652-9E28BA5044A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DB8F9-BCBF-423E-BE4A-42C66DAF94D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82856-DB0E-429B-90ED-C0387383E2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0B605-AC93-4BF9-B114-6CE24EB55A2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97696-87D1-4416-9706-FDA7425ABC0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1B62F-9DCE-4A84-86BF-968B5CD3627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D03F3-7E40-44B8-A652-A9B750FDE6D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434B3-42CD-4EC8-8AF7-7C813E6BA06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3BD62-7896-4967-8735-238041BED3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5BE09-CF2B-43B6-8196-19EC5ED261B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A6259-EE08-493E-96DF-0BA589B0CE0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0A3C-A27B-4C95-B2E8-816EED08EC8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3D7D3-BA6A-403A-BA87-01D1A25F3F0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F6198-51D8-4846-80EB-4322A9601AB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75692-4D60-4C6B-9AFD-2055679FA52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F6989-1C8B-42C4-8C07-0E870D39D5A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C7E76-98A7-4FF5-8152-42FB6F2A24A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748E1-AD8F-4E2B-9FFE-AE544CEB453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B5A6B-B022-4FA9-AB84-00B65F971F6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7C2C5-1AE3-44E8-A9AD-744240B6F62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A17ED-1423-4217-93AA-A2ED7FC7BB3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69750-0D80-4E0C-B70B-58611FDD2F6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55568-5BAE-4211-988D-E832E0318FE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ED71F-76D0-48D3-A6B5-5C093684F5B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2517C-EFCE-4A30-B766-EF5945BA343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78531-0F6B-47B2-898F-FBF5982D8CE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53968-D74E-4C47-9AA8-F78499A60A1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87591-CFC1-4DF1-A587-BB4718D1911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C272B-1DA7-4491-B788-4DC85B3BC03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AF05F-4D6A-4570-B5CD-6A7499CC829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97F59-65B5-4C24-840C-BC996994961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3C914-E589-4453-BBD2-76DEFC658C3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034-3A69-4D75-ADBD-4B861825A6D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40D7-13DA-4AEB-AE0E-1A47325B74D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A6D71-69E7-446E-9706-FB25BF10084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DA4D0-2175-4FB5-8678-08FD1A160E3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3DEA-3ED5-4324-92E8-75A1F3CEE4F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55BCB-73EB-4F4E-BA71-B2815ABA6C3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843BF-0BE3-45DF-9210-83F01F7B31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BBF7F-CE9A-4A62-A52F-23F834E05BC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0476A-601B-4CD7-B2CF-F5440E5052D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5E9A4-CF68-40DC-A548-798095560E2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2FF60-6481-4CB7-BD6B-3F63C6FF476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B6D28-0AF2-419B-9454-54EC983B75F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67044-182E-4132-B1BE-8B8CA884760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FE5D4-9279-4EB6-9059-8DAA46495BB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F4ABA-6EE9-4FB2-93BD-D38FDF6C2F2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929D-B30C-4E2D-80A4-35A87999E5E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29F8F-D8A4-41FE-8E86-E7EAAEDA9E4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19AE-1557-4D10-A14C-C1D61D96D82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283A2-C446-4357-8EDD-65EB55E7AE0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5D9FE-DDDF-46B4-A4DD-E9170C13207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10345-A9C4-41A5-97DF-46AC0F98C97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BFCAD-8AA2-4EB6-8003-6BB28C6B0B4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3385A-4833-44DD-9FF3-A540803FEBD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4413-3CDA-40B6-B91D-07819E3F011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983A7-1225-480E-915B-CE833538BBF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659DC-406F-4AB4-A71B-3E7AB38C2DB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EB47-9E69-4420-B3B9-C34C480979C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1E85-9874-477F-ACE4-8635261F5D8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0A5B-DDC0-407D-96E9-62CB9254F1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B24D5-270A-4BF2-B2EE-711819FA6EE9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9E883-D595-4AEE-90ED-61C188774F5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151DC-A345-47A4-B3A0-7A0F9C58746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E24F0-3F85-4EB2-BF45-A16BB17AC55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CBD87-0ACD-4910-8A25-CADE19B18253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CAEC0-A5C5-44A6-97D3-F880D2892FFE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2D5B2-2D4C-46C9-AEFC-301DD07FB6E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39C99-5929-4AFD-AC5F-3C41BFE1AE51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779CE-709F-4F1A-8A0B-3604125A6D03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D3B02-DBAC-4D56-B23E-7FCDD7E9444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5A0F1-CAF5-478D-82D9-C66F764E8D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5B743-2178-454F-8821-ED8FE6092F2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51DBA-BBFF-4188-BCE7-7F6C37770D0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7FFCE-664B-470C-BFC8-69D29E12C8BD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92977-57E7-4DA1-90FA-F8DDECB64DFC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7A93C-5A2B-49E2-8D4A-0C978E1C0D44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380B-1A88-4D67-8D01-B20F73D95E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solid blue cop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 descr="blue birds in sky"/>
          <p:cNvSpPr>
            <a:spLocks noChangeArrowheads="1"/>
          </p:cNvSpPr>
          <p:nvPr/>
        </p:nvSpPr>
        <p:spPr bwMode="auto">
          <a:xfrm>
            <a:off x="-28575" y="5867400"/>
            <a:ext cx="9172575" cy="990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862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2008 by the McGraw-Hill Companies, Inc. All rights reserved.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248400"/>
            <a:ext cx="2533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Managerial Economics, 9e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8600" y="-34925"/>
            <a:ext cx="517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4000" b="1">
                <a:latin typeface="Garamond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315200" y="-76200"/>
            <a:ext cx="1789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DE0A8"/>
                </a:solidFill>
                <a:latin typeface="Garamond" pitchFamily="18" charset="0"/>
              </a:rPr>
              <a:t>Thomas</a:t>
            </a:r>
          </a:p>
          <a:p>
            <a:pPr>
              <a:defRPr/>
            </a:pPr>
            <a:r>
              <a:rPr lang="en-US" b="1">
                <a:solidFill>
                  <a:srgbClr val="DDE0A8"/>
                </a:solidFill>
                <a:latin typeface="Garamond" pitchFamily="18" charset="0"/>
              </a:rPr>
              <a:t>Maurice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76400" y="534988"/>
            <a:ext cx="2132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DDE0A8"/>
                </a:solidFill>
                <a:latin typeface="Garamond" pitchFamily="18" charset="0"/>
              </a:rPr>
              <a:t>ninth edition</a:t>
            </a:r>
          </a:p>
        </p:txBody>
      </p:sp>
      <p:sp>
        <p:nvSpPr>
          <p:cNvPr id="11" name="Rectangle 16" descr="solid blue copy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7" descr="blue birds in sky"/>
          <p:cNvSpPr>
            <a:spLocks noChangeArrowheads="1"/>
          </p:cNvSpPr>
          <p:nvPr userDrawn="1"/>
        </p:nvSpPr>
        <p:spPr bwMode="auto">
          <a:xfrm>
            <a:off x="-28575" y="5867400"/>
            <a:ext cx="9172575" cy="990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 userDrawn="1"/>
        </p:nvSpPr>
        <p:spPr bwMode="auto">
          <a:xfrm>
            <a:off x="38862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2008 by the McGraw-Hill Companies, Inc. All rights reserved.</a:t>
            </a:r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0" y="6362700"/>
            <a:ext cx="2533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Managerial Economics, 9e</a:t>
            </a:r>
          </a:p>
        </p:txBody>
      </p:sp>
      <p:sp>
        <p:nvSpPr>
          <p:cNvPr id="15" name="Text Box 25"/>
          <p:cNvSpPr txBox="1">
            <a:spLocks noChangeArrowheads="1"/>
          </p:cNvSpPr>
          <p:nvPr userDrawn="1"/>
        </p:nvSpPr>
        <p:spPr bwMode="auto">
          <a:xfrm>
            <a:off x="228600" y="-34925"/>
            <a:ext cx="517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4000" b="1">
                <a:latin typeface="Garamond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16" name="Text Box 26"/>
          <p:cNvSpPr txBox="1">
            <a:spLocks noChangeArrowheads="1"/>
          </p:cNvSpPr>
          <p:nvPr userDrawn="1"/>
        </p:nvSpPr>
        <p:spPr bwMode="auto">
          <a:xfrm>
            <a:off x="7315200" y="-76200"/>
            <a:ext cx="1789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DE0A8"/>
                </a:solidFill>
                <a:latin typeface="Garamond" pitchFamily="18" charset="0"/>
              </a:rPr>
              <a:t>Thomas</a:t>
            </a:r>
          </a:p>
          <a:p>
            <a:pPr>
              <a:defRPr/>
            </a:pPr>
            <a:r>
              <a:rPr lang="en-US" b="1">
                <a:solidFill>
                  <a:srgbClr val="DDE0A8"/>
                </a:solidFill>
                <a:latin typeface="Garamond" pitchFamily="18" charset="0"/>
              </a:rPr>
              <a:t>Maurice</a:t>
            </a:r>
          </a:p>
        </p:txBody>
      </p:sp>
      <p:sp>
        <p:nvSpPr>
          <p:cNvPr id="17" name="Text Box 27"/>
          <p:cNvSpPr txBox="1">
            <a:spLocks noChangeArrowheads="1"/>
          </p:cNvSpPr>
          <p:nvPr userDrawn="1"/>
        </p:nvSpPr>
        <p:spPr bwMode="auto">
          <a:xfrm>
            <a:off x="1676400" y="534988"/>
            <a:ext cx="2132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DDE0A8"/>
                </a:solidFill>
                <a:latin typeface="Garamond" pitchFamily="18" charset="0"/>
              </a:rPr>
              <a:t>ninth edition</a:t>
            </a:r>
          </a:p>
        </p:txBody>
      </p:sp>
      <p:sp>
        <p:nvSpPr>
          <p:cNvPr id="3799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2724150"/>
            <a:ext cx="2895600" cy="14097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91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4724400"/>
            <a:ext cx="4495800" cy="914400"/>
          </a:xfrm>
        </p:spPr>
        <p:txBody>
          <a:bodyPr/>
          <a:lstStyle>
            <a:lvl1pPr marL="0" indent="0" algn="ctr">
              <a:buFontTx/>
              <a:buNone/>
              <a:defRPr sz="3600" i="1">
                <a:solidFill>
                  <a:srgbClr val="DDE0A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2D4E87E1-7D77-4AB2-A465-CB078C4B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6088FF21-5CFD-4B8B-8DA3-A39F4E09D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28700" y="457200"/>
            <a:ext cx="77343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5240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0386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0386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F03D7E20-F76B-4F1F-A1ED-1922EE02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995533F0-AED4-4D89-BA94-A8A26EFBA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5D29B67A-5315-45B4-928C-9AADA7A52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8B5B2F65-4EA9-4F06-A36E-DE582009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90A9F8F8-2299-4A39-844D-1A87CDA71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E4E20580-2369-455D-AA84-4E4F60CA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B7EDFE34-AB45-48C8-9BA2-3A0C97827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0C79D399-AD5E-4859-A453-70160EDB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1A5ADC5B-61C7-420A-B09B-849054FC7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2" name="Rectangle 12" descr="solid blue copy"/>
          <p:cNvSpPr>
            <a:spLocks noChangeArrowheads="1"/>
          </p:cNvSpPr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882" name="Rectangle 2" descr="solid blue copy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78883" name="Rectangle 3" descr="solid blue copy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90600" y="1447800"/>
            <a:ext cx="5486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884" name="Rectangle 4" descr="blue birds in sky"/>
          <p:cNvSpPr>
            <a:spLocks noChangeArrowheads="1"/>
          </p:cNvSpPr>
          <p:nvPr/>
        </p:nvSpPr>
        <p:spPr bwMode="auto">
          <a:xfrm>
            <a:off x="762000" y="0"/>
            <a:ext cx="8382000" cy="1447800"/>
          </a:xfrm>
          <a:prstGeom prst="rect">
            <a:avLst/>
          </a:prstGeom>
          <a:blipFill dpi="0" rotWithShape="0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886" name="Rectangle 6" descr="blue jagged"/>
          <p:cNvSpPr>
            <a:spLocks noChangeArrowheads="1"/>
          </p:cNvSpPr>
          <p:nvPr/>
        </p:nvSpPr>
        <p:spPr bwMode="auto">
          <a:xfrm>
            <a:off x="762000" y="6553200"/>
            <a:ext cx="8382000" cy="304800"/>
          </a:xfrm>
          <a:prstGeom prst="rect">
            <a:avLst/>
          </a:prstGeom>
          <a:blipFill dpi="0" rotWithShape="0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1143000" y="-77788"/>
            <a:ext cx="28829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2400">
                <a:latin typeface="Garamond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378891" name="Rectangle 11" descr="solid blue copy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78895" name="Rectangle 15" descr="blue jagged"/>
          <p:cNvSpPr>
            <a:spLocks noChangeArrowheads="1"/>
          </p:cNvSpPr>
          <p:nvPr userDrawn="1"/>
        </p:nvSpPr>
        <p:spPr bwMode="auto">
          <a:xfrm>
            <a:off x="762000" y="6553200"/>
            <a:ext cx="8382000" cy="304800"/>
          </a:xfrm>
          <a:prstGeom prst="rect">
            <a:avLst/>
          </a:prstGeom>
          <a:blipFill dpi="0" rotWithShape="0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896" name="Text Box 16"/>
          <p:cNvSpPr txBox="1">
            <a:spLocks noChangeArrowheads="1"/>
          </p:cNvSpPr>
          <p:nvPr userDrawn="1"/>
        </p:nvSpPr>
        <p:spPr bwMode="auto">
          <a:xfrm>
            <a:off x="1143000" y="-77788"/>
            <a:ext cx="28829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2400">
                <a:latin typeface="Garamond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3788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4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11-</a:t>
            </a:r>
            <a:fld id="{B3F0A84B-2D0F-4807-8AE4-5C6F0148D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457200"/>
            <a:ext cx="7734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rgbClr val="0000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3C386C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600">
          <a:solidFill>
            <a:srgbClr val="800000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03.png"/><Relationship Id="rId4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75.png"/><Relationship Id="rId4" Type="http://schemas.openxmlformats.org/officeDocument/2006/relationships/image" Target="../media/image8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82.png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91050"/>
            <a:ext cx="6400800" cy="127635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44"/>
                </a:solidFill>
              </a:rPr>
              <a:t>Market Structure</a:t>
            </a:r>
          </a:p>
        </p:txBody>
      </p:sp>
      <p:pic>
        <p:nvPicPr>
          <p:cNvPr id="4099" name="Picture 4" descr="0073402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1123950"/>
            <a:ext cx="3005138" cy="3429000"/>
          </a:xfrm>
          <a:prstGeom prst="rect">
            <a:avLst/>
          </a:prstGeom>
          <a:noFill/>
          <a:ln w="9525">
            <a:solidFill>
              <a:srgbClr val="42435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34A179C1-A6E1-41D3-AF02-D82E3EF2A73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050" y="1581150"/>
            <a:ext cx="7848600" cy="48768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AVC </a:t>
            </a:r>
            <a:r>
              <a:rPr lang="en-US" smtClean="0"/>
              <a:t>tells whether to produce</a:t>
            </a:r>
          </a:p>
          <a:p>
            <a:pPr lvl="1" eaLnBrk="1" hangingPunct="1"/>
            <a:r>
              <a:rPr lang="en-US" smtClean="0"/>
              <a:t>Shut down if price falls below minimum </a:t>
            </a:r>
            <a:r>
              <a:rPr lang="en-US" sz="3200" b="1" i="1" smtClean="0">
                <a:latin typeface="Times New Roman" pitchFamily="18" charset="0"/>
              </a:rPr>
              <a:t>AVC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SMC</a:t>
            </a:r>
            <a:r>
              <a:rPr lang="en-US" smtClean="0"/>
              <a:t> tells how much to produce</a:t>
            </a:r>
          </a:p>
          <a:p>
            <a:pPr lvl="1" eaLnBrk="1" hangingPunct="1"/>
            <a:r>
              <a:rPr lang="en-US" smtClean="0"/>
              <a:t>If </a:t>
            </a:r>
            <a:r>
              <a:rPr lang="en-US" sz="3200" b="1" i="1" smtClean="0">
                <a:latin typeface="Times New Roman" pitchFamily="18" charset="0"/>
              </a:rPr>
              <a:t>P </a:t>
            </a:r>
            <a:r>
              <a:rPr lang="en-US" sz="3200" b="1" i="1" smtClean="0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mtClean="0"/>
              <a:t> minimum </a:t>
            </a:r>
            <a:r>
              <a:rPr lang="en-US" sz="3200" b="1" i="1" smtClean="0">
                <a:latin typeface="Times New Roman" pitchFamily="18" charset="0"/>
              </a:rPr>
              <a:t>AVC</a:t>
            </a:r>
            <a:r>
              <a:rPr lang="en-US" smtClean="0"/>
              <a:t>, produce output at which </a:t>
            </a:r>
            <a:r>
              <a:rPr lang="en-US" sz="3200" b="1" i="1" smtClean="0">
                <a:latin typeface="Times New Roman" pitchFamily="18" charset="0"/>
              </a:rPr>
              <a:t>P = SMC</a:t>
            </a:r>
          </a:p>
          <a:p>
            <a:pPr eaLnBrk="1" hangingPunct="1"/>
            <a:r>
              <a:rPr lang="en-US" i="1" smtClean="0">
                <a:latin typeface="Times New Roman" pitchFamily="18" charset="0"/>
              </a:rPr>
              <a:t>ATC</a:t>
            </a:r>
            <a:r>
              <a:rPr lang="en-US" smtClean="0"/>
              <a:t> tells how much profit/loss if produce</a:t>
            </a:r>
          </a:p>
          <a:p>
            <a:pPr lvl="1" eaLnBrk="1" hangingPunct="1"/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39750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Summary of Short-Run Output Decision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4938" y="5972175"/>
            <a:ext cx="3343275" cy="533400"/>
            <a:chOff x="885" y="3729"/>
            <a:chExt cx="2106" cy="336"/>
          </a:xfrm>
        </p:grpSpPr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885" y="3751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C386C"/>
                  </a:solidFill>
                  <a:cs typeface="Times New Roman" pitchFamily="18" charset="0"/>
                </a:rPr>
                <a:t>•</a:t>
              </a:r>
              <a:endParaRPr lang="en-US" sz="2400">
                <a:solidFill>
                  <a:srgbClr val="3C386C"/>
                </a:solidFill>
              </a:endParaRPr>
            </a:p>
          </p:txBody>
        </p:sp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729"/>
              <a:ext cx="188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F86FBF5A-2ACF-4AF0-B8B2-252603062A1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Short-Run Supply Curves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 an individual price-taking firm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Portion of firms’ marginal cost curve above minimum </a:t>
            </a:r>
            <a:r>
              <a:rPr lang="en-US" sz="3200" b="1" i="1" smtClean="0">
                <a:latin typeface="Times New Roman" pitchFamily="18" charset="0"/>
              </a:rPr>
              <a:t>AVC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prices below minimum </a:t>
            </a:r>
            <a:r>
              <a:rPr lang="en-US" sz="3200" b="1" i="1" smtClean="0">
                <a:latin typeface="Times New Roman" pitchFamily="18" charset="0"/>
              </a:rPr>
              <a:t>AVC</a:t>
            </a:r>
            <a:r>
              <a:rPr lang="en-US" smtClean="0"/>
              <a:t>, quantity supplied is zero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a competitive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Horizontal sum of supply curves of all individual firms; always upward sloping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Supply prices give marginal costs of production for every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063" y="2479675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D5B1FEE9-5B0B-4F73-89F3-A449AB9FD15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69900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Firm &amp; Industry Supply </a:t>
            </a:r>
            <a:r>
              <a:rPr lang="en-US" sz="3300" smtClean="0"/>
              <a:t>(Figure 11.6)</a:t>
            </a:r>
          </a:p>
        </p:txBody>
      </p:sp>
      <p:pic>
        <p:nvPicPr>
          <p:cNvPr id="413700" name="Picture 4" descr="vertical lines panel 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0025" y="2968625"/>
            <a:ext cx="11303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1" name="Picture 5" descr="horizontal lines panel 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488" y="2882900"/>
            <a:ext cx="207803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2" name="Picture 6" descr="SMC light l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2565400"/>
            <a:ext cx="23860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3" name="Picture 7" descr="AVC light lin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3603625"/>
            <a:ext cx="21891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4" name="Picture 8" descr="point f panel 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4338" y="4168775"/>
            <a:ext cx="15541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FA71E536-13D9-4AC1-A5F1-4971308FA1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92138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Long-Run Competitive Equilibrium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19400" y="3486150"/>
            <a:ext cx="5722938" cy="1943100"/>
            <a:chOff x="2818898" y="3486150"/>
            <a:chExt cx="5724025" cy="1943100"/>
          </a:xfrm>
        </p:grpSpPr>
        <p:graphicFrame>
          <p:nvGraphicFramePr>
            <p:cNvPr id="1027" name="Chart 5"/>
            <p:cNvGraphicFramePr>
              <a:graphicFrameLocks/>
            </p:cNvGraphicFramePr>
            <p:nvPr/>
          </p:nvGraphicFramePr>
          <p:xfrm>
            <a:off x="4637673" y="3486150"/>
            <a:ext cx="1924050" cy="1943100"/>
          </p:xfrm>
          <a:graphic>
            <a:graphicData uri="http://schemas.openxmlformats.org/presentationml/2006/ole">
              <p:oleObj spid="_x0000_s1027" r:id="rId4" imgW="1920406" imgH="1944793" progId="Excel.Sheet.8">
                <p:embed/>
              </p:oleObj>
            </a:graphicData>
          </a:graphic>
        </p:graphicFrame>
        <p:graphicFrame>
          <p:nvGraphicFramePr>
            <p:cNvPr id="1028" name="Chart 6"/>
            <p:cNvGraphicFramePr>
              <a:graphicFrameLocks/>
            </p:cNvGraphicFramePr>
            <p:nvPr/>
          </p:nvGraphicFramePr>
          <p:xfrm>
            <a:off x="6561723" y="3486150"/>
            <a:ext cx="1981200" cy="1943100"/>
          </p:xfrm>
          <a:graphic>
            <a:graphicData uri="http://schemas.openxmlformats.org/presentationml/2006/ole">
              <p:oleObj spid="_x0000_s1028" r:id="rId5" imgW="1981372" imgH="1944793" progId="Excel.Sheet.8">
                <p:embed/>
              </p:oleObj>
            </a:graphicData>
          </a:graphic>
        </p:graphicFrame>
        <p:graphicFrame>
          <p:nvGraphicFramePr>
            <p:cNvPr id="1029" name="Chart 7"/>
            <p:cNvGraphicFramePr>
              <a:graphicFrameLocks/>
            </p:cNvGraphicFramePr>
            <p:nvPr/>
          </p:nvGraphicFramePr>
          <p:xfrm>
            <a:off x="2818898" y="3486150"/>
            <a:ext cx="1818775" cy="1943100"/>
          </p:xfrm>
          <a:graphic>
            <a:graphicData uri="http://schemas.openxmlformats.org/presentationml/2006/ole">
              <p:oleObj spid="_x0000_s1029" r:id="rId6" imgW="1822862" imgH="1944793" progId="Excel.Sheet.8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62000" y="3162300"/>
            <a:ext cx="1820863" cy="2266950"/>
            <a:chOff x="762000" y="3162984"/>
            <a:chExt cx="1820861" cy="2266266"/>
          </a:xfrm>
        </p:grpSpPr>
        <p:graphicFrame>
          <p:nvGraphicFramePr>
            <p:cNvPr id="1026" name="Chart 8"/>
            <p:cNvGraphicFramePr>
              <a:graphicFrameLocks/>
            </p:cNvGraphicFramePr>
            <p:nvPr/>
          </p:nvGraphicFramePr>
          <p:xfrm>
            <a:off x="762000" y="3486150"/>
            <a:ext cx="1820861" cy="1943100"/>
          </p:xfrm>
          <a:graphic>
            <a:graphicData uri="http://schemas.openxmlformats.org/presentationml/2006/ole">
              <p:oleObj spid="_x0000_s1026" r:id="rId7" imgW="1822862" imgH="1944793" progId="Excel.Sheet.8">
                <p:embed/>
              </p:oleObj>
            </a:graphicData>
          </a:graphic>
        </p:graphicFrame>
        <p:sp>
          <p:nvSpPr>
            <p:cNvPr id="1048" name="TextBox 9"/>
            <p:cNvSpPr txBox="1">
              <a:spLocks noChangeArrowheads="1"/>
            </p:cNvSpPr>
            <p:nvPr/>
          </p:nvSpPr>
          <p:spPr bwMode="auto">
            <a:xfrm>
              <a:off x="1331412" y="3162984"/>
              <a:ext cx="11922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/>
                <a:t>The Market</a:t>
              </a:r>
              <a:endParaRPr lang="en-US" sz="1000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3725" y="3162300"/>
            <a:ext cx="1314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/>
              <a:t>Superintendent</a:t>
            </a:r>
            <a:endParaRPr lang="en-US" sz="10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51713" y="3162300"/>
            <a:ext cx="1190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/>
              <a:t>Principal</a:t>
            </a:r>
            <a:endParaRPr lang="en-US" sz="1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26050" y="3162300"/>
            <a:ext cx="1058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/>
              <a:t>Teacher</a:t>
            </a:r>
            <a:endParaRPr lang="en-US" sz="100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108075" y="1792288"/>
            <a:ext cx="3065463" cy="1058862"/>
            <a:chOff x="1108074" y="1791704"/>
            <a:chExt cx="3066213" cy="1058756"/>
          </a:xfrm>
        </p:grpSpPr>
        <p:sp>
          <p:nvSpPr>
            <p:cNvPr id="1041" name="TextBox 13"/>
            <p:cNvSpPr txBox="1">
              <a:spLocks noChangeArrowheads="1"/>
            </p:cNvSpPr>
            <p:nvPr/>
          </p:nvSpPr>
          <p:spPr bwMode="auto">
            <a:xfrm>
              <a:off x="1111332" y="2585772"/>
              <a:ext cx="187182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Superintendent</a:t>
              </a:r>
            </a:p>
          </p:txBody>
        </p:sp>
        <p:sp>
          <p:nvSpPr>
            <p:cNvPr id="1042" name="TextBox 14"/>
            <p:cNvSpPr txBox="1">
              <a:spLocks noChangeArrowheads="1"/>
            </p:cNvSpPr>
            <p:nvPr/>
          </p:nvSpPr>
          <p:spPr bwMode="auto">
            <a:xfrm>
              <a:off x="1110246" y="2321080"/>
              <a:ext cx="1191126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Principal</a:t>
              </a:r>
            </a:p>
          </p:txBody>
        </p:sp>
        <p:sp>
          <p:nvSpPr>
            <p:cNvPr id="1043" name="TextBox 15"/>
            <p:cNvSpPr txBox="1">
              <a:spLocks noChangeArrowheads="1"/>
            </p:cNvSpPr>
            <p:nvPr/>
          </p:nvSpPr>
          <p:spPr bwMode="auto">
            <a:xfrm>
              <a:off x="1108074" y="2056392"/>
              <a:ext cx="105877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Teacher</a:t>
              </a:r>
            </a:p>
          </p:txBody>
        </p:sp>
        <p:sp>
          <p:nvSpPr>
            <p:cNvPr id="1044" name="TextBox 16"/>
            <p:cNvSpPr txBox="1">
              <a:spLocks noChangeArrowheads="1"/>
            </p:cNvSpPr>
            <p:nvPr/>
          </p:nvSpPr>
          <p:spPr bwMode="auto">
            <a:xfrm>
              <a:off x="2928603" y="2585771"/>
              <a:ext cx="1057693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$100,000</a:t>
              </a:r>
            </a:p>
          </p:txBody>
        </p:sp>
        <p:sp>
          <p:nvSpPr>
            <p:cNvPr id="1045" name="TextBox 17"/>
            <p:cNvSpPr txBox="1">
              <a:spLocks noChangeArrowheads="1"/>
            </p:cNvSpPr>
            <p:nvPr/>
          </p:nvSpPr>
          <p:spPr bwMode="auto">
            <a:xfrm>
              <a:off x="2983161" y="2321080"/>
              <a:ext cx="1191126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$60,000</a:t>
              </a:r>
            </a:p>
          </p:txBody>
        </p:sp>
        <p:sp>
          <p:nvSpPr>
            <p:cNvPr id="1046" name="TextBox 18"/>
            <p:cNvSpPr txBox="1">
              <a:spLocks noChangeArrowheads="1"/>
            </p:cNvSpPr>
            <p:nvPr/>
          </p:nvSpPr>
          <p:spPr bwMode="auto">
            <a:xfrm>
              <a:off x="2980989" y="2056392"/>
              <a:ext cx="105877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$40,000</a:t>
              </a:r>
            </a:p>
          </p:txBody>
        </p:sp>
        <p:sp>
          <p:nvSpPr>
            <p:cNvPr id="1047" name="TextBox 19"/>
            <p:cNvSpPr txBox="1">
              <a:spLocks noChangeArrowheads="1"/>
            </p:cNvSpPr>
            <p:nvPr/>
          </p:nvSpPr>
          <p:spPr bwMode="auto">
            <a:xfrm>
              <a:off x="2983161" y="1791704"/>
              <a:ext cx="874046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/>
                <a:t>Salary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48175" y="1792288"/>
            <a:ext cx="3729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Suppose explicit cost for each producer are the some </a:t>
            </a:r>
            <a:r>
              <a:rPr lang="en-US" sz="1600" i="1"/>
              <a:t>(example local producer of corn)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9950" y="5429250"/>
            <a:ext cx="373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Suppose all are teachers and the only cost difference is enterprise productivity</a:t>
            </a:r>
            <a:endParaRPr lang="en-US" sz="1600" i="1"/>
          </a:p>
        </p:txBody>
      </p:sp>
      <p:sp>
        <p:nvSpPr>
          <p:cNvPr id="1040" name="TextBox 23"/>
          <p:cNvSpPr txBox="1">
            <a:spLocks noChangeArrowheads="1"/>
          </p:cNvSpPr>
          <p:nvPr/>
        </p:nvSpPr>
        <p:spPr bwMode="auto">
          <a:xfrm>
            <a:off x="5907088" y="6013450"/>
            <a:ext cx="288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Copyright © michael.roberson@estudy.us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21" grpId="0" build="allAtOnce"/>
      <p:bldP spid="2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B124583F-1B73-4B1E-80E0-5DBF51325FB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92138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Long-Run Competitive Equilibrium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firms are in profit-maximizing equilibrium </a:t>
            </a:r>
            <a:r>
              <a:rPr lang="en-US" i="1" smtClean="0">
                <a:latin typeface="Times New Roman" pitchFamily="18" charset="0"/>
              </a:rPr>
              <a:t>(P = LMC)</a:t>
            </a:r>
          </a:p>
          <a:p>
            <a:pPr eaLnBrk="1" hangingPunct="1"/>
            <a:r>
              <a:rPr lang="en-US" smtClean="0"/>
              <a:t>Occurs because of entry/exit of firms in/out of industry</a:t>
            </a:r>
          </a:p>
          <a:p>
            <a:pPr lvl="1" eaLnBrk="1" hangingPunct="1"/>
            <a:r>
              <a:rPr lang="en-US" smtClean="0"/>
              <a:t>Market adjusts so </a:t>
            </a:r>
            <a:r>
              <a:rPr lang="en-US" sz="3200" b="1" i="1" smtClean="0">
                <a:latin typeface="Times New Roman" pitchFamily="18" charset="0"/>
              </a:rPr>
              <a:t>P = LMC = LAC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A2B41CA1-9360-452D-B7F8-1CD51A485C8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69900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Long-Run Competitive Equilibrium   </a:t>
            </a:r>
            <a:r>
              <a:rPr lang="en-US" sz="3300" smtClean="0"/>
              <a:t>(Figure 11.8)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8437" name="Picture 4" descr="Fig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920875"/>
            <a:ext cx="60118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5" name="Picture 5" descr="Fig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0163" y="2249488"/>
            <a:ext cx="463867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6" name="Picture 6" descr="Fig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663" y="4321175"/>
            <a:ext cx="5770562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7" name="Picture 7" descr="Fig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6175" y="3216275"/>
            <a:ext cx="18462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8" name="Picture 8" descr="Fig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332288"/>
            <a:ext cx="3127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73518356-BF06-46D6-9170-E3AB4790A67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Market Power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Ability of a firm to raise price without losing all its sales</a:t>
            </a:r>
          </a:p>
          <a:p>
            <a:pPr lvl="1" eaLnBrk="1" hangingPunct="1"/>
            <a:r>
              <a:rPr lang="en-US" smtClean="0"/>
              <a:t>Any firm that faces downward sloping demand has market power</a:t>
            </a:r>
          </a:p>
          <a:p>
            <a:pPr eaLnBrk="1" hangingPunct="1"/>
            <a:r>
              <a:rPr lang="en-US" smtClean="0"/>
              <a:t>Gives firm ability to raise price above average cost &amp; earn economic profit </a:t>
            </a:r>
            <a:r>
              <a:rPr lang="en-US" sz="3200" smtClean="0"/>
              <a:t>(if demand &amp; cost conditions permit)</a:t>
            </a:r>
          </a:p>
          <a:p>
            <a:pPr lvl="1"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4CC573E-3A52-4994-82DA-DEDA7168079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Monopoly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firm</a:t>
            </a:r>
          </a:p>
          <a:p>
            <a:pPr eaLnBrk="1" hangingPunct="1"/>
            <a:r>
              <a:rPr lang="en-US" smtClean="0"/>
              <a:t>Produces &amp; sells a good or service for which there are no good substitutes</a:t>
            </a:r>
          </a:p>
          <a:p>
            <a:pPr eaLnBrk="1" hangingPunct="1"/>
            <a:r>
              <a:rPr lang="en-US" smtClean="0"/>
              <a:t>New firms are prevented from entering market because of a barrier to entry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D06DE9F4-B79D-44D1-94A8-EFDCB8E1D5A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Measurement of Market Power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Degree of market power inversely related to price elasticity of demand</a:t>
            </a:r>
          </a:p>
          <a:p>
            <a:pPr lvl="1" eaLnBrk="1" hangingPunct="1"/>
            <a:r>
              <a:rPr lang="en-US" sz="2600" smtClean="0"/>
              <a:t>The less elastic the firm’s demand, the greater its degree of market power</a:t>
            </a:r>
          </a:p>
          <a:p>
            <a:pPr lvl="1" eaLnBrk="1" hangingPunct="1"/>
            <a:r>
              <a:rPr lang="en-US" sz="2600" smtClean="0"/>
              <a:t>The fewer close substitutes for a firm’s product, the smaller the elasticity of demand (in absolute value) &amp; the greater the firm’s market power</a:t>
            </a:r>
          </a:p>
          <a:p>
            <a:pPr lvl="1" eaLnBrk="1" hangingPunct="1"/>
            <a:r>
              <a:rPr lang="en-US" sz="2600" smtClean="0"/>
              <a:t>When demand is perfectly elastic (demand is horizontal), the firm has no market power</a:t>
            </a:r>
            <a:endParaRPr lang="en-US" sz="29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CF0B223B-D81B-4910-9F47-CC47D107067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Measurement of Market Power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consumers view two goods as substitutes, cross-price elasticity of demand </a:t>
            </a:r>
            <a:r>
              <a:rPr lang="en-US" i="1" smtClean="0">
                <a:latin typeface="Times New Roman" pitchFamily="18" charset="0"/>
              </a:rPr>
              <a:t>(E</a:t>
            </a:r>
            <a:r>
              <a:rPr lang="en-US" i="1" baseline="-25000" smtClean="0">
                <a:latin typeface="Times New Roman" pitchFamily="18" charset="0"/>
              </a:rPr>
              <a:t>XY</a:t>
            </a:r>
            <a:r>
              <a:rPr lang="en-US" i="1" smtClean="0">
                <a:latin typeface="Times New Roman" pitchFamily="18" charset="0"/>
              </a:rPr>
              <a:t>)</a:t>
            </a:r>
            <a:r>
              <a:rPr lang="en-US" smtClean="0"/>
              <a:t> is positive</a:t>
            </a:r>
          </a:p>
          <a:p>
            <a:pPr lvl="1" eaLnBrk="1" hangingPunct="1"/>
            <a:r>
              <a:rPr lang="en-US" smtClean="0"/>
              <a:t>The higher the positive cross-price elasticity, the greater the substitutability between two goods, &amp; the smaller the degree of market power for the two firms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E199F9CC-D03E-49DE-B4F4-705B16D276F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Perfect Competition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Firms are price-takers</a:t>
            </a:r>
          </a:p>
          <a:p>
            <a:pPr lvl="1" eaLnBrk="1" hangingPunct="1"/>
            <a:r>
              <a:rPr lang="en-US" sz="2800" smtClean="0"/>
              <a:t>Each produces only a very small portion of total market or industry output</a:t>
            </a:r>
          </a:p>
          <a:p>
            <a:pPr eaLnBrk="1" hangingPunct="1"/>
            <a:r>
              <a:rPr lang="en-US" sz="3200" smtClean="0"/>
              <a:t>All firms produce a homogeneous product</a:t>
            </a:r>
          </a:p>
          <a:p>
            <a:pPr eaLnBrk="1" hangingPunct="1"/>
            <a:r>
              <a:rPr lang="en-US" sz="3200" smtClean="0"/>
              <a:t>Entry into &amp; exit from the market is unrestricted</a:t>
            </a:r>
          </a:p>
          <a:p>
            <a:pPr eaLnBrk="1" hangingPunct="1"/>
            <a:endParaRPr lang="en-US" sz="3200" smtClean="0"/>
          </a:p>
          <a:p>
            <a:pPr lvl="1"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6403BFA7-70B6-473C-BB30-5419D950AF2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Determinants of Market Power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Entry of new firms into a market erodes market power of existing firms by increasing the number of substitutes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 firm can possess a high degree of market power only when </a:t>
            </a:r>
            <a:r>
              <a:rPr lang="en-US" sz="3200" i="1" smtClean="0"/>
              <a:t>strong barriers to entry</a:t>
            </a:r>
            <a:r>
              <a:rPr lang="en-US" sz="3200" smtClean="0"/>
              <a:t>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Conditions that make it difficult for new firms to enter a market in which economic profits are being earned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3ED2498D-89A9-48D7-8A0D-B397740ED8D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Common Entry Barriers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Economies of scale</a:t>
            </a:r>
          </a:p>
          <a:p>
            <a:pPr lvl="1" eaLnBrk="1" hangingPunct="1"/>
            <a:r>
              <a:rPr lang="en-US" sz="2800" smtClean="0"/>
              <a:t>When long-run average cost declines over a wide range of output relative to demand for the product, there may not be room for another large producer to enter market</a:t>
            </a:r>
          </a:p>
          <a:p>
            <a:pPr eaLnBrk="1" hangingPunct="1"/>
            <a:r>
              <a:rPr lang="en-US" sz="3200" smtClean="0"/>
              <a:t>Barriers created by government</a:t>
            </a:r>
          </a:p>
          <a:p>
            <a:pPr lvl="1" eaLnBrk="1" hangingPunct="1"/>
            <a:r>
              <a:rPr lang="en-US" sz="2800" smtClean="0"/>
              <a:t>Licenses, exclusive franchises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D584EC35-448D-4190-B1BE-711E37EA2FC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Common Entry Barriers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Input barriers</a:t>
            </a:r>
          </a:p>
          <a:p>
            <a:pPr lvl="1" eaLnBrk="1" hangingPunct="1"/>
            <a:r>
              <a:rPr lang="en-US" sz="2800" smtClean="0"/>
              <a:t>One firm controls a crucial input in the production process</a:t>
            </a:r>
          </a:p>
          <a:p>
            <a:pPr eaLnBrk="1" hangingPunct="1"/>
            <a:r>
              <a:rPr lang="en-US" sz="3200" smtClean="0"/>
              <a:t>Brand loyalties</a:t>
            </a:r>
          </a:p>
          <a:p>
            <a:pPr lvl="1" eaLnBrk="1" hangingPunct="1"/>
            <a:r>
              <a:rPr lang="en-US" sz="2800" smtClean="0"/>
              <a:t>Strong customer allegiance to existing firms may keep new firms from finding enough buyers to make entry worthwhile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5934A38D-50AB-49CC-82F1-2BE79B9849E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Common Entry Barriers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Consumer lock-in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Potential entrants can be deterred if they believe high switching costs will keep them from inducing many consumers to change brands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Network externalities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Occur when value of a product increases as more consumers buy &amp; use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Make it difficult for new firms to enter markets where firms have established a large network of buyers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39A04347-56E2-4A43-BB56-3C4B84534E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69900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Demand &amp; Marginal Revenue for a Monopolist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Market demand curve is the firm’s demand curve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Monopolist must lower price to sell additional units of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Marginal revenue is less than price for all but the first unit sold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</a:t>
            </a:r>
            <a:r>
              <a:rPr lang="en-US" sz="2800" i="1" smtClean="0">
                <a:latin typeface="Times New Roman" pitchFamily="18" charset="0"/>
              </a:rPr>
              <a:t>MR</a:t>
            </a:r>
            <a:r>
              <a:rPr lang="en-US" sz="2800" smtClean="0"/>
              <a:t> is positive (negative), demand is elastic (inelastic)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linear demand, </a:t>
            </a:r>
            <a:r>
              <a:rPr lang="en-US" sz="2800" i="1" smtClean="0">
                <a:latin typeface="Times New Roman" pitchFamily="18" charset="0"/>
              </a:rPr>
              <a:t>MR</a:t>
            </a:r>
            <a:r>
              <a:rPr lang="en-US" sz="2800" smtClean="0"/>
              <a:t> is also linear, has the same vertical intercept as demand, &amp; is twice as steep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24647DA4-2583-43D3-8C6C-E9EFAA026AC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69900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Demand &amp; Marginal Revenue for a Monopolist   </a:t>
            </a:r>
            <a:r>
              <a:rPr lang="en-US" sz="3300" smtClean="0"/>
              <a:t>(Figure 12.1)</a:t>
            </a:r>
          </a:p>
        </p:txBody>
      </p:sp>
      <p:pic>
        <p:nvPicPr>
          <p:cNvPr id="28676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0" y="1871663"/>
            <a:ext cx="50942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6" name="Picture 4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25" y="2332038"/>
            <a:ext cx="41195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7" name="Picture 5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6225" y="2384425"/>
            <a:ext cx="24447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8" name="Picture 6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75" y="3821113"/>
            <a:ext cx="22383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9" name="Picture 7" descr="Fig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25" y="3978275"/>
            <a:ext cx="2500313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0" name="Picture 8" descr="Fig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2725" y="3197225"/>
            <a:ext cx="30638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1" name="Picture 9" descr="Fig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9838" y="3308350"/>
            <a:ext cx="16271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6BDCF2DC-9BCD-438B-9450-2D666DA0D5D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1488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Profit Maximization for Monopoly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Monopolist will produce a positive output if some price on the demand curve exceeds average variable cost</a:t>
            </a:r>
          </a:p>
          <a:p>
            <a:pPr eaLnBrk="1" hangingPunct="1"/>
            <a:r>
              <a:rPr lang="en-US" sz="3200" smtClean="0"/>
              <a:t>Profit maximization or loss minimization occurs by producing quantity for which </a:t>
            </a:r>
            <a:r>
              <a:rPr lang="en-US" sz="3200" i="1" smtClean="0">
                <a:latin typeface="Times New Roman" pitchFamily="18" charset="0"/>
              </a:rPr>
              <a:t>MR = 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145920E0-5329-4BC4-8B08-8D40B2B5147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57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Profit Maximization for Monopoly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If </a:t>
            </a:r>
            <a:r>
              <a:rPr lang="en-US" sz="3200" i="1" smtClean="0">
                <a:latin typeface="Times New Roman" pitchFamily="18" charset="0"/>
              </a:rPr>
              <a:t>P</a:t>
            </a:r>
            <a:r>
              <a:rPr lang="en-US" sz="3200" smtClean="0">
                <a:latin typeface="Times New Roman" pitchFamily="18" charset="0"/>
              </a:rPr>
              <a:t> &gt; </a:t>
            </a:r>
            <a:r>
              <a:rPr lang="en-US" sz="3200" i="1" smtClean="0">
                <a:latin typeface="Times New Roman" pitchFamily="18" charset="0"/>
              </a:rPr>
              <a:t>ATC</a:t>
            </a:r>
            <a:r>
              <a:rPr lang="en-US" sz="3200" smtClean="0"/>
              <a:t>, firm makes economic profit</a:t>
            </a:r>
          </a:p>
          <a:p>
            <a:pPr eaLnBrk="1" hangingPunct="1"/>
            <a:r>
              <a:rPr lang="en-US" sz="3200" smtClean="0"/>
              <a:t>If </a:t>
            </a:r>
            <a:r>
              <a:rPr lang="en-US" sz="3200" i="1" smtClean="0">
                <a:latin typeface="Times New Roman" pitchFamily="18" charset="0"/>
              </a:rPr>
              <a:t>ATC </a:t>
            </a:r>
            <a:r>
              <a:rPr lang="en-US" sz="3200" smtClean="0">
                <a:latin typeface="Times New Roman" pitchFamily="18" charset="0"/>
              </a:rPr>
              <a:t>&gt;</a:t>
            </a:r>
            <a:r>
              <a:rPr lang="en-US" sz="3200" i="1" smtClean="0">
                <a:latin typeface="Times New Roman" pitchFamily="18" charset="0"/>
              </a:rPr>
              <a:t> P </a:t>
            </a:r>
            <a:r>
              <a:rPr lang="en-US" sz="3200" smtClean="0">
                <a:latin typeface="Times New Roman" pitchFamily="18" charset="0"/>
              </a:rPr>
              <a:t>&gt;</a:t>
            </a:r>
            <a:r>
              <a:rPr lang="en-US" sz="3200" i="1" smtClean="0">
                <a:latin typeface="Times New Roman" pitchFamily="18" charset="0"/>
              </a:rPr>
              <a:t> AVC</a:t>
            </a:r>
            <a:r>
              <a:rPr lang="en-US" sz="3200" smtClean="0"/>
              <a:t>, firm incurs loss, but continues to produce in short run</a:t>
            </a:r>
          </a:p>
          <a:p>
            <a:pPr eaLnBrk="1" hangingPunct="1"/>
            <a:r>
              <a:rPr lang="en-US" sz="3200" smtClean="0"/>
              <a:t>If demand falls below AVC at every level of output, firm shuts down &amp; loses only fixed costs</a:t>
            </a:r>
            <a:endParaRPr lang="en-US" sz="3200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B2BE487B-CBE8-4BB3-B9AC-CDE9D81B6D6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57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Profit Maximization for Monopoly   </a:t>
            </a:r>
            <a:r>
              <a:rPr lang="en-US" sz="3300" smtClean="0"/>
              <a:t>(Figure 12.3)</a:t>
            </a:r>
          </a:p>
        </p:txBody>
      </p:sp>
      <p:pic>
        <p:nvPicPr>
          <p:cNvPr id="31748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3" y="1728788"/>
            <a:ext cx="360838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3244850" y="2914650"/>
            <a:ext cx="857250" cy="838200"/>
          </a:xfrm>
          <a:prstGeom prst="rect">
            <a:avLst/>
          </a:prstGeom>
          <a:solidFill>
            <a:srgbClr val="CC958E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3701" name="Picture 5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4100" y="1858963"/>
            <a:ext cx="2698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2" name="Picture 6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4850" y="1992313"/>
            <a:ext cx="256698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3" name="Picture 7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3988" y="3914775"/>
            <a:ext cx="2809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4" name="Picture 8" descr="Fig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2724150"/>
            <a:ext cx="11795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5" name="Picture 9" descr="Fig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638" y="3573463"/>
            <a:ext cx="1185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26663AE0-3B7A-4AE3-8EF3-59A1A62AABD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57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Loss Minimization for Monopoly   </a:t>
            </a:r>
            <a:r>
              <a:rPr lang="en-US" sz="3300" smtClean="0"/>
              <a:t>(Figure 12.4)</a:t>
            </a:r>
          </a:p>
        </p:txBody>
      </p:sp>
      <p:pic>
        <p:nvPicPr>
          <p:cNvPr id="32772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913" y="1695450"/>
            <a:ext cx="490537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2681288" y="2349500"/>
            <a:ext cx="1041400" cy="165100"/>
          </a:xfrm>
          <a:prstGeom prst="rect">
            <a:avLst/>
          </a:prstGeom>
          <a:solidFill>
            <a:srgbClr val="CC958E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5749" name="Picture 5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1716088"/>
            <a:ext cx="41846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50" name="Picture 6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963" y="1860550"/>
            <a:ext cx="34623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51" name="Picture 7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5850" y="3508375"/>
            <a:ext cx="2444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52" name="Line 8"/>
          <p:cNvSpPr>
            <a:spLocks noChangeShapeType="1"/>
          </p:cNvSpPr>
          <p:nvPr/>
        </p:nvSpPr>
        <p:spPr bwMode="auto">
          <a:xfrm flipV="1">
            <a:off x="3729038" y="2359025"/>
            <a:ext cx="0" cy="1149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5753" name="Picture 9" descr="Fig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2838" y="2425700"/>
            <a:ext cx="149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54" name="Picture 10" descr="Fig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4425" y="2181225"/>
            <a:ext cx="14922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 animBg="1"/>
      <p:bldP spid="4157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FDFD11BD-9EBA-4E38-8439-7116A12562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482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Demand for a Competitive     Price-Taker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Demand curve is horizontal at price determined by intersection of market demand &amp; supply</a:t>
            </a:r>
          </a:p>
          <a:p>
            <a:pPr lvl="1" eaLnBrk="1" hangingPunct="1"/>
            <a:r>
              <a:rPr lang="en-US" sz="2400" smtClean="0"/>
              <a:t>Perfectly elastic</a:t>
            </a:r>
          </a:p>
          <a:p>
            <a:pPr eaLnBrk="1" hangingPunct="1"/>
            <a:r>
              <a:rPr lang="en-US" sz="2800" smtClean="0"/>
              <a:t>Marginal revenue equals price</a:t>
            </a:r>
          </a:p>
          <a:p>
            <a:pPr lvl="1" eaLnBrk="1" hangingPunct="1"/>
            <a:r>
              <a:rPr lang="en-US" sz="2400" smtClean="0"/>
              <a:t>Demand curve is also marginal revenue curve    </a:t>
            </a:r>
            <a:r>
              <a:rPr lang="en-US" sz="2600" b="1" i="1" smtClean="0">
                <a:latin typeface="Times New Roman" pitchFamily="18" charset="0"/>
              </a:rPr>
              <a:t>(D = MR)</a:t>
            </a:r>
          </a:p>
          <a:p>
            <a:pPr eaLnBrk="1" hangingPunct="1"/>
            <a:r>
              <a:rPr lang="en-US" sz="2800" smtClean="0"/>
              <a:t>Can sell all they want at the market price</a:t>
            </a:r>
          </a:p>
          <a:p>
            <a:pPr lvl="1" eaLnBrk="1" hangingPunct="1"/>
            <a:r>
              <a:rPr lang="en-US" sz="2400" smtClean="0"/>
              <a:t>Each additional unit of sales adds to total revenue an amount equal to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4F86D0A8-B9A3-48BA-9D35-5B04BEA7850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1488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Long-Run Profit Maximization for Monopoly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Monopolist maximizes profit by choosing to produce output where </a:t>
            </a:r>
            <a:r>
              <a:rPr lang="en-US" sz="3200" i="1" smtClean="0">
                <a:latin typeface="Times New Roman" pitchFamily="18" charset="0"/>
              </a:rPr>
              <a:t>MR = LMC</a:t>
            </a:r>
            <a:r>
              <a:rPr lang="en-US" sz="3200" smtClean="0"/>
              <a:t>, as long as </a:t>
            </a:r>
            <a:r>
              <a:rPr lang="en-US" sz="3200" i="1" smtClean="0">
                <a:latin typeface="Times New Roman" pitchFamily="18" charset="0"/>
              </a:rPr>
              <a:t>P </a:t>
            </a:r>
            <a:r>
              <a:rPr lang="en-US" sz="3200" smtClean="0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z="3200" i="1" smtClean="0">
                <a:latin typeface="Times New Roman" pitchFamily="18" charset="0"/>
                <a:sym typeface="Symbol" pitchFamily="18" charset="2"/>
              </a:rPr>
              <a:t> LAC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ym typeface="Symbol" pitchFamily="18" charset="2"/>
              </a:rPr>
              <a:t>Will exit industry if </a:t>
            </a:r>
            <a:r>
              <a:rPr lang="en-US" sz="32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sz="3200" smtClean="0"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3200" i="1" smtClean="0">
                <a:latin typeface="Times New Roman" pitchFamily="18" charset="0"/>
                <a:sym typeface="Symbol" pitchFamily="18" charset="2"/>
              </a:rPr>
              <a:t> LAC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ym typeface="Symbol" pitchFamily="18" charset="2"/>
              </a:rPr>
              <a:t>Monopolist will adjust plant size to the optimal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Optimal plant is where the short-run average cost curve is tangent to the long-run average cost at the profit-maximizing output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67A9E09B-5CF8-48F1-831D-584544A0461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57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Long-Run Profit Maximization for Monopoly   </a:t>
            </a:r>
            <a:r>
              <a:rPr lang="en-US" sz="3300" smtClean="0"/>
              <a:t>(Figure 12.5)</a:t>
            </a:r>
          </a:p>
        </p:txBody>
      </p:sp>
      <p:pic>
        <p:nvPicPr>
          <p:cNvPr id="34820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025" y="1693863"/>
            <a:ext cx="51498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2546350" y="3309938"/>
            <a:ext cx="1173163" cy="238125"/>
          </a:xfrm>
          <a:prstGeom prst="rect">
            <a:avLst/>
          </a:prstGeom>
          <a:solidFill>
            <a:srgbClr val="CC958E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45" name="Picture 5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9413" y="2436813"/>
            <a:ext cx="405288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6" name="Picture 6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2788" y="3068638"/>
            <a:ext cx="18192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7" name="Picture 7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6350" y="2128838"/>
            <a:ext cx="3167063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8" name="Picture 8" descr="Fig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8700" y="4433888"/>
            <a:ext cx="254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9" name="Line 9"/>
          <p:cNvSpPr>
            <a:spLocks noChangeShapeType="1"/>
          </p:cNvSpPr>
          <p:nvPr/>
        </p:nvSpPr>
        <p:spPr bwMode="auto">
          <a:xfrm flipV="1">
            <a:off x="3719513" y="3309938"/>
            <a:ext cx="0" cy="112395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50" name="Picture 10" descr="Fig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4725" y="3138488"/>
            <a:ext cx="16287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1" name="Picture 11" descr="Fig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6313" y="3487738"/>
            <a:ext cx="151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 animBg="1"/>
      <p:bldP spid="4198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F9F2A474-C6D7-479C-B850-0A4D08FE9E3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92138"/>
            <a:ext cx="7707312" cy="838200"/>
          </a:xfrm>
        </p:spPr>
        <p:txBody>
          <a:bodyPr/>
          <a:lstStyle/>
          <a:p>
            <a:pPr eaLnBrk="1" hangingPunct="1"/>
            <a:r>
              <a:rPr lang="en-US" smtClean="0"/>
              <a:t>Monopolistic Competition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Large number of firms sell a differentiated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Products are close (not perfect) substitutes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Market is monopolistic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Product differentiation creates a degree of market power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Market is competitive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Large number of firms, easy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D1A95A1D-8956-4795-BCCE-E0C506623C6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92138"/>
            <a:ext cx="7707312" cy="838200"/>
          </a:xfrm>
        </p:spPr>
        <p:txBody>
          <a:bodyPr/>
          <a:lstStyle/>
          <a:p>
            <a:pPr eaLnBrk="1" hangingPunct="1"/>
            <a:r>
              <a:rPr lang="en-US" smtClean="0"/>
              <a:t>Monopolistic Competition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Short-run equilibrium is identical to monopoly</a:t>
            </a:r>
          </a:p>
          <a:p>
            <a:pPr eaLnBrk="1" hangingPunct="1"/>
            <a:r>
              <a:rPr lang="en-US" smtClean="0"/>
              <a:t>Unrestricted entry/exit leads to long-run equilibrium</a:t>
            </a:r>
          </a:p>
          <a:p>
            <a:pPr lvl="1" eaLnBrk="1" hangingPunct="1"/>
            <a:r>
              <a:rPr lang="en-US" smtClean="0"/>
              <a:t>Attained when demand curve for each producer is tangent to </a:t>
            </a:r>
            <a:r>
              <a:rPr lang="en-US" sz="3200" b="1" i="1" smtClean="0">
                <a:latin typeface="Times New Roman" pitchFamily="18" charset="0"/>
              </a:rPr>
              <a:t>LAC</a:t>
            </a:r>
          </a:p>
          <a:p>
            <a:pPr lvl="1" eaLnBrk="1" hangingPunct="1"/>
            <a:r>
              <a:rPr lang="en-US" smtClean="0"/>
              <a:t>At equilibrium output, </a:t>
            </a:r>
            <a:r>
              <a:rPr lang="en-US" sz="3200" b="1" i="1" smtClean="0">
                <a:latin typeface="Times New Roman" pitchFamily="18" charset="0"/>
              </a:rPr>
              <a:t>P = LAC</a:t>
            </a:r>
            <a:r>
              <a:rPr lang="en-US" smtClean="0"/>
              <a:t> and   </a:t>
            </a:r>
            <a:r>
              <a:rPr lang="en-US" sz="3200" b="1" i="1" smtClean="0">
                <a:latin typeface="Times New Roman" pitchFamily="18" charset="0"/>
              </a:rPr>
              <a:t>MR = LMC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E4E6A07-81DE-4511-A60F-AB732765CA5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485775"/>
            <a:ext cx="8001000" cy="838200"/>
          </a:xfrm>
        </p:spPr>
        <p:txBody>
          <a:bodyPr/>
          <a:lstStyle/>
          <a:p>
            <a:pPr eaLnBrk="1" hangingPunct="1"/>
            <a:r>
              <a:rPr lang="en-US" sz="3400" smtClean="0"/>
              <a:t>Short-Run Profit Maximization for Monopolistic Competition</a:t>
            </a:r>
            <a:r>
              <a:rPr lang="en-US" sz="3600" smtClean="0"/>
              <a:t> </a:t>
            </a:r>
            <a:r>
              <a:rPr lang="en-US" sz="3000" smtClean="0"/>
              <a:t>(Figure 12.7)</a:t>
            </a:r>
          </a:p>
        </p:txBody>
      </p:sp>
      <p:pic>
        <p:nvPicPr>
          <p:cNvPr id="37892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1778000"/>
            <a:ext cx="41116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024188" y="3135313"/>
            <a:ext cx="933450" cy="530225"/>
          </a:xfrm>
          <a:prstGeom prst="rect">
            <a:avLst/>
          </a:prstGeom>
          <a:solidFill>
            <a:srgbClr val="CC958E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4181" name="Picture 5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0" y="2370138"/>
            <a:ext cx="30702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2" name="Picture 6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2578100"/>
            <a:ext cx="27813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3" name="Picture 7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4138" y="3154363"/>
            <a:ext cx="1158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4" name="Picture 8" descr="Fig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2100" y="2928938"/>
            <a:ext cx="12731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5" name="Picture 9" descr="Fig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3525" y="3481388"/>
            <a:ext cx="1306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2D154075-5473-4E38-A3BE-29059335A92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485775"/>
            <a:ext cx="8001000" cy="838200"/>
          </a:xfrm>
        </p:spPr>
        <p:txBody>
          <a:bodyPr/>
          <a:lstStyle/>
          <a:p>
            <a:pPr eaLnBrk="1" hangingPunct="1"/>
            <a:r>
              <a:rPr lang="en-US" sz="3400" smtClean="0"/>
              <a:t>Long-Run Profit Maximization for Monopolistic Competition</a:t>
            </a:r>
            <a:r>
              <a:rPr lang="en-US" sz="3600" smtClean="0"/>
              <a:t> </a:t>
            </a:r>
            <a:r>
              <a:rPr lang="en-US" sz="3000" smtClean="0"/>
              <a:t>(Figure 12.8)</a:t>
            </a:r>
          </a:p>
        </p:txBody>
      </p:sp>
      <p:pic>
        <p:nvPicPr>
          <p:cNvPr id="38916" name="Picture 3" descr="Fig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887538"/>
            <a:ext cx="5672138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8" name="Picture 4" descr="Fig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938" y="2446338"/>
            <a:ext cx="4386262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9" name="Picture 5" descr="Fig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25" y="2205038"/>
            <a:ext cx="26400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0" name="Picture 6" descr="Fig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9475" y="2917825"/>
            <a:ext cx="31908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5325" y="3776663"/>
            <a:ext cx="111125" cy="2159000"/>
            <a:chOff x="2038" y="2379"/>
            <a:chExt cx="70" cy="1360"/>
          </a:xfrm>
        </p:grpSpPr>
        <p:pic>
          <p:nvPicPr>
            <p:cNvPr id="38924" name="Picture 8" descr="Fig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38" y="2379"/>
              <a:ext cx="7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2053" y="3642"/>
              <a:ext cx="46" cy="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6438" y="3708400"/>
            <a:ext cx="1368425" cy="122238"/>
            <a:chOff x="1245" y="2336"/>
            <a:chExt cx="862" cy="77"/>
          </a:xfrm>
        </p:grpSpPr>
        <p:pic>
          <p:nvPicPr>
            <p:cNvPr id="38922" name="Picture 11" descr="Fig 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5" y="2351"/>
              <a:ext cx="862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Line 12"/>
            <p:cNvSpPr>
              <a:spLocks noChangeShapeType="1"/>
            </p:cNvSpPr>
            <p:nvPr/>
          </p:nvSpPr>
          <p:spPr bwMode="auto">
            <a:xfrm>
              <a:off x="1248" y="2336"/>
              <a:ext cx="46" cy="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36709B42-B3EC-47D6-9FA7-89B7E3D228C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Multiple Plants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firm produces in 2 plants, </a:t>
            </a:r>
            <a:r>
              <a:rPr lang="en-US" i="1" smtClean="0"/>
              <a:t>A</a:t>
            </a:r>
            <a:r>
              <a:rPr lang="en-US" smtClean="0"/>
              <a:t> &amp; </a:t>
            </a:r>
            <a:r>
              <a:rPr lang="en-US" i="1" smtClean="0"/>
              <a:t>B</a:t>
            </a:r>
          </a:p>
          <a:p>
            <a:pPr lvl="1" eaLnBrk="1" hangingPunct="1"/>
            <a:r>
              <a:rPr lang="en-US" smtClean="0"/>
              <a:t>Allocate production so </a:t>
            </a:r>
            <a:r>
              <a:rPr lang="en-US" sz="3200" b="1" i="1" smtClean="0">
                <a:latin typeface="Times New Roman" pitchFamily="18" charset="0"/>
              </a:rPr>
              <a:t>MC</a:t>
            </a:r>
            <a:r>
              <a:rPr lang="en-US" sz="3200" b="1" i="1" baseline="-25000" smtClean="0">
                <a:latin typeface="Times New Roman" pitchFamily="18" charset="0"/>
              </a:rPr>
              <a:t>A</a:t>
            </a:r>
            <a:r>
              <a:rPr lang="en-US" sz="3200" b="1" i="1" smtClean="0">
                <a:latin typeface="Times New Roman" pitchFamily="18" charset="0"/>
              </a:rPr>
              <a:t> = MC</a:t>
            </a:r>
            <a:r>
              <a:rPr lang="en-US" sz="3200" b="1" i="1" baseline="-25000" smtClean="0">
                <a:latin typeface="Times New Roman" pitchFamily="18" charset="0"/>
              </a:rPr>
              <a:t>B</a:t>
            </a:r>
          </a:p>
          <a:p>
            <a:pPr lvl="1" eaLnBrk="1" hangingPunct="1"/>
            <a:r>
              <a:rPr lang="en-US" smtClean="0"/>
              <a:t>Optimal total output is that for which </a:t>
            </a:r>
            <a:r>
              <a:rPr lang="en-US" b="1" i="1" smtClean="0">
                <a:latin typeface="Times New Roman" pitchFamily="18" charset="0"/>
              </a:rPr>
              <a:t>MR = MC</a:t>
            </a:r>
            <a:r>
              <a:rPr lang="en-US" b="1" i="1" baseline="-2500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en-US" smtClean="0"/>
              <a:t>For profit-maximization, allocate total output so that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       </a:t>
            </a:r>
            <a:r>
              <a:rPr lang="en-US" b="1" i="1" smtClean="0">
                <a:latin typeface="Times New Roman" pitchFamily="18" charset="0"/>
              </a:rPr>
              <a:t>MR = MC</a:t>
            </a:r>
            <a:r>
              <a:rPr lang="en-US" b="1" i="1" baseline="-25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 = MC</a:t>
            </a:r>
            <a:r>
              <a:rPr lang="en-US" b="1" i="1" baseline="-25000" smtClean="0">
                <a:latin typeface="Times New Roman" pitchFamily="18" charset="0"/>
              </a:rPr>
              <a:t>A </a:t>
            </a:r>
            <a:r>
              <a:rPr lang="en-US" b="1" i="1" smtClean="0">
                <a:latin typeface="Times New Roman" pitchFamily="18" charset="0"/>
              </a:rPr>
              <a:t>= MC</a:t>
            </a:r>
            <a:r>
              <a:rPr lang="en-US" b="1" i="1" baseline="-25000" smtClean="0">
                <a:latin typeface="Times New Roman" pitchFamily="18" charset="0"/>
              </a:rPr>
              <a:t>B</a:t>
            </a:r>
          </a:p>
          <a:p>
            <a:pPr eaLnBrk="1" hangingPunct="1">
              <a:buFontTx/>
              <a:buNone/>
            </a:pPr>
            <a:endParaRPr lang="en-US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416FB79B-ACD4-4A19-9092-2A306E30402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557213"/>
            <a:ext cx="8045450" cy="838200"/>
          </a:xfrm>
        </p:spPr>
        <p:txBody>
          <a:bodyPr/>
          <a:lstStyle/>
          <a:p>
            <a:pPr eaLnBrk="1" hangingPunct="1"/>
            <a:r>
              <a:rPr lang="en-US" smtClean="0"/>
              <a:t>A Multiplant Firm    </a:t>
            </a:r>
            <a:r>
              <a:rPr lang="en-US" sz="3400" smtClean="0"/>
              <a:t>(Figure 12.11)</a:t>
            </a:r>
          </a:p>
        </p:txBody>
      </p:sp>
      <p:pic>
        <p:nvPicPr>
          <p:cNvPr id="40964" name="Picture 3" descr="Fig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363" y="1679575"/>
            <a:ext cx="575786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6" name="Picture 4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9925" y="2393950"/>
            <a:ext cx="36766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 descr="Fig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8600" y="2667000"/>
            <a:ext cx="26431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8" name="Picture 6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0" y="1993900"/>
            <a:ext cx="3695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9" name="Picture 7" descr="Fig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9963" y="3743325"/>
            <a:ext cx="33194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0" name="Picture 8" descr="Fig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8663" y="4638675"/>
            <a:ext cx="26225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1" name="Picture 9" descr="Fig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200" y="4659313"/>
            <a:ext cx="11969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2" name="Picture 10" descr="Fig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188" y="3213100"/>
            <a:ext cx="26431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3" name="Picture 11" descr="Fig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7388" y="3224213"/>
            <a:ext cx="24606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DF88A2E-34A4-41F7-8389-4781DFC0D38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Oligopoly Markets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Interdependence of firms’ profits</a:t>
            </a:r>
          </a:p>
          <a:p>
            <a:pPr lvl="1" eaLnBrk="1" hangingPunct="1"/>
            <a:r>
              <a:rPr lang="en-US" smtClean="0"/>
              <a:t>Distinguishing feature of oligopoly</a:t>
            </a:r>
          </a:p>
          <a:p>
            <a:pPr lvl="1" eaLnBrk="1" hangingPunct="1"/>
            <a:r>
              <a:rPr lang="en-US" smtClean="0"/>
              <a:t>Arises when number of firms in market is small enough that every firms’ price &amp; output decisions affect demand &amp; marginal revenue conditions of every other firm in market</a:t>
            </a:r>
          </a:p>
          <a:p>
            <a:pPr lvl="1"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4CA2BB0-2222-4648-B8A1-307D4D010F0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Strategic Decisions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behavior</a:t>
            </a:r>
          </a:p>
          <a:p>
            <a:pPr lvl="1" eaLnBrk="1" hangingPunct="1"/>
            <a:r>
              <a:rPr lang="en-US" smtClean="0"/>
              <a:t>Actions taken by firms to plan for &amp; react to competition from rival firms</a:t>
            </a:r>
          </a:p>
          <a:p>
            <a:pPr eaLnBrk="1" hangingPunct="1"/>
            <a:r>
              <a:rPr lang="en-US" smtClean="0"/>
              <a:t>Game theory</a:t>
            </a:r>
          </a:p>
          <a:p>
            <a:pPr lvl="1" eaLnBrk="1" hangingPunct="1"/>
            <a:r>
              <a:rPr lang="en-US" smtClean="0"/>
              <a:t>Useful guidelines on behavior for strategic situations involving interdependence</a:t>
            </a:r>
          </a:p>
          <a:p>
            <a:pPr eaLnBrk="1" hangingPunct="1">
              <a:buFontTx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F1CFDCF2-A926-49C4-A9B5-FEDA954A9337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35125" y="2238375"/>
            <a:ext cx="3198813" cy="2738438"/>
            <a:chOff x="2022" y="1461"/>
            <a:chExt cx="2015" cy="1725"/>
          </a:xfrm>
        </p:grpSpPr>
        <p:pic>
          <p:nvPicPr>
            <p:cNvPr id="7199" name="Picture 3" descr="Sim Shift 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2" y="1461"/>
              <a:ext cx="1661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0" name="Text Box 4"/>
            <p:cNvSpPr txBox="1">
              <a:spLocks noChangeArrowheads="1"/>
            </p:cNvSpPr>
            <p:nvPr/>
          </p:nvSpPr>
          <p:spPr bwMode="auto">
            <a:xfrm>
              <a:off x="3655" y="2994"/>
              <a:ext cx="3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D</a:t>
              </a:r>
              <a:endParaRPr lang="en-US" sz="1400" i="1" baseline="-25000">
                <a:latin typeface="Futura Lt BT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92275" y="2100263"/>
            <a:ext cx="2982913" cy="2690812"/>
            <a:chOff x="2504" y="1573"/>
            <a:chExt cx="1879" cy="1695"/>
          </a:xfrm>
        </p:grpSpPr>
        <p:pic>
          <p:nvPicPr>
            <p:cNvPr id="7197" name="Picture 6" descr="Fig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4" y="1665"/>
              <a:ext cx="1459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8" name="Text Box 7"/>
            <p:cNvSpPr txBox="1">
              <a:spLocks noChangeArrowheads="1"/>
            </p:cNvSpPr>
            <p:nvPr/>
          </p:nvSpPr>
          <p:spPr bwMode="auto">
            <a:xfrm>
              <a:off x="3927" y="1573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S</a:t>
              </a:r>
              <a:endParaRPr lang="en-US" sz="1400" i="1" baseline="-25000">
                <a:latin typeface="Futura Lt BT" pitchFamily="34" charset="0"/>
              </a:endParaRPr>
            </a:p>
          </p:txBody>
        </p:sp>
      </p:grp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492375" y="544195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Futura Lt BT" pitchFamily="34" charset="0"/>
              </a:rPr>
              <a:t>Quantity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 rot="10800000">
            <a:off x="717550" y="2236788"/>
            <a:ext cx="4286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Futura Lt BT" pitchFamily="34" charset="0"/>
              </a:rPr>
              <a:t>Price (dollars)</a:t>
            </a:r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1417638" y="1857375"/>
            <a:ext cx="0" cy="324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1417638" y="5081588"/>
            <a:ext cx="3244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 flipV="1">
            <a:off x="5462588" y="1828800"/>
            <a:ext cx="0" cy="3254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5470525" y="5076825"/>
            <a:ext cx="3244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592888" y="544195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Futura Lt BT" pitchFamily="34" charset="0"/>
              </a:rPr>
              <a:t>Quantity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 rot="10800000">
            <a:off x="4727575" y="2208213"/>
            <a:ext cx="4286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Futura Lt BT" pitchFamily="34" charset="0"/>
              </a:rPr>
              <a:t>Price (dollars)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11250" y="3309938"/>
            <a:ext cx="1789113" cy="304800"/>
            <a:chOff x="700" y="2085"/>
            <a:chExt cx="1127" cy="192"/>
          </a:xfrm>
        </p:grpSpPr>
        <p:sp>
          <p:nvSpPr>
            <p:cNvPr id="7195" name="Line 17"/>
            <p:cNvSpPr>
              <a:spLocks noChangeShapeType="1"/>
            </p:cNvSpPr>
            <p:nvPr/>
          </p:nvSpPr>
          <p:spPr bwMode="auto">
            <a:xfrm flipH="1">
              <a:off x="895" y="2186"/>
              <a:ext cx="9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Text Box 18"/>
            <p:cNvSpPr txBox="1">
              <a:spLocks noChangeArrowheads="1"/>
            </p:cNvSpPr>
            <p:nvPr/>
          </p:nvSpPr>
          <p:spPr bwMode="auto">
            <a:xfrm>
              <a:off x="700" y="2085"/>
              <a:ext cx="3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P</a:t>
              </a:r>
              <a:r>
                <a:rPr lang="en-US" sz="1400" i="1" baseline="-25000">
                  <a:latin typeface="Futura Lt BT" pitchFamily="34" charset="0"/>
                </a:rPr>
                <a:t>0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63825" y="3470275"/>
            <a:ext cx="581025" cy="1917700"/>
            <a:chOff x="1678" y="2186"/>
            <a:chExt cx="366" cy="1208"/>
          </a:xfrm>
        </p:grpSpPr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1821" y="2186"/>
              <a:ext cx="0" cy="1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Text Box 21"/>
            <p:cNvSpPr txBox="1">
              <a:spLocks noChangeArrowheads="1"/>
            </p:cNvSpPr>
            <p:nvPr/>
          </p:nvSpPr>
          <p:spPr bwMode="auto">
            <a:xfrm>
              <a:off x="1678" y="3202"/>
              <a:ext cx="3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Q</a:t>
              </a:r>
              <a:r>
                <a:rPr lang="en-US" sz="1400" i="1" baseline="-25000">
                  <a:latin typeface="Futura Lt BT" pitchFamily="34" charset="0"/>
                </a:rPr>
                <a:t>0</a:t>
              </a:r>
            </a:p>
          </p:txBody>
        </p:sp>
      </p:grp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1878013" y="5872163"/>
            <a:ext cx="217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Futura Lt BT" pitchFamily="34" charset="0"/>
              </a:rPr>
              <a:t>Panel A – Market</a:t>
            </a: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5270500" y="5867400"/>
            <a:ext cx="367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Futura Lt BT" pitchFamily="34" charset="0"/>
              </a:rPr>
              <a:t>Panel B – Demand curve facing             	  a price-taker</a:t>
            </a:r>
          </a:p>
        </p:txBody>
      </p:sp>
      <p:sp>
        <p:nvSpPr>
          <p:cNvPr id="7185" name="Rectangle 24"/>
          <p:cNvSpPr>
            <a:spLocks noGrp="1" noChangeArrowheads="1"/>
          </p:cNvSpPr>
          <p:nvPr>
            <p:ph type="title"/>
          </p:nvPr>
        </p:nvSpPr>
        <p:spPr>
          <a:xfrm>
            <a:off x="1143000" y="495300"/>
            <a:ext cx="7620000" cy="838200"/>
          </a:xfrm>
        </p:spPr>
        <p:txBody>
          <a:bodyPr/>
          <a:lstStyle/>
          <a:p>
            <a:pPr eaLnBrk="1" hangingPunct="1"/>
            <a:r>
              <a:rPr lang="en-US" sz="3400" smtClean="0"/>
              <a:t>Demand for a Competitive        Price-Taking Firm    </a:t>
            </a:r>
            <a:r>
              <a:rPr lang="en-US" sz="3200" smtClean="0"/>
              <a:t>(Figure 11.2)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1154113" y="5081588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Futura Lt BT" pitchFamily="34" charset="0"/>
              </a:rPr>
              <a:t>0</a:t>
            </a:r>
          </a:p>
        </p:txBody>
      </p:sp>
      <p:sp>
        <p:nvSpPr>
          <p:cNvPr id="7187" name="Text Box 26"/>
          <p:cNvSpPr txBox="1">
            <a:spLocks noChangeArrowheads="1"/>
          </p:cNvSpPr>
          <p:nvPr/>
        </p:nvSpPr>
        <p:spPr bwMode="auto">
          <a:xfrm>
            <a:off x="5192713" y="507682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Futura Lt BT" pitchFamily="34" charset="0"/>
              </a:rPr>
              <a:t>0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00363" y="3305175"/>
            <a:ext cx="6029325" cy="457200"/>
            <a:chOff x="1827" y="2082"/>
            <a:chExt cx="3798" cy="288"/>
          </a:xfrm>
        </p:grpSpPr>
        <p:sp>
          <p:nvSpPr>
            <p:cNvPr id="7189" name="Line 28"/>
            <p:cNvSpPr>
              <a:spLocks noChangeShapeType="1"/>
            </p:cNvSpPr>
            <p:nvPr/>
          </p:nvSpPr>
          <p:spPr bwMode="auto">
            <a:xfrm>
              <a:off x="1827" y="2186"/>
              <a:ext cx="1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90" name="Picture 29" descr="Horizontal 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49" y="2175"/>
              <a:ext cx="1778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Text Box 30"/>
            <p:cNvSpPr txBox="1">
              <a:spLocks noChangeArrowheads="1"/>
            </p:cNvSpPr>
            <p:nvPr/>
          </p:nvSpPr>
          <p:spPr bwMode="auto">
            <a:xfrm>
              <a:off x="3253" y="2082"/>
              <a:ext cx="3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P</a:t>
              </a:r>
              <a:r>
                <a:rPr lang="en-US" sz="1400" i="1" baseline="-25000">
                  <a:latin typeface="Futura Lt BT" pitchFamily="34" charset="0"/>
                </a:rPr>
                <a:t>0</a:t>
              </a:r>
            </a:p>
          </p:txBody>
        </p:sp>
        <p:sp>
          <p:nvSpPr>
            <p:cNvPr id="7192" name="Text Box 31"/>
            <p:cNvSpPr txBox="1">
              <a:spLocks noChangeArrowheads="1"/>
            </p:cNvSpPr>
            <p:nvPr/>
          </p:nvSpPr>
          <p:spPr bwMode="auto">
            <a:xfrm>
              <a:off x="5086" y="2178"/>
              <a:ext cx="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Futura Lt BT" pitchFamily="34" charset="0"/>
                </a:rPr>
                <a:t>D = MR</a:t>
              </a:r>
              <a:endParaRPr lang="en-US" sz="1400" i="1" baseline="-25000">
                <a:latin typeface="Futura Lt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DB0FBDF-CCAC-4E06-A4DE-5D8ECA3C6A4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Simultaneous Decisions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1463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Occur when managers must make individual decisions without knowing their rivals’ decisions</a:t>
            </a:r>
            <a:endParaRPr lang="en-US" sz="3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6580568-8297-47D0-8A49-EBD8022D839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Dominant Strategies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Always provide best outcome no matter what decisions rivals make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When one exists, the rational decision maker always follows its dominant strategy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Predict rivals will follow their dominant strategies, if they exist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Dominant strategy equilibrium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Exists when</a:t>
            </a:r>
            <a:r>
              <a:rPr lang="en-US" sz="2900" smtClean="0"/>
              <a:t> </a:t>
            </a:r>
            <a:r>
              <a:rPr lang="en-US" sz="2600" smtClean="0"/>
              <a:t>when all decision makers have dominant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DF03FC1-E6CB-4A35-9EAC-19B587E76B0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Prisoners’ Dilemma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1463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All rivals have dominant strategies</a:t>
            </a:r>
          </a:p>
          <a:p>
            <a:pPr eaLnBrk="1" hangingPunct="1"/>
            <a:r>
              <a:rPr lang="en-US" smtClean="0"/>
              <a:t>In dominant strategy equilibrium, all are worse off than if they had cooperated in making their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3CEEF83-E5B2-4FD5-A99A-18C6E41A5A4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5937250" y="4392613"/>
            <a:ext cx="2825750" cy="1339850"/>
          </a:xfrm>
          <a:prstGeom prst="rect">
            <a:avLst/>
          </a:prstGeom>
          <a:solidFill>
            <a:srgbClr val="FFC5C5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Prisoners’ Dilemma  </a:t>
            </a:r>
            <a:r>
              <a:rPr lang="en-US" sz="3400" smtClean="0"/>
              <a:t>(Table 13.1)</a:t>
            </a:r>
          </a:p>
        </p:txBody>
      </p:sp>
      <p:graphicFrame>
        <p:nvGraphicFramePr>
          <p:cNvPr id="395268" name="Group 4"/>
          <p:cNvGraphicFramePr>
            <a:graphicFrameLocks noGrp="1"/>
          </p:cNvGraphicFramePr>
          <p:nvPr/>
        </p:nvGraphicFramePr>
        <p:xfrm>
          <a:off x="747713" y="1890713"/>
          <a:ext cx="8021637" cy="3843337"/>
        </p:xfrm>
        <a:graphic>
          <a:graphicData uri="http://schemas.openxmlformats.org/drawingml/2006/table">
            <a:tbl>
              <a:tblPr/>
              <a:tblGrid>
                <a:gridCol w="922337"/>
                <a:gridCol w="1433513"/>
                <a:gridCol w="2833687"/>
                <a:gridCol w="28321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              Bill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Don’t confess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Confess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Jane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Don’t confess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2 years,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2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12 years,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1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Confess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1 year,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12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6 years,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6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5298" name="Text Box 34"/>
          <p:cNvSpPr txBox="1">
            <a:spLocks noChangeArrowheads="1"/>
          </p:cNvSpPr>
          <p:nvPr/>
        </p:nvSpPr>
        <p:spPr bwMode="auto">
          <a:xfrm>
            <a:off x="5335588" y="4479925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J</a:t>
            </a:r>
          </a:p>
        </p:txBody>
      </p:sp>
      <p:sp>
        <p:nvSpPr>
          <p:cNvPr id="395299" name="Text Box 35"/>
          <p:cNvSpPr txBox="1">
            <a:spLocks noChangeArrowheads="1"/>
          </p:cNvSpPr>
          <p:nvPr/>
        </p:nvSpPr>
        <p:spPr bwMode="auto">
          <a:xfrm>
            <a:off x="8107363" y="44751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J</a:t>
            </a:r>
          </a:p>
        </p:txBody>
      </p:sp>
      <p:sp>
        <p:nvSpPr>
          <p:cNvPr id="395300" name="Text Box 36"/>
          <p:cNvSpPr txBox="1">
            <a:spLocks noChangeArrowheads="1"/>
          </p:cNvSpPr>
          <p:nvPr/>
        </p:nvSpPr>
        <p:spPr bwMode="auto">
          <a:xfrm>
            <a:off x="8102600" y="3108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B</a:t>
            </a:r>
          </a:p>
        </p:txBody>
      </p:sp>
      <p:sp>
        <p:nvSpPr>
          <p:cNvPr id="395301" name="Text Box 37"/>
          <p:cNvSpPr txBox="1">
            <a:spLocks noChangeArrowheads="1"/>
          </p:cNvSpPr>
          <p:nvPr/>
        </p:nvSpPr>
        <p:spPr bwMode="auto">
          <a:xfrm>
            <a:off x="8324850" y="4483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98" grpId="0" autoUpdateAnimBg="0"/>
      <p:bldP spid="395299" grpId="0" autoUpdateAnimBg="0"/>
      <p:bldP spid="395300" grpId="0" autoUpdateAnimBg="0"/>
      <p:bldP spid="39530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A62BE10-961E-416D-B071-54086D334E5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Dominated Strategies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1463"/>
            <a:ext cx="7848600" cy="4876800"/>
          </a:xfrm>
        </p:spPr>
        <p:txBody>
          <a:bodyPr/>
          <a:lstStyle/>
          <a:p>
            <a:pPr eaLnBrk="1" hangingPunct="1"/>
            <a:r>
              <a:rPr lang="en-US" sz="3000" smtClean="0"/>
              <a:t>Never the best strategy, so never would be chosen &amp; should be eliminated</a:t>
            </a:r>
          </a:p>
          <a:p>
            <a:pPr eaLnBrk="1" hangingPunct="1"/>
            <a:r>
              <a:rPr lang="en-US" sz="3000" smtClean="0"/>
              <a:t>Successive elimination of dominated strategies should continue until none remain</a:t>
            </a:r>
          </a:p>
          <a:p>
            <a:pPr eaLnBrk="1" hangingPunct="1"/>
            <a:r>
              <a:rPr lang="en-US" sz="3000" smtClean="0"/>
              <a:t>Search for dominant strategies first, then dominated strategies</a:t>
            </a:r>
          </a:p>
          <a:p>
            <a:pPr lvl="1" eaLnBrk="1" hangingPunct="1"/>
            <a:r>
              <a:rPr lang="en-US" sz="2600" smtClean="0"/>
              <a:t>When neither form of strategic dominance exists, employ a different concept for making simultaneous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0D7FC1F-37C0-4CFA-A933-73113460275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20000" cy="838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smtClean="0"/>
              <a:t>Successive Elimination of Dominated Strategies</a:t>
            </a:r>
            <a:r>
              <a:rPr lang="en-US" sz="3400" smtClean="0"/>
              <a:t>   </a:t>
            </a:r>
            <a:r>
              <a:rPr lang="en-US" smtClean="0"/>
              <a:t> </a:t>
            </a:r>
            <a:r>
              <a:rPr lang="en-US" sz="3200" smtClean="0"/>
              <a:t>(Table 13.3)</a:t>
            </a:r>
          </a:p>
        </p:txBody>
      </p:sp>
      <p:graphicFrame>
        <p:nvGraphicFramePr>
          <p:cNvPr id="399363" name="Group 3"/>
          <p:cNvGraphicFramePr>
            <a:graphicFrameLocks noGrp="1"/>
          </p:cNvGraphicFramePr>
          <p:nvPr/>
        </p:nvGraphicFramePr>
        <p:xfrm>
          <a:off x="842963" y="1831975"/>
          <a:ext cx="7881937" cy="4040188"/>
        </p:xfrm>
        <a:graphic>
          <a:graphicData uri="http://schemas.openxmlformats.org/drawingml/2006/table">
            <a:tbl>
              <a:tblPr/>
              <a:tblGrid>
                <a:gridCol w="306387"/>
                <a:gridCol w="701675"/>
                <a:gridCol w="1308100"/>
                <a:gridCol w="1990725"/>
                <a:gridCol w="1828800"/>
                <a:gridCol w="174625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Palace’s price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High ($10)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Medium ($8)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Low ($6)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Castle’s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($10)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$1,000,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$900,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$500,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($8)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$1,100,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$800,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$450,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($6)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$1,200,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$500,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$400,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6" name="Text Box 48"/>
          <p:cNvSpPr txBox="1">
            <a:spLocks noChangeArrowheads="1"/>
          </p:cNvSpPr>
          <p:nvPr/>
        </p:nvSpPr>
        <p:spPr bwMode="auto">
          <a:xfrm>
            <a:off x="3092450" y="5872163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Futura Lt BT" pitchFamily="34" charset="0"/>
              </a:rPr>
              <a:t>Payoffs in dollars of profit per week.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132138" y="2389188"/>
            <a:ext cx="2017712" cy="3452812"/>
            <a:chOff x="1973" y="1505"/>
            <a:chExt cx="1271" cy="2175"/>
          </a:xfrm>
        </p:grpSpPr>
        <p:sp>
          <p:nvSpPr>
            <p:cNvPr id="49200" name="Line 54"/>
            <p:cNvSpPr>
              <a:spLocks noChangeShapeType="1"/>
            </p:cNvSpPr>
            <p:nvPr/>
          </p:nvSpPr>
          <p:spPr bwMode="auto">
            <a:xfrm>
              <a:off x="2182" y="1505"/>
              <a:ext cx="85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Line 55"/>
            <p:cNvSpPr>
              <a:spLocks noChangeShapeType="1"/>
            </p:cNvSpPr>
            <p:nvPr/>
          </p:nvSpPr>
          <p:spPr bwMode="auto">
            <a:xfrm flipV="1">
              <a:off x="1990" y="1687"/>
              <a:ext cx="1254" cy="6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Line 56"/>
            <p:cNvSpPr>
              <a:spLocks noChangeShapeType="1"/>
            </p:cNvSpPr>
            <p:nvPr/>
          </p:nvSpPr>
          <p:spPr bwMode="auto">
            <a:xfrm flipV="1">
              <a:off x="1973" y="3012"/>
              <a:ext cx="1254" cy="66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851025" y="3738563"/>
            <a:ext cx="6911975" cy="1077912"/>
            <a:chOff x="1166" y="2355"/>
            <a:chExt cx="4354" cy="679"/>
          </a:xfrm>
        </p:grpSpPr>
        <p:sp>
          <p:nvSpPr>
            <p:cNvPr id="49195" name="Line 58"/>
            <p:cNvSpPr>
              <a:spLocks noChangeShapeType="1"/>
            </p:cNvSpPr>
            <p:nvPr/>
          </p:nvSpPr>
          <p:spPr bwMode="auto">
            <a:xfrm>
              <a:off x="1166" y="2591"/>
              <a:ext cx="78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Line 59"/>
            <p:cNvSpPr>
              <a:spLocks noChangeShapeType="1"/>
            </p:cNvSpPr>
            <p:nvPr/>
          </p:nvSpPr>
          <p:spPr bwMode="auto">
            <a:xfrm flipV="1">
              <a:off x="1389" y="2790"/>
              <a:ext cx="350" cy="1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Line 60"/>
            <p:cNvSpPr>
              <a:spLocks noChangeShapeType="1"/>
            </p:cNvSpPr>
            <p:nvPr/>
          </p:nvSpPr>
          <p:spPr bwMode="auto">
            <a:xfrm flipV="1">
              <a:off x="1987" y="2360"/>
              <a:ext cx="1240" cy="64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61"/>
            <p:cNvSpPr>
              <a:spLocks noChangeShapeType="1"/>
            </p:cNvSpPr>
            <p:nvPr/>
          </p:nvSpPr>
          <p:spPr bwMode="auto">
            <a:xfrm flipV="1">
              <a:off x="3194" y="2382"/>
              <a:ext cx="1202" cy="65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Line 62"/>
            <p:cNvSpPr>
              <a:spLocks noChangeShapeType="1"/>
            </p:cNvSpPr>
            <p:nvPr/>
          </p:nvSpPr>
          <p:spPr bwMode="auto">
            <a:xfrm flipV="1">
              <a:off x="4396" y="2355"/>
              <a:ext cx="1124" cy="64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89" name="Group 24"/>
          <p:cNvGrpSpPr>
            <a:grpSpLocks/>
          </p:cNvGrpSpPr>
          <p:nvPr/>
        </p:nvGrpSpPr>
        <p:grpSpPr bwMode="auto">
          <a:xfrm>
            <a:off x="842963" y="1558925"/>
            <a:ext cx="3076575" cy="830263"/>
            <a:chOff x="842962" y="1558191"/>
            <a:chExt cx="3075895" cy="830997"/>
          </a:xfrm>
        </p:grpSpPr>
        <p:sp>
          <p:nvSpPr>
            <p:cNvPr id="49193" name="TextBox 21"/>
            <p:cNvSpPr txBox="1">
              <a:spLocks noChangeArrowheads="1"/>
            </p:cNvSpPr>
            <p:nvPr/>
          </p:nvSpPr>
          <p:spPr bwMode="auto">
            <a:xfrm>
              <a:off x="842962" y="1558191"/>
              <a:ext cx="2016125" cy="8309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For Palace, high price never payoff (always yields lower profit no matter Castle’s choice)</a:t>
              </a:r>
            </a:p>
          </p:txBody>
        </p:sp>
        <p:cxnSp>
          <p:nvCxnSpPr>
            <p:cNvPr id="24" name="Straight Arrow Connector 23"/>
            <p:cNvCxnSpPr>
              <a:stCxn id="49193" idx="3"/>
            </p:cNvCxnSpPr>
            <p:nvPr/>
          </p:nvCxnSpPr>
          <p:spPr>
            <a:xfrm>
              <a:off x="2858641" y="1974484"/>
              <a:ext cx="1060216" cy="2574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90" name="Group 25"/>
          <p:cNvGrpSpPr>
            <a:grpSpLocks/>
          </p:cNvGrpSpPr>
          <p:nvPr/>
        </p:nvGrpSpPr>
        <p:grpSpPr bwMode="auto">
          <a:xfrm>
            <a:off x="842963" y="2678113"/>
            <a:ext cx="1552575" cy="1200150"/>
            <a:chOff x="842963" y="1133875"/>
            <a:chExt cx="1551893" cy="1200329"/>
          </a:xfrm>
        </p:grpSpPr>
        <p:sp>
          <p:nvSpPr>
            <p:cNvPr id="49191" name="TextBox 26"/>
            <p:cNvSpPr txBox="1">
              <a:spLocks noChangeArrowheads="1"/>
            </p:cNvSpPr>
            <p:nvPr/>
          </p:nvSpPr>
          <p:spPr bwMode="auto">
            <a:xfrm>
              <a:off x="842963" y="1133875"/>
              <a:ext cx="1181779" cy="12003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Castle will not choose medium price (never yields highest profit no matter Palace’s choice)</a:t>
              </a:r>
            </a:p>
          </p:txBody>
        </p:sp>
        <p:cxnSp>
          <p:nvCxnSpPr>
            <p:cNvPr id="28" name="Straight Arrow Connector 27"/>
            <p:cNvCxnSpPr>
              <a:stCxn id="49191" idx="3"/>
            </p:cNvCxnSpPr>
            <p:nvPr/>
          </p:nvCxnSpPr>
          <p:spPr>
            <a:xfrm>
              <a:off x="2025130" y="1734040"/>
              <a:ext cx="369726" cy="600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BE7CCA0-2789-42D4-B38D-CB2F5B4D15D7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6178550" y="2868613"/>
            <a:ext cx="2513013" cy="1325562"/>
          </a:xfrm>
          <a:prstGeom prst="rect">
            <a:avLst/>
          </a:prstGeom>
          <a:solidFill>
            <a:srgbClr val="FFC5C5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20000" cy="838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smtClean="0"/>
              <a:t>Successive Elimination of Dominated Strategies</a:t>
            </a:r>
            <a:r>
              <a:rPr lang="en-US" sz="3400" smtClean="0"/>
              <a:t>   </a:t>
            </a:r>
            <a:r>
              <a:rPr lang="en-US" smtClean="0"/>
              <a:t> </a:t>
            </a:r>
            <a:r>
              <a:rPr lang="en-US" sz="3200" smtClean="0"/>
              <a:t>(Table 13.3)</a:t>
            </a:r>
          </a:p>
        </p:txBody>
      </p:sp>
      <p:graphicFrame>
        <p:nvGraphicFramePr>
          <p:cNvPr id="401412" name="Group 4"/>
          <p:cNvGraphicFramePr>
            <a:graphicFrameLocks noGrp="1"/>
          </p:cNvGraphicFramePr>
          <p:nvPr/>
        </p:nvGraphicFramePr>
        <p:xfrm>
          <a:off x="871538" y="1955800"/>
          <a:ext cx="7839075" cy="3579813"/>
        </p:xfrm>
        <a:graphic>
          <a:graphicData uri="http://schemas.openxmlformats.org/drawingml/2006/table">
            <a:tbl>
              <a:tblPr/>
              <a:tblGrid>
                <a:gridCol w="739775"/>
                <a:gridCol w="533400"/>
                <a:gridCol w="1417637"/>
                <a:gridCol w="2616200"/>
                <a:gridCol w="253206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                            Palace’s price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Medium ($8)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Low ($6)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Castle’s price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($10)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$900,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$1,100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$500,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($6)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$500,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Lt B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$400, 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442" name="Text Box 34"/>
          <p:cNvSpPr txBox="1">
            <a:spLocks noChangeArrowheads="1"/>
          </p:cNvSpPr>
          <p:nvPr/>
        </p:nvSpPr>
        <p:spPr bwMode="auto">
          <a:xfrm>
            <a:off x="5527675" y="2855913"/>
            <a:ext cx="617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32"/>
                </a:solidFill>
                <a:latin typeface="Futura Lt BT" pitchFamily="34" charset="0"/>
              </a:rPr>
              <a:t>C</a:t>
            </a: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8364538" y="2863850"/>
            <a:ext cx="3762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>
                <a:solidFill>
                  <a:srgbClr val="3C386C"/>
                </a:solidFill>
                <a:latin typeface="Futura Lt BT" pitchFamily="34" charset="0"/>
              </a:rPr>
              <a:t>P</a:t>
            </a:r>
          </a:p>
        </p:txBody>
      </p:sp>
      <p:sp>
        <p:nvSpPr>
          <p:cNvPr id="401444" name="Text Box 36"/>
          <p:cNvSpPr txBox="1">
            <a:spLocks noChangeArrowheads="1"/>
          </p:cNvSpPr>
          <p:nvPr/>
        </p:nvSpPr>
        <p:spPr bwMode="auto">
          <a:xfrm>
            <a:off x="8185150" y="4186238"/>
            <a:ext cx="376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>
                <a:solidFill>
                  <a:srgbClr val="3C386C"/>
                </a:solidFill>
                <a:latin typeface="Futura Lt BT" pitchFamily="34" charset="0"/>
              </a:rPr>
              <a:t>P</a:t>
            </a:r>
          </a:p>
        </p:txBody>
      </p:sp>
      <p:sp>
        <p:nvSpPr>
          <p:cNvPr id="401445" name="Text Box 37"/>
          <p:cNvSpPr txBox="1">
            <a:spLocks noChangeArrowheads="1"/>
          </p:cNvSpPr>
          <p:nvPr/>
        </p:nvSpPr>
        <p:spPr bwMode="auto">
          <a:xfrm>
            <a:off x="8054975" y="2868613"/>
            <a:ext cx="617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32"/>
                </a:solidFill>
                <a:latin typeface="Futura Lt BT" pitchFamily="34" charset="0"/>
              </a:rPr>
              <a:t>C</a:t>
            </a:r>
          </a:p>
        </p:txBody>
      </p:sp>
      <p:sp>
        <p:nvSpPr>
          <p:cNvPr id="50205" name="Text Box 38"/>
          <p:cNvSpPr txBox="1">
            <a:spLocks noChangeArrowheads="1"/>
          </p:cNvSpPr>
          <p:nvPr/>
        </p:nvSpPr>
        <p:spPr bwMode="auto">
          <a:xfrm>
            <a:off x="871538" y="1628775"/>
            <a:ext cx="334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Futura Lt BT" pitchFamily="34" charset="0"/>
              </a:rPr>
              <a:t>Reduced Payoff Table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544638" y="1495425"/>
            <a:ext cx="7964487" cy="822325"/>
            <a:chOff x="549" y="1024"/>
            <a:chExt cx="5017" cy="518"/>
          </a:xfrm>
        </p:grpSpPr>
        <p:sp>
          <p:nvSpPr>
            <p:cNvPr id="50208" name="Text Box 40"/>
            <p:cNvSpPr txBox="1">
              <a:spLocks noChangeArrowheads="1"/>
            </p:cNvSpPr>
            <p:nvPr/>
          </p:nvSpPr>
          <p:spPr bwMode="auto">
            <a:xfrm>
              <a:off x="4078" y="1024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  <a:latin typeface="Futura Lt BT" pitchFamily="34" charset="0"/>
                </a:rPr>
                <a:t>Unique Solution</a:t>
              </a:r>
            </a:p>
          </p:txBody>
        </p:sp>
        <p:sp>
          <p:nvSpPr>
            <p:cNvPr id="50209" name="Rectangle 41"/>
            <p:cNvSpPr>
              <a:spLocks noChangeArrowheads="1"/>
            </p:cNvSpPr>
            <p:nvPr/>
          </p:nvSpPr>
          <p:spPr bwMode="auto">
            <a:xfrm>
              <a:off x="549" y="1026"/>
              <a:ext cx="18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7" name="Text Box 42"/>
          <p:cNvSpPr txBox="1">
            <a:spLocks noChangeArrowheads="1"/>
          </p:cNvSpPr>
          <p:nvPr/>
        </p:nvSpPr>
        <p:spPr bwMode="auto">
          <a:xfrm>
            <a:off x="3494088" y="5557838"/>
            <a:ext cx="456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Futura Lt BT" pitchFamily="34" charset="0"/>
              </a:rPr>
              <a:t>Payoffs in dollars of profit per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42" grpId="0" autoUpdateAnimBg="0"/>
      <p:bldP spid="401443" grpId="0" autoUpdateAnimBg="0"/>
      <p:bldP spid="401444" grpId="0" autoUpdateAnimBg="0"/>
      <p:bldP spid="40144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D6FF50D5-7B1D-4D7B-B4E0-F4C4EE79A2E0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557213"/>
            <a:ext cx="8001000" cy="838200"/>
          </a:xfrm>
        </p:spPr>
        <p:txBody>
          <a:bodyPr/>
          <a:lstStyle/>
          <a:p>
            <a:pPr eaLnBrk="1" hangingPunct="1"/>
            <a:r>
              <a:rPr lang="en-US" smtClean="0"/>
              <a:t>Making Mutually Best Decisions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1463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For all firms in an oligopoly to be predicting correctly each others’ decisions:</a:t>
            </a:r>
          </a:p>
          <a:p>
            <a:pPr lvl="1" eaLnBrk="1" hangingPunct="1"/>
            <a:r>
              <a:rPr lang="en-US" smtClean="0"/>
              <a:t>All firms must be choosing individually best actions given the predicted actions of their rivals, which they can then believe are correctly predicted</a:t>
            </a:r>
          </a:p>
          <a:p>
            <a:pPr lvl="1" eaLnBrk="1" hangingPunct="1"/>
            <a:r>
              <a:rPr lang="en-US" smtClean="0"/>
              <a:t>Strategically astute managers look for </a:t>
            </a:r>
            <a:r>
              <a:rPr lang="en-US" i="1" smtClean="0"/>
              <a:t>mutually best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21B2F65-6D73-4D80-97E9-B38521C7C77F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Nash Equilibrium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Set of actions or decisions for which all managers are choosing their best actions given the actions they expect their rivals to choose</a:t>
            </a:r>
          </a:p>
          <a:p>
            <a:pPr eaLnBrk="1" hangingPunct="1"/>
            <a:r>
              <a:rPr lang="en-US" smtClean="0"/>
              <a:t>Strategic stability</a:t>
            </a:r>
          </a:p>
          <a:p>
            <a:pPr lvl="1" eaLnBrk="1" hangingPunct="1"/>
            <a:r>
              <a:rPr lang="en-US" smtClean="0"/>
              <a:t>No single firm can unilaterally make a different decision &amp; do better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31CA288C-1A23-4412-B370-F565387DF67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873875" y="4768850"/>
            <a:ext cx="1824038" cy="1103313"/>
          </a:xfrm>
          <a:prstGeom prst="rect">
            <a:avLst/>
          </a:prstGeom>
          <a:solidFill>
            <a:srgbClr val="FFC5C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1038225" y="522288"/>
            <a:ext cx="8001000" cy="838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smtClean="0"/>
              <a:t>Super Bowl Advertising:  A Unique Nash Equilibrium</a:t>
            </a:r>
            <a:r>
              <a:rPr lang="en-US" sz="3400" smtClean="0"/>
              <a:t>   </a:t>
            </a:r>
            <a:r>
              <a:rPr lang="en-US" smtClean="0"/>
              <a:t> </a:t>
            </a:r>
            <a:r>
              <a:rPr lang="en-US" sz="3200" smtClean="0"/>
              <a:t>(Table 13.4)</a:t>
            </a:r>
          </a:p>
        </p:txBody>
      </p:sp>
      <p:graphicFrame>
        <p:nvGraphicFramePr>
          <p:cNvPr id="407556" name="Group 4"/>
          <p:cNvGraphicFramePr>
            <a:graphicFrameLocks noGrp="1"/>
          </p:cNvGraphicFramePr>
          <p:nvPr/>
        </p:nvGraphicFramePr>
        <p:xfrm>
          <a:off x="738188" y="1831975"/>
          <a:ext cx="7958137" cy="4040188"/>
        </p:xfrm>
        <a:graphic>
          <a:graphicData uri="http://schemas.openxmlformats.org/drawingml/2006/table">
            <a:tbl>
              <a:tblPr/>
              <a:tblGrid>
                <a:gridCol w="306387"/>
                <a:gridCol w="701675"/>
                <a:gridCol w="1308100"/>
                <a:gridCol w="1990725"/>
                <a:gridCol w="1828800"/>
                <a:gridCol w="182245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   Pepsi’s budget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Coke’s budget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$60,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$57.5,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$45,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$50,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$65,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$30,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$45,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$60,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   $50,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7599" name="Text Box 47"/>
          <p:cNvSpPr txBox="1">
            <a:spLocks noChangeArrowheads="1"/>
          </p:cNvSpPr>
          <p:nvPr/>
        </p:nvSpPr>
        <p:spPr bwMode="auto">
          <a:xfrm>
            <a:off x="4549775" y="2665413"/>
            <a:ext cx="37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32"/>
                </a:solidFill>
                <a:latin typeface="Futura Lt BT" pitchFamily="34" charset="0"/>
              </a:rPr>
              <a:t>C</a:t>
            </a:r>
          </a:p>
        </p:txBody>
      </p:sp>
      <p:sp>
        <p:nvSpPr>
          <p:cNvPr id="407600" name="Text Box 48"/>
          <p:cNvSpPr txBox="1">
            <a:spLocks noChangeArrowheads="1"/>
          </p:cNvSpPr>
          <p:nvPr/>
        </p:nvSpPr>
        <p:spPr bwMode="auto">
          <a:xfrm>
            <a:off x="4605338" y="3743325"/>
            <a:ext cx="37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C386C"/>
                </a:solidFill>
                <a:latin typeface="Futura Lt BT" pitchFamily="34" charset="0"/>
              </a:rPr>
              <a:t>P</a:t>
            </a:r>
          </a:p>
        </p:txBody>
      </p:sp>
      <p:sp>
        <p:nvSpPr>
          <p:cNvPr id="53285" name="Text Box 49"/>
          <p:cNvSpPr txBox="1">
            <a:spLocks noChangeArrowheads="1"/>
          </p:cNvSpPr>
          <p:nvPr/>
        </p:nvSpPr>
        <p:spPr bwMode="auto">
          <a:xfrm>
            <a:off x="2970213" y="5872163"/>
            <a:ext cx="545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Futura Lt BT" pitchFamily="34" charset="0"/>
              </a:rPr>
              <a:t>Payoffs in millions of dollars of semiannual profit.</a:t>
            </a:r>
          </a:p>
        </p:txBody>
      </p:sp>
      <p:sp>
        <p:nvSpPr>
          <p:cNvPr id="407602" name="Text Box 50"/>
          <p:cNvSpPr txBox="1">
            <a:spLocks noChangeArrowheads="1"/>
          </p:cNvSpPr>
          <p:nvPr/>
        </p:nvSpPr>
        <p:spPr bwMode="auto">
          <a:xfrm>
            <a:off x="6396038" y="3743325"/>
            <a:ext cx="37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32"/>
                </a:solidFill>
                <a:latin typeface="Futura Lt BT" pitchFamily="34" charset="0"/>
              </a:rPr>
              <a:t>C</a:t>
            </a:r>
          </a:p>
        </p:txBody>
      </p:sp>
      <p:sp>
        <p:nvSpPr>
          <p:cNvPr id="407603" name="Text Box 51"/>
          <p:cNvSpPr txBox="1">
            <a:spLocks noChangeArrowheads="1"/>
          </p:cNvSpPr>
          <p:nvPr/>
        </p:nvSpPr>
        <p:spPr bwMode="auto">
          <a:xfrm>
            <a:off x="8120063" y="4768850"/>
            <a:ext cx="37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32"/>
                </a:solidFill>
                <a:latin typeface="Futura Lt BT" pitchFamily="34" charset="0"/>
              </a:rPr>
              <a:t>C</a:t>
            </a:r>
          </a:p>
        </p:txBody>
      </p:sp>
      <p:sp>
        <p:nvSpPr>
          <p:cNvPr id="407604" name="Text Box 52"/>
          <p:cNvSpPr txBox="1">
            <a:spLocks noChangeArrowheads="1"/>
          </p:cNvSpPr>
          <p:nvPr/>
        </p:nvSpPr>
        <p:spPr bwMode="auto">
          <a:xfrm>
            <a:off x="6445250" y="2681288"/>
            <a:ext cx="37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C386C"/>
                </a:solidFill>
                <a:latin typeface="Futura Lt BT" pitchFamily="34" charset="0"/>
              </a:rPr>
              <a:t>P</a:t>
            </a:r>
          </a:p>
        </p:txBody>
      </p:sp>
      <p:sp>
        <p:nvSpPr>
          <p:cNvPr id="407605" name="Text Box 53"/>
          <p:cNvSpPr txBox="1">
            <a:spLocks noChangeArrowheads="1"/>
          </p:cNvSpPr>
          <p:nvPr/>
        </p:nvSpPr>
        <p:spPr bwMode="auto">
          <a:xfrm>
            <a:off x="8396288" y="4772025"/>
            <a:ext cx="37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3C386C"/>
                </a:solidFill>
                <a:latin typeface="Futura Lt BT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nimBg="1"/>
      <p:bldP spid="407599" grpId="0" autoUpdateAnimBg="0"/>
      <p:bldP spid="407600" grpId="0" autoUpdateAnimBg="0"/>
      <p:bldP spid="407602" grpId="0" autoUpdateAnimBg="0"/>
      <p:bldP spid="407603" grpId="0" autoUpdateAnimBg="0"/>
      <p:bldP spid="407604" grpId="0" autoUpdateAnimBg="0"/>
      <p:bldP spid="40760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3A9B6BFE-699F-4EE0-8354-2FE9811A749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482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Profit-Maximization in the      Short Run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7700" indent="-647700" eaLnBrk="1" hangingPunct="1"/>
            <a:r>
              <a:rPr lang="en-US" sz="3000" smtClean="0"/>
              <a:t>In the short run, managers must make two decisions:</a:t>
            </a:r>
          </a:p>
          <a:p>
            <a:pPr marL="1028700" lvl="1" indent="-571500" eaLnBrk="1" hangingPunct="1">
              <a:buFontTx/>
              <a:buAutoNum type="arabicPeriod"/>
            </a:pPr>
            <a:r>
              <a:rPr lang="en-US" sz="2600" smtClean="0"/>
              <a:t>Produce or shut down?</a:t>
            </a:r>
          </a:p>
          <a:p>
            <a:pPr marL="1409700" lvl="2" indent="-495300" eaLnBrk="1" hangingPunct="1"/>
            <a:r>
              <a:rPr lang="en-US" sz="2200" smtClean="0">
                <a:solidFill>
                  <a:srgbClr val="4F5F83"/>
                </a:solidFill>
              </a:rPr>
              <a:t>If shut down, produce no output and hires no variable inputs</a:t>
            </a:r>
          </a:p>
          <a:p>
            <a:pPr marL="1409700" lvl="2" indent="-495300" eaLnBrk="1" hangingPunct="1"/>
            <a:r>
              <a:rPr lang="en-US" sz="2200" smtClean="0">
                <a:solidFill>
                  <a:srgbClr val="4F5F83"/>
                </a:solidFill>
              </a:rPr>
              <a:t>If shut down, firm loses amount equal to TFC</a:t>
            </a:r>
          </a:p>
          <a:p>
            <a:pPr marL="1028700" lvl="1" indent="-571500" eaLnBrk="1" hangingPunct="1">
              <a:buFontTx/>
              <a:buAutoNum type="arabicPeriod"/>
            </a:pPr>
            <a:r>
              <a:rPr lang="en-US" sz="2600" smtClean="0"/>
              <a:t>If produce, what is the optimal output level?</a:t>
            </a:r>
          </a:p>
          <a:p>
            <a:pPr marL="1409700" lvl="2" indent="-495300" eaLnBrk="1" hangingPunct="1"/>
            <a:r>
              <a:rPr lang="en-US" sz="2200" smtClean="0">
                <a:solidFill>
                  <a:srgbClr val="4F5F83"/>
                </a:solidFill>
              </a:rPr>
              <a:t>If firm does produce, then how much?</a:t>
            </a:r>
          </a:p>
          <a:p>
            <a:pPr marL="1409700" lvl="2" indent="-495300" eaLnBrk="1" hangingPunct="1"/>
            <a:r>
              <a:rPr lang="en-US" sz="2200" smtClean="0">
                <a:solidFill>
                  <a:srgbClr val="4F5F83"/>
                </a:solidFill>
              </a:rPr>
              <a:t>Produce amount that maximizes economic profit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1213" y="5849938"/>
            <a:ext cx="3479800" cy="677862"/>
            <a:chOff x="1636" y="3663"/>
            <a:chExt cx="2192" cy="427"/>
          </a:xfrm>
        </p:grpSpPr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6" y="3699"/>
              <a:ext cx="157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1636" y="3663"/>
              <a:ext cx="12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800" b="1" i="1">
                  <a:solidFill>
                    <a:srgbClr val="3C386C"/>
                  </a:solidFill>
                </a:rPr>
                <a:t>Max</a:t>
              </a:r>
              <a:r>
                <a:rPr lang="en-US" i="1">
                  <a:solidFill>
                    <a:srgbClr val="3C386C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7AFF4F1B-CB56-41DF-AA4E-DA39B254BF3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Nash Equilibrium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z="3000" smtClean="0"/>
              <a:t>When a unique Nash equilibrium set of decisions exists</a:t>
            </a:r>
          </a:p>
          <a:p>
            <a:pPr lvl="1" eaLnBrk="1" hangingPunct="1"/>
            <a:r>
              <a:rPr lang="en-US" sz="2600" smtClean="0"/>
              <a:t>Rivals can be expected to make the decisions leading to the Nash equilibrium</a:t>
            </a:r>
          </a:p>
          <a:p>
            <a:pPr lvl="1" eaLnBrk="1" hangingPunct="1"/>
            <a:r>
              <a:rPr lang="en-US" sz="2600" smtClean="0"/>
              <a:t>With multiple Nash equilibria, no way to predict the likely outcome</a:t>
            </a:r>
          </a:p>
          <a:p>
            <a:pPr eaLnBrk="1" hangingPunct="1"/>
            <a:r>
              <a:rPr lang="en-US" sz="3000" smtClean="0"/>
              <a:t>All dominant strategy equilibria are also Nash equilibria</a:t>
            </a:r>
          </a:p>
          <a:p>
            <a:pPr lvl="1" eaLnBrk="1" hangingPunct="1"/>
            <a:r>
              <a:rPr lang="en-US" sz="2600" smtClean="0"/>
              <a:t>Nash equilibria can occur without dominant or dominated strategies</a:t>
            </a:r>
          </a:p>
          <a:p>
            <a:pPr lvl="1" eaLnBrk="1" hangingPunct="1"/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EA9C48E-9419-41CA-9623-DB2066E9DF0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Sequential Decisions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firm makes its decision first, then a rival firm, knowing the action of the first firm, makes its decision</a:t>
            </a:r>
          </a:p>
          <a:p>
            <a:pPr lvl="1" eaLnBrk="1" hangingPunct="1"/>
            <a:r>
              <a:rPr lang="en-US" smtClean="0"/>
              <a:t>The best decision a manager makes today depends on how rivals respond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BFA359C-99C8-4F50-9AFC-271CC8780A8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Game Tree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Shows firms decisions as nodes with branches extending from the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One branch for each action that can be taken at the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Sequence of decisions proceeds from left to right until final payoffs are reached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Roll-back method </a:t>
            </a:r>
            <a:r>
              <a:rPr lang="en-US" sz="2800" smtClean="0"/>
              <a:t>(or backward induction)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Method of finding Nash solution by looking ahead to future decisions to reason back to the current best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F5938D0-4D72-4B95-A143-4E09925693C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pic>
        <p:nvPicPr>
          <p:cNvPr id="57347" name="Picture 2" descr="Fig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2009775"/>
            <a:ext cx="640238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349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Sequential Pizza Pricing</a:t>
            </a:r>
            <a:r>
              <a:rPr lang="en-US" smtClean="0"/>
              <a:t>      </a:t>
            </a:r>
            <a:r>
              <a:rPr lang="en-US" sz="3400" smtClean="0"/>
              <a:t>(Figure 13.3)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1250" y="2792413"/>
            <a:ext cx="1939925" cy="871537"/>
            <a:chOff x="1512" y="1753"/>
            <a:chExt cx="1222" cy="549"/>
          </a:xfrm>
        </p:grpSpPr>
        <p:pic>
          <p:nvPicPr>
            <p:cNvPr id="57355" name="Picture 5" descr="Fig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2" y="1753"/>
              <a:ext cx="122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6" name="Picture 6" descr="Fig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" y="1886"/>
              <a:ext cx="1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1895" name="Picture 7" descr="Fig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6763" y="2819400"/>
            <a:ext cx="1974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6" name="Picture 8" descr="Fig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2013" y="2836863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6738938" y="3036888"/>
            <a:ext cx="1093787" cy="396875"/>
          </a:xfrm>
          <a:prstGeom prst="rect">
            <a:avLst/>
          </a:prstGeom>
          <a:noFill/>
          <a:ln w="28575">
            <a:solidFill>
              <a:srgbClr val="CC958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1143000" y="5367338"/>
            <a:ext cx="3232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Futura Lt BT" pitchFamily="34" charset="0"/>
              </a:rPr>
              <a:t>Panel B – Roll-back solution</a:t>
            </a:r>
          </a:p>
        </p:txBody>
      </p:sp>
      <p:pic>
        <p:nvPicPr>
          <p:cNvPr id="421899" name="Picture 11" descr="Fig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6763" y="4495800"/>
            <a:ext cx="1974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7" grpId="0" animBg="1"/>
      <p:bldP spid="42189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76AD0312-19D5-4488-BEB6-44748638D13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96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First-Mover &amp; Second-Mover Advantages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First-mover advantage</a:t>
            </a:r>
          </a:p>
          <a:p>
            <a:pPr lvl="1" eaLnBrk="1" hangingPunct="1"/>
            <a:r>
              <a:rPr lang="en-US" smtClean="0"/>
              <a:t>If letting rivals know what you are doing by going first in a sequential decision increases your payoff</a:t>
            </a:r>
          </a:p>
          <a:p>
            <a:pPr eaLnBrk="1" hangingPunct="1"/>
            <a:r>
              <a:rPr lang="en-US" smtClean="0"/>
              <a:t>Second-mover advantage</a:t>
            </a:r>
          </a:p>
          <a:p>
            <a:pPr lvl="1" eaLnBrk="1" hangingPunct="1"/>
            <a:r>
              <a:rPr lang="en-US" smtClean="0"/>
              <a:t>If reacting to a decision already made by a rival increases your payoff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06C7ABF-5AF6-4F0D-B818-3A3531499A8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96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First-Mover &amp; Second-Mover Advantages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1463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Determine whether the order of decision making can be confer an advantage</a:t>
            </a:r>
          </a:p>
          <a:p>
            <a:pPr lvl="1" eaLnBrk="1" hangingPunct="1"/>
            <a:r>
              <a:rPr lang="en-US" smtClean="0"/>
              <a:t>Apply roll-back method to game trees for each possible sequence of decisions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3276483-0F64-449D-A4C0-175092ABC48F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549650" y="2798763"/>
            <a:ext cx="2641600" cy="1323975"/>
          </a:xfrm>
          <a:prstGeom prst="rect">
            <a:avLst/>
          </a:prstGeom>
          <a:solidFill>
            <a:srgbClr val="FFC5C5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349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First-Mover Advantage in Technology Choice    </a:t>
            </a:r>
            <a:r>
              <a:rPr lang="en-US" sz="3400" smtClean="0"/>
              <a:t>(Figure 13.4)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130300" y="6008688"/>
            <a:ext cx="632777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Futura Lt BT" pitchFamily="34" charset="0"/>
              </a:rPr>
              <a:t>Panel A – Simultaneous technology decision</a:t>
            </a:r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6197600" y="4122738"/>
            <a:ext cx="2643188" cy="1339850"/>
          </a:xfrm>
          <a:prstGeom prst="rect">
            <a:avLst/>
          </a:prstGeom>
          <a:solidFill>
            <a:srgbClr val="FFC5C5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8038" name="Group 6"/>
          <p:cNvGraphicFramePr>
            <a:graphicFrameLocks noGrp="1"/>
          </p:cNvGraphicFramePr>
          <p:nvPr/>
        </p:nvGraphicFramePr>
        <p:xfrm>
          <a:off x="631825" y="1695450"/>
          <a:ext cx="8202613" cy="3768725"/>
        </p:xfrm>
        <a:graphic>
          <a:graphicData uri="http://schemas.openxmlformats.org/drawingml/2006/table">
            <a:tbl>
              <a:tblPr/>
              <a:tblGrid>
                <a:gridCol w="1103313"/>
                <a:gridCol w="682625"/>
                <a:gridCol w="1131887"/>
                <a:gridCol w="2641600"/>
                <a:gridCol w="2643188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                 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Motorola’s technology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Analog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Digital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Sony’s technology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Analog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$10,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$13.75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$8,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Digital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 $9.50,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  $11.875,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8068" name="Text Box 36"/>
          <p:cNvSpPr txBox="1">
            <a:spLocks noChangeArrowheads="1"/>
          </p:cNvSpPr>
          <p:nvPr/>
        </p:nvSpPr>
        <p:spPr bwMode="auto">
          <a:xfrm>
            <a:off x="5535613" y="277971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S</a:t>
            </a:r>
          </a:p>
        </p:txBody>
      </p:sp>
      <p:sp>
        <p:nvSpPr>
          <p:cNvPr id="428069" name="Text Box 37"/>
          <p:cNvSpPr txBox="1">
            <a:spLocks noChangeArrowheads="1"/>
          </p:cNvSpPr>
          <p:nvPr/>
        </p:nvSpPr>
        <p:spPr bwMode="auto">
          <a:xfrm>
            <a:off x="8107363" y="41036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S</a:t>
            </a:r>
          </a:p>
        </p:txBody>
      </p:sp>
      <p:sp>
        <p:nvSpPr>
          <p:cNvPr id="428070" name="Text Box 38"/>
          <p:cNvSpPr txBox="1">
            <a:spLocks noChangeArrowheads="1"/>
          </p:cNvSpPr>
          <p:nvPr/>
        </p:nvSpPr>
        <p:spPr bwMode="auto">
          <a:xfrm>
            <a:off x="5759450" y="27797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M</a:t>
            </a:r>
          </a:p>
        </p:txBody>
      </p:sp>
      <p:sp>
        <p:nvSpPr>
          <p:cNvPr id="428071" name="Text Box 39"/>
          <p:cNvSpPr txBox="1">
            <a:spLocks noChangeArrowheads="1"/>
          </p:cNvSpPr>
          <p:nvPr/>
        </p:nvSpPr>
        <p:spPr bwMode="auto">
          <a:xfrm>
            <a:off x="8339138" y="4097338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  <p:bldP spid="428037" grpId="0" animBg="1"/>
      <p:bldP spid="428068" grpId="0" autoUpdateAnimBg="0"/>
      <p:bldP spid="428069" grpId="0" autoUpdateAnimBg="0"/>
      <p:bldP spid="428070" grpId="0" autoUpdateAnimBg="0"/>
      <p:bldP spid="42807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DA7AEEA-2077-4C52-BBE7-FA2CDD5C6E8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61443" name="Picture 2" descr="Fig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2286000"/>
            <a:ext cx="66833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349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First-Mover Advantage in Technology Choice    </a:t>
            </a:r>
            <a:r>
              <a:rPr lang="en-US" sz="3400" smtClean="0"/>
              <a:t>(Figure 13.4)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130300" y="5794375"/>
            <a:ext cx="63277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Futura Lt BT" pitchFamily="34" charset="0"/>
              </a:rPr>
              <a:t>Panel B – Motorola secures a first-mover advantage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28850" y="3898900"/>
            <a:ext cx="1911350" cy="858838"/>
            <a:chOff x="1401" y="2456"/>
            <a:chExt cx="1204" cy="541"/>
          </a:xfrm>
        </p:grpSpPr>
        <p:pic>
          <p:nvPicPr>
            <p:cNvPr id="61451" name="Picture 6" descr="Fig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1" y="2456"/>
              <a:ext cx="120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2" name="Picture 7" descr="Fig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6" y="2652"/>
              <a:ext cx="1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088" name="Picture 8" descr="Fig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025" y="4730750"/>
            <a:ext cx="19431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9" name="Picture 9" descr="Fig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238" y="478313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6478588" y="4938713"/>
            <a:ext cx="1041400" cy="438150"/>
          </a:xfrm>
          <a:prstGeom prst="rect">
            <a:avLst/>
          </a:prstGeom>
          <a:noFill/>
          <a:ln w="28575">
            <a:solidFill>
              <a:srgbClr val="CC958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091" name="Picture 11" descr="Fig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0075" y="2619375"/>
            <a:ext cx="19431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654E54D-4F7A-4A17-AE30-FB098915EA7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Strategic Moves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Actions used to put rivals at a disadvantage</a:t>
            </a:r>
          </a:p>
          <a:p>
            <a:pPr eaLnBrk="1" hangingPunct="1"/>
            <a:r>
              <a:rPr lang="en-US" sz="3100" smtClean="0"/>
              <a:t>Three types</a:t>
            </a:r>
          </a:p>
          <a:p>
            <a:pPr lvl="1" eaLnBrk="1" hangingPunct="1"/>
            <a:r>
              <a:rPr lang="en-US" smtClean="0"/>
              <a:t>Commitments</a:t>
            </a:r>
          </a:p>
          <a:p>
            <a:pPr lvl="1" eaLnBrk="1" hangingPunct="1"/>
            <a:r>
              <a:rPr lang="en-US" smtClean="0"/>
              <a:t>Threats</a:t>
            </a:r>
          </a:p>
          <a:p>
            <a:pPr lvl="1" eaLnBrk="1" hangingPunct="1"/>
            <a:r>
              <a:rPr lang="en-US" smtClean="0"/>
              <a:t>Promises</a:t>
            </a:r>
          </a:p>
          <a:p>
            <a:pPr eaLnBrk="1" hangingPunct="1"/>
            <a:r>
              <a:rPr lang="en-US" smtClean="0"/>
              <a:t>Only </a:t>
            </a:r>
            <a:r>
              <a:rPr lang="en-US" i="1" smtClean="0"/>
              <a:t>credible</a:t>
            </a:r>
            <a:r>
              <a:rPr lang="en-US" smtClean="0"/>
              <a:t> strategic moves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AB10CF0-A136-4314-8E92-009D9DEB59F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Commitments</a:t>
            </a:r>
          </a:p>
        </p:txBody>
      </p:sp>
      <p:sp>
        <p:nvSpPr>
          <p:cNvPr id="434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Managers announce or demonstrate to rivals that they will bind themselves to take a particular action or make a specific decision</a:t>
            </a:r>
          </a:p>
          <a:p>
            <a:pPr lvl="1" eaLnBrk="1" hangingPunct="1"/>
            <a:r>
              <a:rPr lang="en-US" smtClean="0"/>
              <a:t>No matter what action or decision is taken by 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E55B1A8B-6E4F-48FD-AC06-6321C73B77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Short-Run Output Decision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Firm’s manager will produce output where </a:t>
            </a:r>
            <a:r>
              <a:rPr lang="en-US" sz="3200" i="1" dirty="0" smtClean="0">
                <a:latin typeface="Times New Roman" pitchFamily="18" charset="0"/>
              </a:rPr>
              <a:t>P = MC</a:t>
            </a:r>
            <a:r>
              <a:rPr lang="en-US" sz="3200" dirty="0" smtClean="0"/>
              <a:t> as </a:t>
            </a:r>
            <a:r>
              <a:rPr lang="en-US" sz="3200" smtClean="0"/>
              <a:t>long </a:t>
            </a:r>
            <a:r>
              <a:rPr lang="en-US" sz="3200" smtClean="0"/>
              <a:t>as </a:t>
            </a:r>
            <a:r>
              <a:rPr lang="en-US" b="1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b="1" dirty="0" smtClean="0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b="1" i="1" dirty="0" smtClean="0">
                <a:latin typeface="Times New Roman" pitchFamily="18" charset="0"/>
                <a:sym typeface="Symbol" pitchFamily="18" charset="2"/>
              </a:rPr>
              <a:t> AVC</a:t>
            </a:r>
            <a:endParaRPr lang="en-US" b="1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3100" dirty="0" smtClean="0"/>
              <a:t>If price is less than average variable cost </a:t>
            </a:r>
            <a:r>
              <a:rPr lang="en-US" sz="3100" i="1" dirty="0" smtClean="0">
                <a:latin typeface="Times New Roman" pitchFamily="18" charset="0"/>
              </a:rPr>
              <a:t>(P </a:t>
            </a:r>
            <a:r>
              <a:rPr lang="en-US" sz="3100" dirty="0" smtClean="0">
                <a:latin typeface="Times New Roman" pitchFamily="18" charset="0"/>
                <a:sym typeface="Symbol" pitchFamily="18" charset="2"/>
              </a:rPr>
              <a:t></a:t>
            </a:r>
            <a:r>
              <a:rPr lang="en-US" sz="3100" i="1" dirty="0" smtClean="0">
                <a:latin typeface="Times New Roman" pitchFamily="18" charset="0"/>
                <a:sym typeface="Symbol" pitchFamily="18" charset="2"/>
              </a:rPr>
              <a:t> AVC)</a:t>
            </a:r>
            <a:r>
              <a:rPr lang="en-US" sz="3100" dirty="0" smtClean="0">
                <a:sym typeface="Symbol" pitchFamily="18" charset="2"/>
              </a:rPr>
              <a:t>, manager will shut down</a:t>
            </a:r>
          </a:p>
          <a:p>
            <a:pPr lvl="1" eaLnBrk="1" hangingPunct="1"/>
            <a:r>
              <a:rPr lang="en-US" sz="2800" dirty="0" smtClean="0"/>
              <a:t>Produce zero output</a:t>
            </a:r>
          </a:p>
          <a:p>
            <a:pPr lvl="1" eaLnBrk="1" hangingPunct="1"/>
            <a:r>
              <a:rPr lang="en-US" sz="2800" dirty="0" smtClean="0"/>
              <a:t>Lose only total fixed costs</a:t>
            </a:r>
          </a:p>
          <a:p>
            <a:pPr lvl="1" eaLnBrk="1" hangingPunct="1"/>
            <a:r>
              <a:rPr lang="en-US" sz="2800" dirty="0" smtClean="0"/>
              <a:t>Shutdown price is minimum </a:t>
            </a:r>
            <a:r>
              <a:rPr lang="en-US" sz="2900" b="1" i="1" dirty="0" smtClean="0">
                <a:latin typeface="Times New Roman" pitchFamily="18" charset="0"/>
              </a:rPr>
              <a:t>AVC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0203D8D-3B53-4961-B0E6-5B22D015F6D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Threats &amp; Promises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Conditional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Threats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Explicit or tacit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“If you take action </a:t>
            </a:r>
            <a:r>
              <a:rPr lang="en-US" i="1" smtClean="0"/>
              <a:t>A</a:t>
            </a:r>
            <a:r>
              <a:rPr lang="en-US" smtClean="0"/>
              <a:t>, I will take action </a:t>
            </a:r>
            <a:r>
              <a:rPr lang="en-US" i="1" smtClean="0"/>
              <a:t>B</a:t>
            </a:r>
            <a:r>
              <a:rPr lang="en-US" smtClean="0"/>
              <a:t>, which is undesirable or costly to you.”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Promises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“If you take action </a:t>
            </a:r>
            <a:r>
              <a:rPr lang="en-US" i="1" smtClean="0"/>
              <a:t>A</a:t>
            </a:r>
            <a:r>
              <a:rPr lang="en-US" smtClean="0"/>
              <a:t>, I will take action </a:t>
            </a:r>
            <a:r>
              <a:rPr lang="en-US" i="1" smtClean="0"/>
              <a:t>B</a:t>
            </a:r>
            <a:r>
              <a:rPr lang="en-US" smtClean="0"/>
              <a:t>, which is desirable or rewarding to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B80E2FD-A183-47C3-B399-CC48C2CC96F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Cooperation in Repeated Strategic Decisions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Cooperation occurs when oligopoly firms make individual decisions that make every firm better off than they would be in a (noncooperative) Nash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4D459A5-E848-4EC7-85AD-EB6F8312A3E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Cheating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Making noncooperative decisions</a:t>
            </a:r>
          </a:p>
          <a:p>
            <a:pPr lvl="1" eaLnBrk="1" hangingPunct="1"/>
            <a:r>
              <a:rPr lang="en-US" smtClean="0"/>
              <a:t>Does not imply that firms have made any agreement to cooperate</a:t>
            </a:r>
          </a:p>
          <a:p>
            <a:pPr eaLnBrk="1" hangingPunct="1"/>
            <a:r>
              <a:rPr lang="en-US" smtClean="0"/>
              <a:t>One-time prisoners’ dilemmas</a:t>
            </a:r>
          </a:p>
          <a:p>
            <a:pPr lvl="1" eaLnBrk="1" hangingPunct="1"/>
            <a:r>
              <a:rPr lang="en-US" smtClean="0"/>
              <a:t>Cooperation is not strategically stable</a:t>
            </a:r>
          </a:p>
          <a:p>
            <a:pPr lvl="1" eaLnBrk="1" hangingPunct="1"/>
            <a:r>
              <a:rPr lang="en-US" smtClean="0"/>
              <a:t>No future consequences from cheating, so both firms </a:t>
            </a:r>
            <a:r>
              <a:rPr lang="en-US" i="1" smtClean="0"/>
              <a:t>expect</a:t>
            </a:r>
            <a:r>
              <a:rPr lang="en-US" smtClean="0"/>
              <a:t> the other to cheat</a:t>
            </a:r>
          </a:p>
          <a:p>
            <a:pPr lvl="1" eaLnBrk="1" hangingPunct="1"/>
            <a:r>
              <a:rPr lang="en-US" smtClean="0"/>
              <a:t>Cheating is best response for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415AC09-A27A-4649-9D09-F9E4620BA13C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34975"/>
            <a:ext cx="7620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Pricing Dilemma for AMD &amp; Intel    </a:t>
            </a:r>
            <a:r>
              <a:rPr lang="en-US" sz="3400" smtClean="0"/>
              <a:t>(Table 13.5)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/>
        </p:nvGraphicFramePr>
        <p:xfrm>
          <a:off x="958850" y="1873250"/>
          <a:ext cx="7450138" cy="3768725"/>
        </p:xfrm>
        <a:graphic>
          <a:graphicData uri="http://schemas.openxmlformats.org/drawingml/2006/table">
            <a:tbl>
              <a:tblPr/>
              <a:tblGrid>
                <a:gridCol w="366713"/>
                <a:gridCol w="636587"/>
                <a:gridCol w="935038"/>
                <a:gridCol w="2743200"/>
                <a:gridCol w="27686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                 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AMD’s price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Futura Lt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Intel’s    price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High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$5,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B: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$2,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Low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C: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$6,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Lt BT" pitchFamily="34" charset="0"/>
                        </a:rPr>
                        <a:t>D: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Futura Lt BT" pitchFamily="34" charset="0"/>
                        </a:rPr>
                        <a:t>$3,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Futura Lt BT" pitchFamily="34" charset="0"/>
                        </a:rPr>
                        <a:t>$1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401" name="Text Box 33"/>
          <p:cNvSpPr txBox="1">
            <a:spLocks noChangeArrowheads="1"/>
          </p:cNvSpPr>
          <p:nvPr/>
        </p:nvSpPr>
        <p:spPr bwMode="auto">
          <a:xfrm>
            <a:off x="5091113" y="519271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I</a:t>
            </a:r>
          </a:p>
        </p:txBody>
      </p:sp>
      <p:sp>
        <p:nvSpPr>
          <p:cNvPr id="442402" name="Text Box 34"/>
          <p:cNvSpPr txBox="1">
            <a:spLocks noChangeArrowheads="1"/>
          </p:cNvSpPr>
          <p:nvPr/>
        </p:nvSpPr>
        <p:spPr bwMode="auto">
          <a:xfrm>
            <a:off x="7802563" y="52070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32"/>
                </a:solidFill>
                <a:latin typeface="Futura Lt BT" pitchFamily="34" charset="0"/>
              </a:rPr>
              <a:t>I</a:t>
            </a:r>
          </a:p>
        </p:txBody>
      </p:sp>
      <p:sp>
        <p:nvSpPr>
          <p:cNvPr id="442403" name="Text Box 35"/>
          <p:cNvSpPr txBox="1">
            <a:spLocks noChangeArrowheads="1"/>
          </p:cNvSpPr>
          <p:nvPr/>
        </p:nvSpPr>
        <p:spPr bwMode="auto">
          <a:xfrm>
            <a:off x="7794625" y="38481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A</a:t>
            </a:r>
          </a:p>
        </p:txBody>
      </p:sp>
      <p:sp>
        <p:nvSpPr>
          <p:cNvPr id="442404" name="Text Box 36"/>
          <p:cNvSpPr txBox="1">
            <a:spLocks noChangeArrowheads="1"/>
          </p:cNvSpPr>
          <p:nvPr/>
        </p:nvSpPr>
        <p:spPr bwMode="auto">
          <a:xfrm>
            <a:off x="8016875" y="520065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C386C"/>
                </a:solidFill>
                <a:latin typeface="Futura Lt BT" pitchFamily="34" charset="0"/>
              </a:rPr>
              <a:t>A</a:t>
            </a:r>
          </a:p>
        </p:txBody>
      </p:sp>
      <p:sp>
        <p:nvSpPr>
          <p:cNvPr id="67612" name="Text Box 37"/>
          <p:cNvSpPr txBox="1">
            <a:spLocks noChangeArrowheads="1"/>
          </p:cNvSpPr>
          <p:nvPr/>
        </p:nvSpPr>
        <p:spPr bwMode="auto">
          <a:xfrm>
            <a:off x="2852738" y="5640388"/>
            <a:ext cx="5726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Futura Lt BT" pitchFamily="34" charset="0"/>
              </a:rPr>
              <a:t>Payoffs in millions of dollars of profit per week.</a:t>
            </a:r>
          </a:p>
        </p:txBody>
      </p:sp>
      <p:sp>
        <p:nvSpPr>
          <p:cNvPr id="442406" name="Text Box 38"/>
          <p:cNvSpPr txBox="1">
            <a:spLocks noChangeArrowheads="1"/>
          </p:cNvSpPr>
          <p:nvPr/>
        </p:nvSpPr>
        <p:spPr bwMode="auto">
          <a:xfrm>
            <a:off x="3254375" y="3014663"/>
            <a:ext cx="1757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Futura Lt BT" pitchFamily="34" charset="0"/>
              </a:rPr>
              <a:t>Cooperation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294063" y="3009900"/>
            <a:ext cx="4471987" cy="1739900"/>
            <a:chOff x="2075" y="1896"/>
            <a:chExt cx="2817" cy="1096"/>
          </a:xfrm>
        </p:grpSpPr>
        <p:sp>
          <p:nvSpPr>
            <p:cNvPr id="67616" name="Text Box 40"/>
            <p:cNvSpPr txBox="1">
              <a:spLocks noChangeArrowheads="1"/>
            </p:cNvSpPr>
            <p:nvPr/>
          </p:nvSpPr>
          <p:spPr bwMode="auto">
            <a:xfrm>
              <a:off x="3785" y="1896"/>
              <a:ext cx="11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Futura Lt BT" pitchFamily="34" charset="0"/>
                </a:rPr>
                <a:t>AMD cheats</a:t>
              </a:r>
            </a:p>
          </p:txBody>
        </p:sp>
        <p:sp>
          <p:nvSpPr>
            <p:cNvPr id="67617" name="Text Box 41"/>
            <p:cNvSpPr txBox="1">
              <a:spLocks noChangeArrowheads="1"/>
            </p:cNvSpPr>
            <p:nvPr/>
          </p:nvSpPr>
          <p:spPr bwMode="auto">
            <a:xfrm>
              <a:off x="2075" y="2723"/>
              <a:ext cx="114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Futura Lt BT" pitchFamily="34" charset="0"/>
                </a:rPr>
                <a:t>Intel cheats</a:t>
              </a:r>
            </a:p>
          </p:txBody>
        </p:sp>
      </p:grpSp>
      <p:sp>
        <p:nvSpPr>
          <p:cNvPr id="442410" name="Text Box 42"/>
          <p:cNvSpPr txBox="1">
            <a:spLocks noChangeArrowheads="1"/>
          </p:cNvSpPr>
          <p:nvPr/>
        </p:nvSpPr>
        <p:spPr bwMode="auto">
          <a:xfrm>
            <a:off x="6030913" y="4318000"/>
            <a:ext cx="2182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Futura Lt BT" pitchFamily="34" charset="0"/>
              </a:rPr>
              <a:t>Noncooperation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01" grpId="0" autoUpdateAnimBg="0"/>
      <p:bldP spid="442402" grpId="0" autoUpdateAnimBg="0"/>
      <p:bldP spid="442403" grpId="0" autoUpdateAnimBg="0"/>
      <p:bldP spid="442404" grpId="0" autoUpdateAnimBg="0"/>
      <p:bldP spid="442406" grpId="0" build="p" autoUpdateAnimBg="0"/>
      <p:bldP spid="442410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8EEF6D4-6F2D-4A24-85C2-C2159487B676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Punishment for Cheating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With repeated decisions, cheaters can be punished</a:t>
            </a:r>
          </a:p>
          <a:p>
            <a:pPr eaLnBrk="1" hangingPunct="1"/>
            <a:r>
              <a:rPr lang="en-US" smtClean="0"/>
              <a:t>When credible threats of punishment in later rounds of decision making exist</a:t>
            </a:r>
          </a:p>
          <a:p>
            <a:pPr lvl="1" eaLnBrk="1" hangingPunct="1"/>
            <a:r>
              <a:rPr lang="en-US" smtClean="0"/>
              <a:t>Strategically astute managers can </a:t>
            </a:r>
            <a:r>
              <a:rPr lang="en-US" i="1" smtClean="0"/>
              <a:t>sometimes</a:t>
            </a:r>
            <a:r>
              <a:rPr lang="en-US" smtClean="0"/>
              <a:t> achieve cooperation in prisoners’ dilemmas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0C71C1C-CDD7-42C9-8A86-A4E7830EFE41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Deciding to Cooperate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z="3200" smtClean="0"/>
              <a:t>Cooperate</a:t>
            </a:r>
          </a:p>
          <a:p>
            <a:pPr lvl="1" eaLnBrk="1" hangingPunct="1"/>
            <a:r>
              <a:rPr lang="en-US" sz="2800" smtClean="0"/>
              <a:t>When present value of costs of cheating exceeds present value of benefits of cheating</a:t>
            </a:r>
          </a:p>
          <a:p>
            <a:pPr lvl="1" eaLnBrk="1" hangingPunct="1"/>
            <a:r>
              <a:rPr lang="en-US" sz="2800" smtClean="0"/>
              <a:t>Achieved in an oligopoly market when all firms decide not to cheat</a:t>
            </a:r>
          </a:p>
          <a:p>
            <a:pPr eaLnBrk="1" hangingPunct="1"/>
            <a:r>
              <a:rPr lang="en-US" sz="3200" smtClean="0"/>
              <a:t>Cheat</a:t>
            </a:r>
          </a:p>
          <a:p>
            <a:pPr lvl="1" eaLnBrk="1" hangingPunct="1"/>
            <a:r>
              <a:rPr lang="en-US" sz="2800" smtClean="0"/>
              <a:t>When present value of benefits of cheating exceeds present value of costs of cheating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4A24EAB-3095-4D9E-9550-FEFD26F1205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Deciding to Cooperate</a:t>
            </a:r>
          </a:p>
        </p:txBody>
      </p:sp>
      <p:pic>
        <p:nvPicPr>
          <p:cNvPr id="448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917700"/>
            <a:ext cx="72136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4418013"/>
            <a:ext cx="7848600" cy="974725"/>
          </a:xfrm>
          <a:noFill/>
        </p:spPr>
      </p:pic>
      <p:pic>
        <p:nvPicPr>
          <p:cNvPr id="4485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150" y="5603875"/>
            <a:ext cx="51149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6613" y="3148013"/>
            <a:ext cx="531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C865A059-05C2-41D4-AACF-F6AFD3C836C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4825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A Firm’s Benefits &amp; Costs of Cheating</a:t>
            </a:r>
            <a:r>
              <a:rPr lang="en-US" smtClean="0"/>
              <a:t>    </a:t>
            </a:r>
            <a:r>
              <a:rPr lang="en-US" sz="3400" smtClean="0"/>
              <a:t>(Figure 13.5)</a:t>
            </a:r>
          </a:p>
        </p:txBody>
      </p:sp>
      <p:pic>
        <p:nvPicPr>
          <p:cNvPr id="71684" name="Picture 3" descr="Fig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0050"/>
            <a:ext cx="7159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4" name="Picture 4" descr="Fig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0113" y="3017838"/>
            <a:ext cx="628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5" name="Picture 5" descr="Fig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0" y="3019425"/>
            <a:ext cx="6381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6" name="Picture 6" descr="Fig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025775"/>
            <a:ext cx="1279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7" name="Picture 7" descr="Fig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1863" y="3665538"/>
            <a:ext cx="78263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8" name="Picture 8" descr="Fig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4475" y="3667125"/>
            <a:ext cx="8302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9" name="Picture 9" descr="Fig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25" y="3667125"/>
            <a:ext cx="14065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7F3D8506-99BB-43D3-924F-B94F283D467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Trigger Strategies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rival’s cheating “triggers”  punishment phase</a:t>
            </a:r>
          </a:p>
          <a:p>
            <a:pPr eaLnBrk="1" hangingPunct="1"/>
            <a:r>
              <a:rPr lang="en-US" smtClean="0"/>
              <a:t>Tit-for-tat strategy</a:t>
            </a:r>
          </a:p>
          <a:p>
            <a:pPr lvl="1" eaLnBrk="1" hangingPunct="1"/>
            <a:r>
              <a:rPr lang="en-US" smtClean="0"/>
              <a:t>Punishes after an episode of cheating &amp; returns to cooperation if cheating ends</a:t>
            </a:r>
          </a:p>
          <a:p>
            <a:pPr eaLnBrk="1" hangingPunct="1"/>
            <a:r>
              <a:rPr lang="en-US" smtClean="0"/>
              <a:t>Grim strategy</a:t>
            </a:r>
          </a:p>
          <a:p>
            <a:pPr lvl="1" eaLnBrk="1" hangingPunct="1"/>
            <a:r>
              <a:rPr lang="en-US" smtClean="0"/>
              <a:t>Punishment continues forever, even if cheaters return to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2920AFC-646F-4049-8128-B255B622B21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Facilitating Practices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Legal tactics designed to make cooperation more likely</a:t>
            </a:r>
          </a:p>
          <a:p>
            <a:pPr eaLnBrk="1" hangingPunct="1"/>
            <a:r>
              <a:rPr lang="en-US" smtClean="0"/>
              <a:t>Four tactics</a:t>
            </a:r>
          </a:p>
          <a:p>
            <a:pPr lvl="1" eaLnBrk="1" hangingPunct="1"/>
            <a:r>
              <a:rPr lang="en-US" smtClean="0"/>
              <a:t>Price matching</a:t>
            </a:r>
          </a:p>
          <a:p>
            <a:pPr lvl="1" eaLnBrk="1" hangingPunct="1"/>
            <a:r>
              <a:rPr lang="en-US" smtClean="0"/>
              <a:t>Sale-price guarantees</a:t>
            </a:r>
          </a:p>
          <a:p>
            <a:pPr lvl="1" eaLnBrk="1" hangingPunct="1"/>
            <a:r>
              <a:rPr lang="en-US" smtClean="0"/>
              <a:t>Public pricing</a:t>
            </a:r>
          </a:p>
          <a:p>
            <a:pPr lvl="1" eaLnBrk="1" hangingPunct="1"/>
            <a:r>
              <a:rPr lang="en-US" smtClean="0"/>
              <a:t>Price 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38610E94-CE38-49E2-952D-5C899B6DB80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66725"/>
            <a:ext cx="77343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Decisions:</a:t>
            </a:r>
            <a:endParaRPr lang="en-US" sz="3200" smtClean="0"/>
          </a:p>
        </p:txBody>
      </p:sp>
      <p:pic>
        <p:nvPicPr>
          <p:cNvPr id="11268" name="Picture 3" descr="Fig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2317750"/>
            <a:ext cx="65119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6" name="Picture 8" descr="Fig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6825" y="2379663"/>
            <a:ext cx="537051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71700" y="2649538"/>
            <a:ext cx="6591300" cy="339725"/>
            <a:chOff x="2171700" y="2650123"/>
            <a:chExt cx="6591300" cy="33855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171700" y="2800415"/>
              <a:ext cx="5735638" cy="18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1" name="TextBox 22"/>
            <p:cNvSpPr txBox="1">
              <a:spLocks noChangeArrowheads="1"/>
            </p:cNvSpPr>
            <p:nvPr/>
          </p:nvSpPr>
          <p:spPr bwMode="auto">
            <a:xfrm>
              <a:off x="8135938" y="2650123"/>
              <a:ext cx="62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</a:t>
              </a:r>
              <a:r>
                <a:rPr lang="en-US" sz="1400"/>
                <a:t>o</a:t>
              </a:r>
              <a:endParaRPr lang="en-US" sz="160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171700" y="4154488"/>
            <a:ext cx="6667500" cy="339725"/>
            <a:chOff x="2171700" y="4155073"/>
            <a:chExt cx="6667500" cy="33855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171700" y="4324350"/>
              <a:ext cx="5735638" cy="18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TextBox 23"/>
            <p:cNvSpPr txBox="1">
              <a:spLocks noChangeArrowheads="1"/>
            </p:cNvSpPr>
            <p:nvPr/>
          </p:nvSpPr>
          <p:spPr bwMode="auto">
            <a:xfrm>
              <a:off x="8212138" y="4155073"/>
              <a:ext cx="62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</a:t>
              </a:r>
              <a:r>
                <a:rPr lang="en-US" sz="1400"/>
                <a:t>2</a:t>
              </a:r>
              <a:endParaRPr lang="en-US" sz="160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71700" y="4554538"/>
            <a:ext cx="6667500" cy="339725"/>
            <a:chOff x="2171700" y="4555123"/>
            <a:chExt cx="6667500" cy="338554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2171700" y="4724400"/>
              <a:ext cx="5735638" cy="18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24"/>
            <p:cNvSpPr txBox="1">
              <a:spLocks noChangeArrowheads="1"/>
            </p:cNvSpPr>
            <p:nvPr/>
          </p:nvSpPr>
          <p:spPr bwMode="auto">
            <a:xfrm>
              <a:off x="8212138" y="4555123"/>
              <a:ext cx="62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</a:t>
              </a:r>
              <a:r>
                <a:rPr lang="en-US" sz="1400"/>
                <a:t>3</a:t>
              </a:r>
              <a:endParaRPr lang="en-US" sz="16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71700" y="3716338"/>
            <a:ext cx="6667500" cy="339725"/>
            <a:chOff x="2171700" y="3716923"/>
            <a:chExt cx="6667500" cy="33855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171700" y="3886200"/>
              <a:ext cx="5735638" cy="18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5" name="TextBox 25"/>
            <p:cNvSpPr txBox="1">
              <a:spLocks noChangeArrowheads="1"/>
            </p:cNvSpPr>
            <p:nvPr/>
          </p:nvSpPr>
          <p:spPr bwMode="auto">
            <a:xfrm>
              <a:off x="8212138" y="3716923"/>
              <a:ext cx="627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</a:t>
              </a:r>
              <a:r>
                <a:rPr lang="en-US" sz="1400"/>
                <a:t>1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1F75BFE-CF7C-4E9F-A1E6-7DCFEED8AC06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Price Matching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Firm publicly announces that it will match any lower prices by rivals</a:t>
            </a:r>
          </a:p>
          <a:p>
            <a:pPr lvl="1" eaLnBrk="1" hangingPunct="1"/>
            <a:r>
              <a:rPr lang="en-US" smtClean="0"/>
              <a:t>Usually in advertisements</a:t>
            </a:r>
          </a:p>
          <a:p>
            <a:pPr eaLnBrk="1" hangingPunct="1"/>
            <a:r>
              <a:rPr lang="en-US" smtClean="0"/>
              <a:t>Discourages noncooperative price-cutting</a:t>
            </a:r>
          </a:p>
          <a:p>
            <a:pPr lvl="1" eaLnBrk="1" hangingPunct="1"/>
            <a:r>
              <a:rPr lang="en-US" smtClean="0"/>
              <a:t>Eliminates benefit to other firms from cutting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bldLvl="2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22D88F3-750F-4CA5-81C1-88BBB2236B4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Sale-Price Guarantees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Firm promises customers who buy an item today that they are entitled to receive any sale price the firm might offer in some stipulated future period</a:t>
            </a:r>
          </a:p>
          <a:p>
            <a:pPr lvl="1" eaLnBrk="1" hangingPunct="1"/>
            <a:r>
              <a:rPr lang="en-US" smtClean="0"/>
              <a:t>Primary purpose is to make it costly for firms to cut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2CDC57B-CE7F-4D9D-BDDF-0A9A840DAA7A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Public Pricing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Public prices facilitate quick detection of noncooperative price cuts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Timely &amp; authentic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Early detection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Reduces PV of benefits of cheating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Increases PV of costs of cheating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Reduces likelihood of noncooperative price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bldLvl="2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98202EE-BD83-4E39-945A-9B7AD41C88CE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Price Leadership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Price leader sets its price at a level it believes will maximize total industry profit</a:t>
            </a:r>
          </a:p>
          <a:p>
            <a:pPr lvl="1" eaLnBrk="1" hangingPunct="1"/>
            <a:r>
              <a:rPr lang="en-US" smtClean="0"/>
              <a:t>Rest of firms cooperate by setting same price</a:t>
            </a:r>
          </a:p>
          <a:p>
            <a:pPr eaLnBrk="1" hangingPunct="1"/>
            <a:r>
              <a:rPr lang="en-US" smtClean="0"/>
              <a:t>Does not require explicit agreement</a:t>
            </a:r>
          </a:p>
          <a:p>
            <a:pPr lvl="1" eaLnBrk="1" hangingPunct="1"/>
            <a:r>
              <a:rPr lang="en-US" smtClean="0"/>
              <a:t>Generally lawful means of facilitating cooperative pricing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625DA42-F0E3-4ED1-95E8-55B38584AFD1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Cartels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Most extreme form of cooperative oligopoly</a:t>
            </a:r>
          </a:p>
          <a:p>
            <a:pPr eaLnBrk="1" hangingPunct="1"/>
            <a:r>
              <a:rPr lang="en-US" smtClean="0"/>
              <a:t>Explicit collusive agreement to drive up prices by restricting total market output</a:t>
            </a:r>
          </a:p>
          <a:p>
            <a:pPr eaLnBrk="1" hangingPunct="1"/>
            <a:r>
              <a:rPr lang="en-US" smtClean="0"/>
              <a:t>Illegal in U.S., Canada, Mexico, Germany, &amp; European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2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1AF7A75-119A-4C11-9706-ACA1EFC457A4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Cartels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Pricing schemes usually strategically unstable &amp; difficult to maintain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Strong incentive to cheat by lowering price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When undetected, price cuts occur along very elastic single-firm demand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Lure of much greater revenues for any one firm that cuts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Cartel members secretly cut prices causing price to fall sharply along a much steeper demand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 bldLvl="2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DE50F0B-E7B3-46D4-B77A-091B1E39EC59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7363"/>
            <a:ext cx="7696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Intel’s Incentive to Cheat</a:t>
            </a:r>
            <a:r>
              <a:rPr lang="en-US" smtClean="0"/>
              <a:t>      </a:t>
            </a:r>
            <a:r>
              <a:rPr lang="en-US" sz="3400" smtClean="0"/>
              <a:t>(Figure 13.6)</a:t>
            </a:r>
          </a:p>
        </p:txBody>
      </p:sp>
      <p:pic>
        <p:nvPicPr>
          <p:cNvPr id="80900" name="Picture 3" descr="Fig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2038350"/>
            <a:ext cx="51196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6" name="Picture 4" descr="Fig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0" y="2719388"/>
            <a:ext cx="434181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7" name="Picture 5" descr="Fig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4063" y="2741613"/>
            <a:ext cx="257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8" name="Picture 6" descr="Fig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3788" y="2460625"/>
            <a:ext cx="1119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9" name="Picture 7" descr="Fig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7050" y="3495675"/>
            <a:ext cx="2746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00" name="Picture 8" descr="Fig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221038"/>
            <a:ext cx="3422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01" name="Picture 9" descr="Fig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8875" y="3211513"/>
            <a:ext cx="2651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586D90B-0A63-46F5-8C8A-0C190CBEA63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Tacit Collusion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892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Far less extreme form of cooperation among oligopoly firms</a:t>
            </a:r>
          </a:p>
          <a:p>
            <a:pPr eaLnBrk="1" hangingPunct="1"/>
            <a:r>
              <a:rPr lang="en-US" smtClean="0"/>
              <a:t>Cooperation occurs without any explicit agreement or any other facilitating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bldLvl="2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98B1631-0613-4174-B7B7-9F5F81E12AE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Strategic Entry Deterrence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Established firm(s) makes strategic moves designed to discourage or prevent entry of new firm(s) into a market</a:t>
            </a:r>
          </a:p>
          <a:p>
            <a:pPr eaLnBrk="1" hangingPunct="1"/>
            <a:r>
              <a:rPr lang="en-US" smtClean="0"/>
              <a:t>Two types of strategic moves</a:t>
            </a:r>
          </a:p>
          <a:p>
            <a:pPr lvl="1" eaLnBrk="1" hangingPunct="1"/>
            <a:r>
              <a:rPr lang="en-US" smtClean="0"/>
              <a:t>Limit pricing</a:t>
            </a:r>
          </a:p>
          <a:p>
            <a:pPr lvl="1" eaLnBrk="1" hangingPunct="1"/>
            <a:r>
              <a:rPr lang="en-US" smtClean="0"/>
              <a:t>Capacity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DD953C39-70E2-49E3-9198-6239DDDDCC7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Limit Pricing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Established firm(s) commits to setting price below profit-maximizing level to prevent entry</a:t>
            </a:r>
          </a:p>
          <a:p>
            <a:pPr lvl="1" eaLnBrk="1" hangingPunct="1"/>
            <a:r>
              <a:rPr lang="en-US" smtClean="0"/>
              <a:t>Under certain circumstances, an oligopolist (or monopolist), may make a credible commitment to charge a lower price forever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66725"/>
            <a:ext cx="77343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Short-Run Decisions:</a:t>
            </a:r>
            <a:endParaRPr lang="en-US" sz="320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28700" y="2538413"/>
          <a:ext cx="6362700" cy="3290892"/>
        </p:xfrm>
        <a:graphic>
          <a:graphicData uri="http://schemas.openxmlformats.org/drawingml/2006/table">
            <a:tbl>
              <a:tblPr/>
              <a:tblGrid>
                <a:gridCol w="571500"/>
                <a:gridCol w="685800"/>
                <a:gridCol w="762000"/>
                <a:gridCol w="704850"/>
                <a:gridCol w="876300"/>
                <a:gridCol w="876300"/>
                <a:gridCol w="952500"/>
                <a:gridCol w="933450"/>
              </a:tblGrid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MR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MC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AVC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ATC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-$10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-$4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$4.50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$7.83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$9.50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-$14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-$42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latin typeface="Arial"/>
                        </a:rPr>
                        <a:t>$1.11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$19.11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latin typeface="Arial"/>
                        </a:rPr>
                        <a:t>-$82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466850" y="4362450"/>
            <a:ext cx="5924550" cy="285750"/>
          </a:xfrm>
          <a:prstGeom prst="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66850" y="4657725"/>
            <a:ext cx="5924550" cy="28575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82" name="TextBox 28"/>
          <p:cNvSpPr txBox="1">
            <a:spLocks noChangeArrowheads="1"/>
          </p:cNvSpPr>
          <p:nvPr/>
        </p:nvSpPr>
        <p:spPr bwMode="auto">
          <a:xfrm>
            <a:off x="5448300" y="6115050"/>
            <a:ext cx="369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Companion Spreadsheet: ProductionCost.xls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C7C846EC-4EC2-440E-BCB5-854FB29EF512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95300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Limit Pricing:  Entry Deterred</a:t>
            </a:r>
            <a:r>
              <a:rPr lang="en-US" smtClean="0"/>
              <a:t> </a:t>
            </a:r>
            <a:r>
              <a:rPr lang="en-US" sz="3400" smtClean="0"/>
              <a:t>(Figure 13.7)</a:t>
            </a:r>
          </a:p>
        </p:txBody>
      </p:sp>
      <p:pic>
        <p:nvPicPr>
          <p:cNvPr id="84996" name="Picture 3" descr="Fig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2128838"/>
            <a:ext cx="760571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8" name="Picture 4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1875" y="4338638"/>
            <a:ext cx="2127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9" name="Picture 5" descr="Fig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975" y="2974975"/>
            <a:ext cx="208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0" name="Picture 6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9813" y="2955925"/>
            <a:ext cx="2127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1" name="Picture 7" descr="Fig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7463" y="30956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Fig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2088" y="3221038"/>
            <a:ext cx="2222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F59E1C8-FCF7-4957-80DE-541942B74B6B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95300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Limit Pricing:  Entry Occurs</a:t>
            </a:r>
            <a:r>
              <a:rPr lang="en-US" smtClean="0"/>
              <a:t> </a:t>
            </a:r>
            <a:r>
              <a:rPr lang="en-US" sz="3400" smtClean="0"/>
              <a:t>(Figure 13.8)</a:t>
            </a:r>
          </a:p>
        </p:txBody>
      </p:sp>
      <p:pic>
        <p:nvPicPr>
          <p:cNvPr id="86020" name="Picture 3" descr="Fig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1601788"/>
            <a:ext cx="735012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6" name="Picture 4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338" y="4694238"/>
            <a:ext cx="15255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 descr="Fig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0" y="47894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8" name="Picture 6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1650" y="4694238"/>
            <a:ext cx="15287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9" name="Picture 7" descr="Fig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4905375"/>
            <a:ext cx="1587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0" name="Picture 8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2517775"/>
            <a:ext cx="15287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1" name="Picture 9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338" y="2527300"/>
            <a:ext cx="15255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2" name="Picture 10" descr="Fig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5975" y="4197350"/>
            <a:ext cx="1549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3" name="Picture 11" descr="Fig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650" y="4835525"/>
            <a:ext cx="1762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2F66431-7D7B-4D4F-A055-F1400192C730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Capacity Expansion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z="3000" smtClean="0"/>
              <a:t>Established firm(s) can make the threat of a price cut credible by irreversibly increasing plant capacity</a:t>
            </a:r>
          </a:p>
          <a:p>
            <a:pPr eaLnBrk="1" hangingPunct="1"/>
            <a:r>
              <a:rPr lang="en-US" sz="3000" smtClean="0"/>
              <a:t>When increasing capacity results in lower marginal costs of production, the established firm’s best response to entry of a new firm may be to increase its own level of production</a:t>
            </a:r>
          </a:p>
          <a:p>
            <a:pPr lvl="1" eaLnBrk="1" hangingPunct="1"/>
            <a:r>
              <a:rPr lang="en-US" sz="2600" smtClean="0"/>
              <a:t>Requires established firm to cut its price to sell extra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95FAA50-CC31-4957-8063-6CD06DFBB3A5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95300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Excess Capacity Barrier to Entry</a:t>
            </a:r>
            <a:r>
              <a:rPr lang="en-US" smtClean="0"/>
              <a:t> </a:t>
            </a:r>
            <a:r>
              <a:rPr lang="en-US" sz="3400" smtClean="0"/>
              <a:t>(Figure 13.9)</a:t>
            </a:r>
          </a:p>
        </p:txBody>
      </p:sp>
      <p:pic>
        <p:nvPicPr>
          <p:cNvPr id="88068" name="Picture 3" descr="Fig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2471738"/>
            <a:ext cx="74390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2" name="Picture 4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50" y="3262313"/>
            <a:ext cx="17573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3" name="Picture 5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50" y="4743450"/>
            <a:ext cx="17573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4" name="Picture 6" descr="Fig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188" y="3236913"/>
            <a:ext cx="17192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5" name="Picture 7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338" y="3487738"/>
            <a:ext cx="177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6" name="Picture 8" descr="Fig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7838" y="3370263"/>
            <a:ext cx="177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7968EE0-F830-4D14-9073-93D3636DC0D4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95300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Excess Capacity Barrier to Entry</a:t>
            </a:r>
            <a:r>
              <a:rPr lang="en-US" smtClean="0"/>
              <a:t> </a:t>
            </a:r>
            <a:r>
              <a:rPr lang="en-US" sz="3400" smtClean="0"/>
              <a:t>(Figure 13.9)</a:t>
            </a:r>
          </a:p>
        </p:txBody>
      </p:sp>
      <p:pic>
        <p:nvPicPr>
          <p:cNvPr id="89092" name="Picture 3" descr="Fig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2328863"/>
            <a:ext cx="76104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0" name="Picture 4" descr="Fig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5" y="2757488"/>
            <a:ext cx="17891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1" name="Picture 5" descr="Fig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4800" y="4657725"/>
            <a:ext cx="1797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2" name="Picture 6" descr="Fig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488" y="3905250"/>
            <a:ext cx="1770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3" name="Picture 7" descr="ig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22116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4" name="Picture 8" descr="Fig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588" y="4752975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13AFA26E-2D24-45BE-BC91-B0AFFA80470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Irrelevance of Fixed Costs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Fixed costs are irrelevant in the production decision</a:t>
            </a:r>
          </a:p>
          <a:p>
            <a:pPr lvl="1" eaLnBrk="1" hangingPunct="1"/>
            <a:r>
              <a:rPr lang="en-US" smtClean="0"/>
              <a:t>Level of fixed cost has no effect on marginal cost or minimum average variable cost</a:t>
            </a:r>
          </a:p>
          <a:p>
            <a:pPr lvl="1" eaLnBrk="1" hangingPunct="1"/>
            <a:r>
              <a:rPr lang="en-US" smtClean="0"/>
              <a:t>Thus no effect on optimal level of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2" autoUpdateAnimBg="0"/>
    </p:bldLst>
  </p:timing>
</p:sld>
</file>

<file path=ppt/theme/theme1.xml><?xml version="1.0" encoding="utf-8"?>
<a:theme xmlns:a="http://schemas.openxmlformats.org/drawingml/2006/main" name="ThomasMaurice 9e">
  <a:themeElements>
    <a:clrScheme name="ThomasMaurice 9e.pp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omasMaurice 9e.p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omasMaurice 9e.p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Maurice 9e.p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Maurice 9e.p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Maurice 9e.p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Maurice 9e.p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Maurice 9e.p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Maurice 9e.p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Settings\sue\Application Data\Microsoft\Templates\ThomasMaurice 9e.pps</Template>
  <TotalTime>5122</TotalTime>
  <Words>3390</Words>
  <Application>Microsoft Office PowerPoint</Application>
  <PresentationFormat>On-screen Show (4:3)</PresentationFormat>
  <Paragraphs>735</Paragraphs>
  <Slides>84</Slides>
  <Notes>84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ThomasMaurice 9e</vt:lpstr>
      <vt:lpstr>Microsoft Office Excel 97-2003 Worksheet</vt:lpstr>
      <vt:lpstr>Slide 1</vt:lpstr>
      <vt:lpstr>Perfect Competition</vt:lpstr>
      <vt:lpstr>Demand for a Competitive     Price-Taker</vt:lpstr>
      <vt:lpstr>Demand for a Competitive        Price-Taking Firm    (Figure 11.2)</vt:lpstr>
      <vt:lpstr>Profit-Maximization in the      Short Run</vt:lpstr>
      <vt:lpstr>Short-Run Output Decision</vt:lpstr>
      <vt:lpstr>Short-Run Decisions:</vt:lpstr>
      <vt:lpstr>Short-Run Decisions:</vt:lpstr>
      <vt:lpstr>Irrelevance of Fixed Costs</vt:lpstr>
      <vt:lpstr>Summary of Short-Run Output Decision</vt:lpstr>
      <vt:lpstr>Short-Run Supply Curves</vt:lpstr>
      <vt:lpstr>Short-Run Firm &amp; Industry Supply (Figure 11.6)</vt:lpstr>
      <vt:lpstr>Long-Run Competitive Equilibrium</vt:lpstr>
      <vt:lpstr>Long-Run Competitive Equilibrium</vt:lpstr>
      <vt:lpstr>Long-Run Competitive Equilibrium   (Figure 11.8)</vt:lpstr>
      <vt:lpstr>Market Power</vt:lpstr>
      <vt:lpstr>Monopoly</vt:lpstr>
      <vt:lpstr>Measurement of Market Power</vt:lpstr>
      <vt:lpstr>Measurement of Market Power</vt:lpstr>
      <vt:lpstr>Determinants of Market Power</vt:lpstr>
      <vt:lpstr>Common Entry Barriers</vt:lpstr>
      <vt:lpstr>Common Entry Barriers</vt:lpstr>
      <vt:lpstr>Common Entry Barriers</vt:lpstr>
      <vt:lpstr>Demand &amp; Marginal Revenue for a Monopolist</vt:lpstr>
      <vt:lpstr>Demand &amp; Marginal Revenue for a Monopolist   (Figure 12.1)</vt:lpstr>
      <vt:lpstr>Short-Run Profit Maximization for Monopoly</vt:lpstr>
      <vt:lpstr>Short-Run Profit Maximization for Monopoly</vt:lpstr>
      <vt:lpstr>Short-Run Profit Maximization for Monopoly   (Figure 12.3)</vt:lpstr>
      <vt:lpstr>Short-Run Loss Minimization for Monopoly   (Figure 12.4)</vt:lpstr>
      <vt:lpstr>Long-Run Profit Maximization for Monopoly</vt:lpstr>
      <vt:lpstr>Long-Run Profit Maximization for Monopoly   (Figure 12.5)</vt:lpstr>
      <vt:lpstr>Monopolistic Competition</vt:lpstr>
      <vt:lpstr>Monopolistic Competition</vt:lpstr>
      <vt:lpstr>Short-Run Profit Maximization for Monopolistic Competition (Figure 12.7)</vt:lpstr>
      <vt:lpstr>Long-Run Profit Maximization for Monopolistic Competition (Figure 12.8)</vt:lpstr>
      <vt:lpstr>Multiple Plants</vt:lpstr>
      <vt:lpstr>A Multiplant Firm    (Figure 12.11)</vt:lpstr>
      <vt:lpstr>Oligopoly Markets</vt:lpstr>
      <vt:lpstr>Strategic Decisions</vt:lpstr>
      <vt:lpstr>Simultaneous Decisions</vt:lpstr>
      <vt:lpstr>Dominant Strategies</vt:lpstr>
      <vt:lpstr>Prisoners’ Dilemma</vt:lpstr>
      <vt:lpstr>Prisoners’ Dilemma  (Table 13.1)</vt:lpstr>
      <vt:lpstr>Dominated Strategies</vt:lpstr>
      <vt:lpstr>Successive Elimination of Dominated Strategies    (Table 13.3)</vt:lpstr>
      <vt:lpstr>Successive Elimination of Dominated Strategies    (Table 13.3)</vt:lpstr>
      <vt:lpstr>Making Mutually Best Decisions</vt:lpstr>
      <vt:lpstr>Nash Equilibrium</vt:lpstr>
      <vt:lpstr>Super Bowl Advertising:  A Unique Nash Equilibrium    (Table 13.4)</vt:lpstr>
      <vt:lpstr>Nash Equilibrium</vt:lpstr>
      <vt:lpstr>Sequential Decisions</vt:lpstr>
      <vt:lpstr>Game Tree</vt:lpstr>
      <vt:lpstr>Sequential Pizza Pricing      (Figure 13.3)</vt:lpstr>
      <vt:lpstr>First-Mover &amp; Second-Mover Advantages</vt:lpstr>
      <vt:lpstr>First-Mover &amp; Second-Mover Advantages</vt:lpstr>
      <vt:lpstr>First-Mover Advantage in Technology Choice    (Figure 13.4)</vt:lpstr>
      <vt:lpstr>First-Mover Advantage in Technology Choice    (Figure 13.4)</vt:lpstr>
      <vt:lpstr>Strategic Moves</vt:lpstr>
      <vt:lpstr>Commitments</vt:lpstr>
      <vt:lpstr>Threats &amp; Promises</vt:lpstr>
      <vt:lpstr>Cooperation in Repeated Strategic Decisions</vt:lpstr>
      <vt:lpstr>Cheating</vt:lpstr>
      <vt:lpstr>Pricing Dilemma for AMD &amp; Intel    (Table 13.5)</vt:lpstr>
      <vt:lpstr>Punishment for Cheating</vt:lpstr>
      <vt:lpstr>Deciding to Cooperate</vt:lpstr>
      <vt:lpstr>Deciding to Cooperate</vt:lpstr>
      <vt:lpstr>A Firm’s Benefits &amp; Costs of Cheating    (Figure 13.5)</vt:lpstr>
      <vt:lpstr>Trigger Strategies</vt:lpstr>
      <vt:lpstr>Facilitating Practices</vt:lpstr>
      <vt:lpstr>Price Matching</vt:lpstr>
      <vt:lpstr>Sale-Price Guarantees</vt:lpstr>
      <vt:lpstr>Public Pricing</vt:lpstr>
      <vt:lpstr>Price Leadership</vt:lpstr>
      <vt:lpstr>Cartels</vt:lpstr>
      <vt:lpstr>Cartels</vt:lpstr>
      <vt:lpstr>Intel’s Incentive to Cheat      (Figure 13.6)</vt:lpstr>
      <vt:lpstr>Tacit Collusion</vt:lpstr>
      <vt:lpstr>Strategic Entry Deterrence</vt:lpstr>
      <vt:lpstr>Limit Pricing</vt:lpstr>
      <vt:lpstr>Limit Pricing:  Entry Deterred (Figure 13.7)</vt:lpstr>
      <vt:lpstr>Limit Pricing:  Entry Occurs (Figure 13.8)</vt:lpstr>
      <vt:lpstr>Capacity Expansion</vt:lpstr>
      <vt:lpstr>Excess Capacity Barrier to Entry (Figure 13.9)</vt:lpstr>
      <vt:lpstr>Excess Capacity Barrier to Entry (Figure 13.9)</vt:lpstr>
    </vt:vector>
  </TitlesOfParts>
  <Company>MHHE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subject>9e</dc:subject>
  <dc:creator>Laurie Stumpf</dc:creator>
  <cp:lastModifiedBy>Michael</cp:lastModifiedBy>
  <cp:revision>161</cp:revision>
  <dcterms:created xsi:type="dcterms:W3CDTF">2001-05-31T13:53:20Z</dcterms:created>
  <dcterms:modified xsi:type="dcterms:W3CDTF">2009-11-03T21:37:36Z</dcterms:modified>
</cp:coreProperties>
</file>