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2" r:id="rId17"/>
    <p:sldId id="273" r:id="rId18"/>
    <p:sldId id="283" r:id="rId19"/>
    <p:sldId id="274" r:id="rId20"/>
    <p:sldId id="275" r:id="rId21"/>
    <p:sldId id="276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122"/>
    <a:srgbClr val="AC5E08"/>
    <a:srgbClr val="144414"/>
    <a:srgbClr val="1B4414"/>
    <a:srgbClr val="1C5418"/>
    <a:srgbClr val="245B1B"/>
    <a:srgbClr val="822B00"/>
    <a:srgbClr val="8A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99160" autoAdjust="0"/>
  </p:normalViewPr>
  <p:slideViewPr>
    <p:cSldViewPr snapToGrid="0">
      <p:cViewPr varScale="1">
        <p:scale>
          <a:sx n="85" d="100"/>
          <a:sy n="85" d="100"/>
        </p:scale>
        <p:origin x="-2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1.xml"/><Relationship Id="rId1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wmf"/><Relationship Id="rId1" Type="http://schemas.openxmlformats.org/officeDocument/2006/relationships/image" Target="../media/image4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D068EC-EF75-4CD7-955A-C6FED4D5D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63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B12FA5-A7EE-4EB4-981D-FDD83AA75AC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283E18-76E3-4E28-8F81-2368ECD5AE81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C7E823-B501-43E6-A4CB-C38792FE5A22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702B8A-B887-4DCA-9587-2AF5B5240884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0E1C11-C4E8-4DEA-9A3C-3E00D49A1F9E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4D37FD-3BE2-4199-8E89-ABBBFD291EE0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4D0379-DF87-4F80-9976-2B09788E778C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DC1EF4-5E6B-4994-97CA-B42286BF3972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CF57AF-2FEF-4FCD-B35F-6B6B79B95261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8088AF-5D1D-4A43-9988-AAD26EE278E2}" type="slidenum">
              <a:rPr lang="en-US" smtClean="0">
                <a:latin typeface="Times New Roman" pitchFamily="18" charset="0"/>
              </a:rPr>
              <a:pPr/>
              <a:t>18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8088AF-5D1D-4A43-9988-AAD26EE278E2}" type="slidenum">
              <a:rPr lang="en-US" smtClean="0">
                <a:latin typeface="Times New Roman" pitchFamily="18" charset="0"/>
              </a:rPr>
              <a:pPr/>
              <a:t>19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F7864E-630B-45CB-80E9-085E49C63549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B96659-8810-42BF-945C-B19A559AAEFE}" type="slidenum">
              <a:rPr lang="en-US" smtClean="0">
                <a:latin typeface="Times New Roman" pitchFamily="18" charset="0"/>
              </a:rPr>
              <a:pPr/>
              <a:t>20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4CE9AA-EE93-49DD-90FD-A70B5766DA81}" type="slidenum">
              <a:rPr lang="en-US" smtClean="0">
                <a:latin typeface="Times New Roman" pitchFamily="18" charset="0"/>
              </a:rPr>
              <a:pPr/>
              <a:t>21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814321-070A-40C4-B2CC-7DE8659F4429}" type="slidenum">
              <a:rPr lang="en-US" smtClean="0">
                <a:latin typeface="Times New Roman" pitchFamily="18" charset="0"/>
              </a:rPr>
              <a:pPr/>
              <a:t>22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DAA0B4-7C02-46EC-ACC6-5A35E678549F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7F589D-7BBB-4302-BA8B-EA1E2EF13386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B3793A-39F7-49F1-82D7-668CD1910273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B76E45-3D3D-4CB6-B4F0-FDAB90172639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8583BE-929D-4A38-B0C0-AEDD42D4A8D3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2D1710-28BC-49F0-B30D-06287D2307F5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5EC60B-DAC8-4B7B-A72F-BC9ED87DEF18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7041D1-DEFA-47BD-852A-9E1057F7B146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164D8E-0627-4988-83FC-BC2FA821BA85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 userDrawn="1"/>
        </p:nvSpPr>
        <p:spPr bwMode="auto">
          <a:xfrm>
            <a:off x="457200" y="1676400"/>
            <a:ext cx="46038" cy="76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76200" y="6594475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4572000" y="6613525"/>
            <a:ext cx="449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Copyright © 2013 by The McGraw-Hill Companies, Inc. All rights reserved</a:t>
            </a:r>
            <a:r>
              <a:rPr lang="en-US" sz="1000" b="1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itchFamily="34" charset="0"/>
              <a:buChar char="•"/>
              <a:defRPr/>
            </a:lvl1pPr>
            <a:lvl2pPr marL="742950" indent="-285750">
              <a:buFont typeface="Courier New" pitchFamily="49" charset="0"/>
              <a:buChar char="-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304800" y="6629400"/>
            <a:ext cx="8610600" cy="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8915400" y="228600"/>
            <a:ext cx="0" cy="640080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04800" y="228600"/>
            <a:ext cx="8610600" cy="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228600" y="152400"/>
            <a:ext cx="0" cy="655320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8991600" y="152400"/>
            <a:ext cx="0" cy="655320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228600" y="152400"/>
            <a:ext cx="8763000" cy="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37" name="Straight Connector 12"/>
          <p:cNvCxnSpPr>
            <a:cxnSpLocks noChangeShapeType="1"/>
          </p:cNvCxnSpPr>
          <p:nvPr userDrawn="1"/>
        </p:nvCxnSpPr>
        <p:spPr bwMode="auto">
          <a:xfrm>
            <a:off x="498475" y="1450975"/>
            <a:ext cx="8172450" cy="0"/>
          </a:xfrm>
          <a:prstGeom prst="line">
            <a:avLst/>
          </a:prstGeom>
          <a:noFill/>
          <a:ln w="28575" algn="ctr">
            <a:solidFill>
              <a:srgbClr val="174122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3200">
          <a:solidFill>
            <a:srgbClr val="17412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~"/>
        <a:defRPr sz="2800">
          <a:solidFill>
            <a:srgbClr val="AC5E0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w"/>
        <a:defRPr sz="2400">
          <a:solidFill>
            <a:srgbClr val="AC5E0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AC5E0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2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2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990600"/>
            <a:ext cx="9144000" cy="1981200"/>
          </a:xfrm>
        </p:spPr>
        <p:txBody>
          <a:bodyPr/>
          <a:lstStyle/>
          <a:p>
            <a:r>
              <a:rPr lang="en-US" smtClean="0"/>
              <a:t>Chapter 6</a:t>
            </a:r>
            <a:br>
              <a:rPr lang="en-US" smtClean="0"/>
            </a:br>
            <a:r>
              <a:rPr lang="en-US" smtClean="0"/>
              <a:t>Elasticity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449263"/>
            <a:ext cx="7620000" cy="838200"/>
          </a:xfrm>
        </p:spPr>
        <p:txBody>
          <a:bodyPr/>
          <a:lstStyle/>
          <a:p>
            <a:r>
              <a:rPr lang="en-US" sz="4000" smtClean="0"/>
              <a:t>Computation of Elasticity          Over an Interval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When calculating price elasticity of demand over an interval of demand, use the interval or arc elasticity formula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473547"/>
              </p:ext>
            </p:extLst>
          </p:nvPr>
        </p:nvGraphicFramePr>
        <p:xfrm>
          <a:off x="1028700" y="3462569"/>
          <a:ext cx="11049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450"/>
                <a:gridCol w="552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Qd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3207"/>
              </p:ext>
            </p:extLst>
          </p:nvPr>
        </p:nvGraphicFramePr>
        <p:xfrm>
          <a:off x="3451225" y="4017530"/>
          <a:ext cx="1098091" cy="136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4" imgW="634680" imgH="787320" progId="Equation.3">
                  <p:embed/>
                </p:oleObj>
              </mc:Choice>
              <mc:Fallback>
                <p:oleObj name="Equation" r:id="rId4" imgW="6346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4017530"/>
                        <a:ext cx="1098091" cy="136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156152"/>
              </p:ext>
            </p:extLst>
          </p:nvPr>
        </p:nvGraphicFramePr>
        <p:xfrm>
          <a:off x="4723847" y="3620286"/>
          <a:ext cx="1617067" cy="2154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6" imgW="914400" imgH="1218960" progId="Equation.3">
                  <p:embed/>
                </p:oleObj>
              </mc:Choice>
              <mc:Fallback>
                <p:oleObj name="Equation" r:id="rId6" imgW="9144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3847" y="3620286"/>
                        <a:ext cx="1617067" cy="2154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492358"/>
              </p:ext>
            </p:extLst>
          </p:nvPr>
        </p:nvGraphicFramePr>
        <p:xfrm>
          <a:off x="6502400" y="3560329"/>
          <a:ext cx="2260600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8" imgW="1244520" imgH="1218960" progId="Equation.3">
                  <p:embed/>
                </p:oleObj>
              </mc:Choice>
              <mc:Fallback>
                <p:oleObj name="Equation" r:id="rId8" imgW="12445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0" y="3560329"/>
                        <a:ext cx="2260600" cy="221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97811"/>
              </p:ext>
            </p:extLst>
          </p:nvPr>
        </p:nvGraphicFramePr>
        <p:xfrm>
          <a:off x="2136775" y="3462569"/>
          <a:ext cx="55245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1.67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38150"/>
            <a:ext cx="8126413" cy="838200"/>
          </a:xfrm>
        </p:spPr>
        <p:txBody>
          <a:bodyPr/>
          <a:lstStyle/>
          <a:p>
            <a:r>
              <a:rPr lang="en-US" sz="4000" smtClean="0"/>
              <a:t>Computation of Elasticity at a Point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calculating price elasticity at a point on demand, multiply the slope of demand 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Q/P</a:t>
            </a:r>
            <a:r>
              <a:rPr lang="en-US" smtClean="0">
                <a:sym typeface="Symbol" pitchFamily="18" charset="2"/>
              </a:rPr>
              <a:t>), computed at the point of measure, </a:t>
            </a:r>
            <a:r>
              <a:rPr lang="en-US" smtClean="0"/>
              <a:t>times the ratio </a:t>
            </a:r>
            <a:r>
              <a:rPr lang="en-US" b="1" i="1" smtClean="0">
                <a:latin typeface="Times New Roman" pitchFamily="18" charset="0"/>
              </a:rPr>
              <a:t>P/Q</a:t>
            </a:r>
            <a:r>
              <a:rPr lang="en-US" i="1" smtClean="0"/>
              <a:t>, </a:t>
            </a:r>
            <a:r>
              <a:rPr lang="en-US" smtClean="0"/>
              <a:t>using the values of </a:t>
            </a:r>
            <a:r>
              <a:rPr lang="en-US" b="1" i="1" smtClean="0">
                <a:latin typeface="Times New Roman" pitchFamily="18" charset="0"/>
              </a:rPr>
              <a:t>P</a:t>
            </a:r>
            <a:r>
              <a:rPr lang="en-US" smtClean="0"/>
              <a:t> and </a:t>
            </a:r>
            <a:r>
              <a:rPr lang="en-US" b="1" i="1" smtClean="0">
                <a:latin typeface="Times New Roman" pitchFamily="18" charset="0"/>
              </a:rPr>
              <a:t>Q</a:t>
            </a:r>
            <a:r>
              <a:rPr lang="en-US" smtClean="0"/>
              <a:t> at the point of measure</a:t>
            </a:r>
          </a:p>
          <a:p>
            <a:r>
              <a:rPr lang="en-US" smtClean="0"/>
              <a:t>Method of measuring point elasticity depends on whether demand is linear or curvilinear</a:t>
            </a:r>
          </a:p>
          <a:p>
            <a:pPr lvl="1"/>
            <a:endParaRPr lang="en-US" smtClean="0"/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400050" y="127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458788"/>
            <a:ext cx="7620000" cy="838200"/>
          </a:xfrm>
        </p:spPr>
        <p:txBody>
          <a:bodyPr/>
          <a:lstStyle/>
          <a:p>
            <a:r>
              <a:rPr lang="en-US" sz="4000" smtClean="0"/>
              <a:t>Point Elasticity When          Demand is Linear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900" dirty="0" smtClean="0"/>
          </a:p>
        </p:txBody>
      </p:sp>
      <p:sp>
        <p:nvSpPr>
          <p:cNvPr id="44035" name="Text Box 24"/>
          <p:cNvSpPr txBox="1">
            <a:spLocks noChangeArrowheads="1"/>
          </p:cNvSpPr>
          <p:nvPr/>
        </p:nvSpPr>
        <p:spPr bwMode="auto">
          <a:xfrm>
            <a:off x="3822700" y="51181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850900" y="1582735"/>
            <a:ext cx="77549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174122"/>
                </a:solidFill>
                <a:latin typeface="+mn-lt"/>
              </a:rPr>
              <a:t>Given </a:t>
            </a:r>
            <a:r>
              <a:rPr lang="en-US" sz="3200" b="1" i="1" dirty="0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Q = a + </a:t>
            </a:r>
            <a:r>
              <a:rPr lang="en-US" sz="3200" b="1" i="1" dirty="0" err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sz="3200" b="1" i="1" dirty="0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i="1" dirty="0" err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b="1" i="1" dirty="0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i="1" dirty="0" err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en-US" sz="3200" b="1" i="1" baseline="-25000" dirty="0" err="1">
                <a:solidFill>
                  <a:srgbClr val="17412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>
                <a:solidFill>
                  <a:srgbClr val="174122"/>
                </a:solidFill>
                <a:latin typeface="+mn-lt"/>
              </a:rPr>
              <a:t>,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333500" y="3282245"/>
            <a:ext cx="6673077" cy="1339476"/>
            <a:chOff x="1333500" y="3358435"/>
            <a:chExt cx="5006271" cy="1339476"/>
          </a:xfrm>
        </p:grpSpPr>
        <p:grpSp>
          <p:nvGrpSpPr>
            <p:cNvPr id="14" name="Group 13"/>
            <p:cNvGrpSpPr/>
            <p:nvPr/>
          </p:nvGrpSpPr>
          <p:grpSpPr>
            <a:xfrm>
              <a:off x="1333500" y="3358435"/>
              <a:ext cx="5006271" cy="612775"/>
              <a:chOff x="1333500" y="3358435"/>
              <a:chExt cx="5006271" cy="61277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333500" y="3386435"/>
                <a:ext cx="34163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/>
                  <a:t>e</a:t>
                </a:r>
                <a:r>
                  <a:rPr lang="en-US" sz="3200" i="1" dirty="0" smtClean="0"/>
                  <a:t>xpress </a:t>
                </a:r>
                <a:r>
                  <a:rPr lang="en-US" sz="3200" i="1" dirty="0" smtClean="0"/>
                  <a:t>demand as </a:t>
                </a:r>
                <a:endParaRPr lang="en-US" sz="3200" i="1" dirty="0"/>
              </a:p>
            </p:txBody>
          </p:sp>
          <p:graphicFrame>
            <p:nvGraphicFramePr>
              <p:cNvPr id="18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95070894"/>
                  </p:ext>
                </p:extLst>
              </p:nvPr>
            </p:nvGraphicFramePr>
            <p:xfrm>
              <a:off x="4237921" y="3358435"/>
              <a:ext cx="2101850" cy="612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76" name="Equation" r:id="rId4" imgW="787320" imgH="228600" progId="Equation.3">
                      <p:embed/>
                    </p:oleObj>
                  </mc:Choice>
                  <mc:Fallback>
                    <p:oleObj name="Equation" r:id="rId4" imgW="78732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37921" y="3358435"/>
                            <a:ext cx="2101850" cy="6127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5" name="TextBox 14"/>
            <p:cNvSpPr txBox="1"/>
            <p:nvPr/>
          </p:nvSpPr>
          <p:spPr>
            <a:xfrm>
              <a:off x="1333500" y="4113136"/>
              <a:ext cx="17494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/>
                <a:t>where</a:t>
              </a:r>
              <a:endParaRPr lang="en-US" sz="3200" i="1" dirty="0"/>
            </a:p>
          </p:txBody>
        </p:sp>
        <p:graphicFrame>
          <p:nvGraphicFramePr>
            <p:cNvPr id="1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0033138"/>
                </p:ext>
              </p:extLst>
            </p:nvPr>
          </p:nvGraphicFramePr>
          <p:xfrm>
            <a:off x="2517929" y="4046121"/>
            <a:ext cx="3014662" cy="646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7" name="Equation" r:id="rId6" imgW="1130040" imgH="241200" progId="Equation.3">
                    <p:embed/>
                  </p:oleObj>
                </mc:Choice>
                <mc:Fallback>
                  <p:oleObj name="Equation" r:id="rId6" imgW="11300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929" y="4046121"/>
                          <a:ext cx="3014662" cy="646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1539874" y="5013324"/>
            <a:ext cx="5312694" cy="1123950"/>
            <a:chOff x="1539874" y="5013324"/>
            <a:chExt cx="5312694" cy="1123950"/>
          </a:xfrm>
        </p:grpSpPr>
        <p:sp>
          <p:nvSpPr>
            <p:cNvPr id="20" name="TextBox 19"/>
            <p:cNvSpPr txBox="1"/>
            <p:nvPr/>
          </p:nvSpPr>
          <p:spPr>
            <a:xfrm>
              <a:off x="1539874" y="5282912"/>
              <a:ext cx="263458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/>
                <a:t>a</a:t>
              </a:r>
              <a:r>
                <a:rPr lang="en-US" sz="3200" i="1" dirty="0" smtClean="0"/>
                <a:t>nd  slope </a:t>
              </a:r>
              <a:r>
                <a:rPr lang="en-US" sz="3200" i="1" dirty="0" smtClean="0"/>
                <a:t>is </a:t>
              </a:r>
              <a:endParaRPr lang="en-US" sz="3200" i="1" dirty="0"/>
            </a:p>
          </p:txBody>
        </p:sp>
        <p:graphicFrame>
          <p:nvGraphicFramePr>
            <p:cNvPr id="2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447534"/>
                </p:ext>
              </p:extLst>
            </p:nvPr>
          </p:nvGraphicFramePr>
          <p:xfrm>
            <a:off x="4174455" y="5013324"/>
            <a:ext cx="2678113" cy="1123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8" name="Equation" r:id="rId8" imgW="1002960" imgH="419040" progId="Equation.3">
                    <p:embed/>
                  </p:oleObj>
                </mc:Choice>
                <mc:Fallback>
                  <p:oleObj name="Equation" r:id="rId8" imgW="100296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4455" y="5013324"/>
                          <a:ext cx="2678113" cy="1123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1539874" y="2315428"/>
            <a:ext cx="6868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where income (M) and price of related goods take on specific values     and      , respectively</a:t>
            </a:r>
            <a:endParaRPr lang="en-US" sz="24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544189"/>
              </p:ext>
            </p:extLst>
          </p:nvPr>
        </p:nvGraphicFramePr>
        <p:xfrm>
          <a:off x="4722484" y="2730926"/>
          <a:ext cx="3778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10" imgW="203024" imgH="203024" progId="Equation.3">
                  <p:embed/>
                </p:oleObj>
              </mc:Choice>
              <mc:Fallback>
                <p:oleObj name="Equation" r:id="rId10" imgW="203024" imgH="2030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484" y="2730926"/>
                        <a:ext cx="3778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76246"/>
              </p:ext>
            </p:extLst>
          </p:nvPr>
        </p:nvGraphicFramePr>
        <p:xfrm>
          <a:off x="5713404" y="2730926"/>
          <a:ext cx="3476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Equation" r:id="rId12" imgW="190417" imgH="241195" progId="Equation.3">
                  <p:embed/>
                </p:oleObj>
              </mc:Choice>
              <mc:Fallback>
                <p:oleObj name="Equation" r:id="rId12" imgW="190417" imgH="24119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404" y="2730926"/>
                        <a:ext cx="347662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Compute elasticity using either of two equivalent formulas below</a:t>
            </a:r>
          </a:p>
          <a:p>
            <a:endParaRPr lang="en-US" sz="2800" i="1" dirty="0" smtClean="0">
              <a:latin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</a:endParaRP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i="1" dirty="0" smtClean="0">
              <a:latin typeface="Times New Roman" pitchFamily="18" charset="0"/>
            </a:endParaRPr>
          </a:p>
        </p:txBody>
      </p:sp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400050" y="127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422275"/>
            <a:ext cx="7620000" cy="838200"/>
          </a:xfrm>
        </p:spPr>
        <p:txBody>
          <a:bodyPr/>
          <a:lstStyle/>
          <a:p>
            <a:r>
              <a:rPr lang="en-US" sz="4000" smtClean="0"/>
              <a:t>Point Elasticity When          Demand is Curvilinear</a:t>
            </a:r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471916"/>
              </p:ext>
            </p:extLst>
          </p:nvPr>
        </p:nvGraphicFramePr>
        <p:xfrm>
          <a:off x="1474594" y="2675868"/>
          <a:ext cx="55245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6" imgW="1917360" imgH="431640" progId="Equation.3">
                  <p:embed/>
                </p:oleObj>
              </mc:Choice>
              <mc:Fallback>
                <p:oleObj name="Equation" r:id="rId6" imgW="1917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594" y="2675868"/>
                        <a:ext cx="5524500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095917" y="4013199"/>
            <a:ext cx="6934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/>
              <a:t>Where P and Q are value of price and quantity demand at the point of measure along demand.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5084762"/>
            <a:ext cx="39243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4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the spreadsheet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rgbClr val="000048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uiExpand="1" build="p" bldLvl="2" autoUpdateAnimBg="0"/>
      <p:bldP spid="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0" y="439738"/>
            <a:ext cx="7620000" cy="838200"/>
          </a:xfrm>
        </p:spPr>
        <p:txBody>
          <a:bodyPr/>
          <a:lstStyle/>
          <a:p>
            <a:r>
              <a:rPr lang="en-US" sz="3800" smtClean="0"/>
              <a:t>Elasticity (Generally) Varies Along a Demand Curve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For linear demand, price and </a:t>
            </a:r>
            <a:r>
              <a:rPr lang="en-US" sz="3000" b="1" dirty="0" smtClean="0"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3000" b="1" i="1" dirty="0" err="1" smtClean="0"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3000" b="1" dirty="0" err="1" smtClean="0"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3000" dirty="0" err="1" smtClean="0">
                <a:sym typeface="Symbol" pitchFamily="18" charset="2"/>
              </a:rPr>
              <a:t>vary</a:t>
            </a:r>
            <a:r>
              <a:rPr lang="en-US" sz="3000" dirty="0" smtClean="0">
                <a:sym typeface="Symbol" pitchFamily="18" charset="2"/>
              </a:rPr>
              <a:t> directly</a:t>
            </a:r>
          </a:p>
          <a:p>
            <a:pPr lvl="1"/>
            <a:r>
              <a:rPr lang="en-US" sz="2600" dirty="0" smtClean="0">
                <a:sym typeface="Symbol" pitchFamily="18" charset="2"/>
              </a:rPr>
              <a:t>The higher the price, the more elastic is demand</a:t>
            </a:r>
          </a:p>
          <a:p>
            <a:pPr lvl="1"/>
            <a:r>
              <a:rPr lang="en-US" sz="2600" dirty="0" smtClean="0">
                <a:sym typeface="Symbol" pitchFamily="18" charset="2"/>
              </a:rPr>
              <a:t>The lower the price, the less elastic is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414338"/>
            <a:ext cx="7620000" cy="838200"/>
          </a:xfrm>
        </p:spPr>
        <p:txBody>
          <a:bodyPr/>
          <a:lstStyle/>
          <a:p>
            <a:r>
              <a:rPr lang="en-US" smtClean="0"/>
              <a:t>Marginal Revenue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39875"/>
            <a:ext cx="8229600" cy="4525963"/>
          </a:xfrm>
        </p:spPr>
        <p:txBody>
          <a:bodyPr/>
          <a:lstStyle/>
          <a:p>
            <a:r>
              <a:rPr lang="en-US" sz="2800" smtClean="0"/>
              <a:t>Marginal revenue </a:t>
            </a:r>
            <a:r>
              <a:rPr lang="en-US" sz="2800" smtClean="0">
                <a:latin typeface="Times New Roman" pitchFamily="18" charset="0"/>
              </a:rPr>
              <a:t>(</a:t>
            </a:r>
            <a:r>
              <a:rPr lang="en-US" sz="2800" b="1" i="1" smtClean="0">
                <a:latin typeface="Times New Roman" pitchFamily="18" charset="0"/>
              </a:rPr>
              <a:t>MR</a:t>
            </a:r>
            <a:r>
              <a:rPr lang="en-US" sz="2800" smtClean="0">
                <a:latin typeface="Times New Roman" pitchFamily="18" charset="0"/>
              </a:rPr>
              <a:t>)</a:t>
            </a:r>
            <a:r>
              <a:rPr lang="en-US" sz="2800" smtClean="0"/>
              <a:t> is the change in total revenue per unit change in output</a:t>
            </a:r>
          </a:p>
          <a:p>
            <a:r>
              <a:rPr lang="en-US" sz="2800" smtClean="0"/>
              <a:t>Since </a:t>
            </a:r>
            <a:r>
              <a:rPr lang="en-US" sz="2800" b="1" i="1" smtClean="0">
                <a:latin typeface="Times New Roman" pitchFamily="18" charset="0"/>
              </a:rPr>
              <a:t>MR</a:t>
            </a:r>
            <a:r>
              <a:rPr lang="en-US" sz="2800" smtClean="0"/>
              <a:t> measures the rate of change in total revenue as quantity changes, </a:t>
            </a:r>
            <a:r>
              <a:rPr lang="en-US" sz="2800" b="1" i="1" smtClean="0">
                <a:latin typeface="Times New Roman" pitchFamily="18" charset="0"/>
              </a:rPr>
              <a:t>MR</a:t>
            </a:r>
            <a:r>
              <a:rPr lang="en-US" sz="2800" smtClean="0"/>
              <a:t> is the slope of the total revenue </a:t>
            </a:r>
            <a:r>
              <a:rPr lang="en-US" sz="2800" i="1" smtClean="0">
                <a:latin typeface="Times New Roman" pitchFamily="18" charset="0"/>
              </a:rPr>
              <a:t>(</a:t>
            </a:r>
            <a:r>
              <a:rPr lang="en-US" sz="2800" b="1" i="1" smtClean="0">
                <a:latin typeface="Times New Roman" pitchFamily="18" charset="0"/>
              </a:rPr>
              <a:t>TR</a:t>
            </a:r>
            <a:r>
              <a:rPr lang="en-US" sz="2800" i="1" smtClean="0">
                <a:latin typeface="Times New Roman" pitchFamily="18" charset="0"/>
              </a:rPr>
              <a:t>)</a:t>
            </a:r>
            <a:r>
              <a:rPr lang="en-US" sz="2800" smtClean="0"/>
              <a:t> curve </a:t>
            </a:r>
          </a:p>
          <a:p>
            <a:endParaRPr lang="en-US" sz="3000" smtClean="0"/>
          </a:p>
          <a:p>
            <a:endParaRPr lang="en-US" sz="3000" smtClean="0"/>
          </a:p>
          <a:p>
            <a:r>
              <a:rPr lang="en-US" sz="2800" smtClean="0"/>
              <a:t>Inframarginal units</a:t>
            </a:r>
          </a:p>
          <a:p>
            <a:pPr lvl="1"/>
            <a:r>
              <a:rPr lang="en-US" sz="2400" smtClean="0"/>
              <a:t>Units of output that could have been sold at a higher price had a firm not lowered its price to sell the marginal unit </a:t>
            </a:r>
            <a:endParaRPr lang="en-US" sz="2600" smtClean="0"/>
          </a:p>
        </p:txBody>
      </p:sp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400050" y="127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3470275" y="3917950"/>
          <a:ext cx="2046288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6" imgW="761669" imgH="431613" progId="Equation.DSMT4">
                  <p:embed/>
                </p:oleObj>
              </mc:Choice>
              <mc:Fallback>
                <p:oleObj name="Equation" r:id="rId6" imgW="761669" imgH="431613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75" y="3917950"/>
                        <a:ext cx="2046288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uiExpand="1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464" name="Group 80"/>
          <p:cNvGraphicFramePr>
            <a:graphicFrameLocks noGrp="1"/>
          </p:cNvGraphicFramePr>
          <p:nvPr/>
        </p:nvGraphicFramePr>
        <p:xfrm>
          <a:off x="601663" y="1622425"/>
          <a:ext cx="8013700" cy="4633916"/>
        </p:xfrm>
        <a:graphic>
          <a:graphicData uri="http://schemas.openxmlformats.org/drawingml/2006/table">
            <a:tbl>
              <a:tblPr/>
              <a:tblGrid>
                <a:gridCol w="2224088"/>
                <a:gridCol w="1398587"/>
                <a:gridCol w="2008188"/>
                <a:gridCol w="2382837"/>
              </a:tblGrid>
              <a:tr h="487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</a:rPr>
                        <a:t>Unit sales (Q)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</a:rPr>
                        <a:t>TR = P </a:t>
                      </a:r>
                      <a:r>
                        <a:rPr kumimoji="0" lang="en-US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</a:rPr>
                        <a:t> Q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</a:rPr>
                        <a:t>MR = </a:t>
                      </a:r>
                      <a:r>
                        <a:rPr kumimoji="0" lang="en-US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TR/Q</a:t>
                      </a:r>
                      <a:endParaRPr kumimoji="0" lang="en-US" sz="2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17412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$ 4.50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   4.00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   3.50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   3.10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   2.80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   2.40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   2.00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j-lt"/>
                        </a:rPr>
                        <a:t>   1.50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j-lt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69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407988"/>
            <a:ext cx="7620000" cy="8382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 smtClean="0"/>
              <a:t>Demand &amp; Marginal </a:t>
            </a:r>
            <a:r>
              <a:rPr lang="en-US" dirty="0" smtClean="0"/>
              <a:t>Revenue</a:t>
            </a:r>
            <a:endParaRPr lang="en-US" sz="3300" dirty="0" smtClean="0"/>
          </a:p>
        </p:txBody>
      </p:sp>
      <p:sp>
        <p:nvSpPr>
          <p:cNvPr id="272466" name="Text Box 82"/>
          <p:cNvSpPr>
            <a:spLocks noGrp="1" noChangeArrowheads="1"/>
          </p:cNvSpPr>
          <p:nvPr>
            <p:ph idx="1"/>
          </p:nvPr>
        </p:nvSpPr>
        <p:spPr>
          <a:xfrm>
            <a:off x="4675188" y="2152650"/>
            <a:ext cx="1355725" cy="4492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AC5E08"/>
                </a:solidFill>
                <a:latin typeface="+mj-lt"/>
              </a:rPr>
              <a:t>$   0.00     </a:t>
            </a:r>
            <a:r>
              <a:rPr lang="en-US" sz="2000" dirty="0" smtClean="0">
                <a:solidFill>
                  <a:srgbClr val="AC5E08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72467" name="Text Box 83"/>
          <p:cNvSpPr txBox="1">
            <a:spLocks noChangeArrowheads="1"/>
          </p:cNvSpPr>
          <p:nvPr/>
        </p:nvSpPr>
        <p:spPr bwMode="auto">
          <a:xfrm>
            <a:off x="4748213" y="2662238"/>
            <a:ext cx="1355725" cy="4492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$</a:t>
            </a:r>
            <a:r>
              <a:rPr lang="en-US" dirty="0">
                <a:solidFill>
                  <a:srgbClr val="AC5E08"/>
                </a:solidFill>
                <a:latin typeface="+mj-lt"/>
              </a:rPr>
              <a:t>4.00</a:t>
            </a:r>
            <a:r>
              <a:rPr lang="en-US" sz="2000" dirty="0">
                <a:solidFill>
                  <a:srgbClr val="AC5E08"/>
                </a:solidFill>
                <a:latin typeface="+mj-lt"/>
              </a:rPr>
              <a:t> </a:t>
            </a:r>
          </a:p>
        </p:txBody>
      </p:sp>
      <p:sp>
        <p:nvSpPr>
          <p:cNvPr id="272469" name="Text Box 85"/>
          <p:cNvSpPr txBox="1">
            <a:spLocks noChangeArrowheads="1"/>
          </p:cNvSpPr>
          <p:nvPr/>
        </p:nvSpPr>
        <p:spPr bwMode="auto">
          <a:xfrm>
            <a:off x="4756150" y="3186113"/>
            <a:ext cx="1355725" cy="4492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>
                <a:solidFill>
                  <a:schemeClr val="bg1"/>
                </a:solidFill>
                <a:latin typeface="+mj-lt"/>
              </a:rPr>
              <a:t>$</a:t>
            </a:r>
            <a:r>
              <a:rPr lang="en-US">
                <a:solidFill>
                  <a:srgbClr val="AC5E08"/>
                </a:solidFill>
                <a:latin typeface="+mj-lt"/>
              </a:rPr>
              <a:t>7.00</a:t>
            </a:r>
            <a:r>
              <a:rPr lang="en-US" sz="2000">
                <a:solidFill>
                  <a:srgbClr val="AC5E08"/>
                </a:solidFill>
                <a:latin typeface="+mj-lt"/>
              </a:rPr>
              <a:t> </a:t>
            </a:r>
          </a:p>
        </p:txBody>
      </p:sp>
      <p:sp>
        <p:nvSpPr>
          <p:cNvPr id="272476" name="Text Box 92"/>
          <p:cNvSpPr txBox="1">
            <a:spLocks noChangeArrowheads="1"/>
          </p:cNvSpPr>
          <p:nvPr/>
        </p:nvSpPr>
        <p:spPr bwMode="auto">
          <a:xfrm>
            <a:off x="4751388" y="3695700"/>
            <a:ext cx="1355725" cy="4492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>
                <a:solidFill>
                  <a:schemeClr val="bg1"/>
                </a:solidFill>
                <a:latin typeface="+mj-lt"/>
              </a:rPr>
              <a:t>$</a:t>
            </a:r>
            <a:r>
              <a:rPr lang="en-US">
                <a:solidFill>
                  <a:srgbClr val="AC5E08"/>
                </a:solidFill>
                <a:latin typeface="+mj-lt"/>
              </a:rPr>
              <a:t>9.30</a:t>
            </a:r>
            <a:r>
              <a:rPr lang="en-US" sz="2000">
                <a:solidFill>
                  <a:srgbClr val="AC5E08"/>
                </a:solidFill>
                <a:latin typeface="+mj-lt"/>
              </a:rPr>
              <a:t> </a:t>
            </a:r>
          </a:p>
        </p:txBody>
      </p:sp>
      <p:sp>
        <p:nvSpPr>
          <p:cNvPr id="272477" name="Text Box 93"/>
          <p:cNvSpPr txBox="1">
            <a:spLocks noChangeArrowheads="1"/>
          </p:cNvSpPr>
          <p:nvPr/>
        </p:nvSpPr>
        <p:spPr bwMode="auto">
          <a:xfrm>
            <a:off x="4675188" y="4219575"/>
            <a:ext cx="1355725" cy="4492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>
                <a:solidFill>
                  <a:schemeClr val="bg1"/>
                </a:solidFill>
                <a:latin typeface="+mj-lt"/>
              </a:rPr>
              <a:t>$</a:t>
            </a:r>
            <a:r>
              <a:rPr lang="en-US">
                <a:solidFill>
                  <a:srgbClr val="AC5E08"/>
                </a:solidFill>
                <a:latin typeface="+mj-lt"/>
              </a:rPr>
              <a:t>11.20</a:t>
            </a:r>
            <a:r>
              <a:rPr lang="en-US" sz="2000">
                <a:solidFill>
                  <a:srgbClr val="3C386C"/>
                </a:solidFill>
                <a:latin typeface="+mj-lt"/>
              </a:rPr>
              <a:t> </a:t>
            </a:r>
          </a:p>
        </p:txBody>
      </p:sp>
      <p:sp>
        <p:nvSpPr>
          <p:cNvPr id="272478" name="Text Box 94"/>
          <p:cNvSpPr txBox="1">
            <a:spLocks noChangeArrowheads="1"/>
          </p:cNvSpPr>
          <p:nvPr/>
        </p:nvSpPr>
        <p:spPr bwMode="auto">
          <a:xfrm>
            <a:off x="4627563" y="4743450"/>
            <a:ext cx="1355725" cy="4492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 $</a:t>
            </a:r>
            <a:r>
              <a:rPr lang="en-US" dirty="0">
                <a:solidFill>
                  <a:srgbClr val="AC5E08"/>
                </a:solidFill>
                <a:latin typeface="+mj-lt"/>
              </a:rPr>
              <a:t>12.00</a:t>
            </a:r>
            <a:r>
              <a:rPr lang="en-US" sz="2000" dirty="0">
                <a:solidFill>
                  <a:srgbClr val="3C386C"/>
                </a:solidFill>
                <a:latin typeface="+mj-lt"/>
              </a:rPr>
              <a:t> </a:t>
            </a:r>
          </a:p>
        </p:txBody>
      </p:sp>
      <p:sp>
        <p:nvSpPr>
          <p:cNvPr id="272479" name="Text Box 95"/>
          <p:cNvSpPr txBox="1">
            <a:spLocks noChangeArrowheads="1"/>
          </p:cNvSpPr>
          <p:nvPr/>
        </p:nvSpPr>
        <p:spPr bwMode="auto">
          <a:xfrm>
            <a:off x="4622800" y="5253038"/>
            <a:ext cx="1355725" cy="4492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 $</a:t>
            </a:r>
            <a:r>
              <a:rPr lang="en-US" dirty="0">
                <a:solidFill>
                  <a:srgbClr val="AC5E08"/>
                </a:solidFill>
                <a:latin typeface="+mj-lt"/>
              </a:rPr>
              <a:t>12.00</a:t>
            </a:r>
            <a:r>
              <a:rPr lang="en-US" sz="2000" dirty="0">
                <a:solidFill>
                  <a:srgbClr val="AC5E08"/>
                </a:solidFill>
                <a:latin typeface="+mj-lt"/>
              </a:rPr>
              <a:t> </a:t>
            </a:r>
          </a:p>
        </p:txBody>
      </p:sp>
      <p:sp>
        <p:nvSpPr>
          <p:cNvPr id="272480" name="Text Box 96"/>
          <p:cNvSpPr txBox="1">
            <a:spLocks noChangeArrowheads="1"/>
          </p:cNvSpPr>
          <p:nvPr/>
        </p:nvSpPr>
        <p:spPr bwMode="auto">
          <a:xfrm>
            <a:off x="4618038" y="5776913"/>
            <a:ext cx="1355725" cy="4492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$ </a:t>
            </a:r>
            <a:r>
              <a:rPr lang="en-US" dirty="0" smtClean="0">
                <a:solidFill>
                  <a:srgbClr val="AC5E08"/>
                </a:solidFill>
                <a:latin typeface="+mj-lt"/>
              </a:rPr>
              <a:t>10.50</a:t>
            </a:r>
            <a:r>
              <a:rPr lang="en-US" sz="2000" dirty="0" smtClean="0">
                <a:solidFill>
                  <a:srgbClr val="AC5E08"/>
                </a:solidFill>
                <a:latin typeface="+mj-lt"/>
              </a:rPr>
              <a:t>  </a:t>
            </a:r>
            <a:endParaRPr lang="en-US" sz="2000" dirty="0">
              <a:solidFill>
                <a:srgbClr val="AC5E08"/>
              </a:solidFill>
              <a:latin typeface="+mj-lt"/>
            </a:endParaRPr>
          </a:p>
        </p:txBody>
      </p:sp>
      <p:sp>
        <p:nvSpPr>
          <p:cNvPr id="272481" name="Text Box 97"/>
          <p:cNvSpPr txBox="1">
            <a:spLocks noChangeArrowheads="1"/>
          </p:cNvSpPr>
          <p:nvPr/>
        </p:nvSpPr>
        <p:spPr bwMode="auto">
          <a:xfrm>
            <a:off x="7213600" y="2190750"/>
            <a:ext cx="5492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rgbClr val="AC5E08"/>
                </a:solidFill>
                <a:latin typeface="Comic Sans MS" pitchFamily="66" charset="0"/>
              </a:rPr>
              <a:t>-- </a:t>
            </a:r>
          </a:p>
        </p:txBody>
      </p:sp>
      <p:sp>
        <p:nvSpPr>
          <p:cNvPr id="272482" name="Text Box 98"/>
          <p:cNvSpPr txBox="1">
            <a:spLocks noChangeArrowheads="1"/>
          </p:cNvSpPr>
          <p:nvPr/>
        </p:nvSpPr>
        <p:spPr bwMode="auto">
          <a:xfrm>
            <a:off x="6880225" y="2657475"/>
            <a:ext cx="1355725" cy="4492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AC5E08"/>
                </a:solidFill>
                <a:latin typeface="+mj-lt"/>
              </a:rPr>
              <a:t>$ 4.00</a:t>
            </a:r>
            <a:r>
              <a:rPr lang="en-US" sz="2000" dirty="0" smtClean="0">
                <a:solidFill>
                  <a:srgbClr val="AC5E08"/>
                </a:solidFill>
                <a:latin typeface="+mj-lt"/>
              </a:rPr>
              <a:t> </a:t>
            </a:r>
            <a:endParaRPr lang="en-US" sz="2000" dirty="0">
              <a:solidFill>
                <a:srgbClr val="AC5E08"/>
              </a:solidFill>
              <a:latin typeface="+mj-lt"/>
            </a:endParaRPr>
          </a:p>
        </p:txBody>
      </p:sp>
      <p:sp>
        <p:nvSpPr>
          <p:cNvPr id="272483" name="Text Box 99"/>
          <p:cNvSpPr txBox="1">
            <a:spLocks noChangeArrowheads="1"/>
          </p:cNvSpPr>
          <p:nvPr/>
        </p:nvSpPr>
        <p:spPr bwMode="auto">
          <a:xfrm>
            <a:off x="6875463" y="3181350"/>
            <a:ext cx="1355725" cy="4492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 $</a:t>
            </a:r>
            <a:r>
              <a:rPr lang="en-US" dirty="0" smtClean="0">
                <a:solidFill>
                  <a:srgbClr val="AC5E08"/>
                </a:solidFill>
                <a:latin typeface="+mj-lt"/>
              </a:rPr>
              <a:t>3.00</a:t>
            </a:r>
            <a:r>
              <a:rPr lang="en-US" sz="2000" dirty="0" smtClean="0">
                <a:solidFill>
                  <a:srgbClr val="AC5E08"/>
                </a:solidFill>
                <a:latin typeface="+mj-lt"/>
              </a:rPr>
              <a:t> </a:t>
            </a:r>
            <a:endParaRPr lang="en-US" sz="2000" dirty="0">
              <a:solidFill>
                <a:srgbClr val="AC5E08"/>
              </a:solidFill>
              <a:latin typeface="+mj-lt"/>
            </a:endParaRPr>
          </a:p>
        </p:txBody>
      </p:sp>
      <p:sp>
        <p:nvSpPr>
          <p:cNvPr id="272484" name="Text Box 100"/>
          <p:cNvSpPr txBox="1">
            <a:spLocks noChangeArrowheads="1"/>
          </p:cNvSpPr>
          <p:nvPr/>
        </p:nvSpPr>
        <p:spPr bwMode="auto">
          <a:xfrm>
            <a:off x="6870700" y="3690938"/>
            <a:ext cx="1355725" cy="4492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 $</a:t>
            </a:r>
            <a:r>
              <a:rPr lang="en-US" dirty="0">
                <a:solidFill>
                  <a:srgbClr val="AC5E08"/>
                </a:solidFill>
                <a:latin typeface="+mj-lt"/>
              </a:rPr>
              <a:t>2.30</a:t>
            </a:r>
            <a:r>
              <a:rPr lang="en-US" sz="2000" dirty="0">
                <a:solidFill>
                  <a:srgbClr val="3C386C"/>
                </a:solidFill>
                <a:latin typeface="+mj-lt"/>
              </a:rPr>
              <a:t> </a:t>
            </a:r>
          </a:p>
        </p:txBody>
      </p:sp>
      <p:sp>
        <p:nvSpPr>
          <p:cNvPr id="272485" name="Text Box 101"/>
          <p:cNvSpPr txBox="1">
            <a:spLocks noChangeArrowheads="1"/>
          </p:cNvSpPr>
          <p:nvPr/>
        </p:nvSpPr>
        <p:spPr bwMode="auto">
          <a:xfrm>
            <a:off x="6937375" y="4214813"/>
            <a:ext cx="1355725" cy="4492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AC5E08"/>
                </a:solidFill>
                <a:latin typeface="+mj-lt"/>
              </a:rPr>
              <a:t>  1.90</a:t>
            </a:r>
            <a:r>
              <a:rPr lang="en-US" sz="2000" dirty="0" smtClean="0">
                <a:solidFill>
                  <a:srgbClr val="3C386C"/>
                </a:solidFill>
                <a:latin typeface="+mj-lt"/>
              </a:rPr>
              <a:t> </a:t>
            </a:r>
            <a:endParaRPr lang="en-US" sz="2000" dirty="0">
              <a:solidFill>
                <a:srgbClr val="3C386C"/>
              </a:solidFill>
              <a:latin typeface="+mj-lt"/>
            </a:endParaRPr>
          </a:p>
        </p:txBody>
      </p:sp>
      <p:sp>
        <p:nvSpPr>
          <p:cNvPr id="272486" name="Text Box 102"/>
          <p:cNvSpPr txBox="1">
            <a:spLocks noChangeArrowheads="1"/>
          </p:cNvSpPr>
          <p:nvPr/>
        </p:nvSpPr>
        <p:spPr bwMode="auto">
          <a:xfrm>
            <a:off x="6875463" y="4738688"/>
            <a:ext cx="1355725" cy="4492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$ </a:t>
            </a:r>
            <a:r>
              <a:rPr lang="en-US" dirty="0" smtClean="0">
                <a:solidFill>
                  <a:srgbClr val="AC5E08"/>
                </a:solidFill>
                <a:latin typeface="+mj-lt"/>
              </a:rPr>
              <a:t>0.80</a:t>
            </a:r>
            <a:r>
              <a:rPr lang="en-US" sz="2000" dirty="0" smtClean="0">
                <a:solidFill>
                  <a:srgbClr val="AC5E08"/>
                </a:solidFill>
                <a:latin typeface="+mj-lt"/>
              </a:rPr>
              <a:t> </a:t>
            </a:r>
            <a:endParaRPr lang="en-US" sz="2000" dirty="0">
              <a:solidFill>
                <a:srgbClr val="AC5E08"/>
              </a:solidFill>
              <a:latin typeface="+mj-lt"/>
            </a:endParaRPr>
          </a:p>
        </p:txBody>
      </p:sp>
      <p:sp>
        <p:nvSpPr>
          <p:cNvPr id="272487" name="Text Box 103"/>
          <p:cNvSpPr txBox="1">
            <a:spLocks noChangeArrowheads="1"/>
          </p:cNvSpPr>
          <p:nvPr/>
        </p:nvSpPr>
        <p:spPr bwMode="auto">
          <a:xfrm>
            <a:off x="7205663" y="5248275"/>
            <a:ext cx="912812" cy="4492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AC5E08"/>
                </a:solidFill>
                <a:latin typeface="+mj-lt"/>
              </a:rPr>
              <a:t>0.00</a:t>
            </a:r>
            <a:r>
              <a:rPr lang="en-US" sz="2000" dirty="0" smtClean="0">
                <a:solidFill>
                  <a:srgbClr val="3C386C"/>
                </a:solidFill>
                <a:latin typeface="+mj-lt"/>
              </a:rPr>
              <a:t> </a:t>
            </a:r>
            <a:endParaRPr lang="en-US" sz="2000" dirty="0">
              <a:solidFill>
                <a:srgbClr val="3C386C"/>
              </a:solidFill>
              <a:latin typeface="+mj-lt"/>
            </a:endParaRPr>
          </a:p>
        </p:txBody>
      </p:sp>
      <p:sp>
        <p:nvSpPr>
          <p:cNvPr id="272488" name="Text Box 104"/>
          <p:cNvSpPr txBox="1">
            <a:spLocks noChangeArrowheads="1"/>
          </p:cNvSpPr>
          <p:nvPr/>
        </p:nvSpPr>
        <p:spPr bwMode="auto">
          <a:xfrm>
            <a:off x="6794500" y="5772150"/>
            <a:ext cx="1355725" cy="4492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$  </a:t>
            </a:r>
            <a:r>
              <a:rPr lang="en-US" dirty="0" smtClean="0">
                <a:solidFill>
                  <a:srgbClr val="AC5E08"/>
                </a:solidFill>
                <a:latin typeface="+mj-lt"/>
              </a:rPr>
              <a:t>-</a:t>
            </a:r>
            <a:r>
              <a:rPr lang="en-US" dirty="0">
                <a:solidFill>
                  <a:srgbClr val="AC5E08"/>
                </a:solidFill>
                <a:latin typeface="+mj-lt"/>
              </a:rPr>
              <a:t>1.50</a:t>
            </a:r>
            <a:r>
              <a:rPr lang="en-US" sz="2000" dirty="0">
                <a:solidFill>
                  <a:srgbClr val="AC5E08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7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66" grpId="0" build="p" autoUpdateAnimBg="0"/>
      <p:bldP spid="272467" grpId="0" autoUpdateAnimBg="0"/>
      <p:bldP spid="272469" grpId="0" autoUpdateAnimBg="0"/>
      <p:bldP spid="272476" grpId="0" autoUpdateAnimBg="0"/>
      <p:bldP spid="272477" grpId="0" autoUpdateAnimBg="0"/>
      <p:bldP spid="272478" grpId="0" autoUpdateAnimBg="0"/>
      <p:bldP spid="272479" grpId="0" autoUpdateAnimBg="0"/>
      <p:bldP spid="272480" grpId="0" autoUpdateAnimBg="0"/>
      <p:bldP spid="272481" grpId="0" autoUpdateAnimBg="0"/>
      <p:bldP spid="272482" grpId="0" autoUpdateAnimBg="0"/>
      <p:bldP spid="272483" grpId="0" autoUpdateAnimBg="0"/>
      <p:bldP spid="272484" grpId="0" autoUpdateAnimBg="0"/>
      <p:bldP spid="272485" grpId="0" autoUpdateAnimBg="0"/>
      <p:bldP spid="272486" grpId="0" autoUpdateAnimBg="0"/>
      <p:bldP spid="272487" grpId="0" autoUpdateAnimBg="0"/>
      <p:bldP spid="27248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425450"/>
            <a:ext cx="8001000" cy="838200"/>
          </a:xfrm>
        </p:spPr>
        <p:txBody>
          <a:bodyPr/>
          <a:lstStyle/>
          <a:p>
            <a:r>
              <a:rPr lang="en-US" dirty="0" smtClean="0"/>
              <a:t>Demand,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dirty="0" smtClean="0"/>
              <a:t>, &amp;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TR</a:t>
            </a:r>
            <a:endParaRPr lang="en-US" sz="3300" dirty="0" smtClean="0"/>
          </a:p>
        </p:txBody>
      </p:sp>
      <p:pic>
        <p:nvPicPr>
          <p:cNvPr id="62466" name="Picture 4" descr="Fig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863" y="1658938"/>
            <a:ext cx="3821112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5" descr="Fig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0750" y="2084388"/>
            <a:ext cx="3802063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59" name="Picture 7" descr="Fig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4675" y="2005013"/>
            <a:ext cx="259556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58" name="Picture 6" descr="Fig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981200"/>
            <a:ext cx="2441575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61" name="Picture 9" descr="Fig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2046288"/>
            <a:ext cx="2695575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60" name="Picture 8" descr="Fig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2500" y="2605088"/>
            <a:ext cx="2044700" cy="282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63" name="Picture 11" descr="Fig 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4813" y="2365375"/>
            <a:ext cx="3051175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62" name="Picture 10" descr="Fig 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3113" y="2352675"/>
            <a:ext cx="2449512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Demand &amp; Marginal Revenue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588963" y="1600200"/>
            <a:ext cx="7905750" cy="4525963"/>
          </a:xfrm>
        </p:spPr>
        <p:txBody>
          <a:bodyPr/>
          <a:lstStyle/>
          <a:p>
            <a:r>
              <a:rPr lang="en-US" dirty="0" smtClean="0"/>
              <a:t>When inverse demand is linear,                   </a:t>
            </a:r>
          </a:p>
          <a:p>
            <a:pPr>
              <a:buFont typeface="Arial" charset="0"/>
              <a:buNone/>
            </a:pPr>
            <a:r>
              <a:rPr lang="en-US" b="1" i="1" dirty="0" smtClean="0">
                <a:latin typeface="Times New Roman" pitchFamily="18" charset="0"/>
              </a:rPr>
              <a:t>                 P = A + BQ   (A &gt; 0, B &lt; 0)</a:t>
            </a:r>
          </a:p>
          <a:p>
            <a:pPr lvl="1"/>
            <a:r>
              <a:rPr lang="en-US" dirty="0" smtClean="0"/>
              <a:t>Marginal revenue is also linear, intersects the vertical (price) axis at the same point as demand, &amp; is twice as steep as demand</a:t>
            </a:r>
            <a:endParaRPr lang="en-US" b="1" i="1" dirty="0" smtClean="0">
              <a:latin typeface="Times New Roman" pitchFamily="18" charset="0"/>
            </a:endParaRPr>
          </a:p>
          <a:p>
            <a:pPr lvl="1">
              <a:buFontTx/>
              <a:buNone/>
            </a:pPr>
            <a:r>
              <a:rPr lang="en-US" b="1" i="1" dirty="0" smtClean="0">
                <a:latin typeface="Times New Roman" pitchFamily="18" charset="0"/>
              </a:rPr>
              <a:t>                         </a:t>
            </a:r>
            <a:r>
              <a:rPr lang="en-US" sz="3200" b="1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MR = A + 2BQ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84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Demand &amp; Marginal Revenue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524000"/>
            <a:ext cx="7848600" cy="65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rgbClr val="17412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800">
                <a:solidFill>
                  <a:srgbClr val="AC5E08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400">
                <a:solidFill>
                  <a:srgbClr val="AC5E08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AC5E08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kern="0" smtClean="0"/>
              <a:t>Marginal Revenue derived from Demand,     </a:t>
            </a:r>
            <a:endParaRPr lang="en-US" sz="2400" i="1" kern="0" smtClean="0">
              <a:latin typeface="Times New Roman" pitchFamily="18" charset="0"/>
            </a:endParaRPr>
          </a:p>
          <a:p>
            <a:pPr lvl="1">
              <a:buFont typeface="Courier New" pitchFamily="49" charset="0"/>
              <a:buNone/>
            </a:pPr>
            <a:endParaRPr lang="en-US" kern="0" smtClean="0"/>
          </a:p>
          <a:p>
            <a:pPr lvl="1">
              <a:buFont typeface="Courier New" pitchFamily="49" charset="0"/>
              <a:buNone/>
            </a:pPr>
            <a:endParaRPr lang="en-US" kern="0" smtClean="0"/>
          </a:p>
          <a:p>
            <a:pPr lvl="1">
              <a:buFont typeface="Courier New" pitchFamily="49" charset="0"/>
              <a:buNone/>
            </a:pPr>
            <a:endParaRPr lang="en-US" kern="0" smtClean="0"/>
          </a:p>
          <a:p>
            <a:pPr lvl="1">
              <a:buFontTx/>
              <a:buNone/>
            </a:pPr>
            <a:r>
              <a:rPr lang="en-US" b="1" i="1" kern="0" smtClean="0">
                <a:latin typeface="Times New Roman" pitchFamily="18" charset="0"/>
              </a:rPr>
              <a:t>                    </a:t>
            </a:r>
            <a:endParaRPr lang="en-US" sz="3200" b="1" i="1" kern="0" smtClean="0">
              <a:latin typeface="Times New Roman" pitchFamily="18" charset="0"/>
            </a:endParaRPr>
          </a:p>
          <a:p>
            <a:pPr lvl="1"/>
            <a:endParaRPr lang="en-US" kern="0" dirty="0" smtClean="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1498600" y="2183067"/>
          <a:ext cx="1865313" cy="56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4" imgW="761760" imgH="228600" progId="Equation.3">
                  <p:embed/>
                </p:oleObj>
              </mc:Choice>
              <mc:Fallback>
                <p:oleObj name="Equation" r:id="rId4" imgW="76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2183067"/>
                        <a:ext cx="1865313" cy="560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4221724" y="2183067"/>
          <a:ext cx="2173288" cy="5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6" imgW="850680" imgH="228600" progId="Equation.3">
                  <p:embed/>
                </p:oleObj>
              </mc:Choice>
              <mc:Fallback>
                <p:oleObj name="Equation" r:id="rId6" imgW="850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724" y="2183067"/>
                        <a:ext cx="2173288" cy="584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1498600" y="2767587"/>
          <a:ext cx="2914651" cy="972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8" imgW="1295280" imgH="431640" progId="Equation.3">
                  <p:embed/>
                </p:oleObj>
              </mc:Choice>
              <mc:Fallback>
                <p:oleObj name="Equation" r:id="rId8" imgW="1295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2767587"/>
                        <a:ext cx="2914651" cy="9727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4935538" y="2995613"/>
          <a:ext cx="19589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10" imgW="799920" imgH="228600" progId="Equation.3">
                  <p:embed/>
                </p:oleObj>
              </mc:Choice>
              <mc:Fallback>
                <p:oleObj name="Equation" r:id="rId10" imgW="799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538" y="2995613"/>
                        <a:ext cx="1958975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1370011" y="4962525"/>
          <a:ext cx="46323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12" imgW="1892160" imgH="431640" progId="Equation.3">
                  <p:embed/>
                </p:oleObj>
              </mc:Choice>
              <mc:Fallback>
                <p:oleObj name="Equation" r:id="rId12" imgW="1892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1" y="4962525"/>
                        <a:ext cx="4632325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1370011" y="4143375"/>
          <a:ext cx="57515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14" imgW="2349360" imgH="241200" progId="Equation.3">
                  <p:embed/>
                </p:oleObj>
              </mc:Choice>
              <mc:Fallback>
                <p:oleObj name="Equation" r:id="rId14" imgW="2349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1" y="4143375"/>
                        <a:ext cx="5751513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7121524" y="3150058"/>
            <a:ext cx="16414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/>
              <a:t>the inverse demand 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381000"/>
            <a:ext cx="7696200" cy="922338"/>
          </a:xfrm>
        </p:spPr>
        <p:txBody>
          <a:bodyPr/>
          <a:lstStyle/>
          <a:p>
            <a:r>
              <a:rPr lang="en-US" smtClean="0"/>
              <a:t>Price Elasticity of Demand (</a:t>
            </a:r>
            <a:r>
              <a:rPr lang="en-US" sz="4500" b="1" i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mtClean="0"/>
              <a:t>)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4273550"/>
            <a:ext cx="7848600" cy="2043113"/>
          </a:xfrm>
        </p:spPr>
        <p:txBody>
          <a:bodyPr/>
          <a:lstStyle/>
          <a:p>
            <a:r>
              <a:rPr lang="en-US" b="1" i="1" dirty="0" smtClean="0">
                <a:latin typeface="Times New Roman" pitchFamily="18" charset="0"/>
              </a:rPr>
              <a:t>P</a:t>
            </a:r>
            <a:r>
              <a:rPr lang="en-US" dirty="0" smtClean="0"/>
              <a:t> &amp; </a:t>
            </a:r>
            <a:r>
              <a:rPr lang="en-US" b="1" i="1" dirty="0" smtClean="0">
                <a:latin typeface="Times New Roman" pitchFamily="18" charset="0"/>
              </a:rPr>
              <a:t>Q</a:t>
            </a:r>
            <a:r>
              <a:rPr lang="en-US" dirty="0" smtClean="0"/>
              <a:t> are inversely related by the law of demand so </a:t>
            </a:r>
            <a:r>
              <a:rPr lang="en-US" b="1" i="1" dirty="0" smtClean="0">
                <a:latin typeface="Times New Roman" pitchFamily="18" charset="0"/>
              </a:rPr>
              <a:t>E</a:t>
            </a:r>
            <a:r>
              <a:rPr lang="en-US" dirty="0" smtClean="0"/>
              <a:t> is always negative</a:t>
            </a:r>
          </a:p>
          <a:p>
            <a:pPr lvl="1"/>
            <a:r>
              <a:rPr lang="en-US" sz="2600" dirty="0" smtClean="0"/>
              <a:t>The larger the absolute value of </a:t>
            </a:r>
            <a:r>
              <a:rPr lang="en-US" sz="2600" b="1" i="1" dirty="0" smtClean="0">
                <a:latin typeface="Times New Roman" pitchFamily="18" charset="0"/>
              </a:rPr>
              <a:t>E</a:t>
            </a:r>
            <a:r>
              <a:rPr lang="en-US" sz="2600" dirty="0" smtClean="0"/>
              <a:t>, the more sensitive buyers are to a change in price</a:t>
            </a:r>
          </a:p>
        </p:txBody>
      </p:sp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198586"/>
              </p:ext>
            </p:extLst>
          </p:nvPr>
        </p:nvGraphicFramePr>
        <p:xfrm>
          <a:off x="3705225" y="2986088"/>
          <a:ext cx="17748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" imgW="685502" imgH="406224" progId="Equation.DSMT4">
                  <p:embed/>
                </p:oleObj>
              </mc:Choice>
              <mc:Fallback>
                <p:oleObj name="Equation" r:id="rId4" imgW="685502" imgH="406224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2986088"/>
                        <a:ext cx="1774825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22338" y="1550988"/>
            <a:ext cx="7848600" cy="2043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4572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3200">
                <a:solidFill>
                  <a:srgbClr val="17412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2800">
                <a:solidFill>
                  <a:srgbClr val="AC5E08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400">
                <a:solidFill>
                  <a:srgbClr val="AC5E08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AC5E08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Measures responsiveness or sensitivity of consumers to changes in the price of a good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bldLvl="2" autoUpdateAnimBg="0"/>
      <p:bldP spid="6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74700" y="396875"/>
            <a:ext cx="7620000" cy="838200"/>
          </a:xfrm>
        </p:spPr>
        <p:txBody>
          <a:bodyPr/>
          <a:lstStyle/>
          <a:p>
            <a:r>
              <a:rPr lang="en-US" sz="4000" smtClean="0"/>
              <a:t>Linear Demand, </a:t>
            </a:r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4000" smtClean="0"/>
              <a:t>, &amp; Elasticity     </a:t>
            </a:r>
            <a:r>
              <a:rPr lang="en-US" sz="3300" smtClean="0"/>
              <a:t>(Figure 6.5)</a:t>
            </a:r>
          </a:p>
        </p:txBody>
      </p:sp>
      <p:pic>
        <p:nvPicPr>
          <p:cNvPr id="66562" name="Picture 1028" descr="Fig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8" y="2347913"/>
            <a:ext cx="79343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81" name="Picture 1029" descr="Fig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025" y="2957513"/>
            <a:ext cx="3530600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82" name="Picture 1030" descr="Fig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2700" y="2763838"/>
            <a:ext cx="192563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83" name="Picture 1031" descr="Fig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9850" y="3484563"/>
            <a:ext cx="336708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84" name="Picture 1032" descr="Fig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70713" y="3281363"/>
            <a:ext cx="16827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85" name="Picture 1033" descr="Fig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1375" y="3786188"/>
            <a:ext cx="186055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86" name="Picture 1034" descr="Fig 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8775" y="3095625"/>
            <a:ext cx="150813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87" name="Picture 1035" descr="Fig 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8063" y="3451225"/>
            <a:ext cx="1970087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88" name="Picture 1036" descr="Fig 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3938" y="2927350"/>
            <a:ext cx="16160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89" name="Picture 1037" descr="FIg 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659063" y="3482975"/>
            <a:ext cx="6540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90" name="Picture 1038" descr="Fig 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2875" y="3767138"/>
            <a:ext cx="1619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91" name="Picture 1039" descr="Fig 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78425" y="2733675"/>
            <a:ext cx="15732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92" name="Picture 1040" descr="Fig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630988" y="2552700"/>
            <a:ext cx="28098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93" name="Picture 1041" descr="Fig 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6250" y="2749550"/>
            <a:ext cx="15716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94" name="Picture 1042" descr="Fig 6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41525" y="3559175"/>
            <a:ext cx="15081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595" name="Picture 1043" descr="Fig 6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1375" y="3525838"/>
            <a:ext cx="130968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8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8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0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8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0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0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8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8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8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1938"/>
            <a:ext cx="8229600" cy="1143000"/>
          </a:xfrm>
        </p:spPr>
        <p:txBody>
          <a:bodyPr/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4000" smtClean="0"/>
              <a:t>, </a:t>
            </a:r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4000" smtClean="0"/>
              <a:t>, &amp; Price Elasticity         </a:t>
            </a:r>
            <a:r>
              <a:rPr lang="en-US" sz="3300" smtClean="0"/>
              <a:t>(Table 6.4)</a:t>
            </a:r>
          </a:p>
        </p:txBody>
      </p:sp>
      <p:graphicFrame>
        <p:nvGraphicFramePr>
          <p:cNvPr id="273488" name="Group 80"/>
          <p:cNvGraphicFramePr>
            <a:graphicFrameLocks noGrp="1"/>
          </p:cNvGraphicFramePr>
          <p:nvPr/>
        </p:nvGraphicFramePr>
        <p:xfrm>
          <a:off x="661988" y="1728788"/>
          <a:ext cx="7907338" cy="4435475"/>
        </p:xfrm>
        <a:graphic>
          <a:graphicData uri="http://schemas.openxmlformats.org/drawingml/2006/table">
            <a:tbl>
              <a:tblPr/>
              <a:tblGrid>
                <a:gridCol w="1811338"/>
                <a:gridCol w="3208337"/>
                <a:gridCol w="2887663"/>
              </a:tblGrid>
              <a:tr h="94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Marginal revenue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Total revenue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Price elasticity of demand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n-lt"/>
                        </a:rPr>
                        <a:t> &gt; 0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n-lt"/>
                        </a:rPr>
                        <a:t> = 0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+mn-lt"/>
                        </a:rPr>
                        <a:t> &lt; 0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C5E08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3476" name="Text Box 68"/>
          <p:cNvSpPr txBox="1">
            <a:spLocks noChangeArrowheads="1"/>
          </p:cNvSpPr>
          <p:nvPr/>
        </p:nvSpPr>
        <p:spPr bwMode="auto">
          <a:xfrm>
            <a:off x="5891213" y="2825750"/>
            <a:ext cx="2403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solidFill>
                  <a:srgbClr val="AC5E08"/>
                </a:solidFill>
                <a:latin typeface="+mn-lt"/>
                <a:sym typeface="Symbol" pitchFamily="18" charset="2"/>
              </a:rPr>
              <a:t>Elastic      (│</a:t>
            </a:r>
            <a:r>
              <a:rPr lang="en-US" sz="2800" b="1" i="1" dirty="0">
                <a:solidFill>
                  <a:srgbClr val="AC5E08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800" b="1" i="1" dirty="0">
                <a:solidFill>
                  <a:srgbClr val="AC5E08"/>
                </a:solidFill>
                <a:cs typeface="Times New Roman" pitchFamily="18" charset="0"/>
                <a:sym typeface="Symbol" pitchFamily="18" charset="2"/>
              </a:rPr>
              <a:t>│</a:t>
            </a:r>
            <a:r>
              <a:rPr lang="en-US" sz="2800" dirty="0">
                <a:solidFill>
                  <a:srgbClr val="AC5E08"/>
                </a:solidFill>
                <a:latin typeface="+mn-lt"/>
                <a:sym typeface="Symbol" pitchFamily="18" charset="2"/>
              </a:rPr>
              <a:t>&gt; 1)</a:t>
            </a:r>
          </a:p>
        </p:txBody>
      </p:sp>
      <p:sp>
        <p:nvSpPr>
          <p:cNvPr id="273469" name="Text Box 61"/>
          <p:cNvSpPr txBox="1">
            <a:spLocks noChangeArrowheads="1"/>
          </p:cNvSpPr>
          <p:nvPr/>
        </p:nvSpPr>
        <p:spPr bwMode="auto">
          <a:xfrm>
            <a:off x="2452688" y="4891088"/>
            <a:ext cx="32131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800" b="1" i="1" dirty="0">
                <a:solidFill>
                  <a:srgbClr val="AC5E08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800" dirty="0">
                <a:solidFill>
                  <a:srgbClr val="AC5E08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rgbClr val="AC5E08"/>
                </a:solidFill>
                <a:latin typeface="+mn-lt"/>
              </a:rPr>
              <a:t>decreases as </a:t>
            </a:r>
            <a:r>
              <a:rPr lang="en-US" sz="2800" b="1" i="1" dirty="0">
                <a:solidFill>
                  <a:srgbClr val="AC5E08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000" dirty="0">
                <a:solidFill>
                  <a:srgbClr val="3C386C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rgbClr val="AC5E08"/>
                </a:solidFill>
                <a:latin typeface="+mn-lt"/>
              </a:rPr>
              <a:t>increases    </a:t>
            </a:r>
            <a:r>
              <a:rPr lang="en-US" sz="3000" dirty="0">
                <a:solidFill>
                  <a:srgbClr val="3C386C"/>
                </a:solidFill>
                <a:latin typeface="Comic Sans MS" pitchFamily="66" charset="0"/>
              </a:rPr>
              <a:t>     </a:t>
            </a:r>
            <a:r>
              <a:rPr lang="en-US" sz="2800" dirty="0">
                <a:solidFill>
                  <a:srgbClr val="AC5E08"/>
                </a:solidFill>
                <a:latin typeface="+mj-lt"/>
              </a:rPr>
              <a:t>(</a:t>
            </a:r>
            <a:r>
              <a:rPr lang="en-US" sz="2800" b="1" i="1" dirty="0">
                <a:solidFill>
                  <a:srgbClr val="AC5E08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>
                <a:solidFill>
                  <a:srgbClr val="AC5E08"/>
                </a:solidFill>
                <a:latin typeface="+mj-lt"/>
              </a:rPr>
              <a:t> decreases)</a:t>
            </a:r>
          </a:p>
        </p:txBody>
      </p:sp>
      <p:sp>
        <p:nvSpPr>
          <p:cNvPr id="273468" name="Text Box 60"/>
          <p:cNvSpPr txBox="1">
            <a:spLocks noChangeArrowheads="1"/>
          </p:cNvSpPr>
          <p:nvPr/>
        </p:nvSpPr>
        <p:spPr bwMode="auto">
          <a:xfrm>
            <a:off x="2452688" y="3951288"/>
            <a:ext cx="3213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1" dirty="0">
                <a:solidFill>
                  <a:srgbClr val="AC5E08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000" dirty="0">
                <a:solidFill>
                  <a:srgbClr val="3C386C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rgbClr val="AC5E08"/>
                </a:solidFill>
                <a:latin typeface="+mn-lt"/>
              </a:rPr>
              <a:t>is maximized</a:t>
            </a:r>
          </a:p>
        </p:txBody>
      </p:sp>
      <p:sp>
        <p:nvSpPr>
          <p:cNvPr id="273467" name="Text Box 59"/>
          <p:cNvSpPr txBox="1">
            <a:spLocks noChangeArrowheads="1"/>
          </p:cNvSpPr>
          <p:nvPr/>
        </p:nvSpPr>
        <p:spPr bwMode="auto">
          <a:xfrm>
            <a:off x="2592388" y="2674938"/>
            <a:ext cx="2959100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800" b="1" i="1" dirty="0">
                <a:solidFill>
                  <a:srgbClr val="AC5E08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800" dirty="0">
                <a:solidFill>
                  <a:srgbClr val="AC5E08"/>
                </a:solidFill>
                <a:latin typeface="+mn-lt"/>
              </a:rPr>
              <a:t> increases as </a:t>
            </a:r>
            <a:r>
              <a:rPr lang="en-US" sz="2800" b="1" i="1" dirty="0">
                <a:solidFill>
                  <a:srgbClr val="AC5E08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>
                <a:solidFill>
                  <a:srgbClr val="AC5E08"/>
                </a:solidFill>
                <a:latin typeface="+mn-lt"/>
              </a:rPr>
              <a:t> increases       </a:t>
            </a:r>
            <a:r>
              <a:rPr lang="en-US" sz="2800" dirty="0">
                <a:solidFill>
                  <a:srgbClr val="AC5E08"/>
                </a:solidFill>
                <a:latin typeface="+mj-lt"/>
              </a:rPr>
              <a:t>(</a:t>
            </a:r>
            <a:r>
              <a:rPr lang="en-US" sz="2800" b="1" i="1" dirty="0">
                <a:solidFill>
                  <a:srgbClr val="AC5E08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>
                <a:solidFill>
                  <a:srgbClr val="AC5E08"/>
                </a:solidFill>
                <a:latin typeface="+mj-lt"/>
              </a:rPr>
              <a:t> decreases)</a:t>
            </a:r>
          </a:p>
        </p:txBody>
      </p:sp>
      <p:sp>
        <p:nvSpPr>
          <p:cNvPr id="33" name="Text Box 68"/>
          <p:cNvSpPr txBox="1">
            <a:spLocks noChangeArrowheads="1"/>
          </p:cNvSpPr>
          <p:nvPr/>
        </p:nvSpPr>
        <p:spPr bwMode="auto">
          <a:xfrm>
            <a:off x="5900738" y="3919538"/>
            <a:ext cx="24034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solidFill>
                  <a:srgbClr val="AC5E08"/>
                </a:solidFill>
                <a:latin typeface="+mn-lt"/>
                <a:sym typeface="Symbol" pitchFamily="18" charset="2"/>
              </a:rPr>
              <a:t>Unit Elastic      (│</a:t>
            </a:r>
            <a:r>
              <a:rPr lang="en-US" sz="2800" b="1" i="1" dirty="0">
                <a:solidFill>
                  <a:srgbClr val="AC5E08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800" b="1" i="1" dirty="0">
                <a:solidFill>
                  <a:srgbClr val="AC5E08"/>
                </a:solidFill>
                <a:cs typeface="Times New Roman" pitchFamily="18" charset="0"/>
                <a:sym typeface="Symbol" pitchFamily="18" charset="2"/>
              </a:rPr>
              <a:t>│=</a:t>
            </a:r>
            <a:r>
              <a:rPr lang="en-US" sz="2800" dirty="0">
                <a:solidFill>
                  <a:srgbClr val="AC5E08"/>
                </a:solidFill>
                <a:latin typeface="+mn-lt"/>
                <a:sym typeface="Symbol" pitchFamily="18" charset="2"/>
              </a:rPr>
              <a:t> 1)</a:t>
            </a:r>
          </a:p>
        </p:txBody>
      </p:sp>
      <p:sp>
        <p:nvSpPr>
          <p:cNvPr id="34" name="Text Box 68"/>
          <p:cNvSpPr txBox="1">
            <a:spLocks noChangeArrowheads="1"/>
          </p:cNvSpPr>
          <p:nvPr/>
        </p:nvSpPr>
        <p:spPr bwMode="auto">
          <a:xfrm>
            <a:off x="5900738" y="5021263"/>
            <a:ext cx="24034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solidFill>
                  <a:srgbClr val="AC5E08"/>
                </a:solidFill>
                <a:latin typeface="+mn-lt"/>
                <a:sym typeface="Symbol" pitchFamily="18" charset="2"/>
              </a:rPr>
              <a:t>Inelastic      (│</a:t>
            </a:r>
            <a:r>
              <a:rPr lang="en-US" sz="2800" b="1" i="1" dirty="0">
                <a:solidFill>
                  <a:srgbClr val="AC5E08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800" b="1" i="1" dirty="0">
                <a:solidFill>
                  <a:srgbClr val="AC5E08"/>
                </a:solidFill>
                <a:cs typeface="Times New Roman" pitchFamily="18" charset="0"/>
                <a:sym typeface="Symbol" pitchFamily="18" charset="2"/>
              </a:rPr>
              <a:t>│&lt;</a:t>
            </a:r>
            <a:r>
              <a:rPr lang="en-US" sz="2800" dirty="0">
                <a:solidFill>
                  <a:srgbClr val="AC5E08"/>
                </a:solidFill>
                <a:latin typeface="+mn-lt"/>
                <a:sym typeface="Symbol" pitchFamily="18" charset="2"/>
              </a:rPr>
              <a:t>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76" grpId="0" autoUpdateAnimBg="0"/>
      <p:bldP spid="273469" grpId="0" autoUpdateAnimBg="0"/>
      <p:bldP spid="273468" grpId="0" autoUpdateAnimBg="0"/>
      <p:bldP spid="273467" grpId="0" autoUpdateAnimBg="0"/>
      <p:bldP spid="33" grpId="0" autoUpdateAnimBg="0"/>
      <p:bldP spid="3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419100"/>
            <a:ext cx="7245350" cy="838200"/>
          </a:xfrm>
        </p:spPr>
        <p:txBody>
          <a:bodyPr/>
          <a:lstStyle/>
          <a:p>
            <a:r>
              <a:rPr lang="en-US" smtClean="0"/>
              <a:t>Income Elasticity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27588"/>
          </a:xfrm>
        </p:spPr>
        <p:txBody>
          <a:bodyPr/>
          <a:lstStyle/>
          <a:p>
            <a:r>
              <a:rPr lang="en-US" sz="3000" smtClean="0"/>
              <a:t>Income elasticity </a:t>
            </a:r>
            <a:r>
              <a:rPr lang="en-US" sz="3000" smtClean="0">
                <a:latin typeface="Times New Roman" pitchFamily="18" charset="0"/>
              </a:rPr>
              <a:t>(</a:t>
            </a:r>
            <a:r>
              <a:rPr lang="en-US" b="1" i="1" smtClean="0">
                <a:latin typeface="Times New Roman" pitchFamily="18" charset="0"/>
              </a:rPr>
              <a:t>E</a:t>
            </a:r>
            <a:r>
              <a:rPr lang="en-US" b="1" i="1" baseline="-25000" smtClean="0">
                <a:latin typeface="Times New Roman" pitchFamily="18" charset="0"/>
              </a:rPr>
              <a:t>M</a:t>
            </a:r>
            <a:r>
              <a:rPr lang="en-US" sz="3000" smtClean="0">
                <a:latin typeface="Times New Roman" pitchFamily="18" charset="0"/>
              </a:rPr>
              <a:t>)</a:t>
            </a:r>
            <a:r>
              <a:rPr lang="en-US" sz="3000" smtClean="0"/>
              <a:t> measures the responsiveness of quantity demanded to changes in income, holding the price of the good &amp; all other demand determinants constant</a:t>
            </a:r>
          </a:p>
          <a:p>
            <a:pPr lvl="1"/>
            <a:r>
              <a:rPr lang="en-US" sz="2600" smtClean="0"/>
              <a:t>Positive for a normal good</a:t>
            </a:r>
          </a:p>
          <a:p>
            <a:pPr lvl="1"/>
            <a:r>
              <a:rPr lang="en-US" sz="2600" smtClean="0"/>
              <a:t>Negative for an inferior good</a:t>
            </a:r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2498725" y="5184775"/>
          <a:ext cx="4376738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4" imgW="1612900" imgH="444500" progId="Equation.DSMT4">
                  <p:embed/>
                </p:oleObj>
              </mc:Choice>
              <mc:Fallback>
                <p:oleObj name="Equation" r:id="rId4" imgW="1612900" imgH="4445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5184775"/>
                        <a:ext cx="4376738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2"/>
          <p:cNvSpPr>
            <a:spLocks noGrp="1" noChangeArrowheads="1"/>
          </p:cNvSpPr>
          <p:nvPr>
            <p:ph type="title"/>
          </p:nvPr>
        </p:nvSpPr>
        <p:spPr>
          <a:xfrm>
            <a:off x="954088" y="419100"/>
            <a:ext cx="7245350" cy="838200"/>
          </a:xfrm>
        </p:spPr>
        <p:txBody>
          <a:bodyPr/>
          <a:lstStyle/>
          <a:p>
            <a:r>
              <a:rPr lang="en-US" smtClean="0"/>
              <a:t>Cross-Price Elasticity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Cross-price elasticity </a:t>
            </a:r>
            <a:r>
              <a:rPr lang="en-US" sz="2800" smtClean="0">
                <a:latin typeface="Times New Roman" pitchFamily="18" charset="0"/>
              </a:rPr>
              <a:t>(</a:t>
            </a:r>
            <a:r>
              <a:rPr lang="en-US" sz="3000" b="1" i="1" smtClean="0">
                <a:latin typeface="Times New Roman" pitchFamily="18" charset="0"/>
              </a:rPr>
              <a:t>E</a:t>
            </a:r>
            <a:r>
              <a:rPr lang="en-US" sz="3000" b="1" i="1" baseline="-25000" smtClean="0">
                <a:latin typeface="Times New Roman" pitchFamily="18" charset="0"/>
              </a:rPr>
              <a:t>XR</a:t>
            </a:r>
            <a:r>
              <a:rPr lang="en-US" sz="2800" smtClean="0">
                <a:latin typeface="Times New Roman" pitchFamily="18" charset="0"/>
              </a:rPr>
              <a:t>)</a:t>
            </a:r>
            <a:r>
              <a:rPr lang="en-US" sz="2800" smtClean="0"/>
              <a:t> measures the responsiveness of quantity demanded of good </a:t>
            </a:r>
            <a:r>
              <a:rPr lang="en-US" sz="3000" b="1" i="1" smtClean="0">
                <a:latin typeface="Times New Roman" pitchFamily="18" charset="0"/>
              </a:rPr>
              <a:t>X</a:t>
            </a:r>
            <a:r>
              <a:rPr lang="en-US" sz="2800" smtClean="0"/>
              <a:t> to changes in the price of related good </a:t>
            </a:r>
            <a:r>
              <a:rPr lang="en-US" sz="3000" b="1" i="1" smtClean="0">
                <a:latin typeface="Times New Roman" pitchFamily="18" charset="0"/>
              </a:rPr>
              <a:t>R</a:t>
            </a:r>
            <a:r>
              <a:rPr lang="en-US" sz="2800" smtClean="0"/>
              <a:t>, holding the price of good </a:t>
            </a:r>
            <a:r>
              <a:rPr lang="en-US" sz="3000" b="1" i="1" smtClean="0">
                <a:latin typeface="Times New Roman" pitchFamily="18" charset="0"/>
              </a:rPr>
              <a:t>X</a:t>
            </a:r>
            <a:r>
              <a:rPr lang="en-US" sz="2800" smtClean="0"/>
              <a:t> &amp; all other demand determinants for good </a:t>
            </a:r>
            <a:r>
              <a:rPr lang="en-US" sz="3000" b="1" i="1" smtClean="0">
                <a:latin typeface="Times New Roman" pitchFamily="18" charset="0"/>
              </a:rPr>
              <a:t>X</a:t>
            </a:r>
            <a:r>
              <a:rPr lang="en-US" sz="2800" smtClean="0"/>
              <a:t> constant</a:t>
            </a:r>
          </a:p>
          <a:p>
            <a:pPr lvl="1"/>
            <a:r>
              <a:rPr lang="en-US" sz="2600" smtClean="0"/>
              <a:t>Positive when the two goods are substitutes</a:t>
            </a:r>
          </a:p>
          <a:p>
            <a:pPr lvl="1"/>
            <a:r>
              <a:rPr lang="en-US" sz="2600" smtClean="0"/>
              <a:t>Negative when the two goods are complements</a:t>
            </a:r>
          </a:p>
        </p:txBody>
      </p:sp>
      <p:graphicFrame>
        <p:nvGraphicFramePr>
          <p:cNvPr id="276488" name="Object 10"/>
          <p:cNvGraphicFramePr>
            <a:graphicFrameLocks noChangeAspect="1"/>
          </p:cNvGraphicFramePr>
          <p:nvPr/>
        </p:nvGraphicFramePr>
        <p:xfrm>
          <a:off x="2273300" y="5029200"/>
          <a:ext cx="46863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tion" r:id="rId4" imgW="1726451" imgH="444307" progId="Equation.DSMT4">
                  <p:embed/>
                </p:oleObj>
              </mc:Choice>
              <mc:Fallback>
                <p:oleObj name="Equation" r:id="rId4" imgW="1726451" imgH="444307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5029200"/>
                        <a:ext cx="46863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" name="Rectangle 2"/>
          <p:cNvSpPr>
            <a:spLocks noGrp="1" noChangeArrowheads="1"/>
          </p:cNvSpPr>
          <p:nvPr>
            <p:ph type="title"/>
          </p:nvPr>
        </p:nvSpPr>
        <p:spPr>
          <a:xfrm>
            <a:off x="998538" y="431800"/>
            <a:ext cx="7245350" cy="838200"/>
          </a:xfrm>
        </p:spPr>
        <p:txBody>
          <a:bodyPr/>
          <a:lstStyle/>
          <a:p>
            <a:r>
              <a:rPr lang="en-US" smtClean="0"/>
              <a:t>Point Elasticity Measures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>
          <a:xfrm>
            <a:off x="627063" y="1600200"/>
            <a:ext cx="8229600" cy="4525963"/>
          </a:xfrm>
        </p:spPr>
        <p:txBody>
          <a:bodyPr/>
          <a:lstStyle/>
          <a:p>
            <a:r>
              <a:rPr lang="en-US" sz="3000" smtClean="0"/>
              <a:t>For the linear demand function                      </a:t>
            </a: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Q = a + bP + cM + dP</a:t>
            </a:r>
            <a:r>
              <a:rPr lang="en-US" sz="3000" b="1" i="1" baseline="-2500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000" smtClean="0"/>
              <a:t>, point measures of income &amp; cross-price elasticities can be calculated as</a:t>
            </a:r>
          </a:p>
        </p:txBody>
      </p:sp>
      <p:graphicFrame>
        <p:nvGraphicFramePr>
          <p:cNvPr id="278546" name="Object 18"/>
          <p:cNvGraphicFramePr>
            <a:graphicFrameLocks noChangeAspect="1"/>
          </p:cNvGraphicFramePr>
          <p:nvPr/>
        </p:nvGraphicFramePr>
        <p:xfrm>
          <a:off x="3800475" y="3486150"/>
          <a:ext cx="190658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4" imgW="698197" imgH="431613" progId="Equation.DSMT4">
                  <p:embed/>
                </p:oleObj>
              </mc:Choice>
              <mc:Fallback>
                <p:oleObj name="Equation" r:id="rId4" imgW="698197" imgH="431613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3486150"/>
                        <a:ext cx="1906588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47" name="Object 19"/>
          <p:cNvGraphicFramePr>
            <a:graphicFrameLocks noChangeAspect="1"/>
          </p:cNvGraphicFramePr>
          <p:nvPr/>
        </p:nvGraphicFramePr>
        <p:xfrm>
          <a:off x="3714750" y="4948238"/>
          <a:ext cx="20796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Equation" r:id="rId6" imgW="761669" imgH="431613" progId="Equation.DSMT4">
                  <p:embed/>
                </p:oleObj>
              </mc:Choice>
              <mc:Fallback>
                <p:oleObj name="Equation" r:id="rId6" imgW="761669" imgH="431613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4948238"/>
                        <a:ext cx="2079625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827" name="Group 115"/>
          <p:cNvGraphicFramePr>
            <a:graphicFrameLocks noGrp="1"/>
          </p:cNvGraphicFramePr>
          <p:nvPr/>
        </p:nvGraphicFramePr>
        <p:xfrm>
          <a:off x="698500" y="2487613"/>
          <a:ext cx="7827963" cy="2922588"/>
        </p:xfrm>
        <a:graphic>
          <a:graphicData uri="http://schemas.openxmlformats.org/drawingml/2006/table">
            <a:tbl>
              <a:tblPr/>
              <a:tblGrid>
                <a:gridCol w="2922588"/>
                <a:gridCol w="3200400"/>
                <a:gridCol w="1704975"/>
              </a:tblGrid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Elasticity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Responsiveness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</a:t>
                      </a:r>
                      <a:r>
                        <a:rPr kumimoji="0" lang="en-US" sz="3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E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+mn-lt"/>
                        </a:rPr>
                        <a:t>Elastic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+mn-lt"/>
                        </a:rPr>
                        <a:t>Unitary Elastic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+mn-lt"/>
                        </a:rPr>
                        <a:t>Inelastic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8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411163"/>
            <a:ext cx="7696200" cy="838200"/>
          </a:xfrm>
        </p:spPr>
        <p:txBody>
          <a:bodyPr/>
          <a:lstStyle/>
          <a:p>
            <a:r>
              <a:rPr lang="en-US" smtClean="0"/>
              <a:t>Price Elasticity of Demand (</a:t>
            </a:r>
            <a:r>
              <a:rPr lang="en-US" sz="4500" b="1" i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mtClean="0"/>
              <a:t>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568700" y="3228975"/>
            <a:ext cx="33162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&gt; 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568700" y="3973513"/>
            <a:ext cx="3316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= 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568700" y="4735513"/>
            <a:ext cx="3316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&lt; 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864350" y="3228975"/>
            <a:ext cx="1604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&gt; 1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861175" y="3984625"/>
            <a:ext cx="1604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= 1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858000" y="4732338"/>
            <a:ext cx="1604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32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32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&lt;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493713" y="1600200"/>
            <a:ext cx="8229600" cy="4525963"/>
          </a:xfrm>
        </p:spPr>
        <p:txBody>
          <a:bodyPr/>
          <a:lstStyle/>
          <a:p>
            <a:r>
              <a:rPr lang="en-US" sz="3000" dirty="0" smtClean="0"/>
              <a:t>Percentage change in quantity demanded</a:t>
            </a:r>
            <a:r>
              <a:rPr lang="en-US" sz="3000" i="1" dirty="0" smtClean="0">
                <a:latin typeface="Times New Roman" pitchFamily="18" charset="0"/>
              </a:rPr>
              <a:t> </a:t>
            </a:r>
            <a:r>
              <a:rPr lang="en-US" sz="3000" dirty="0" smtClean="0"/>
              <a:t>can be predicted for a given percentage change in price as:</a:t>
            </a:r>
          </a:p>
          <a:p>
            <a:endParaRPr lang="en-US" sz="3000" dirty="0" smtClean="0"/>
          </a:p>
          <a:p>
            <a:r>
              <a:rPr lang="en-US" sz="3000" dirty="0" smtClean="0"/>
              <a:t>Percentage </a:t>
            </a:r>
            <a:r>
              <a:rPr lang="en-US" sz="3000" dirty="0" smtClean="0"/>
              <a:t>change in price required for a given change in quantity demanded can be predicted as:</a:t>
            </a:r>
          </a:p>
          <a:p>
            <a:pPr marL="457200" lvl="1" indent="0">
              <a:buFont typeface="Arial" charset="0"/>
              <a:buNone/>
            </a:pPr>
            <a:r>
              <a:rPr lang="en-US" sz="3200" b="1" i="1" dirty="0" smtClean="0">
                <a:latin typeface="Times New Roman" pitchFamily="18" charset="0"/>
              </a:rPr>
              <a:t>                    </a:t>
            </a:r>
            <a:endParaRPr lang="en-US" sz="3200" b="1" i="1" dirty="0" smtClean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434975"/>
            <a:ext cx="7696200" cy="838200"/>
          </a:xfrm>
        </p:spPr>
        <p:txBody>
          <a:bodyPr/>
          <a:lstStyle/>
          <a:p>
            <a:r>
              <a:rPr lang="en-US" smtClean="0"/>
              <a:t>Price Elasticity of Demand (</a:t>
            </a:r>
            <a:r>
              <a:rPr lang="en-US" sz="4500" b="1" i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81600" y="3064047"/>
            <a:ext cx="3215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10% x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2.5 = 25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98562"/>
              </p:ext>
            </p:extLst>
          </p:nvPr>
        </p:nvGraphicFramePr>
        <p:xfrm>
          <a:off x="1727200" y="3133302"/>
          <a:ext cx="29591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4" imgW="1193800" imgH="228600" progId="Equation.3">
                  <p:embed/>
                </p:oleObj>
              </mc:Choice>
              <mc:Fallback>
                <p:oleObj name="Equation" r:id="rId4" imgW="11938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3133302"/>
                        <a:ext cx="29591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344584"/>
              </p:ext>
            </p:extLst>
          </p:nvPr>
        </p:nvGraphicFramePr>
        <p:xfrm>
          <a:off x="4017168" y="4767224"/>
          <a:ext cx="232886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6" imgW="939392" imgH="431613" progId="Equation.3">
                  <p:embed/>
                </p:oleObj>
              </mc:Choice>
              <mc:Fallback>
                <p:oleObj name="Equation" r:id="rId6" imgW="939392" imgH="431613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168" y="4767224"/>
                        <a:ext cx="2328863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bldLvl="2" autoUpdateAnimBg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493713" y="1600200"/>
            <a:ext cx="8229600" cy="4525963"/>
          </a:xfrm>
        </p:spPr>
        <p:txBody>
          <a:bodyPr/>
          <a:lstStyle/>
          <a:p>
            <a:r>
              <a:rPr lang="en-US" smtClean="0"/>
              <a:t>Total revenue</a:t>
            </a:r>
          </a:p>
          <a:p>
            <a:pPr lvl="1"/>
            <a:r>
              <a:rPr lang="en-US" smtClean="0"/>
              <a:t>Total amount paid to producers for a good or service (</a:t>
            </a: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mtClean="0"/>
              <a:t> = </a:t>
            </a: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mtClean="0"/>
              <a:t> x </a:t>
            </a: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mtClean="0"/>
              <a:t>)</a:t>
            </a:r>
          </a:p>
          <a:p>
            <a:r>
              <a:rPr lang="en-US" smtClean="0"/>
              <a:t>Price effect</a:t>
            </a:r>
          </a:p>
          <a:p>
            <a:pPr lvl="1"/>
            <a:r>
              <a:rPr lang="en-US" smtClean="0"/>
              <a:t>The effect on total revenue of changing price, holding output constant</a:t>
            </a:r>
          </a:p>
          <a:p>
            <a:r>
              <a:rPr lang="en-US" smtClean="0"/>
              <a:t>Quantity effect</a:t>
            </a:r>
          </a:p>
          <a:p>
            <a:pPr lvl="1"/>
            <a:r>
              <a:rPr lang="en-US" smtClean="0"/>
              <a:t>The effect on total revenue of changing output, holding price constant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434975"/>
            <a:ext cx="7856538" cy="838200"/>
          </a:xfrm>
        </p:spPr>
        <p:txBody>
          <a:bodyPr/>
          <a:lstStyle/>
          <a:p>
            <a:r>
              <a:rPr lang="en-US" sz="4200" smtClean="0"/>
              <a:t>Price Elasticity &amp; Total Revenue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438150"/>
            <a:ext cx="8001000" cy="838200"/>
          </a:xfrm>
        </p:spPr>
        <p:txBody>
          <a:bodyPr/>
          <a:lstStyle/>
          <a:p>
            <a:r>
              <a:rPr lang="en-US" sz="4200" smtClean="0"/>
              <a:t>Price Elasticity &amp; Total Revenue</a:t>
            </a:r>
          </a:p>
        </p:txBody>
      </p:sp>
      <p:graphicFrame>
        <p:nvGraphicFramePr>
          <p:cNvPr id="261197" name="Group 77"/>
          <p:cNvGraphicFramePr>
            <a:graphicFrameLocks noGrp="1"/>
          </p:cNvGraphicFramePr>
          <p:nvPr/>
        </p:nvGraphicFramePr>
        <p:xfrm>
          <a:off x="668338" y="2487613"/>
          <a:ext cx="7899400" cy="2956500"/>
        </p:xfrm>
        <a:graphic>
          <a:graphicData uri="http://schemas.openxmlformats.org/drawingml/2006/table">
            <a:tbl>
              <a:tblPr/>
              <a:tblGrid>
                <a:gridCol w="996950"/>
                <a:gridCol w="2330450"/>
                <a:gridCol w="2259012"/>
                <a:gridCol w="2312988"/>
              </a:tblGrid>
              <a:tr h="1432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Elastic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Quantity effect dominates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Unitary elastic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</a:rPr>
                        <a:t>No dominant effect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Inelastic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Price effect dominates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+mn-lt"/>
                        </a:rPr>
                        <a:t>Price rises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4122"/>
                          </a:solidFill>
                          <a:effectLst/>
                          <a:latin typeface="+mn-lt"/>
                        </a:rPr>
                        <a:t>Price falls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1198" name="Text Box 78"/>
          <p:cNvSpPr txBox="1">
            <a:spLocks noChangeArrowheads="1"/>
          </p:cNvSpPr>
          <p:nvPr/>
        </p:nvSpPr>
        <p:spPr bwMode="auto">
          <a:xfrm>
            <a:off x="2162175" y="4092575"/>
            <a:ext cx="12922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i="1" dirty="0">
                <a:solidFill>
                  <a:srgbClr val="AC5E08"/>
                </a:solidFill>
                <a:cs typeface="Times New Roman" pitchFamily="18" charset="0"/>
              </a:rPr>
              <a:t>TR</a:t>
            </a:r>
            <a:r>
              <a:rPr lang="en-US" sz="2200" dirty="0">
                <a:solidFill>
                  <a:srgbClr val="AC5E08"/>
                </a:solidFill>
                <a:latin typeface="+mn-lt"/>
              </a:rPr>
              <a:t> falls</a:t>
            </a:r>
          </a:p>
        </p:txBody>
      </p:sp>
      <p:sp>
        <p:nvSpPr>
          <p:cNvPr id="261199" name="Text Box 79"/>
          <p:cNvSpPr txBox="1">
            <a:spLocks noChangeArrowheads="1"/>
          </p:cNvSpPr>
          <p:nvPr/>
        </p:nvSpPr>
        <p:spPr bwMode="auto">
          <a:xfrm>
            <a:off x="2157413" y="4838700"/>
            <a:ext cx="12922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i="1" dirty="0">
                <a:solidFill>
                  <a:srgbClr val="AC5E08"/>
                </a:solidFill>
                <a:cs typeface="Times New Roman" pitchFamily="18" charset="0"/>
              </a:rPr>
              <a:t>TR</a:t>
            </a:r>
            <a:r>
              <a:rPr lang="en-US" sz="2200" dirty="0">
                <a:solidFill>
                  <a:srgbClr val="AC5E08"/>
                </a:solidFill>
                <a:latin typeface="+mn-lt"/>
              </a:rPr>
              <a:t> rises</a:t>
            </a:r>
          </a:p>
        </p:txBody>
      </p:sp>
      <p:sp>
        <p:nvSpPr>
          <p:cNvPr id="261200" name="Text Box 80"/>
          <p:cNvSpPr txBox="1">
            <a:spLocks noChangeArrowheads="1"/>
          </p:cNvSpPr>
          <p:nvPr/>
        </p:nvSpPr>
        <p:spPr bwMode="auto">
          <a:xfrm>
            <a:off x="3857625" y="4087813"/>
            <a:ext cx="2514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dirty="0">
                <a:solidFill>
                  <a:srgbClr val="AC5E08"/>
                </a:solidFill>
                <a:latin typeface="+mn-lt"/>
              </a:rPr>
              <a:t>No change in </a:t>
            </a:r>
            <a:r>
              <a:rPr lang="en-US" sz="2200" b="1" i="1" dirty="0">
                <a:solidFill>
                  <a:srgbClr val="AC5E08"/>
                </a:solidFill>
                <a:cs typeface="Times New Roman" pitchFamily="18" charset="0"/>
              </a:rPr>
              <a:t>TR</a:t>
            </a:r>
            <a:r>
              <a:rPr lang="en-US" sz="2200" dirty="0">
                <a:solidFill>
                  <a:srgbClr val="AC5E08"/>
                </a:solidFill>
                <a:latin typeface="+mn-lt"/>
              </a:rPr>
              <a:t> </a:t>
            </a:r>
          </a:p>
        </p:txBody>
      </p:sp>
      <p:sp>
        <p:nvSpPr>
          <p:cNvPr id="261201" name="Text Box 81"/>
          <p:cNvSpPr txBox="1">
            <a:spLocks noChangeArrowheads="1"/>
          </p:cNvSpPr>
          <p:nvPr/>
        </p:nvSpPr>
        <p:spPr bwMode="auto">
          <a:xfrm>
            <a:off x="3852863" y="4833938"/>
            <a:ext cx="2514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dirty="0">
                <a:solidFill>
                  <a:srgbClr val="AC5E08"/>
                </a:solidFill>
                <a:latin typeface="+mn-lt"/>
              </a:rPr>
              <a:t>No change in </a:t>
            </a:r>
            <a:r>
              <a:rPr lang="en-US" sz="2200" b="1" i="1" dirty="0">
                <a:solidFill>
                  <a:srgbClr val="AC5E08"/>
                </a:solidFill>
                <a:cs typeface="Times New Roman" pitchFamily="18" charset="0"/>
              </a:rPr>
              <a:t>TR</a:t>
            </a:r>
            <a:r>
              <a:rPr lang="en-US" sz="2200" dirty="0">
                <a:solidFill>
                  <a:srgbClr val="AC5E08"/>
                </a:solidFill>
                <a:latin typeface="+mn-lt"/>
              </a:rPr>
              <a:t> </a:t>
            </a:r>
          </a:p>
        </p:txBody>
      </p:sp>
      <p:sp>
        <p:nvSpPr>
          <p:cNvPr id="261202" name="Text Box 82"/>
          <p:cNvSpPr txBox="1">
            <a:spLocks noChangeArrowheads="1"/>
          </p:cNvSpPr>
          <p:nvPr/>
        </p:nvSpPr>
        <p:spPr bwMode="auto">
          <a:xfrm>
            <a:off x="6743700" y="4087813"/>
            <a:ext cx="12922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i="1" dirty="0">
                <a:solidFill>
                  <a:srgbClr val="AC5E08"/>
                </a:solidFill>
                <a:cs typeface="Times New Roman" pitchFamily="18" charset="0"/>
              </a:rPr>
              <a:t>TR</a:t>
            </a:r>
            <a:r>
              <a:rPr lang="en-US" sz="2200" dirty="0">
                <a:solidFill>
                  <a:srgbClr val="AC5E08"/>
                </a:solidFill>
                <a:latin typeface="+mn-lt"/>
              </a:rPr>
              <a:t> rises</a:t>
            </a:r>
          </a:p>
        </p:txBody>
      </p:sp>
      <p:sp>
        <p:nvSpPr>
          <p:cNvPr id="261203" name="Text Box 83"/>
          <p:cNvSpPr txBox="1">
            <a:spLocks noChangeArrowheads="1"/>
          </p:cNvSpPr>
          <p:nvPr/>
        </p:nvSpPr>
        <p:spPr bwMode="auto">
          <a:xfrm>
            <a:off x="6756400" y="4833938"/>
            <a:ext cx="12922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i="1" dirty="0">
                <a:solidFill>
                  <a:srgbClr val="AC5E08"/>
                </a:solidFill>
                <a:cs typeface="Times New Roman" pitchFamily="18" charset="0"/>
              </a:rPr>
              <a:t>TR</a:t>
            </a:r>
            <a:r>
              <a:rPr lang="en-US" sz="2200" dirty="0">
                <a:solidFill>
                  <a:srgbClr val="AC5E08"/>
                </a:solidFill>
                <a:latin typeface="+mn-lt"/>
              </a:rPr>
              <a:t> falls</a:t>
            </a:r>
          </a:p>
        </p:txBody>
      </p:sp>
      <p:sp>
        <p:nvSpPr>
          <p:cNvPr id="27679" name="TextBox 35"/>
          <p:cNvSpPr txBox="1">
            <a:spLocks noChangeArrowheads="1"/>
          </p:cNvSpPr>
          <p:nvPr/>
        </p:nvSpPr>
        <p:spPr bwMode="auto">
          <a:xfrm>
            <a:off x="1516063" y="2819400"/>
            <a:ext cx="2606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&gt; 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 </a:t>
            </a:r>
          </a:p>
        </p:txBody>
      </p:sp>
      <p:sp>
        <p:nvSpPr>
          <p:cNvPr id="27680" name="TextBox 36"/>
          <p:cNvSpPr txBox="1">
            <a:spLocks noChangeArrowheads="1"/>
          </p:cNvSpPr>
          <p:nvPr/>
        </p:nvSpPr>
        <p:spPr bwMode="auto">
          <a:xfrm>
            <a:off x="3821113" y="2819400"/>
            <a:ext cx="2605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= 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 </a:t>
            </a:r>
          </a:p>
        </p:txBody>
      </p:sp>
      <p:sp>
        <p:nvSpPr>
          <p:cNvPr id="27681" name="TextBox 37"/>
          <p:cNvSpPr txBox="1">
            <a:spLocks noChangeArrowheads="1"/>
          </p:cNvSpPr>
          <p:nvPr/>
        </p:nvSpPr>
        <p:spPr bwMode="auto">
          <a:xfrm>
            <a:off x="6102350" y="2819400"/>
            <a:ext cx="2606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&lt; 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%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∆</a:t>
            </a:r>
            <a:r>
              <a:rPr lang="en-US" sz="2400" b="1" i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en-US" sz="2400" b="1">
                <a:solidFill>
                  <a:srgbClr val="AC5E08"/>
                </a:solidFill>
                <a:latin typeface="Times New Roman" pitchFamily="18" charset="0"/>
                <a:sym typeface="Symbol" pitchFamily="18" charset="2"/>
              </a:rPr>
              <a:t>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98" grpId="0" autoUpdateAnimBg="0"/>
      <p:bldP spid="261199" grpId="0" autoUpdateAnimBg="0"/>
      <p:bldP spid="261200" grpId="0" autoUpdateAnimBg="0"/>
      <p:bldP spid="261201" grpId="0" autoUpdateAnimBg="0"/>
      <p:bldP spid="261202" grpId="0" autoUpdateAnimBg="0"/>
      <p:bldP spid="2612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409575"/>
            <a:ext cx="7620000" cy="838200"/>
          </a:xfrm>
        </p:spPr>
        <p:txBody>
          <a:bodyPr/>
          <a:lstStyle/>
          <a:p>
            <a:r>
              <a:rPr lang="en-US" sz="4000" smtClean="0"/>
              <a:t>Factors Affecting                     Price Elasticity of Demand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000" smtClean="0"/>
              <a:t>Availability of substitutes </a:t>
            </a:r>
          </a:p>
          <a:p>
            <a:pPr lvl="1">
              <a:lnSpc>
                <a:spcPct val="90000"/>
              </a:lnSpc>
            </a:pPr>
            <a:r>
              <a:rPr lang="en-US" sz="2600" smtClean="0"/>
              <a:t>The better &amp; more numerous the substitutes for a good, the more elastic is  demand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Percentage of consumer’s budget</a:t>
            </a:r>
            <a:endParaRPr lang="en-US" sz="3000" i="1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600" smtClean="0"/>
              <a:t>The greater the percentage of the consumer’s budget spent on the good, the more elastic is demand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Time period of adjustment</a:t>
            </a:r>
          </a:p>
          <a:p>
            <a:pPr lvl="1">
              <a:lnSpc>
                <a:spcPct val="90000"/>
              </a:lnSpc>
            </a:pPr>
            <a:r>
              <a:rPr lang="en-US" sz="2600" smtClean="0"/>
              <a:t>The longer the time period consumers have to adjust to price changes, the more elastic is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403225"/>
            <a:ext cx="8248650" cy="838200"/>
          </a:xfrm>
        </p:spPr>
        <p:txBody>
          <a:bodyPr/>
          <a:lstStyle/>
          <a:p>
            <a:r>
              <a:rPr lang="en-US" sz="4000" smtClean="0"/>
              <a:t>Calculating                                    Price Elasticity of Demand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Price elasticity can be calculated by multiplying the slope of demand 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Q/P</a:t>
            </a:r>
            <a:r>
              <a:rPr lang="en-US" smtClean="0">
                <a:sym typeface="Symbol" pitchFamily="18" charset="2"/>
              </a:rPr>
              <a:t>)</a:t>
            </a:r>
            <a:r>
              <a:rPr lang="en-US" smtClean="0"/>
              <a:t> times the ratio of price to quantity (</a:t>
            </a:r>
            <a:r>
              <a:rPr lang="en-US" b="1" i="1" smtClean="0">
                <a:latin typeface="Times New Roman" pitchFamily="18" charset="0"/>
              </a:rPr>
              <a:t>P/Q</a:t>
            </a:r>
            <a:r>
              <a:rPr lang="en-US" smtClean="0"/>
              <a:t>)</a:t>
            </a:r>
          </a:p>
        </p:txBody>
      </p:sp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400050" y="127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61" name="Object 39"/>
          <p:cNvGraphicFramePr>
            <a:graphicFrameLocks noChangeAspect="1"/>
          </p:cNvGraphicFramePr>
          <p:nvPr/>
        </p:nvGraphicFramePr>
        <p:xfrm>
          <a:off x="1651000" y="4316413"/>
          <a:ext cx="17748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Equation" r:id="rId6" imgW="685502" imgH="406224" progId="Equation.DSMT4">
                  <p:embed/>
                </p:oleObj>
              </mc:Choice>
              <mc:Fallback>
                <p:oleObj name="Equation" r:id="rId6" imgW="685502" imgH="406224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4316413"/>
                        <a:ext cx="1774825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0"/>
          <p:cNvGraphicFramePr>
            <a:graphicFrameLocks noChangeAspect="1"/>
          </p:cNvGraphicFramePr>
          <p:nvPr/>
        </p:nvGraphicFramePr>
        <p:xfrm>
          <a:off x="3498850" y="3721100"/>
          <a:ext cx="2106613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Equation" r:id="rId8" imgW="774364" imgH="799753" progId="Equation.DSMT4">
                  <p:embed/>
                </p:oleObj>
              </mc:Choice>
              <mc:Fallback>
                <p:oleObj name="Equation" r:id="rId8" imgW="774364" imgH="799753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850" y="3721100"/>
                        <a:ext cx="2106613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63" name="Object 41"/>
          <p:cNvGraphicFramePr>
            <a:graphicFrameLocks noChangeAspect="1"/>
          </p:cNvGraphicFramePr>
          <p:nvPr/>
        </p:nvGraphicFramePr>
        <p:xfrm>
          <a:off x="5668963" y="4270375"/>
          <a:ext cx="1795462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10" imgW="660113" imgH="431613" progId="Equation.DSMT4">
                  <p:embed/>
                </p:oleObj>
              </mc:Choice>
              <mc:Fallback>
                <p:oleObj name="Equation" r:id="rId10" imgW="660113" imgH="431613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963" y="4270375"/>
                        <a:ext cx="1795462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6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Price elasticity can be measured at an interval (or arc) along demand, or at a specific point on the demand curve</a:t>
            </a:r>
          </a:p>
          <a:p>
            <a:pPr lvl="1"/>
            <a:r>
              <a:rPr lang="en-US" smtClean="0"/>
              <a:t>If the price change is relatively small, a point calculation is suitable</a:t>
            </a:r>
          </a:p>
          <a:p>
            <a:pPr lvl="1"/>
            <a:r>
              <a:rPr lang="en-US" smtClean="0"/>
              <a:t>If the price change spans a sizable arc along the demand curve, the interval calculation provides a better measure</a:t>
            </a:r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400050" y="127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403225"/>
            <a:ext cx="8248650" cy="838200"/>
          </a:xfrm>
        </p:spPr>
        <p:txBody>
          <a:bodyPr/>
          <a:lstStyle/>
          <a:p>
            <a:r>
              <a:rPr lang="en-US" sz="4000" smtClean="0"/>
              <a:t>Calculating                                    Price Elasticity of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bldLvl="2"/>
    </p:bldLst>
  </p:timing>
</p:sld>
</file>

<file path=ppt/theme/theme1.xml><?xml version="1.0" encoding="utf-8"?>
<a:theme xmlns:a="http://schemas.openxmlformats.org/drawingml/2006/main" name="Thomas11ePPTtemplate">
  <a:themeElements>
    <a:clrScheme name="Thomas 10e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omas 10e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omas 10e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Thomas11ePPTtemplate</Template>
  <TotalTime>303</TotalTime>
  <Words>1144</Words>
  <Application>Microsoft Office PowerPoint</Application>
  <PresentationFormat>On-screen Show (4:3)</PresentationFormat>
  <Paragraphs>214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Thomas11ePPTtemplate</vt:lpstr>
      <vt:lpstr>Equation</vt:lpstr>
      <vt:lpstr>Chapter 6 Elasticity and Demand</vt:lpstr>
      <vt:lpstr>Price Elasticity of Demand (E)</vt:lpstr>
      <vt:lpstr>Price Elasticity of Demand (E)</vt:lpstr>
      <vt:lpstr>Price Elasticity of Demand (E)</vt:lpstr>
      <vt:lpstr>Price Elasticity &amp; Total Revenue</vt:lpstr>
      <vt:lpstr>Price Elasticity &amp; Total Revenue</vt:lpstr>
      <vt:lpstr>Factors Affecting                     Price Elasticity of Demand</vt:lpstr>
      <vt:lpstr>Calculating                                    Price Elasticity of Demand</vt:lpstr>
      <vt:lpstr>Calculating                                    Price Elasticity of Demand</vt:lpstr>
      <vt:lpstr>Computation of Elasticity          Over an Interval</vt:lpstr>
      <vt:lpstr>Computation of Elasticity at a Point</vt:lpstr>
      <vt:lpstr>Point Elasticity When          Demand is Linear</vt:lpstr>
      <vt:lpstr>Point Elasticity When          Demand is Curvilinear</vt:lpstr>
      <vt:lpstr>Elasticity (Generally) Varies Along a Demand Curve</vt:lpstr>
      <vt:lpstr>Marginal Revenue</vt:lpstr>
      <vt:lpstr>Demand &amp; Marginal Revenue</vt:lpstr>
      <vt:lpstr>Demand, MR, &amp; TR</vt:lpstr>
      <vt:lpstr>Demand &amp; Marginal Revenue</vt:lpstr>
      <vt:lpstr>Demand &amp; Marginal Revenue</vt:lpstr>
      <vt:lpstr>Linear Demand, MR, &amp; Elasticity     (Figure 6.5)</vt:lpstr>
      <vt:lpstr>MR, TR, &amp; Price Elasticity         (Table 6.4)</vt:lpstr>
      <vt:lpstr>Income Elasticity</vt:lpstr>
      <vt:lpstr>Cross-Price Elasticity</vt:lpstr>
      <vt:lpstr>Point Elasticity Measures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Perk, Victoria</dc:creator>
  <cp:lastModifiedBy>Michael</cp:lastModifiedBy>
  <cp:revision>35</cp:revision>
  <dcterms:created xsi:type="dcterms:W3CDTF">2012-07-14T17:18:52Z</dcterms:created>
  <dcterms:modified xsi:type="dcterms:W3CDTF">2013-06-11T18:25:45Z</dcterms:modified>
</cp:coreProperties>
</file>