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9"/>
  </p:notesMasterIdLst>
  <p:sldIdLst>
    <p:sldId id="256" r:id="rId2"/>
    <p:sldId id="282" r:id="rId3"/>
    <p:sldId id="257" r:id="rId4"/>
    <p:sldId id="25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83" r:id="rId14"/>
    <p:sldId id="266" r:id="rId15"/>
    <p:sldId id="267" r:id="rId16"/>
    <p:sldId id="284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5E08"/>
    <a:srgbClr val="174122"/>
    <a:srgbClr val="144414"/>
    <a:srgbClr val="1B4414"/>
    <a:srgbClr val="1C5418"/>
    <a:srgbClr val="245B1B"/>
    <a:srgbClr val="822B00"/>
    <a:srgbClr val="8A2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9160" autoAdjust="0"/>
  </p:normalViewPr>
  <p:slideViewPr>
    <p:cSldViewPr snapToGrid="0">
      <p:cViewPr varScale="1">
        <p:scale>
          <a:sx n="85" d="100"/>
          <a:sy n="85" d="100"/>
        </p:scale>
        <p:origin x="-96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E784B43-CFA0-4952-891E-6B1B1AF1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8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90DB1E-882C-4647-A47A-B303944DB09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35F173-1FED-44F6-8F3B-E802A815B91D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855B25-378E-4DBA-9060-CF2ACE02E325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0240D1A-D4AC-4DFF-8C85-991A6BF9B9FF}" type="slidenum">
              <a:rPr lang="en-US" smtClean="0">
                <a:latin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9C7B95-582F-4CC2-BD43-9CBF431F4F3E}" type="slidenum">
              <a:rPr lang="en-US" smtClean="0">
                <a:latin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11DB966-0150-416E-B3BF-9CF695691C9C}" type="slidenum">
              <a:rPr lang="en-US" smtClean="0">
                <a:latin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74490B2-ADF3-44AF-9949-32F70B65FCFE}" type="slidenum">
              <a:rPr lang="en-US" smtClean="0">
                <a:latin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E84622-8767-4E98-BA42-0D1922B390DE}" type="slidenum">
              <a:rPr lang="en-US" smtClean="0">
                <a:latin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A0BB195-ECA4-437C-ACAD-AB6BE8EE88ED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8DCE8D-6938-441E-813E-B78A5157D9A3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4F417D-7C43-41F3-B0DE-0DFA2161A6ED}" type="slidenum">
              <a:rPr lang="en-US" smtClean="0">
                <a:latin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3B672F-91AF-4423-8100-FA843F7F599E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F6E4DA-D6F0-489D-9EA5-6AC5ACE6AE1F}" type="slidenum">
              <a:rPr lang="en-US" smtClean="0">
                <a:latin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F5794D-1638-40D3-9736-8CFCE61F6691}" type="slidenum">
              <a:rPr lang="en-US" smtClean="0">
                <a:latin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C6B8D8-FD19-45C3-85FD-6EB7E13CCC12}" type="slidenum">
              <a:rPr lang="en-US" smtClean="0">
                <a:latin typeface="Times New Roman" pitchFamily="18" charset="0"/>
              </a:rPr>
              <a:pPr/>
              <a:t>25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2FBE2B-A26D-4E9C-845C-17F6455E23B5}" type="slidenum">
              <a:rPr lang="en-US" smtClean="0">
                <a:latin typeface="Times New Roman" pitchFamily="18" charset="0"/>
              </a:rPr>
              <a:pPr/>
              <a:t>26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CD662D-1B96-45CF-9144-C1118A6E6672}" type="slidenum">
              <a:rPr lang="en-US" smtClean="0">
                <a:latin typeface="Times New Roman" pitchFamily="18" charset="0"/>
              </a:rPr>
              <a:pPr/>
              <a:t>27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89F0DD3-704D-4C4B-9D9C-EBDB64950DAC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5F1636-C0E3-429C-AD88-D9905DD26684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9CB390-E0AC-4633-A1EB-BEE9763A9357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0B817F-2777-48B9-9C08-5E535C5F7B5E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2950DB-3D08-4057-865D-ED9BDB2D91A5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554ACA-AE22-49E7-918A-716ACD1740ED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AF437E9-D9A5-4D65-9D58-077D40B22D5B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 userDrawn="1"/>
        </p:nvSpPr>
        <p:spPr bwMode="auto">
          <a:xfrm>
            <a:off x="457200" y="1676400"/>
            <a:ext cx="46038" cy="76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 userDrawn="1"/>
        </p:nvSpPr>
        <p:spPr bwMode="auto">
          <a:xfrm>
            <a:off x="76200" y="6594475"/>
            <a:ext cx="175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</a:p>
        </p:txBody>
      </p:sp>
      <p:sp>
        <p:nvSpPr>
          <p:cNvPr id="7" name="Text Box 6"/>
          <p:cNvSpPr txBox="1">
            <a:spLocks noChangeArrowheads="1"/>
          </p:cNvSpPr>
          <p:nvPr userDrawn="1"/>
        </p:nvSpPr>
        <p:spPr bwMode="auto">
          <a:xfrm>
            <a:off x="4572000" y="6613525"/>
            <a:ext cx="449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Copyright © 2013 by The McGraw-Hill Companies, Inc. All rights reserved</a:t>
            </a:r>
            <a:r>
              <a:rPr lang="en-US" sz="1000" b="1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itchFamily="34" charset="0"/>
              <a:buChar char="•"/>
              <a:defRPr/>
            </a:lvl1pPr>
            <a:lvl2pPr marL="742950" indent="-285750">
              <a:buFont typeface="Courier New" pitchFamily="49" charset="0"/>
              <a:buChar char="-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304800" y="6629400"/>
            <a:ext cx="8610600" cy="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8915400" y="228600"/>
            <a:ext cx="0" cy="640080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04800" y="228600"/>
            <a:ext cx="8610600" cy="0"/>
          </a:xfrm>
          <a:prstGeom prst="line">
            <a:avLst/>
          </a:prstGeom>
          <a:noFill/>
          <a:ln w="28575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228600" y="152400"/>
            <a:ext cx="0" cy="655320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8991600" y="152400"/>
            <a:ext cx="0" cy="655320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228600" y="6705600"/>
            <a:ext cx="8763000" cy="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228600" y="152400"/>
            <a:ext cx="8763000" cy="0"/>
          </a:xfrm>
          <a:prstGeom prst="line">
            <a:avLst/>
          </a:prstGeom>
          <a:noFill/>
          <a:ln w="12700">
            <a:solidFill>
              <a:srgbClr val="174122"/>
            </a:solidFill>
            <a:round/>
            <a:headEnd/>
            <a:tailEnd/>
          </a:ln>
          <a:effectLst/>
          <a:extLst/>
        </p:spPr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8229600" y="6248400"/>
            <a:ext cx="64135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dirty="0">
                <a:solidFill>
                  <a:srgbClr val="AC5E08"/>
                </a:solidFill>
              </a:rPr>
              <a:t>1-</a:t>
            </a:r>
            <a:fld id="{83ECF6EA-2800-4EBA-89BC-A71737E53961}" type="slidenum">
              <a:rPr lang="en-US" sz="1400">
                <a:solidFill>
                  <a:srgbClr val="AC5E08"/>
                </a:solidFill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AC5E08"/>
              </a:solidFill>
            </a:endParaRPr>
          </a:p>
        </p:txBody>
      </p:sp>
      <p:cxnSp>
        <p:nvCxnSpPr>
          <p:cNvPr id="35853" name="Straight Connector 12"/>
          <p:cNvCxnSpPr>
            <a:cxnSpLocks noChangeShapeType="1"/>
          </p:cNvCxnSpPr>
          <p:nvPr userDrawn="1"/>
        </p:nvCxnSpPr>
        <p:spPr bwMode="auto">
          <a:xfrm>
            <a:off x="498475" y="1450975"/>
            <a:ext cx="8172450" cy="0"/>
          </a:xfrm>
          <a:prstGeom prst="line">
            <a:avLst/>
          </a:prstGeom>
          <a:noFill/>
          <a:ln w="28575" algn="ctr">
            <a:solidFill>
              <a:srgbClr val="174122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AC5E0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3200">
          <a:solidFill>
            <a:srgbClr val="1741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~"/>
        <a:defRPr sz="2800">
          <a:solidFill>
            <a:srgbClr val="AC5E0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2400">
          <a:solidFill>
            <a:srgbClr val="AC5E0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AC5E0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AC5E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990600"/>
            <a:ext cx="91440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Managers, Profits, and Markets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Implicit Costs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Opportunity cost of cash provided by owners</a:t>
            </a:r>
          </a:p>
          <a:p>
            <a:pPr lvl="1" eaLnBrk="1" hangingPunct="1"/>
            <a:r>
              <a:rPr lang="en-US" smtClean="0"/>
              <a:t>Equity capital (money provided to businesses by the owners)</a:t>
            </a:r>
          </a:p>
          <a:p>
            <a:pPr eaLnBrk="1" hangingPunct="1"/>
            <a:r>
              <a:rPr lang="en-US" smtClean="0"/>
              <a:t>Opportunity cost of using land or capital owned by the firm</a:t>
            </a:r>
          </a:p>
          <a:p>
            <a:pPr eaLnBrk="1" hangingPunct="1"/>
            <a:r>
              <a:rPr lang="en-US" smtClean="0"/>
              <a:t>Opportunity cost of owner’s time spent managing or working for the firm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433388"/>
            <a:ext cx="7947025" cy="838200"/>
          </a:xfrm>
        </p:spPr>
        <p:txBody>
          <a:bodyPr/>
          <a:lstStyle/>
          <a:p>
            <a:pPr eaLnBrk="1" hangingPunct="1"/>
            <a:r>
              <a:rPr lang="en-US" sz="3800" smtClean="0"/>
              <a:t>Economic Cost of Using Resources   </a:t>
            </a:r>
            <a:r>
              <a:rPr lang="en-US" sz="3300" smtClean="0"/>
              <a:t>(Figure 1.2)</a:t>
            </a:r>
          </a:p>
        </p:txBody>
      </p:sp>
      <p:graphicFrame>
        <p:nvGraphicFramePr>
          <p:cNvPr id="391171" name="Object 26"/>
          <p:cNvGraphicFramePr>
            <a:graphicFrameLocks noChangeAspect="1"/>
          </p:cNvGraphicFramePr>
          <p:nvPr/>
        </p:nvGraphicFramePr>
        <p:xfrm>
          <a:off x="3048000" y="1676400"/>
          <a:ext cx="3343275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CorelDRAW" r:id="rId4" imgW="914400" imgH="914400" progId="">
                  <p:embed/>
                </p:oleObj>
              </mc:Choice>
              <mc:Fallback>
                <p:oleObj name="CorelDRAW" r:id="rId4" imgW="914400" imgH="9144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76400"/>
                        <a:ext cx="3343275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1172" name="Object 27"/>
          <p:cNvGraphicFramePr>
            <a:graphicFrameLocks noChangeAspect="1"/>
          </p:cNvGraphicFramePr>
          <p:nvPr/>
        </p:nvGraphicFramePr>
        <p:xfrm>
          <a:off x="3048000" y="5059363"/>
          <a:ext cx="3343275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orelDRAW" r:id="rId6" imgW="2115312" imgH="798576" progId="">
                  <p:embed/>
                </p:oleObj>
              </mc:Choice>
              <mc:Fallback>
                <p:oleObj name="CorelDRAW" r:id="rId6" imgW="2115312" imgH="798576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59363"/>
                        <a:ext cx="3343275" cy="126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01975" y="2895600"/>
            <a:ext cx="3375025" cy="1828800"/>
            <a:chOff x="1954" y="1824"/>
            <a:chExt cx="2126" cy="1152"/>
          </a:xfrm>
        </p:grpSpPr>
        <p:graphicFrame>
          <p:nvGraphicFramePr>
            <p:cNvPr id="1052" name="Object 28"/>
            <p:cNvGraphicFramePr>
              <a:graphicFrameLocks noChangeAspect="1"/>
            </p:cNvGraphicFramePr>
            <p:nvPr/>
          </p:nvGraphicFramePr>
          <p:xfrm>
            <a:off x="1954" y="2171"/>
            <a:ext cx="2126" cy="8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CorelDRAW" r:id="rId8" imgW="914400" imgH="914400" progId="">
                    <p:embed/>
                  </p:oleObj>
                </mc:Choice>
                <mc:Fallback>
                  <p:oleObj name="CorelDRAW" r:id="rId8" imgW="914400" imgH="914400" progId="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4" y="2171"/>
                          <a:ext cx="2126" cy="8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8" name="Text Box 7"/>
            <p:cNvSpPr txBox="1">
              <a:spLocks noChangeArrowheads="1"/>
            </p:cNvSpPr>
            <p:nvPr/>
          </p:nvSpPr>
          <p:spPr bwMode="auto">
            <a:xfrm>
              <a:off x="2832" y="1824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b="1">
                  <a:solidFill>
                    <a:schemeClr val="tx1"/>
                  </a:solidFill>
                </a:rPr>
                <a:t>+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362200" y="4953000"/>
            <a:ext cx="4648200" cy="1082675"/>
            <a:chOff x="1488" y="3120"/>
            <a:chExt cx="2928" cy="682"/>
          </a:xfrm>
        </p:grpSpPr>
        <p:sp>
          <p:nvSpPr>
            <p:cNvPr id="1056" name="Text Box 9"/>
            <p:cNvSpPr txBox="1">
              <a:spLocks noChangeArrowheads="1"/>
            </p:cNvSpPr>
            <p:nvPr/>
          </p:nvSpPr>
          <p:spPr bwMode="auto">
            <a:xfrm>
              <a:off x="1488" y="3360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4000" b="1">
                  <a:solidFill>
                    <a:schemeClr val="tx1"/>
                  </a:solidFill>
                </a:rPr>
                <a:t>=</a:t>
              </a:r>
            </a:p>
          </p:txBody>
        </p:sp>
        <p:sp>
          <p:nvSpPr>
            <p:cNvPr id="1057" name="Line 10"/>
            <p:cNvSpPr>
              <a:spLocks noChangeShapeType="1"/>
            </p:cNvSpPr>
            <p:nvPr/>
          </p:nvSpPr>
          <p:spPr bwMode="auto">
            <a:xfrm>
              <a:off x="1488" y="3120"/>
              <a:ext cx="29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403225"/>
            <a:ext cx="76200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Economic Profit vs.      Accounting Profit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62963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200" dirty="0" smtClean="0"/>
              <a:t>     </a:t>
            </a:r>
            <a:r>
              <a:rPr lang="en-US" sz="2200" dirty="0" smtClean="0">
                <a:solidFill>
                  <a:srgbClr val="AC5E08"/>
                </a:solidFill>
              </a:rPr>
              <a:t>Economic profit = Total revenue – Total economic cost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solidFill>
                  <a:srgbClr val="AC5E08"/>
                </a:solidFill>
              </a:rPr>
              <a:t>                               = Total revenue – Explicit costs – Implicit costs</a:t>
            </a:r>
          </a:p>
          <a:p>
            <a:pPr eaLnBrk="1" hangingPunct="1"/>
            <a:endParaRPr lang="en-US" sz="2200" dirty="0" smtClean="0">
              <a:solidFill>
                <a:srgbClr val="AC5E08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sz="2200" dirty="0" smtClean="0">
                <a:solidFill>
                  <a:srgbClr val="AC5E08"/>
                </a:solidFill>
              </a:rPr>
              <a:t>    Accounting profit = Total revenue – Explicit costs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r>
              <a:rPr lang="en-US" dirty="0" smtClean="0"/>
              <a:t>Accounting profit does not subtract implicit costs from total revenue</a:t>
            </a:r>
          </a:p>
          <a:p>
            <a:pPr eaLnBrk="1" hangingPunct="1"/>
            <a:r>
              <a:rPr lang="en-US" dirty="0" smtClean="0"/>
              <a:t>Firm owners must cover all costs of all resources used by the firm</a:t>
            </a:r>
          </a:p>
          <a:p>
            <a:pPr lvl="1" eaLnBrk="1" hangingPunct="1"/>
            <a:r>
              <a:rPr lang="en-US" dirty="0" smtClean="0"/>
              <a:t>Objective is to maximize profit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Example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495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Your company, Medco hired an accounting firm to prepare a financial report.  The exhibit </a:t>
            </a:r>
            <a:r>
              <a:rPr lang="en-US" sz="1800" b="1" dirty="0" smtClean="0">
                <a:solidFill>
                  <a:schemeClr val="tx1"/>
                </a:solidFill>
              </a:rPr>
              <a:t>shows </a:t>
            </a:r>
            <a:r>
              <a:rPr lang="en-US" sz="1800" b="1" dirty="0">
                <a:solidFill>
                  <a:schemeClr val="tx1"/>
                </a:solidFill>
              </a:rPr>
              <a:t>Medco earned total revenue of $650,000 in </a:t>
            </a:r>
            <a:r>
              <a:rPr lang="en-US" sz="1800" b="1" dirty="0" smtClean="0">
                <a:solidFill>
                  <a:schemeClr val="tx1"/>
                </a:solidFill>
              </a:rPr>
              <a:t>the </a:t>
            </a:r>
            <a:r>
              <a:rPr lang="en-US" sz="1800" b="1" dirty="0">
                <a:solidFill>
                  <a:schemeClr val="tx1"/>
                </a:solidFill>
              </a:rPr>
              <a:t>first year of operation.  Explicit costs for </a:t>
            </a:r>
            <a:r>
              <a:rPr lang="en-US" sz="1800" b="1" dirty="0" smtClean="0">
                <a:solidFill>
                  <a:schemeClr val="tx1"/>
                </a:solidFill>
              </a:rPr>
              <a:t>wages</a:t>
            </a:r>
            <a:r>
              <a:rPr lang="en-US" sz="1800" b="1" dirty="0">
                <a:solidFill>
                  <a:schemeClr val="tx1"/>
                </a:solidFill>
              </a:rPr>
              <a:t>, materials, internet, and other payments total $575,000.  Based on standard accounting procedures, this left an accounting profit of $75,000.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23900" y="4324350"/>
            <a:ext cx="7315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</a:rPr>
              <a:t>You had to leave a $40,000 teaching salary to found Medco last year.  Also forgone were $10,000 in rental income and $5,000 in interest that would have earned during the year by renting the building and putting the savings in a bank. </a:t>
            </a:r>
          </a:p>
        </p:txBody>
      </p:sp>
      <p:pic>
        <p:nvPicPr>
          <p:cNvPr id="6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1752600"/>
            <a:ext cx="2514600" cy="1592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663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Maximizing the Value of a Firm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Value of a firm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Price for which it can be sold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Equal to the present value of expected future profits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Risk premium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increase in the discount rate to compensate investors for uncertainty about future profits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larger the risk, the higher the risk premium, &amp; the lower the firm’s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Maximizing the Value of a Firm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0772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Maximize firm’s value by maximizing profit in each time period</a:t>
            </a:r>
          </a:p>
          <a:p>
            <a:pPr lvl="1" eaLnBrk="1" hangingPunct="1"/>
            <a:r>
              <a:rPr lang="en-US" dirty="0" smtClean="0"/>
              <a:t>Cost &amp; revenue conditions must be independent across time periods</a:t>
            </a:r>
          </a:p>
          <a:p>
            <a:pPr eaLnBrk="1" hangingPunct="1">
              <a:buFont typeface="Arial" pitchFamily="34" charset="0"/>
              <a:buChar char="•"/>
            </a:pPr>
            <a:endParaRPr lang="en-US" dirty="0" smtClean="0"/>
          </a:p>
          <a:p>
            <a:pPr eaLnBrk="1" hangingPunct="1"/>
            <a:r>
              <a:rPr lang="en-US" dirty="0" smtClean="0"/>
              <a:t>Value of a firm =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60" name="Text Box 4"/>
          <p:cNvSpPr txBox="1">
            <a:spLocks noChangeArrowheads="1"/>
          </p:cNvSpPr>
          <p:nvPr/>
        </p:nvSpPr>
        <p:spPr bwMode="auto">
          <a:xfrm>
            <a:off x="1524000" y="51054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838200" y="4784725"/>
          <a:ext cx="768667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4" imgW="2654300" imgH="431800" progId="Equation.DSMT4">
                  <p:embed/>
                </p:oleObj>
              </mc:Choice>
              <mc:Fallback>
                <p:oleObj name="Equation" r:id="rId4" imgW="2654300" imgH="431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84725"/>
                        <a:ext cx="7686675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the Value of a Firm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474952"/>
              </p:ext>
            </p:extLst>
          </p:nvPr>
        </p:nvGraphicFramePr>
        <p:xfrm>
          <a:off x="632308" y="2419350"/>
          <a:ext cx="7902092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Worksheet" r:id="rId3" imgW="8991540" imgH="2628900" progId="Excel.Sheet.12">
                  <p:embed/>
                </p:oleObj>
              </mc:Choice>
              <mc:Fallback>
                <p:oleObj name="Worksheet" r:id="rId3" imgW="8991540" imgH="2628900" progId="Excel.Shee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8" y="2419350"/>
                        <a:ext cx="7902092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124700" y="5067300"/>
            <a:ext cx="152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 dirty="0">
                <a:solidFill>
                  <a:srgbClr val="CC3300"/>
                </a:solidFill>
              </a:rPr>
              <a:t>(See Spreadsheet)</a:t>
            </a:r>
          </a:p>
        </p:txBody>
      </p:sp>
    </p:spTree>
    <p:extLst>
      <p:ext uri="{BB962C8B-B14F-4D97-AF65-F5344CB8AC3E}">
        <p14:creationId xmlns:p14="http://schemas.microsoft.com/office/powerpoint/2010/main" val="21545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406400"/>
            <a:ext cx="7620000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Some Common Mistakes    Managers Make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2575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Never increase output simply to reduce average costs</a:t>
            </a:r>
          </a:p>
          <a:p>
            <a:pPr eaLnBrk="1" hangingPunct="1"/>
            <a:r>
              <a:rPr lang="en-US" smtClean="0"/>
              <a:t>Pursuit of market share usually reduces profit</a:t>
            </a:r>
          </a:p>
          <a:p>
            <a:pPr eaLnBrk="1" hangingPunct="1"/>
            <a:r>
              <a:rPr lang="en-US" smtClean="0"/>
              <a:t>Focusing on profit margin won’t maximize total profit</a:t>
            </a:r>
          </a:p>
          <a:p>
            <a:pPr eaLnBrk="1" hangingPunct="1"/>
            <a:r>
              <a:rPr lang="en-US" smtClean="0"/>
              <a:t>Maximizing total revenue reduces profit</a:t>
            </a:r>
          </a:p>
          <a:p>
            <a:pPr eaLnBrk="1" hangingPunct="1"/>
            <a:r>
              <a:rPr lang="en-US" smtClean="0"/>
              <a:t>Cost-plus pricing formulas don’t produce profit-maximizing prices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457200"/>
            <a:ext cx="8188325" cy="838200"/>
          </a:xfrm>
        </p:spPr>
        <p:txBody>
          <a:bodyPr/>
          <a:lstStyle/>
          <a:p>
            <a:pPr eaLnBrk="1" hangingPunct="1"/>
            <a:r>
              <a:rPr lang="en-US" sz="4000" smtClean="0"/>
              <a:t>Separation of Ownership &amp; Control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Principal-agent problem</a:t>
            </a:r>
          </a:p>
          <a:p>
            <a:pPr lvl="1" eaLnBrk="1" hangingPunct="1"/>
            <a:r>
              <a:rPr lang="en-US" dirty="0" smtClean="0"/>
              <a:t>Conflict that arises when goals of management (agent) do not match goals of owner (principal)</a:t>
            </a:r>
          </a:p>
          <a:p>
            <a:pPr eaLnBrk="1" hangingPunct="1"/>
            <a:r>
              <a:rPr lang="en-US" dirty="0" smtClean="0"/>
              <a:t>Moral Hazard</a:t>
            </a:r>
          </a:p>
          <a:p>
            <a:pPr lvl="1" eaLnBrk="1" hangingPunct="1"/>
            <a:r>
              <a:rPr lang="en-US" dirty="0" smtClean="0"/>
              <a:t>When either party to an agreement has incentive not to abide by all its provisions &amp; one party cannot cost effectively monitor the agreement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1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1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423863"/>
            <a:ext cx="8001000" cy="838200"/>
          </a:xfrm>
        </p:spPr>
        <p:txBody>
          <a:bodyPr/>
          <a:lstStyle/>
          <a:p>
            <a:pPr eaLnBrk="1" hangingPunct="1"/>
            <a:r>
              <a:rPr lang="en-US" smtClean="0"/>
              <a:t>Corporate Control Mechanisms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848600" cy="4876800"/>
          </a:xfrm>
        </p:spPr>
        <p:txBody>
          <a:bodyPr/>
          <a:lstStyle/>
          <a:p>
            <a:pPr eaLnBrk="1" hangingPunct="1"/>
            <a:r>
              <a:rPr lang="en-US" smtClean="0"/>
              <a:t>Require managers to hold stipulated amount of firm’s equity</a:t>
            </a:r>
          </a:p>
          <a:p>
            <a:pPr eaLnBrk="1" hangingPunct="1"/>
            <a:r>
              <a:rPr lang="en-US" smtClean="0"/>
              <a:t>Increase percentage of outsiders serving on board of directors</a:t>
            </a:r>
          </a:p>
          <a:p>
            <a:pPr eaLnBrk="1" hangingPunct="1"/>
            <a:r>
              <a:rPr lang="en-US" smtClean="0"/>
              <a:t>Finance corporate investments with debt instead of equity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Issues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5105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3200">
                <a:solidFill>
                  <a:srgbClr val="17412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~"/>
              <a:defRPr sz="2800">
                <a:solidFill>
                  <a:srgbClr val="AC5E0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w"/>
              <a:defRPr sz="2400">
                <a:solidFill>
                  <a:srgbClr val="AC5E0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AC5E0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AC5E08"/>
                </a:solidFill>
                <a:latin typeface="+mn-lt"/>
              </a:defRPr>
            </a:lvl9pPr>
          </a:lstStyle>
          <a:p>
            <a:pPr marL="342900" indent="-342900" eaLnBrk="1" hangingPunct="1">
              <a:buFont typeface="Arial" pitchFamily="34" charset="0"/>
              <a:buChar char="•"/>
            </a:pPr>
            <a:r>
              <a:rPr lang="en-US" b="1" kern="0" dirty="0" smtClean="0">
                <a:solidFill>
                  <a:schemeClr val="tx1"/>
                </a:solidFill>
              </a:rPr>
              <a:t>Too little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2971800"/>
            <a:ext cx="7124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Managerial Economics will help you organize information into the relevant and irrelevant by reducing problems to their most essential components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2209800"/>
            <a:ext cx="525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 much information</a:t>
            </a:r>
          </a:p>
        </p:txBody>
      </p:sp>
    </p:spTree>
    <p:extLst>
      <p:ext uri="{BB962C8B-B14F-4D97-AF65-F5344CB8AC3E}">
        <p14:creationId xmlns:p14="http://schemas.microsoft.com/office/powerpoint/2010/main" val="208674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5" grpId="0"/>
      <p:bldP spid="6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Price-Takers vs. Price-Setters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Price-taking firm</a:t>
            </a:r>
          </a:p>
          <a:p>
            <a:pPr lvl="1" eaLnBrk="1" hangingPunct="1"/>
            <a:r>
              <a:rPr lang="en-US" dirty="0" smtClean="0"/>
              <a:t>Cannot set price of its product </a:t>
            </a:r>
          </a:p>
          <a:p>
            <a:pPr lvl="1" eaLnBrk="1" hangingPunct="1"/>
            <a:r>
              <a:rPr lang="en-US" dirty="0" smtClean="0"/>
              <a:t>Price is determined strictly by market forces of demand &amp; supply</a:t>
            </a:r>
          </a:p>
          <a:p>
            <a:pPr eaLnBrk="1" hangingPunct="1"/>
            <a:r>
              <a:rPr lang="en-US" dirty="0" smtClean="0"/>
              <a:t>Price-setting firm</a:t>
            </a:r>
          </a:p>
          <a:p>
            <a:pPr lvl="1" eaLnBrk="1" hangingPunct="1"/>
            <a:r>
              <a:rPr lang="en-US" dirty="0" smtClean="0"/>
              <a:t>Can set price of its product</a:t>
            </a:r>
          </a:p>
          <a:p>
            <a:pPr lvl="1" eaLnBrk="1" hangingPunct="1"/>
            <a:r>
              <a:rPr lang="en-US" dirty="0" smtClean="0"/>
              <a:t>Has a degree of </a:t>
            </a:r>
            <a:r>
              <a:rPr lang="en-US" i="1" dirty="0" smtClean="0"/>
              <a:t>market power</a:t>
            </a:r>
            <a:r>
              <a:rPr lang="en-US" dirty="0" smtClean="0"/>
              <a:t>, which is the ability to raise price without losing all sales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Market?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i="1" dirty="0" smtClean="0"/>
              <a:t>market</a:t>
            </a:r>
            <a:r>
              <a:rPr lang="en-US" dirty="0" smtClean="0"/>
              <a:t> is any arrangement through which buyers &amp; sellers exchange anything of value</a:t>
            </a:r>
          </a:p>
          <a:p>
            <a:pPr eaLnBrk="1" hangingPunct="1"/>
            <a:r>
              <a:rPr lang="en-US" dirty="0" smtClean="0"/>
              <a:t>Markets reduce </a:t>
            </a:r>
            <a:r>
              <a:rPr lang="en-US" i="1" dirty="0" smtClean="0"/>
              <a:t>transaction costs</a:t>
            </a:r>
          </a:p>
          <a:p>
            <a:pPr lvl="1" eaLnBrk="1" hangingPunct="1"/>
            <a:r>
              <a:rPr lang="en-US" dirty="0" smtClean="0"/>
              <a:t>Costs of making a transaction happen, other than the price of the good or service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Market Structures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88828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Market characteristics that determine the economic environment in which a firm operates</a:t>
            </a:r>
          </a:p>
          <a:p>
            <a:pPr lvl="1" eaLnBrk="1" hangingPunct="1"/>
            <a:r>
              <a:rPr lang="en-US" dirty="0" smtClean="0"/>
              <a:t>Number &amp; size of firms in market</a:t>
            </a:r>
          </a:p>
          <a:p>
            <a:pPr lvl="1" eaLnBrk="1" hangingPunct="1"/>
            <a:r>
              <a:rPr lang="en-US" dirty="0" smtClean="0"/>
              <a:t>Degree of product differentiation among competing firms</a:t>
            </a:r>
          </a:p>
          <a:p>
            <a:pPr lvl="1" eaLnBrk="1" hangingPunct="1"/>
            <a:r>
              <a:rPr lang="en-US" dirty="0" smtClean="0"/>
              <a:t>Likelihood of new firms entering market when incumbent firms are earning economic profits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Perfect Competition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848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Large number of relatively small firms</a:t>
            </a:r>
          </a:p>
          <a:p>
            <a:pPr eaLnBrk="1" hangingPunct="1"/>
            <a:r>
              <a:rPr lang="en-US" dirty="0" smtClean="0"/>
              <a:t>Undifferentiated product</a:t>
            </a:r>
          </a:p>
          <a:p>
            <a:pPr eaLnBrk="1" hangingPunct="1"/>
            <a:r>
              <a:rPr lang="en-US" dirty="0" smtClean="0"/>
              <a:t>Price takers with no market power</a:t>
            </a:r>
          </a:p>
          <a:p>
            <a:pPr eaLnBrk="1" hangingPunct="1"/>
            <a:r>
              <a:rPr lang="en-US" dirty="0" smtClean="0"/>
              <a:t>No barriers to entry</a:t>
            </a:r>
          </a:p>
          <a:p>
            <a:pPr lvl="1" eaLnBrk="1" hangingPunct="1"/>
            <a:r>
              <a:rPr lang="en-US" dirty="0" smtClean="0"/>
              <a:t>Any economic profit earned will vanish as new firms 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Monopoly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848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Single firm</a:t>
            </a:r>
          </a:p>
          <a:p>
            <a:pPr eaLnBrk="1" hangingPunct="1"/>
            <a:r>
              <a:rPr lang="en-US" dirty="0" smtClean="0"/>
              <a:t>Produces product with no close substitutes</a:t>
            </a:r>
          </a:p>
          <a:p>
            <a:pPr eaLnBrk="1" hangingPunct="1"/>
            <a:r>
              <a:rPr lang="en-US" dirty="0" smtClean="0"/>
              <a:t>Protected by a barrier to entry</a:t>
            </a:r>
          </a:p>
          <a:p>
            <a:pPr lvl="1" eaLnBrk="1" hangingPunct="1"/>
            <a:r>
              <a:rPr lang="en-US" dirty="0" smtClean="0"/>
              <a:t>Allows the monopolist to raise its price without concern that economic profits will attract new firms</a:t>
            </a:r>
          </a:p>
          <a:p>
            <a:pPr eaLnBrk="1" hangingPunct="1">
              <a:buFont typeface="Courier New" pitchFamily="49" charset="0"/>
              <a:buChar char="-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Monopolistic Competition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848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Large number of relatively small firms</a:t>
            </a:r>
          </a:p>
          <a:p>
            <a:pPr eaLnBrk="1" hangingPunct="1"/>
            <a:r>
              <a:rPr lang="en-US" dirty="0" smtClean="0"/>
              <a:t>Differentiated products</a:t>
            </a:r>
          </a:p>
          <a:p>
            <a:pPr lvl="1" eaLnBrk="1" hangingPunct="1"/>
            <a:r>
              <a:rPr lang="en-US" dirty="0" smtClean="0"/>
              <a:t>Gives the monopolistic competitor some degree of market power</a:t>
            </a:r>
          </a:p>
          <a:p>
            <a:pPr eaLnBrk="1" hangingPunct="1"/>
            <a:r>
              <a:rPr lang="en-US" dirty="0" smtClean="0"/>
              <a:t>Price setters</a:t>
            </a:r>
          </a:p>
          <a:p>
            <a:pPr eaLnBrk="1" hangingPunct="1"/>
            <a:r>
              <a:rPr lang="en-US" dirty="0" smtClean="0"/>
              <a:t>No barriers to entry</a:t>
            </a:r>
          </a:p>
          <a:p>
            <a:pPr lvl="1" eaLnBrk="1" hangingPunct="1"/>
            <a:r>
              <a:rPr lang="en-US" dirty="0" smtClean="0"/>
              <a:t>Ensures any economic profits will be bid away by new entrants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Oligopoly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7163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Few firms produce all or most of market output</a:t>
            </a:r>
          </a:p>
          <a:p>
            <a:pPr eaLnBrk="1" hangingPunct="1"/>
            <a:r>
              <a:rPr lang="en-US" dirty="0" smtClean="0"/>
              <a:t>Profits are interdependent</a:t>
            </a:r>
          </a:p>
          <a:p>
            <a:pPr lvl="1" eaLnBrk="1" hangingPunct="1"/>
            <a:r>
              <a:rPr lang="en-US" dirty="0" smtClean="0"/>
              <a:t>Actions by any one firm will affect sales &amp; profits of the other firms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7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Globalization of Markets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Economic integration of markets located in nations around the world</a:t>
            </a:r>
          </a:p>
          <a:p>
            <a:pPr lvl="1" eaLnBrk="1" hangingPunct="1"/>
            <a:r>
              <a:rPr lang="en-US" dirty="0" smtClean="0"/>
              <a:t>Provides opportunity to sell more goods &amp; services to foreign buyers</a:t>
            </a:r>
          </a:p>
          <a:p>
            <a:pPr lvl="1" eaLnBrk="1" hangingPunct="1"/>
            <a:r>
              <a:rPr lang="en-US" dirty="0" smtClean="0"/>
              <a:t>Presents threat of increased competition from foreign producers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419100"/>
            <a:ext cx="8229600" cy="838200"/>
          </a:xfrm>
        </p:spPr>
        <p:txBody>
          <a:bodyPr/>
          <a:lstStyle/>
          <a:p>
            <a:pPr eaLnBrk="1" hangingPunct="1"/>
            <a:r>
              <a:rPr lang="en-US" sz="4200" dirty="0" smtClean="0"/>
              <a:t>Managerial Economics &amp; Theory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Managerial economics applies microeconomic theory to business problems</a:t>
            </a:r>
          </a:p>
          <a:p>
            <a:pPr lvl="1" eaLnBrk="1" hangingPunct="1"/>
            <a:r>
              <a:rPr lang="en-US" dirty="0" smtClean="0"/>
              <a:t>How to use economic analysis to make decisions to achieve firm’s goal of profit maximization</a:t>
            </a:r>
          </a:p>
          <a:p>
            <a:pPr eaLnBrk="1" hangingPunct="1"/>
            <a:r>
              <a:rPr lang="en-US" dirty="0" smtClean="0"/>
              <a:t>Economic theory helps managers understand real-world business problems</a:t>
            </a:r>
          </a:p>
          <a:p>
            <a:pPr lvl="1" eaLnBrk="1" hangingPunct="1"/>
            <a:r>
              <a:rPr lang="en-US" dirty="0" smtClean="0"/>
              <a:t>Uses simplifying assumptions to turn complexity into relative simplicity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423863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Microeconomics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7188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Microeconomics</a:t>
            </a:r>
          </a:p>
          <a:p>
            <a:pPr lvl="1" eaLnBrk="1" hangingPunct="1"/>
            <a:r>
              <a:rPr lang="en-US" dirty="0" smtClean="0"/>
              <a:t>Study of behavior of individual consumers, business firms, and markets</a:t>
            </a:r>
          </a:p>
          <a:p>
            <a:pPr eaLnBrk="1" hangingPunct="1"/>
            <a:r>
              <a:rPr lang="en-US" dirty="0" smtClean="0"/>
              <a:t>Business practices or tactics</a:t>
            </a:r>
          </a:p>
          <a:p>
            <a:pPr lvl="1" eaLnBrk="1" hangingPunct="1"/>
            <a:r>
              <a:rPr lang="en-US" dirty="0" smtClean="0"/>
              <a:t>Routine business decisions managers must make to earn the greatest profit under prevailing market conditions</a:t>
            </a:r>
          </a:p>
          <a:p>
            <a:pPr lvl="1" eaLnBrk="1" hangingPunct="1"/>
            <a:r>
              <a:rPr lang="en-US" dirty="0" smtClean="0"/>
              <a:t>Using marginal analysis, microeconomics provides the foundation for understanding everyday business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423863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Microeconomics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7188"/>
            <a:ext cx="8229600" cy="4525962"/>
          </a:xfrm>
        </p:spPr>
        <p:txBody>
          <a:bodyPr/>
          <a:lstStyle/>
          <a:p>
            <a:pPr eaLnBrk="1" hangingPunct="1"/>
            <a:r>
              <a:rPr lang="en-US" dirty="0" smtClean="0"/>
              <a:t>Industrial organization</a:t>
            </a:r>
          </a:p>
          <a:p>
            <a:pPr lvl="1" eaLnBrk="1" hangingPunct="1"/>
            <a:r>
              <a:rPr lang="en-US" dirty="0" smtClean="0"/>
              <a:t>Specialized branch of microeconomics focusing on behavior &amp; structure of firms &amp; industries</a:t>
            </a:r>
          </a:p>
          <a:p>
            <a:pPr lvl="1" eaLnBrk="1" hangingPunct="1"/>
            <a:r>
              <a:rPr lang="en-US" dirty="0" smtClean="0"/>
              <a:t>Provides foundation for understanding strategic decisions through application of game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423863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Strategic Decisions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Business actions taken to alter market conditions and behavior of rivals</a:t>
            </a:r>
          </a:p>
          <a:p>
            <a:pPr lvl="1" eaLnBrk="1" hangingPunct="1"/>
            <a:r>
              <a:rPr lang="en-US" dirty="0" smtClean="0"/>
              <a:t>Increase/protect strategic firm’s profit</a:t>
            </a:r>
          </a:p>
          <a:p>
            <a:pPr eaLnBrk="1" hangingPunct="1"/>
            <a:r>
              <a:rPr lang="en-US" dirty="0" smtClean="0"/>
              <a:t>While common business practices are </a:t>
            </a:r>
            <a:r>
              <a:rPr lang="en-US" i="1" dirty="0" smtClean="0"/>
              <a:t>necessary</a:t>
            </a:r>
            <a:r>
              <a:rPr lang="en-US" dirty="0" smtClean="0"/>
              <a:t> for the goal of profit-maximization, strategic decisions are generally </a:t>
            </a:r>
            <a:r>
              <a:rPr lang="en-US" i="1" dirty="0" smtClean="0"/>
              <a:t>optimal </a:t>
            </a:r>
            <a:r>
              <a:rPr lang="en-US" dirty="0" smtClean="0"/>
              <a:t>actions managers can take as circumstances permit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433388"/>
            <a:ext cx="8229600" cy="838200"/>
          </a:xfrm>
        </p:spPr>
        <p:txBody>
          <a:bodyPr/>
          <a:lstStyle/>
          <a:p>
            <a:pPr eaLnBrk="1" hangingPunct="1"/>
            <a:r>
              <a:rPr lang="en-US" sz="3800" smtClean="0"/>
              <a:t>Economic Forces that Promote     Long-Run Profitability  </a:t>
            </a:r>
            <a:r>
              <a:rPr lang="en-US" sz="3300" smtClean="0"/>
              <a:t>(Figure 1.1)</a:t>
            </a:r>
          </a:p>
        </p:txBody>
      </p:sp>
      <p:pic>
        <p:nvPicPr>
          <p:cNvPr id="5" name="Picture 4" descr="few close subs_1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708150"/>
            <a:ext cx="2617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trong barriers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2413000"/>
            <a:ext cx="2617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weak rivarlry_3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3116263"/>
            <a:ext cx="26177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low mkt power_4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3821113"/>
            <a:ext cx="26177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ow mkt power consumers_5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4525963"/>
            <a:ext cx="2617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bundant_6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5230813"/>
            <a:ext cx="26177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limited harmful_7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66800" y="5934075"/>
            <a:ext cx="2617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gray lines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38563" y="1865313"/>
            <a:ext cx="204311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long run profitability.pn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88050" y="3459163"/>
            <a:ext cx="20986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 Cost of Resources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Opportunity cost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What firm owners must give up to use resources to produce goods &amp; services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Market-supplied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Owned by others &amp; hired, rented, or leased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Owner-supplied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Owned &amp; used by the firm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7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Economic Cost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Total Economic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Sum of opportunity costs of both market-supplied resources &amp; owner-supplied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Explicit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Monetary opportunity costs of using market-supplied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Implicit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Nonmonetary opportunity costs of using owner-supplied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89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 bldLvl="2" autoUpdateAnimBg="0"/>
    </p:bldLst>
  </p:timing>
</p:sld>
</file>

<file path=ppt/theme/theme1.xml><?xml version="1.0" encoding="utf-8"?>
<a:theme xmlns:a="http://schemas.openxmlformats.org/drawingml/2006/main" name="Thomas11ePPTtemplate">
  <a:themeElements>
    <a:clrScheme name="Thomas 10e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omas 10e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omas 10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mas 10e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mas 10e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Thomas11ePPTtemplate</Template>
  <TotalTime>406</TotalTime>
  <Words>1036</Words>
  <Application>Microsoft Office PowerPoint</Application>
  <PresentationFormat>On-screen Show (4:3)</PresentationFormat>
  <Paragraphs>154</Paragraphs>
  <Slides>27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Thomas11ePPTtemplate</vt:lpstr>
      <vt:lpstr>CorelDRAW</vt:lpstr>
      <vt:lpstr>Equation</vt:lpstr>
      <vt:lpstr>Worksheet</vt:lpstr>
      <vt:lpstr>Chapter 1 Managers, Profits, and Markets</vt:lpstr>
      <vt:lpstr>Management Issues</vt:lpstr>
      <vt:lpstr>Managerial Economics &amp; Theory</vt:lpstr>
      <vt:lpstr>Microeconomics</vt:lpstr>
      <vt:lpstr>Microeconomics</vt:lpstr>
      <vt:lpstr>Strategic Decisions</vt:lpstr>
      <vt:lpstr>Economic Forces that Promote     Long-Run Profitability  (Figure 1.1)</vt:lpstr>
      <vt:lpstr>Economic Cost of Resources</vt:lpstr>
      <vt:lpstr>Total Economic Cost</vt:lpstr>
      <vt:lpstr>Types of Implicit Costs</vt:lpstr>
      <vt:lpstr>Economic Cost of Using Resources   (Figure 1.2)</vt:lpstr>
      <vt:lpstr>Economic Profit vs.      Accounting Profit</vt:lpstr>
      <vt:lpstr>Brief Example</vt:lpstr>
      <vt:lpstr>Maximizing the Value of a Firm</vt:lpstr>
      <vt:lpstr>Maximizing the Value of a Firm</vt:lpstr>
      <vt:lpstr>Maximizing the Value of a Firm</vt:lpstr>
      <vt:lpstr>Some Common Mistakes    Managers Make</vt:lpstr>
      <vt:lpstr>Separation of Ownership &amp; Control</vt:lpstr>
      <vt:lpstr>Corporate Control Mechanisms</vt:lpstr>
      <vt:lpstr>Price-Takers vs. Price-Setters</vt:lpstr>
      <vt:lpstr>What is a Market?</vt:lpstr>
      <vt:lpstr>Market Structures</vt:lpstr>
      <vt:lpstr>Perfect Competition</vt:lpstr>
      <vt:lpstr>Monopoly</vt:lpstr>
      <vt:lpstr>Monopolistic Competition</vt:lpstr>
      <vt:lpstr>Oligopoly</vt:lpstr>
      <vt:lpstr>Globalization of Markets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Perk, Victoria</dc:creator>
  <cp:lastModifiedBy>Michael</cp:lastModifiedBy>
  <cp:revision>22</cp:revision>
  <dcterms:created xsi:type="dcterms:W3CDTF">2012-07-14T17:18:52Z</dcterms:created>
  <dcterms:modified xsi:type="dcterms:W3CDTF">2013-05-26T01:37:50Z</dcterms:modified>
</cp:coreProperties>
</file>