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5" r:id="rId3"/>
    <p:sldMasterId id="2147483674" r:id="rId4"/>
    <p:sldMasterId id="2147483705" r:id="rId5"/>
    <p:sldMasterId id="2147483676" r:id="rId6"/>
    <p:sldMasterId id="2147483817" r:id="rId7"/>
  </p:sldMasterIdLst>
  <p:notesMasterIdLst>
    <p:notesMasterId r:id="rId15"/>
  </p:notesMasterIdLst>
  <p:sldIdLst>
    <p:sldId id="259" r:id="rId8"/>
    <p:sldId id="260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0099"/>
    <a:srgbClr val="800080"/>
    <a:srgbClr val="F8EDEC"/>
    <a:srgbClr val="0000B8"/>
    <a:srgbClr val="000070"/>
    <a:srgbClr val="0064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6" autoAdjust="0"/>
    <p:restoredTop sz="94667" autoAdjust="0"/>
  </p:normalViewPr>
  <p:slideViewPr>
    <p:cSldViewPr snapToGrid="0">
      <p:cViewPr>
        <p:scale>
          <a:sx n="80" d="100"/>
          <a:sy n="80" d="100"/>
        </p:scale>
        <p:origin x="-1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</c:formatCode>
                <c:ptCount val="10"/>
                <c:pt idx="0">
                  <c:v>21</c:v>
                </c:pt>
                <c:pt idx="1">
                  <c:v>19</c:v>
                </c:pt>
                <c:pt idx="2">
                  <c:v>17</c:v>
                </c:pt>
                <c:pt idx="3">
                  <c:v>15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168576"/>
        <c:axId val="4465024"/>
      </c:scatterChart>
      <c:valAx>
        <c:axId val="9616857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4465024"/>
        <c:crosses val="autoZero"/>
        <c:crossBetween val="midCat"/>
        <c:majorUnit val="1"/>
      </c:valAx>
      <c:valAx>
        <c:axId val="4465024"/>
        <c:scaling>
          <c:orientation val="minMax"/>
          <c:min val="-1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961685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688136385549211E-2"/>
          <c:y val="4.1311318643309121E-2"/>
          <c:w val="0.86882956188917948"/>
          <c:h val="0.8555836334411687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"$"#,##0.00</c:formatCode>
                <c:ptCount val="10"/>
                <c:pt idx="1">
                  <c:v>4</c:v>
                </c:pt>
                <c:pt idx="2">
                  <c:v>3.5</c:v>
                </c:pt>
                <c:pt idx="3">
                  <c:v>3.6666666666666665</c:v>
                </c:pt>
                <c:pt idx="4">
                  <c:v>4.5</c:v>
                </c:pt>
                <c:pt idx="5">
                  <c:v>5.6</c:v>
                </c:pt>
                <c:pt idx="6">
                  <c:v>7.833333333333333</c:v>
                </c:pt>
                <c:pt idx="7">
                  <c:v>10.571428571428571</c:v>
                </c:pt>
                <c:pt idx="8">
                  <c:v>14</c:v>
                </c:pt>
                <c:pt idx="9">
                  <c:v>18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Sheet1!$C$2:$C$11</c:f>
              <c:numCache>
                <c:formatCode>"$"#,##0.00</c:formatCode>
                <c:ptCount val="10"/>
                <c:pt idx="1">
                  <c:v>14</c:v>
                </c:pt>
                <c:pt idx="2">
                  <c:v>8.5</c:v>
                </c:pt>
                <c:pt idx="3">
                  <c:v>7</c:v>
                </c:pt>
                <c:pt idx="4">
                  <c:v>7</c:v>
                </c:pt>
                <c:pt idx="5">
                  <c:v>7.6</c:v>
                </c:pt>
                <c:pt idx="6">
                  <c:v>9.5</c:v>
                </c:pt>
                <c:pt idx="7">
                  <c:v>12</c:v>
                </c:pt>
                <c:pt idx="8">
                  <c:v>15.25</c:v>
                </c:pt>
                <c:pt idx="9">
                  <c:v>19.111111111111111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Sheet1!$D$2:$D$11</c:f>
              <c:numCache>
                <c:formatCode>"$"#,##0</c:formatCode>
                <c:ptCount val="10"/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10</c:v>
                </c:pt>
                <c:pt idx="6">
                  <c:v>19</c:v>
                </c:pt>
                <c:pt idx="7">
                  <c:v>27</c:v>
                </c:pt>
                <c:pt idx="8">
                  <c:v>38</c:v>
                </c:pt>
                <c:pt idx="9">
                  <c:v>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14112"/>
        <c:axId val="32728192"/>
      </c:scatterChart>
      <c:valAx>
        <c:axId val="3271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28192"/>
        <c:crosses val="autoZero"/>
        <c:crossBetween val="midCat"/>
        <c:majorUnit val="1"/>
      </c:valAx>
      <c:valAx>
        <c:axId val="32728192"/>
        <c:scaling>
          <c:orientation val="minMax"/>
          <c:max val="25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crossAx val="32714112"/>
        <c:crosses val="autoZero"/>
        <c:crossBetween val="midCat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"$"#,##0.00</c:formatCode>
                <c:ptCount val="10"/>
                <c:pt idx="1">
                  <c:v>4</c:v>
                </c:pt>
                <c:pt idx="2">
                  <c:v>3.5</c:v>
                </c:pt>
                <c:pt idx="3">
                  <c:v>3.6666666666666665</c:v>
                </c:pt>
                <c:pt idx="4">
                  <c:v>4.5</c:v>
                </c:pt>
                <c:pt idx="5">
                  <c:v>5.6</c:v>
                </c:pt>
                <c:pt idx="6">
                  <c:v>7.833333333333333</c:v>
                </c:pt>
                <c:pt idx="7">
                  <c:v>10.571428571428571</c:v>
                </c:pt>
                <c:pt idx="8">
                  <c:v>14</c:v>
                </c:pt>
                <c:pt idx="9">
                  <c:v>18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Sheet1!$C$2:$C$11</c:f>
              <c:numCache>
                <c:formatCode>"$"#,##0.00</c:formatCode>
                <c:ptCount val="10"/>
                <c:pt idx="1">
                  <c:v>14</c:v>
                </c:pt>
                <c:pt idx="2">
                  <c:v>8.5</c:v>
                </c:pt>
                <c:pt idx="3">
                  <c:v>7</c:v>
                </c:pt>
                <c:pt idx="4">
                  <c:v>7</c:v>
                </c:pt>
                <c:pt idx="5">
                  <c:v>7.6</c:v>
                </c:pt>
                <c:pt idx="6">
                  <c:v>9.5</c:v>
                </c:pt>
                <c:pt idx="7">
                  <c:v>12</c:v>
                </c:pt>
                <c:pt idx="8">
                  <c:v>15.25</c:v>
                </c:pt>
                <c:pt idx="9">
                  <c:v>19.111111111111111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Sheet1!$D$2:$D$11</c:f>
              <c:numCache>
                <c:formatCode>"$"#,##0</c:formatCode>
                <c:ptCount val="10"/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10</c:v>
                </c:pt>
                <c:pt idx="6">
                  <c:v>19</c:v>
                </c:pt>
                <c:pt idx="7">
                  <c:v>27</c:v>
                </c:pt>
                <c:pt idx="8">
                  <c:v>38</c:v>
                </c:pt>
                <c:pt idx="9">
                  <c:v>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09152"/>
        <c:axId val="33810688"/>
      </c:scatterChart>
      <c:valAx>
        <c:axId val="3380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810688"/>
        <c:crosses val="autoZero"/>
        <c:crossBetween val="midCat"/>
        <c:majorUnit val="1"/>
      </c:valAx>
      <c:valAx>
        <c:axId val="33810688"/>
        <c:scaling>
          <c:orientation val="minMax"/>
          <c:max val="25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crossAx val="33809152"/>
        <c:crosses val="autoZero"/>
        <c:crossBetween val="midCat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0.15079</cdr:x>
      <cdr:y>0.15957</cdr:y>
    </cdr:from>
    <cdr:to>
      <cdr:x>0.85979</cdr:x>
      <cdr:y>0.6111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3900" y="571500"/>
          <a:ext cx="3403600" cy="1617077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0.81076</cdr:x>
      <cdr:y>0.17829</cdr:y>
    </cdr:from>
    <cdr:to>
      <cdr:x>0.89981</cdr:x>
      <cdr:y>0.24718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549900" y="876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ATC</a:t>
          </a:r>
          <a:endParaRPr lang="en-US" dirty="0"/>
        </a:p>
      </cdr:txBody>
    </cdr:sp>
  </cdr:relSizeAnchor>
  <cdr:relSizeAnchor xmlns:cdr="http://schemas.openxmlformats.org/drawingml/2006/chartDrawing">
    <cdr:from>
      <cdr:x>0.87755</cdr:x>
      <cdr:y>0.25581</cdr:y>
    </cdr:from>
    <cdr:to>
      <cdr:x>0.9666</cdr:x>
      <cdr:y>0.3247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7100" y="1257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AVC</a:t>
          </a:r>
          <a:endParaRPr 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0.81076</cdr:x>
      <cdr:y>0.17829</cdr:y>
    </cdr:from>
    <cdr:to>
      <cdr:x>0.89981</cdr:x>
      <cdr:y>0.24718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549900" y="876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ATC</a:t>
          </a:r>
          <a:endParaRPr lang="en-US" dirty="0"/>
        </a:p>
      </cdr:txBody>
    </cdr:sp>
  </cdr:relSizeAnchor>
  <cdr:relSizeAnchor xmlns:cdr="http://schemas.openxmlformats.org/drawingml/2006/chartDrawing">
    <cdr:from>
      <cdr:x>0.87755</cdr:x>
      <cdr:y>0.25581</cdr:y>
    </cdr:from>
    <cdr:to>
      <cdr:x>0.9666</cdr:x>
      <cdr:y>0.3247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7100" y="1257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AVC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439715-EE66-45E7-86DB-A563AC4924D9}" type="datetimeFigureOut">
              <a:rPr lang="en-US"/>
              <a:pPr>
                <a:defRPr/>
              </a:pPr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A18889-0620-4C54-B7B0-DF0A4D600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38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2514600"/>
          </a:xfrm>
          <a:prstGeom prst="rect">
            <a:avLst/>
          </a:prstGeom>
        </p:spPr>
        <p:txBody>
          <a:bodyPr/>
          <a:lstStyle>
            <a:lvl1pPr algn="ctr">
              <a:defRPr sz="4000" b="0" baseline="0">
                <a:solidFill>
                  <a:srgbClr val="A6190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0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C68B-9232-4C8F-8477-0BD63EBB3AC3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E3E74-1FAC-40B6-B883-816B8298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287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FC4C-4C02-48F3-A6F4-52F8AFBE4CE8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EF54-C2EE-4694-A53D-F344BA8E8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813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0AD1-A7D8-46D8-BAC6-8BABC3264B75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ADC37-151A-4BF2-8C39-DAE63D4C5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1427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67A0-2340-439C-B198-7EAA478B182A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BA13A-2DDE-443F-9EE5-E1004D35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787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3FB1-5024-4765-9861-FB6713AD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782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3CE9-95E6-49BE-B92D-E52B23C4D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1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80E3-2A97-4C14-85CD-F0A90364D7B8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9DBE-34CE-4443-9A3D-0D6808C0C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646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7EA7-862C-4C2A-A44C-BC4EC3407155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0406-C355-4DE2-A168-9216F589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9378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9987-5310-4AFC-A23F-9090436C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9843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1599-F348-4E2A-934B-808ECF707983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929C-93CF-4B1E-8760-834D360B6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952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10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2514600"/>
          </a:xfrm>
          <a:prstGeom prst="rect">
            <a:avLst/>
          </a:prstGeom>
        </p:spPr>
        <p:txBody>
          <a:bodyPr/>
          <a:lstStyle>
            <a:lvl1pPr algn="ctr">
              <a:defRPr sz="4000" b="0" baseline="0">
                <a:solidFill>
                  <a:srgbClr val="A6190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FB58DF-EC56-4E8D-A560-308CAF6B6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2924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16F2B0-A181-4F04-BD9F-5333FBBD3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363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1066800"/>
            <a:ext cx="85344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0"/>
            <a:ext cx="6477000" cy="1066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9E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400800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237EC-59EF-4A85-9B38-534F4227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914400"/>
            <a:ext cx="8534400" cy="556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5334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646EE3-12F0-4875-9C9F-D3BF8B439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8145-4CD3-40B9-9099-57105D353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515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6167-CA1F-44E3-85CD-DE37576D39B2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B2FD-30B4-40D5-A7C9-9FCEF80E2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821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271B-3BCE-4DB7-8E85-2B557F48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68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ChangeArrowheads="1"/>
          </p:cNvSpPr>
          <p:nvPr userDrawn="1"/>
        </p:nvSpPr>
        <p:spPr bwMode="auto">
          <a:xfrm>
            <a:off x="3429000" y="0"/>
            <a:ext cx="2005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APPENDIX</a:t>
            </a:r>
          </a:p>
        </p:txBody>
      </p:sp>
      <p:sp>
        <p:nvSpPr>
          <p:cNvPr id="6147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ECF3B5-4EF5-46DA-9083-8FEBD03B8011}" type="datetime1">
              <a:rPr lang="en-US"/>
              <a:pPr>
                <a:defRPr/>
              </a:pPr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049597-F0C2-4B86-8DCE-ADD45ACB7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257800" y="6627813"/>
            <a:ext cx="3886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smtClean="0">
                <a:solidFill>
                  <a:srgbClr val="7F7F7F"/>
                </a:solidFill>
              </a:rPr>
              <a:t>copyright © michael .roberson@eStudy.us 2010, All  rights reserved</a:t>
            </a:r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4" r:id="rId2"/>
    <p:sldLayoutId id="2147483889" r:id="rId3"/>
    <p:sldLayoutId id="2147483875" r:id="rId4"/>
    <p:sldLayoutId id="2147483876" r:id="rId5"/>
    <p:sldLayoutId id="2147483877" r:id="rId6"/>
    <p:sldLayoutId id="2147483878" r:id="rId7"/>
    <p:sldLayoutId id="2147483890" r:id="rId8"/>
    <p:sldLayoutId id="2147483891" r:id="rId9"/>
    <p:sldLayoutId id="2147483879" r:id="rId10"/>
    <p:sldLayoutId id="2147483880" r:id="rId11"/>
    <p:sldLayoutId id="2147483892" r:id="rId12"/>
    <p:sldLayoutId id="2147483881" r:id="rId13"/>
    <p:sldLayoutId id="214748389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15925" y="2590800"/>
            <a:ext cx="8372475" cy="11858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Marginal Revenue and  Marginal Cost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Profit Maximization in the Short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11613" y="311150"/>
            <a:ext cx="50196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Monopolistic competition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211286"/>
            <a:ext cx="8534400" cy="516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+mj-lt"/>
              </a:rPr>
              <a:t>Imperfect competition </a:t>
            </a:r>
          </a:p>
          <a:p>
            <a:pPr marL="692150" lvl="2"/>
            <a:r>
              <a:rPr lang="en-US" dirty="0" smtClean="0">
                <a:latin typeface="+mj-lt"/>
              </a:rPr>
              <a:t>Oligopoly</a:t>
            </a:r>
          </a:p>
          <a:p>
            <a:pPr marL="692150" lvl="2"/>
            <a:r>
              <a:rPr lang="en-US" dirty="0" smtClean="0">
                <a:latin typeface="+mj-lt"/>
              </a:rPr>
              <a:t>Monopolistic competition</a:t>
            </a:r>
          </a:p>
          <a:p>
            <a:r>
              <a:rPr lang="en-US" dirty="0" smtClean="0">
                <a:latin typeface="+mj-lt"/>
              </a:rPr>
              <a:t>Firms have some market power including the ability to change product price</a:t>
            </a:r>
          </a:p>
          <a:p>
            <a:r>
              <a:rPr lang="en-US" dirty="0" smtClean="0">
                <a:latin typeface="+mj-lt"/>
              </a:rPr>
              <a:t>Produce a quantity where price is greater then marginal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57200" y="1600200"/>
            <a:ext cx="1295400" cy="338554"/>
            <a:chOff x="457200" y="1600200"/>
            <a:chExt cx="1295400" cy="33855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906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$21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57200" y="1981200"/>
            <a:ext cx="762000" cy="3767554"/>
            <a:chOff x="457200" y="1981200"/>
            <a:chExt cx="762000" cy="3767554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$15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90600" y="3505200"/>
            <a:ext cx="762000" cy="2243554"/>
            <a:chOff x="990600" y="3505200"/>
            <a:chExt cx="762000" cy="2243554"/>
          </a:xfrm>
        </p:grpSpPr>
        <p:sp>
          <p:nvSpPr>
            <p:cNvPr id="20" name="TextBox 19"/>
            <p:cNvSpPr txBox="1"/>
            <p:nvPr/>
          </p:nvSpPr>
          <p:spPr>
            <a:xfrm>
              <a:off x="990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$9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7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0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3</a:t>
              </a:r>
            </a:p>
          </p:txBody>
        </p: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525389"/>
              </p:ext>
            </p:extLst>
          </p:nvPr>
        </p:nvGraphicFramePr>
        <p:xfrm>
          <a:off x="6324600" y="1669634"/>
          <a:ext cx="259976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473200" imgH="431800" progId="Equation.3">
                  <p:embed/>
                </p:oleObj>
              </mc:Choice>
              <mc:Fallback>
                <p:oleObj name="Equation" r:id="rId3" imgW="1473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69634"/>
                        <a:ext cx="259976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727649"/>
              </p:ext>
            </p:extLst>
          </p:nvPr>
        </p:nvGraphicFramePr>
        <p:xfrm>
          <a:off x="6400800" y="1143000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583920" imgH="203040" progId="Equation.3">
                  <p:embed/>
                </p:oleObj>
              </mc:Choice>
              <mc:Fallback>
                <p:oleObj name="Equation" r:id="rId5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143000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6764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764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6764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$34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6400" y="3124200"/>
            <a:ext cx="762000" cy="2624554"/>
            <a:chOff x="1676400" y="3124200"/>
            <a:chExt cx="762000" cy="2624554"/>
          </a:xfrm>
        </p:grpSpPr>
        <p:sp>
          <p:nvSpPr>
            <p:cNvPr id="43" name="TextBox 42"/>
            <p:cNvSpPr txBox="1"/>
            <p:nvPr/>
          </p:nvSpPr>
          <p:spPr>
            <a:xfrm>
              <a:off x="16764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$45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764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64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$55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764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64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$49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764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764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$27</a:t>
              </a:r>
              <a:endParaRPr lang="en-US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5908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908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5146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514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514600" y="3505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/>
              <a:t>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14600" y="3886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/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62200" y="4267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362200" y="4648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362200" y="5029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</a:t>
            </a:r>
            <a:r>
              <a:rPr lang="en-US" dirty="0"/>
              <a:t>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62200" y="541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$13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48100" y="2590800"/>
            <a:ext cx="4800600" cy="3581400"/>
            <a:chOff x="3848100" y="2590800"/>
            <a:chExt cx="4800600" cy="3581400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1067075105"/>
                </p:ext>
              </p:extLst>
            </p:nvPr>
          </p:nvGraphicFramePr>
          <p:xfrm>
            <a:off x="3848100" y="2590800"/>
            <a:ext cx="48006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975600" y="446187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0" y="3183354"/>
            <a:ext cx="2815064" cy="2899777"/>
            <a:chOff x="4572000" y="3183354"/>
            <a:chExt cx="2815064" cy="2899777"/>
          </a:xfrm>
        </p:grpSpPr>
        <p:cxnSp>
          <p:nvCxnSpPr>
            <p:cNvPr id="13" name="Straight Connector 12"/>
            <p:cNvCxnSpPr>
              <a:endCxn id="15" idx="0"/>
            </p:cNvCxnSpPr>
            <p:nvPr/>
          </p:nvCxnSpPr>
          <p:spPr>
            <a:xfrm>
              <a:off x="4572000" y="3183354"/>
              <a:ext cx="2563232" cy="2561223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3400" y="5744577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MR</a:t>
              </a:r>
              <a:endParaRPr lang="en-US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3657601" y="378869"/>
            <a:ext cx="5486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Revenue with Market Power</a:t>
            </a:r>
            <a:endParaRPr lang="en-US" sz="36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53729"/>
              </p:ext>
            </p:extLst>
          </p:nvPr>
        </p:nvGraphicFramePr>
        <p:xfrm>
          <a:off x="6324600" y="2621965"/>
          <a:ext cx="9191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520560" imgH="164880" progId="Equation.3">
                  <p:embed/>
                </p:oleObj>
              </mc:Choice>
              <mc:Fallback>
                <p:oleObj name="Equation" r:id="rId8" imgW="520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21965"/>
                        <a:ext cx="9191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674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8" grpId="0"/>
      <p:bldP spid="38" grpId="0"/>
      <p:bldP spid="39" grpId="0"/>
      <p:bldP spid="41" grpId="0"/>
      <p:bldP spid="42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ed Rectangle 155"/>
          <p:cNvSpPr/>
          <p:nvPr/>
        </p:nvSpPr>
        <p:spPr>
          <a:xfrm>
            <a:off x="152400" y="3886200"/>
            <a:ext cx="8763000" cy="304800"/>
          </a:xfrm>
          <a:prstGeom prst="roundRect">
            <a:avLst/>
          </a:prstGeom>
          <a:solidFill>
            <a:schemeClr val="accent2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ounded Rectangle 152"/>
          <p:cNvSpPr/>
          <p:nvPr/>
        </p:nvSpPr>
        <p:spPr>
          <a:xfrm>
            <a:off x="152400" y="3124200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152400" y="2776954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2362200"/>
            <a:ext cx="8763000" cy="3810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52400" y="3505200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24200" y="1600200"/>
            <a:ext cx="5029200" cy="4148554"/>
            <a:chOff x="3124200" y="1600200"/>
            <a:chExt cx="5029200" cy="4148554"/>
          </a:xfrm>
        </p:grpSpPr>
        <p:sp>
          <p:nvSpPr>
            <p:cNvPr id="63" name="TextBox 62"/>
            <p:cNvSpPr txBox="1"/>
            <p:nvPr/>
          </p:nvSpPr>
          <p:spPr>
            <a:xfrm>
              <a:off x="3124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TFC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24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24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24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24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24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24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4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100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TVC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100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100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10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100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$11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100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$18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100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$28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8100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$47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100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$74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100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$112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100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$162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495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958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958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4958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4958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$21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4958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$28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4958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$38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4958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$57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4958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$84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4958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$122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958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$172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181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816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----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81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181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$3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81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181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181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181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$19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81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181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$38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81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$50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791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91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791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791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91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$3.33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91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$2.50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91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791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$1.67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91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$1.43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791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$1.25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91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$1.11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4770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770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770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$4.00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477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$3.50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4770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$3.67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4770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$4.50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770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$5.60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770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$7.83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77000" y="4648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$10.57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77000" y="5029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$14.00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77000" y="5410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$18.00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315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ATC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15200" y="1981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$10.00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315200" y="2362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$14.00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315200" y="2743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$8.50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315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$7.00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15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$7.00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15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$7.60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315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$9.50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315200" y="4648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$12.00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315200" y="5029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$15.25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315200" y="5410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$19.11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53400" y="1600200"/>
            <a:ext cx="990600" cy="4148554"/>
            <a:chOff x="8153400" y="1600200"/>
            <a:chExt cx="990600" cy="4148554"/>
          </a:xfrm>
        </p:grpSpPr>
        <p:sp>
          <p:nvSpPr>
            <p:cNvPr id="146" name="TextBox 145"/>
            <p:cNvSpPr txBox="1"/>
            <p:nvPr/>
          </p:nvSpPr>
          <p:spPr>
            <a:xfrm>
              <a:off x="8305800" y="3852446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1534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Profit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229600" y="1981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-$10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229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$5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058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$17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3058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305800" y="3505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$24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3058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-$3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8229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-$35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8229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-$82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229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-$145</a:t>
              </a: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105400" y="1524000"/>
            <a:ext cx="685800" cy="4419600"/>
          </a:xfrm>
          <a:prstGeom prst="roundRect">
            <a:avLst/>
          </a:prstGeom>
          <a:solidFill>
            <a:schemeClr val="accent2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2362200" y="1587331"/>
            <a:ext cx="762000" cy="4419600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1600200"/>
            <a:ext cx="2895600" cy="4148554"/>
            <a:chOff x="457200" y="1600200"/>
            <a:chExt cx="2895600" cy="4148554"/>
          </a:xfrm>
        </p:grpSpPr>
        <p:sp>
          <p:nvSpPr>
            <p:cNvPr id="158" name="TextBox 157"/>
            <p:cNvSpPr txBox="1"/>
            <p:nvPr/>
          </p:nvSpPr>
          <p:spPr>
            <a:xfrm>
              <a:off x="457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Q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990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9906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$21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57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57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7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7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57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57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57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57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57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57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990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$19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990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$17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990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$15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990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$13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990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$11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990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$9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990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990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$5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90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6764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TR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6764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6764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$19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6764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$34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6764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$45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6764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$52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16764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$55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6764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$54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6764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$49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6764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$40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6764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$27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590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5908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----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14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$19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514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$15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514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$11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514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514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362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 $1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362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 $5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362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 $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362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 $13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52400" y="3505200"/>
            <a:ext cx="8763000" cy="291931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0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6" grpId="1" animBg="1"/>
      <p:bldP spid="153" grpId="0" animBg="1"/>
      <p:bldP spid="153" grpId="1" animBg="1"/>
      <p:bldP spid="152" grpId="0" animBg="1"/>
      <p:bldP spid="152" grpId="1" animBg="1"/>
      <p:bldP spid="4" grpId="0" animBg="1"/>
      <p:bldP spid="4" grpId="1" animBg="1"/>
      <p:bldP spid="154" grpId="0" animBg="1"/>
      <p:bldP spid="154" grpId="1" animBg="1"/>
      <p:bldP spid="3" grpId="0" animBg="1"/>
      <p:bldP spid="151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Profit maximization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MR &gt; MC – increase production</a:t>
            </a:r>
          </a:p>
          <a:p>
            <a:pPr lvl="1"/>
            <a:r>
              <a:rPr lang="en-US" dirty="0" smtClean="0"/>
              <a:t>When MR </a:t>
            </a:r>
            <a:r>
              <a:rPr lang="en-US" dirty="0"/>
              <a:t>&lt;</a:t>
            </a:r>
            <a:r>
              <a:rPr lang="en-US" dirty="0" smtClean="0"/>
              <a:t> MC </a:t>
            </a:r>
            <a:r>
              <a:rPr lang="en-US" dirty="0"/>
              <a:t>– </a:t>
            </a:r>
            <a:r>
              <a:rPr lang="en-US" dirty="0" smtClean="0"/>
              <a:t>decrease production</a:t>
            </a:r>
            <a:endParaRPr lang="en-US" dirty="0"/>
          </a:p>
          <a:p>
            <a:pPr lvl="1"/>
            <a:r>
              <a:rPr lang="en-US" dirty="0" smtClean="0"/>
              <a:t>When MR = MC – Maximum </a:t>
            </a:r>
            <a:r>
              <a:rPr lang="en-US" dirty="0"/>
              <a:t>profit</a:t>
            </a:r>
          </a:p>
          <a:p>
            <a:pPr lvl="2"/>
            <a:r>
              <a:rPr lang="en-US" dirty="0"/>
              <a:t>Produce quantity where </a:t>
            </a:r>
            <a:r>
              <a:rPr lang="en-US" dirty="0" smtClean="0"/>
              <a:t>MR = MC</a:t>
            </a:r>
            <a:endParaRPr lang="en-US" dirty="0"/>
          </a:p>
          <a:p>
            <a:pPr lvl="2"/>
            <a:r>
              <a:rPr lang="en-US" dirty="0"/>
              <a:t>Intersection of the marginal-revenue curve and the marginal-cost </a:t>
            </a:r>
            <a:r>
              <a:rPr lang="en-US" dirty="0" smtClean="0"/>
              <a:t>curve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201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49163881"/>
              </p:ext>
            </p:extLst>
          </p:nvPr>
        </p:nvGraphicFramePr>
        <p:xfrm>
          <a:off x="622300" y="1485900"/>
          <a:ext cx="68453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0" y="1676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3617411"/>
            <a:ext cx="0" cy="232618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289050" y="2374815"/>
            <a:ext cx="3939014" cy="3416385"/>
            <a:chOff x="1289050" y="2374815"/>
            <a:chExt cx="3939014" cy="341638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89050" y="2374815"/>
              <a:ext cx="3435350" cy="3416385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724400" y="5452646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MR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95400" y="2353677"/>
            <a:ext cx="5715000" cy="3001546"/>
            <a:chOff x="1295400" y="2353677"/>
            <a:chExt cx="5715000" cy="3001546"/>
          </a:xfrm>
        </p:grpSpPr>
        <p:sp>
          <p:nvSpPr>
            <p:cNvPr id="8" name="TextBox 7"/>
            <p:cNvSpPr txBox="1"/>
            <p:nvPr/>
          </p:nvSpPr>
          <p:spPr>
            <a:xfrm>
              <a:off x="6477000" y="5016669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295400" y="2353677"/>
              <a:ext cx="5181600" cy="280686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3581400" y="4661859"/>
            <a:ext cx="152400" cy="118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81400" y="3558088"/>
            <a:ext cx="152400" cy="118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280160" y="3639312"/>
            <a:ext cx="23774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61760" y="1337846"/>
            <a:ext cx="1264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 = MC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333500"/>
            <a:ext cx="142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Profit Max: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885" y="3432745"/>
            <a:ext cx="79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3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4" grpId="0"/>
      <p:bldP spid="1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54153516"/>
              </p:ext>
            </p:extLst>
          </p:nvPr>
        </p:nvGraphicFramePr>
        <p:xfrm>
          <a:off x="546100" y="1485900"/>
          <a:ext cx="68453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800" y="1676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016669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66160" y="3676734"/>
            <a:ext cx="0" cy="223085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2850" y="2374815"/>
            <a:ext cx="3435350" cy="3416385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5460831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4714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$13.00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2353677"/>
            <a:ext cx="5181600" cy="2806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05200" y="4661859"/>
            <a:ext cx="152400" cy="118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3558088"/>
            <a:ext cx="152400" cy="118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203960" y="5157216"/>
            <a:ext cx="23774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3960" y="4724400"/>
            <a:ext cx="23774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03960" y="3639312"/>
            <a:ext cx="23774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4995446"/>
            <a:ext cx="72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$4.50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32766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Revenue</a:t>
            </a:r>
            <a:endParaRPr lang="en-US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4267201"/>
            <a:ext cx="91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Total </a:t>
            </a:r>
            <a:r>
              <a:rPr lang="en-US" sz="1400" dirty="0">
                <a:latin typeface="+mn-lt"/>
              </a:rPr>
              <a:t>C</a:t>
            </a:r>
            <a:r>
              <a:rPr lang="en-US" sz="1400" dirty="0" smtClean="0">
                <a:latin typeface="+mn-lt"/>
              </a:rPr>
              <a:t>ost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96200" y="363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TVC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39594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TFC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$52</a:t>
            </a:r>
            <a:endParaRPr lang="en-US" sz="1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3400" y="3615154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$18</a:t>
            </a:r>
            <a:endParaRPr lang="en-US" sz="1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53400" y="3959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$10</a:t>
            </a:r>
            <a:endParaRPr lang="en-US" sz="1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0" y="4267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$28</a:t>
            </a:r>
            <a:endParaRPr lang="en-US" sz="14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Profit</a:t>
            </a:r>
            <a:endParaRPr lang="en-US" sz="14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$24</a:t>
            </a:r>
            <a:endParaRPr lang="en-US" sz="1400" dirty="0"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05800" y="4605754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39050" y="2819400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When Q=4</a:t>
            </a:r>
            <a:endParaRPr lang="en-US" sz="14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572000"/>
            <a:ext cx="72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$7.00</a:t>
            </a:r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3505200" y="5097893"/>
            <a:ext cx="152400" cy="118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0" y="3471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6" name="TextBox 2"/>
          <p:cNvSpPr txBox="1"/>
          <p:nvPr/>
        </p:nvSpPr>
        <p:spPr>
          <a:xfrm>
            <a:off x="609600" y="4572000"/>
            <a:ext cx="609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ATC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2"/>
          <p:cNvSpPr txBox="1"/>
          <p:nvPr/>
        </p:nvSpPr>
        <p:spPr>
          <a:xfrm>
            <a:off x="609626" y="4995446"/>
            <a:ext cx="594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AVC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 animBg="1"/>
      <p:bldP spid="29" grpId="0" animBg="1"/>
      <p:bldP spid="20" grpId="0"/>
      <p:bldP spid="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15" grpId="0"/>
      <p:bldP spid="32" grpId="0"/>
      <p:bldP spid="33" grpId="0" animBg="1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Chapter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b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ig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ase 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pend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5040</TotalTime>
  <Words>452</Words>
  <Application>Microsoft Office PowerPoint</Application>
  <PresentationFormat>On-screen Show (4:3)</PresentationFormat>
  <Paragraphs>226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Chapter title</vt:lpstr>
      <vt:lpstr>Chapter content</vt:lpstr>
      <vt:lpstr>Table</vt:lpstr>
      <vt:lpstr>Figure</vt:lpstr>
      <vt:lpstr>Case study</vt:lpstr>
      <vt:lpstr>Appendix</vt:lpstr>
      <vt:lpstr>eStudy</vt:lpstr>
      <vt:lpstr>Equation</vt:lpstr>
      <vt:lpstr>Marginal Revenue and  Marginal Cost Profit Maximization in the Short Run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Administrator</dc:creator>
  <cp:lastModifiedBy>Roberson, Michael L</cp:lastModifiedBy>
  <cp:revision>470</cp:revision>
  <dcterms:created xsi:type="dcterms:W3CDTF">2008-07-04T09:17:33Z</dcterms:created>
  <dcterms:modified xsi:type="dcterms:W3CDTF">2012-01-26T17:29:26Z</dcterms:modified>
</cp:coreProperties>
</file>