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2" r:id="rId4"/>
    <p:sldId id="265" r:id="rId5"/>
    <p:sldId id="261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66FF"/>
    <a:srgbClr val="32D40C"/>
    <a:srgbClr val="34542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85" d="100"/>
          <a:sy n="85" d="100"/>
        </p:scale>
        <p:origin x="-78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663088C9-67D3-48AC-B4AB-FE51AD73B4A1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50B3E448-2907-4BE9-8D46-DDBB188F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4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6DC8E4FE-4A7B-4B4D-ADE3-E7DB1AF20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FE516EB7-ABD4-49FA-9DA9-CFC24C901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D2FD49D-44D8-4550-8CDD-47349576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7A73437E-C242-4CFC-BD30-36FE1AFC1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7ACC220E-9FC3-484C-AA3E-65A55D66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467215F0-FFA0-4CEE-A351-067EF2419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392A880E-2F36-4B0B-BF5F-C63B52B0C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DD3F729-CB2A-48B5-A51B-B1AD95B5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63A922A-1F36-46F1-8CCE-63C413AAB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4D662728-2D01-4813-8804-53397CCA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685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AF73D805-57C2-4359-BE77-CCD97256D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334000" y="6581774"/>
            <a:ext cx="381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©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michael .roberson@eStudy.us, All 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66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9G_bDjI0IFLuT4AeliJzbkF;_ylu=X3oDMTBpdnJhMHUzBHBvcwMxBHNlYwNzcgR2dGlkAw--/SIG=1i8ft4pcs/EXP=1266885192/**http:/images.search.yahoo.com/images/view?back=http://images.search.yahoo.com/search/images?p=harley+davidson+logo&amp;ei=utf-8&amp;fr=yfp-t-900&amp;w=450&amp;h=370&amp;imgurl=adrenalinefix.files.wordpress.com/2008/09/harley-davidson-logo.jpg?w=450&amp;amp;h=370&amp;rurl=http://theadrenalinefix.com/2008/09&amp;size=84k&amp;name=harley+davidson+...&amp;p=harley+davidson+logo&amp;oid=ff2ee889f10475c6&amp;fr2=&amp;no=1&amp;tt=31751&amp;sigr=1135mdsgl&amp;sigi=12iro3560&amp;sigb=12p4li54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1219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Harley-Davidson Income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Harley-Davidson – an American motorcycle manufacture based in Milwaukee, WI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0370" y="3023175"/>
            <a:ext cx="4321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1903 </a:t>
            </a:r>
            <a:r>
              <a:rPr lang="en-US" dirty="0"/>
              <a:t>William S. Harley and Arthur Davidson make available to the public the first production </a:t>
            </a:r>
            <a:r>
              <a:rPr lang="en-US" dirty="0" smtClean="0"/>
              <a:t>Harley-Davidson motorcycle</a:t>
            </a:r>
            <a:r>
              <a:rPr lang="en-US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0371" y="4774126"/>
            <a:ext cx="43216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details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10.3% market share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686 dealers in U.S.A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267.4 thousand unit sales in 2008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9,700 employees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$25 Stock Price (NYSE)</a:t>
            </a:r>
          </a:p>
          <a:p>
            <a:endParaRPr lang="en-US" dirty="0"/>
          </a:p>
        </p:txBody>
      </p:sp>
      <p:pic>
        <p:nvPicPr>
          <p:cNvPr id="1050" name="Picture 26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13335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83028" y="3910956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Public in 1987 (NYSE)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Nearly zero debt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60017"/>
              </p:ext>
            </p:extLst>
          </p:nvPr>
        </p:nvGraphicFramePr>
        <p:xfrm>
          <a:off x="5694946" y="1853922"/>
          <a:ext cx="3144253" cy="4000500"/>
        </p:xfrm>
        <a:graphic>
          <a:graphicData uri="http://schemas.openxmlformats.org/drawingml/2006/table">
            <a:tbl>
              <a:tblPr/>
              <a:tblGrid>
                <a:gridCol w="2126460"/>
                <a:gridCol w="101779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H-D /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$4,278,400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Parts &amp; Accessories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General Merchandise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Defense and 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$5,594,466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Cost of Product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$3,663,488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$1,930,978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948A54"/>
                          </a:solidFill>
                          <a:effectLst/>
                          <a:latin typeface="Verdana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Advertising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Finance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Corporate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$1,029,183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Investment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Income Before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$1,034,136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$379,259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$654,877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89088"/>
              </p:ext>
            </p:extLst>
          </p:nvPr>
        </p:nvGraphicFramePr>
        <p:xfrm>
          <a:off x="4327191" y="2847975"/>
          <a:ext cx="1460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191" y="2847975"/>
                        <a:ext cx="14605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4583"/>
              </p:ext>
            </p:extLst>
          </p:nvPr>
        </p:nvGraphicFramePr>
        <p:xfrm>
          <a:off x="448928" y="2641600"/>
          <a:ext cx="3213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Equation" r:id="rId5" imgW="2387520" imgH="431640" progId="Equation.3">
                  <p:embed/>
                </p:oleObj>
              </mc:Choice>
              <mc:Fallback>
                <p:oleObj name="Equation" r:id="rId5" imgW="2387520" imgH="431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28" y="2641600"/>
                        <a:ext cx="3213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32287"/>
              </p:ext>
            </p:extLst>
          </p:nvPr>
        </p:nvGraphicFramePr>
        <p:xfrm>
          <a:off x="396541" y="3403600"/>
          <a:ext cx="30765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6" name="Equation" r:id="rId7" imgW="2247840" imgH="419040" progId="Equation.3">
                  <p:embed/>
                </p:oleObj>
              </mc:Choice>
              <mc:Fallback>
                <p:oleObj name="Equation" r:id="rId7" imgW="22478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41" y="3403600"/>
                        <a:ext cx="30765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78188"/>
              </p:ext>
            </p:extLst>
          </p:nvPr>
        </p:nvGraphicFramePr>
        <p:xfrm>
          <a:off x="387016" y="4219575"/>
          <a:ext cx="4152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Equation" r:id="rId9" imgW="3035160" imgH="228600" progId="Equation.3">
                  <p:embed/>
                </p:oleObj>
              </mc:Choice>
              <mc:Fallback>
                <p:oleObj name="Equation" r:id="rId9" imgW="3035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16" y="4219575"/>
                        <a:ext cx="4152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504334"/>
              </p:ext>
            </p:extLst>
          </p:nvPr>
        </p:nvGraphicFramePr>
        <p:xfrm>
          <a:off x="448928" y="2203450"/>
          <a:ext cx="889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Equation" r:id="rId11" imgW="660240" imgH="177480" progId="Equation.3">
                  <p:embed/>
                </p:oleObj>
              </mc:Choice>
              <mc:Fallback>
                <p:oleObj name="Equation" r:id="rId11" imgW="6602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28" y="2203450"/>
                        <a:ext cx="889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95741"/>
              </p:ext>
            </p:extLst>
          </p:nvPr>
        </p:nvGraphicFramePr>
        <p:xfrm>
          <a:off x="482265" y="4800600"/>
          <a:ext cx="7286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9" name="Equation" r:id="rId13" imgW="533160" imgH="203040" progId="Equation.3">
                  <p:embed/>
                </p:oleObj>
              </mc:Choice>
              <mc:Fallback>
                <p:oleObj name="Equation" r:id="rId13" imgW="5331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65" y="4800600"/>
                        <a:ext cx="72866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Profit Maximizing level of Harley-Davidson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2192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Profit Maximizing level of Harley-Davidson production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56026"/>
              </p:ext>
            </p:extLst>
          </p:nvPr>
        </p:nvGraphicFramePr>
        <p:xfrm>
          <a:off x="228599" y="1752600"/>
          <a:ext cx="8458199" cy="4419576"/>
        </p:xfrm>
        <a:graphic>
          <a:graphicData uri="http://schemas.openxmlformats.org/drawingml/2006/table">
            <a:tbl>
              <a:tblPr/>
              <a:tblGrid>
                <a:gridCol w="438180"/>
                <a:gridCol w="756856"/>
                <a:gridCol w="756856"/>
                <a:gridCol w="756856"/>
                <a:gridCol w="690465"/>
                <a:gridCol w="690465"/>
                <a:gridCol w="690465"/>
                <a:gridCol w="690465"/>
                <a:gridCol w="305398"/>
                <a:gridCol w="610796"/>
                <a:gridCol w="584240"/>
                <a:gridCol w="849804"/>
                <a:gridCol w="637353"/>
              </a:tblGrid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$3,584,819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$2,093,750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$5,964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$4,197,727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$612,908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$3,589,083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$2,098,014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$16,745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$4,203,109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$614,026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$3,593,374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$2,102,305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$4,208,400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$615,026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$3,597,694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$2,106,625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$16,655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$4,213,600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$615,906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$3,602,043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$2,110,974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$16,609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$5,064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$4,218,709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$616,666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$3,606,422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$2,115,353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$4,223,727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$617,306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$3,610,831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$2,119,762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$4,425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$16,518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$4,228,655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$617,824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$3,615,272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$2,124,203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$4,457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$14,067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$16,473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$4,233,491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$618,219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$3,619,744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$2,128,675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$4,489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$4,238,236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$618,492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$3,624,250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$2,133,181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$13,993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$4,242,891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$618,641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$3,628,789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$2,137,720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$4,556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$5,735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$4,518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$4,247,455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$618,666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$3,633,362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$2,142,293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$8,208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$5,713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$13,921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$4,251,927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$618,565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$3,637,970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$2,146,901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$5,691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$13,885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$4,256,309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$618,339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$3,642,614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$2,151,545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$5,669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$4,260,600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$617,986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$3,647,294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$2,156,225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$5,648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$13,816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$4,264,800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$617,506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$3,652,012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$2,160,943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$5,627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$13,781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$4,064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$4,268,909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$616,898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$3,656,767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$2,165,698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$5,606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$13,747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$16,064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$4,272,927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$616,161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267.4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$3,663,488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$2,172,419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$4,829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$8,124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$5,576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$13,700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$16,000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$3,845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$4,278,400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$614,912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$3,666,393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$2,175,324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$4,280,691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$614,298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$3,671,266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$2,180,197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$15,927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$4,284,436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$613,171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$3,676,179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$2,185,110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$4,288,091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$611,912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$3,681,134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$2,190,065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$15,836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$4,291,655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$610,521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$3,686,131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$2,195,062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$13,552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$4,295,127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$608,997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$3,691,171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$2,200,102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$5,061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$13,521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$15,745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$3,336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$4,298,509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$607,339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$3,696,254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$2,205,185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$4,301,800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$605,546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$3,701,382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$2,210,313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$15,655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$4,305,000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$603,619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228600" y="3550920"/>
            <a:ext cx="8458200" cy="182880"/>
          </a:xfrm>
          <a:prstGeom prst="roundRect">
            <a:avLst/>
          </a:prstGeom>
          <a:solidFill>
            <a:srgbClr val="6666FF">
              <a:alpha val="4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4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996873"/>
              </p:ext>
            </p:extLst>
          </p:nvPr>
        </p:nvGraphicFramePr>
        <p:xfrm>
          <a:off x="457200" y="1633954"/>
          <a:ext cx="7832018" cy="65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3" imgW="5816520" imgH="482400" progId="Equation.3">
                  <p:embed/>
                </p:oleObj>
              </mc:Choice>
              <mc:Fallback>
                <p:oleObj name="Equation" r:id="rId3" imgW="5816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3954"/>
                        <a:ext cx="7832018" cy="650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Harley-Davidson demand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49850"/>
              </p:ext>
            </p:extLst>
          </p:nvPr>
        </p:nvGraphicFramePr>
        <p:xfrm>
          <a:off x="685800" y="2286000"/>
          <a:ext cx="390525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5" imgW="304560" imgH="2108160" progId="Equation.3">
                  <p:embed/>
                </p:oleObj>
              </mc:Choice>
              <mc:Fallback>
                <p:oleObj name="Equation" r:id="rId5" imgW="304560" imgH="2108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390525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0343" y="2284511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uantity demand for new Harley-Davidson motorcycles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0343" y="2581400"/>
            <a:ext cx="330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rice of new Harley-Davidson motorcycles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0343" y="2889178"/>
            <a:ext cx="346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verage price of other new street motorcycles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0343" y="3181133"/>
            <a:ext cx="391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verage price of used Harley-Davidson motorcycles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343" y="3429000"/>
            <a:ext cx="3690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Harley-Davidson advertising expense (millions)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0343" y="3733331"/>
            <a:ext cx="330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verage income of street motorcycle riders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0343" y="4067343"/>
            <a:ext cx="209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verage price of gasoline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0343" y="4370184"/>
            <a:ext cx="4909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average purchase value of Harley-Davidson parts and accessories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0343" y="4691355"/>
            <a:ext cx="3080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verage age of street motorcycle riders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32300" y="2581399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$16,000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157" y="2892623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$13,000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196955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$10,000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342555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$300 (millions)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5278" y="3736777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$45,000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2557" y="4067343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$2.64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8243" y="4369716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$500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3997778" y="4677493"/>
            <a:ext cx="86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42 years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671" y="51816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Improvements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8042" y="5503277"/>
            <a:ext cx="8274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Harley Davidson product line prices and quantities </a:t>
            </a:r>
            <a:r>
              <a:rPr lang="en-US" sz="1400" i="1" dirty="0" smtClean="0"/>
              <a:t>(multiple simultaneous demand functions)</a:t>
            </a:r>
            <a:r>
              <a:rPr lang="en-US" sz="1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Specific competitor prices </a:t>
            </a:r>
            <a:r>
              <a:rPr lang="en-US" sz="1400" i="1" dirty="0" smtClean="0"/>
              <a:t>(Honda, Suzuki, Yamaha, Kawasaki, BWM, etc…)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Insurance Price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Automobile Price Index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90526"/>
              </p:ext>
            </p:extLst>
          </p:nvPr>
        </p:nvGraphicFramePr>
        <p:xfrm>
          <a:off x="457200" y="1633954"/>
          <a:ext cx="7832018" cy="65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6" name="Equation" r:id="rId3" imgW="5816520" imgH="482400" progId="Equation.3">
                  <p:embed/>
                </p:oleObj>
              </mc:Choice>
              <mc:Fallback>
                <p:oleObj name="Equation" r:id="rId3" imgW="5816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3954"/>
                        <a:ext cx="7832018" cy="650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Harley-Davidson demand equation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167755"/>
              </p:ext>
            </p:extLst>
          </p:nvPr>
        </p:nvGraphicFramePr>
        <p:xfrm>
          <a:off x="444500" y="3200400"/>
          <a:ext cx="18462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7" name="Equation" r:id="rId5" imgW="1371600" imgH="228600" progId="Equation.3">
                  <p:embed/>
                </p:oleObj>
              </mc:Choice>
              <mc:Fallback>
                <p:oleObj name="Equation" r:id="rId5" imgW="1371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3200400"/>
                        <a:ext cx="184626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11652"/>
              </p:ext>
            </p:extLst>
          </p:nvPr>
        </p:nvGraphicFramePr>
        <p:xfrm>
          <a:off x="447675" y="4798814"/>
          <a:ext cx="2359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8" name="Equation" r:id="rId7" imgW="1752480" imgH="228600" progId="Equation.3">
                  <p:embed/>
                </p:oleObj>
              </mc:Choice>
              <mc:Fallback>
                <p:oleObj name="Equation" r:id="rId7" imgW="1752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4798814"/>
                        <a:ext cx="23590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257409"/>
              </p:ext>
            </p:extLst>
          </p:nvPr>
        </p:nvGraphicFramePr>
        <p:xfrm>
          <a:off x="438150" y="5390952"/>
          <a:ext cx="32829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9" name="Equation" r:id="rId9" imgW="2438280" imgH="241200" progId="Equation.3">
                  <p:embed/>
                </p:oleObj>
              </mc:Choice>
              <mc:Fallback>
                <p:oleObj name="Equation" r:id="rId9" imgW="2438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5390952"/>
                        <a:ext cx="32829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92071"/>
              </p:ext>
            </p:extLst>
          </p:nvPr>
        </p:nvGraphicFramePr>
        <p:xfrm>
          <a:off x="431800" y="5971977"/>
          <a:ext cx="3213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0" name="Equation" r:id="rId11" imgW="2387520" imgH="431640" progId="Equation.3">
                  <p:embed/>
                </p:oleObj>
              </mc:Choice>
              <mc:Fallback>
                <p:oleObj name="Equation" r:id="rId11" imgW="23875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5971977"/>
                        <a:ext cx="3213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38150" y="3810000"/>
            <a:ext cx="4837793" cy="584200"/>
            <a:chOff x="438150" y="3810000"/>
            <a:chExt cx="4837793" cy="584200"/>
          </a:xfrm>
        </p:grpSpPr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3048276"/>
                </p:ext>
              </p:extLst>
            </p:nvPr>
          </p:nvGraphicFramePr>
          <p:xfrm>
            <a:off x="438150" y="3810000"/>
            <a:ext cx="259715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1" name="Equation" r:id="rId13" imgW="1930320" imgH="431640" progId="Equation.3">
                    <p:embed/>
                  </p:oleObj>
                </mc:Choice>
                <mc:Fallback>
                  <p:oleObj name="Equation" r:id="rId13" imgW="1930320" imgH="431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" y="3810000"/>
                          <a:ext cx="2597150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3180443" y="3962400"/>
              <a:ext cx="2095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nverse demand function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60781"/>
              </p:ext>
            </p:extLst>
          </p:nvPr>
        </p:nvGraphicFramePr>
        <p:xfrm>
          <a:off x="457200" y="2514600"/>
          <a:ext cx="8478838" cy="51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2" name="Equation" r:id="rId15" imgW="7569000" imgH="457200" progId="Equation.3">
                  <p:embed/>
                </p:oleObj>
              </mc:Choice>
              <mc:Fallback>
                <p:oleObj name="Equation" r:id="rId15" imgW="7569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8478838" cy="51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56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021476"/>
              </p:ext>
            </p:extLst>
          </p:nvPr>
        </p:nvGraphicFramePr>
        <p:xfrm>
          <a:off x="457200" y="1633954"/>
          <a:ext cx="7832018" cy="65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" name="Equation" r:id="rId3" imgW="5816520" imgH="482400" progId="Equation.3">
                  <p:embed/>
                </p:oleObj>
              </mc:Choice>
              <mc:Fallback>
                <p:oleObj name="Equation" r:id="rId3" imgW="5816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3954"/>
                        <a:ext cx="7832018" cy="650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Harley-Davidson demand elasticities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81943" y="2584553"/>
            <a:ext cx="5138057" cy="685800"/>
            <a:chOff x="1937431" y="2584553"/>
            <a:chExt cx="5138057" cy="685800"/>
          </a:xfrm>
        </p:grpSpPr>
        <p:sp>
          <p:nvSpPr>
            <p:cNvPr id="9" name="TextBox 8"/>
            <p:cNvSpPr txBox="1"/>
            <p:nvPr/>
          </p:nvSpPr>
          <p:spPr>
            <a:xfrm>
              <a:off x="1937431" y="2781507"/>
              <a:ext cx="10232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Own price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330405"/>
                </p:ext>
              </p:extLst>
            </p:nvPr>
          </p:nvGraphicFramePr>
          <p:xfrm>
            <a:off x="3124200" y="2584553"/>
            <a:ext cx="3951288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4" name="Equation" r:id="rId5" imgW="2933640" imgH="507960" progId="Equation.3">
                    <p:embed/>
                  </p:oleObj>
                </mc:Choice>
                <mc:Fallback>
                  <p:oleObj name="Equation" r:id="rId5" imgW="2933640" imgH="5079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2584553"/>
                          <a:ext cx="3951288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457200" y="3608388"/>
            <a:ext cx="7042150" cy="685800"/>
            <a:chOff x="-87312" y="3608388"/>
            <a:chExt cx="7042150" cy="685800"/>
          </a:xfrm>
        </p:grpSpPr>
        <p:sp>
          <p:nvSpPr>
            <p:cNvPr id="10" name="TextBox 9"/>
            <p:cNvSpPr txBox="1"/>
            <p:nvPr/>
          </p:nvSpPr>
          <p:spPr>
            <a:xfrm>
              <a:off x="-87312" y="3797300"/>
              <a:ext cx="31226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Price of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Competitive Bikes (Substitute)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4207965"/>
                </p:ext>
              </p:extLst>
            </p:nvPr>
          </p:nvGraphicFramePr>
          <p:xfrm>
            <a:off x="3141663" y="3608388"/>
            <a:ext cx="381317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5" name="Equation" r:id="rId7" imgW="2831760" imgH="507960" progId="Equation.3">
                    <p:embed/>
                  </p:oleObj>
                </mc:Choice>
                <mc:Fallback>
                  <p:oleObj name="Equation" r:id="rId7" imgW="2831760" imgH="5079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1663" y="3608388"/>
                          <a:ext cx="381317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1143000" y="4556125"/>
            <a:ext cx="5772150" cy="684213"/>
            <a:chOff x="598488" y="4556125"/>
            <a:chExt cx="5772150" cy="684213"/>
          </a:xfrm>
        </p:grpSpPr>
        <p:sp>
          <p:nvSpPr>
            <p:cNvPr id="14" name="TextBox 13"/>
            <p:cNvSpPr txBox="1"/>
            <p:nvPr/>
          </p:nvSpPr>
          <p:spPr>
            <a:xfrm>
              <a:off x="598488" y="4704256"/>
              <a:ext cx="2436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Price Gasoline (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Complement)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0025430"/>
                </p:ext>
              </p:extLst>
            </p:nvPr>
          </p:nvGraphicFramePr>
          <p:xfrm>
            <a:off x="3119438" y="4556125"/>
            <a:ext cx="3251200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6" name="Equation" r:id="rId9" imgW="2412720" imgH="507960" progId="Equation.3">
                    <p:embed/>
                  </p:oleObj>
                </mc:Choice>
                <mc:Fallback>
                  <p:oleObj name="Equation" r:id="rId9" imgW="2412720" imgH="5079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438" y="4556125"/>
                          <a:ext cx="3251200" cy="684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819400" y="5486400"/>
            <a:ext cx="4506912" cy="685800"/>
            <a:chOff x="2274888" y="5486400"/>
            <a:chExt cx="4506912" cy="685800"/>
          </a:xfrm>
        </p:grpSpPr>
        <p:sp>
          <p:nvSpPr>
            <p:cNvPr id="13" name="TextBox 12"/>
            <p:cNvSpPr txBox="1"/>
            <p:nvPr/>
          </p:nvSpPr>
          <p:spPr>
            <a:xfrm>
              <a:off x="2274888" y="5638800"/>
              <a:ext cx="7184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Income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8396577"/>
                </p:ext>
              </p:extLst>
            </p:nvPr>
          </p:nvGraphicFramePr>
          <p:xfrm>
            <a:off x="3122613" y="5486400"/>
            <a:ext cx="3659187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7" name="Equation" r:id="rId11" imgW="2717640" imgH="507960" progId="Equation.3">
                    <p:embed/>
                  </p:oleObj>
                </mc:Choice>
                <mc:Fallback>
                  <p:oleObj name="Equation" r:id="rId11" imgW="2717640" imgH="5079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2613" y="5486400"/>
                          <a:ext cx="3659187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877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61783"/>
              </p:ext>
            </p:extLst>
          </p:nvPr>
        </p:nvGraphicFramePr>
        <p:xfrm>
          <a:off x="4106863" y="2111375"/>
          <a:ext cx="1460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11375"/>
                        <a:ext cx="14605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Harley-Davidson cost equations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250563"/>
              </p:ext>
            </p:extLst>
          </p:nvPr>
        </p:nvGraphicFramePr>
        <p:xfrm>
          <a:off x="576263" y="1905000"/>
          <a:ext cx="50593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Equation" r:id="rId5" imgW="2679480" imgH="228600" progId="Equation.3">
                  <p:embed/>
                </p:oleObj>
              </mc:Choice>
              <mc:Fallback>
                <p:oleObj name="Equation" r:id="rId5" imgW="26794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905000"/>
                        <a:ext cx="50593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060801"/>
              </p:ext>
            </p:extLst>
          </p:nvPr>
        </p:nvGraphicFramePr>
        <p:xfrm>
          <a:off x="538163" y="3778250"/>
          <a:ext cx="42433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7" imgW="2247840" imgH="419040" progId="Equation.3">
                  <p:embed/>
                </p:oleObj>
              </mc:Choice>
              <mc:Fallback>
                <p:oleObj name="Equation" r:id="rId7" imgW="22478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778250"/>
                        <a:ext cx="42433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210060"/>
              </p:ext>
            </p:extLst>
          </p:nvPr>
        </p:nvGraphicFramePr>
        <p:xfrm>
          <a:off x="538163" y="2514600"/>
          <a:ext cx="39084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9" imgW="2070000" imgH="228600" progId="Equation.3">
                  <p:embed/>
                </p:oleObj>
              </mc:Choice>
              <mc:Fallback>
                <p:oleObj name="Equation" r:id="rId9" imgW="2070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514600"/>
                        <a:ext cx="39084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01315"/>
              </p:ext>
            </p:extLst>
          </p:nvPr>
        </p:nvGraphicFramePr>
        <p:xfrm>
          <a:off x="533400" y="3195637"/>
          <a:ext cx="19653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Equation" r:id="rId11" imgW="1041120" imgH="203040" progId="Equation.3">
                  <p:embed/>
                </p:oleObj>
              </mc:Choice>
              <mc:Fallback>
                <p:oleObj name="Equation" r:id="rId11" imgW="10411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95637"/>
                        <a:ext cx="196532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612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14448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Harley-Davidson Income Statement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19604"/>
              </p:ext>
            </p:extLst>
          </p:nvPr>
        </p:nvGraphicFramePr>
        <p:xfrm>
          <a:off x="5562600" y="1295400"/>
          <a:ext cx="3048000" cy="2476500"/>
        </p:xfrm>
        <a:graphic>
          <a:graphicData uri="http://schemas.openxmlformats.org/drawingml/2006/table">
            <a:tbl>
              <a:tblPr/>
              <a:tblGrid>
                <a:gridCol w="1206878"/>
                <a:gridCol w="663239"/>
                <a:gridCol w="720683"/>
                <a:gridCol w="457200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Function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-933.884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Price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$16,000</a:t>
                      </a:r>
                      <a:endParaRPr lang="en-US" sz="1100" b="0" i="0" u="none" strike="noStrike" dirty="0">
                        <a:solidFill>
                          <a:srgbClr val="4F81B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Comp. Price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H-D Price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Adv. Exp.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$45,000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Price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$2.64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Parts 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$500</a:t>
                      </a:r>
                      <a:endParaRPr lang="en-US" sz="1100" b="0" i="0" u="none" strike="noStrike" dirty="0">
                        <a:solidFill>
                          <a:srgbClr val="4F81B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Motorcycle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50332"/>
              </p:ext>
            </p:extLst>
          </p:nvPr>
        </p:nvGraphicFramePr>
        <p:xfrm>
          <a:off x="6400800" y="4648200"/>
          <a:ext cx="1638300" cy="1333500"/>
        </p:xfrm>
        <a:graphic>
          <a:graphicData uri="http://schemas.openxmlformats.org/drawingml/2006/table">
            <a:tbl>
              <a:tblPr/>
              <a:tblGrid>
                <a:gridCol w="1057275"/>
                <a:gridCol w="581025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 Function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Coef1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Exp2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Coef2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Coef3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Coef4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1,491,069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895600" y="1981200"/>
            <a:ext cx="4724400" cy="1676400"/>
            <a:chOff x="2895600" y="1981200"/>
            <a:chExt cx="4724400" cy="1676400"/>
          </a:xfrm>
        </p:grpSpPr>
        <p:grpSp>
          <p:nvGrpSpPr>
            <p:cNvPr id="3" name="Group 2"/>
            <p:cNvGrpSpPr/>
            <p:nvPr/>
          </p:nvGrpSpPr>
          <p:grpSpPr>
            <a:xfrm>
              <a:off x="3924129" y="1981200"/>
              <a:ext cx="3695871" cy="1676400"/>
              <a:chOff x="3924129" y="1981200"/>
              <a:chExt cx="3695871" cy="1676400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 flipH="1" flipV="1">
                <a:off x="4343400" y="2514600"/>
                <a:ext cx="2590800" cy="1143000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 rot="1203852">
                <a:off x="3924129" y="2300194"/>
                <a:ext cx="5814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PQ</a:t>
                </a:r>
                <a:endParaRPr lang="en-US" sz="1400" dirty="0"/>
              </a:p>
            </p:txBody>
          </p:sp>
          <p:cxnSp>
            <p:nvCxnSpPr>
              <p:cNvPr id="16" name="Straight Arrow Connector 15"/>
              <p:cNvCxnSpPr>
                <a:endCxn id="15" idx="0"/>
              </p:cNvCxnSpPr>
              <p:nvPr/>
            </p:nvCxnSpPr>
            <p:spPr bwMode="auto">
              <a:xfrm flipH="1">
                <a:off x="4267633" y="1981200"/>
                <a:ext cx="3352367" cy="328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2895600" y="2145367"/>
              <a:ext cx="1046172" cy="197215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2895600" y="3581400"/>
            <a:ext cx="3352800" cy="1447800"/>
            <a:chOff x="2895600" y="3581400"/>
            <a:chExt cx="3352800" cy="144780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895600" y="3581400"/>
              <a:ext cx="3352800" cy="144780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01192">
              <a:off x="3074281" y="4034298"/>
              <a:ext cx="3109663" cy="26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6464"/>
              </p:ext>
            </p:extLst>
          </p:nvPr>
        </p:nvGraphicFramePr>
        <p:xfrm>
          <a:off x="152400" y="1784684"/>
          <a:ext cx="2743200" cy="4844721"/>
        </p:xfrm>
        <a:graphic>
          <a:graphicData uri="http://schemas.openxmlformats.org/drawingml/2006/table">
            <a:tbl>
              <a:tblPr/>
              <a:tblGrid>
                <a:gridCol w="1855228"/>
                <a:gridCol w="887972"/>
              </a:tblGrid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H-D /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$4,278,400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Parts &amp; Accessories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General Merchandise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Defense and 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$5,594,466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Cost of Product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$3,663,488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$1,930,978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948A54"/>
                          </a:solidFill>
                          <a:effectLst/>
                          <a:latin typeface="Verdana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Advertising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Finance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Corporate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$1,029,183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Investment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Income Before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$1,034,136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$379,259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$654,877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 flipH="1">
            <a:off x="5410200" y="3733800"/>
            <a:ext cx="1524000" cy="2286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4038600" y="3829050"/>
            <a:ext cx="1396306" cy="1333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4566802" y="3962400"/>
            <a:ext cx="868104" cy="6366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5258388" y="3962400"/>
            <a:ext cx="176518" cy="37473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749762"/>
              </p:ext>
            </p:extLst>
          </p:nvPr>
        </p:nvGraphicFramePr>
        <p:xfrm>
          <a:off x="4114800" y="5562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5562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05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00647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Harley-Davidson Income Statement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77584"/>
              </p:ext>
            </p:extLst>
          </p:nvPr>
        </p:nvGraphicFramePr>
        <p:xfrm>
          <a:off x="152399" y="1345029"/>
          <a:ext cx="8915400" cy="5167774"/>
        </p:xfrm>
        <a:graphic>
          <a:graphicData uri="http://schemas.openxmlformats.org/drawingml/2006/table">
            <a:tbl>
              <a:tblPr/>
              <a:tblGrid>
                <a:gridCol w="316992"/>
                <a:gridCol w="1511809"/>
                <a:gridCol w="838200"/>
                <a:gridCol w="609600"/>
                <a:gridCol w="1082039"/>
                <a:gridCol w="1075694"/>
                <a:gridCol w="1042667"/>
                <a:gridCol w="659188"/>
                <a:gridCol w="696213"/>
                <a:gridCol w="666946"/>
                <a:gridCol w="416052"/>
              </a:tblGrid>
              <a:tr h="175528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8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H-D /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$4,278,400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1" u="none" strike="noStrike" dirty="0">
                        <a:solidFill>
                          <a:srgbClr val="4F81B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solidFill>
                          <a:srgbClr val="4F81B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Variables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Parts &amp; Accessories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-933.884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General Merchandise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$16,000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Comp.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$13,000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Defense and 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$10,000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$5,594,466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Adv. Exp.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$300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Cost of Product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4F81B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$3,663,488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$45,000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$1,930,978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$2.64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Parts 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$500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 dirty="0">
                          <a:solidFill>
                            <a:srgbClr val="948A54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100" b="0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Advertising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 dirty="0">
                          <a:solidFill>
                            <a:srgbClr val="4F81B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Finance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Motorcycle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6666FF"/>
                          </a:solidFill>
                          <a:effectLst/>
                          <a:latin typeface="Calibri"/>
                        </a:rPr>
                        <a:t>267.4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Corporate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$1,029,183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Investment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Coef1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Exp2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Income Before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$1,334,136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Coef2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$379259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0.37</a:t>
                      </a:r>
                      <a:endParaRPr lang="en-US" sz="800" b="1" i="1" u="none" strike="noStrike" dirty="0">
                        <a:solidFill>
                          <a:srgbClr val="4F81BD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 dirty="0" smtClean="0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  Tax </a:t>
                      </a:r>
                      <a:r>
                        <a:rPr lang="en-US" sz="800" b="0" i="1" u="none" strike="noStrike" dirty="0">
                          <a:solidFill>
                            <a:srgbClr val="4F81BD"/>
                          </a:solidFill>
                          <a:effectLst/>
                          <a:latin typeface="Verdana"/>
                        </a:rPr>
                        <a:t>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Coef3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$654,877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Coef4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1,491,069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71800" y="3124200"/>
            <a:ext cx="27431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=</a:t>
            </a:r>
            <a:r>
              <a:rPr lang="en-US" sz="900" dirty="0" smtClean="0"/>
              <a:t>G17*G13^G16-G19*G13^G18+G20*G13+G21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2819400" y="1828800"/>
            <a:ext cx="6623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=G13*H4</a:t>
            </a:r>
            <a:endParaRPr lang="en-US" sz="9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65350"/>
              </p:ext>
            </p:extLst>
          </p:nvPr>
        </p:nvGraphicFramePr>
        <p:xfrm>
          <a:off x="3047999" y="3352800"/>
          <a:ext cx="2166937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3" imgW="2387520" imgH="228600" progId="Equation.3">
                  <p:embed/>
                </p:oleObj>
              </mc:Choice>
              <mc:Fallback>
                <p:oleObj name="Equation" r:id="rId3" imgW="2387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3352800"/>
                        <a:ext cx="2166937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eft Brace 15"/>
          <p:cNvSpPr/>
          <p:nvPr/>
        </p:nvSpPr>
        <p:spPr bwMode="auto">
          <a:xfrm>
            <a:off x="2895600" y="3124200"/>
            <a:ext cx="121920" cy="4594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4417368"/>
            <a:ext cx="20281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=SUMPRODUCT(G3:G11,H3:H11</a:t>
            </a:r>
            <a:r>
              <a:rPr lang="en-US" sz="900" dirty="0" smtClean="0"/>
              <a:t>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101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74614"/>
              </p:ext>
            </p:extLst>
          </p:nvPr>
        </p:nvGraphicFramePr>
        <p:xfrm>
          <a:off x="4106863" y="2111375"/>
          <a:ext cx="1460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11375"/>
                        <a:ext cx="14605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Error and Financial Relevance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03160"/>
              </p:ext>
            </p:extLst>
          </p:nvPr>
        </p:nvGraphicFramePr>
        <p:xfrm>
          <a:off x="381000" y="1728788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5" imgW="685800" imgH="241200" progId="Equation.3">
                  <p:embed/>
                </p:oleObj>
              </mc:Choice>
              <mc:Fallback>
                <p:oleObj name="Equation" r:id="rId5" imgW="685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28788"/>
                        <a:ext cx="129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31498"/>
              </p:ext>
            </p:extLst>
          </p:nvPr>
        </p:nvGraphicFramePr>
        <p:xfrm>
          <a:off x="415925" y="2286000"/>
          <a:ext cx="29987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Equation" r:id="rId7" imgW="1587240" imgH="215640" progId="Equation.3">
                  <p:embed/>
                </p:oleObj>
              </mc:Choice>
              <mc:Fallback>
                <p:oleObj name="Equation" r:id="rId7" imgW="15872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286000"/>
                        <a:ext cx="29987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2844631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95% confident that the true coefficient is between -0.0222352 and -0.0217648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84020"/>
              </p:ext>
            </p:extLst>
          </p:nvPr>
        </p:nvGraphicFramePr>
        <p:xfrm>
          <a:off x="609600" y="3352800"/>
          <a:ext cx="4724400" cy="2667005"/>
        </p:xfrm>
        <a:graphic>
          <a:graphicData uri="http://schemas.openxmlformats.org/drawingml/2006/table">
            <a:tbl>
              <a:tblPr/>
              <a:tblGrid>
                <a:gridCol w="1295400"/>
                <a:gridCol w="762000"/>
                <a:gridCol w="838200"/>
                <a:gridCol w="218146"/>
                <a:gridCol w="742925"/>
                <a:gridCol w="867729"/>
              </a:tblGrid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 Function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Intercept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-933.884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Comp.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0.003641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0.003959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140.1816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146.2184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Adv. Exp.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0.155688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0.164312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33.4244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Parts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0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6666FF"/>
                </a:solidFill>
              </a:rPr>
              <a:t>eStudy.us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604986"/>
              </p:ext>
            </p:extLst>
          </p:nvPr>
        </p:nvGraphicFramePr>
        <p:xfrm>
          <a:off x="4106863" y="2111375"/>
          <a:ext cx="1460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11375"/>
                        <a:ext cx="14605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1295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Error and Financial Relevance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91432"/>
              </p:ext>
            </p:extLst>
          </p:nvPr>
        </p:nvGraphicFramePr>
        <p:xfrm>
          <a:off x="228600" y="1752600"/>
          <a:ext cx="8551036" cy="4724403"/>
        </p:xfrm>
        <a:graphic>
          <a:graphicData uri="http://schemas.openxmlformats.org/drawingml/2006/table">
            <a:tbl>
              <a:tblPr/>
              <a:tblGrid>
                <a:gridCol w="1752600"/>
                <a:gridCol w="914400"/>
                <a:gridCol w="152400"/>
                <a:gridCol w="990600"/>
                <a:gridCol w="152400"/>
                <a:gridCol w="838200"/>
                <a:gridCol w="228600"/>
                <a:gridCol w="76200"/>
                <a:gridCol w="1083437"/>
                <a:gridCol w="685800"/>
                <a:gridCol w="838200"/>
                <a:gridCol w="838199"/>
              </a:tblGrid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Conf. 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Est.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Conf. High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H-D /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$3,065,524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$4,278,400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$5,491,276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-933.884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Parts &amp; Accessories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$858,748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General Merchandise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$313,835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Comp.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0.003641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0.003959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Buell Motorcycle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$123,086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H-D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140.1816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146.2184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Defense and 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H-D Adv. Exp.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0.155688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0.164312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$4,381,590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$5,594,466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$6,807,342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Product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$3,358,742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$3,663,488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$4,195,377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33.4244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$1,022,848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$1,930,978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$2,611,965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Parts / Mer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-0.4698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Rider 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$664,429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Advertising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Motorcycle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Finance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$82,765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Corporate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Operating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$121,053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$1,029,183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$1,710,170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Critical-t=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1.96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Before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$126,006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$1,034,136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$1,715,123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$46,211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$379,259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$629,004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9933"/>
                          </a:solidFill>
                          <a:effectLst/>
                          <a:latin typeface="Calibri"/>
                        </a:rPr>
                        <a:t>$79,795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FF99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9933"/>
                          </a:solidFill>
                          <a:effectLst/>
                          <a:latin typeface="Calibri"/>
                        </a:rPr>
                        <a:t>$654,877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9933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9933"/>
                          </a:solidFill>
                          <a:effectLst/>
                          <a:latin typeface="Calibri"/>
                        </a:rPr>
                        <a:t>$1,086,119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1698</Words>
  <Application>Microsoft Office PowerPoint</Application>
  <PresentationFormat>On-screen Show (4:3)</PresentationFormat>
  <Paragraphs>823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Equation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Roberson</dc:creator>
  <cp:lastModifiedBy>Michael</cp:lastModifiedBy>
  <cp:revision>100</cp:revision>
  <dcterms:created xsi:type="dcterms:W3CDTF">2006-08-18T18:13:45Z</dcterms:created>
  <dcterms:modified xsi:type="dcterms:W3CDTF">2012-05-03T14:32:28Z</dcterms:modified>
</cp:coreProperties>
</file>