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5"/>
  </p:notesMasterIdLst>
  <p:sldIdLst>
    <p:sldId id="257" r:id="rId2"/>
    <p:sldId id="258" r:id="rId3"/>
    <p:sldId id="262" r:id="rId4"/>
    <p:sldId id="263" r:id="rId5"/>
    <p:sldId id="265" r:id="rId6"/>
    <p:sldId id="266" r:id="rId7"/>
    <p:sldId id="270" r:id="rId8"/>
    <p:sldId id="275" r:id="rId9"/>
    <p:sldId id="276" r:id="rId10"/>
    <p:sldId id="271" r:id="rId11"/>
    <p:sldId id="277" r:id="rId12"/>
    <p:sldId id="272" r:id="rId13"/>
    <p:sldId id="274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7" autoAdjust="0"/>
  </p:normalViewPr>
  <p:slideViewPr>
    <p:cSldViewPr>
      <p:cViewPr>
        <p:scale>
          <a:sx n="100" d="100"/>
          <a:sy n="100" d="100"/>
        </p:scale>
        <p:origin x="564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901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99195F0-E30E-4FED-8731-85246B18F5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3329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195F0-E30E-4FED-8731-85246B18F5A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599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0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8710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8048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32781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3962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8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608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7" r:id="rId3"/>
    <p:sldLayoutId id="2147483658" r:id="rId4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/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3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/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/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/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/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698495"/>
            <a:ext cx="6172200" cy="1736725"/>
          </a:xfrm>
        </p:spPr>
        <p:txBody>
          <a:bodyPr/>
          <a:lstStyle/>
          <a:p>
            <a:pPr marL="1028700" indent="-1028700"/>
            <a:r>
              <a:rPr lang="en-US" dirty="0"/>
              <a:t>Capital Budgeting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521ED0-2061-47B3-92C1-B5752689596B}"/>
              </a:ext>
            </a:extLst>
          </p:cNvPr>
          <p:cNvSpPr/>
          <p:nvPr/>
        </p:nvSpPr>
        <p:spPr>
          <a:xfrm>
            <a:off x="1143000" y="3810000"/>
            <a:ext cx="7032929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spcBef>
                <a:spcPts val="600"/>
              </a:spcBef>
              <a:spcAft>
                <a:spcPts val="0"/>
              </a:spcAft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lecture flows well with 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Managerial Economics, Mark </a:t>
            </a:r>
            <a:r>
              <a:rPr lang="en-US" i="1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Hirschey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12</a:t>
            </a:r>
            <a:r>
              <a:rPr lang="en-US" i="1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</a:t>
            </a:r>
            <a:r>
              <a:rPr lang="en-US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edition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chapter 17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4450" y="1249363"/>
            <a:ext cx="6513513" cy="436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39825"/>
          </a:xfrm>
        </p:spPr>
        <p:txBody>
          <a:bodyPr/>
          <a:lstStyle/>
          <a:p>
            <a:r>
              <a:rPr lang="en-US" dirty="0">
                <a:effectLst/>
              </a:rPr>
              <a:t>Optimal Capital Budget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7"/>
            <a:ext cx="8229600" cy="4525963"/>
          </a:xfrm>
        </p:spPr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Investment Opportunity Schedule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IOS shows the pattern of returns (IRR) for all potential investment projects.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Marginal cost of capital is the extra financing cost necessary to fund an additional investment project.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Optimality requires setting IRR = MCC.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Post-audit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Careful examination of actual and predicted results.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Detailed reconciliation of any differences.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1475" y="585788"/>
            <a:ext cx="3319463" cy="569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025" y="1260475"/>
            <a:ext cx="6964363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US" sz="4000"/>
            </a:br>
            <a:br>
              <a:rPr lang="en-US" sz="4000"/>
            </a:br>
            <a:r>
              <a:rPr lang="en-US" sz="4000"/>
              <a:t>Chapter 17</a:t>
            </a:r>
            <a:br>
              <a:rPr lang="en-US" sz="4000"/>
            </a:br>
            <a:r>
              <a:rPr lang="en-US" sz="4000"/>
              <a:t>OVERVIEW</a:t>
            </a:r>
            <a:br>
              <a:rPr lang="en-US" sz="4000"/>
            </a:br>
            <a:br>
              <a:rPr lang="en-US" sz="4000"/>
            </a:br>
            <a:endParaRPr lang="en-US" sz="360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Capital Budgeting Process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Steps in Capital Budgeting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Cash Flow Estimation Example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Capital Budgeting Decision Rules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Project Selection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Cost of Capital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Optimal Capital Budget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n-US">
                <a:effectLst/>
              </a:rPr>
              <a:t>Capital Budgeting Process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What Is Capital Budgeting?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Planning expenditures that generate cash flows expected to stretch beyond one year.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Project Classification Types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Replacement projects are expenditures necessary to replace worn-out or damaged equipment.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Cost reduction projects include expenditures to replace serviceable but obsolete equipment.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Safety and environmental projects are mandatory investments that may not produce revenues.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Expansion projects increase the availability of existing products and services</a:t>
            </a:r>
          </a:p>
          <a:p>
            <a:pPr lvl="1">
              <a:lnSpc>
                <a:spcPct val="90000"/>
              </a:lnSpc>
            </a:pPr>
            <a:endParaRPr lang="en-US" sz="2400" dirty="0">
              <a:effectLst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</a:rPr>
              <a:t>Steps in Capital Budgeting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Sequence of Project Valuation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Project cost must be determined. 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Management must estimate expected cash flows. 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Risk of projected cash flows must be estimated.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An appropriate discount rate must be determined.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Expected cash flows must be converted to present values. 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Present-value of expected cash inflows must be compared with required outlays. 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Cash Flow Estimation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Cash inflows and outflows must be estimated within a consistent and unbiased framework.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effectLst/>
              </a:rPr>
              <a:t>Capital Budgeting Decision Rules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Net Present-value Analysis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If NPV &gt; 0, the project should be accepted.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If NPV &lt; 0, the project should be rejected.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Profitability Index or Benefit/cost Ratio Analysis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PI &gt; 1 indicates a desirable investment.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PI &lt; 1 indicates an undesirable investment.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Internal Rate of Return Analysis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Accept when IRR &gt; k; reject when IRR &lt; k.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Payback Period Analysis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</a:rPr>
              <a:t>Project Selection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Decision Rule Conflict Problem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NPV analysis has large project bias. 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With scarce capital, PI method can lead to a better project mix.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IRR can overstate attractiveness if you can’t reinvest excess cash flows at the IRR. 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Ranking Reversal Problem</a:t>
            </a:r>
          </a:p>
          <a:p>
            <a:pPr lvl="1"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</a:rPr>
              <a:t>Ranking reversal occurs when a switch in project standing follows an increase in the relevant discount rate.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2800" dirty="0">
                <a:effectLst/>
              </a:rPr>
              <a:t>Crossover discount rate is the interest factor that equates NPV for two or more projects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900" y="1446213"/>
            <a:ext cx="6424613" cy="397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effectLst/>
              </a:rPr>
              <a:t>Making the Correct Investment Decision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NPV ranking results in a value-maximizing selection of projects.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Requires ready access to investment capital.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PI approach allocates scarce resources to projects with the greatest relative effect on value.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PI method is preferred when capital is scarce.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</a:rPr>
              <a:t>Cost of Capital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Component Cost of Debt Financing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After-tax cost of debt, </a:t>
            </a:r>
            <a:r>
              <a:rPr lang="en-US" dirty="0" err="1">
                <a:effectLst/>
              </a:rPr>
              <a:t>k</a:t>
            </a:r>
            <a:r>
              <a:rPr lang="en-US" baseline="-25000" dirty="0" err="1">
                <a:effectLst/>
              </a:rPr>
              <a:t>d</a:t>
            </a:r>
            <a:r>
              <a:rPr lang="en-US" dirty="0">
                <a:effectLst/>
              </a:rPr>
              <a:t> = (Interest Rate) × (1.0 - Tax Rate).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Component Cost of Equity Financing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Cost of equity is a risk-free rate, R</a:t>
            </a:r>
            <a:r>
              <a:rPr lang="en-US" baseline="-25000" dirty="0">
                <a:effectLst/>
              </a:rPr>
              <a:t>F</a:t>
            </a:r>
            <a:r>
              <a:rPr lang="en-US" dirty="0">
                <a:effectLst/>
              </a:rPr>
              <a:t>, plus a risk premium, R</a:t>
            </a:r>
            <a:r>
              <a:rPr lang="en-US" baseline="-25000" dirty="0">
                <a:effectLst/>
              </a:rPr>
              <a:t>P</a:t>
            </a:r>
            <a:r>
              <a:rPr lang="en-US" dirty="0">
                <a:effectLst/>
              </a:rPr>
              <a:t>: </a:t>
            </a:r>
            <a:r>
              <a:rPr lang="en-US" dirty="0" err="1">
                <a:effectLst/>
              </a:rPr>
              <a:t>k</a:t>
            </a:r>
            <a:r>
              <a:rPr lang="en-US" baseline="-25000" dirty="0" err="1">
                <a:effectLst/>
              </a:rPr>
              <a:t>e</a:t>
            </a:r>
            <a:r>
              <a:rPr lang="en-US" dirty="0">
                <a:effectLst/>
              </a:rPr>
              <a:t> = R</a:t>
            </a:r>
            <a:r>
              <a:rPr lang="en-US" baseline="-25000" dirty="0">
                <a:effectLst/>
              </a:rPr>
              <a:t>F</a:t>
            </a:r>
            <a:r>
              <a:rPr lang="en-US" dirty="0">
                <a:effectLst/>
              </a:rPr>
              <a:t> + R</a:t>
            </a:r>
            <a:r>
              <a:rPr lang="en-US" baseline="-25000" dirty="0">
                <a:effectLst/>
              </a:rPr>
              <a:t>P</a:t>
            </a:r>
            <a:r>
              <a:rPr lang="en-US" dirty="0">
                <a:effectLst/>
              </a:rPr>
              <a:t>.</a:t>
            </a: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Weighted Average Cost of Capital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>
                <a:effectLst/>
              </a:rPr>
              <a:t>WACC is the marginal cost of a composite dollar of debt and equity financing.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ipple">
  <a:themeElements>
    <a:clrScheme name="Ripple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Rip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ipple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pple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pple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359</TotalTime>
  <Words>522</Words>
  <Application>Microsoft Office PowerPoint</Application>
  <PresentationFormat>On-screen Show (4:3)</PresentationFormat>
  <Paragraphs>67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Ripple</vt:lpstr>
      <vt:lpstr>Capital Budgeting</vt:lpstr>
      <vt:lpstr>  Chapter 17 OVERVIEW  </vt:lpstr>
      <vt:lpstr>Capital Budgeting Process</vt:lpstr>
      <vt:lpstr>Steps in Capital Budgeting</vt:lpstr>
      <vt:lpstr>Capital Budgeting Decision Rules</vt:lpstr>
      <vt:lpstr>Project Selection</vt:lpstr>
      <vt:lpstr>PowerPoint Presentation</vt:lpstr>
      <vt:lpstr>Making the Correct Investment Decision</vt:lpstr>
      <vt:lpstr>Cost of Capital</vt:lpstr>
      <vt:lpstr>PowerPoint Presentation</vt:lpstr>
      <vt:lpstr>Optimal Capital Budget</vt:lpstr>
      <vt:lpstr>PowerPoint Presentation</vt:lpstr>
      <vt:lpstr>PowerPoint Presentation</vt:lpstr>
    </vt:vector>
  </TitlesOfParts>
  <Company>KU, School of Business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MANAGERIAL ECONOMICS 11th Edition</dc:title>
  <dc:creator>Mark Hirschey</dc:creator>
  <cp:lastModifiedBy>Michael Roberson</cp:lastModifiedBy>
  <cp:revision>26</cp:revision>
  <dcterms:created xsi:type="dcterms:W3CDTF">2005-06-15T15:53:37Z</dcterms:created>
  <dcterms:modified xsi:type="dcterms:W3CDTF">2017-11-21T17:51:48Z</dcterms:modified>
</cp:coreProperties>
</file>