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68" r:id="rId6"/>
    <p:sldId id="269" r:id="rId7"/>
    <p:sldId id="276" r:id="rId8"/>
    <p:sldId id="270" r:id="rId9"/>
    <p:sldId id="277" r:id="rId10"/>
    <p:sldId id="278" r:id="rId11"/>
    <p:sldId id="271" r:id="rId12"/>
    <p:sldId id="279" r:id="rId13"/>
    <p:sldId id="28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>
        <p:scale>
          <a:sx n="100" d="100"/>
          <a:sy n="100" d="100"/>
        </p:scale>
        <p:origin x="5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6E4DDE6-056E-4C12-AD26-AB0216AABB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4DDE6-056E-4C12-AD26-AB0216AAB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3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4DDE6-056E-4C12-AD26-AB0216AAB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7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276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087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78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86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5497665" cy="1736725"/>
          </a:xfrm>
        </p:spPr>
        <p:txBody>
          <a:bodyPr/>
          <a:lstStyle/>
          <a:p>
            <a:pPr marL="1028700" indent="-1028700"/>
            <a:r>
              <a:rPr lang="en-US" dirty="0"/>
              <a:t>Risk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055535" y="39624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16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Utility Theory and Risk Analysis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Possible Risk Attitudes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 aversion is desire to avoid risk.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 neutrality is to disregard risk.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 seeking is preference for risk.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Relation Between Money and its Utility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 aversion implies DMU for money.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 neutrality implies CMU for money.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 seeking implies IMU for money.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587500"/>
            <a:ext cx="5929313" cy="368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Adjusting the Valuation Model for Risk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The certainty equivalent adjustment factor 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effectLst/>
                <a:cs typeface="Times New Roman" pitchFamily="18" charset="0"/>
              </a:rPr>
              <a:t> is </a:t>
            </a:r>
            <a:r>
              <a:rPr lang="en-US" dirty="0">
                <a:effectLst/>
              </a:rPr>
              <a:t>a certain sum divided by an expected risky amount, where both provide the same utility, 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effectLst/>
                <a:cs typeface="Times New Roman" pitchFamily="18" charset="0"/>
              </a:rPr>
              <a:t> = Certain Sum/E(R)</a:t>
            </a:r>
            <a:r>
              <a:rPr lang="en-US" dirty="0">
                <a:effectLst/>
              </a:rPr>
              <a:t>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effectLst/>
                <a:cs typeface="Times New Roman" pitchFamily="18" charset="0"/>
              </a:rPr>
              <a:t> </a:t>
            </a:r>
            <a:r>
              <a:rPr lang="en-US" dirty="0">
                <a:effectLst/>
              </a:rPr>
              <a:t>&lt; 1 implies risk aversion.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effectLst/>
              </a:rPr>
              <a:t> = 1 implies risk indifference.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effectLst/>
              </a:rPr>
              <a:t> &gt; 1 implies risk preference.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Risk-adjusted Discount Rates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Risk‑adjusted discount rate k = R</a:t>
            </a:r>
            <a:r>
              <a:rPr lang="en-US" baseline="-25000" dirty="0">
                <a:effectLst/>
              </a:rPr>
              <a:t>F </a:t>
            </a:r>
            <a:r>
              <a:rPr lang="en-US" dirty="0">
                <a:effectLst/>
              </a:rPr>
              <a:t>+ R</a:t>
            </a:r>
            <a:r>
              <a:rPr lang="en-US" baseline="-25000" dirty="0">
                <a:effectLst/>
              </a:rPr>
              <a:t>P</a:t>
            </a:r>
            <a:r>
              <a:rPr lang="en-US" dirty="0">
                <a:effectLst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Decision Trees and Computer Simulation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Decision Trees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Involve a series of choice alternatives constrained by previous decisions.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Computer Simulation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Hypothetical “what if?” questions can be answered on the basis of measurable differences in underlying assumptions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Limited-scale simulations are used to project outcomes for projects or strategies.</a:t>
            </a:r>
          </a:p>
          <a:p>
            <a:pPr lvl="1"/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355725"/>
            <a:ext cx="6199187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46050"/>
            <a:ext cx="4219575" cy="657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1676400"/>
            <a:ext cx="457835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br>
              <a:rPr lang="en-US" sz="4000"/>
            </a:br>
            <a:r>
              <a:rPr lang="en-US" sz="4000"/>
              <a:t>Chapter 16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Concepts of Risk and Uncertainty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Probability Concepts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Standard Normal Concept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Utility Theory and Risk Analysis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Adjusting the Valuation Model for Risk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Decision Trees and Computer Simulation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Concepts of Risk and Uncertainty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Economic Risk and Uncertainty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Economic risk is the chance of loss because all possible outcomes and their probability of occurrence are unknown.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Uncertainty exists because outcomes cannot be predicted with assurance.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General Risk Categories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Business risk is the chance of loss.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Market risk is the chance of loss because of swings in the financial markets.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Probability Concepts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Probability Distribution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 payoff matrix shows the dollar outcome associated with each possible state of nature.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Expected Value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E(</a:t>
            </a:r>
            <a:r>
              <a:rPr lang="el-GR" sz="2400" dirty="0">
                <a:effectLst/>
                <a:cs typeface="Times New Roman" pitchFamily="18" charset="0"/>
              </a:rPr>
              <a:t>π</a:t>
            </a:r>
            <a:r>
              <a:rPr lang="en-US" sz="2400" dirty="0">
                <a:effectLst/>
                <a:cs typeface="Times New Roman" pitchFamily="18" charset="0"/>
              </a:rPr>
              <a:t>) = ∑ </a:t>
            </a:r>
            <a:r>
              <a:rPr lang="el-GR" sz="2400" dirty="0">
                <a:effectLst/>
                <a:cs typeface="Times New Roman" pitchFamily="18" charset="0"/>
              </a:rPr>
              <a:t>π</a:t>
            </a:r>
            <a:r>
              <a:rPr lang="en-US" sz="2400" baseline="-25000" dirty="0" err="1">
                <a:effectLst/>
                <a:cs typeface="Times New Roman" pitchFamily="18" charset="0"/>
              </a:rPr>
              <a:t>i</a:t>
            </a:r>
            <a:r>
              <a:rPr lang="en-US" sz="2400" dirty="0">
                <a:effectLst/>
                <a:cs typeface="Times New Roman" pitchFamily="18" charset="0"/>
              </a:rPr>
              <a:t> </a:t>
            </a:r>
            <a:r>
              <a:rPr lang="en-US" sz="2400" dirty="0">
                <a:effectLst/>
                <a:cs typeface="Tahoma" charset="0"/>
              </a:rPr>
              <a:t>x p</a:t>
            </a:r>
            <a:r>
              <a:rPr lang="en-US" sz="2400" baseline="-25000" dirty="0">
                <a:effectLst/>
                <a:cs typeface="Tahoma" charset="0"/>
              </a:rPr>
              <a:t>i </a:t>
            </a:r>
            <a:r>
              <a:rPr lang="en-US" sz="2400" dirty="0">
                <a:effectLst/>
                <a:cs typeface="Tahoma" charset="0"/>
              </a:rPr>
              <a:t>where</a:t>
            </a:r>
            <a:r>
              <a:rPr lang="en-US" sz="2400" dirty="0">
                <a:effectLst/>
                <a:cs typeface="Times New Roman" pitchFamily="18" charset="0"/>
              </a:rPr>
              <a:t> </a:t>
            </a:r>
            <a:r>
              <a:rPr lang="el-GR" sz="2400" dirty="0">
                <a:effectLst/>
                <a:cs typeface="Times New Roman" pitchFamily="18" charset="0"/>
              </a:rPr>
              <a:t>π</a:t>
            </a:r>
            <a:r>
              <a:rPr lang="en-US" sz="2400" baseline="-25000" dirty="0" err="1">
                <a:effectLst/>
                <a:cs typeface="Times New Roman" pitchFamily="18" charset="0"/>
              </a:rPr>
              <a:t>i</a:t>
            </a:r>
            <a:r>
              <a:rPr lang="en-US" sz="2400" dirty="0">
                <a:effectLst/>
                <a:cs typeface="Times New Roman" pitchFamily="18" charset="0"/>
              </a:rPr>
              <a:t> is a profit outcome and </a:t>
            </a:r>
            <a:r>
              <a:rPr lang="en-US" sz="2400" dirty="0">
                <a:effectLst/>
                <a:cs typeface="Tahoma" charset="0"/>
              </a:rPr>
              <a:t>p</a:t>
            </a:r>
            <a:r>
              <a:rPr lang="en-US" sz="2400" baseline="-25000" dirty="0">
                <a:effectLst/>
                <a:cs typeface="Tahoma" charset="0"/>
              </a:rPr>
              <a:t>i</a:t>
            </a:r>
            <a:r>
              <a:rPr lang="en-US" sz="2400" dirty="0">
                <a:effectLst/>
                <a:cs typeface="Tahoma" charset="0"/>
              </a:rPr>
              <a:t> is its associated probability.</a:t>
            </a:r>
            <a:r>
              <a:rPr lang="en-US" sz="2400" baseline="-25000" dirty="0">
                <a:effectLst/>
                <a:cs typeface="Tahoma" charset="0"/>
              </a:rPr>
              <a:t> </a:t>
            </a:r>
            <a:endParaRPr lang="en-US" sz="2400" dirty="0">
              <a:effectLst/>
              <a:cs typeface="Tahoma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Risk Measurement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Absolute risk is measured by standard deviation, </a:t>
            </a:r>
            <a:r>
              <a:rPr lang="el-GR" sz="2400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effectLst/>
              </a:rPr>
              <a:t>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Relative risk is measured by the coefficient of variation, C.V. = </a:t>
            </a:r>
            <a:r>
              <a:rPr lang="el-GR" sz="2400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2400" baseline="-25000" dirty="0">
                <a:effectLst/>
                <a:cs typeface="Times New Roman" pitchFamily="18" charset="0"/>
              </a:rPr>
              <a:t>π</a:t>
            </a:r>
            <a:r>
              <a:rPr lang="en-US" sz="2400" dirty="0">
                <a:effectLst/>
                <a:cs typeface="Times New Roman" pitchFamily="18" charset="0"/>
              </a:rPr>
              <a:t>/ </a:t>
            </a:r>
            <a:r>
              <a:rPr lang="en-US" sz="2400" dirty="0">
                <a:effectLst/>
              </a:rPr>
              <a:t>E(</a:t>
            </a:r>
            <a:r>
              <a:rPr lang="el-GR" sz="2400" dirty="0">
                <a:effectLst/>
                <a:cs typeface="Times New Roman" pitchFamily="18" charset="0"/>
              </a:rPr>
              <a:t>π</a:t>
            </a:r>
            <a:r>
              <a:rPr lang="en-US" sz="2400" dirty="0">
                <a:effectLst/>
                <a:cs typeface="Times New Roman" pitchFamily="18" charset="0"/>
              </a:rPr>
              <a:t>).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4772025" cy="55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1497013"/>
            <a:ext cx="457835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Standard Normal Concept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Normal Distribution</a:t>
            </a:r>
          </a:p>
          <a:p>
            <a:pPr lvl="1"/>
            <a:r>
              <a:rPr lang="en-US" dirty="0">
                <a:effectLst/>
              </a:rPr>
              <a:t>A normal distribution is a symmetrical distribution about the mean.</a:t>
            </a:r>
          </a:p>
          <a:p>
            <a:pPr lvl="1"/>
            <a:r>
              <a:rPr lang="en-US" dirty="0">
                <a:effectLst/>
              </a:rPr>
              <a:t>Actual outcomes lie within ±1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effectLst/>
              </a:rPr>
              <a:t>68%).</a:t>
            </a:r>
          </a:p>
          <a:p>
            <a:pPr lvl="1"/>
            <a:r>
              <a:rPr lang="en-US" dirty="0">
                <a:effectLst/>
              </a:rPr>
              <a:t>Actual outcomes lie within ±2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(95</a:t>
            </a:r>
            <a:r>
              <a:rPr lang="en-US" dirty="0">
                <a:effectLst/>
              </a:rPr>
              <a:t>%).</a:t>
            </a:r>
          </a:p>
          <a:p>
            <a:pPr lvl="1"/>
            <a:r>
              <a:rPr lang="en-US" dirty="0">
                <a:effectLst/>
              </a:rPr>
              <a:t>Actual outcomes lie within ±3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(99</a:t>
            </a:r>
            <a:r>
              <a:rPr lang="en-US" dirty="0">
                <a:effectLst/>
              </a:rPr>
              <a:t>%).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771650"/>
            <a:ext cx="5973763" cy="331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Standardized Variables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Standardized variables have a mean of zero and a standard deviation of one.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They are measured in units of 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>
                <a:effectLst/>
                <a:cs typeface="Times New Roman" pitchFamily="18" charset="0"/>
              </a:rPr>
              <a:t>.</a:t>
            </a:r>
            <a:endParaRPr lang="en-US" dirty="0">
              <a:effectLst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Z = (x-</a:t>
            </a:r>
            <a:r>
              <a:rPr lang="el-GR" dirty="0">
                <a:effectLst/>
                <a:cs typeface="Tahoma" charset="0"/>
              </a:rPr>
              <a:t>μ</a:t>
            </a:r>
            <a:r>
              <a:rPr lang="en-US" dirty="0">
                <a:effectLst/>
                <a:cs typeface="Tahoma" charset="0"/>
              </a:rPr>
              <a:t>)/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>
                <a:effectLst/>
              </a:rPr>
              <a:t>where z is </a:t>
            </a:r>
            <a:r>
              <a:rPr lang="en-US" dirty="0">
                <a:effectLst/>
              </a:rPr>
              <a:t>a </a:t>
            </a:r>
            <a:r>
              <a:rPr lang="el-GR" dirty="0">
                <a:effectLst/>
              </a:rPr>
              <a:t>standardized variable, x </a:t>
            </a:r>
            <a:r>
              <a:rPr lang="en-US" dirty="0">
                <a:effectLst/>
              </a:rPr>
              <a:t>is a point </a:t>
            </a:r>
            <a:r>
              <a:rPr lang="el-GR" dirty="0">
                <a:effectLst/>
              </a:rPr>
              <a:t>of interest, µ </a:t>
            </a:r>
            <a:r>
              <a:rPr lang="en-US" dirty="0">
                <a:effectLst/>
              </a:rPr>
              <a:t>is the mean, </a:t>
            </a:r>
            <a:r>
              <a:rPr lang="el-GR" dirty="0">
                <a:effectLst/>
              </a:rPr>
              <a:t>and </a:t>
            </a:r>
            <a:r>
              <a:rPr lang="el-GR" dirty="0">
                <a:effectLst/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effectLst/>
              </a:rPr>
              <a:t>is standard deviation.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383</TotalTime>
  <Words>473</Words>
  <Application>Microsoft Office PowerPoint</Application>
  <PresentationFormat>On-screen Show (4:3)</PresentationFormat>
  <Paragraphs>58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Ripple</vt:lpstr>
      <vt:lpstr>Risk Analysis</vt:lpstr>
      <vt:lpstr>  Chapter 16 OVERVIEW  </vt:lpstr>
      <vt:lpstr>Concepts of Risk and Uncertainty</vt:lpstr>
      <vt:lpstr>Probability Concepts</vt:lpstr>
      <vt:lpstr>PowerPoint Presentation</vt:lpstr>
      <vt:lpstr>PowerPoint Presentation</vt:lpstr>
      <vt:lpstr>Standard Normal Concept</vt:lpstr>
      <vt:lpstr>PowerPoint Presentation</vt:lpstr>
      <vt:lpstr>Standardized Variables</vt:lpstr>
      <vt:lpstr>Utility Theory and Risk Analysis</vt:lpstr>
      <vt:lpstr>PowerPoint Presentation</vt:lpstr>
      <vt:lpstr>Adjusting the Valuation Model for Risk</vt:lpstr>
      <vt:lpstr>Decision Trees and Computer Simulation</vt:lpstr>
      <vt:lpstr>PowerPoint Presentation</vt:lpstr>
      <vt:lpstr>PowerPoint Presentation</vt:lpstr>
      <vt:lpstr>PowerPoint Presentation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26</cp:revision>
  <dcterms:created xsi:type="dcterms:W3CDTF">2005-06-15T15:53:37Z</dcterms:created>
  <dcterms:modified xsi:type="dcterms:W3CDTF">2017-11-21T17:49:57Z</dcterms:modified>
</cp:coreProperties>
</file>