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7"/>
  </p:notesMasterIdLst>
  <p:sldIdLst>
    <p:sldId id="257" r:id="rId2"/>
    <p:sldId id="258" r:id="rId3"/>
    <p:sldId id="261" r:id="rId4"/>
    <p:sldId id="283" r:id="rId5"/>
    <p:sldId id="284" r:id="rId6"/>
    <p:sldId id="262" r:id="rId7"/>
    <p:sldId id="286" r:id="rId8"/>
    <p:sldId id="287" r:id="rId9"/>
    <p:sldId id="263" r:id="rId10"/>
    <p:sldId id="290" r:id="rId11"/>
    <p:sldId id="288" r:id="rId12"/>
    <p:sldId id="289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0" r:id="rId21"/>
    <p:sldId id="298" r:id="rId22"/>
    <p:sldId id="275" r:id="rId23"/>
    <p:sldId id="299" r:id="rId24"/>
    <p:sldId id="301" r:id="rId25"/>
    <p:sldId id="302" r:id="rId26"/>
    <p:sldId id="278" r:id="rId27"/>
    <p:sldId id="303" r:id="rId28"/>
    <p:sldId id="276" r:id="rId29"/>
    <p:sldId id="267" r:id="rId30"/>
    <p:sldId id="305" r:id="rId31"/>
    <p:sldId id="306" r:id="rId32"/>
    <p:sldId id="307" r:id="rId33"/>
    <p:sldId id="304" r:id="rId34"/>
    <p:sldId id="308" r:id="rId35"/>
    <p:sldId id="30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>
        <p:scale>
          <a:sx n="100" d="100"/>
          <a:sy n="100" d="100"/>
        </p:scale>
        <p:origin x="5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F140C3-C645-418A-AB43-9C37342ED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40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40C3-C645-418A-AB43-9C37342ED3D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40C3-C645-418A-AB43-9C37342ED3D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04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608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57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25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93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17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12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11" Type="http://schemas.openxmlformats.org/officeDocument/2006/relationships/image" Target="../media/image129.png"/><Relationship Id="rId5" Type="http://schemas.openxmlformats.org/officeDocument/2006/relationships/image" Target="../media/image123.png"/><Relationship Id="rId10" Type="http://schemas.openxmlformats.org/officeDocument/2006/relationships/image" Target="../media/image128.png"/><Relationship Id="rId4" Type="http://schemas.openxmlformats.org/officeDocument/2006/relationships/image" Target="../media/image122.png"/><Relationship Id="rId9" Type="http://schemas.openxmlformats.org/officeDocument/2006/relationships/image" Target="../media/image12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92275"/>
            <a:ext cx="6019800" cy="1736725"/>
          </a:xfrm>
        </p:spPr>
        <p:txBody>
          <a:bodyPr/>
          <a:lstStyle/>
          <a:p>
            <a:pPr marL="1028700" indent="-1028700"/>
            <a:r>
              <a:rPr lang="en-US" dirty="0"/>
              <a:t>Pricing Practices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055535" y="37338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15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</a:t>
            </a:r>
            <a:endParaRPr lang="en-US" sz="4000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33600" y="1786128"/>
            <a:ext cx="0" cy="3657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2133600" y="5443728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1371600" y="17099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54437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106168" y="2245638"/>
            <a:ext cx="4191000" cy="28077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2126361" y="2451164"/>
            <a:ext cx="3733800" cy="2989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286500" y="4845796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 Demand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224332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 Supply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2126360" y="3703272"/>
            <a:ext cx="21621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4290059" y="3694819"/>
            <a:ext cx="0" cy="1763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121664" y="3506462"/>
            <a:ext cx="124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($4) P*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27944" y="5498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33800" y="13185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Gas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207447" y="2971800"/>
            <a:ext cx="4571" cy="24684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5334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Willing to Pay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2154936" y="2971800"/>
            <a:ext cx="1032319" cy="3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1638300" y="2754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$5</a:t>
            </a:r>
          </a:p>
        </p:txBody>
      </p:sp>
    </p:spTree>
    <p:extLst>
      <p:ext uri="{BB962C8B-B14F-4D97-AF65-F5344CB8AC3E}">
        <p14:creationId xmlns:p14="http://schemas.microsoft.com/office/powerpoint/2010/main" val="102620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</a:t>
            </a:r>
            <a:endParaRPr lang="en-US" sz="4000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24000" y="1405128"/>
            <a:ext cx="0" cy="3657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1524000" y="5062728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62000" y="13289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50627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496568" y="1864638"/>
            <a:ext cx="4191000" cy="28077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516761" y="2070164"/>
            <a:ext cx="3733800" cy="2989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676900" y="4464796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 Demand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800" y="186232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 Supply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1516760" y="3322272"/>
            <a:ext cx="21621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3680459" y="3313819"/>
            <a:ext cx="0" cy="1763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524000" y="262432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 Surplus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342579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Producer</a:t>
            </a:r>
          </a:p>
          <a:p>
            <a:r>
              <a:rPr lang="en-US" dirty="0"/>
              <a:t>Surplus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0036" y="3125462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8344" y="5117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33800" y="13185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Gas</a:t>
            </a:r>
          </a:p>
        </p:txBody>
      </p:sp>
    </p:spTree>
    <p:extLst>
      <p:ext uri="{BB962C8B-B14F-4D97-AF65-F5344CB8AC3E}">
        <p14:creationId xmlns:p14="http://schemas.microsoft.com/office/powerpoint/2010/main" val="18509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</a:t>
            </a:r>
            <a:endParaRPr lang="en-US" sz="4000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0" y="1447800"/>
            <a:ext cx="0" cy="3657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2286000" y="5105400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15240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0" y="5105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258568" y="1907310"/>
            <a:ext cx="4191000" cy="28077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2278761" y="2112836"/>
            <a:ext cx="3733800" cy="2989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438900" y="4507468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 Demand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7836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 Supply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2278761" y="3357562"/>
            <a:ext cx="216217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274064" y="3168134"/>
            <a:ext cx="116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Venture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280344" y="3352800"/>
            <a:ext cx="672656" cy="2176272"/>
            <a:chOff x="4280344" y="3352800"/>
            <a:chExt cx="672656" cy="2176272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4448174" y="3352800"/>
              <a:ext cx="0" cy="176300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4280344" y="5159740"/>
              <a:ext cx="67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Qv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H="1">
            <a:off x="2307336" y="2914650"/>
            <a:ext cx="14264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286000" y="2514600"/>
            <a:ext cx="8244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1350264" y="2754868"/>
            <a:ext cx="116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Macy’s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2373868"/>
            <a:ext cx="185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Lord and Taylor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515868" y="2914650"/>
            <a:ext cx="672656" cy="2614422"/>
            <a:chOff x="3515868" y="2914650"/>
            <a:chExt cx="672656" cy="2614422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3767136" y="2914650"/>
              <a:ext cx="0" cy="22011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3515868" y="5159740"/>
              <a:ext cx="67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Qm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774156" y="2514600"/>
            <a:ext cx="672656" cy="2982206"/>
            <a:chOff x="2774156" y="2514600"/>
            <a:chExt cx="672656" cy="2982206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3110484" y="2514600"/>
              <a:ext cx="0" cy="2590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Box 42"/>
            <p:cNvSpPr txBox="1"/>
            <p:nvPr/>
          </p:nvSpPr>
          <p:spPr>
            <a:xfrm>
              <a:off x="2774156" y="5127474"/>
              <a:ext cx="672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Qlt</a:t>
              </a:r>
              <a:endParaRPr lang="en-US" dirty="0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302954" y="2924174"/>
            <a:ext cx="1447800" cy="428625"/>
          </a:xfrm>
          <a:prstGeom prst="rect">
            <a:avLst/>
          </a:prstGeom>
          <a:solidFill>
            <a:schemeClr val="accent1">
              <a:alpha val="5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302955" y="2525197"/>
            <a:ext cx="799052" cy="398977"/>
          </a:xfrm>
          <a:prstGeom prst="rect">
            <a:avLst/>
          </a:prstGeom>
          <a:solidFill>
            <a:schemeClr val="accent1">
              <a:alpha val="5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33800" y="13185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Sweater</a:t>
            </a:r>
          </a:p>
        </p:txBody>
      </p:sp>
    </p:spTree>
    <p:extLst>
      <p:ext uri="{BB962C8B-B14F-4D97-AF65-F5344CB8AC3E}">
        <p14:creationId xmlns:p14="http://schemas.microsoft.com/office/powerpoint/2010/main" val="3944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  <p:bldP spid="41" grpId="0"/>
      <p:bldP spid="39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Price Discrimination Example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Price – Output Determination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To maximize profits, set MR=MC in each market.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One-price Alternative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Without price discrimination, MR=MC for all customers as a group.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With price discrimination, MR=MC for each customer or customer group.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Profitable price discrimination benefits sellers at the expense of some customers.</a:t>
            </a:r>
          </a:p>
        </p:txBody>
      </p:sp>
    </p:spTree>
    <p:extLst>
      <p:ext uri="{BB962C8B-B14F-4D97-AF65-F5344CB8AC3E}">
        <p14:creationId xmlns:p14="http://schemas.microsoft.com/office/powerpoint/2010/main" val="398086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4800" y="2235033"/>
                <a:ext cx="307135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=$850−$0.01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35033"/>
                <a:ext cx="3071354" cy="490199"/>
              </a:xfrm>
              <a:prstGeom prst="rect">
                <a:avLst/>
              </a:prstGeom>
              <a:blipFill rotWithShape="1">
                <a:blip r:embed="rId2"/>
                <a:stretch>
                  <a:fillRect l="-397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1676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Public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0" y="2235033"/>
                <a:ext cx="3350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=$200−$0.0025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033"/>
                <a:ext cx="335078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6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76800" y="1676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4800" y="2819400"/>
                <a:ext cx="3392275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=$850−$0.02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19400"/>
                <a:ext cx="3392275" cy="490199"/>
              </a:xfrm>
              <a:prstGeom prst="rect">
                <a:avLst/>
              </a:prstGeom>
              <a:blipFill rotWithShape="1">
                <a:blip r:embed="rId4"/>
                <a:stretch>
                  <a:fillRect l="-36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2000" y="2819400"/>
                <a:ext cx="35017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=$200−$0.005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19400"/>
                <a:ext cx="350179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48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8600" y="3810000"/>
                <a:ext cx="37691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𝑇𝐶</m:t>
                      </m:r>
                      <m:r>
                        <a:rPr lang="en-US" sz="2400" b="0" i="1" smtClean="0">
                          <a:latin typeface="Cambria Math"/>
                        </a:rPr>
                        <m:t>=$15,000,000+$50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0"/>
                <a:ext cx="3769109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85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8600" y="4300199"/>
                <a:ext cx="16242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300199"/>
                <a:ext cx="1624291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128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442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838200"/>
          </a:xfrm>
        </p:spPr>
        <p:txBody>
          <a:bodyPr/>
          <a:lstStyle/>
          <a:p>
            <a:r>
              <a:rPr lang="en-US" dirty="0">
                <a:effectLst/>
              </a:rPr>
              <a:t>Price Discrimination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066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Public Demand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066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9487" y="2220046"/>
                <a:ext cx="327942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$850−$0.02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87" y="2220046"/>
                <a:ext cx="3279424" cy="490199"/>
              </a:xfrm>
              <a:prstGeom prst="rect">
                <a:avLst/>
              </a:prstGeom>
              <a:blipFill rotWithShape="1">
                <a:blip r:embed="rId2"/>
                <a:stretch>
                  <a:fillRect l="-929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00818" y="2214265"/>
                <a:ext cx="34191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$200−$0.005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818" y="2214265"/>
                <a:ext cx="341914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071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1000" y="1676400"/>
                <a:ext cx="1737142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76400"/>
                <a:ext cx="1737142" cy="490199"/>
              </a:xfrm>
              <a:prstGeom prst="rect">
                <a:avLst/>
              </a:prstGeom>
              <a:blipFill rotWithShape="1">
                <a:blip r:embed="rId4"/>
                <a:stretch>
                  <a:fillRect l="-1056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16058" y="1676400"/>
                <a:ext cx="17069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058" y="1676400"/>
                <a:ext cx="170694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04800" y="2796603"/>
                <a:ext cx="241803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=$800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96603"/>
                <a:ext cx="2418034" cy="490199"/>
              </a:xfrm>
              <a:prstGeom prst="rect">
                <a:avLst/>
              </a:prstGeom>
              <a:blipFill rotWithShape="1">
                <a:blip r:embed="rId6"/>
                <a:stretch>
                  <a:fillRect l="-1259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04800" y="3286802"/>
                <a:ext cx="293202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800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0.02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=40,000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286802"/>
                <a:ext cx="2932021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800600" y="2772426"/>
                <a:ext cx="25577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$0.005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=$150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772426"/>
                <a:ext cx="2557751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432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800600" y="3262625"/>
                <a:ext cx="3049296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0.005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262625"/>
                <a:ext cx="3049296" cy="7936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04800" y="4277402"/>
                <a:ext cx="3884718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=$850−$0.01(40,000)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277402"/>
                <a:ext cx="3884718" cy="490199"/>
              </a:xfrm>
              <a:prstGeom prst="rect">
                <a:avLst/>
              </a:prstGeom>
              <a:blipFill rotWithShape="1">
                <a:blip r:embed="rId10"/>
                <a:stretch>
                  <a:fillRect l="-314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73447" y="4277402"/>
                <a:ext cx="41943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=$200−$0.0025(30,000)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47" y="4277402"/>
                <a:ext cx="4194353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90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04800" y="4920001"/>
                <a:ext cx="162230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20001"/>
                <a:ext cx="1622304" cy="490199"/>
              </a:xfrm>
              <a:prstGeom prst="rect">
                <a:avLst/>
              </a:prstGeom>
              <a:blipFill rotWithShape="1">
                <a:blip r:embed="rId12"/>
                <a:stretch>
                  <a:fillRect l="-752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873447" y="4920001"/>
                <a:ext cx="15921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=$125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47" y="4920001"/>
                <a:ext cx="1592103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763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04800" y="5529601"/>
                <a:ext cx="2084225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=0.17778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29601"/>
                <a:ext cx="2084225" cy="490199"/>
              </a:xfrm>
              <a:prstGeom prst="rect">
                <a:avLst/>
              </a:prstGeom>
              <a:blipFill rotWithShape="1">
                <a:blip r:embed="rId14"/>
                <a:stretch>
                  <a:fillRect l="-585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873447" y="5529601"/>
                <a:ext cx="13743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=1.2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47" y="5529601"/>
                <a:ext cx="1374351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02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Profit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7200" y="2034647"/>
                <a:ext cx="3000950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𝑇𝑅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𝑇𝑅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34647"/>
                <a:ext cx="3000950" cy="490199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7200" y="2557801"/>
                <a:ext cx="88102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=$450∙40,000+$125∙30,000−15,000,000−</m:t>
                      </m:r>
                      <m:r>
                        <a:rPr lang="en-US" sz="2400" b="0" i="1" smtClean="0">
                          <a:latin typeface="Cambria Math"/>
                        </a:rPr>
                        <m:t>$50∙70,000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57801"/>
                <a:ext cx="8810297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7200" y="3043535"/>
                <a:ext cx="21736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=3,250,000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3535"/>
                <a:ext cx="217360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740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Price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33400" y="2594101"/>
                <a:ext cx="6971396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85,000−100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80,000−400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594101"/>
                <a:ext cx="6971396" cy="490199"/>
              </a:xfrm>
              <a:prstGeom prst="rect">
                <a:avLst/>
              </a:prstGeom>
              <a:blipFill rotWithShape="1">
                <a:blip r:embed="rId2"/>
                <a:stretch>
                  <a:fillRect l="-612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3400" y="1981200"/>
                <a:ext cx="3100208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=85,000−100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81200"/>
                <a:ext cx="3100208" cy="490199"/>
              </a:xfrm>
              <a:prstGeom prst="rect">
                <a:avLst/>
              </a:prstGeom>
              <a:blipFill rotWithShape="1">
                <a:blip r:embed="rId3"/>
                <a:stretch>
                  <a:fillRect l="-137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275393" y="1976735"/>
                <a:ext cx="30398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=80,000−400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393" y="1976735"/>
                <a:ext cx="3039807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202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5268" y="3170702"/>
                <a:ext cx="30433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=165,000−500</m:t>
                      </m:r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68" y="3170702"/>
                <a:ext cx="304333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02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3400" y="3729335"/>
                <a:ext cx="30144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=$330−$0.002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729335"/>
                <a:ext cx="301448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607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3400" y="4262735"/>
                <a:ext cx="32821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=$330−$0.004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62735"/>
                <a:ext cx="328211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58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54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Price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4616" y="2590800"/>
                <a:ext cx="24160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$330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$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  <m:r>
                        <a:rPr lang="en-US" sz="2400" b="0" i="1" smtClean="0">
                          <a:latin typeface="Cambria Math"/>
                        </a:rPr>
                        <m:t>.004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16" y="2590800"/>
                <a:ext cx="241604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51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3400" y="2052935"/>
                <a:ext cx="15948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052935"/>
                <a:ext cx="15948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21642" y="3119735"/>
                <a:ext cx="2450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=$280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42" y="3119735"/>
                <a:ext cx="245015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493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33400" y="3633423"/>
                <a:ext cx="294170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28</m:t>
                          </m:r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0.004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=70,000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33423"/>
                <a:ext cx="2941703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3400" y="4582202"/>
                <a:ext cx="50300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=$330−$0.002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70,000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=$190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582202"/>
                <a:ext cx="503003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6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806545" y="2586335"/>
                <a:ext cx="10796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=$50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545" y="2586335"/>
                <a:ext cx="1079655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48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Price 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2151568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Public Demand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2151568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Student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62000" y="2671465"/>
                <a:ext cx="3734677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=85,000−100($190)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71465"/>
                <a:ext cx="3734677" cy="490199"/>
              </a:xfrm>
              <a:prstGeom prst="rect">
                <a:avLst/>
              </a:prstGeom>
              <a:blipFill rotWithShape="1">
                <a:blip r:embed="rId2"/>
                <a:stretch>
                  <a:fillRect l="-97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113593" y="2667000"/>
                <a:ext cx="37044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=80,000−400($190)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593" y="2667000"/>
                <a:ext cx="370447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5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62000" y="3167401"/>
                <a:ext cx="1937133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=66,000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67401"/>
                <a:ext cx="1937133" cy="490199"/>
              </a:xfrm>
              <a:prstGeom prst="rect">
                <a:avLst/>
              </a:prstGeom>
              <a:blipFill rotWithShape="1">
                <a:blip r:embed="rId4"/>
                <a:stretch>
                  <a:fillRect l="-1887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149467" y="3200400"/>
                <a:ext cx="17511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=4,000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467" y="3200400"/>
                <a:ext cx="175118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43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90903" y="3939647"/>
                <a:ext cx="19931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03" y="3939647"/>
                <a:ext cx="199317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90903" y="4462801"/>
                <a:ext cx="6484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=$190∙70,000−15,000,000−$50∙70,000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03" y="4462801"/>
                <a:ext cx="6484789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90903" y="4948535"/>
                <a:ext cx="24028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=−5,200,000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03" y="4948535"/>
                <a:ext cx="240283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73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/>
              <a:t>Chapter 15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Pricing Rules-of-thumb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Markup Pricing And Profit Maximization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Price Discrimination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Price Discrimination Example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Two-part Pricing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Multiple-product Pricing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Joint Products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Joint Product Pricing Example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Two-Part Pricing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1"/>
            <a:ext cx="8229600" cy="3581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One-price Policy and Consumer Surplus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 single price policy creates bargains for avid buyers; they enjoy consumer surplus.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Consumer surplus reflects  unpaid benefit.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Capturing Consumer Surplus With Two-part Pricing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Lump-sum prices plus user fees capture consumer surplus for producers, e.g., club memberships.</a:t>
            </a:r>
          </a:p>
        </p:txBody>
      </p:sp>
    </p:spTree>
    <p:extLst>
      <p:ext uri="{BB962C8B-B14F-4D97-AF65-F5344CB8AC3E}">
        <p14:creationId xmlns:p14="http://schemas.microsoft.com/office/powerpoint/2010/main" val="321501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Two-Part Pricing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33600" y="1786128"/>
            <a:ext cx="0" cy="3657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2133600" y="5443728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1371600" y="17099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54437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 bwMode="auto">
          <a:xfrm>
            <a:off x="2126360" y="2243328"/>
            <a:ext cx="4769740" cy="3200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H="1" flipV="1">
            <a:off x="2133602" y="2259092"/>
            <a:ext cx="2971798" cy="35831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562600" y="299137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 (P=$100 - $1Q)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36236" y="5813060"/>
            <a:ext cx="199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 = $100 - $2Q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2126360" y="3703272"/>
            <a:ext cx="21621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290059" y="3694819"/>
            <a:ext cx="0" cy="1763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312164" y="3506462"/>
            <a:ext cx="74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3800" y="13185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Golf Fees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2400" y="5472946"/>
            <a:ext cx="62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40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2133600" y="4876800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6934200" y="46921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MC=$20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5257800" y="3401199"/>
            <a:ext cx="609600" cy="866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oup 40"/>
          <p:cNvGrpSpPr/>
          <p:nvPr/>
        </p:nvGrpSpPr>
        <p:grpSpPr>
          <a:xfrm>
            <a:off x="2133602" y="2350532"/>
            <a:ext cx="5333998" cy="2526268"/>
            <a:chOff x="2133602" y="2350532"/>
            <a:chExt cx="5333998" cy="2526268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133602" y="3703272"/>
              <a:ext cx="2140836" cy="1173528"/>
            </a:xfrm>
            <a:prstGeom prst="rect">
              <a:avLst/>
            </a:prstGeom>
            <a:solidFill>
              <a:schemeClr val="accent1"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3436" y="2350532"/>
              <a:ext cx="207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Profits=$1,600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H="1">
              <a:off x="3352800" y="2535198"/>
              <a:ext cx="2057400" cy="17320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3" name="Group 42"/>
          <p:cNvGrpSpPr/>
          <p:nvPr/>
        </p:nvGrpSpPr>
        <p:grpSpPr>
          <a:xfrm>
            <a:off x="2133602" y="2027366"/>
            <a:ext cx="4571998" cy="1675906"/>
            <a:chOff x="2133602" y="2027366"/>
            <a:chExt cx="4571998" cy="1675906"/>
          </a:xfrm>
        </p:grpSpPr>
        <p:sp>
          <p:nvSpPr>
            <p:cNvPr id="20" name="TextBox 19"/>
            <p:cNvSpPr txBox="1"/>
            <p:nvPr/>
          </p:nvSpPr>
          <p:spPr>
            <a:xfrm>
              <a:off x="3607688" y="2027366"/>
              <a:ext cx="3097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Consumer Surplus=$800</a:t>
              </a:r>
            </a:p>
          </p:txBody>
        </p:sp>
        <p:sp>
          <p:nvSpPr>
            <p:cNvPr id="37" name="Right Triangle 36"/>
            <p:cNvSpPr/>
            <p:nvPr/>
          </p:nvSpPr>
          <p:spPr bwMode="auto">
            <a:xfrm>
              <a:off x="2133602" y="2266497"/>
              <a:ext cx="2133594" cy="1436775"/>
            </a:xfrm>
            <a:prstGeom prst="rtTriangle">
              <a:avLst/>
            </a:prstGeom>
            <a:solidFill>
              <a:srgbClr val="00B0F0">
                <a:alpha val="54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H="1">
              <a:off x="2667000" y="2354997"/>
              <a:ext cx="940688" cy="8660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407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Two-Part Pricing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3400" y="1134070"/>
                <a:ext cx="2442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=$100−$1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134070"/>
                <a:ext cx="244220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75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1591270"/>
                <a:ext cx="27098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=$100−$2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91270"/>
                <a:ext cx="270984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67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33400" y="2048470"/>
                <a:ext cx="17631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𝑇𝐶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=$20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048470"/>
                <a:ext cx="176317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03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3400" y="2505670"/>
                <a:ext cx="16242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=$20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505670"/>
                <a:ext cx="1624291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28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33400" y="3115270"/>
            <a:ext cx="3672287" cy="1828800"/>
            <a:chOff x="533400" y="2971800"/>
            <a:chExt cx="3672287" cy="18288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533400" y="3424535"/>
                  <a:ext cx="273927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$100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$2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=$20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3424535"/>
                  <a:ext cx="273927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336"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533400" y="2971800"/>
                  <a:ext cx="159486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𝑀𝑅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𝑀𝐶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2971800"/>
                  <a:ext cx="1594860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11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33400" y="3881735"/>
                  <a:ext cx="122706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=40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3881735"/>
                  <a:ext cx="1227067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483" b="-144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533400" y="4338935"/>
                  <a:ext cx="367228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=$100−$1∙40=$60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4338935"/>
                  <a:ext cx="3672287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98" b="-5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3400" y="5096470"/>
                <a:ext cx="61519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𝑇𝐶</m:t>
                      </m:r>
                      <m:r>
                        <a:rPr lang="en-US" sz="2400" b="0" i="1" smtClean="0">
                          <a:latin typeface="Cambria Math"/>
                        </a:rPr>
                        <m:t>=$60∙40−$20∙40=$1,600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96470"/>
                <a:ext cx="6151941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3400" y="5558135"/>
                <a:ext cx="50420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𝐶𝑆</m:t>
                      </m:r>
                      <m:r>
                        <a:rPr lang="en-US" sz="2400" b="0" i="1" smtClean="0">
                          <a:latin typeface="Cambria Math"/>
                        </a:rPr>
                        <m:t>=0.5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∙($100−$60)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=$800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558135"/>
                <a:ext cx="5042021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36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Two-Part Pricing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33600" y="1786128"/>
            <a:ext cx="0" cy="3657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2133600" y="5443728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1371600" y="17099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54437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 bwMode="auto">
          <a:xfrm>
            <a:off x="2126360" y="2243328"/>
            <a:ext cx="4769740" cy="3200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5867400" y="30318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Demand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019800" y="4876800"/>
            <a:ext cx="0" cy="59677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494282" y="4692134"/>
            <a:ext cx="74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3800" y="131852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Golf Fees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52923" y="5472946"/>
            <a:ext cx="62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80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2133600" y="4876800"/>
            <a:ext cx="480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6934200" y="46921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 = $20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5257800" y="3401199"/>
            <a:ext cx="609600" cy="866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oup 40"/>
          <p:cNvGrpSpPr/>
          <p:nvPr/>
        </p:nvGrpSpPr>
        <p:grpSpPr>
          <a:xfrm>
            <a:off x="3352800" y="2350532"/>
            <a:ext cx="4114800" cy="1916668"/>
            <a:chOff x="3352800" y="2350532"/>
            <a:chExt cx="4114800" cy="1916668"/>
          </a:xfrm>
        </p:grpSpPr>
        <p:sp>
          <p:nvSpPr>
            <p:cNvPr id="38" name="TextBox 37"/>
            <p:cNvSpPr txBox="1"/>
            <p:nvPr/>
          </p:nvSpPr>
          <p:spPr>
            <a:xfrm>
              <a:off x="5393436" y="2350532"/>
              <a:ext cx="207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Profits = $3,200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H="1">
              <a:off x="3352800" y="2535198"/>
              <a:ext cx="2057400" cy="17320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Right Triangle 36"/>
          <p:cNvSpPr/>
          <p:nvPr/>
        </p:nvSpPr>
        <p:spPr bwMode="auto">
          <a:xfrm>
            <a:off x="2133602" y="2266497"/>
            <a:ext cx="3886198" cy="2610303"/>
          </a:xfrm>
          <a:prstGeom prst="rtTriangle">
            <a:avLst/>
          </a:prstGeom>
          <a:solidFill>
            <a:schemeClr val="accent1">
              <a:alpha val="5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059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Two-Part Pricing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3400" y="2581870"/>
                <a:ext cx="27392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$100−$1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=$20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581870"/>
                <a:ext cx="273927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36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3400" y="3043535"/>
                <a:ext cx="12270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=80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43535"/>
                <a:ext cx="1227067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483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3400" y="5634335"/>
                <a:ext cx="44680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</a:rPr>
                        <m:t>=$4,800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−$20∙80=$3,200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34335"/>
                <a:ext cx="446808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3400" y="3657600"/>
                <a:ext cx="52744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𝐶𝑆</m:t>
                      </m:r>
                      <m:r>
                        <a:rPr lang="en-US" sz="2400" b="0" i="1" smtClean="0">
                          <a:latin typeface="Cambria Math"/>
                        </a:rPr>
                        <m:t>=0.5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∙($100−$20)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=$3,200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57600"/>
                <a:ext cx="5274457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47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3400" y="2138065"/>
                <a:ext cx="13272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138065"/>
                <a:ext cx="1327223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33400" y="1219200"/>
                <a:ext cx="2442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=$100−$1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19200"/>
                <a:ext cx="2442207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75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33400" y="1703458"/>
                <a:ext cx="16242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=$20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703458"/>
                <a:ext cx="1624291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128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3400" y="4191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Consumer Surplus of $3,200 represents the maximum annual membership free a golfer will pay to play 80 rounds of golf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3400" y="5029200"/>
                <a:ext cx="46660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=$3,200+$20∙80=$4,800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29200"/>
                <a:ext cx="4666086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92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953000" y="5650468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Profit for each golfer per </a:t>
            </a:r>
          </a:p>
        </p:txBody>
      </p:sp>
    </p:spTree>
    <p:extLst>
      <p:ext uri="{BB962C8B-B14F-4D97-AF65-F5344CB8AC3E}">
        <p14:creationId xmlns:p14="http://schemas.microsoft.com/office/powerpoint/2010/main" val="414309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17" grpId="0"/>
      <p:bldP spid="2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Two-Part Pricing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153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Consumer Surplus and Bundle Pricing</a:t>
            </a:r>
          </a:p>
          <a:p>
            <a:pPr marL="10287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When significant consumer surplus exists, profits can be enhanced if products are purchased together.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113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Multiple-product Pricing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1"/>
            <a:ext cx="8229600" cy="18288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Demand Interrelations</a:t>
            </a:r>
          </a:p>
          <a:p>
            <a:pPr lvl="1"/>
            <a:r>
              <a:rPr lang="en-US" dirty="0">
                <a:effectLst/>
              </a:rPr>
              <a:t>Cross‑marginal revenue terms indicate how product revenues are related to another.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49157" y="3052465"/>
                <a:ext cx="4073487" cy="855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𝑇𝑅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𝑇𝑅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𝑇𝑅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57" y="3052465"/>
                <a:ext cx="4073487" cy="8550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49157" y="4191000"/>
                <a:ext cx="4118243" cy="855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𝑇𝑅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𝑇𝑅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𝑇𝑅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57" y="4191000"/>
                <a:ext cx="4118243" cy="8550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5334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/>
            <a:r>
              <a:rPr lang="en-US" dirty="0">
                <a:effectLst/>
              </a:rPr>
              <a:t>Could be substitute or complimentary products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Multiple-product Pricing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1"/>
            <a:ext cx="8229600" cy="29718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Production Interrelations</a:t>
            </a:r>
          </a:p>
          <a:p>
            <a:pPr lvl="1"/>
            <a:r>
              <a:rPr lang="en-US" dirty="0">
                <a:effectLst/>
              </a:rPr>
              <a:t>Joint products may compete for resources or be complementary.</a:t>
            </a:r>
          </a:p>
          <a:p>
            <a:pPr lvl="1"/>
            <a:r>
              <a:rPr lang="en-US" dirty="0">
                <a:effectLst/>
              </a:rPr>
              <a:t>A by-product is any output customarily produced as a direct result of an increase in the production of some other output.</a:t>
            </a:r>
          </a:p>
        </p:txBody>
      </p:sp>
    </p:spTree>
    <p:extLst>
      <p:ext uri="{BB962C8B-B14F-4D97-AF65-F5344CB8AC3E}">
        <p14:creationId xmlns:p14="http://schemas.microsoft.com/office/powerpoint/2010/main" val="666234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Joint Products in Variable Proportions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If products are produced in variable proportions, they are distinct outputs.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For joint products produced in variable proportions, set </a:t>
            </a:r>
          </a:p>
          <a:p>
            <a:pPr marL="457200" lvl="1" indent="0">
              <a:buNone/>
            </a:pPr>
            <a:endParaRPr lang="en-US" sz="2400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Allocation of common costs is wrong and arbitrary.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Joint Products in Fixed Proportions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Some products are produced in a fixed ratio.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49157" y="3052465"/>
                <a:ext cx="41276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57" y="3052465"/>
                <a:ext cx="4127668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443"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24217" y="5532038"/>
                <a:ext cx="3966983" cy="487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𝑄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𝑀𝐶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217" y="5532038"/>
                <a:ext cx="3966983" cy="487762"/>
              </a:xfrm>
              <a:prstGeom prst="rect">
                <a:avLst/>
              </a:prstGeom>
              <a:blipFill rotWithShape="1">
                <a:blip r:embed="rId3"/>
                <a:stretch>
                  <a:fillRect l="-307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10110" y="4953000"/>
                <a:ext cx="19172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110" y="4953000"/>
                <a:ext cx="191725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229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066800"/>
            <a:ext cx="9067800" cy="2133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Joint Products Without Excess By-product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Profit-maximization requires setting MR</a:t>
            </a:r>
            <a:r>
              <a:rPr lang="en-US" sz="2400" baseline="-25000" dirty="0">
                <a:effectLst/>
              </a:rPr>
              <a:t>Q</a:t>
            </a:r>
            <a:r>
              <a:rPr lang="en-US" sz="2400" dirty="0">
                <a:effectLst/>
              </a:rPr>
              <a:t>= MR</a:t>
            </a:r>
            <a:r>
              <a:rPr lang="en-US" sz="2400" baseline="-25000" dirty="0">
                <a:effectLst/>
              </a:rPr>
              <a:t>A</a:t>
            </a:r>
            <a:r>
              <a:rPr lang="en-US" sz="2400" dirty="0">
                <a:effectLst/>
              </a:rPr>
              <a:t>+MR</a:t>
            </a:r>
            <a:r>
              <a:rPr lang="en-US" sz="2400" baseline="-25000" dirty="0">
                <a:effectLst/>
              </a:rPr>
              <a:t>B </a:t>
            </a:r>
            <a:r>
              <a:rPr lang="en-US" sz="2400" dirty="0">
                <a:effectLst/>
              </a:rPr>
              <a:t>= MC</a:t>
            </a:r>
            <a:r>
              <a:rPr lang="en-US" sz="2400" baseline="-25000" dirty="0">
                <a:effectLst/>
              </a:rPr>
              <a:t>Q</a:t>
            </a: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Marginal revenue from each byproduct makes a contribution toward covering MC</a:t>
            </a:r>
            <a:r>
              <a:rPr lang="en-US" sz="2400" baseline="-25000" dirty="0">
                <a:effectLst/>
              </a:rPr>
              <a:t>Q</a:t>
            </a:r>
            <a:endParaRPr lang="en-US" sz="24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3378033"/>
                <a:ext cx="31631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=$400−$0.01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378033"/>
                <a:ext cx="316317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7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2819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Newsprint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00600" y="3378033"/>
                <a:ext cx="33341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=$350−$0.015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378033"/>
                <a:ext cx="333411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4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05400" y="2819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Packaging Material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3962400"/>
                <a:ext cx="34571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962400"/>
                <a:ext cx="34571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2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00600" y="3962400"/>
                <a:ext cx="34794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=$350−$0.03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962400"/>
                <a:ext cx="347947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26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7200" y="4953000"/>
                <a:ext cx="50530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𝑇𝐶</m:t>
                      </m:r>
                      <m:r>
                        <a:rPr lang="en-US" sz="2400" b="0" i="1" smtClean="0">
                          <a:latin typeface="Cambria Math"/>
                        </a:rPr>
                        <m:t>=$2,000,000+$50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+$0.01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953000"/>
                <a:ext cx="505305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41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" y="5443199"/>
                <a:ext cx="29355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=$50+$0.02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443199"/>
                <a:ext cx="293554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1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Pricing Rules-of-thumb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Competitive Markets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Profit maximization always requires setting MR=MC, to maximize profits.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 competitive markets, P=MR, so profit maximization requires setting P=MR= MC.</a:t>
            </a:r>
          </a:p>
          <a:p>
            <a:pPr marL="457200" lvl="1" indent="0">
              <a:lnSpc>
                <a:spcPct val="90000"/>
              </a:lnSpc>
              <a:buClr>
                <a:schemeClr val="tx1"/>
              </a:buClr>
              <a:buNone/>
            </a:pPr>
            <a:endParaRPr lang="en-US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Imperfectly Competitive Markets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With imperfect competition, P &gt; MR, so profit maximization requires setting MR=MC.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3733800"/>
                <a:ext cx="31121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=$750−$0.05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733800"/>
                <a:ext cx="311219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8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3400" y="4800600"/>
                <a:ext cx="48006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$750−$0.05</m:t>
                      </m:r>
                      <m:r>
                        <a:rPr lang="en-US" sz="2400" i="1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=$50+$0.02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00600"/>
                <a:ext cx="48006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762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9600" y="1143000"/>
                <a:ext cx="25428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𝑇𝑅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143000"/>
                <a:ext cx="254281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8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9600" y="1600200"/>
                <a:ext cx="28518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00200"/>
                <a:ext cx="285180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27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9600" y="2133600"/>
                <a:ext cx="7086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$400−$0.01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$350−$0.015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33600"/>
                <a:ext cx="708694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72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5882" y="2662535"/>
                <a:ext cx="6576031" cy="468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=$400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0" smtClean="0">
                          <a:latin typeface="Cambria Math"/>
                        </a:rPr>
                        <m:t>−$0.01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$</m:t>
                      </m:r>
                      <m:r>
                        <a:rPr lang="en-US" sz="2400" b="0" i="1" smtClean="0">
                          <a:latin typeface="Cambria Math"/>
                        </a:rPr>
                        <m:t>350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−$0.01</m:t>
                      </m:r>
                      <m:r>
                        <a:rPr lang="en-US" sz="2400" b="0" i="0" smtClean="0">
                          <a:latin typeface="Cambria Math"/>
                        </a:rPr>
                        <m:t>5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82" y="2662535"/>
                <a:ext cx="6576031" cy="468718"/>
              </a:xfrm>
              <a:prstGeom prst="rect">
                <a:avLst/>
              </a:prstGeom>
              <a:blipFill rotWithShape="1">
                <a:blip r:embed="rId7"/>
                <a:stretch>
                  <a:fillRect l="-185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86769" y="3200400"/>
                <a:ext cx="35465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𝑇𝑅</m:t>
                      </m:r>
                      <m:r>
                        <a:rPr lang="en-US" sz="2400" b="0" i="1" smtClean="0">
                          <a:latin typeface="Cambria Math"/>
                        </a:rPr>
                        <m:t>=$750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Q</m:t>
                      </m:r>
                      <m:r>
                        <a:rPr lang="en-US" sz="2400">
                          <a:latin typeface="Cambria Math"/>
                        </a:rPr>
                        <m:t>−$0.0</m:t>
                      </m:r>
                      <m:r>
                        <a:rPr lang="en-US" sz="2400" b="0" i="0" smtClean="0">
                          <a:latin typeface="Cambria Math"/>
                        </a:rPr>
                        <m:t>25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69" y="3200400"/>
                <a:ext cx="3546548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4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8199" y="4245650"/>
                <a:ext cx="15948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99" y="4245650"/>
                <a:ext cx="159486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" y="5329535"/>
                <a:ext cx="2362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$0.0</m:t>
                      </m:r>
                      <m:r>
                        <a:rPr lang="en-US" sz="2400" b="0" i="1" smtClean="0">
                          <a:latin typeface="Cambria Math"/>
                        </a:rPr>
                        <m:t>7</m:t>
                      </m:r>
                      <m:r>
                        <a:rPr lang="en-US" sz="2400" i="1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=700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329535"/>
                <a:ext cx="23622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550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33400" y="5786735"/>
                <a:ext cx="2209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=10,000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86735"/>
                <a:ext cx="22098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93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36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3400" y="1295400"/>
                <a:ext cx="34571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34571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529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00600" y="1295400"/>
                <a:ext cx="34794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=$350−$0.03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295400"/>
                <a:ext cx="347947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26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33400" y="1824335"/>
                <a:ext cx="41977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=$400−$0.02(10,000)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24335"/>
                <a:ext cx="419775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3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800600" y="1824335"/>
                <a:ext cx="4220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=$350−$0.03(10,000)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824335"/>
                <a:ext cx="422013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33400" y="2357735"/>
                <a:ext cx="1935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357735"/>
                <a:ext cx="193533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946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800600" y="2357735"/>
                <a:ext cx="17877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357735"/>
                <a:ext cx="178779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024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93453" y="3043536"/>
                <a:ext cx="29355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=$50+$0.02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53" y="3043536"/>
                <a:ext cx="2935547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622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3453" y="3500736"/>
                <a:ext cx="38867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=$50+$0.02(10,000)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53" y="3500736"/>
                <a:ext cx="3886705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47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91791" y="3957935"/>
                <a:ext cx="17942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=$250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91" y="3957935"/>
                <a:ext cx="1794209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020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33400" y="4643735"/>
                <a:ext cx="74901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=$400−$0.01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$400−$0.01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10,000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=$300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43735"/>
                <a:ext cx="7490127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4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22604" y="5253335"/>
                <a:ext cx="78593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=$350−$0.015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$350−$0.015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10,000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4" y="5253335"/>
                <a:ext cx="7859396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233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33400" y="1295400"/>
                <a:ext cx="33393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𝑇𝐶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333937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33400" y="1824335"/>
                <a:ext cx="48042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=$300∙10,000+$200∙10,000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24335"/>
                <a:ext cx="480426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43000" y="2205335"/>
                <a:ext cx="6477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−2,000,000−$50∙10,000−$0.01∙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10,000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205335"/>
                <a:ext cx="6477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3400" y="2743200"/>
                <a:ext cx="2329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=$1,500,000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743200"/>
                <a:ext cx="2329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286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143001"/>
            <a:ext cx="9067800" cy="1981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Joint Production With Excess By-product (Dumping)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Profit-maximization requires setting MR</a:t>
            </a:r>
            <a:r>
              <a:rPr lang="en-US" sz="2400" baseline="-25000" dirty="0">
                <a:effectLst/>
              </a:rPr>
              <a:t>Q</a:t>
            </a:r>
            <a:r>
              <a:rPr lang="en-US" sz="2400" dirty="0">
                <a:effectLst/>
              </a:rPr>
              <a:t>= MR</a:t>
            </a:r>
            <a:r>
              <a:rPr lang="en-US" sz="2400" baseline="-25000" dirty="0">
                <a:effectLst/>
              </a:rPr>
              <a:t>A</a:t>
            </a:r>
            <a:r>
              <a:rPr lang="en-US" sz="2400" dirty="0">
                <a:effectLst/>
              </a:rPr>
              <a:t>+MR</a:t>
            </a:r>
            <a:r>
              <a:rPr lang="en-US" sz="2400" baseline="-25000" dirty="0">
                <a:effectLst/>
              </a:rPr>
              <a:t>B</a:t>
            </a:r>
            <a:r>
              <a:rPr lang="en-US" sz="2400" dirty="0">
                <a:effectLst/>
              </a:rPr>
              <a:t>= MC</a:t>
            </a:r>
            <a:r>
              <a:rPr lang="en-US" sz="2400" baseline="-25000" dirty="0">
                <a:effectLst/>
              </a:rPr>
              <a:t>Q</a:t>
            </a: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Primary product marginal revenue covers MC</a:t>
            </a:r>
            <a:r>
              <a:rPr lang="en-US" sz="2400" baseline="-25000" dirty="0">
                <a:effectLst/>
              </a:rPr>
              <a:t>Q</a:t>
            </a: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By product: MR=MC=0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92981" y="3112682"/>
                <a:ext cx="3093219" cy="466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$</m:t>
                      </m:r>
                      <m:r>
                        <a:rPr lang="en-US" sz="2400" b="0" i="1" smtClean="0">
                          <a:latin typeface="Cambria Math"/>
                        </a:rPr>
                        <m:t>290</m:t>
                      </m:r>
                      <m:r>
                        <a:rPr lang="en-US" sz="2400">
                          <a:latin typeface="Cambria Math"/>
                        </a:rPr>
                        <m:t>−$0.0</m:t>
                      </m:r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/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81" y="3112682"/>
                <a:ext cx="3093219" cy="466859"/>
              </a:xfrm>
              <a:prstGeom prst="rect">
                <a:avLst/>
              </a:prstGeom>
              <a:blipFill rotWithShape="1">
                <a:blip r:embed="rId2"/>
                <a:stretch>
                  <a:fillRect l="-39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03854" y="3729335"/>
                <a:ext cx="3387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$</m:t>
                      </m:r>
                      <m:r>
                        <a:rPr lang="en-US" sz="2400" b="0" i="1" smtClean="0">
                          <a:latin typeface="Cambria Math"/>
                        </a:rPr>
                        <m:t>290</m:t>
                      </m:r>
                      <m:r>
                        <a:rPr lang="en-US" sz="2400">
                          <a:latin typeface="Cambria Math"/>
                        </a:rPr>
                        <m:t>−$0.0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/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54" y="3729335"/>
                <a:ext cx="338714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40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80480" y="4267200"/>
                <a:ext cx="27247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𝑀𝑅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80" y="4267200"/>
                <a:ext cx="272472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47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2000" y="4800600"/>
                <a:ext cx="57522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=$400−$0.02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$</m:t>
                      </m:r>
                      <m:r>
                        <a:rPr lang="en-US" sz="2400" b="0" i="1" smtClean="0">
                          <a:latin typeface="Cambria Math"/>
                        </a:rPr>
                        <m:t>290</m:t>
                      </m:r>
                      <m:r>
                        <a:rPr lang="en-US" sz="2400">
                          <a:latin typeface="Cambria Math"/>
                        </a:rPr>
                        <m:t>−$0.0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/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800600"/>
                <a:ext cx="575228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12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62000" y="5334000"/>
                <a:ext cx="31121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=$690−$0.06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334000"/>
                <a:ext cx="3112199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91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315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62000" y="1748135"/>
                <a:ext cx="44528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$690−$0.06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=$50+$0.02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748135"/>
                <a:ext cx="445288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68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62000" y="1214735"/>
                <a:ext cx="15948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14735"/>
                <a:ext cx="15948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2000" y="2200870"/>
                <a:ext cx="22802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$0.08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=$640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200870"/>
                <a:ext cx="228024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337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62000" y="2734270"/>
                <a:ext cx="162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=8,000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734270"/>
                <a:ext cx="162942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24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62000" y="3272135"/>
                <a:ext cx="52243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  <m:r>
                        <a:rPr lang="en-US" sz="2400" b="0" i="1" smtClean="0">
                          <a:latin typeface="Cambria Math"/>
                        </a:rPr>
                        <m:t>=$210 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𝑤h𝑒𝑛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=8,000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72135"/>
                <a:ext cx="5224379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33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81183" y="4184302"/>
                <a:ext cx="35532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=$290−$0.04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83" y="4184302"/>
                <a:ext cx="3553217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43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43540" y="4184301"/>
                <a:ext cx="33918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40" y="4184301"/>
                <a:ext cx="3391826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59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38200" y="4719935"/>
                <a:ext cx="40278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=$400−$0.02(8,000)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19935"/>
                <a:ext cx="402783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455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38200" y="5253335"/>
                <a:ext cx="1935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=$240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253335"/>
                <a:ext cx="1935338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946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981183" y="4724400"/>
                <a:ext cx="40502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=$290−$0.04(8,000)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83" y="4724400"/>
                <a:ext cx="4050211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301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017589" y="5181600"/>
                <a:ext cx="20170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=−$30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589" y="5181600"/>
                <a:ext cx="2017027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604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46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375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Joint Product Pricing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600" y="1748135"/>
                <a:ext cx="44528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$400−$0.02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=$50+$0.02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48135"/>
                <a:ext cx="445288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685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09600" y="1214735"/>
                <a:ext cx="17292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14735"/>
                <a:ext cx="172925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704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" y="2200870"/>
                <a:ext cx="22802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=$350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00870"/>
                <a:ext cx="228024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337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9600" y="2734270"/>
                <a:ext cx="162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=8,750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734270"/>
                <a:ext cx="162942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24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38889" y="1752600"/>
                <a:ext cx="29717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$290−$0.04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89" y="1752600"/>
                <a:ext cx="297171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25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638889" y="2205335"/>
                <a:ext cx="22802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$0.04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=$290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89" y="2205335"/>
                <a:ext cx="228024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337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638889" y="2738735"/>
                <a:ext cx="16294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</a:rPr>
                        <m:t>=7,250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89" y="2738735"/>
                <a:ext cx="162942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247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672175" y="1219200"/>
                <a:ext cx="18911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𝑀𝐶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175" y="1219200"/>
                <a:ext cx="1891159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643"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33400" y="3581400"/>
                <a:ext cx="77225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=$400−$0.01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$400−$0.01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8,750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=$312,50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581400"/>
                <a:ext cx="7722563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37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22604" y="4110335"/>
                <a:ext cx="76894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=$350−$0.015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$350−$0.015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7,250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=$145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4" y="4110335"/>
                <a:ext cx="7689477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38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46824" y="4796135"/>
                <a:ext cx="33393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𝐵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𝑇𝐶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24" y="4796135"/>
                <a:ext cx="3339376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33400" y="5253335"/>
                <a:ext cx="48667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=$312.50∙8,750+$145∙7,250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3335"/>
                <a:ext cx="4866782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143000" y="5634335"/>
                <a:ext cx="77724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−2,000,000−$50∙8,750−$0.01∙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8,750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=$582,500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634335"/>
                <a:ext cx="7772400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6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Pricing Rules-of-thumb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74746" y="2283892"/>
                <a:ext cx="6135654" cy="992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𝑑𝑇𝑅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𝑑𝑄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𝑑𝑄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46" y="2283892"/>
                <a:ext cx="6135654" cy="9927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91896" y="1600200"/>
            <a:ext cx="497706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/>
                <a:latin typeface="Calibri" pitchFamily="34" charset="0"/>
                <a:cs typeface="Calibri" pitchFamily="34" charset="0"/>
              </a:rPr>
              <a:t>Imperfectly Competitive Markets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74746" y="3426892"/>
                <a:ext cx="5988819" cy="1051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46" y="3426892"/>
                <a:ext cx="5988819" cy="10511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8200" y="4800600"/>
                <a:ext cx="5428153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00600"/>
                <a:ext cx="5428153" cy="10604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8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Pricing Rules-of-thumb</a:t>
            </a:r>
          </a:p>
        </p:txBody>
      </p:sp>
      <p:sp>
        <p:nvSpPr>
          <p:cNvPr id="2" name="Rectangle 1"/>
          <p:cNvSpPr/>
          <p:nvPr/>
        </p:nvSpPr>
        <p:spPr>
          <a:xfrm>
            <a:off x="691896" y="1600200"/>
            <a:ext cx="497706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/>
                <a:latin typeface="Calibri" pitchFamily="34" charset="0"/>
                <a:cs typeface="Calibri" pitchFamily="34" charset="0"/>
              </a:rPr>
              <a:t>Imperfectly Competitive Markets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90600" y="3359117"/>
                <a:ext cx="3241272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59117"/>
                <a:ext cx="3241272" cy="10604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90600" y="2743200"/>
                <a:ext cx="183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743200"/>
                <a:ext cx="183396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85800" y="2186869"/>
            <a:ext cx="340740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dirty="0">
                <a:effectLst/>
                <a:latin typeface="Calibri" pitchFamily="34" charset="0"/>
                <a:cs typeface="Calibri" pitchFamily="34" charset="0"/>
              </a:rPr>
              <a:t>t Profit Maximization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0600" y="4724400"/>
                <a:ext cx="2311915" cy="1324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724400"/>
                <a:ext cx="2311915" cy="13245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1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88987"/>
          </a:xfrm>
        </p:spPr>
        <p:txBody>
          <a:bodyPr/>
          <a:lstStyle/>
          <a:p>
            <a:r>
              <a:rPr lang="en-US" sz="4000" dirty="0">
                <a:effectLst/>
              </a:rPr>
              <a:t>Markup Pricing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 Markup on Cost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Markup pricing is an efficient means for achieving profit maximization.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Markup on cost uses cost as a basis.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 markup on cost = -1/(</a:t>
            </a:r>
            <a:r>
              <a:rPr lang="el-GR" dirty="0">
                <a:effectLst/>
                <a:cs typeface="Times New Roman" pitchFamily="18" charset="0"/>
              </a:rPr>
              <a:t>ε</a:t>
            </a:r>
            <a:r>
              <a:rPr lang="en-US" baseline="-25000" dirty="0">
                <a:effectLst/>
              </a:rPr>
              <a:t>P</a:t>
            </a:r>
            <a:r>
              <a:rPr lang="en-US" dirty="0">
                <a:effectLst/>
              </a:rPr>
              <a:t> + 1).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 Markup on Price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Markup on price uses price as a basis.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 markup on price = -1/</a:t>
            </a:r>
            <a:r>
              <a:rPr lang="el-GR" dirty="0">
                <a:effectLst/>
                <a:cs typeface="Times New Roman" pitchFamily="18" charset="0"/>
              </a:rPr>
              <a:t>ε</a:t>
            </a:r>
            <a:r>
              <a:rPr lang="en-US" baseline="-25000" dirty="0">
                <a:effectLst/>
              </a:rPr>
              <a:t>P</a:t>
            </a:r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88987"/>
          </a:xfrm>
        </p:spPr>
        <p:txBody>
          <a:bodyPr/>
          <a:lstStyle/>
          <a:p>
            <a:r>
              <a:rPr lang="en-US" sz="4000" dirty="0">
                <a:effectLst/>
              </a:rPr>
              <a:t>Optimal Markup of Cost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800" y="1148433"/>
                <a:ext cx="4462055" cy="908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𝑚𝑎𝑟𝑘𝑢𝑝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48433"/>
                <a:ext cx="4462055" cy="9089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2149213"/>
                <a:ext cx="48099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𝑃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𝑀𝐶</m:t>
                    </m:r>
                    <m:r>
                      <a:rPr lang="en-US" sz="2800" i="1">
                        <a:latin typeface="Cambria Math"/>
                      </a:rPr>
                      <m:t>(1+</m:t>
                    </m:r>
                    <m:r>
                      <a:rPr lang="en-US" sz="2800" i="1">
                        <a:latin typeface="Cambria Math"/>
                      </a:rPr>
                      <m:t>𝑚𝑎𝑟𝑘𝑢𝑝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𝑜𝑛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𝑐𝑜𝑠𝑡</m:t>
                    </m:r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149213"/>
                <a:ext cx="4809906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2941" r="-190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5800" y="2824833"/>
                <a:ext cx="6019800" cy="1324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𝑀𝐶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800" i="1" smtClean="0">
                              <a:latin typeface="Cambria Math"/>
                            </a:rPr>
                            <m:t>𝑚𝑎𝑟𝑘𝑢𝑝</m:t>
                          </m:r>
                          <m:r>
                            <a:rPr lang="en-US" sz="280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i="1" smtClean="0">
                              <a:latin typeface="Cambria Math"/>
                            </a:rPr>
                            <m:t>𝑜𝑛</m:t>
                          </m:r>
                          <m:r>
                            <a:rPr lang="en-US" sz="280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i="1" smtClean="0">
                              <a:latin typeface="Cambria Math"/>
                            </a:rPr>
                            <m:t>𝑐𝑜𝑠𝑡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24833"/>
                <a:ext cx="6019800" cy="13245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5800" y="4120233"/>
                <a:ext cx="6019800" cy="972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𝑚𝑎𝑟𝑘𝑢𝑝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𝑜𝑛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𝑐𝑜𝑠𝑡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20233"/>
                <a:ext cx="6019800" cy="9722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5800" y="5263233"/>
                <a:ext cx="8229600" cy="908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𝑚𝑎𝑟𝑘𝑢𝑝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𝑜𝑛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𝑐𝑜𝑠𝑡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−1.5+1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=2 </m:t>
                      </m:r>
                      <m:r>
                        <a:rPr lang="en-US" sz="2800" b="0" i="1" smtClean="0"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latin typeface="Cambria Math"/>
                        </a:rPr>
                        <m:t> 200%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263233"/>
                <a:ext cx="8229600" cy="9089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26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88987"/>
          </a:xfrm>
        </p:spPr>
        <p:txBody>
          <a:bodyPr/>
          <a:lstStyle/>
          <a:p>
            <a:r>
              <a:rPr lang="en-US" sz="4000" dirty="0">
                <a:effectLst/>
              </a:rPr>
              <a:t>Optimal Markup of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" y="914400"/>
                <a:ext cx="462787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𝑚𝑎𝑟𝑘𝑢𝑝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𝑝𝑟𝑖𝑐𝑒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14400"/>
                <a:ext cx="4627870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1000" y="1905000"/>
                <a:ext cx="3241272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905000"/>
                <a:ext cx="3241272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52400" y="5630409"/>
                <a:ext cx="8133445" cy="998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𝑀𝐶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−1.5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=66.7%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𝑚𝑎𝑟𝑘𝑢𝑝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𝑝𝑟𝑖𝑐𝑒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630409"/>
                <a:ext cx="8133445" cy="9989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1000" y="3200400"/>
                <a:ext cx="2707088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𝑃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00400"/>
                <a:ext cx="2707088" cy="10604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1000" y="4495800"/>
                <a:ext cx="2446182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𝑃</m:t>
                      </m:r>
                      <m:r>
                        <a:rPr lang="en-US" sz="2800" i="1" smtClean="0">
                          <a:latin typeface="Cambria Math"/>
                        </a:rPr>
                        <m:t>−</m:t>
                      </m:r>
                      <m:r>
                        <a:rPr lang="en-US" sz="2800" i="1" smtClean="0">
                          <a:latin typeface="Cambria Math"/>
                        </a:rPr>
                        <m:t>𝑀𝐶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495800"/>
                <a:ext cx="2446182" cy="9694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5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Price Discrimination</a:t>
            </a:r>
            <a:endParaRPr lang="en-US" sz="4000" dirty="0">
              <a:effectLst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Profit-Making Criteria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Price elasticity of demand must differ in submarkets.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Must have ability to prevent reselling.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Price discrimination exists if P</a:t>
            </a:r>
            <a:r>
              <a:rPr lang="en-US" sz="2400" baseline="-25000" dirty="0">
                <a:effectLst/>
              </a:rPr>
              <a:t>1</a:t>
            </a:r>
            <a:r>
              <a:rPr lang="en-US" sz="2400" dirty="0">
                <a:effectLst/>
              </a:rPr>
              <a:t>/P</a:t>
            </a:r>
            <a:r>
              <a:rPr lang="en-US" sz="2400" baseline="-25000" dirty="0">
                <a:effectLst/>
              </a:rPr>
              <a:t>2 </a:t>
            </a:r>
            <a:r>
              <a:rPr lang="en-US" sz="2400" dirty="0">
                <a:effectLst/>
                <a:cs typeface="Tahoma" charset="0"/>
              </a:rPr>
              <a:t>≠ MC</a:t>
            </a:r>
            <a:r>
              <a:rPr lang="en-US" sz="2400" baseline="-25000" dirty="0">
                <a:effectLst/>
                <a:cs typeface="Tahoma" charset="0"/>
              </a:rPr>
              <a:t>1</a:t>
            </a:r>
            <a:r>
              <a:rPr lang="en-US" sz="2400" dirty="0">
                <a:effectLst/>
                <a:cs typeface="Tahoma" charset="0"/>
              </a:rPr>
              <a:t>/MC</a:t>
            </a:r>
            <a:r>
              <a:rPr lang="en-US" sz="2400" baseline="-25000" dirty="0">
                <a:effectLst/>
                <a:cs typeface="Tahoma" charset="0"/>
              </a:rPr>
              <a:t>2</a:t>
            </a:r>
            <a:r>
              <a:rPr lang="en-US" sz="2400" dirty="0">
                <a:effectLst/>
                <a:cs typeface="Tahoma" charset="0"/>
              </a:rPr>
              <a:t>.</a:t>
            </a:r>
            <a:endParaRPr lang="en-US" sz="2400" dirty="0">
              <a:effectLst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Degrees of Price Discrimination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First degree creates different prices for each customer (maximum profits).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Second degree gives quantity discounts.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Third degree assigns different prices by customer age, sex, income, etc. (most common).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1715</Words>
  <Application>Microsoft Office PowerPoint</Application>
  <PresentationFormat>On-screen Show (4:3)</PresentationFormat>
  <Paragraphs>306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 Math</vt:lpstr>
      <vt:lpstr>Tahoma</vt:lpstr>
      <vt:lpstr>Times New Roman</vt:lpstr>
      <vt:lpstr>Wingdings</vt:lpstr>
      <vt:lpstr>Ripple</vt:lpstr>
      <vt:lpstr>Pricing Practices</vt:lpstr>
      <vt:lpstr>Chapter 15 OVERVIEW </vt:lpstr>
      <vt:lpstr>Pricing Rules-of-thumb</vt:lpstr>
      <vt:lpstr>Pricing Rules-of-thumb</vt:lpstr>
      <vt:lpstr>Pricing Rules-of-thumb</vt:lpstr>
      <vt:lpstr>Markup Pricing</vt:lpstr>
      <vt:lpstr>Optimal Markup of Cost</vt:lpstr>
      <vt:lpstr>Optimal Markup of Price</vt:lpstr>
      <vt:lpstr>Price Discrimination</vt:lpstr>
      <vt:lpstr>Price Discrimination</vt:lpstr>
      <vt:lpstr>Price Discrimination</vt:lpstr>
      <vt:lpstr>Price Discrimination</vt:lpstr>
      <vt:lpstr>Price Discrimination Example</vt:lpstr>
      <vt:lpstr>Price Discrimination Example</vt:lpstr>
      <vt:lpstr>Price Discrimination Example</vt:lpstr>
      <vt:lpstr>Price Discrimination Example</vt:lpstr>
      <vt:lpstr>Price Discrimination Example</vt:lpstr>
      <vt:lpstr>Price Discrimination Example</vt:lpstr>
      <vt:lpstr>Price Discrimination Example</vt:lpstr>
      <vt:lpstr>Two-Part Pricing</vt:lpstr>
      <vt:lpstr>Two-Part Pricing</vt:lpstr>
      <vt:lpstr>Two-Part Pricing</vt:lpstr>
      <vt:lpstr>Two-Part Pricing</vt:lpstr>
      <vt:lpstr>Two-Part Pricing</vt:lpstr>
      <vt:lpstr>Two-Part Pricing</vt:lpstr>
      <vt:lpstr>Multiple-product Pricing</vt:lpstr>
      <vt:lpstr>Multiple-product Pricing</vt:lpstr>
      <vt:lpstr>Joint Products</vt:lpstr>
      <vt:lpstr>Joint Product Pricing Example</vt:lpstr>
      <vt:lpstr>Joint Product Pricing Example</vt:lpstr>
      <vt:lpstr>Joint Product Pricing Example</vt:lpstr>
      <vt:lpstr>Joint Product Pricing Example</vt:lpstr>
      <vt:lpstr>Joint Product Pricing Example</vt:lpstr>
      <vt:lpstr>Joint Product Pricing Example</vt:lpstr>
      <vt:lpstr>Joint Product Pricing Example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111</cp:revision>
  <dcterms:created xsi:type="dcterms:W3CDTF">2005-06-15T15:53:37Z</dcterms:created>
  <dcterms:modified xsi:type="dcterms:W3CDTF">2017-11-21T17:47:55Z</dcterms:modified>
</cp:coreProperties>
</file>