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79" r:id="rId4"/>
    <p:sldId id="280" r:id="rId5"/>
    <p:sldId id="278" r:id="rId6"/>
    <p:sldId id="258" r:id="rId7"/>
    <p:sldId id="281" r:id="rId8"/>
    <p:sldId id="265" r:id="rId9"/>
    <p:sldId id="266" r:id="rId10"/>
    <p:sldId id="259" r:id="rId11"/>
    <p:sldId id="262" r:id="rId12"/>
    <p:sldId id="267" r:id="rId13"/>
    <p:sldId id="275" r:id="rId14"/>
    <p:sldId id="268" r:id="rId15"/>
    <p:sldId id="276" r:id="rId16"/>
    <p:sldId id="269" r:id="rId17"/>
    <p:sldId id="27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0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26031973276069"/>
          <c:y val="4.4704460802434953E-2"/>
          <c:w val="0.75484562157003099"/>
          <c:h val="0.84372186582078545"/>
        </c:manualLayout>
      </c:layout>
      <c:scatterChart>
        <c:scatterStyle val="smoothMarker"/>
        <c:varyColors val="0"/>
        <c:ser>
          <c:idx val="3"/>
          <c:order val="0"/>
          <c:tx>
            <c:strRef>
              <c:f>Sheet1!#REF!</c:f>
              <c:strCache>
                <c:ptCount val="1"/>
                <c:pt idx="0">
                  <c:v>#REF!</c:v>
                </c:pt>
              </c:strCache>
            </c:strRef>
          </c:tx>
          <c:spPr>
            <a:ln>
              <a:solidFill>
                <a:schemeClr val="accent6"/>
              </a:solidFill>
            </a:ln>
          </c:spPr>
          <c:marker>
            <c:symbol val="none"/>
          </c:marker>
          <c:xVal>
            <c:numRef>
              <c:f>Sheet1!$A$2:$A$98</c:f>
              <c:numCache>
                <c:formatCode>General</c:formatCode>
                <c:ptCount val="9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numCache>
            </c:numRef>
          </c:xVal>
          <c:yVal>
            <c:numRef>
              <c:f>Sheet1!#REF!</c:f>
              <c:numCache>
                <c:formatCode>General</c:formatCode>
                <c:ptCount val="1"/>
                <c:pt idx="0">
                  <c:v>1</c:v>
                </c:pt>
              </c:numCache>
            </c:numRef>
          </c:yVal>
          <c:smooth val="1"/>
          <c:extLst>
            <c:ext xmlns:c16="http://schemas.microsoft.com/office/drawing/2014/chart" uri="{C3380CC4-5D6E-409C-BE32-E72D297353CC}">
              <c16:uniqueId val="{00000000-5EF1-4DEF-91FE-2E325A56B39E}"/>
            </c:ext>
          </c:extLst>
        </c:ser>
        <c:dLbls>
          <c:showLegendKey val="0"/>
          <c:showVal val="0"/>
          <c:showCatName val="0"/>
          <c:showSerName val="0"/>
          <c:showPercent val="0"/>
          <c:showBubbleSize val="0"/>
        </c:dLbls>
        <c:axId val="329661120"/>
        <c:axId val="329658376"/>
      </c:scatterChart>
      <c:valAx>
        <c:axId val="329661120"/>
        <c:scaling>
          <c:orientation val="minMax"/>
          <c:max val="100"/>
          <c:min val="0"/>
        </c:scaling>
        <c:delete val="0"/>
        <c:axPos val="b"/>
        <c:numFmt formatCode="General" sourceLinked="1"/>
        <c:majorTickMark val="out"/>
        <c:minorTickMark val="none"/>
        <c:tickLblPos val="nextTo"/>
        <c:crossAx val="329658376"/>
        <c:crosses val="autoZero"/>
        <c:crossBetween val="midCat"/>
        <c:majorUnit val="10"/>
      </c:valAx>
      <c:valAx>
        <c:axId val="329658376"/>
        <c:scaling>
          <c:orientation val="minMax"/>
          <c:max val="70"/>
          <c:min val="0"/>
        </c:scaling>
        <c:delete val="0"/>
        <c:axPos val="l"/>
        <c:numFmt formatCode="General" sourceLinked="1"/>
        <c:majorTickMark val="out"/>
        <c:minorTickMark val="none"/>
        <c:tickLblPos val="nextTo"/>
        <c:crossAx val="329661120"/>
        <c:crosses val="autoZero"/>
        <c:crossBetween val="midCat"/>
      </c:valAx>
    </c:plotArea>
    <c:legend>
      <c:legendPos val="r"/>
      <c:legendEntry>
        <c:idx val="0"/>
        <c:delete val="1"/>
      </c:legendEntry>
      <c:layout>
        <c:manualLayout>
          <c:xMode val="edge"/>
          <c:yMode val="edge"/>
          <c:x val="0.34380918041109848"/>
          <c:y val="0.16642717089186895"/>
          <c:w val="0.17964028624032879"/>
          <c:h val="0.2774948671979309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0"/>
          <c:tx>
            <c:strRef>
              <c:f>Sheet1!$C$1</c:f>
              <c:strCache>
                <c:ptCount val="1"/>
                <c:pt idx="0">
                  <c:v>Orange</c:v>
                </c:pt>
              </c:strCache>
            </c:strRef>
          </c:tx>
          <c:marker>
            <c:symbol val="none"/>
          </c:marker>
          <c:xVal>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Sheet1!$C$2:$C$26</c:f>
              <c:numCache>
                <c:formatCode>General</c:formatCode>
                <c:ptCount val="25"/>
                <c:pt idx="0">
                  <c:v>16</c:v>
                </c:pt>
                <c:pt idx="1">
                  <c:v>15</c:v>
                </c:pt>
                <c:pt idx="2">
                  <c:v>14</c:v>
                </c:pt>
                <c:pt idx="3">
                  <c:v>13</c:v>
                </c:pt>
                <c:pt idx="4">
                  <c:v>12</c:v>
                </c:pt>
                <c:pt idx="5">
                  <c:v>11</c:v>
                </c:pt>
                <c:pt idx="6">
                  <c:v>10</c:v>
                </c:pt>
                <c:pt idx="7">
                  <c:v>9</c:v>
                </c:pt>
                <c:pt idx="8">
                  <c:v>8</c:v>
                </c:pt>
                <c:pt idx="9">
                  <c:v>7</c:v>
                </c:pt>
                <c:pt idx="10">
                  <c:v>6</c:v>
                </c:pt>
                <c:pt idx="11">
                  <c:v>5</c:v>
                </c:pt>
                <c:pt idx="12">
                  <c:v>4</c:v>
                </c:pt>
                <c:pt idx="13">
                  <c:v>3</c:v>
                </c:pt>
                <c:pt idx="14">
                  <c:v>2</c:v>
                </c:pt>
                <c:pt idx="15">
                  <c:v>1</c:v>
                </c:pt>
                <c:pt idx="16">
                  <c:v>0</c:v>
                </c:pt>
              </c:numCache>
            </c:numRef>
          </c:yVal>
          <c:smooth val="1"/>
          <c:extLst>
            <c:ext xmlns:c16="http://schemas.microsoft.com/office/drawing/2014/chart" uri="{C3380CC4-5D6E-409C-BE32-E72D297353CC}">
              <c16:uniqueId val="{00000000-739E-4E62-8A6C-9FD0DE904E5D}"/>
            </c:ext>
          </c:extLst>
        </c:ser>
        <c:ser>
          <c:idx val="0"/>
          <c:order val="1"/>
          <c:tx>
            <c:strRef>
              <c:f>Sheet1!$B$1</c:f>
              <c:strCache>
                <c:ptCount val="1"/>
                <c:pt idx="0">
                  <c:v>Grade</c:v>
                </c:pt>
              </c:strCache>
            </c:strRef>
          </c:tx>
          <c:marker>
            <c:symbol val="none"/>
          </c:marker>
          <c:xVal>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Sheet1!$B$2:$B$26</c:f>
              <c:numCache>
                <c:formatCode>General</c:formatCode>
                <c:ptCount val="25"/>
                <c:pt idx="0">
                  <c:v>24</c:v>
                </c:pt>
                <c:pt idx="1">
                  <c:v>21</c:v>
                </c:pt>
                <c:pt idx="2">
                  <c:v>18</c:v>
                </c:pt>
                <c:pt idx="3">
                  <c:v>15</c:v>
                </c:pt>
                <c:pt idx="4">
                  <c:v>12</c:v>
                </c:pt>
                <c:pt idx="5">
                  <c:v>9</c:v>
                </c:pt>
                <c:pt idx="6">
                  <c:v>6</c:v>
                </c:pt>
                <c:pt idx="7">
                  <c:v>3</c:v>
                </c:pt>
                <c:pt idx="8">
                  <c:v>0</c:v>
                </c:pt>
              </c:numCache>
            </c:numRef>
          </c:yVal>
          <c:smooth val="1"/>
          <c:extLst>
            <c:ext xmlns:c16="http://schemas.microsoft.com/office/drawing/2014/chart" uri="{C3380CC4-5D6E-409C-BE32-E72D297353CC}">
              <c16:uniqueId val="{00000001-739E-4E62-8A6C-9FD0DE904E5D}"/>
            </c:ext>
          </c:extLst>
        </c:ser>
        <c:ser>
          <c:idx val="2"/>
          <c:order val="2"/>
          <c:tx>
            <c:strRef>
              <c:f>Sheet1!$D$1</c:f>
              <c:strCache>
                <c:ptCount val="1"/>
                <c:pt idx="0">
                  <c:v>Blueberry</c:v>
                </c:pt>
              </c:strCache>
            </c:strRef>
          </c:tx>
          <c:marker>
            <c:symbol val="none"/>
          </c:marker>
          <c:xVal>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Sheet1!$D$2:$D$26</c:f>
              <c:numCache>
                <c:formatCode>General</c:formatCode>
                <c:ptCount val="25"/>
                <c:pt idx="0">
                  <c:v>8</c:v>
                </c:pt>
                <c:pt idx="1">
                  <c:v>7.666666666666667</c:v>
                </c:pt>
                <c:pt idx="2">
                  <c:v>7.333333333333333</c:v>
                </c:pt>
                <c:pt idx="3">
                  <c:v>7</c:v>
                </c:pt>
                <c:pt idx="4">
                  <c:v>6.666666666666667</c:v>
                </c:pt>
                <c:pt idx="5">
                  <c:v>6.3333333333333339</c:v>
                </c:pt>
                <c:pt idx="6">
                  <c:v>6</c:v>
                </c:pt>
                <c:pt idx="7">
                  <c:v>5.666666666666667</c:v>
                </c:pt>
                <c:pt idx="8">
                  <c:v>5.3333333333333339</c:v>
                </c:pt>
                <c:pt idx="9">
                  <c:v>5</c:v>
                </c:pt>
                <c:pt idx="10">
                  <c:v>4.666666666666667</c:v>
                </c:pt>
                <c:pt idx="11">
                  <c:v>4.3333333333333339</c:v>
                </c:pt>
                <c:pt idx="12">
                  <c:v>4</c:v>
                </c:pt>
                <c:pt idx="13">
                  <c:v>3.666666666666667</c:v>
                </c:pt>
                <c:pt idx="14">
                  <c:v>3.3333333333333339</c:v>
                </c:pt>
                <c:pt idx="15">
                  <c:v>3</c:v>
                </c:pt>
                <c:pt idx="16">
                  <c:v>2.666666666666667</c:v>
                </c:pt>
                <c:pt idx="17">
                  <c:v>2.3333333333333339</c:v>
                </c:pt>
                <c:pt idx="18">
                  <c:v>2</c:v>
                </c:pt>
                <c:pt idx="19">
                  <c:v>1.666666666666667</c:v>
                </c:pt>
                <c:pt idx="20">
                  <c:v>1.3333333333333339</c:v>
                </c:pt>
                <c:pt idx="21">
                  <c:v>1</c:v>
                </c:pt>
                <c:pt idx="22">
                  <c:v>0.66666666666666696</c:v>
                </c:pt>
                <c:pt idx="23">
                  <c:v>0.33333333333333393</c:v>
                </c:pt>
                <c:pt idx="24">
                  <c:v>0</c:v>
                </c:pt>
              </c:numCache>
            </c:numRef>
          </c:yVal>
          <c:smooth val="1"/>
          <c:extLst>
            <c:ext xmlns:c16="http://schemas.microsoft.com/office/drawing/2014/chart" uri="{C3380CC4-5D6E-409C-BE32-E72D297353CC}">
              <c16:uniqueId val="{00000002-739E-4E62-8A6C-9FD0DE904E5D}"/>
            </c:ext>
          </c:extLst>
        </c:ser>
        <c:ser>
          <c:idx val="3"/>
          <c:order val="3"/>
          <c:tx>
            <c:strRef>
              <c:f>Sheet1!$E$1</c:f>
              <c:strCache>
                <c:ptCount val="1"/>
                <c:pt idx="0">
                  <c:v>T</c:v>
                </c:pt>
              </c:strCache>
            </c:strRef>
          </c:tx>
          <c:spPr>
            <a:ln>
              <a:solidFill>
                <a:schemeClr val="accent6"/>
              </a:solidFill>
            </a:ln>
          </c:spPr>
          <c:marker>
            <c:symbol val="none"/>
          </c:marker>
          <c:xVal>
            <c:numRef>
              <c:f>Sheet1!$A$2:$A$26</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Sheet1!$E$2:$E$26</c:f>
              <c:numCache>
                <c:formatCode>General</c:formatCode>
                <c:ptCount val="25"/>
                <c:pt idx="0">
                  <c:v>25</c:v>
                </c:pt>
                <c:pt idx="1">
                  <c:v>23.5</c:v>
                </c:pt>
                <c:pt idx="2">
                  <c:v>22</c:v>
                </c:pt>
                <c:pt idx="3">
                  <c:v>20.5</c:v>
                </c:pt>
                <c:pt idx="4">
                  <c:v>19</c:v>
                </c:pt>
                <c:pt idx="5">
                  <c:v>17.5</c:v>
                </c:pt>
                <c:pt idx="6">
                  <c:v>16</c:v>
                </c:pt>
                <c:pt idx="7">
                  <c:v>14.5</c:v>
                </c:pt>
                <c:pt idx="8">
                  <c:v>13</c:v>
                </c:pt>
                <c:pt idx="9">
                  <c:v>11.5</c:v>
                </c:pt>
                <c:pt idx="10">
                  <c:v>10</c:v>
                </c:pt>
                <c:pt idx="11">
                  <c:v>8.5</c:v>
                </c:pt>
                <c:pt idx="12">
                  <c:v>7</c:v>
                </c:pt>
                <c:pt idx="13">
                  <c:v>5.5</c:v>
                </c:pt>
                <c:pt idx="14">
                  <c:v>4</c:v>
                </c:pt>
                <c:pt idx="15">
                  <c:v>2.5</c:v>
                </c:pt>
                <c:pt idx="16">
                  <c:v>1</c:v>
                </c:pt>
                <c:pt idx="17">
                  <c:v>-0.5</c:v>
                </c:pt>
                <c:pt idx="18">
                  <c:v>-2</c:v>
                </c:pt>
                <c:pt idx="19">
                  <c:v>-3.5</c:v>
                </c:pt>
                <c:pt idx="20">
                  <c:v>-5</c:v>
                </c:pt>
                <c:pt idx="21">
                  <c:v>-6.5</c:v>
                </c:pt>
                <c:pt idx="22">
                  <c:v>-8</c:v>
                </c:pt>
                <c:pt idx="23">
                  <c:v>-9.5</c:v>
                </c:pt>
                <c:pt idx="24">
                  <c:v>-11</c:v>
                </c:pt>
              </c:numCache>
            </c:numRef>
          </c:yVal>
          <c:smooth val="1"/>
          <c:extLst>
            <c:ext xmlns:c16="http://schemas.microsoft.com/office/drawing/2014/chart" uri="{C3380CC4-5D6E-409C-BE32-E72D297353CC}">
              <c16:uniqueId val="{00000003-739E-4E62-8A6C-9FD0DE904E5D}"/>
            </c:ext>
          </c:extLst>
        </c:ser>
        <c:dLbls>
          <c:showLegendKey val="0"/>
          <c:showVal val="0"/>
          <c:showCatName val="0"/>
          <c:showSerName val="0"/>
          <c:showPercent val="0"/>
          <c:showBubbleSize val="0"/>
        </c:dLbls>
        <c:axId val="237615512"/>
        <c:axId val="281260224"/>
      </c:scatterChart>
      <c:valAx>
        <c:axId val="237615512"/>
        <c:scaling>
          <c:orientation val="minMax"/>
          <c:max val="25"/>
          <c:min val="0"/>
        </c:scaling>
        <c:delete val="0"/>
        <c:axPos val="b"/>
        <c:numFmt formatCode="General" sourceLinked="1"/>
        <c:majorTickMark val="out"/>
        <c:minorTickMark val="none"/>
        <c:tickLblPos val="nextTo"/>
        <c:crossAx val="281260224"/>
        <c:crosses val="autoZero"/>
        <c:crossBetween val="midCat"/>
        <c:majorUnit val="5"/>
      </c:valAx>
      <c:valAx>
        <c:axId val="281260224"/>
        <c:scaling>
          <c:orientation val="minMax"/>
          <c:max val="25"/>
          <c:min val="0"/>
        </c:scaling>
        <c:delete val="0"/>
        <c:axPos val="l"/>
        <c:numFmt formatCode="General" sourceLinked="1"/>
        <c:majorTickMark val="out"/>
        <c:minorTickMark val="none"/>
        <c:tickLblPos val="nextTo"/>
        <c:crossAx val="237615512"/>
        <c:crosses val="autoZero"/>
        <c:crossBetween val="midCat"/>
      </c:valAx>
    </c:plotArea>
    <c:legend>
      <c:legendPos val="r"/>
      <c:layout>
        <c:manualLayout>
          <c:xMode val="edge"/>
          <c:yMode val="edge"/>
          <c:x val="0.47352945465150198"/>
          <c:y val="0.27050231725992224"/>
          <c:w val="0.23480387868183145"/>
          <c:h val="0.35629804460662173"/>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2C056-DA9B-4730-A70B-3E12BDCFAF08}" type="datetimeFigureOut">
              <a:rPr lang="en-US" smtClean="0"/>
              <a:t>11/21/2017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20618-803C-4564-A52F-8AB90212936B}" type="slidenum">
              <a:rPr lang="en-US" smtClean="0"/>
              <a:t>‹#›</a:t>
            </a:fld>
            <a:endParaRPr lang="en-US"/>
          </a:p>
        </p:txBody>
      </p:sp>
    </p:spTree>
    <p:extLst>
      <p:ext uri="{BB962C8B-B14F-4D97-AF65-F5344CB8AC3E}">
        <p14:creationId xmlns:p14="http://schemas.microsoft.com/office/powerpoint/2010/main" val="2773075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20618-803C-4564-A52F-8AB90212936B}" type="slidenum">
              <a:rPr lang="en-US" smtClean="0"/>
              <a:t>7</a:t>
            </a:fld>
            <a:endParaRPr lang="en-US"/>
          </a:p>
        </p:txBody>
      </p:sp>
    </p:spTree>
    <p:extLst>
      <p:ext uri="{BB962C8B-B14F-4D97-AF65-F5344CB8AC3E}">
        <p14:creationId xmlns:p14="http://schemas.microsoft.com/office/powerpoint/2010/main" val="63476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20618-803C-4564-A52F-8AB90212936B}" type="slidenum">
              <a:rPr lang="en-US" smtClean="0"/>
              <a:t>8</a:t>
            </a:fld>
            <a:endParaRPr lang="en-US"/>
          </a:p>
        </p:txBody>
      </p:sp>
    </p:spTree>
    <p:extLst>
      <p:ext uri="{BB962C8B-B14F-4D97-AF65-F5344CB8AC3E}">
        <p14:creationId xmlns:p14="http://schemas.microsoft.com/office/powerpoint/2010/main" val="2546525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20618-803C-4564-A52F-8AB90212936B}" type="slidenum">
              <a:rPr lang="en-US" smtClean="0"/>
              <a:t>16</a:t>
            </a:fld>
            <a:endParaRPr lang="en-US"/>
          </a:p>
        </p:txBody>
      </p:sp>
    </p:spTree>
    <p:extLst>
      <p:ext uri="{BB962C8B-B14F-4D97-AF65-F5344CB8AC3E}">
        <p14:creationId xmlns:p14="http://schemas.microsoft.com/office/powerpoint/2010/main" val="2546525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chemeClr val="accent1"/>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accent1"/>
            </a:solidFill>
            <a:round/>
            <a:headEnd/>
            <a:tailEnd/>
          </a:ln>
        </p:spPr>
        <p:txBody>
          <a:bodyPr/>
          <a:lstStyle/>
          <a:p>
            <a:endParaRPr lang="en-US"/>
          </a:p>
        </p:txBody>
      </p:sp>
      <p:sp>
        <p:nvSpPr>
          <p:cNvPr id="9"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rPr>
              <a:t>eStudy.us</a:t>
            </a:r>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248400"/>
            <a:ext cx="2133600" cy="365125"/>
          </a:xfrm>
          <a:prstGeom prst="rect">
            <a:avLst/>
          </a:prstGeom>
        </p:spPr>
        <p:txBody>
          <a:bodyPr/>
          <a:lstStyle/>
          <a:p>
            <a:fld id="{A27B8FEA-77FB-463A-B05F-0244E1FCFCE7}" type="datetimeFigureOut">
              <a:rPr lang="en-US" smtClean="0"/>
              <a:t>11/21/2017</a:t>
            </a:fld>
            <a:endParaRPr lang="en-US"/>
          </a:p>
        </p:txBody>
      </p:sp>
      <p:sp>
        <p:nvSpPr>
          <p:cNvPr id="4" name="Footer Placeholder 3"/>
          <p:cNvSpPr>
            <a:spLocks noGrp="1"/>
          </p:cNvSpPr>
          <p:nvPr>
            <p:ph type="ftr" sz="quarter" idx="11"/>
          </p:nvPr>
        </p:nvSpPr>
        <p:spPr>
          <a:xfrm>
            <a:off x="3124200" y="624840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248400"/>
            <a:ext cx="2133600" cy="365125"/>
          </a:xfrm>
          <a:prstGeom prst="rect">
            <a:avLst/>
          </a:prstGeom>
        </p:spPr>
        <p:txBody>
          <a:bodyPr/>
          <a:lstStyle/>
          <a:p>
            <a:fld id="{7C3DB75A-9B45-4451-BD19-EF38E85D8F13}" type="slidenum">
              <a:rPr lang="en-US" smtClean="0"/>
              <a:t>‹#›</a:t>
            </a:fld>
            <a:endParaRPr lang="en-US"/>
          </a:p>
        </p:txBody>
      </p:sp>
    </p:spTree>
    <p:extLst>
      <p:ext uri="{BB962C8B-B14F-4D97-AF65-F5344CB8AC3E}">
        <p14:creationId xmlns:p14="http://schemas.microsoft.com/office/powerpoint/2010/main" val="2430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736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363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6090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1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248400"/>
            <a:ext cx="2133600" cy="365125"/>
          </a:xfrm>
          <a:prstGeom prst="rect">
            <a:avLst/>
          </a:prstGeom>
        </p:spPr>
        <p:txBody>
          <a:bodyPr/>
          <a:lstStyle/>
          <a:p>
            <a:fld id="{A27B8FEA-77FB-463A-B05F-0244E1FCFCE7}" type="datetimeFigureOut">
              <a:rPr lang="en-US" smtClean="0"/>
              <a:t>11/21/2017</a:t>
            </a:fld>
            <a:endParaRPr lang="en-US"/>
          </a:p>
        </p:txBody>
      </p:sp>
      <p:sp>
        <p:nvSpPr>
          <p:cNvPr id="6" name="Footer Placeholder 5"/>
          <p:cNvSpPr>
            <a:spLocks noGrp="1"/>
          </p:cNvSpPr>
          <p:nvPr>
            <p:ph type="ftr" sz="quarter" idx="11"/>
          </p:nvPr>
        </p:nvSpPr>
        <p:spPr>
          <a:xfrm>
            <a:off x="3124200" y="624840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248400"/>
            <a:ext cx="2133600" cy="365125"/>
          </a:xfrm>
          <a:prstGeom prst="rect">
            <a:avLst/>
          </a:prstGeom>
        </p:spPr>
        <p:txBody>
          <a:bodyPr/>
          <a:lstStyle/>
          <a:p>
            <a:fld id="{7C3DB75A-9B45-4451-BD19-EF38E85D8F13}" type="slidenum">
              <a:rPr lang="en-US" smtClean="0"/>
              <a:t>‹#›</a:t>
            </a:fld>
            <a:endParaRPr lang="en-US"/>
          </a:p>
        </p:txBody>
      </p:sp>
    </p:spTree>
    <p:extLst>
      <p:ext uri="{BB962C8B-B14F-4D97-AF65-F5344CB8AC3E}">
        <p14:creationId xmlns:p14="http://schemas.microsoft.com/office/powerpoint/2010/main" val="72835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copyright © michael .roberson@eStudy.us</a:t>
            </a:r>
            <a:r>
              <a:rPr lang="en-US" sz="900" baseline="0" dirty="0">
                <a:solidFill>
                  <a:schemeClr val="bg1">
                    <a:lumMod val="50000"/>
                  </a:schemeClr>
                </a:solidFill>
              </a:rPr>
              <a:t> 2010</a:t>
            </a:r>
            <a:r>
              <a:rPr lang="en-US" sz="900" dirty="0">
                <a:solidFill>
                  <a:schemeClr val="bg1">
                    <a:lumMod val="50000"/>
                  </a:schemeClr>
                </a:solidFill>
              </a:rPr>
              <a:t>, All  rights reserved</a:t>
            </a:r>
          </a:p>
        </p:txBody>
      </p:sp>
      <p:sp>
        <p:nvSpPr>
          <p:cNvPr id="8" name="Line 4"/>
          <p:cNvSpPr>
            <a:spLocks noChangeShapeType="1"/>
          </p:cNvSpPr>
          <p:nvPr/>
        </p:nvSpPr>
        <p:spPr bwMode="auto">
          <a:xfrm>
            <a:off x="0" y="793750"/>
            <a:ext cx="9144000" cy="0"/>
          </a:xfrm>
          <a:prstGeom prst="line">
            <a:avLst/>
          </a:prstGeom>
          <a:noFill/>
          <a:ln w="9525">
            <a:solidFill>
              <a:schemeClr val="accent1"/>
            </a:solidFill>
            <a:round/>
            <a:headEnd/>
            <a:tailEnd/>
          </a:ln>
        </p:spPr>
        <p:txBody>
          <a:bodyPr/>
          <a:lstStyle/>
          <a:p>
            <a:endParaRPr lang="en-US"/>
          </a:p>
        </p:txBody>
      </p:sp>
      <p:sp>
        <p:nvSpPr>
          <p:cNvPr id="9" name="Line 5"/>
          <p:cNvSpPr>
            <a:spLocks noChangeShapeType="1"/>
          </p:cNvSpPr>
          <p:nvPr/>
        </p:nvSpPr>
        <p:spPr bwMode="auto">
          <a:xfrm>
            <a:off x="0" y="946150"/>
            <a:ext cx="9144000" cy="0"/>
          </a:xfrm>
          <a:prstGeom prst="line">
            <a:avLst/>
          </a:prstGeom>
          <a:noFill/>
          <a:ln w="28575">
            <a:solidFill>
              <a:schemeClr val="accent1"/>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9" r:id="rId4"/>
    <p:sldLayoutId id="2147483670" r:id="rId5"/>
    <p:sldLayoutId id="2147483671" r:id="rId6"/>
    <p:sldLayoutId id="2147483672" r:id="rId7"/>
    <p:sldLayoutId id="2147483673"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44.png"/><Relationship Id="rId1" Type="http://schemas.openxmlformats.org/officeDocument/2006/relationships/slideLayout" Target="../slideLayouts/slideLayout3.xml"/><Relationship Id="rId6" Type="http://schemas.openxmlformats.org/officeDocument/2006/relationships/image" Target="../media/image48.png"/><Relationship Id="rId5" Type="http://schemas.openxmlformats.org/officeDocument/2006/relationships/image" Target="../media/image47.pn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png"/></Relationships>
</file>

<file path=ppt/slides/_rels/slide14.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chart" Target="../charts/chart2.xml"/><Relationship Id="rId1" Type="http://schemas.openxmlformats.org/officeDocument/2006/relationships/slideLayout" Target="../slideLayouts/slideLayout3.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15.xml.rels><?xml version="1.0" encoding="UTF-8" standalone="yes"?>
<Relationships xmlns="http://schemas.openxmlformats.org/package/2006/relationships"><Relationship Id="rId8" Type="http://schemas.openxmlformats.org/officeDocument/2006/relationships/image" Target="../media/image59.png"/><Relationship Id="rId13" Type="http://schemas.openxmlformats.org/officeDocument/2006/relationships/image" Target="../media/image64.png"/><Relationship Id="rId18" Type="http://schemas.openxmlformats.org/officeDocument/2006/relationships/image" Target="../media/image69.png"/><Relationship Id="rId26" Type="http://schemas.openxmlformats.org/officeDocument/2006/relationships/image" Target="../media/image77.png"/><Relationship Id="rId3" Type="http://schemas.openxmlformats.org/officeDocument/2006/relationships/image" Target="../media/image54.png"/><Relationship Id="rId21" Type="http://schemas.openxmlformats.org/officeDocument/2006/relationships/image" Target="../media/image72.png"/><Relationship Id="rId7" Type="http://schemas.openxmlformats.org/officeDocument/2006/relationships/image" Target="../media/image58.png"/><Relationship Id="rId12" Type="http://schemas.openxmlformats.org/officeDocument/2006/relationships/image" Target="../media/image63.png"/><Relationship Id="rId17" Type="http://schemas.openxmlformats.org/officeDocument/2006/relationships/image" Target="../media/image68.png"/><Relationship Id="rId25" Type="http://schemas.openxmlformats.org/officeDocument/2006/relationships/image" Target="../media/image76.png"/><Relationship Id="rId2" Type="http://schemas.openxmlformats.org/officeDocument/2006/relationships/image" Target="../media/image53.png"/><Relationship Id="rId16" Type="http://schemas.openxmlformats.org/officeDocument/2006/relationships/image" Target="../media/image67.png"/><Relationship Id="rId20" Type="http://schemas.openxmlformats.org/officeDocument/2006/relationships/image" Target="../media/image71.png"/><Relationship Id="rId29" Type="http://schemas.openxmlformats.org/officeDocument/2006/relationships/image" Target="../media/image80.png"/><Relationship Id="rId1" Type="http://schemas.openxmlformats.org/officeDocument/2006/relationships/slideLayout" Target="../slideLayouts/slideLayout3.xml"/><Relationship Id="rId6" Type="http://schemas.openxmlformats.org/officeDocument/2006/relationships/image" Target="../media/image57.png"/><Relationship Id="rId11" Type="http://schemas.openxmlformats.org/officeDocument/2006/relationships/image" Target="../media/image62.png"/><Relationship Id="rId24" Type="http://schemas.openxmlformats.org/officeDocument/2006/relationships/image" Target="../media/image75.png"/><Relationship Id="rId5" Type="http://schemas.openxmlformats.org/officeDocument/2006/relationships/image" Target="../media/image56.png"/><Relationship Id="rId15" Type="http://schemas.openxmlformats.org/officeDocument/2006/relationships/image" Target="../media/image66.png"/><Relationship Id="rId23" Type="http://schemas.openxmlformats.org/officeDocument/2006/relationships/image" Target="../media/image74.png"/><Relationship Id="rId28" Type="http://schemas.openxmlformats.org/officeDocument/2006/relationships/image" Target="../media/image79.png"/><Relationship Id="rId10" Type="http://schemas.openxmlformats.org/officeDocument/2006/relationships/image" Target="../media/image61.png"/><Relationship Id="rId19" Type="http://schemas.openxmlformats.org/officeDocument/2006/relationships/image" Target="../media/image70.png"/><Relationship Id="rId4" Type="http://schemas.openxmlformats.org/officeDocument/2006/relationships/image" Target="../media/image55.png"/><Relationship Id="rId9" Type="http://schemas.openxmlformats.org/officeDocument/2006/relationships/image" Target="../media/image60.png"/><Relationship Id="rId14" Type="http://schemas.openxmlformats.org/officeDocument/2006/relationships/image" Target="../media/image65.png"/><Relationship Id="rId22" Type="http://schemas.openxmlformats.org/officeDocument/2006/relationships/image" Target="../media/image73.png"/><Relationship Id="rId27" Type="http://schemas.openxmlformats.org/officeDocument/2006/relationships/image" Target="../media/image78.png"/><Relationship Id="rId30" Type="http://schemas.openxmlformats.org/officeDocument/2006/relationships/image" Target="../media/image81.png"/></Relationships>
</file>

<file path=ppt/slides/_rels/slide16.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84.png"/><Relationship Id="rId18" Type="http://schemas.openxmlformats.org/officeDocument/2006/relationships/image" Target="../media/image89.png"/><Relationship Id="rId3" Type="http://schemas.openxmlformats.org/officeDocument/2006/relationships/image" Target="../media/image53.png"/><Relationship Id="rId21" Type="http://schemas.openxmlformats.org/officeDocument/2006/relationships/image" Target="../media/image92.png"/><Relationship Id="rId7" Type="http://schemas.openxmlformats.org/officeDocument/2006/relationships/image" Target="../media/image57.png"/><Relationship Id="rId12" Type="http://schemas.openxmlformats.org/officeDocument/2006/relationships/image" Target="../media/image83.png"/><Relationship Id="rId17" Type="http://schemas.openxmlformats.org/officeDocument/2006/relationships/image" Target="../media/image88.png"/><Relationship Id="rId2" Type="http://schemas.openxmlformats.org/officeDocument/2006/relationships/notesSlide" Target="../notesSlides/notesSlide3.xml"/><Relationship Id="rId16" Type="http://schemas.openxmlformats.org/officeDocument/2006/relationships/image" Target="../media/image87.png"/><Relationship Id="rId20" Type="http://schemas.openxmlformats.org/officeDocument/2006/relationships/image" Target="../media/image91.png"/><Relationship Id="rId1" Type="http://schemas.openxmlformats.org/officeDocument/2006/relationships/slideLayout" Target="../slideLayouts/slideLayout3.xml"/><Relationship Id="rId6" Type="http://schemas.openxmlformats.org/officeDocument/2006/relationships/image" Target="../media/image56.png"/><Relationship Id="rId11" Type="http://schemas.openxmlformats.org/officeDocument/2006/relationships/image" Target="../media/image82.png"/><Relationship Id="rId5" Type="http://schemas.openxmlformats.org/officeDocument/2006/relationships/image" Target="../media/image55.png"/><Relationship Id="rId15" Type="http://schemas.openxmlformats.org/officeDocument/2006/relationships/image" Target="../media/image86.png"/><Relationship Id="rId10" Type="http://schemas.openxmlformats.org/officeDocument/2006/relationships/image" Target="../media/image62.png"/><Relationship Id="rId19" Type="http://schemas.openxmlformats.org/officeDocument/2006/relationships/image" Target="../media/image90.png"/><Relationship Id="rId4" Type="http://schemas.openxmlformats.org/officeDocument/2006/relationships/image" Target="../media/image54.png"/><Relationship Id="rId9" Type="http://schemas.openxmlformats.org/officeDocument/2006/relationships/image" Target="../media/image61.png"/><Relationship Id="rId14" Type="http://schemas.openxmlformats.org/officeDocument/2006/relationships/image" Target="../media/image85.png"/></Relationships>
</file>

<file path=ppt/slides/_rels/slide17.xml.rels><?xml version="1.0" encoding="UTF-8" standalone="yes"?>
<Relationships xmlns="http://schemas.openxmlformats.org/package/2006/relationships"><Relationship Id="rId8" Type="http://schemas.openxmlformats.org/officeDocument/2006/relationships/image" Target="../media/image59.png"/><Relationship Id="rId13" Type="http://schemas.openxmlformats.org/officeDocument/2006/relationships/image" Target="../media/image93.png"/><Relationship Id="rId3" Type="http://schemas.openxmlformats.org/officeDocument/2006/relationships/image" Target="../media/image54.png"/><Relationship Id="rId7" Type="http://schemas.openxmlformats.org/officeDocument/2006/relationships/image" Target="../media/image58.png"/><Relationship Id="rId12" Type="http://schemas.openxmlformats.org/officeDocument/2006/relationships/image" Target="../media/image81.png"/><Relationship Id="rId2" Type="http://schemas.openxmlformats.org/officeDocument/2006/relationships/image" Target="../media/image53.png"/><Relationship Id="rId1" Type="http://schemas.openxmlformats.org/officeDocument/2006/relationships/slideLayout" Target="../slideLayouts/slideLayout3.xml"/><Relationship Id="rId6" Type="http://schemas.openxmlformats.org/officeDocument/2006/relationships/image" Target="../media/image57.png"/><Relationship Id="rId11" Type="http://schemas.openxmlformats.org/officeDocument/2006/relationships/image" Target="../media/image62.png"/><Relationship Id="rId5" Type="http://schemas.openxmlformats.org/officeDocument/2006/relationships/image" Target="../media/image56.png"/><Relationship Id="rId10" Type="http://schemas.openxmlformats.org/officeDocument/2006/relationships/image" Target="../media/image61.png"/><Relationship Id="rId4" Type="http://schemas.openxmlformats.org/officeDocument/2006/relationships/image" Target="../media/image55.png"/><Relationship Id="rId9" Type="http://schemas.openxmlformats.org/officeDocument/2006/relationships/image" Target="../media/image60.png"/><Relationship Id="rId14" Type="http://schemas.openxmlformats.org/officeDocument/2006/relationships/image" Target="../media/image9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chart" Target="../charts/chart1.xml"/><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18" Type="http://schemas.openxmlformats.org/officeDocument/2006/relationships/image" Target="../media/image31.png"/><Relationship Id="rId26" Type="http://schemas.openxmlformats.org/officeDocument/2006/relationships/image" Target="../media/image39.png"/><Relationship Id="rId3" Type="http://schemas.openxmlformats.org/officeDocument/2006/relationships/image" Target="../media/image16.png"/><Relationship Id="rId21" Type="http://schemas.openxmlformats.org/officeDocument/2006/relationships/image" Target="../media/image34.png"/><Relationship Id="rId7" Type="http://schemas.openxmlformats.org/officeDocument/2006/relationships/image" Target="../media/image20.png"/><Relationship Id="rId12" Type="http://schemas.openxmlformats.org/officeDocument/2006/relationships/image" Target="../media/image25.png"/><Relationship Id="rId17" Type="http://schemas.openxmlformats.org/officeDocument/2006/relationships/image" Target="../media/image30.png"/><Relationship Id="rId25" Type="http://schemas.openxmlformats.org/officeDocument/2006/relationships/image" Target="../media/image38.png"/><Relationship Id="rId2" Type="http://schemas.openxmlformats.org/officeDocument/2006/relationships/notesSlide" Target="../notesSlides/notesSlide2.xml"/><Relationship Id="rId16" Type="http://schemas.openxmlformats.org/officeDocument/2006/relationships/image" Target="../media/image29.png"/><Relationship Id="rId20" Type="http://schemas.openxmlformats.org/officeDocument/2006/relationships/image" Target="../media/image33.png"/><Relationship Id="rId29" Type="http://schemas.openxmlformats.org/officeDocument/2006/relationships/image" Target="../media/image42.png"/><Relationship Id="rId1" Type="http://schemas.openxmlformats.org/officeDocument/2006/relationships/slideLayout" Target="../slideLayouts/slideLayout3.xml"/><Relationship Id="rId6" Type="http://schemas.openxmlformats.org/officeDocument/2006/relationships/image" Target="../media/image19.png"/><Relationship Id="rId11" Type="http://schemas.openxmlformats.org/officeDocument/2006/relationships/image" Target="../media/image24.png"/><Relationship Id="rId24" Type="http://schemas.openxmlformats.org/officeDocument/2006/relationships/image" Target="../media/image37.png"/><Relationship Id="rId5" Type="http://schemas.openxmlformats.org/officeDocument/2006/relationships/image" Target="../media/image18.png"/><Relationship Id="rId15" Type="http://schemas.openxmlformats.org/officeDocument/2006/relationships/image" Target="../media/image28.png"/><Relationship Id="rId23" Type="http://schemas.openxmlformats.org/officeDocument/2006/relationships/image" Target="../media/image36.png"/><Relationship Id="rId28" Type="http://schemas.openxmlformats.org/officeDocument/2006/relationships/image" Target="../media/image41.png"/><Relationship Id="rId10" Type="http://schemas.openxmlformats.org/officeDocument/2006/relationships/image" Target="../media/image23.png"/><Relationship Id="rId19" Type="http://schemas.openxmlformats.org/officeDocument/2006/relationships/image" Target="../media/image32.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png"/><Relationship Id="rId22" Type="http://schemas.openxmlformats.org/officeDocument/2006/relationships/image" Target="../media/image35.png"/><Relationship Id="rId27" Type="http://schemas.openxmlformats.org/officeDocument/2006/relationships/image" Target="../media/image40.png"/><Relationship Id="rId30" Type="http://schemas.openxmlformats.org/officeDocument/2006/relationships/image" Target="../media/image4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Linear Programming</a:t>
            </a:r>
          </a:p>
        </p:txBody>
      </p:sp>
      <p:sp>
        <p:nvSpPr>
          <p:cNvPr id="5" name="Rectangle 4">
            <a:extLst>
              <a:ext uri="{FF2B5EF4-FFF2-40B4-BE49-F238E27FC236}">
                <a16:creationId xmlns:a16="http://schemas.microsoft.com/office/drawing/2014/main" id="{94521ED0-2061-47B3-92C1-B5752689596B}"/>
              </a:ext>
            </a:extLst>
          </p:cNvPr>
          <p:cNvSpPr/>
          <p:nvPr/>
        </p:nvSpPr>
        <p:spPr>
          <a:xfrm>
            <a:off x="990600" y="3733800"/>
            <a:ext cx="7032929"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spcBef>
                <a:spcPts val="60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This lecture flows well with </a:t>
            </a:r>
            <a:r>
              <a:rPr lang="en-US" i="1" dirty="0">
                <a:latin typeface="Arial" panose="020B0604020202020204" pitchFamily="34" charset="0"/>
                <a:ea typeface="Calibri" panose="020F0502020204030204" pitchFamily="34" charset="0"/>
                <a:cs typeface="Arial" panose="020B0604020202020204" pitchFamily="34" charset="0"/>
              </a:rPr>
              <a:t>Managerial Economics, Mark </a:t>
            </a:r>
            <a:r>
              <a:rPr lang="en-US" i="1" dirty="0" err="1">
                <a:latin typeface="Arial" panose="020B0604020202020204" pitchFamily="34" charset="0"/>
                <a:ea typeface="Calibri" panose="020F0502020204030204" pitchFamily="34" charset="0"/>
                <a:cs typeface="Arial" panose="020B0604020202020204" pitchFamily="34" charset="0"/>
              </a:rPr>
              <a:t>Hirschey</a:t>
            </a:r>
            <a:r>
              <a:rPr lang="en-US" i="1" dirty="0">
                <a:latin typeface="Arial" panose="020B0604020202020204" pitchFamily="34" charset="0"/>
                <a:ea typeface="Calibri" panose="020F0502020204030204" pitchFamily="34" charset="0"/>
                <a:cs typeface="Arial" panose="020B0604020202020204" pitchFamily="34" charset="0"/>
              </a:rPr>
              <a:t>, 12</a:t>
            </a:r>
            <a:r>
              <a:rPr lang="en-US" i="1" baseline="30000" dirty="0">
                <a:latin typeface="Arial" panose="020B0604020202020204" pitchFamily="34" charset="0"/>
                <a:ea typeface="Calibri" panose="020F0502020204030204" pitchFamily="34" charset="0"/>
                <a:cs typeface="Arial" panose="020B0604020202020204" pitchFamily="34" charset="0"/>
              </a:rPr>
              <a:t>th</a:t>
            </a:r>
            <a:r>
              <a:rPr lang="en-US" i="1" dirty="0">
                <a:latin typeface="Arial" panose="020B0604020202020204" pitchFamily="34" charset="0"/>
                <a:ea typeface="Calibri" panose="020F0502020204030204" pitchFamily="34" charset="0"/>
                <a:cs typeface="Arial" panose="020B0604020202020204" pitchFamily="34" charset="0"/>
              </a:rPr>
              <a:t> edition</a:t>
            </a:r>
            <a:r>
              <a:rPr lang="en-US" dirty="0">
                <a:latin typeface="Arial" panose="020B060402020202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chapter 9</a:t>
            </a:r>
            <a:r>
              <a:rPr lang="en-US" dirty="0">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4758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1524000" cy="369332"/>
          </a:xfrm>
          <a:prstGeom prst="rect">
            <a:avLst/>
          </a:prstGeom>
          <a:noFill/>
        </p:spPr>
        <p:txBody>
          <a:bodyPr wrap="square" rtlCol="0">
            <a:spAutoFit/>
          </a:bodyPr>
          <a:lstStyle/>
          <a:p>
            <a:r>
              <a:rPr lang="en-US" dirty="0"/>
              <a:t>Maximize</a:t>
            </a:r>
          </a:p>
        </p:txBody>
      </p:sp>
      <p:sp>
        <p:nvSpPr>
          <p:cNvPr id="7" name="TextBox 6"/>
          <p:cNvSpPr txBox="1"/>
          <p:nvPr/>
        </p:nvSpPr>
        <p:spPr>
          <a:xfrm>
            <a:off x="609600" y="1512332"/>
            <a:ext cx="1524000" cy="369332"/>
          </a:xfrm>
          <a:prstGeom prst="rect">
            <a:avLst/>
          </a:prstGeom>
          <a:noFill/>
        </p:spPr>
        <p:txBody>
          <a:bodyPr wrap="square" rtlCol="0">
            <a:spAutoFit/>
          </a:bodyPr>
          <a:lstStyle/>
          <a:p>
            <a:r>
              <a:rPr lang="en-US" dirty="0"/>
              <a:t>Subject to:</a:t>
            </a:r>
          </a:p>
        </p:txBody>
      </p:sp>
      <p:sp>
        <p:nvSpPr>
          <p:cNvPr id="4" name="TextBox 3"/>
          <p:cNvSpPr txBox="1"/>
          <p:nvPr/>
        </p:nvSpPr>
        <p:spPr>
          <a:xfrm>
            <a:off x="2133600" y="1143000"/>
            <a:ext cx="2971800" cy="369332"/>
          </a:xfrm>
          <a:prstGeom prst="rect">
            <a:avLst/>
          </a:prstGeom>
          <a:noFill/>
        </p:spPr>
        <p:txBody>
          <a:bodyPr wrap="square" rtlCol="0">
            <a:spAutoFit/>
          </a:bodyPr>
          <a:lstStyle/>
          <a:p>
            <a:pPr>
              <a:tabLst>
                <a:tab pos="573088" algn="l"/>
              </a:tabLst>
            </a:pPr>
            <a:r>
              <a:rPr lang="en-US" dirty="0"/>
              <a:t>13A	+	23B</a:t>
            </a:r>
          </a:p>
        </p:txBody>
      </p:sp>
      <p:sp>
        <p:nvSpPr>
          <p:cNvPr id="9" name="TextBox 8"/>
          <p:cNvSpPr txBox="1"/>
          <p:nvPr/>
        </p:nvSpPr>
        <p:spPr>
          <a:xfrm>
            <a:off x="5105400" y="1143000"/>
            <a:ext cx="914400" cy="369332"/>
          </a:xfrm>
          <a:prstGeom prst="rect">
            <a:avLst/>
          </a:prstGeom>
          <a:noFill/>
        </p:spPr>
        <p:txBody>
          <a:bodyPr wrap="square" rtlCol="0">
            <a:spAutoFit/>
          </a:bodyPr>
          <a:lstStyle/>
          <a:p>
            <a:r>
              <a:rPr lang="en-US" dirty="0"/>
              <a:t>Profit</a:t>
            </a:r>
          </a:p>
        </p:txBody>
      </p:sp>
      <p:sp>
        <p:nvSpPr>
          <p:cNvPr id="10" name="TextBox 9"/>
          <p:cNvSpPr txBox="1"/>
          <p:nvPr/>
        </p:nvSpPr>
        <p:spPr>
          <a:xfrm>
            <a:off x="2133600" y="1535668"/>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5A	+	15B	≤	480</a:t>
            </a:r>
          </a:p>
        </p:txBody>
      </p:sp>
      <p:sp>
        <p:nvSpPr>
          <p:cNvPr id="20" name="TextBox 19"/>
          <p:cNvSpPr txBox="1"/>
          <p:nvPr/>
        </p:nvSpPr>
        <p:spPr>
          <a:xfrm>
            <a:off x="5105400" y="1535668"/>
            <a:ext cx="1524000" cy="369332"/>
          </a:xfrm>
          <a:prstGeom prst="rect">
            <a:avLst/>
          </a:prstGeom>
          <a:noFill/>
        </p:spPr>
        <p:txBody>
          <a:bodyPr wrap="square" rtlCol="0">
            <a:spAutoFit/>
          </a:bodyPr>
          <a:lstStyle/>
          <a:p>
            <a:r>
              <a:rPr lang="en-US" dirty="0"/>
              <a:t>Corn</a:t>
            </a:r>
          </a:p>
        </p:txBody>
      </p:sp>
      <p:sp>
        <p:nvSpPr>
          <p:cNvPr id="21" name="TextBox 20"/>
          <p:cNvSpPr txBox="1"/>
          <p:nvPr/>
        </p:nvSpPr>
        <p:spPr>
          <a:xfrm>
            <a:off x="2133600" y="1905000"/>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4A	+	  4B	≤	160</a:t>
            </a:r>
          </a:p>
        </p:txBody>
      </p:sp>
      <p:sp>
        <p:nvSpPr>
          <p:cNvPr id="22" name="TextBox 21"/>
          <p:cNvSpPr txBox="1"/>
          <p:nvPr/>
        </p:nvSpPr>
        <p:spPr>
          <a:xfrm>
            <a:off x="5105400" y="1905000"/>
            <a:ext cx="1524000" cy="369332"/>
          </a:xfrm>
          <a:prstGeom prst="rect">
            <a:avLst/>
          </a:prstGeom>
          <a:noFill/>
        </p:spPr>
        <p:txBody>
          <a:bodyPr wrap="square" rtlCol="0">
            <a:spAutoFit/>
          </a:bodyPr>
          <a:lstStyle/>
          <a:p>
            <a:r>
              <a:rPr lang="en-US" dirty="0"/>
              <a:t>Hops</a:t>
            </a:r>
          </a:p>
        </p:txBody>
      </p:sp>
      <p:sp>
        <p:nvSpPr>
          <p:cNvPr id="23" name="TextBox 22"/>
          <p:cNvSpPr txBox="1"/>
          <p:nvPr/>
        </p:nvSpPr>
        <p:spPr>
          <a:xfrm>
            <a:off x="2133600" y="2297668"/>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35A	+	20B	≤	1190</a:t>
            </a:r>
          </a:p>
        </p:txBody>
      </p:sp>
      <p:sp>
        <p:nvSpPr>
          <p:cNvPr id="24" name="TextBox 23"/>
          <p:cNvSpPr txBox="1"/>
          <p:nvPr/>
        </p:nvSpPr>
        <p:spPr>
          <a:xfrm>
            <a:off x="5105400" y="2297668"/>
            <a:ext cx="1524000" cy="369332"/>
          </a:xfrm>
          <a:prstGeom prst="rect">
            <a:avLst/>
          </a:prstGeom>
          <a:noFill/>
        </p:spPr>
        <p:txBody>
          <a:bodyPr wrap="square" rtlCol="0">
            <a:spAutoFit/>
          </a:bodyPr>
          <a:lstStyle/>
          <a:p>
            <a:r>
              <a:rPr lang="en-US" dirty="0"/>
              <a:t>Malt</a:t>
            </a:r>
          </a:p>
        </p:txBody>
      </p:sp>
      <p:sp>
        <p:nvSpPr>
          <p:cNvPr id="25" name="TextBox 24"/>
          <p:cNvSpPr txBox="1"/>
          <p:nvPr/>
        </p:nvSpPr>
        <p:spPr>
          <a:xfrm>
            <a:off x="2133600" y="2667000"/>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A			≥	0</a:t>
            </a:r>
          </a:p>
        </p:txBody>
      </p:sp>
      <p:sp>
        <p:nvSpPr>
          <p:cNvPr id="27" name="TextBox 26"/>
          <p:cNvSpPr txBox="1"/>
          <p:nvPr/>
        </p:nvSpPr>
        <p:spPr>
          <a:xfrm>
            <a:off x="2133600" y="3059668"/>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B	≥	0</a:t>
            </a:r>
          </a:p>
        </p:txBody>
      </p:sp>
      <p:sp>
        <p:nvSpPr>
          <p:cNvPr id="28" name="TextBox 27"/>
          <p:cNvSpPr txBox="1"/>
          <p:nvPr/>
        </p:nvSpPr>
        <p:spPr>
          <a:xfrm>
            <a:off x="5943600" y="1143000"/>
            <a:ext cx="1981200" cy="369332"/>
          </a:xfrm>
          <a:prstGeom prst="rect">
            <a:avLst/>
          </a:prstGeom>
          <a:noFill/>
        </p:spPr>
        <p:txBody>
          <a:bodyPr wrap="square" rtlCol="0">
            <a:spAutoFit/>
          </a:bodyPr>
          <a:lstStyle/>
          <a:p>
            <a:r>
              <a:rPr lang="en-US" dirty="0"/>
              <a:t>Objective Function</a:t>
            </a:r>
          </a:p>
        </p:txBody>
      </p:sp>
      <p:sp>
        <p:nvSpPr>
          <p:cNvPr id="29" name="TextBox 28"/>
          <p:cNvSpPr txBox="1"/>
          <p:nvPr/>
        </p:nvSpPr>
        <p:spPr>
          <a:xfrm>
            <a:off x="381000" y="4038600"/>
            <a:ext cx="1524000" cy="369332"/>
          </a:xfrm>
          <a:prstGeom prst="rect">
            <a:avLst/>
          </a:prstGeom>
          <a:noFill/>
        </p:spPr>
        <p:txBody>
          <a:bodyPr wrap="square" rtlCol="0">
            <a:spAutoFit/>
          </a:bodyPr>
          <a:lstStyle/>
          <a:p>
            <a:r>
              <a:rPr lang="en-US" dirty="0"/>
              <a:t>Maximize</a:t>
            </a:r>
          </a:p>
        </p:txBody>
      </p:sp>
      <p:sp>
        <p:nvSpPr>
          <p:cNvPr id="30" name="TextBox 29"/>
          <p:cNvSpPr txBox="1"/>
          <p:nvPr/>
        </p:nvSpPr>
        <p:spPr>
          <a:xfrm>
            <a:off x="609600" y="4407932"/>
            <a:ext cx="1524000" cy="369332"/>
          </a:xfrm>
          <a:prstGeom prst="rect">
            <a:avLst/>
          </a:prstGeom>
          <a:noFill/>
        </p:spPr>
        <p:txBody>
          <a:bodyPr wrap="square" rtlCol="0">
            <a:spAutoFit/>
          </a:bodyPr>
          <a:lstStyle/>
          <a:p>
            <a:r>
              <a:rPr lang="en-US" dirty="0"/>
              <a:t>Subject to:</a:t>
            </a:r>
          </a:p>
        </p:txBody>
      </p:sp>
      <p:sp>
        <p:nvSpPr>
          <p:cNvPr id="31" name="TextBox 30"/>
          <p:cNvSpPr txBox="1"/>
          <p:nvPr/>
        </p:nvSpPr>
        <p:spPr>
          <a:xfrm>
            <a:off x="2133600" y="4038600"/>
            <a:ext cx="2971800" cy="369332"/>
          </a:xfrm>
          <a:prstGeom prst="rect">
            <a:avLst/>
          </a:prstGeom>
          <a:noFill/>
        </p:spPr>
        <p:txBody>
          <a:bodyPr wrap="square" rtlCol="0">
            <a:spAutoFit/>
          </a:bodyPr>
          <a:lstStyle/>
          <a:p>
            <a:pPr>
              <a:tabLst>
                <a:tab pos="573088" algn="l"/>
              </a:tabLst>
            </a:pPr>
            <a:r>
              <a:rPr lang="en-US" dirty="0"/>
              <a:t>13A	+	23B</a:t>
            </a:r>
          </a:p>
        </p:txBody>
      </p:sp>
      <p:sp>
        <p:nvSpPr>
          <p:cNvPr id="32" name="TextBox 31"/>
          <p:cNvSpPr txBox="1"/>
          <p:nvPr/>
        </p:nvSpPr>
        <p:spPr>
          <a:xfrm>
            <a:off x="7543800" y="4038600"/>
            <a:ext cx="914400" cy="369332"/>
          </a:xfrm>
          <a:prstGeom prst="rect">
            <a:avLst/>
          </a:prstGeom>
          <a:noFill/>
        </p:spPr>
        <p:txBody>
          <a:bodyPr wrap="square" rtlCol="0">
            <a:spAutoFit/>
          </a:bodyPr>
          <a:lstStyle/>
          <a:p>
            <a:r>
              <a:rPr lang="en-US" dirty="0"/>
              <a:t>Profit</a:t>
            </a:r>
          </a:p>
        </p:txBody>
      </p:sp>
      <p:sp>
        <p:nvSpPr>
          <p:cNvPr id="33" name="TextBox 32"/>
          <p:cNvSpPr txBox="1"/>
          <p:nvPr/>
        </p:nvSpPr>
        <p:spPr>
          <a:xfrm>
            <a:off x="2133600" y="4431268"/>
            <a:ext cx="5181600" cy="369332"/>
          </a:xfrm>
          <a:prstGeom prst="rect">
            <a:avLst/>
          </a:prstGeom>
          <a:noFill/>
        </p:spPr>
        <p:txBody>
          <a:bodyPr wrap="square" rtlCol="0">
            <a:spAutoFit/>
          </a:bodyPr>
          <a:lstStyle/>
          <a:p>
            <a:pPr>
              <a:tabLst>
                <a:tab pos="573088" algn="l"/>
                <a:tab pos="914400" algn="l"/>
                <a:tab pos="1597025" algn="l"/>
                <a:tab pos="2000250" algn="l"/>
                <a:tab pos="2400300" algn="l"/>
                <a:tab pos="4229100" algn="l"/>
              </a:tabLst>
            </a:pPr>
            <a:r>
              <a:rPr lang="en-US" dirty="0"/>
              <a:t>  5A	+	15B	+	</a:t>
            </a:r>
            <a:r>
              <a:rPr lang="en-US" dirty="0" err="1"/>
              <a:t>S</a:t>
            </a:r>
            <a:r>
              <a:rPr lang="en-US" sz="1200" dirty="0" err="1"/>
              <a:t>c</a:t>
            </a:r>
            <a:r>
              <a:rPr lang="en-US" dirty="0"/>
              <a:t>		=	480</a:t>
            </a:r>
          </a:p>
        </p:txBody>
      </p:sp>
      <p:sp>
        <p:nvSpPr>
          <p:cNvPr id="34" name="TextBox 33"/>
          <p:cNvSpPr txBox="1"/>
          <p:nvPr/>
        </p:nvSpPr>
        <p:spPr>
          <a:xfrm>
            <a:off x="7543800" y="4431268"/>
            <a:ext cx="914400" cy="369332"/>
          </a:xfrm>
          <a:prstGeom prst="rect">
            <a:avLst/>
          </a:prstGeom>
          <a:noFill/>
        </p:spPr>
        <p:txBody>
          <a:bodyPr wrap="square" rtlCol="0">
            <a:spAutoFit/>
          </a:bodyPr>
          <a:lstStyle/>
          <a:p>
            <a:r>
              <a:rPr lang="en-US" dirty="0"/>
              <a:t>Corn</a:t>
            </a:r>
          </a:p>
        </p:txBody>
      </p:sp>
      <p:sp>
        <p:nvSpPr>
          <p:cNvPr id="35" name="TextBox 34"/>
          <p:cNvSpPr txBox="1"/>
          <p:nvPr/>
        </p:nvSpPr>
        <p:spPr>
          <a:xfrm>
            <a:off x="2133600" y="4800600"/>
            <a:ext cx="5257800" cy="369332"/>
          </a:xfrm>
          <a:prstGeom prst="rect">
            <a:avLst/>
          </a:prstGeom>
          <a:noFill/>
        </p:spPr>
        <p:txBody>
          <a:bodyPr wrap="square" rtlCol="0">
            <a:spAutoFit/>
          </a:bodyPr>
          <a:lstStyle/>
          <a:p>
            <a:pPr>
              <a:tabLst>
                <a:tab pos="573088" algn="l"/>
                <a:tab pos="914400" algn="l"/>
                <a:tab pos="1597025" algn="l"/>
                <a:tab pos="2000250" algn="l"/>
                <a:tab pos="2514600" algn="l"/>
                <a:tab pos="2857500" algn="l"/>
                <a:tab pos="4229100" algn="l"/>
              </a:tabLst>
            </a:pPr>
            <a:r>
              <a:rPr lang="en-US" dirty="0"/>
              <a:t>  4A	+	  4B			+	</a:t>
            </a:r>
            <a:r>
              <a:rPr lang="en-US" dirty="0" err="1"/>
              <a:t>S</a:t>
            </a:r>
            <a:r>
              <a:rPr lang="en-US" sz="1200" dirty="0" err="1"/>
              <a:t>h</a:t>
            </a:r>
            <a:r>
              <a:rPr lang="en-US" dirty="0"/>
              <a:t>	= 	160</a:t>
            </a:r>
          </a:p>
        </p:txBody>
      </p:sp>
      <p:sp>
        <p:nvSpPr>
          <p:cNvPr id="36" name="TextBox 35"/>
          <p:cNvSpPr txBox="1"/>
          <p:nvPr/>
        </p:nvSpPr>
        <p:spPr>
          <a:xfrm>
            <a:off x="7543800" y="4800600"/>
            <a:ext cx="914400" cy="369332"/>
          </a:xfrm>
          <a:prstGeom prst="rect">
            <a:avLst/>
          </a:prstGeom>
          <a:noFill/>
        </p:spPr>
        <p:txBody>
          <a:bodyPr wrap="square" rtlCol="0">
            <a:spAutoFit/>
          </a:bodyPr>
          <a:lstStyle/>
          <a:p>
            <a:r>
              <a:rPr lang="en-US" dirty="0"/>
              <a:t>Hops</a:t>
            </a:r>
          </a:p>
        </p:txBody>
      </p:sp>
      <p:sp>
        <p:nvSpPr>
          <p:cNvPr id="37" name="TextBox 36"/>
          <p:cNvSpPr txBox="1"/>
          <p:nvPr/>
        </p:nvSpPr>
        <p:spPr>
          <a:xfrm>
            <a:off x="2133600" y="5193268"/>
            <a:ext cx="5257800" cy="369332"/>
          </a:xfrm>
          <a:prstGeom prst="rect">
            <a:avLst/>
          </a:prstGeom>
          <a:noFill/>
        </p:spPr>
        <p:txBody>
          <a:bodyPr wrap="square" rtlCol="0">
            <a:spAutoFit/>
          </a:bodyPr>
          <a:lstStyle/>
          <a:p>
            <a:pPr>
              <a:tabLst>
                <a:tab pos="573088" algn="l"/>
                <a:tab pos="914400" algn="l"/>
                <a:tab pos="1597025" algn="l"/>
                <a:tab pos="2000250" algn="l"/>
                <a:tab pos="3314700" algn="l"/>
                <a:tab pos="3721100" algn="l"/>
                <a:tab pos="4229100" algn="l"/>
              </a:tabLst>
            </a:pPr>
            <a:r>
              <a:rPr lang="en-US" dirty="0"/>
              <a:t>35A	+	20B	+		+	</a:t>
            </a:r>
            <a:r>
              <a:rPr lang="en-US" dirty="0" err="1"/>
              <a:t>S</a:t>
            </a:r>
            <a:r>
              <a:rPr lang="en-US" sz="1200" dirty="0" err="1"/>
              <a:t>m</a:t>
            </a:r>
            <a:r>
              <a:rPr lang="en-US" dirty="0"/>
              <a:t>	=	1190</a:t>
            </a:r>
          </a:p>
        </p:txBody>
      </p:sp>
      <p:sp>
        <p:nvSpPr>
          <p:cNvPr id="38" name="TextBox 37"/>
          <p:cNvSpPr txBox="1"/>
          <p:nvPr/>
        </p:nvSpPr>
        <p:spPr>
          <a:xfrm>
            <a:off x="7543800" y="5193268"/>
            <a:ext cx="914400" cy="369332"/>
          </a:xfrm>
          <a:prstGeom prst="rect">
            <a:avLst/>
          </a:prstGeom>
          <a:noFill/>
        </p:spPr>
        <p:txBody>
          <a:bodyPr wrap="square" rtlCol="0">
            <a:spAutoFit/>
          </a:bodyPr>
          <a:lstStyle/>
          <a:p>
            <a:r>
              <a:rPr lang="en-US" dirty="0"/>
              <a:t>Malt</a:t>
            </a:r>
          </a:p>
        </p:txBody>
      </p:sp>
      <p:sp>
        <p:nvSpPr>
          <p:cNvPr id="39" name="TextBox 38"/>
          <p:cNvSpPr txBox="1"/>
          <p:nvPr/>
        </p:nvSpPr>
        <p:spPr>
          <a:xfrm>
            <a:off x="2133600" y="5562600"/>
            <a:ext cx="5791200" cy="369332"/>
          </a:xfrm>
          <a:prstGeom prst="rect">
            <a:avLst/>
          </a:prstGeom>
          <a:noFill/>
        </p:spPr>
        <p:txBody>
          <a:bodyPr wrap="square" rtlCol="0">
            <a:spAutoFit/>
          </a:bodyPr>
          <a:lstStyle/>
          <a:p>
            <a:pPr>
              <a:tabLst>
                <a:tab pos="573088" algn="l"/>
                <a:tab pos="914400" algn="l"/>
                <a:tab pos="1597025" algn="l"/>
                <a:tab pos="2000250" algn="l"/>
                <a:tab pos="4229100" algn="l"/>
                <a:tab pos="4572000" algn="l"/>
              </a:tabLst>
            </a:pPr>
            <a:r>
              <a:rPr lang="en-US" dirty="0"/>
              <a:t>A, B, </a:t>
            </a:r>
            <a:r>
              <a:rPr lang="en-US" dirty="0" err="1"/>
              <a:t>S</a:t>
            </a:r>
            <a:r>
              <a:rPr lang="en-US" sz="1200" dirty="0" err="1"/>
              <a:t>c</a:t>
            </a:r>
            <a:r>
              <a:rPr lang="en-US" dirty="0"/>
              <a:t>, </a:t>
            </a:r>
            <a:r>
              <a:rPr lang="en-US" dirty="0" err="1"/>
              <a:t>S</a:t>
            </a:r>
            <a:r>
              <a:rPr lang="en-US" sz="1200" dirty="0" err="1"/>
              <a:t>h</a:t>
            </a:r>
            <a:r>
              <a:rPr lang="en-US" dirty="0"/>
              <a:t>, </a:t>
            </a:r>
            <a:r>
              <a:rPr lang="en-US" dirty="0" err="1"/>
              <a:t>S</a:t>
            </a:r>
            <a:r>
              <a:rPr lang="en-US" sz="1200" dirty="0" err="1"/>
              <a:t>m</a:t>
            </a:r>
            <a:r>
              <a:rPr lang="en-US" dirty="0"/>
              <a:t> 			≥ 	0</a:t>
            </a:r>
          </a:p>
        </p:txBody>
      </p:sp>
      <p:sp>
        <p:nvSpPr>
          <p:cNvPr id="42" name="TextBox 41"/>
          <p:cNvSpPr txBox="1"/>
          <p:nvPr/>
        </p:nvSpPr>
        <p:spPr>
          <a:xfrm>
            <a:off x="152400" y="3500735"/>
            <a:ext cx="2209800" cy="461665"/>
          </a:xfrm>
          <a:prstGeom prst="rect">
            <a:avLst/>
          </a:prstGeom>
          <a:noFill/>
        </p:spPr>
        <p:txBody>
          <a:bodyPr wrap="square" rtlCol="0">
            <a:spAutoFit/>
          </a:bodyPr>
          <a:lstStyle/>
          <a:p>
            <a:r>
              <a:rPr lang="en-US" sz="2400" dirty="0"/>
              <a:t>Standard Form</a:t>
            </a:r>
          </a:p>
        </p:txBody>
      </p:sp>
      <p:sp>
        <p:nvSpPr>
          <p:cNvPr id="43" name="TextBox 42"/>
          <p:cNvSpPr txBox="1"/>
          <p:nvPr/>
        </p:nvSpPr>
        <p:spPr>
          <a:xfrm>
            <a:off x="2133600" y="3546901"/>
            <a:ext cx="5791200" cy="369332"/>
          </a:xfrm>
          <a:prstGeom prst="rect">
            <a:avLst/>
          </a:prstGeom>
          <a:noFill/>
        </p:spPr>
        <p:txBody>
          <a:bodyPr wrap="square" rtlCol="0">
            <a:spAutoFit/>
          </a:bodyPr>
          <a:lstStyle/>
          <a:p>
            <a:r>
              <a:rPr lang="en-US" dirty="0"/>
              <a:t>Add slack variable to turn inequalities into equalities</a:t>
            </a:r>
          </a:p>
        </p:txBody>
      </p:sp>
    </p:spTree>
    <p:extLst>
      <p:ext uri="{BB962C8B-B14F-4D97-AF65-F5344CB8AC3E}">
        <p14:creationId xmlns:p14="http://schemas.microsoft.com/office/powerpoint/2010/main" val="97558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81000" y="1611868"/>
            <a:ext cx="1524000" cy="369332"/>
          </a:xfrm>
          <a:prstGeom prst="rect">
            <a:avLst/>
          </a:prstGeom>
          <a:noFill/>
        </p:spPr>
        <p:txBody>
          <a:bodyPr wrap="square" rtlCol="0">
            <a:spAutoFit/>
          </a:bodyPr>
          <a:lstStyle/>
          <a:p>
            <a:r>
              <a:rPr lang="en-US" dirty="0"/>
              <a:t>Maximize</a:t>
            </a:r>
          </a:p>
        </p:txBody>
      </p:sp>
      <p:sp>
        <p:nvSpPr>
          <p:cNvPr id="30" name="TextBox 29"/>
          <p:cNvSpPr txBox="1"/>
          <p:nvPr/>
        </p:nvSpPr>
        <p:spPr>
          <a:xfrm>
            <a:off x="609600" y="1981200"/>
            <a:ext cx="1524000" cy="369332"/>
          </a:xfrm>
          <a:prstGeom prst="rect">
            <a:avLst/>
          </a:prstGeom>
          <a:noFill/>
        </p:spPr>
        <p:txBody>
          <a:bodyPr wrap="square" rtlCol="0">
            <a:spAutoFit/>
          </a:bodyPr>
          <a:lstStyle/>
          <a:p>
            <a:r>
              <a:rPr lang="en-US" dirty="0"/>
              <a:t>Subject to:</a:t>
            </a:r>
          </a:p>
        </p:txBody>
      </p:sp>
      <p:sp>
        <p:nvSpPr>
          <p:cNvPr id="31" name="TextBox 30"/>
          <p:cNvSpPr txBox="1"/>
          <p:nvPr/>
        </p:nvSpPr>
        <p:spPr>
          <a:xfrm>
            <a:off x="2133600" y="1611868"/>
            <a:ext cx="2971800" cy="369332"/>
          </a:xfrm>
          <a:prstGeom prst="rect">
            <a:avLst/>
          </a:prstGeom>
          <a:noFill/>
        </p:spPr>
        <p:txBody>
          <a:bodyPr wrap="square" rtlCol="0">
            <a:spAutoFit/>
          </a:bodyPr>
          <a:lstStyle/>
          <a:p>
            <a:pPr>
              <a:tabLst>
                <a:tab pos="573088" algn="l"/>
              </a:tabLst>
            </a:pPr>
            <a:r>
              <a:rPr lang="en-US" dirty="0"/>
              <a:t>13A	+	23B</a:t>
            </a:r>
          </a:p>
        </p:txBody>
      </p:sp>
      <p:sp>
        <p:nvSpPr>
          <p:cNvPr id="32" name="TextBox 31"/>
          <p:cNvSpPr txBox="1"/>
          <p:nvPr/>
        </p:nvSpPr>
        <p:spPr>
          <a:xfrm>
            <a:off x="7543800" y="1611868"/>
            <a:ext cx="914400" cy="369332"/>
          </a:xfrm>
          <a:prstGeom prst="rect">
            <a:avLst/>
          </a:prstGeom>
          <a:noFill/>
        </p:spPr>
        <p:txBody>
          <a:bodyPr wrap="square" rtlCol="0">
            <a:spAutoFit/>
          </a:bodyPr>
          <a:lstStyle/>
          <a:p>
            <a:r>
              <a:rPr lang="en-US" dirty="0"/>
              <a:t>Profit</a:t>
            </a:r>
          </a:p>
        </p:txBody>
      </p:sp>
      <p:sp>
        <p:nvSpPr>
          <p:cNvPr id="33" name="TextBox 32"/>
          <p:cNvSpPr txBox="1"/>
          <p:nvPr/>
        </p:nvSpPr>
        <p:spPr>
          <a:xfrm>
            <a:off x="2133600" y="2004536"/>
            <a:ext cx="5181600" cy="369332"/>
          </a:xfrm>
          <a:prstGeom prst="rect">
            <a:avLst/>
          </a:prstGeom>
          <a:noFill/>
        </p:spPr>
        <p:txBody>
          <a:bodyPr wrap="square" rtlCol="0">
            <a:spAutoFit/>
          </a:bodyPr>
          <a:lstStyle/>
          <a:p>
            <a:pPr>
              <a:tabLst>
                <a:tab pos="573088" algn="l"/>
                <a:tab pos="914400" algn="l"/>
                <a:tab pos="1597025" algn="l"/>
                <a:tab pos="2000250" algn="l"/>
                <a:tab pos="2400300" algn="l"/>
                <a:tab pos="4229100" algn="l"/>
              </a:tabLst>
            </a:pPr>
            <a:r>
              <a:rPr lang="en-US" dirty="0"/>
              <a:t>  5A	+	15B	+	</a:t>
            </a:r>
            <a:r>
              <a:rPr lang="en-US" dirty="0" err="1"/>
              <a:t>S</a:t>
            </a:r>
            <a:r>
              <a:rPr lang="en-US" sz="1200" dirty="0" err="1"/>
              <a:t>c</a:t>
            </a:r>
            <a:r>
              <a:rPr lang="en-US" dirty="0"/>
              <a:t>		=	480</a:t>
            </a:r>
          </a:p>
        </p:txBody>
      </p:sp>
      <p:sp>
        <p:nvSpPr>
          <p:cNvPr id="34" name="TextBox 33"/>
          <p:cNvSpPr txBox="1"/>
          <p:nvPr/>
        </p:nvSpPr>
        <p:spPr>
          <a:xfrm>
            <a:off x="7543800" y="2004536"/>
            <a:ext cx="914400" cy="369332"/>
          </a:xfrm>
          <a:prstGeom prst="rect">
            <a:avLst/>
          </a:prstGeom>
          <a:noFill/>
        </p:spPr>
        <p:txBody>
          <a:bodyPr wrap="square" rtlCol="0">
            <a:spAutoFit/>
          </a:bodyPr>
          <a:lstStyle/>
          <a:p>
            <a:r>
              <a:rPr lang="en-US" dirty="0"/>
              <a:t>Corn</a:t>
            </a:r>
          </a:p>
        </p:txBody>
      </p:sp>
      <p:sp>
        <p:nvSpPr>
          <p:cNvPr id="35" name="TextBox 34"/>
          <p:cNvSpPr txBox="1"/>
          <p:nvPr/>
        </p:nvSpPr>
        <p:spPr>
          <a:xfrm>
            <a:off x="2133600" y="2373868"/>
            <a:ext cx="5257800" cy="369332"/>
          </a:xfrm>
          <a:prstGeom prst="rect">
            <a:avLst/>
          </a:prstGeom>
          <a:noFill/>
        </p:spPr>
        <p:txBody>
          <a:bodyPr wrap="square" rtlCol="0">
            <a:spAutoFit/>
          </a:bodyPr>
          <a:lstStyle/>
          <a:p>
            <a:pPr>
              <a:tabLst>
                <a:tab pos="573088" algn="l"/>
                <a:tab pos="914400" algn="l"/>
                <a:tab pos="1597025" algn="l"/>
                <a:tab pos="2000250" algn="l"/>
                <a:tab pos="2514600" algn="l"/>
                <a:tab pos="2857500" algn="l"/>
                <a:tab pos="4229100" algn="l"/>
              </a:tabLst>
            </a:pPr>
            <a:r>
              <a:rPr lang="en-US" dirty="0"/>
              <a:t>  4A	+	  4B			+	</a:t>
            </a:r>
            <a:r>
              <a:rPr lang="en-US" dirty="0" err="1"/>
              <a:t>S</a:t>
            </a:r>
            <a:r>
              <a:rPr lang="en-US" sz="1200" dirty="0" err="1"/>
              <a:t>h</a:t>
            </a:r>
            <a:r>
              <a:rPr lang="en-US" dirty="0"/>
              <a:t>	= 	160</a:t>
            </a:r>
          </a:p>
        </p:txBody>
      </p:sp>
      <p:sp>
        <p:nvSpPr>
          <p:cNvPr id="36" name="TextBox 35"/>
          <p:cNvSpPr txBox="1"/>
          <p:nvPr/>
        </p:nvSpPr>
        <p:spPr>
          <a:xfrm>
            <a:off x="7543800" y="2373868"/>
            <a:ext cx="914400" cy="369332"/>
          </a:xfrm>
          <a:prstGeom prst="rect">
            <a:avLst/>
          </a:prstGeom>
          <a:noFill/>
        </p:spPr>
        <p:txBody>
          <a:bodyPr wrap="square" rtlCol="0">
            <a:spAutoFit/>
          </a:bodyPr>
          <a:lstStyle/>
          <a:p>
            <a:r>
              <a:rPr lang="en-US" dirty="0"/>
              <a:t>Hops</a:t>
            </a:r>
          </a:p>
        </p:txBody>
      </p:sp>
      <p:sp>
        <p:nvSpPr>
          <p:cNvPr id="37" name="TextBox 36"/>
          <p:cNvSpPr txBox="1"/>
          <p:nvPr/>
        </p:nvSpPr>
        <p:spPr>
          <a:xfrm>
            <a:off x="2133600" y="2766536"/>
            <a:ext cx="5257800" cy="369332"/>
          </a:xfrm>
          <a:prstGeom prst="rect">
            <a:avLst/>
          </a:prstGeom>
          <a:noFill/>
        </p:spPr>
        <p:txBody>
          <a:bodyPr wrap="square" rtlCol="0">
            <a:spAutoFit/>
          </a:bodyPr>
          <a:lstStyle/>
          <a:p>
            <a:pPr>
              <a:tabLst>
                <a:tab pos="573088" algn="l"/>
                <a:tab pos="914400" algn="l"/>
                <a:tab pos="1597025" algn="l"/>
                <a:tab pos="2000250" algn="l"/>
                <a:tab pos="3314700" algn="l"/>
                <a:tab pos="3721100" algn="l"/>
                <a:tab pos="4229100" algn="l"/>
              </a:tabLst>
            </a:pPr>
            <a:r>
              <a:rPr lang="en-US" dirty="0"/>
              <a:t>35A	+	20B	+		+	</a:t>
            </a:r>
            <a:r>
              <a:rPr lang="en-US" dirty="0" err="1"/>
              <a:t>S</a:t>
            </a:r>
            <a:r>
              <a:rPr lang="en-US" sz="1200" dirty="0" err="1"/>
              <a:t>m</a:t>
            </a:r>
            <a:r>
              <a:rPr lang="en-US" dirty="0"/>
              <a:t>	=	1190</a:t>
            </a:r>
          </a:p>
        </p:txBody>
      </p:sp>
      <p:sp>
        <p:nvSpPr>
          <p:cNvPr id="38" name="TextBox 37"/>
          <p:cNvSpPr txBox="1"/>
          <p:nvPr/>
        </p:nvSpPr>
        <p:spPr>
          <a:xfrm>
            <a:off x="7543800" y="2766536"/>
            <a:ext cx="914400" cy="369332"/>
          </a:xfrm>
          <a:prstGeom prst="rect">
            <a:avLst/>
          </a:prstGeom>
          <a:noFill/>
        </p:spPr>
        <p:txBody>
          <a:bodyPr wrap="square" rtlCol="0">
            <a:spAutoFit/>
          </a:bodyPr>
          <a:lstStyle/>
          <a:p>
            <a:r>
              <a:rPr lang="en-US" dirty="0"/>
              <a:t>Malt</a:t>
            </a:r>
          </a:p>
        </p:txBody>
      </p:sp>
      <p:sp>
        <p:nvSpPr>
          <p:cNvPr id="39" name="TextBox 38"/>
          <p:cNvSpPr txBox="1"/>
          <p:nvPr/>
        </p:nvSpPr>
        <p:spPr>
          <a:xfrm>
            <a:off x="2133600" y="3135868"/>
            <a:ext cx="5791200" cy="369332"/>
          </a:xfrm>
          <a:prstGeom prst="rect">
            <a:avLst/>
          </a:prstGeom>
          <a:noFill/>
        </p:spPr>
        <p:txBody>
          <a:bodyPr wrap="square" rtlCol="0">
            <a:spAutoFit/>
          </a:bodyPr>
          <a:lstStyle/>
          <a:p>
            <a:pPr>
              <a:tabLst>
                <a:tab pos="573088" algn="l"/>
                <a:tab pos="914400" algn="l"/>
                <a:tab pos="1597025" algn="l"/>
                <a:tab pos="2000250" algn="l"/>
                <a:tab pos="4229100" algn="l"/>
                <a:tab pos="4572000" algn="l"/>
              </a:tabLst>
            </a:pPr>
            <a:r>
              <a:rPr lang="en-US" dirty="0"/>
              <a:t>A, B, </a:t>
            </a:r>
            <a:r>
              <a:rPr lang="en-US" dirty="0" err="1"/>
              <a:t>S</a:t>
            </a:r>
            <a:r>
              <a:rPr lang="en-US" sz="1400" dirty="0" err="1"/>
              <a:t>c</a:t>
            </a:r>
            <a:r>
              <a:rPr lang="en-US" dirty="0"/>
              <a:t>, </a:t>
            </a:r>
            <a:r>
              <a:rPr lang="en-US" dirty="0" err="1"/>
              <a:t>S</a:t>
            </a:r>
            <a:r>
              <a:rPr lang="en-US" sz="1200" dirty="0" err="1"/>
              <a:t>h</a:t>
            </a:r>
            <a:r>
              <a:rPr lang="en-US" dirty="0"/>
              <a:t>, </a:t>
            </a:r>
            <a:r>
              <a:rPr lang="en-US" dirty="0" err="1"/>
              <a:t>S</a:t>
            </a:r>
            <a:r>
              <a:rPr lang="en-US" sz="1050" dirty="0" err="1"/>
              <a:t>m</a:t>
            </a:r>
            <a:r>
              <a:rPr lang="en-US" dirty="0"/>
              <a:t> 			≥ 	0</a:t>
            </a:r>
          </a:p>
        </p:txBody>
      </p:sp>
      <p:sp>
        <p:nvSpPr>
          <p:cNvPr id="42" name="TextBox 41"/>
          <p:cNvSpPr txBox="1"/>
          <p:nvPr/>
        </p:nvSpPr>
        <p:spPr>
          <a:xfrm>
            <a:off x="152400" y="1074003"/>
            <a:ext cx="2209800" cy="461665"/>
          </a:xfrm>
          <a:prstGeom prst="rect">
            <a:avLst/>
          </a:prstGeom>
          <a:noFill/>
        </p:spPr>
        <p:txBody>
          <a:bodyPr wrap="square" rtlCol="0">
            <a:spAutoFit/>
          </a:bodyPr>
          <a:lstStyle/>
          <a:p>
            <a:r>
              <a:rPr lang="en-US" sz="2400" dirty="0"/>
              <a:t>Standard Form</a:t>
            </a:r>
          </a:p>
        </p:txBody>
      </p:sp>
      <p:sp>
        <p:nvSpPr>
          <p:cNvPr id="43" name="TextBox 42"/>
          <p:cNvSpPr txBox="1"/>
          <p:nvPr/>
        </p:nvSpPr>
        <p:spPr>
          <a:xfrm>
            <a:off x="2133600" y="1120169"/>
            <a:ext cx="5791200" cy="369332"/>
          </a:xfrm>
          <a:prstGeom prst="rect">
            <a:avLst/>
          </a:prstGeom>
          <a:noFill/>
        </p:spPr>
        <p:txBody>
          <a:bodyPr wrap="square" rtlCol="0">
            <a:spAutoFit/>
          </a:bodyPr>
          <a:lstStyle/>
          <a:p>
            <a:r>
              <a:rPr lang="en-US" dirty="0"/>
              <a:t>Add slack variable to turn inequalities into equalities</a:t>
            </a:r>
          </a:p>
        </p:txBody>
      </p:sp>
      <p:sp>
        <p:nvSpPr>
          <p:cNvPr id="40" name="TextBox 39"/>
          <p:cNvSpPr txBox="1"/>
          <p:nvPr/>
        </p:nvSpPr>
        <p:spPr>
          <a:xfrm>
            <a:off x="381000" y="4355068"/>
            <a:ext cx="1524000" cy="369332"/>
          </a:xfrm>
          <a:prstGeom prst="rect">
            <a:avLst/>
          </a:prstGeom>
          <a:noFill/>
        </p:spPr>
        <p:txBody>
          <a:bodyPr wrap="square" rtlCol="0">
            <a:spAutoFit/>
          </a:bodyPr>
          <a:lstStyle/>
          <a:p>
            <a:r>
              <a:rPr lang="en-US" dirty="0"/>
              <a:t>Maximize</a:t>
            </a:r>
          </a:p>
        </p:txBody>
      </p:sp>
      <p:sp>
        <p:nvSpPr>
          <p:cNvPr id="41" name="TextBox 40"/>
          <p:cNvSpPr txBox="1"/>
          <p:nvPr/>
        </p:nvSpPr>
        <p:spPr>
          <a:xfrm>
            <a:off x="609600" y="4724400"/>
            <a:ext cx="1524000" cy="369332"/>
          </a:xfrm>
          <a:prstGeom prst="rect">
            <a:avLst/>
          </a:prstGeom>
          <a:noFill/>
        </p:spPr>
        <p:txBody>
          <a:bodyPr wrap="square" rtlCol="0">
            <a:spAutoFit/>
          </a:bodyPr>
          <a:lstStyle/>
          <a:p>
            <a:r>
              <a:rPr lang="en-US" dirty="0"/>
              <a:t>Subject to:</a:t>
            </a:r>
          </a:p>
        </p:txBody>
      </p:sp>
      <p:sp>
        <p:nvSpPr>
          <p:cNvPr id="44" name="TextBox 43"/>
          <p:cNvSpPr txBox="1"/>
          <p:nvPr/>
        </p:nvSpPr>
        <p:spPr>
          <a:xfrm>
            <a:off x="2133600" y="4355068"/>
            <a:ext cx="2971800" cy="369332"/>
          </a:xfrm>
          <a:prstGeom prst="rect">
            <a:avLst/>
          </a:prstGeom>
          <a:noFill/>
        </p:spPr>
        <p:txBody>
          <a:bodyPr wrap="square" rtlCol="0">
            <a:spAutoFit/>
          </a:bodyPr>
          <a:lstStyle/>
          <a:p>
            <a:pPr>
              <a:tabLst>
                <a:tab pos="573088" algn="l"/>
              </a:tabLst>
            </a:pPr>
            <a:r>
              <a:rPr lang="en-US" dirty="0"/>
              <a:t>13A	+	23B</a:t>
            </a:r>
          </a:p>
        </p:txBody>
      </p:sp>
      <p:sp>
        <p:nvSpPr>
          <p:cNvPr id="45" name="TextBox 44"/>
          <p:cNvSpPr txBox="1"/>
          <p:nvPr/>
        </p:nvSpPr>
        <p:spPr>
          <a:xfrm>
            <a:off x="7543800" y="4355068"/>
            <a:ext cx="914400" cy="369332"/>
          </a:xfrm>
          <a:prstGeom prst="rect">
            <a:avLst/>
          </a:prstGeom>
          <a:noFill/>
        </p:spPr>
        <p:txBody>
          <a:bodyPr wrap="square" rtlCol="0">
            <a:spAutoFit/>
          </a:bodyPr>
          <a:lstStyle/>
          <a:p>
            <a:r>
              <a:rPr lang="en-US" dirty="0"/>
              <a:t>Profit</a:t>
            </a:r>
          </a:p>
        </p:txBody>
      </p:sp>
      <p:sp>
        <p:nvSpPr>
          <p:cNvPr id="46" name="TextBox 45"/>
          <p:cNvSpPr txBox="1"/>
          <p:nvPr/>
        </p:nvSpPr>
        <p:spPr>
          <a:xfrm>
            <a:off x="2133600" y="4747736"/>
            <a:ext cx="5181600" cy="369332"/>
          </a:xfrm>
          <a:prstGeom prst="rect">
            <a:avLst/>
          </a:prstGeom>
          <a:noFill/>
        </p:spPr>
        <p:txBody>
          <a:bodyPr wrap="square" rtlCol="0">
            <a:spAutoFit/>
          </a:bodyPr>
          <a:lstStyle/>
          <a:p>
            <a:pPr>
              <a:tabLst>
                <a:tab pos="573088" algn="l"/>
                <a:tab pos="914400" algn="l"/>
                <a:tab pos="1597025" algn="l"/>
                <a:tab pos="2000250" algn="l"/>
                <a:tab pos="2400300" algn="l"/>
                <a:tab pos="4229100" algn="l"/>
              </a:tabLst>
            </a:pPr>
            <a:r>
              <a:rPr lang="en-US" dirty="0"/>
              <a:t>  5A	+	15B	+	0		=	480</a:t>
            </a:r>
          </a:p>
        </p:txBody>
      </p:sp>
      <p:sp>
        <p:nvSpPr>
          <p:cNvPr id="47" name="TextBox 46"/>
          <p:cNvSpPr txBox="1"/>
          <p:nvPr/>
        </p:nvSpPr>
        <p:spPr>
          <a:xfrm>
            <a:off x="7543800" y="4747736"/>
            <a:ext cx="914400" cy="369332"/>
          </a:xfrm>
          <a:prstGeom prst="rect">
            <a:avLst/>
          </a:prstGeom>
          <a:noFill/>
        </p:spPr>
        <p:txBody>
          <a:bodyPr wrap="square" rtlCol="0">
            <a:spAutoFit/>
          </a:bodyPr>
          <a:lstStyle/>
          <a:p>
            <a:r>
              <a:rPr lang="en-US" dirty="0"/>
              <a:t>Corn</a:t>
            </a:r>
          </a:p>
        </p:txBody>
      </p:sp>
      <p:sp>
        <p:nvSpPr>
          <p:cNvPr id="48" name="TextBox 47"/>
          <p:cNvSpPr txBox="1"/>
          <p:nvPr/>
        </p:nvSpPr>
        <p:spPr>
          <a:xfrm>
            <a:off x="2133600" y="5117068"/>
            <a:ext cx="5257800" cy="369332"/>
          </a:xfrm>
          <a:prstGeom prst="rect">
            <a:avLst/>
          </a:prstGeom>
          <a:noFill/>
        </p:spPr>
        <p:txBody>
          <a:bodyPr wrap="square" rtlCol="0">
            <a:spAutoFit/>
          </a:bodyPr>
          <a:lstStyle/>
          <a:p>
            <a:pPr>
              <a:tabLst>
                <a:tab pos="573088" algn="l"/>
                <a:tab pos="914400" algn="l"/>
                <a:tab pos="1597025" algn="l"/>
                <a:tab pos="2000250" algn="l"/>
                <a:tab pos="2514600" algn="l"/>
                <a:tab pos="2857500" algn="l"/>
                <a:tab pos="4229100" algn="l"/>
              </a:tabLst>
            </a:pPr>
            <a:r>
              <a:rPr lang="en-US" dirty="0"/>
              <a:t>  4A	+	  4B			+	0	= 	160</a:t>
            </a:r>
          </a:p>
        </p:txBody>
      </p:sp>
      <p:sp>
        <p:nvSpPr>
          <p:cNvPr id="49" name="TextBox 48"/>
          <p:cNvSpPr txBox="1"/>
          <p:nvPr/>
        </p:nvSpPr>
        <p:spPr>
          <a:xfrm>
            <a:off x="7543800" y="5117068"/>
            <a:ext cx="914400" cy="369332"/>
          </a:xfrm>
          <a:prstGeom prst="rect">
            <a:avLst/>
          </a:prstGeom>
          <a:noFill/>
        </p:spPr>
        <p:txBody>
          <a:bodyPr wrap="square" rtlCol="0">
            <a:spAutoFit/>
          </a:bodyPr>
          <a:lstStyle/>
          <a:p>
            <a:r>
              <a:rPr lang="en-US" dirty="0"/>
              <a:t>Hops</a:t>
            </a:r>
          </a:p>
        </p:txBody>
      </p:sp>
      <p:sp>
        <p:nvSpPr>
          <p:cNvPr id="50" name="TextBox 49"/>
          <p:cNvSpPr txBox="1"/>
          <p:nvPr/>
        </p:nvSpPr>
        <p:spPr>
          <a:xfrm>
            <a:off x="2133600" y="5509736"/>
            <a:ext cx="5257800" cy="369332"/>
          </a:xfrm>
          <a:prstGeom prst="rect">
            <a:avLst/>
          </a:prstGeom>
          <a:noFill/>
        </p:spPr>
        <p:txBody>
          <a:bodyPr wrap="square" rtlCol="0">
            <a:spAutoFit/>
          </a:bodyPr>
          <a:lstStyle/>
          <a:p>
            <a:pPr>
              <a:tabLst>
                <a:tab pos="573088" algn="l"/>
                <a:tab pos="914400" algn="l"/>
                <a:tab pos="1597025" algn="l"/>
                <a:tab pos="2000250" algn="l"/>
                <a:tab pos="3314700" algn="l"/>
                <a:tab pos="3721100" algn="l"/>
                <a:tab pos="4229100" algn="l"/>
              </a:tabLst>
            </a:pPr>
            <a:r>
              <a:rPr lang="en-US" dirty="0"/>
              <a:t>35A	+	20B	+		+	210	=	1190</a:t>
            </a:r>
          </a:p>
        </p:txBody>
      </p:sp>
      <p:sp>
        <p:nvSpPr>
          <p:cNvPr id="51" name="TextBox 50"/>
          <p:cNvSpPr txBox="1"/>
          <p:nvPr/>
        </p:nvSpPr>
        <p:spPr>
          <a:xfrm>
            <a:off x="7543800" y="5509736"/>
            <a:ext cx="914400" cy="369332"/>
          </a:xfrm>
          <a:prstGeom prst="rect">
            <a:avLst/>
          </a:prstGeom>
          <a:noFill/>
        </p:spPr>
        <p:txBody>
          <a:bodyPr wrap="square" rtlCol="0">
            <a:spAutoFit/>
          </a:bodyPr>
          <a:lstStyle/>
          <a:p>
            <a:r>
              <a:rPr lang="en-US" dirty="0"/>
              <a:t>Malt</a:t>
            </a:r>
          </a:p>
        </p:txBody>
      </p:sp>
      <p:sp>
        <p:nvSpPr>
          <p:cNvPr id="53" name="TextBox 52"/>
          <p:cNvSpPr txBox="1"/>
          <p:nvPr/>
        </p:nvSpPr>
        <p:spPr>
          <a:xfrm>
            <a:off x="152400" y="3817203"/>
            <a:ext cx="2209800" cy="461665"/>
          </a:xfrm>
          <a:prstGeom prst="rect">
            <a:avLst/>
          </a:prstGeom>
          <a:noFill/>
        </p:spPr>
        <p:txBody>
          <a:bodyPr wrap="square" rtlCol="0">
            <a:spAutoFit/>
          </a:bodyPr>
          <a:lstStyle/>
          <a:p>
            <a:r>
              <a:rPr lang="en-US" sz="2400" dirty="0"/>
              <a:t>Standard Form</a:t>
            </a:r>
          </a:p>
        </p:txBody>
      </p:sp>
      <p:sp>
        <p:nvSpPr>
          <p:cNvPr id="54" name="TextBox 53"/>
          <p:cNvSpPr txBox="1"/>
          <p:nvPr/>
        </p:nvSpPr>
        <p:spPr>
          <a:xfrm>
            <a:off x="2133600" y="3863369"/>
            <a:ext cx="5791200" cy="369332"/>
          </a:xfrm>
          <a:prstGeom prst="rect">
            <a:avLst/>
          </a:prstGeom>
          <a:noFill/>
        </p:spPr>
        <p:txBody>
          <a:bodyPr wrap="square" rtlCol="0">
            <a:spAutoFit/>
          </a:bodyPr>
          <a:lstStyle/>
          <a:p>
            <a:r>
              <a:rPr lang="en-US" dirty="0"/>
              <a:t>at solution A=12 and B=28</a:t>
            </a:r>
          </a:p>
        </p:txBody>
      </p:sp>
    </p:spTree>
    <p:extLst>
      <p:ext uri="{BB962C8B-B14F-4D97-AF65-F5344CB8AC3E}">
        <p14:creationId xmlns:p14="http://schemas.microsoft.com/office/powerpoint/2010/main" val="68199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66800"/>
            <a:ext cx="6934200" cy="461665"/>
          </a:xfrm>
          <a:prstGeom prst="rect">
            <a:avLst/>
          </a:prstGeom>
          <a:noFill/>
        </p:spPr>
        <p:txBody>
          <a:bodyPr wrap="square" rtlCol="0">
            <a:spAutoFit/>
          </a:bodyPr>
          <a:lstStyle/>
          <a:p>
            <a:r>
              <a:rPr lang="en-US" sz="2400" b="1" dirty="0"/>
              <a:t>Sofa Drink Company</a:t>
            </a:r>
          </a:p>
        </p:txBody>
      </p:sp>
      <p:graphicFrame>
        <p:nvGraphicFramePr>
          <p:cNvPr id="5" name="Table 4"/>
          <p:cNvGraphicFramePr>
            <a:graphicFrameLocks noGrp="1"/>
          </p:cNvGraphicFramePr>
          <p:nvPr>
            <p:extLst>
              <p:ext uri="{D42A27DB-BD31-4B8C-83A1-F6EECF244321}">
                <p14:modId xmlns:p14="http://schemas.microsoft.com/office/powerpoint/2010/main" val="4281281161"/>
              </p:ext>
            </p:extLst>
          </p:nvPr>
        </p:nvGraphicFramePr>
        <p:xfrm>
          <a:off x="838200" y="2743200"/>
          <a:ext cx="4226357" cy="1219200"/>
        </p:xfrm>
        <a:graphic>
          <a:graphicData uri="http://schemas.openxmlformats.org/drawingml/2006/table">
            <a:tbl>
              <a:tblPr firstRow="1" bandRow="1">
                <a:tableStyleId>{5940675A-B579-460E-94D1-54222C63F5DA}</a:tableStyleId>
              </a:tblPr>
              <a:tblGrid>
                <a:gridCol w="1786128">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21029">
                  <a:extLst>
                    <a:ext uri="{9D8B030D-6E8A-4147-A177-3AD203B41FA5}">
                      <a16:colId xmlns:a16="http://schemas.microsoft.com/office/drawing/2014/main" val="20002"/>
                    </a:ext>
                  </a:extLst>
                </a:gridCol>
              </a:tblGrid>
              <a:tr h="266700">
                <a:tc>
                  <a:txBody>
                    <a:bodyPr/>
                    <a:lstStyle/>
                    <a:p>
                      <a:endParaRPr lang="en-US" sz="1400" dirty="0"/>
                    </a:p>
                  </a:txBody>
                  <a:tcPr/>
                </a:tc>
                <a:tc>
                  <a:txBody>
                    <a:bodyPr/>
                    <a:lstStyle/>
                    <a:p>
                      <a:pPr algn="ctr"/>
                      <a:r>
                        <a:rPr lang="en-US" sz="1400" dirty="0"/>
                        <a:t>Louisville</a:t>
                      </a:r>
                    </a:p>
                  </a:txBody>
                  <a:tcPr/>
                </a:tc>
                <a:tc>
                  <a:txBody>
                    <a:bodyPr/>
                    <a:lstStyle/>
                    <a:p>
                      <a:pPr algn="ctr"/>
                      <a:r>
                        <a:rPr lang="en-US" sz="1400" dirty="0"/>
                        <a:t>Owensboro</a:t>
                      </a:r>
                    </a:p>
                  </a:txBody>
                  <a:tcPr/>
                </a:tc>
                <a:extLst>
                  <a:ext uri="{0D108BD9-81ED-4DB2-BD59-A6C34878D82A}">
                    <a16:rowId xmlns:a16="http://schemas.microsoft.com/office/drawing/2014/main" val="10000"/>
                  </a:ext>
                </a:extLst>
              </a:tr>
              <a:tr h="266700">
                <a:tc>
                  <a:txBody>
                    <a:bodyPr/>
                    <a:lstStyle/>
                    <a:p>
                      <a:r>
                        <a:rPr lang="en-US" sz="1400" dirty="0"/>
                        <a:t>Grape</a:t>
                      </a:r>
                      <a:r>
                        <a:rPr lang="en-US" sz="1400" baseline="0" dirty="0"/>
                        <a:t> Soda</a:t>
                      </a:r>
                      <a:endParaRPr lang="en-US" sz="1400" dirty="0"/>
                    </a:p>
                  </a:txBody>
                  <a:tcPr/>
                </a:tc>
                <a:tc>
                  <a:txBody>
                    <a:bodyPr/>
                    <a:lstStyle/>
                    <a:p>
                      <a:pPr algn="r"/>
                      <a:r>
                        <a:rPr lang="en-US" sz="1400" dirty="0"/>
                        <a:t>3000</a:t>
                      </a:r>
                    </a:p>
                  </a:txBody>
                  <a:tcPr/>
                </a:tc>
                <a:tc>
                  <a:txBody>
                    <a:bodyPr/>
                    <a:lstStyle/>
                    <a:p>
                      <a:pPr algn="r"/>
                      <a:r>
                        <a:rPr lang="en-US" sz="1400" dirty="0"/>
                        <a:t>1000</a:t>
                      </a:r>
                    </a:p>
                  </a:txBody>
                  <a:tcPr/>
                </a:tc>
                <a:extLst>
                  <a:ext uri="{0D108BD9-81ED-4DB2-BD59-A6C34878D82A}">
                    <a16:rowId xmlns:a16="http://schemas.microsoft.com/office/drawing/2014/main" val="10001"/>
                  </a:ext>
                </a:extLst>
              </a:tr>
              <a:tr h="266700">
                <a:tc>
                  <a:txBody>
                    <a:bodyPr/>
                    <a:lstStyle/>
                    <a:p>
                      <a:r>
                        <a:rPr lang="en-US" sz="1400" dirty="0"/>
                        <a:t>Orange Soda</a:t>
                      </a:r>
                    </a:p>
                  </a:txBody>
                  <a:tcPr/>
                </a:tc>
                <a:tc>
                  <a:txBody>
                    <a:bodyPr/>
                    <a:lstStyle/>
                    <a:p>
                      <a:pPr algn="r"/>
                      <a:r>
                        <a:rPr lang="en-US" sz="1400" dirty="0"/>
                        <a:t>1000</a:t>
                      </a:r>
                    </a:p>
                  </a:txBody>
                  <a:tcPr/>
                </a:tc>
                <a:tc>
                  <a:txBody>
                    <a:bodyPr/>
                    <a:lstStyle/>
                    <a:p>
                      <a:pPr algn="r"/>
                      <a:r>
                        <a:rPr lang="en-US" sz="1400" dirty="0"/>
                        <a:t>1000</a:t>
                      </a:r>
                    </a:p>
                  </a:txBody>
                  <a:tcPr/>
                </a:tc>
                <a:extLst>
                  <a:ext uri="{0D108BD9-81ED-4DB2-BD59-A6C34878D82A}">
                    <a16:rowId xmlns:a16="http://schemas.microsoft.com/office/drawing/2014/main" val="10002"/>
                  </a:ext>
                </a:extLst>
              </a:tr>
              <a:tr h="266700">
                <a:tc>
                  <a:txBody>
                    <a:bodyPr/>
                    <a:lstStyle/>
                    <a:p>
                      <a:r>
                        <a:rPr lang="en-US" sz="1400" dirty="0"/>
                        <a:t>Blueberry</a:t>
                      </a:r>
                      <a:r>
                        <a:rPr lang="en-US" sz="1400" baseline="0" dirty="0"/>
                        <a:t> Soda</a:t>
                      </a:r>
                      <a:endParaRPr lang="en-US" sz="1400" dirty="0"/>
                    </a:p>
                  </a:txBody>
                  <a:tcPr/>
                </a:tc>
                <a:tc>
                  <a:txBody>
                    <a:bodyPr/>
                    <a:lstStyle/>
                    <a:p>
                      <a:pPr algn="r"/>
                      <a:r>
                        <a:rPr lang="en-US" sz="1400" dirty="0"/>
                        <a:t>2000</a:t>
                      </a:r>
                    </a:p>
                  </a:txBody>
                  <a:tcPr/>
                </a:tc>
                <a:tc>
                  <a:txBody>
                    <a:bodyPr/>
                    <a:lstStyle/>
                    <a:p>
                      <a:pPr algn="r"/>
                      <a:r>
                        <a:rPr lang="en-US" sz="1400" dirty="0"/>
                        <a:t>6000</a:t>
                      </a:r>
                    </a:p>
                  </a:txBody>
                  <a:tcPr/>
                </a:tc>
                <a:extLst>
                  <a:ext uri="{0D108BD9-81ED-4DB2-BD59-A6C34878D82A}">
                    <a16:rowId xmlns:a16="http://schemas.microsoft.com/office/drawing/2014/main" val="10003"/>
                  </a:ext>
                </a:extLst>
              </a:tr>
            </a:tbl>
          </a:graphicData>
        </a:graphic>
      </p:graphicFrame>
      <p:sp>
        <p:nvSpPr>
          <p:cNvPr id="2" name="Rectangle 1"/>
          <p:cNvSpPr/>
          <p:nvPr/>
        </p:nvSpPr>
        <p:spPr>
          <a:xfrm>
            <a:off x="548640" y="1505094"/>
            <a:ext cx="7909560" cy="1200329"/>
          </a:xfrm>
          <a:prstGeom prst="rect">
            <a:avLst/>
          </a:prstGeom>
        </p:spPr>
        <p:txBody>
          <a:bodyPr wrap="square">
            <a:spAutoFit/>
          </a:bodyPr>
          <a:lstStyle/>
          <a:p>
            <a:r>
              <a:rPr lang="en-US" dirty="0"/>
              <a:t>A soft drink company has two bottling plants, one located in Louisville and the other in Owensboro. Each plant produces three different soft drinks Grape, Orange, and Blueberry flavor. The capacities of the two plants in number of bottles per day, are as follows:</a:t>
            </a:r>
          </a:p>
        </p:txBody>
      </p:sp>
      <p:sp>
        <p:nvSpPr>
          <p:cNvPr id="4" name="Rectangle 3"/>
          <p:cNvSpPr/>
          <p:nvPr/>
        </p:nvSpPr>
        <p:spPr>
          <a:xfrm>
            <a:off x="566928" y="4191000"/>
            <a:ext cx="8043672" cy="1754326"/>
          </a:xfrm>
          <a:prstGeom prst="rect">
            <a:avLst/>
          </a:prstGeom>
        </p:spPr>
        <p:txBody>
          <a:bodyPr wrap="square">
            <a:spAutoFit/>
          </a:bodyPr>
          <a:lstStyle/>
          <a:p>
            <a:r>
              <a:rPr lang="en-US" dirty="0"/>
              <a:t>A market survey indicates that during the month of May, there will be a demand for 24,000 bottles of Grape, 16,000 bottles of Orange and 48,000 bottles of Blueberry. The operating cost per day of running the plants in Louisville  and Owensboro are respectively $6,000 and $4,000. How many days should the firm run each plant in the month of May so that the production cost is minimized while still meeting the market demand.</a:t>
            </a:r>
          </a:p>
        </p:txBody>
      </p:sp>
    </p:spTree>
    <p:extLst>
      <p:ext uri="{BB962C8B-B14F-4D97-AF65-F5344CB8AC3E}">
        <p14:creationId xmlns:p14="http://schemas.microsoft.com/office/powerpoint/2010/main" val="1164374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66800"/>
            <a:ext cx="6934200" cy="461665"/>
          </a:xfrm>
          <a:prstGeom prst="rect">
            <a:avLst/>
          </a:prstGeom>
          <a:noFill/>
        </p:spPr>
        <p:txBody>
          <a:bodyPr wrap="square" rtlCol="0">
            <a:spAutoFit/>
          </a:bodyPr>
          <a:lstStyle/>
          <a:p>
            <a:r>
              <a:rPr lang="en-US" sz="2400" b="1" dirty="0"/>
              <a:t>Sofa Drink Company</a:t>
            </a:r>
          </a:p>
        </p:txBody>
      </p:sp>
      <p:sp>
        <p:nvSpPr>
          <p:cNvPr id="2" name="Rectangle 1"/>
          <p:cNvSpPr/>
          <p:nvPr/>
        </p:nvSpPr>
        <p:spPr>
          <a:xfrm>
            <a:off x="548640" y="1505094"/>
            <a:ext cx="7833360" cy="2031325"/>
          </a:xfrm>
          <a:prstGeom prst="rect">
            <a:avLst/>
          </a:prstGeom>
        </p:spPr>
        <p:txBody>
          <a:bodyPr wrap="square">
            <a:spAutoFit/>
          </a:bodyPr>
          <a:lstStyle/>
          <a:p>
            <a:r>
              <a:rPr lang="en-US" dirty="0"/>
              <a:t>Suppose that the firm runs the Louisville plant for x</a:t>
            </a:r>
            <a:r>
              <a:rPr lang="en-US" sz="1200" dirty="0"/>
              <a:t>1</a:t>
            </a:r>
            <a:r>
              <a:rPr lang="en-US" dirty="0"/>
              <a:t> days and the Owensboro plant for x</a:t>
            </a:r>
            <a:r>
              <a:rPr lang="en-US" sz="1200" dirty="0"/>
              <a:t>2</a:t>
            </a:r>
            <a:r>
              <a:rPr lang="en-US" dirty="0"/>
              <a:t> days in the month of May in order to meet the market demand.</a:t>
            </a:r>
          </a:p>
          <a:p>
            <a:r>
              <a:rPr lang="en-US" dirty="0"/>
              <a:t>The per day operating cost of Louisville plant is $6000. Therefore, for x</a:t>
            </a:r>
            <a:r>
              <a:rPr lang="en-US" sz="1200" dirty="0"/>
              <a:t>1</a:t>
            </a:r>
            <a:r>
              <a:rPr lang="en-US" dirty="0"/>
              <a:t> days the operating cost will be $6,000x</a:t>
            </a:r>
            <a:r>
              <a:rPr lang="en-US" sz="1200" dirty="0"/>
              <a:t>1</a:t>
            </a:r>
            <a:r>
              <a:rPr lang="en-US" dirty="0"/>
              <a:t>.</a:t>
            </a:r>
          </a:p>
          <a:p>
            <a:r>
              <a:rPr lang="en-US" dirty="0"/>
              <a:t>The per day operating cost of the Owensboro plant is $4,000. Therefore,</a:t>
            </a:r>
          </a:p>
          <a:p>
            <a:r>
              <a:rPr lang="en-US" dirty="0"/>
              <a:t>for x</a:t>
            </a:r>
            <a:r>
              <a:rPr lang="en-US" sz="1200" dirty="0"/>
              <a:t>2</a:t>
            </a:r>
            <a:r>
              <a:rPr lang="en-US" dirty="0"/>
              <a:t> days the operating cost will be $4,000x</a:t>
            </a:r>
            <a:r>
              <a:rPr lang="en-US" sz="1200" dirty="0"/>
              <a:t>2</a:t>
            </a:r>
            <a:r>
              <a:rPr lang="en-US" dirty="0"/>
              <a:t>. Thus the total operating cost of two plants is given by:</a:t>
            </a:r>
          </a:p>
        </p:txBody>
      </p:sp>
      <mc:AlternateContent xmlns:mc="http://schemas.openxmlformats.org/markup-compatibility/2006" xmlns:a14="http://schemas.microsoft.com/office/drawing/2010/main">
        <mc:Choice Requires="a14">
          <p:sp>
            <p:nvSpPr>
              <p:cNvPr id="4" name="TextBox 3"/>
              <p:cNvSpPr txBox="1"/>
              <p:nvPr/>
            </p:nvSpPr>
            <p:spPr>
              <a:xfrm>
                <a:off x="838200" y="3706062"/>
                <a:ext cx="311809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𝑚𝑖𝑛𝑖𝑚𝑖𝑧𝑒</m:t>
                      </m:r>
                      <m:r>
                        <a:rPr lang="en-US" b="0" i="1" smtClean="0">
                          <a:latin typeface="Cambria Math"/>
                        </a:rPr>
                        <m:t>   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+4000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838200" y="3706062"/>
                <a:ext cx="3118098"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841248" y="4075394"/>
                <a:ext cx="133510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𝑠𝑢𝑏𝑗𝑒𝑐𝑡</m:t>
                      </m:r>
                      <m:r>
                        <a:rPr lang="en-US" b="0" i="1" smtClean="0">
                          <a:latin typeface="Cambria Math"/>
                        </a:rPr>
                        <m:t> </m:t>
                      </m:r>
                      <m:r>
                        <a:rPr lang="en-US" b="0" i="1" smtClean="0">
                          <a:latin typeface="Cambria Math"/>
                        </a:rPr>
                        <m:t>𝑡𝑜</m:t>
                      </m:r>
                      <m:r>
                        <a:rPr lang="en-US" b="0" i="1" smtClean="0">
                          <a:latin typeface="Cambria Math"/>
                        </a:rPr>
                        <m:t>:</m:t>
                      </m:r>
                    </m:oMath>
                  </m:oMathPara>
                </a14:m>
                <a:endParaRPr lang="en-US" dirty="0"/>
              </a:p>
            </p:txBody>
          </p:sp>
        </mc:Choice>
        <mc:Fallback xmlns="">
          <p:sp>
            <p:nvSpPr>
              <p:cNvPr id="22" name="TextBox 21"/>
              <p:cNvSpPr txBox="1">
                <a:spLocks noRot="1" noChangeAspect="1" noMove="1" noResize="1" noEditPoints="1" noAdjustHandles="1" noChangeArrowheads="1" noChangeShapeType="1" noTextEdit="1"/>
              </p:cNvSpPr>
              <p:nvPr/>
            </p:nvSpPr>
            <p:spPr>
              <a:xfrm>
                <a:off x="841248" y="4075394"/>
                <a:ext cx="1335109" cy="369332"/>
              </a:xfrm>
              <a:prstGeom prst="rect">
                <a:avLst/>
              </a:prstGeom>
              <a:blipFill rotWithShape="1">
                <a:blip r:embed="rId3"/>
                <a:stretch>
                  <a:fillRect l="-913"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990600" y="4572000"/>
                <a:ext cx="2869375" cy="369332"/>
              </a:xfrm>
              <a:prstGeom prst="rect">
                <a:avLst/>
              </a:prstGeom>
              <a:noFill/>
            </p:spPr>
            <p:txBody>
              <a:bodyPr wrap="none" rtlCol="0">
                <a:spAutoFit/>
              </a:bodyPr>
              <a:lstStyle/>
              <a:p>
                <a:r>
                  <a:rPr lang="en-US" dirty="0"/>
                  <a:t>3</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≥24000</m:t>
                    </m:r>
                  </m:oMath>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990600" y="4572000"/>
                <a:ext cx="2869375" cy="369332"/>
              </a:xfrm>
              <a:prstGeom prst="rect">
                <a:avLst/>
              </a:prstGeom>
              <a:blipFill rotWithShape="1">
                <a:blip r:embed="rId4"/>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075091" y="4583668"/>
                <a:ext cx="354994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𝑏𝑜𝑡𝑡𝑙𝑒𝑠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𝐺𝑟𝑎𝑑𝑒</m:t>
                      </m:r>
                      <m:r>
                        <a:rPr lang="en-US" b="0" i="1" smtClean="0">
                          <a:latin typeface="Cambria Math"/>
                        </a:rPr>
                        <m:t> </m:t>
                      </m:r>
                      <m:r>
                        <a:rPr lang="en-US" b="0" i="1" smtClean="0">
                          <a:latin typeface="Cambria Math"/>
                        </a:rPr>
                        <m:t>𝑠𝑜𝑓𝑎</m:t>
                      </m:r>
                      <m:r>
                        <a:rPr lang="en-US" b="0" i="1" smtClean="0">
                          <a:latin typeface="Cambria Math"/>
                        </a:rPr>
                        <m:t> </m:t>
                      </m:r>
                      <m:r>
                        <a:rPr lang="en-US" b="0" i="1" smtClean="0">
                          <a:latin typeface="Cambria Math"/>
                        </a:rPr>
                        <m:t>𝑐𝑜𝑛𝑡𝑟𝑎𝑖𝑛𝑡</m:t>
                      </m:r>
                    </m:oMath>
                  </m:oMathPara>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4075091" y="4583668"/>
                <a:ext cx="3549946" cy="369332"/>
              </a:xfrm>
              <a:prstGeom prst="rect">
                <a:avLst/>
              </a:prstGeom>
              <a:blipFill rotWithShape="1">
                <a:blip r:embed="rId5"/>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990600" y="5040868"/>
                <a:ext cx="286937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≥16000</m:t>
                    </m:r>
                  </m:oMath>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990600" y="5040868"/>
                <a:ext cx="2869375" cy="369332"/>
              </a:xfrm>
              <a:prstGeom prst="rect">
                <a:avLst/>
              </a:prstGeom>
              <a:blipFill rotWithShape="1">
                <a:blip r:embed="rId6"/>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990600" y="5498068"/>
                <a:ext cx="2869375" cy="369332"/>
              </a:xfrm>
              <a:prstGeom prst="rect">
                <a:avLst/>
              </a:prstGeom>
              <a:noFill/>
            </p:spPr>
            <p:txBody>
              <a:bodyPr wrap="none" rtlCol="0">
                <a:spAutoFit/>
              </a:bodyPr>
              <a:lstStyle/>
              <a:p>
                <a:r>
                  <a:rPr lang="en-US" dirty="0"/>
                  <a:t>2</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≥48000</m:t>
                    </m:r>
                  </m:oMath>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990600" y="5498068"/>
                <a:ext cx="2869375" cy="369332"/>
              </a:xfrm>
              <a:prstGeom prst="rect">
                <a:avLst/>
              </a:prstGeom>
              <a:blipFill rotWithShape="1">
                <a:blip r:embed="rId7"/>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071772" y="5029200"/>
                <a:ext cx="370062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𝑏𝑜𝑡𝑡𝑙𝑒𝑠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𝑂𝑟𝑎𝑛𝑔𝑒</m:t>
                      </m:r>
                      <m:r>
                        <a:rPr lang="en-US" b="0" i="1" smtClean="0">
                          <a:latin typeface="Cambria Math"/>
                        </a:rPr>
                        <m:t> </m:t>
                      </m:r>
                      <m:r>
                        <a:rPr lang="en-US" b="0" i="1" smtClean="0">
                          <a:latin typeface="Cambria Math"/>
                        </a:rPr>
                        <m:t>𝑠𝑜𝑓𝑎</m:t>
                      </m:r>
                      <m:r>
                        <a:rPr lang="en-US" b="0" i="1" smtClean="0">
                          <a:latin typeface="Cambria Math"/>
                        </a:rPr>
                        <m:t> </m:t>
                      </m:r>
                      <m:r>
                        <a:rPr lang="en-US" b="0" i="1" smtClean="0">
                          <a:latin typeface="Cambria Math"/>
                        </a:rPr>
                        <m:t>𝑐𝑜𝑛𝑡𝑟𝑎𝑖𝑛𝑡</m:t>
                      </m:r>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4071772" y="5029200"/>
                <a:ext cx="3700628" cy="369332"/>
              </a:xfrm>
              <a:prstGeom prst="rect">
                <a:avLst/>
              </a:prstGeom>
              <a:blipFill rotWithShape="1">
                <a:blip r:embed="rId8"/>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4070054" y="5486400"/>
                <a:ext cx="397685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𝑏𝑜𝑡𝑡𝑙𝑒𝑠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𝐵𝑙𝑢𝑒𝑏𝑒𝑟𝑟𝑦</m:t>
                      </m:r>
                      <m:r>
                        <a:rPr lang="en-US" b="0" i="1" smtClean="0">
                          <a:latin typeface="Cambria Math"/>
                        </a:rPr>
                        <m:t> </m:t>
                      </m:r>
                      <m:r>
                        <a:rPr lang="en-US" b="0" i="1" smtClean="0">
                          <a:latin typeface="Cambria Math"/>
                        </a:rPr>
                        <m:t>𝑠𝑜𝑓𝑎</m:t>
                      </m:r>
                      <m:r>
                        <a:rPr lang="en-US" b="0" i="1" smtClean="0">
                          <a:latin typeface="Cambria Math"/>
                        </a:rPr>
                        <m:t> </m:t>
                      </m:r>
                      <m:r>
                        <a:rPr lang="en-US" b="0" i="1" smtClean="0">
                          <a:latin typeface="Cambria Math"/>
                        </a:rPr>
                        <m:t>𝑐𝑜𝑛𝑡𝑟𝑎𝑖𝑛𝑡</m:t>
                      </m:r>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4070054" y="5486400"/>
                <a:ext cx="3976858" cy="369332"/>
              </a:xfrm>
              <a:prstGeom prst="rect">
                <a:avLst/>
              </a:prstGeom>
              <a:blipFill rotWithShape="1">
                <a:blip r:embed="rId9"/>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990600" y="5955268"/>
                <a:ext cx="1179810"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sSub>
                        <m:sSubPr>
                          <m:ctrlPr>
                            <a:rPr lang="en-US" b="0" i="1" smtClean="0">
                              <a:latin typeface="Cambria Math" panose="02040503050406030204" pitchFamily="18" charset="0"/>
                            </a:rPr>
                          </m:ctrlPr>
                        </m:sSubPr>
                        <m:e>
                          <m:r>
                            <a:rPr lang="en-US" b="0" i="1" smtClean="0">
                              <a:latin typeface="Cambria Math"/>
                            </a:rPr>
                            <m:t>, </m:t>
                          </m:r>
                          <m:r>
                            <a:rPr lang="en-US" b="0" i="1" smtClean="0">
                              <a:latin typeface="Cambria Math"/>
                            </a:rPr>
                            <m:t>𝑥</m:t>
                          </m:r>
                        </m:e>
                        <m:sub>
                          <m:r>
                            <a:rPr lang="en-US" b="0" i="1" smtClean="0">
                              <a:latin typeface="Cambria Math"/>
                            </a:rPr>
                            <m:t>2</m:t>
                          </m:r>
                        </m:sub>
                      </m:sSub>
                      <m:r>
                        <a:rPr lang="en-US" b="0" i="1" smtClean="0">
                          <a:latin typeface="Cambria Math"/>
                          <a:ea typeface="Cambria Math"/>
                        </a:rPr>
                        <m:t>≥0</m:t>
                      </m:r>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990600" y="5955268"/>
                <a:ext cx="1179810" cy="369332"/>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98303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892662693"/>
              </p:ext>
            </p:extLst>
          </p:nvPr>
        </p:nvGraphicFramePr>
        <p:xfrm>
          <a:off x="3505200" y="2590800"/>
          <a:ext cx="5486400" cy="3957260"/>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5"/>
          <p:cNvGrpSpPr/>
          <p:nvPr/>
        </p:nvGrpSpPr>
        <p:grpSpPr>
          <a:xfrm>
            <a:off x="21456" y="1038106"/>
            <a:ext cx="3118098" cy="2618538"/>
            <a:chOff x="838200" y="3706062"/>
            <a:chExt cx="3118098" cy="2618538"/>
          </a:xfrm>
        </p:grpSpPr>
        <mc:AlternateContent xmlns:mc="http://schemas.openxmlformats.org/markup-compatibility/2006" xmlns:a14="http://schemas.microsoft.com/office/drawing/2010/main">
          <mc:Choice Requires="a14">
            <p:sp>
              <p:nvSpPr>
                <p:cNvPr id="17" name="TextBox 16"/>
                <p:cNvSpPr txBox="1"/>
                <p:nvPr/>
              </p:nvSpPr>
              <p:spPr>
                <a:xfrm>
                  <a:off x="838200" y="3706062"/>
                  <a:ext cx="311809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𝑚𝑖𝑛𝑖𝑚𝑖𝑧𝑒</m:t>
                        </m:r>
                        <m:r>
                          <a:rPr lang="en-US" b="0" i="1" smtClean="0">
                            <a:latin typeface="Cambria Math"/>
                          </a:rPr>
                          <m:t>   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+4000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838200" y="3706062"/>
                  <a:ext cx="3118098"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841248" y="4075394"/>
                  <a:ext cx="133510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𝑠𝑢𝑏𝑗𝑒𝑐𝑡</m:t>
                        </m:r>
                        <m:r>
                          <a:rPr lang="en-US" b="0" i="1" smtClean="0">
                            <a:latin typeface="Cambria Math"/>
                          </a:rPr>
                          <m:t> </m:t>
                        </m:r>
                        <m:r>
                          <a:rPr lang="en-US" b="0" i="1" smtClean="0">
                            <a:latin typeface="Cambria Math"/>
                          </a:rPr>
                          <m:t>𝑡𝑜</m:t>
                        </m:r>
                        <m:r>
                          <a:rPr lang="en-US" b="0" i="1" smtClean="0">
                            <a:latin typeface="Cambria Math"/>
                          </a:rPr>
                          <m:t>:</m:t>
                        </m:r>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841248" y="4075394"/>
                  <a:ext cx="1335109" cy="369332"/>
                </a:xfrm>
                <a:prstGeom prst="rect">
                  <a:avLst/>
                </a:prstGeom>
                <a:blipFill rotWithShape="1">
                  <a:blip r:embed="rId4"/>
                  <a:stretch>
                    <a:fillRect l="-913"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990600" y="4572000"/>
                  <a:ext cx="2869375" cy="369332"/>
                </a:xfrm>
                <a:prstGeom prst="rect">
                  <a:avLst/>
                </a:prstGeom>
                <a:noFill/>
              </p:spPr>
              <p:txBody>
                <a:bodyPr wrap="none" rtlCol="0">
                  <a:spAutoFit/>
                </a:bodyPr>
                <a:lstStyle/>
                <a:p>
                  <a:r>
                    <a:rPr lang="en-US" dirty="0"/>
                    <a:t>3</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≥24000</m:t>
                      </m:r>
                    </m:oMath>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990600" y="4572000"/>
                  <a:ext cx="2869375" cy="369332"/>
                </a:xfrm>
                <a:prstGeom prst="rect">
                  <a:avLst/>
                </a:prstGeom>
                <a:blipFill rotWithShape="1">
                  <a:blip r:embed="rId5"/>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990600" y="5040868"/>
                  <a:ext cx="286937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≥16000</m:t>
                      </m:r>
                    </m:oMath>
                  </a14:m>
                  <a:endParaRPr lang="en-US" dirty="0"/>
                </a:p>
              </p:txBody>
            </p:sp>
          </mc:Choice>
          <mc:Fallback xmlns="">
            <p:sp>
              <p:nvSpPr>
                <p:cNvPr id="26" name="TextBox 25"/>
                <p:cNvSpPr txBox="1">
                  <a:spLocks noRot="1" noChangeAspect="1" noMove="1" noResize="1" noEditPoints="1" noAdjustHandles="1" noChangeArrowheads="1" noChangeShapeType="1" noTextEdit="1"/>
                </p:cNvSpPr>
                <p:nvPr/>
              </p:nvSpPr>
              <p:spPr>
                <a:xfrm>
                  <a:off x="990600" y="5040868"/>
                  <a:ext cx="2869375" cy="369332"/>
                </a:xfrm>
                <a:prstGeom prst="rect">
                  <a:avLst/>
                </a:prstGeom>
                <a:blipFill rotWithShape="1">
                  <a:blip r:embed="rId6"/>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990600" y="5498068"/>
                  <a:ext cx="2869375" cy="369332"/>
                </a:xfrm>
                <a:prstGeom prst="rect">
                  <a:avLst/>
                </a:prstGeom>
                <a:noFill/>
              </p:spPr>
              <p:txBody>
                <a:bodyPr wrap="none" rtlCol="0">
                  <a:spAutoFit/>
                </a:bodyPr>
                <a:lstStyle/>
                <a:p>
                  <a:r>
                    <a:rPr lang="en-US" dirty="0"/>
                    <a:t>2</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≥48000</m:t>
                      </m:r>
                    </m:oMath>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990600" y="5498068"/>
                  <a:ext cx="2869375" cy="369332"/>
                </a:xfrm>
                <a:prstGeom prst="rect">
                  <a:avLst/>
                </a:prstGeom>
                <a:blipFill rotWithShape="1">
                  <a:blip r:embed="rId7"/>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990600" y="5955268"/>
                  <a:ext cx="1179810"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sSub>
                          <m:sSubPr>
                            <m:ctrlPr>
                              <a:rPr lang="en-US" b="0" i="1" smtClean="0">
                                <a:latin typeface="Cambria Math" panose="02040503050406030204" pitchFamily="18" charset="0"/>
                              </a:rPr>
                            </m:ctrlPr>
                          </m:sSubPr>
                          <m:e>
                            <m:r>
                              <a:rPr lang="en-US" b="0" i="1" smtClean="0">
                                <a:latin typeface="Cambria Math"/>
                              </a:rPr>
                              <m:t>, </m:t>
                            </m:r>
                            <m:r>
                              <a:rPr lang="en-US" b="0" i="1" smtClean="0">
                                <a:latin typeface="Cambria Math"/>
                              </a:rPr>
                              <m:t>𝑥</m:t>
                            </m:r>
                          </m:e>
                          <m:sub>
                            <m:r>
                              <a:rPr lang="en-US" b="0" i="1" smtClean="0">
                                <a:latin typeface="Cambria Math"/>
                              </a:rPr>
                              <m:t>2</m:t>
                            </m:r>
                          </m:sub>
                        </m:sSub>
                        <m:r>
                          <a:rPr lang="en-US" b="0" i="1" smtClean="0">
                            <a:latin typeface="Cambria Math"/>
                            <a:ea typeface="Cambria Math"/>
                          </a:rPr>
                          <m:t>≥0</m:t>
                        </m:r>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990600" y="5955268"/>
                  <a:ext cx="1179810" cy="369332"/>
                </a:xfrm>
                <a:prstGeom prst="rect">
                  <a:avLst/>
                </a:prstGeom>
                <a:blipFill rotWithShape="1">
                  <a:blip r:embed="rId8"/>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4087839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5095680" y="2743200"/>
            <a:ext cx="3276601" cy="3289223"/>
            <a:chOff x="4800600" y="2743200"/>
            <a:chExt cx="3276601" cy="3289223"/>
          </a:xfrm>
        </p:grpSpPr>
        <p:sp>
          <p:nvSpPr>
            <p:cNvPr id="24" name="Right Triangle 23"/>
            <p:cNvSpPr/>
            <p:nvPr/>
          </p:nvSpPr>
          <p:spPr>
            <a:xfrm flipH="1" flipV="1">
              <a:off x="4800600" y="2895600"/>
              <a:ext cx="533400" cy="1568412"/>
            </a:xfrm>
            <a:prstGeom prst="r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p:cNvSpPr/>
            <p:nvPr/>
          </p:nvSpPr>
          <p:spPr>
            <a:xfrm flipH="1" flipV="1">
              <a:off x="5305425" y="4435494"/>
              <a:ext cx="1143000" cy="1111212"/>
            </a:xfrm>
            <a:prstGeom prst="r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4"/>
            <p:cNvSpPr/>
            <p:nvPr/>
          </p:nvSpPr>
          <p:spPr>
            <a:xfrm flipH="1" flipV="1">
              <a:off x="6439280" y="5546706"/>
              <a:ext cx="1485519" cy="473094"/>
            </a:xfrm>
            <a:prstGeom prst="r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334000" y="2743200"/>
              <a:ext cx="1114425" cy="1693250"/>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800600" y="2743200"/>
              <a:ext cx="533401" cy="153356"/>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448425" y="2743200"/>
              <a:ext cx="1628775" cy="2803506"/>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6200000">
              <a:off x="7757664" y="5712887"/>
              <a:ext cx="485717" cy="153356"/>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21456" y="1038106"/>
            <a:ext cx="3118098" cy="2618538"/>
            <a:chOff x="838200" y="3706062"/>
            <a:chExt cx="3118098" cy="2618538"/>
          </a:xfrm>
        </p:grpSpPr>
        <mc:AlternateContent xmlns:mc="http://schemas.openxmlformats.org/markup-compatibility/2006" xmlns:a14="http://schemas.microsoft.com/office/drawing/2010/main">
          <mc:Choice Requires="a14">
            <p:sp>
              <p:nvSpPr>
                <p:cNvPr id="17" name="TextBox 16"/>
                <p:cNvSpPr txBox="1"/>
                <p:nvPr/>
              </p:nvSpPr>
              <p:spPr>
                <a:xfrm>
                  <a:off x="838200" y="3706062"/>
                  <a:ext cx="311809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𝑚𝑖𝑛𝑖𝑚𝑖𝑧𝑒</m:t>
                        </m:r>
                        <m:r>
                          <a:rPr lang="en-US" b="0" i="1" smtClean="0">
                            <a:latin typeface="Cambria Math"/>
                          </a:rPr>
                          <m:t>   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+4000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838200" y="3706062"/>
                  <a:ext cx="3118098"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841248" y="4075394"/>
                  <a:ext cx="133510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𝑠𝑢𝑏𝑗𝑒𝑐𝑡</m:t>
                        </m:r>
                        <m:r>
                          <a:rPr lang="en-US" b="0" i="1" smtClean="0">
                            <a:latin typeface="Cambria Math"/>
                          </a:rPr>
                          <m:t> </m:t>
                        </m:r>
                        <m:r>
                          <a:rPr lang="en-US" b="0" i="1" smtClean="0">
                            <a:latin typeface="Cambria Math"/>
                          </a:rPr>
                          <m:t>𝑡𝑜</m:t>
                        </m:r>
                        <m:r>
                          <a:rPr lang="en-US" b="0" i="1" smtClean="0">
                            <a:latin typeface="Cambria Math"/>
                          </a:rPr>
                          <m:t>:</m:t>
                        </m:r>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841248" y="4075394"/>
                  <a:ext cx="1335109" cy="369332"/>
                </a:xfrm>
                <a:prstGeom prst="rect">
                  <a:avLst/>
                </a:prstGeom>
                <a:blipFill rotWithShape="1">
                  <a:blip r:embed="rId3"/>
                  <a:stretch>
                    <a:fillRect l="-913"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990600" y="4572000"/>
                  <a:ext cx="2869375" cy="369332"/>
                </a:xfrm>
                <a:prstGeom prst="rect">
                  <a:avLst/>
                </a:prstGeom>
                <a:noFill/>
              </p:spPr>
              <p:txBody>
                <a:bodyPr wrap="none" rtlCol="0">
                  <a:spAutoFit/>
                </a:bodyPr>
                <a:lstStyle/>
                <a:p>
                  <a:r>
                    <a:rPr lang="en-US" dirty="0"/>
                    <a:t>3</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≥24000</m:t>
                      </m:r>
                    </m:oMath>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990600" y="4572000"/>
                  <a:ext cx="2869375" cy="369332"/>
                </a:xfrm>
                <a:prstGeom prst="rect">
                  <a:avLst/>
                </a:prstGeom>
                <a:blipFill rotWithShape="1">
                  <a:blip r:embed="rId4"/>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990600" y="5040868"/>
                  <a:ext cx="286937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≥16000</m:t>
                      </m:r>
                    </m:oMath>
                  </a14:m>
                  <a:endParaRPr lang="en-US" dirty="0"/>
                </a:p>
              </p:txBody>
            </p:sp>
          </mc:Choice>
          <mc:Fallback xmlns="">
            <p:sp>
              <p:nvSpPr>
                <p:cNvPr id="26" name="TextBox 25"/>
                <p:cNvSpPr txBox="1">
                  <a:spLocks noRot="1" noChangeAspect="1" noMove="1" noResize="1" noEditPoints="1" noAdjustHandles="1" noChangeArrowheads="1" noChangeShapeType="1" noTextEdit="1"/>
                </p:cNvSpPr>
                <p:nvPr/>
              </p:nvSpPr>
              <p:spPr>
                <a:xfrm>
                  <a:off x="990600" y="5040868"/>
                  <a:ext cx="2869375" cy="369332"/>
                </a:xfrm>
                <a:prstGeom prst="rect">
                  <a:avLst/>
                </a:prstGeom>
                <a:blipFill rotWithShape="1">
                  <a:blip r:embed="rId5"/>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990600" y="5498068"/>
                  <a:ext cx="2869375" cy="369332"/>
                </a:xfrm>
                <a:prstGeom prst="rect">
                  <a:avLst/>
                </a:prstGeom>
                <a:noFill/>
              </p:spPr>
              <p:txBody>
                <a:bodyPr wrap="none" rtlCol="0">
                  <a:spAutoFit/>
                </a:bodyPr>
                <a:lstStyle/>
                <a:p>
                  <a:r>
                    <a:rPr lang="en-US" dirty="0"/>
                    <a:t>2</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≥48000</m:t>
                      </m:r>
                    </m:oMath>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990600" y="5498068"/>
                  <a:ext cx="2869375" cy="369332"/>
                </a:xfrm>
                <a:prstGeom prst="rect">
                  <a:avLst/>
                </a:prstGeom>
                <a:blipFill rotWithShape="1">
                  <a:blip r:embed="rId6"/>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990600" y="5955268"/>
                  <a:ext cx="1179810"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sSub>
                          <m:sSubPr>
                            <m:ctrlPr>
                              <a:rPr lang="en-US" b="0" i="1" smtClean="0">
                                <a:latin typeface="Cambria Math" panose="02040503050406030204" pitchFamily="18" charset="0"/>
                              </a:rPr>
                            </m:ctrlPr>
                          </m:sSubPr>
                          <m:e>
                            <m:r>
                              <a:rPr lang="en-US" b="0" i="1" smtClean="0">
                                <a:latin typeface="Cambria Math"/>
                              </a:rPr>
                              <m:t>, </m:t>
                            </m:r>
                            <m:r>
                              <a:rPr lang="en-US" b="0" i="1" smtClean="0">
                                <a:latin typeface="Cambria Math"/>
                              </a:rPr>
                              <m:t>𝑥</m:t>
                            </m:r>
                          </m:e>
                          <m:sub>
                            <m:r>
                              <a:rPr lang="en-US" b="0" i="1" smtClean="0">
                                <a:latin typeface="Cambria Math"/>
                              </a:rPr>
                              <m:t>2</m:t>
                            </m:r>
                          </m:sub>
                        </m:sSub>
                        <m:r>
                          <a:rPr lang="en-US" b="0" i="1" smtClean="0">
                            <a:latin typeface="Cambria Math"/>
                            <a:ea typeface="Cambria Math"/>
                          </a:rPr>
                          <m:t>≥0</m:t>
                        </m:r>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990600" y="5955268"/>
                  <a:ext cx="1179810" cy="369332"/>
                </a:xfrm>
                <a:prstGeom prst="rect">
                  <a:avLst/>
                </a:prstGeom>
                <a:blipFill rotWithShape="1">
                  <a:blip r:embed="rId7"/>
                  <a:stretch>
                    <a:fillRect/>
                  </a:stretch>
                </a:blipFill>
              </p:spPr>
              <p:txBody>
                <a:bodyPr/>
                <a:lstStyle/>
                <a:p>
                  <a:r>
                    <a:rPr lang="en-US">
                      <a:noFill/>
                    </a:rPr>
                    <a:t> </a:t>
                  </a:r>
                </a:p>
              </p:txBody>
            </p:sp>
          </mc:Fallback>
        </mc:AlternateContent>
      </p:grpSp>
      <p:cxnSp>
        <p:nvCxnSpPr>
          <p:cNvPr id="21" name="Straight Connector 20"/>
          <p:cNvCxnSpPr/>
          <p:nvPr/>
        </p:nvCxnSpPr>
        <p:spPr>
          <a:xfrm>
            <a:off x="5095680" y="2514600"/>
            <a:ext cx="0" cy="353254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95680" y="6032424"/>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4714680" y="2362200"/>
                <a:ext cx="466090"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4714680" y="2362200"/>
                <a:ext cx="466090" cy="36933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3024943" y="1894686"/>
                <a:ext cx="86780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𝐺𝑟𝑎𝑝𝑒</m:t>
                      </m:r>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3024943" y="1894686"/>
                <a:ext cx="867802" cy="369332"/>
              </a:xfrm>
              <a:prstGeom prst="rect">
                <a:avLst/>
              </a:prstGeom>
              <a:blipFill rotWithShape="1">
                <a:blip r:embed="rId9"/>
                <a:stretch>
                  <a:fillRect l="-1399"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048000" y="2373868"/>
                <a:ext cx="102329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𝑂𝑟𝑎𝑛𝑔𝑒</m:t>
                      </m:r>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3048000" y="2373868"/>
                <a:ext cx="1023293" cy="369332"/>
              </a:xfrm>
              <a:prstGeom prst="rect">
                <a:avLst/>
              </a:prstGeom>
              <a:blipFill rotWithShape="1">
                <a:blip r:embed="rId10"/>
                <a:stretch>
                  <a:fillRect l="-1190"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3048000" y="2831068"/>
                <a:ext cx="129952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𝐵𝑙𝑢𝑒𝑏𝑒𝑟𝑟𝑦</m:t>
                      </m:r>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3048000" y="2831068"/>
                <a:ext cx="1299523" cy="369332"/>
              </a:xfrm>
              <a:prstGeom prst="rect">
                <a:avLst/>
              </a:prstGeom>
              <a:blipFill rotWithShape="1">
                <a:blip r:embed="rId11"/>
                <a:stretch>
                  <a:fillRect l="-939" b="-11475"/>
                </a:stretch>
              </a:blipFill>
            </p:spPr>
            <p:txBody>
              <a:bodyPr/>
              <a:lstStyle/>
              <a:p>
                <a:r>
                  <a:rPr lang="en-US">
                    <a:noFill/>
                  </a:rPr>
                  <a:t> </a:t>
                </a:r>
              </a:p>
            </p:txBody>
          </p:sp>
        </mc:Fallback>
      </mc:AlternateContent>
      <p:grpSp>
        <p:nvGrpSpPr>
          <p:cNvPr id="49" name="Group 48"/>
          <p:cNvGrpSpPr/>
          <p:nvPr/>
        </p:nvGrpSpPr>
        <p:grpSpPr>
          <a:xfrm>
            <a:off x="231132" y="3937584"/>
            <a:ext cx="3502668" cy="394148"/>
            <a:chOff x="231132" y="3937584"/>
            <a:chExt cx="3502668" cy="394148"/>
          </a:xfrm>
        </p:grpSpPr>
        <mc:AlternateContent xmlns:mc="http://schemas.openxmlformats.org/markup-compatibility/2006" xmlns:a14="http://schemas.microsoft.com/office/drawing/2010/main">
          <mc:Choice Requires="a14">
            <p:sp>
              <p:nvSpPr>
                <p:cNvPr id="27" name="TextBox 26"/>
                <p:cNvSpPr txBox="1"/>
                <p:nvPr/>
              </p:nvSpPr>
              <p:spPr>
                <a:xfrm>
                  <a:off x="1687791" y="3949776"/>
                  <a:ext cx="89037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=8</m:t>
                        </m:r>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1687791" y="3949776"/>
                  <a:ext cx="890372" cy="369332"/>
                </a:xfrm>
                <a:prstGeom prst="rect">
                  <a:avLst/>
                </a:prstGeom>
                <a:blipFill rotWithShape="1">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231132" y="3937584"/>
                  <a:ext cx="86780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𝐺𝑟𝑎𝑝𝑒</m:t>
                        </m:r>
                      </m:oMath>
                    </m:oMathPara>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231132" y="3937584"/>
                  <a:ext cx="867802" cy="369332"/>
                </a:xfrm>
                <a:prstGeom prst="rect">
                  <a:avLst/>
                </a:prstGeom>
                <a:blipFill rotWithShape="1">
                  <a:blip r:embed="rId13"/>
                  <a:stretch>
                    <a:fillRect l="-2113"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2709865" y="3962400"/>
                  <a:ext cx="1023935"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=24</m:t>
                        </m:r>
                      </m:oMath>
                    </m:oMathPara>
                  </a14:m>
                  <a:endParaRPr lang="en-US" dirty="0"/>
                </a:p>
              </p:txBody>
            </p:sp>
          </mc:Choice>
          <mc:Fallback xmlns="">
            <p:sp>
              <p:nvSpPr>
                <p:cNvPr id="44" name="TextBox 43"/>
                <p:cNvSpPr txBox="1">
                  <a:spLocks noRot="1" noChangeAspect="1" noMove="1" noResize="1" noEditPoints="1" noAdjustHandles="1" noChangeArrowheads="1" noChangeShapeType="1" noTextEdit="1"/>
                </p:cNvSpPr>
                <p:nvPr/>
              </p:nvSpPr>
              <p:spPr>
                <a:xfrm>
                  <a:off x="2709865" y="3962400"/>
                  <a:ext cx="1023935" cy="369332"/>
                </a:xfrm>
                <a:prstGeom prst="rect">
                  <a:avLst/>
                </a:prstGeom>
                <a:blipFill rotWithShape="1">
                  <a:blip r:embed="rId14"/>
                  <a:stretch>
                    <a:fillRect/>
                  </a:stretch>
                </a:blipFill>
              </p:spPr>
              <p:txBody>
                <a:bodyPr/>
                <a:lstStyle/>
                <a:p>
                  <a:r>
                    <a:rPr lang="en-US">
                      <a:noFill/>
                    </a:rPr>
                    <a:t> </a:t>
                  </a:r>
                </a:p>
              </p:txBody>
            </p:sp>
          </mc:Fallback>
        </mc:AlternateContent>
      </p:grpSp>
      <p:grpSp>
        <p:nvGrpSpPr>
          <p:cNvPr id="50" name="Group 49"/>
          <p:cNvGrpSpPr/>
          <p:nvPr/>
        </p:nvGrpSpPr>
        <p:grpSpPr>
          <a:xfrm>
            <a:off x="254189" y="4416766"/>
            <a:ext cx="3468220" cy="385947"/>
            <a:chOff x="254189" y="4416766"/>
            <a:chExt cx="3468220" cy="385947"/>
          </a:xfrm>
        </p:grpSpPr>
        <mc:AlternateContent xmlns:mc="http://schemas.openxmlformats.org/markup-compatibility/2006" xmlns:a14="http://schemas.microsoft.com/office/drawing/2010/main">
          <mc:Choice Requires="a14">
            <p:sp>
              <p:nvSpPr>
                <p:cNvPr id="42" name="TextBox 41"/>
                <p:cNvSpPr txBox="1"/>
                <p:nvPr/>
              </p:nvSpPr>
              <p:spPr>
                <a:xfrm>
                  <a:off x="254189" y="4416766"/>
                  <a:ext cx="102329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𝑂𝑟𝑎𝑛𝑔𝑒</m:t>
                        </m:r>
                      </m:oMath>
                    </m:oMathPara>
                  </a14:m>
                  <a:endParaRPr lang="en-US" dirty="0"/>
                </a:p>
              </p:txBody>
            </p:sp>
          </mc:Choice>
          <mc:Fallback xmlns="">
            <p:sp>
              <p:nvSpPr>
                <p:cNvPr id="42" name="TextBox 41"/>
                <p:cNvSpPr txBox="1">
                  <a:spLocks noRot="1" noChangeAspect="1" noMove="1" noResize="1" noEditPoints="1" noAdjustHandles="1" noChangeArrowheads="1" noChangeShapeType="1" noTextEdit="1"/>
                </p:cNvSpPr>
                <p:nvPr/>
              </p:nvSpPr>
              <p:spPr>
                <a:xfrm>
                  <a:off x="254189" y="4416766"/>
                  <a:ext cx="1023293" cy="369332"/>
                </a:xfrm>
                <a:prstGeom prst="rect">
                  <a:avLst/>
                </a:prstGeom>
                <a:blipFill rotWithShape="1">
                  <a:blip r:embed="rId15"/>
                  <a:stretch>
                    <a:fillRect l="-1786"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676400" y="4420757"/>
                  <a:ext cx="101861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=16</m:t>
                        </m:r>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a:off x="1676400" y="4420757"/>
                  <a:ext cx="1018612" cy="369332"/>
                </a:xfrm>
                <a:prstGeom prst="rect">
                  <a:avLst/>
                </a:prstGeom>
                <a:blipFill rotWithShape="1">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2698474" y="4433381"/>
                  <a:ext cx="1023935"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=16</m:t>
                        </m:r>
                      </m:oMath>
                    </m:oMathPara>
                  </a14:m>
                  <a:endParaRPr lang="en-US" dirty="0"/>
                </a:p>
              </p:txBody>
            </p:sp>
          </mc:Choice>
          <mc:Fallback xmlns="">
            <p:sp>
              <p:nvSpPr>
                <p:cNvPr id="46" name="TextBox 45"/>
                <p:cNvSpPr txBox="1">
                  <a:spLocks noRot="1" noChangeAspect="1" noMove="1" noResize="1" noEditPoints="1" noAdjustHandles="1" noChangeArrowheads="1" noChangeShapeType="1" noTextEdit="1"/>
                </p:cNvSpPr>
                <p:nvPr/>
              </p:nvSpPr>
              <p:spPr>
                <a:xfrm>
                  <a:off x="2698474" y="4433381"/>
                  <a:ext cx="1023935" cy="369332"/>
                </a:xfrm>
                <a:prstGeom prst="rect">
                  <a:avLst/>
                </a:prstGeom>
                <a:blipFill rotWithShape="1">
                  <a:blip r:embed="rId17"/>
                  <a:stretch>
                    <a:fillRect/>
                  </a:stretch>
                </a:blipFill>
              </p:spPr>
              <p:txBody>
                <a:bodyPr/>
                <a:lstStyle/>
                <a:p>
                  <a:r>
                    <a:rPr lang="en-US">
                      <a:noFill/>
                    </a:rPr>
                    <a:t> </a:t>
                  </a:r>
                </a:p>
              </p:txBody>
            </p:sp>
          </mc:Fallback>
        </mc:AlternateContent>
      </p:grpSp>
      <p:grpSp>
        <p:nvGrpSpPr>
          <p:cNvPr id="51" name="Group 50"/>
          <p:cNvGrpSpPr/>
          <p:nvPr/>
        </p:nvGrpSpPr>
        <p:grpSpPr>
          <a:xfrm>
            <a:off x="254189" y="4873966"/>
            <a:ext cx="3339979" cy="385947"/>
            <a:chOff x="254189" y="4873966"/>
            <a:chExt cx="3339979" cy="385947"/>
          </a:xfrm>
        </p:grpSpPr>
        <mc:AlternateContent xmlns:mc="http://schemas.openxmlformats.org/markup-compatibility/2006" xmlns:a14="http://schemas.microsoft.com/office/drawing/2010/main">
          <mc:Choice Requires="a14">
            <p:sp>
              <p:nvSpPr>
                <p:cNvPr id="43" name="TextBox 42"/>
                <p:cNvSpPr txBox="1"/>
                <p:nvPr/>
              </p:nvSpPr>
              <p:spPr>
                <a:xfrm>
                  <a:off x="254189" y="4873966"/>
                  <a:ext cx="129952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𝐵𝑙𝑢𝑒𝑏𝑒𝑟𝑟𝑦</m:t>
                        </m:r>
                      </m:oMath>
                    </m:oMathPara>
                  </a14:m>
                  <a:endParaRPr lang="en-US" dirty="0"/>
                </a:p>
              </p:txBody>
            </p:sp>
          </mc:Choice>
          <mc:Fallback xmlns="">
            <p:sp>
              <p:nvSpPr>
                <p:cNvPr id="43" name="TextBox 42"/>
                <p:cNvSpPr txBox="1">
                  <a:spLocks noRot="1" noChangeAspect="1" noMove="1" noResize="1" noEditPoints="1" noAdjustHandles="1" noChangeArrowheads="1" noChangeShapeType="1" noTextEdit="1"/>
                </p:cNvSpPr>
                <p:nvPr/>
              </p:nvSpPr>
              <p:spPr>
                <a:xfrm>
                  <a:off x="254189" y="4873966"/>
                  <a:ext cx="1299523" cy="369332"/>
                </a:xfrm>
                <a:prstGeom prst="rect">
                  <a:avLst/>
                </a:prstGeom>
                <a:blipFill rotWithShape="1">
                  <a:blip r:embed="rId18"/>
                  <a:stretch>
                    <a:fillRect l="-1408"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1676400" y="4877957"/>
                  <a:ext cx="101861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=24</m:t>
                        </m:r>
                      </m:oMath>
                    </m:oMathPara>
                  </a14:m>
                  <a:endParaRPr lang="en-US" dirty="0"/>
                </a:p>
              </p:txBody>
            </p:sp>
          </mc:Choice>
          <mc:Fallback xmlns="">
            <p:sp>
              <p:nvSpPr>
                <p:cNvPr id="47" name="TextBox 46"/>
                <p:cNvSpPr txBox="1">
                  <a:spLocks noRot="1" noChangeAspect="1" noMove="1" noResize="1" noEditPoints="1" noAdjustHandles="1" noChangeArrowheads="1" noChangeShapeType="1" noTextEdit="1"/>
                </p:cNvSpPr>
                <p:nvPr/>
              </p:nvSpPr>
              <p:spPr>
                <a:xfrm>
                  <a:off x="1676400" y="4877957"/>
                  <a:ext cx="1018612" cy="369332"/>
                </a:xfrm>
                <a:prstGeom prst="rect">
                  <a:avLst/>
                </a:prstGeom>
                <a:blipFill rotWithShape="1">
                  <a:blip r:embed="rId1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2698474" y="4890581"/>
                  <a:ext cx="895694"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=8</m:t>
                        </m:r>
                      </m:oMath>
                    </m:oMathPara>
                  </a14:m>
                  <a:endParaRPr lang="en-US" dirty="0"/>
                </a:p>
              </p:txBody>
            </p:sp>
          </mc:Choice>
          <mc:Fallback xmlns="">
            <p:sp>
              <p:nvSpPr>
                <p:cNvPr id="48" name="TextBox 47"/>
                <p:cNvSpPr txBox="1">
                  <a:spLocks noRot="1" noChangeAspect="1" noMove="1" noResize="1" noEditPoints="1" noAdjustHandles="1" noChangeArrowheads="1" noChangeShapeType="1" noTextEdit="1"/>
                </p:cNvSpPr>
                <p:nvPr/>
              </p:nvSpPr>
              <p:spPr>
                <a:xfrm>
                  <a:off x="2698474" y="4890581"/>
                  <a:ext cx="895694" cy="369332"/>
                </a:xfrm>
                <a:prstGeom prst="rect">
                  <a:avLst/>
                </a:prstGeom>
                <a:blipFill rotWithShape="1">
                  <a:blip r:embed="rId20"/>
                  <a:stretch>
                    <a:fillRect/>
                  </a:stretch>
                </a:blipFill>
              </p:spPr>
              <p:txBody>
                <a:bodyPr/>
                <a:lstStyle/>
                <a:p>
                  <a:r>
                    <a:rPr lang="en-US">
                      <a:noFill/>
                    </a:rPr>
                    <a:t> </a:t>
                  </a:r>
                </a:p>
              </p:txBody>
            </p:sp>
          </mc:Fallback>
        </mc:AlternateContent>
      </p:grpSp>
      <p:grpSp>
        <p:nvGrpSpPr>
          <p:cNvPr id="62" name="Group 61"/>
          <p:cNvGrpSpPr/>
          <p:nvPr/>
        </p:nvGrpSpPr>
        <p:grpSpPr>
          <a:xfrm>
            <a:off x="4648200" y="3745468"/>
            <a:ext cx="2819400" cy="2655332"/>
            <a:chOff x="4648200" y="3745468"/>
            <a:chExt cx="2819400" cy="2655332"/>
          </a:xfrm>
        </p:grpSpPr>
        <p:cxnSp>
          <p:nvCxnSpPr>
            <p:cNvPr id="13" name="Straight Connector 12"/>
            <p:cNvCxnSpPr/>
            <p:nvPr/>
          </p:nvCxnSpPr>
          <p:spPr>
            <a:xfrm>
              <a:off x="5095680" y="3949776"/>
              <a:ext cx="2133600" cy="208264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TextBox 52"/>
                <p:cNvSpPr txBox="1"/>
                <p:nvPr/>
              </p:nvSpPr>
              <p:spPr>
                <a:xfrm>
                  <a:off x="5977387" y="4482912"/>
                  <a:ext cx="102329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𝑂𝑟𝑎𝑛𝑔𝑒</m:t>
                        </m:r>
                      </m:oMath>
                    </m:oMathPara>
                  </a14:m>
                  <a:endParaRPr lang="en-US" dirty="0"/>
                </a:p>
              </p:txBody>
            </p:sp>
          </mc:Choice>
          <mc:Fallback xmlns="">
            <p:sp>
              <p:nvSpPr>
                <p:cNvPr id="53" name="TextBox 52"/>
                <p:cNvSpPr txBox="1">
                  <a:spLocks noRot="1" noChangeAspect="1" noMove="1" noResize="1" noEditPoints="1" noAdjustHandles="1" noChangeArrowheads="1" noChangeShapeType="1" noTextEdit="1"/>
                </p:cNvSpPr>
                <p:nvPr/>
              </p:nvSpPr>
              <p:spPr>
                <a:xfrm>
                  <a:off x="5977387" y="4482912"/>
                  <a:ext cx="1023293" cy="369332"/>
                </a:xfrm>
                <a:prstGeom prst="rect">
                  <a:avLst/>
                </a:prstGeom>
                <a:blipFill rotWithShape="1">
                  <a:blip r:embed="rId21"/>
                  <a:stretch>
                    <a:fillRect l="-1796"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648200" y="3745468"/>
                  <a:ext cx="49404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16</m:t>
                        </m:r>
                      </m:oMath>
                    </m:oMathPara>
                  </a14:m>
                  <a:endParaRPr lang="en-US" dirty="0"/>
                </a:p>
              </p:txBody>
            </p:sp>
          </mc:Choice>
          <mc:Fallback xmlns="">
            <p:sp>
              <p:nvSpPr>
                <p:cNvPr id="57" name="TextBox 56"/>
                <p:cNvSpPr txBox="1">
                  <a:spLocks noRot="1" noChangeAspect="1" noMove="1" noResize="1" noEditPoints="1" noAdjustHandles="1" noChangeArrowheads="1" noChangeShapeType="1" noTextEdit="1"/>
                </p:cNvSpPr>
                <p:nvPr/>
              </p:nvSpPr>
              <p:spPr>
                <a:xfrm>
                  <a:off x="4648200" y="3745468"/>
                  <a:ext cx="494046" cy="369332"/>
                </a:xfrm>
                <a:prstGeom prst="rect">
                  <a:avLst/>
                </a:prstGeom>
                <a:blipFill rotWithShape="1">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6973554" y="6031468"/>
                  <a:ext cx="49404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16</m:t>
                        </m:r>
                      </m:oMath>
                    </m:oMathPara>
                  </a14:m>
                  <a:endParaRPr lang="en-US" dirty="0"/>
                </a:p>
              </p:txBody>
            </p:sp>
          </mc:Choice>
          <mc:Fallback xmlns="">
            <p:sp>
              <p:nvSpPr>
                <p:cNvPr id="58" name="TextBox 57"/>
                <p:cNvSpPr txBox="1">
                  <a:spLocks noRot="1" noChangeAspect="1" noMove="1" noResize="1" noEditPoints="1" noAdjustHandles="1" noChangeArrowheads="1" noChangeShapeType="1" noTextEdit="1"/>
                </p:cNvSpPr>
                <p:nvPr/>
              </p:nvSpPr>
              <p:spPr>
                <a:xfrm>
                  <a:off x="6973554" y="6031468"/>
                  <a:ext cx="494046" cy="369332"/>
                </a:xfrm>
                <a:prstGeom prst="rect">
                  <a:avLst/>
                </a:prstGeom>
                <a:blipFill rotWithShape="1">
                  <a:blip r:embed="rId23"/>
                  <a:stretch>
                    <a:fillRect/>
                  </a:stretch>
                </a:blipFill>
              </p:spPr>
              <p:txBody>
                <a:bodyPr/>
                <a:lstStyle/>
                <a:p>
                  <a:r>
                    <a:rPr lang="en-US">
                      <a:noFill/>
                    </a:rPr>
                    <a:t> </a:t>
                  </a:r>
                </a:p>
              </p:txBody>
            </p:sp>
          </mc:Fallback>
        </mc:AlternateContent>
      </p:grpSp>
      <p:grpSp>
        <p:nvGrpSpPr>
          <p:cNvPr id="63" name="Group 62"/>
          <p:cNvGrpSpPr/>
          <p:nvPr/>
        </p:nvGrpSpPr>
        <p:grpSpPr>
          <a:xfrm>
            <a:off x="4739594" y="4812268"/>
            <a:ext cx="4175806" cy="1588532"/>
            <a:chOff x="4739594" y="4812268"/>
            <a:chExt cx="4175806" cy="1588532"/>
          </a:xfrm>
        </p:grpSpPr>
        <p:cxnSp>
          <p:nvCxnSpPr>
            <p:cNvPr id="3" name="Straight Connector 2"/>
            <p:cNvCxnSpPr/>
            <p:nvPr/>
          </p:nvCxnSpPr>
          <p:spPr>
            <a:xfrm>
              <a:off x="5098728" y="5023104"/>
              <a:ext cx="3130296" cy="100932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Box 53"/>
                <p:cNvSpPr txBox="1"/>
                <p:nvPr/>
              </p:nvSpPr>
              <p:spPr>
                <a:xfrm>
                  <a:off x="7615877" y="5552148"/>
                  <a:ext cx="129952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𝐵𝑙𝑢𝑒𝑏𝑒𝑟𝑟𝑦</m:t>
                        </m:r>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7615877" y="5552148"/>
                  <a:ext cx="1299523" cy="369332"/>
                </a:xfrm>
                <a:prstGeom prst="rect">
                  <a:avLst/>
                </a:prstGeom>
                <a:blipFill rotWithShape="1">
                  <a:blip r:embed="rId24"/>
                  <a:stretch>
                    <a:fillRect l="-935"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7964154" y="6031468"/>
                  <a:ext cx="49404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24</m:t>
                        </m:r>
                      </m:oMath>
                    </m:oMathPara>
                  </a14:m>
                  <a:endParaRPr 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7964154" y="6031468"/>
                  <a:ext cx="494046" cy="369332"/>
                </a:xfrm>
                <a:prstGeom prst="rect">
                  <a:avLst/>
                </a:prstGeom>
                <a:blipFill rotWithShape="1">
                  <a:blip r:embed="rId2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4739594" y="4812268"/>
                  <a:ext cx="36580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8</m:t>
                        </m:r>
                      </m:oMath>
                    </m:oMathPara>
                  </a14:m>
                  <a:endParaRPr lang="en-US" dirty="0"/>
                </a:p>
              </p:txBody>
            </p:sp>
          </mc:Choice>
          <mc:Fallback xmlns="">
            <p:sp>
              <p:nvSpPr>
                <p:cNvPr id="59" name="TextBox 58"/>
                <p:cNvSpPr txBox="1">
                  <a:spLocks noRot="1" noChangeAspect="1" noMove="1" noResize="1" noEditPoints="1" noAdjustHandles="1" noChangeArrowheads="1" noChangeShapeType="1" noTextEdit="1"/>
                </p:cNvSpPr>
                <p:nvPr/>
              </p:nvSpPr>
              <p:spPr>
                <a:xfrm>
                  <a:off x="4739594" y="4812268"/>
                  <a:ext cx="365806" cy="369332"/>
                </a:xfrm>
                <a:prstGeom prst="rect">
                  <a:avLst/>
                </a:prstGeom>
                <a:blipFill rotWithShape="1">
                  <a:blip r:embed="rId26"/>
                  <a:stretch>
                    <a:fillRect/>
                  </a:stretch>
                </a:blipFill>
              </p:spPr>
              <p:txBody>
                <a:bodyPr/>
                <a:lstStyle/>
                <a:p>
                  <a:r>
                    <a:rPr lang="en-US">
                      <a:noFill/>
                    </a:rPr>
                    <a:t> </a:t>
                  </a:r>
                </a:p>
              </p:txBody>
            </p:sp>
          </mc:Fallback>
        </mc:AlternateContent>
      </p:grpSp>
      <p:grpSp>
        <p:nvGrpSpPr>
          <p:cNvPr id="61" name="Group 60"/>
          <p:cNvGrpSpPr/>
          <p:nvPr/>
        </p:nvGrpSpPr>
        <p:grpSpPr>
          <a:xfrm>
            <a:off x="4601216" y="2819878"/>
            <a:ext cx="1784390" cy="3580922"/>
            <a:chOff x="4601216" y="2819878"/>
            <a:chExt cx="1784390" cy="3580922"/>
          </a:xfrm>
        </p:grpSpPr>
        <p:cxnSp>
          <p:nvCxnSpPr>
            <p:cNvPr id="12" name="Straight Connector 11"/>
            <p:cNvCxnSpPr/>
            <p:nvPr/>
          </p:nvCxnSpPr>
          <p:spPr>
            <a:xfrm>
              <a:off x="5095680" y="2895600"/>
              <a:ext cx="1066800" cy="3136824"/>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TextBox 51"/>
                <p:cNvSpPr txBox="1"/>
                <p:nvPr/>
              </p:nvSpPr>
              <p:spPr>
                <a:xfrm>
                  <a:off x="5189278" y="2896556"/>
                  <a:ext cx="86780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𝐺𝑟𝑎𝑝𝑒</m:t>
                        </m:r>
                      </m:oMath>
                    </m:oMathPara>
                  </a14:m>
                  <a:endParaRPr 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5189278" y="2896556"/>
                  <a:ext cx="867802" cy="369332"/>
                </a:xfrm>
                <a:prstGeom prst="rect">
                  <a:avLst/>
                </a:prstGeom>
                <a:blipFill rotWithShape="1">
                  <a:blip r:embed="rId27"/>
                  <a:stretch>
                    <a:fillRect l="-1399"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601216" y="2819878"/>
                  <a:ext cx="49404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24</m:t>
                        </m:r>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601216" y="2819878"/>
                  <a:ext cx="494046" cy="369332"/>
                </a:xfrm>
                <a:prstGeom prst="rect">
                  <a:avLst/>
                </a:prstGeom>
                <a:blipFill rotWithShape="1">
                  <a:blip r:embed="rId2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6019800" y="6031468"/>
                  <a:ext cx="36580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8</m:t>
                        </m:r>
                      </m:oMath>
                    </m:oMathPara>
                  </a14:m>
                  <a:endParaRPr lang="en-US" dirty="0"/>
                </a:p>
              </p:txBody>
            </p:sp>
          </mc:Choice>
          <mc:Fallback xmlns="">
            <p:sp>
              <p:nvSpPr>
                <p:cNvPr id="60" name="TextBox 59"/>
                <p:cNvSpPr txBox="1">
                  <a:spLocks noRot="1" noChangeAspect="1" noMove="1" noResize="1" noEditPoints="1" noAdjustHandles="1" noChangeArrowheads="1" noChangeShapeType="1" noTextEdit="1"/>
                </p:cNvSpPr>
                <p:nvPr/>
              </p:nvSpPr>
              <p:spPr>
                <a:xfrm>
                  <a:off x="6019800" y="6031468"/>
                  <a:ext cx="365806" cy="369332"/>
                </a:xfrm>
                <a:prstGeom prst="rect">
                  <a:avLst/>
                </a:prstGeom>
                <a:blipFill rotWithShape="1">
                  <a:blip r:embed="rId29"/>
                  <a:stretch>
                    <a:fillRect/>
                  </a:stretch>
                </a:blipFill>
              </p:spPr>
              <p:txBody>
                <a:bodyPr/>
                <a:lstStyle/>
                <a:p>
                  <a:r>
                    <a:rPr lang="en-US">
                      <a:noFill/>
                    </a:rPr>
                    <a:t> </a:t>
                  </a:r>
                </a:p>
              </p:txBody>
            </p:sp>
          </mc:Fallback>
        </mc:AlternateContent>
      </p:grpSp>
      <p:grpSp>
        <p:nvGrpSpPr>
          <p:cNvPr id="68" name="Group 67"/>
          <p:cNvGrpSpPr/>
          <p:nvPr/>
        </p:nvGrpSpPr>
        <p:grpSpPr>
          <a:xfrm>
            <a:off x="5202212" y="3585972"/>
            <a:ext cx="1269695" cy="2117075"/>
            <a:chOff x="5161869" y="3586907"/>
            <a:chExt cx="1269695" cy="2117075"/>
          </a:xfrm>
        </p:grpSpPr>
        <p:cxnSp>
          <p:nvCxnSpPr>
            <p:cNvPr id="14" name="Straight Connector 13"/>
            <p:cNvCxnSpPr/>
            <p:nvPr/>
          </p:nvCxnSpPr>
          <p:spPr>
            <a:xfrm>
              <a:off x="5189278" y="3876196"/>
              <a:ext cx="1242286" cy="18277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TextBox 66"/>
                <p:cNvSpPr txBox="1"/>
                <p:nvPr/>
              </p:nvSpPr>
              <p:spPr>
                <a:xfrm>
                  <a:off x="5161869" y="3586907"/>
                  <a:ext cx="70326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𝐶𝑜𝑠𝑡</m:t>
                        </m:r>
                      </m:oMath>
                    </m:oMathPara>
                  </a14:m>
                  <a:endParaRPr lang="en-US" dirty="0"/>
                </a:p>
              </p:txBody>
            </p:sp>
          </mc:Choice>
          <mc:Fallback xmlns="">
            <p:sp>
              <p:nvSpPr>
                <p:cNvPr id="67" name="TextBox 66"/>
                <p:cNvSpPr txBox="1">
                  <a:spLocks noRot="1" noChangeAspect="1" noMove="1" noResize="1" noEditPoints="1" noAdjustHandles="1" noChangeArrowheads="1" noChangeShapeType="1" noTextEdit="1"/>
                </p:cNvSpPr>
                <p:nvPr/>
              </p:nvSpPr>
              <p:spPr>
                <a:xfrm>
                  <a:off x="5161869" y="3586907"/>
                  <a:ext cx="703269" cy="369332"/>
                </a:xfrm>
                <a:prstGeom prst="rect">
                  <a:avLst/>
                </a:prstGeom>
                <a:blipFill rotWithShape="1">
                  <a:blip r:embed="rId30"/>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203034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animEffect transition="in" filter="wipe(left)">
                                      <p:cBhvr>
                                        <p:cTn id="11" dur="500"/>
                                        <p:tgtEl>
                                          <p:spTgt spid="6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left)">
                                      <p:cBhvr>
                                        <p:cTn id="20" dur="500"/>
                                        <p:tgtEl>
                                          <p:spTgt spid="6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left)">
                                      <p:cBhvr>
                                        <p:cTn id="29" dur="500"/>
                                        <p:tgtEl>
                                          <p:spTgt spid="6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500"/>
                                        <p:tgtEl>
                                          <p:spTgt spid="39"/>
                                        </p:tgtEl>
                                      </p:cBhvr>
                                    </p:animEffect>
                                  </p:childTnLst>
                                </p:cTn>
                              </p:par>
                              <p:par>
                                <p:cTn id="35" presetID="1" presetClass="exit" presetSubtype="0" fill="hold" nodeType="withEffect">
                                  <p:stCondLst>
                                    <p:cond delay="0"/>
                                  </p:stCondLst>
                                  <p:childTnLst>
                                    <p:set>
                                      <p:cBhvr>
                                        <p:cTn id="36" dur="1" fill="hold">
                                          <p:stCondLst>
                                            <p:cond delay="0"/>
                                          </p:stCondLst>
                                        </p:cTn>
                                        <p:tgtEl>
                                          <p:spTgt spid="6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62"/>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6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21456" y="1038106"/>
            <a:ext cx="3118098" cy="2161338"/>
            <a:chOff x="838200" y="3706062"/>
            <a:chExt cx="3118098" cy="2161338"/>
          </a:xfrm>
        </p:grpSpPr>
        <mc:AlternateContent xmlns:mc="http://schemas.openxmlformats.org/markup-compatibility/2006" xmlns:a14="http://schemas.microsoft.com/office/drawing/2010/main">
          <mc:Choice Requires="a14">
            <p:sp>
              <p:nvSpPr>
                <p:cNvPr id="39" name="TextBox 38"/>
                <p:cNvSpPr txBox="1"/>
                <p:nvPr/>
              </p:nvSpPr>
              <p:spPr>
                <a:xfrm>
                  <a:off x="838200" y="3706062"/>
                  <a:ext cx="311809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𝑚𝑖𝑛𝑖𝑚𝑖𝑧𝑒</m:t>
                        </m:r>
                        <m:r>
                          <a:rPr lang="en-US" b="0" i="1" smtClean="0">
                            <a:latin typeface="Cambria Math"/>
                          </a:rPr>
                          <m:t>   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+4000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39" name="TextBox 38"/>
                <p:cNvSpPr txBox="1">
                  <a:spLocks noRot="1" noChangeAspect="1" noMove="1" noResize="1" noEditPoints="1" noAdjustHandles="1" noChangeArrowheads="1" noChangeShapeType="1" noTextEdit="1"/>
                </p:cNvSpPr>
                <p:nvPr/>
              </p:nvSpPr>
              <p:spPr>
                <a:xfrm>
                  <a:off x="838200" y="3706062"/>
                  <a:ext cx="3118098"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841248" y="4075394"/>
                  <a:ext cx="133510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𝑠𝑢𝑏𝑗𝑒𝑐𝑡</m:t>
                        </m:r>
                        <m:r>
                          <a:rPr lang="en-US" b="0" i="1" smtClean="0">
                            <a:latin typeface="Cambria Math"/>
                          </a:rPr>
                          <m:t> </m:t>
                        </m:r>
                        <m:r>
                          <a:rPr lang="en-US" b="0" i="1" smtClean="0">
                            <a:latin typeface="Cambria Math"/>
                          </a:rPr>
                          <m:t>𝑡𝑜</m:t>
                        </m:r>
                        <m:r>
                          <a:rPr lang="en-US" b="0" i="1" smtClean="0">
                            <a:latin typeface="Cambria Math"/>
                          </a:rPr>
                          <m:t>:</m:t>
                        </m:r>
                      </m:oMath>
                    </m:oMathPara>
                  </a14:m>
                  <a:endParaRPr lang="en-US" dirty="0"/>
                </a:p>
              </p:txBody>
            </p:sp>
          </mc:Choice>
          <mc:Fallback xmlns="">
            <p:sp>
              <p:nvSpPr>
                <p:cNvPr id="40" name="TextBox 39"/>
                <p:cNvSpPr txBox="1">
                  <a:spLocks noRot="1" noChangeAspect="1" noMove="1" noResize="1" noEditPoints="1" noAdjustHandles="1" noChangeArrowheads="1" noChangeShapeType="1" noTextEdit="1"/>
                </p:cNvSpPr>
                <p:nvPr/>
              </p:nvSpPr>
              <p:spPr>
                <a:xfrm>
                  <a:off x="841248" y="4075394"/>
                  <a:ext cx="1335109" cy="369332"/>
                </a:xfrm>
                <a:prstGeom prst="rect">
                  <a:avLst/>
                </a:prstGeom>
                <a:blipFill rotWithShape="1">
                  <a:blip r:embed="rId4"/>
                  <a:stretch>
                    <a:fillRect l="-913"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990600" y="4572000"/>
                  <a:ext cx="2869375" cy="369332"/>
                </a:xfrm>
                <a:prstGeom prst="rect">
                  <a:avLst/>
                </a:prstGeom>
                <a:noFill/>
              </p:spPr>
              <p:txBody>
                <a:bodyPr wrap="none" rtlCol="0">
                  <a:spAutoFit/>
                </a:bodyPr>
                <a:lstStyle/>
                <a:p>
                  <a:r>
                    <a:rPr lang="en-US" dirty="0"/>
                    <a:t>3</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≥24000</m:t>
                      </m:r>
                    </m:oMath>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990600" y="4572000"/>
                  <a:ext cx="2869375" cy="369332"/>
                </a:xfrm>
                <a:prstGeom prst="rect">
                  <a:avLst/>
                </a:prstGeom>
                <a:blipFill rotWithShape="1">
                  <a:blip r:embed="rId5"/>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990600" y="5040868"/>
                  <a:ext cx="286937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≥16000</m:t>
                      </m:r>
                    </m:oMath>
                  </a14:m>
                  <a:endParaRPr lang="en-US" dirty="0"/>
                </a:p>
              </p:txBody>
            </p:sp>
          </mc:Choice>
          <mc:Fallback xmlns="">
            <p:sp>
              <p:nvSpPr>
                <p:cNvPr id="42" name="TextBox 41"/>
                <p:cNvSpPr txBox="1">
                  <a:spLocks noRot="1" noChangeAspect="1" noMove="1" noResize="1" noEditPoints="1" noAdjustHandles="1" noChangeArrowheads="1" noChangeShapeType="1" noTextEdit="1"/>
                </p:cNvSpPr>
                <p:nvPr/>
              </p:nvSpPr>
              <p:spPr>
                <a:xfrm>
                  <a:off x="990600" y="5040868"/>
                  <a:ext cx="2869375" cy="369332"/>
                </a:xfrm>
                <a:prstGeom prst="rect">
                  <a:avLst/>
                </a:prstGeom>
                <a:blipFill rotWithShape="1">
                  <a:blip r:embed="rId6"/>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990600" y="5498068"/>
                  <a:ext cx="2869375" cy="369332"/>
                </a:xfrm>
                <a:prstGeom prst="rect">
                  <a:avLst/>
                </a:prstGeom>
                <a:noFill/>
              </p:spPr>
              <p:txBody>
                <a:bodyPr wrap="none" rtlCol="0">
                  <a:spAutoFit/>
                </a:bodyPr>
                <a:lstStyle/>
                <a:p>
                  <a:r>
                    <a:rPr lang="en-US" dirty="0"/>
                    <a:t>2</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≥48000</m:t>
                      </m:r>
                    </m:oMath>
                  </a14:m>
                  <a:endParaRPr lang="en-US" dirty="0"/>
                </a:p>
              </p:txBody>
            </p:sp>
          </mc:Choice>
          <mc:Fallback xmlns="">
            <p:sp>
              <p:nvSpPr>
                <p:cNvPr id="43" name="TextBox 42"/>
                <p:cNvSpPr txBox="1">
                  <a:spLocks noRot="1" noChangeAspect="1" noMove="1" noResize="1" noEditPoints="1" noAdjustHandles="1" noChangeArrowheads="1" noChangeShapeType="1" noTextEdit="1"/>
                </p:cNvSpPr>
                <p:nvPr/>
              </p:nvSpPr>
              <p:spPr>
                <a:xfrm>
                  <a:off x="990600" y="5498068"/>
                  <a:ext cx="2869375" cy="369332"/>
                </a:xfrm>
                <a:prstGeom prst="rect">
                  <a:avLst/>
                </a:prstGeom>
                <a:blipFill rotWithShape="1">
                  <a:blip r:embed="rId7"/>
                  <a:stretch>
                    <a:fillRect l="-1915" t="-8197" b="-2459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5" name="TextBox 44"/>
              <p:cNvSpPr txBox="1"/>
              <p:nvPr/>
            </p:nvSpPr>
            <p:spPr>
              <a:xfrm>
                <a:off x="3024943" y="1894686"/>
                <a:ext cx="86780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𝐺𝑟𝑎𝑝𝑒</m:t>
                      </m:r>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a:off x="3024943" y="1894686"/>
                <a:ext cx="867802" cy="369332"/>
              </a:xfrm>
              <a:prstGeom prst="rect">
                <a:avLst/>
              </a:prstGeom>
              <a:blipFill rotWithShape="1">
                <a:blip r:embed="rId8"/>
                <a:stretch>
                  <a:fillRect l="-1399"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3048000" y="2373868"/>
                <a:ext cx="102329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𝑂𝑟𝑎𝑛𝑔𝑒</m:t>
                      </m:r>
                    </m:oMath>
                  </m:oMathPara>
                </a14:m>
                <a:endParaRPr lang="en-US" dirty="0"/>
              </a:p>
            </p:txBody>
          </p:sp>
        </mc:Choice>
        <mc:Fallback xmlns="">
          <p:sp>
            <p:nvSpPr>
              <p:cNvPr id="46" name="TextBox 45"/>
              <p:cNvSpPr txBox="1">
                <a:spLocks noRot="1" noChangeAspect="1" noMove="1" noResize="1" noEditPoints="1" noAdjustHandles="1" noChangeArrowheads="1" noChangeShapeType="1" noTextEdit="1"/>
              </p:cNvSpPr>
              <p:nvPr/>
            </p:nvSpPr>
            <p:spPr>
              <a:xfrm>
                <a:off x="3048000" y="2373868"/>
                <a:ext cx="1023293" cy="369332"/>
              </a:xfrm>
              <a:prstGeom prst="rect">
                <a:avLst/>
              </a:prstGeom>
              <a:blipFill rotWithShape="1">
                <a:blip r:embed="rId9"/>
                <a:stretch>
                  <a:fillRect l="-1190"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3048000" y="2831068"/>
                <a:ext cx="129952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𝐵𝑙𝑢𝑒𝑏𝑒𝑟𝑟𝑦</m:t>
                      </m:r>
                    </m:oMath>
                  </m:oMathPara>
                </a14:m>
                <a:endParaRPr lang="en-US" dirty="0"/>
              </a:p>
            </p:txBody>
          </p:sp>
        </mc:Choice>
        <mc:Fallback xmlns="">
          <p:sp>
            <p:nvSpPr>
              <p:cNvPr id="47" name="TextBox 46"/>
              <p:cNvSpPr txBox="1">
                <a:spLocks noRot="1" noChangeAspect="1" noMove="1" noResize="1" noEditPoints="1" noAdjustHandles="1" noChangeArrowheads="1" noChangeShapeType="1" noTextEdit="1"/>
              </p:cNvSpPr>
              <p:nvPr/>
            </p:nvSpPr>
            <p:spPr>
              <a:xfrm>
                <a:off x="3048000" y="2831068"/>
                <a:ext cx="1299523" cy="369332"/>
              </a:xfrm>
              <a:prstGeom prst="rect">
                <a:avLst/>
              </a:prstGeom>
              <a:blipFill rotWithShape="1">
                <a:blip r:embed="rId10"/>
                <a:stretch>
                  <a:fillRect l="-939" b="-11475"/>
                </a:stretch>
              </a:blipFill>
            </p:spPr>
            <p:txBody>
              <a:bodyPr/>
              <a:lstStyle/>
              <a:p>
                <a:r>
                  <a:rPr lang="en-US">
                    <a:noFill/>
                  </a:rPr>
                  <a:t> </a:t>
                </a:r>
              </a:p>
            </p:txBody>
          </p:sp>
        </mc:Fallback>
      </mc:AlternateContent>
      <p:grpSp>
        <p:nvGrpSpPr>
          <p:cNvPr id="5" name="Group 4"/>
          <p:cNvGrpSpPr/>
          <p:nvPr/>
        </p:nvGrpSpPr>
        <p:grpSpPr>
          <a:xfrm>
            <a:off x="304800" y="3593068"/>
            <a:ext cx="2869375" cy="1969532"/>
            <a:chOff x="304800" y="3593068"/>
            <a:chExt cx="2869375" cy="1969532"/>
          </a:xfrm>
        </p:grpSpPr>
        <mc:AlternateContent xmlns:mc="http://schemas.openxmlformats.org/markup-compatibility/2006" xmlns:a14="http://schemas.microsoft.com/office/drawing/2010/main">
          <mc:Choice Requires="a14">
            <p:sp>
              <p:nvSpPr>
                <p:cNvPr id="48" name="TextBox 47"/>
                <p:cNvSpPr txBox="1"/>
                <p:nvPr/>
              </p:nvSpPr>
              <p:spPr>
                <a:xfrm>
                  <a:off x="304800" y="3593068"/>
                  <a:ext cx="2869375" cy="369332"/>
                </a:xfrm>
                <a:prstGeom prst="rect">
                  <a:avLst/>
                </a:prstGeom>
                <a:noFill/>
              </p:spPr>
              <p:txBody>
                <a:bodyPr wrap="none" rtlCol="0">
                  <a:spAutoFit/>
                </a:bodyPr>
                <a:lstStyle/>
                <a:p>
                  <a:r>
                    <a:rPr lang="en-US" dirty="0"/>
                    <a:t>3</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r>
                        <a:rPr lang="en-US" b="0" i="1" smtClean="0">
                          <a:latin typeface="Cambria Math"/>
                          <a:ea typeface="Cambria Math"/>
                        </a:rPr>
                        <m:t>24000</m:t>
                      </m:r>
                    </m:oMath>
                  </a14:m>
                  <a:endParaRPr lang="en-US" dirty="0"/>
                </a:p>
              </p:txBody>
            </p:sp>
          </mc:Choice>
          <mc:Fallback xmlns="">
            <p:sp>
              <p:nvSpPr>
                <p:cNvPr id="48" name="TextBox 47"/>
                <p:cNvSpPr txBox="1">
                  <a:spLocks noRot="1" noChangeAspect="1" noMove="1" noResize="1" noEditPoints="1" noAdjustHandles="1" noChangeArrowheads="1" noChangeShapeType="1" noTextEdit="1"/>
                </p:cNvSpPr>
                <p:nvPr/>
              </p:nvSpPr>
              <p:spPr>
                <a:xfrm>
                  <a:off x="304800" y="3593068"/>
                  <a:ext cx="2869375" cy="369332"/>
                </a:xfrm>
                <a:prstGeom prst="rect">
                  <a:avLst/>
                </a:prstGeom>
                <a:blipFill rotWithShape="1">
                  <a:blip r:embed="rId11"/>
                  <a:stretch>
                    <a:fillRect l="-1699"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304800" y="4061936"/>
                  <a:ext cx="286937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r>
                        <a:rPr lang="en-US" b="0" i="1" smtClean="0">
                          <a:latin typeface="Cambria Math"/>
                          <a:ea typeface="Cambria Math"/>
                        </a:rPr>
                        <m:t>24000−3</m:t>
                      </m:r>
                      <m:r>
                        <a:rPr lang="en-US" i="1">
                          <a:latin typeface="Cambria Math"/>
                        </a:rPr>
                        <m:t>000</m:t>
                      </m:r>
                      <m:sSub>
                        <m:sSubPr>
                          <m:ctrlPr>
                            <a:rPr lang="en-US" i="1">
                              <a:latin typeface="Cambria Math" panose="02040503050406030204" pitchFamily="18" charset="0"/>
                            </a:rPr>
                          </m:ctrlPr>
                        </m:sSubPr>
                        <m:e>
                          <m:r>
                            <a:rPr lang="en-US" i="1">
                              <a:latin typeface="Cambria Math"/>
                            </a:rPr>
                            <m:t>𝑥</m:t>
                          </m:r>
                        </m:e>
                        <m:sub>
                          <m:r>
                            <a:rPr lang="en-US" b="0" i="1" smtClean="0">
                              <a:latin typeface="Cambria Math"/>
                            </a:rPr>
                            <m:t>1</m:t>
                          </m:r>
                        </m:sub>
                      </m:sSub>
                    </m:oMath>
                  </a14:m>
                  <a:endParaRPr lang="en-US" dirty="0"/>
                </a:p>
              </p:txBody>
            </p:sp>
          </mc:Choice>
          <mc:Fallback xmlns="">
            <p:sp>
              <p:nvSpPr>
                <p:cNvPr id="49" name="TextBox 48"/>
                <p:cNvSpPr txBox="1">
                  <a:spLocks noRot="1" noChangeAspect="1" noMove="1" noResize="1" noEditPoints="1" noAdjustHandles="1" noChangeArrowheads="1" noChangeShapeType="1" noTextEdit="1"/>
                </p:cNvSpPr>
                <p:nvPr/>
              </p:nvSpPr>
              <p:spPr>
                <a:xfrm>
                  <a:off x="304800" y="4061936"/>
                  <a:ext cx="2869375" cy="369332"/>
                </a:xfrm>
                <a:prstGeom prst="rect">
                  <a:avLst/>
                </a:prstGeom>
                <a:blipFill rotWithShape="1">
                  <a:blip r:embed="rId12"/>
                  <a:stretch>
                    <a:fillRect l="-1699"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04800" y="4504336"/>
                  <a:ext cx="2518959" cy="6127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24000</m:t>
                            </m:r>
                          </m:num>
                          <m:den>
                            <m:r>
                              <a:rPr lang="en-US" b="0" i="1" smtClean="0">
                                <a:latin typeface="Cambria Math"/>
                              </a:rPr>
                              <m:t>1000</m:t>
                            </m:r>
                          </m:den>
                        </m:f>
                        <m:r>
                          <a:rPr lang="en-US" b="0" i="1" smtClean="0">
                            <a:latin typeface="Cambria Math"/>
                            <a:ea typeface="Cambria Math"/>
                          </a:rPr>
                          <m:t>−</m:t>
                        </m:r>
                        <m:f>
                          <m:fPr>
                            <m:ctrlPr>
                              <a:rPr lang="en-US" b="0" i="1" smtClean="0">
                                <a:latin typeface="Cambria Math" panose="02040503050406030204" pitchFamily="18" charset="0"/>
                                <a:ea typeface="Cambria Math"/>
                              </a:rPr>
                            </m:ctrlPr>
                          </m:fPr>
                          <m:num>
                            <m:r>
                              <a:rPr lang="en-US" b="0" i="1" smtClean="0">
                                <a:latin typeface="Cambria Math"/>
                                <a:ea typeface="Cambria Math"/>
                              </a:rPr>
                              <m:t>3000</m:t>
                            </m:r>
                          </m:num>
                          <m:den>
                            <m:r>
                              <a:rPr lang="en-US" b="0" i="1" smtClean="0">
                                <a:latin typeface="Cambria Math"/>
                                <a:ea typeface="Cambria Math"/>
                              </a:rPr>
                              <m:t>1000</m:t>
                            </m:r>
                          </m:den>
                        </m:f>
                        <m:sSub>
                          <m:sSubPr>
                            <m:ctrlPr>
                              <a:rPr lang="en-US" i="1">
                                <a:latin typeface="Cambria Math" panose="02040503050406030204" pitchFamily="18" charset="0"/>
                              </a:rPr>
                            </m:ctrlPr>
                          </m:sSubPr>
                          <m:e>
                            <m:r>
                              <a:rPr lang="en-US" i="1">
                                <a:latin typeface="Cambria Math"/>
                              </a:rPr>
                              <m:t>𝑥</m:t>
                            </m:r>
                          </m:e>
                          <m:sub>
                            <m:r>
                              <a:rPr lang="en-US" b="0" i="1" smtClean="0">
                                <a:latin typeface="Cambria Math"/>
                              </a:rPr>
                              <m:t>1</m:t>
                            </m:r>
                          </m:sub>
                        </m:sSub>
                      </m:oMath>
                    </m:oMathPara>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304800" y="4504336"/>
                  <a:ext cx="2518959" cy="612732"/>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304800" y="5193268"/>
                  <a:ext cx="1716367"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=24−3</m:t>
                        </m:r>
                        <m:sSub>
                          <m:sSubPr>
                            <m:ctrlPr>
                              <a:rPr lang="en-US" i="1">
                                <a:latin typeface="Cambria Math" panose="02040503050406030204" pitchFamily="18" charset="0"/>
                              </a:rPr>
                            </m:ctrlPr>
                          </m:sSubPr>
                          <m:e>
                            <m:r>
                              <a:rPr lang="en-US" i="1">
                                <a:latin typeface="Cambria Math"/>
                              </a:rPr>
                              <m:t>𝑥</m:t>
                            </m:r>
                          </m:e>
                          <m:sub>
                            <m:r>
                              <a:rPr lang="en-US" b="0" i="1" smtClean="0">
                                <a:latin typeface="Cambria Math"/>
                              </a:rPr>
                              <m:t>1</m:t>
                            </m:r>
                          </m:sub>
                        </m:sSub>
                      </m:oMath>
                    </m:oMathPara>
                  </a14:m>
                  <a:endParaRPr lang="en-US" dirty="0"/>
                </a:p>
              </p:txBody>
            </p:sp>
          </mc:Choice>
          <mc:Fallback xmlns="">
            <p:sp>
              <p:nvSpPr>
                <p:cNvPr id="51" name="TextBox 50"/>
                <p:cNvSpPr txBox="1">
                  <a:spLocks noRot="1" noChangeAspect="1" noMove="1" noResize="1" noEditPoints="1" noAdjustHandles="1" noChangeArrowheads="1" noChangeShapeType="1" noTextEdit="1"/>
                </p:cNvSpPr>
                <p:nvPr/>
              </p:nvSpPr>
              <p:spPr>
                <a:xfrm>
                  <a:off x="304800" y="5193268"/>
                  <a:ext cx="1716367" cy="369332"/>
                </a:xfrm>
                <a:prstGeom prst="rect">
                  <a:avLst/>
                </a:prstGeom>
                <a:blipFill rotWithShape="1">
                  <a:blip r:embed="rId14"/>
                  <a:stretch>
                    <a:fillRect/>
                  </a:stretch>
                </a:blipFill>
              </p:spPr>
              <p:txBody>
                <a:bodyPr/>
                <a:lstStyle/>
                <a:p>
                  <a:r>
                    <a:rPr lang="en-US">
                      <a:noFill/>
                    </a:rPr>
                    <a:t> </a:t>
                  </a:r>
                </a:p>
              </p:txBody>
            </p:sp>
          </mc:Fallback>
        </mc:AlternateContent>
      </p:grpSp>
      <p:grpSp>
        <p:nvGrpSpPr>
          <p:cNvPr id="6" name="Group 5"/>
          <p:cNvGrpSpPr/>
          <p:nvPr/>
        </p:nvGrpSpPr>
        <p:grpSpPr>
          <a:xfrm>
            <a:off x="4114800" y="3593068"/>
            <a:ext cx="3780971" cy="1500664"/>
            <a:chOff x="4114800" y="3593068"/>
            <a:chExt cx="3780971" cy="1500664"/>
          </a:xfrm>
        </p:grpSpPr>
        <mc:AlternateContent xmlns:mc="http://schemas.openxmlformats.org/markup-compatibility/2006" xmlns:a14="http://schemas.microsoft.com/office/drawing/2010/main">
          <mc:Choice Requires="a14">
            <p:sp>
              <p:nvSpPr>
                <p:cNvPr id="52" name="TextBox 51"/>
                <p:cNvSpPr txBox="1"/>
                <p:nvPr/>
              </p:nvSpPr>
              <p:spPr>
                <a:xfrm>
                  <a:off x="4114800" y="3593068"/>
                  <a:ext cx="3716082"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d>
                        <m:dPr>
                          <m:ctrlPr>
                            <a:rPr lang="en-US" b="0" i="1" smtClean="0">
                              <a:latin typeface="Cambria Math" panose="02040503050406030204" pitchFamily="18" charset="0"/>
                            </a:rPr>
                          </m:ctrlPr>
                        </m:dPr>
                        <m:e>
                          <m:r>
                            <a:rPr lang="en-US" b="0" i="1" smtClean="0">
                              <a:latin typeface="Cambria Math"/>
                            </a:rPr>
                            <m:t>24−3</m:t>
                          </m:r>
                          <m:sSub>
                            <m:sSubPr>
                              <m:ctrlPr>
                                <a:rPr lang="en-US" i="1">
                                  <a:latin typeface="Cambria Math" panose="02040503050406030204" pitchFamily="18" charset="0"/>
                                </a:rPr>
                              </m:ctrlPr>
                            </m:sSubPr>
                            <m:e>
                              <m:r>
                                <a:rPr lang="en-US" i="1">
                                  <a:latin typeface="Cambria Math"/>
                                </a:rPr>
                                <m:t>𝑥</m:t>
                              </m:r>
                            </m:e>
                            <m:sub>
                              <m:r>
                                <a:rPr lang="en-US" i="1">
                                  <a:latin typeface="Cambria Math"/>
                                </a:rPr>
                                <m:t>1</m:t>
                              </m:r>
                            </m:sub>
                          </m:sSub>
                        </m:e>
                      </m:d>
                      <m:r>
                        <a:rPr lang="en-US" b="0" i="1" smtClean="0">
                          <a:latin typeface="Cambria Math"/>
                        </a:rPr>
                        <m:t>=</m:t>
                      </m:r>
                      <m:r>
                        <a:rPr lang="en-US" b="0" i="1" smtClean="0">
                          <a:latin typeface="Cambria Math"/>
                          <a:ea typeface="Cambria Math"/>
                        </a:rPr>
                        <m:t>16000</m:t>
                      </m:r>
                    </m:oMath>
                  </a14:m>
                  <a:endParaRPr 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4114800" y="3593068"/>
                  <a:ext cx="3716082" cy="369332"/>
                </a:xfrm>
                <a:prstGeom prst="rect">
                  <a:avLst/>
                </a:prstGeom>
                <a:blipFill rotWithShape="1">
                  <a:blip r:embed="rId15"/>
                  <a:stretch>
                    <a:fillRect l="-1311"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114800" y="3974068"/>
                  <a:ext cx="3780971"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+24000−3000</m:t>
                      </m:r>
                      <m:sSub>
                        <m:sSubPr>
                          <m:ctrlPr>
                            <a:rPr lang="en-US" i="1">
                              <a:latin typeface="Cambria Math" panose="02040503050406030204" pitchFamily="18" charset="0"/>
                            </a:rPr>
                          </m:ctrlPr>
                        </m:sSubPr>
                        <m:e>
                          <m:r>
                            <a:rPr lang="en-US" i="1">
                              <a:latin typeface="Cambria Math"/>
                            </a:rPr>
                            <m:t>𝑥</m:t>
                          </m:r>
                        </m:e>
                        <m:sub>
                          <m:r>
                            <a:rPr lang="en-US" i="1">
                              <a:latin typeface="Cambria Math"/>
                            </a:rPr>
                            <m:t>1</m:t>
                          </m:r>
                        </m:sub>
                      </m:sSub>
                      <m:r>
                        <a:rPr lang="en-US" b="0" i="1" smtClean="0">
                          <a:latin typeface="Cambria Math"/>
                        </a:rPr>
                        <m:t>=</m:t>
                      </m:r>
                      <m:r>
                        <a:rPr lang="en-US" b="0" i="1" smtClean="0">
                          <a:latin typeface="Cambria Math"/>
                          <a:ea typeface="Cambria Math"/>
                        </a:rPr>
                        <m:t>16000</m:t>
                      </m:r>
                    </m:oMath>
                  </a14:m>
                  <a:endParaRPr lang="en-US" dirty="0"/>
                </a:p>
              </p:txBody>
            </p:sp>
          </mc:Choice>
          <mc:Fallback xmlns="">
            <p:sp>
              <p:nvSpPr>
                <p:cNvPr id="53" name="TextBox 52"/>
                <p:cNvSpPr txBox="1">
                  <a:spLocks noRot="1" noChangeAspect="1" noMove="1" noResize="1" noEditPoints="1" noAdjustHandles="1" noChangeArrowheads="1" noChangeShapeType="1" noTextEdit="1"/>
                </p:cNvSpPr>
                <p:nvPr/>
              </p:nvSpPr>
              <p:spPr>
                <a:xfrm>
                  <a:off x="4114800" y="3974068"/>
                  <a:ext cx="3780971" cy="369332"/>
                </a:xfrm>
                <a:prstGeom prst="rect">
                  <a:avLst/>
                </a:prstGeom>
                <a:blipFill rotWithShape="1">
                  <a:blip r:embed="rId16"/>
                  <a:stretch>
                    <a:fillRect l="-1290"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4114800" y="4343400"/>
                  <a:ext cx="1788054"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2000</m:t>
                        </m:r>
                        <m:sSub>
                          <m:sSubPr>
                            <m:ctrlPr>
                              <a:rPr lang="en-US" i="1">
                                <a:latin typeface="Cambria Math" panose="02040503050406030204" pitchFamily="18" charset="0"/>
                              </a:rPr>
                            </m:ctrlPr>
                          </m:sSubPr>
                          <m:e>
                            <m:r>
                              <a:rPr lang="en-US" i="1">
                                <a:latin typeface="Cambria Math"/>
                              </a:rPr>
                              <m:t>𝑥</m:t>
                            </m:r>
                          </m:e>
                          <m:sub>
                            <m:r>
                              <a:rPr lang="en-US" i="1">
                                <a:latin typeface="Cambria Math"/>
                              </a:rPr>
                              <m:t>1</m:t>
                            </m:r>
                          </m:sub>
                        </m:sSub>
                        <m:r>
                          <a:rPr lang="en-US" b="0" i="1" smtClean="0">
                            <a:latin typeface="Cambria Math"/>
                          </a:rPr>
                          <m:t>=</m:t>
                        </m:r>
                        <m:r>
                          <a:rPr lang="en-US" b="0" i="1" smtClean="0">
                            <a:latin typeface="Cambria Math"/>
                            <a:ea typeface="Cambria Math"/>
                          </a:rPr>
                          <m:t>8000</m:t>
                        </m:r>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4114800" y="4343400"/>
                  <a:ext cx="1788054" cy="369332"/>
                </a:xfrm>
                <a:prstGeom prst="rect">
                  <a:avLst/>
                </a:prstGeom>
                <a:blipFill rotWithShape="1">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114800" y="4724400"/>
                  <a:ext cx="89037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a:rPr>
                              <m:t>𝑥</m:t>
                            </m:r>
                          </m:e>
                          <m:sub>
                            <m:r>
                              <a:rPr lang="en-US" i="1">
                                <a:latin typeface="Cambria Math"/>
                              </a:rPr>
                              <m:t>1</m:t>
                            </m:r>
                          </m:sub>
                        </m:sSub>
                        <m:r>
                          <a:rPr lang="en-US" b="0" i="1" smtClean="0">
                            <a:latin typeface="Cambria Math"/>
                          </a:rPr>
                          <m:t>=</m:t>
                        </m:r>
                        <m:r>
                          <a:rPr lang="en-US" b="0" i="1" smtClean="0">
                            <a:latin typeface="Cambria Math"/>
                            <a:ea typeface="Cambria Math"/>
                          </a:rPr>
                          <m:t>4</m:t>
                        </m:r>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114800" y="4724400"/>
                  <a:ext cx="890372" cy="369332"/>
                </a:xfrm>
                <a:prstGeom prst="rect">
                  <a:avLst/>
                </a:prstGeom>
                <a:blipFill rotWithShape="1">
                  <a:blip r:embed="rId18"/>
                  <a:stretch>
                    <a:fillRect/>
                  </a:stretch>
                </a:blipFill>
              </p:spPr>
              <p:txBody>
                <a:bodyPr/>
                <a:lstStyle/>
                <a:p>
                  <a:r>
                    <a:rPr lang="en-US">
                      <a:noFill/>
                    </a:rPr>
                    <a:t> </a:t>
                  </a:r>
                </a:p>
              </p:txBody>
            </p:sp>
          </mc:Fallback>
        </mc:AlternateContent>
      </p:grpSp>
      <p:grpSp>
        <p:nvGrpSpPr>
          <p:cNvPr id="11" name="Group 10"/>
          <p:cNvGrpSpPr/>
          <p:nvPr/>
        </p:nvGrpSpPr>
        <p:grpSpPr>
          <a:xfrm>
            <a:off x="4120595" y="5334000"/>
            <a:ext cx="2966005" cy="1131332"/>
            <a:chOff x="4120595" y="5421868"/>
            <a:chExt cx="2966005" cy="1131332"/>
          </a:xfrm>
        </p:grpSpPr>
        <mc:AlternateContent xmlns:mc="http://schemas.openxmlformats.org/markup-compatibility/2006" xmlns:a14="http://schemas.microsoft.com/office/drawing/2010/main">
          <mc:Choice Requires="a14">
            <p:sp>
              <p:nvSpPr>
                <p:cNvPr id="56" name="TextBox 55"/>
                <p:cNvSpPr txBox="1"/>
                <p:nvPr/>
              </p:nvSpPr>
              <p:spPr>
                <a:xfrm>
                  <a:off x="4120595" y="5421868"/>
                  <a:ext cx="296600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d>
                        <m:dPr>
                          <m:ctrlPr>
                            <a:rPr lang="en-US" b="0" i="1" smtClean="0">
                              <a:latin typeface="Cambria Math" panose="02040503050406030204" pitchFamily="18" charset="0"/>
                            </a:rPr>
                          </m:ctrlPr>
                        </m:dPr>
                        <m:e>
                          <m:r>
                            <a:rPr lang="en-US" b="0" i="1" smtClean="0">
                              <a:latin typeface="Cambria Math"/>
                            </a:rPr>
                            <m:t>4</m:t>
                          </m:r>
                        </m:e>
                      </m:d>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r>
                        <a:rPr lang="en-US" b="0" i="1" smtClean="0">
                          <a:latin typeface="Cambria Math"/>
                          <a:ea typeface="Cambria Math"/>
                        </a:rPr>
                        <m:t>16000</m:t>
                      </m:r>
                    </m:oMath>
                  </a14:m>
                  <a:endParaRPr 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4120595" y="5421868"/>
                  <a:ext cx="2966005" cy="369332"/>
                </a:xfrm>
                <a:prstGeom prst="rect">
                  <a:avLst/>
                </a:prstGeom>
                <a:blipFill rotWithShape="1">
                  <a:blip r:embed="rId19"/>
                  <a:stretch>
                    <a:fillRect l="-184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120595" y="5791200"/>
                  <a:ext cx="1985736"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r>
                          <a:rPr lang="en-US" b="0" i="1" smtClean="0">
                            <a:latin typeface="Cambria Math"/>
                            <a:ea typeface="Cambria Math"/>
                          </a:rPr>
                          <m:t>12000</m:t>
                        </m:r>
                      </m:oMath>
                    </m:oMathPara>
                  </a14:m>
                  <a:endParaRPr lang="en-US" dirty="0"/>
                </a:p>
              </p:txBody>
            </p:sp>
          </mc:Choice>
          <mc:Fallback xmlns="">
            <p:sp>
              <p:nvSpPr>
                <p:cNvPr id="57" name="TextBox 56"/>
                <p:cNvSpPr txBox="1">
                  <a:spLocks noRot="1" noChangeAspect="1" noMove="1" noResize="1" noEditPoints="1" noAdjustHandles="1" noChangeArrowheads="1" noChangeShapeType="1" noTextEdit="1"/>
                </p:cNvSpPr>
                <p:nvPr/>
              </p:nvSpPr>
              <p:spPr>
                <a:xfrm>
                  <a:off x="4120595" y="5791200"/>
                  <a:ext cx="1985736" cy="369332"/>
                </a:xfrm>
                <a:prstGeom prst="rect">
                  <a:avLst/>
                </a:prstGeom>
                <a:blipFill rotWithShape="1">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4157665" y="6183868"/>
                  <a:ext cx="1023935"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r>
                          <a:rPr lang="en-US" b="0" i="1" smtClean="0">
                            <a:latin typeface="Cambria Math"/>
                            <a:ea typeface="Cambria Math"/>
                          </a:rPr>
                          <m:t>12</m:t>
                        </m:r>
                      </m:oMath>
                    </m:oMathPara>
                  </a14:m>
                  <a:endParaRPr lang="en-US" dirty="0"/>
                </a:p>
              </p:txBody>
            </p:sp>
          </mc:Choice>
          <mc:Fallback xmlns="">
            <p:sp>
              <p:nvSpPr>
                <p:cNvPr id="58" name="TextBox 57"/>
                <p:cNvSpPr txBox="1">
                  <a:spLocks noRot="1" noChangeAspect="1" noMove="1" noResize="1" noEditPoints="1" noAdjustHandles="1" noChangeArrowheads="1" noChangeShapeType="1" noTextEdit="1"/>
                </p:cNvSpPr>
                <p:nvPr/>
              </p:nvSpPr>
              <p:spPr>
                <a:xfrm>
                  <a:off x="4157665" y="6183868"/>
                  <a:ext cx="1023935" cy="369332"/>
                </a:xfrm>
                <a:prstGeom prst="rect">
                  <a:avLst/>
                </a:prstGeom>
                <a:blipFill rotWithShape="1">
                  <a:blip r:embed="rId21"/>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99087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5095680" y="2743200"/>
            <a:ext cx="3276601" cy="3289223"/>
            <a:chOff x="4800600" y="2743200"/>
            <a:chExt cx="3276601" cy="3289223"/>
          </a:xfrm>
        </p:grpSpPr>
        <p:sp>
          <p:nvSpPr>
            <p:cNvPr id="24" name="Right Triangle 23"/>
            <p:cNvSpPr/>
            <p:nvPr/>
          </p:nvSpPr>
          <p:spPr>
            <a:xfrm flipH="1" flipV="1">
              <a:off x="4800600" y="2895600"/>
              <a:ext cx="533400" cy="1568412"/>
            </a:xfrm>
            <a:prstGeom prst="r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3"/>
            <p:cNvSpPr/>
            <p:nvPr/>
          </p:nvSpPr>
          <p:spPr>
            <a:xfrm flipH="1" flipV="1">
              <a:off x="5305425" y="4435494"/>
              <a:ext cx="1143000" cy="1111212"/>
            </a:xfrm>
            <a:prstGeom prst="r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4"/>
            <p:cNvSpPr/>
            <p:nvPr/>
          </p:nvSpPr>
          <p:spPr>
            <a:xfrm flipH="1" flipV="1">
              <a:off x="6439280" y="5546706"/>
              <a:ext cx="1485519" cy="473094"/>
            </a:xfrm>
            <a:prstGeom prst="r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334000" y="2743200"/>
              <a:ext cx="1114425" cy="1693250"/>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800600" y="2743200"/>
              <a:ext cx="533401" cy="153356"/>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448425" y="2743200"/>
              <a:ext cx="1628775" cy="2803506"/>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6200000">
              <a:off x="7757664" y="5712887"/>
              <a:ext cx="485717" cy="153356"/>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21456" y="1038106"/>
            <a:ext cx="3118098" cy="2618538"/>
            <a:chOff x="838200" y="3706062"/>
            <a:chExt cx="3118098" cy="2618538"/>
          </a:xfrm>
        </p:grpSpPr>
        <mc:AlternateContent xmlns:mc="http://schemas.openxmlformats.org/markup-compatibility/2006" xmlns:a14="http://schemas.microsoft.com/office/drawing/2010/main">
          <mc:Choice Requires="a14">
            <p:sp>
              <p:nvSpPr>
                <p:cNvPr id="17" name="TextBox 16"/>
                <p:cNvSpPr txBox="1"/>
                <p:nvPr/>
              </p:nvSpPr>
              <p:spPr>
                <a:xfrm>
                  <a:off x="838200" y="3706062"/>
                  <a:ext cx="3118098"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𝑚𝑖𝑛𝑖𝑚𝑖𝑧𝑒</m:t>
                        </m:r>
                        <m:r>
                          <a:rPr lang="en-US" b="0" i="1" smtClean="0">
                            <a:latin typeface="Cambria Math"/>
                          </a:rPr>
                          <m:t>   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+4000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838200" y="3706062"/>
                  <a:ext cx="3118098"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841248" y="4075394"/>
                  <a:ext cx="133510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𝑠𝑢𝑏𝑗𝑒𝑐𝑡</m:t>
                        </m:r>
                        <m:r>
                          <a:rPr lang="en-US" b="0" i="1" smtClean="0">
                            <a:latin typeface="Cambria Math"/>
                          </a:rPr>
                          <m:t> </m:t>
                        </m:r>
                        <m:r>
                          <a:rPr lang="en-US" b="0" i="1" smtClean="0">
                            <a:latin typeface="Cambria Math"/>
                          </a:rPr>
                          <m:t>𝑡𝑜</m:t>
                        </m:r>
                        <m:r>
                          <a:rPr lang="en-US" b="0" i="1" smtClean="0">
                            <a:latin typeface="Cambria Math"/>
                          </a:rPr>
                          <m:t>:</m:t>
                        </m:r>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841248" y="4075394"/>
                  <a:ext cx="1335109" cy="369332"/>
                </a:xfrm>
                <a:prstGeom prst="rect">
                  <a:avLst/>
                </a:prstGeom>
                <a:blipFill rotWithShape="1">
                  <a:blip r:embed="rId3"/>
                  <a:stretch>
                    <a:fillRect l="-913"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990600" y="4572000"/>
                  <a:ext cx="2869375" cy="369332"/>
                </a:xfrm>
                <a:prstGeom prst="rect">
                  <a:avLst/>
                </a:prstGeom>
                <a:noFill/>
              </p:spPr>
              <p:txBody>
                <a:bodyPr wrap="none" rtlCol="0">
                  <a:spAutoFit/>
                </a:bodyPr>
                <a:lstStyle/>
                <a:p>
                  <a:r>
                    <a:rPr lang="en-US" dirty="0"/>
                    <a:t>3</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≥24000</m:t>
                      </m:r>
                    </m:oMath>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990600" y="4572000"/>
                  <a:ext cx="2869375" cy="369332"/>
                </a:xfrm>
                <a:prstGeom prst="rect">
                  <a:avLst/>
                </a:prstGeom>
                <a:blipFill rotWithShape="1">
                  <a:blip r:embed="rId4"/>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990600" y="5040868"/>
                  <a:ext cx="2869375" cy="369332"/>
                </a:xfrm>
                <a:prstGeom prst="rect">
                  <a:avLst/>
                </a:prstGeom>
                <a:noFill/>
              </p:spPr>
              <p:txBody>
                <a:bodyPr wrap="none" rtlCol="0">
                  <a:spAutoFit/>
                </a:bodyPr>
                <a:lstStyle/>
                <a:p>
                  <a:r>
                    <a:rPr lang="en-US" dirty="0"/>
                    <a:t>1</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+1000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≥16000</m:t>
                      </m:r>
                    </m:oMath>
                  </a14:m>
                  <a:endParaRPr lang="en-US" dirty="0"/>
                </a:p>
              </p:txBody>
            </p:sp>
          </mc:Choice>
          <mc:Fallback xmlns="">
            <p:sp>
              <p:nvSpPr>
                <p:cNvPr id="26" name="TextBox 25"/>
                <p:cNvSpPr txBox="1">
                  <a:spLocks noRot="1" noChangeAspect="1" noMove="1" noResize="1" noEditPoints="1" noAdjustHandles="1" noChangeArrowheads="1" noChangeShapeType="1" noTextEdit="1"/>
                </p:cNvSpPr>
                <p:nvPr/>
              </p:nvSpPr>
              <p:spPr>
                <a:xfrm>
                  <a:off x="990600" y="5040868"/>
                  <a:ext cx="2869375" cy="369332"/>
                </a:xfrm>
                <a:prstGeom prst="rect">
                  <a:avLst/>
                </a:prstGeom>
                <a:blipFill rotWithShape="1">
                  <a:blip r:embed="rId5"/>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990600" y="5498068"/>
                  <a:ext cx="2869375" cy="369332"/>
                </a:xfrm>
                <a:prstGeom prst="rect">
                  <a:avLst/>
                </a:prstGeom>
                <a:noFill/>
              </p:spPr>
              <p:txBody>
                <a:bodyPr wrap="none" rtlCol="0">
                  <a:spAutoFit/>
                </a:bodyPr>
                <a:lstStyle/>
                <a:p>
                  <a:r>
                    <a:rPr lang="en-US" dirty="0"/>
                    <a:t>2</a:t>
                  </a:r>
                  <a14:m>
                    <m:oMath xmlns:m="http://schemas.openxmlformats.org/officeDocument/2006/math">
                      <m:r>
                        <a:rPr lang="en-US" b="0" i="1" smtClean="0">
                          <a:latin typeface="Cambria Math"/>
                        </a:rPr>
                        <m:t>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+6000</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≥48000</m:t>
                      </m:r>
                    </m:oMath>
                  </a14:m>
                  <a:endParaRPr lang="en-US" dirty="0"/>
                </a:p>
              </p:txBody>
            </p:sp>
          </mc:Choice>
          <mc:Fallback xmlns="">
            <p:sp>
              <p:nvSpPr>
                <p:cNvPr id="28" name="TextBox 27"/>
                <p:cNvSpPr txBox="1">
                  <a:spLocks noRot="1" noChangeAspect="1" noMove="1" noResize="1" noEditPoints="1" noAdjustHandles="1" noChangeArrowheads="1" noChangeShapeType="1" noTextEdit="1"/>
                </p:cNvSpPr>
                <p:nvPr/>
              </p:nvSpPr>
              <p:spPr>
                <a:xfrm>
                  <a:off x="990600" y="5498068"/>
                  <a:ext cx="2869375" cy="369332"/>
                </a:xfrm>
                <a:prstGeom prst="rect">
                  <a:avLst/>
                </a:prstGeom>
                <a:blipFill rotWithShape="1">
                  <a:blip r:embed="rId6"/>
                  <a:stretch>
                    <a:fillRect l="-191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990600" y="5955268"/>
                  <a:ext cx="1179810"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sSub>
                          <m:sSubPr>
                            <m:ctrlPr>
                              <a:rPr lang="en-US" b="0" i="1" smtClean="0">
                                <a:latin typeface="Cambria Math" panose="02040503050406030204" pitchFamily="18" charset="0"/>
                              </a:rPr>
                            </m:ctrlPr>
                          </m:sSubPr>
                          <m:e>
                            <m:r>
                              <a:rPr lang="en-US" b="0" i="1" smtClean="0">
                                <a:latin typeface="Cambria Math"/>
                              </a:rPr>
                              <m:t>, </m:t>
                            </m:r>
                            <m:r>
                              <a:rPr lang="en-US" b="0" i="1" smtClean="0">
                                <a:latin typeface="Cambria Math"/>
                              </a:rPr>
                              <m:t>𝑥</m:t>
                            </m:r>
                          </m:e>
                          <m:sub>
                            <m:r>
                              <a:rPr lang="en-US" b="0" i="1" smtClean="0">
                                <a:latin typeface="Cambria Math"/>
                              </a:rPr>
                              <m:t>2</m:t>
                            </m:r>
                          </m:sub>
                        </m:sSub>
                        <m:r>
                          <a:rPr lang="en-US" b="0" i="1" smtClean="0">
                            <a:latin typeface="Cambria Math"/>
                            <a:ea typeface="Cambria Math"/>
                          </a:rPr>
                          <m:t>≥0</m:t>
                        </m:r>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990600" y="5955268"/>
                  <a:ext cx="1179810" cy="369332"/>
                </a:xfrm>
                <a:prstGeom prst="rect">
                  <a:avLst/>
                </a:prstGeom>
                <a:blipFill rotWithShape="1">
                  <a:blip r:embed="rId7"/>
                  <a:stretch>
                    <a:fillRect/>
                  </a:stretch>
                </a:blipFill>
              </p:spPr>
              <p:txBody>
                <a:bodyPr/>
                <a:lstStyle/>
                <a:p>
                  <a:r>
                    <a:rPr lang="en-US">
                      <a:noFill/>
                    </a:rPr>
                    <a:t> </a:t>
                  </a:r>
                </a:p>
              </p:txBody>
            </p:sp>
          </mc:Fallback>
        </mc:AlternateContent>
      </p:grpSp>
      <p:cxnSp>
        <p:nvCxnSpPr>
          <p:cNvPr id="21" name="Straight Connector 20"/>
          <p:cNvCxnSpPr/>
          <p:nvPr/>
        </p:nvCxnSpPr>
        <p:spPr>
          <a:xfrm>
            <a:off x="5095680" y="2514600"/>
            <a:ext cx="0" cy="353254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95680" y="6032424"/>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4714680" y="2362200"/>
                <a:ext cx="466090"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4714680" y="2362200"/>
                <a:ext cx="466090" cy="36933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3024943" y="1894686"/>
                <a:ext cx="867802"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𝐺𝑟𝑎𝑝𝑒</m:t>
                      </m:r>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3024943" y="1894686"/>
                <a:ext cx="867802" cy="369332"/>
              </a:xfrm>
              <a:prstGeom prst="rect">
                <a:avLst/>
              </a:prstGeom>
              <a:blipFill rotWithShape="1">
                <a:blip r:embed="rId9"/>
                <a:stretch>
                  <a:fillRect l="-1399"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048000" y="2373868"/>
                <a:ext cx="102329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𝑂𝑟𝑎𝑛𝑔𝑒</m:t>
                      </m:r>
                    </m:oMath>
                  </m:oMathPara>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3048000" y="2373868"/>
                <a:ext cx="1023293" cy="369332"/>
              </a:xfrm>
              <a:prstGeom prst="rect">
                <a:avLst/>
              </a:prstGeom>
              <a:blipFill rotWithShape="1">
                <a:blip r:embed="rId10"/>
                <a:stretch>
                  <a:fillRect l="-1190"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3048000" y="2831068"/>
                <a:ext cx="1299523"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𝐵𝑙𝑢𝑒𝑏𝑒𝑟𝑟𝑦</m:t>
                      </m:r>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3048000" y="2831068"/>
                <a:ext cx="1299523" cy="369332"/>
              </a:xfrm>
              <a:prstGeom prst="rect">
                <a:avLst/>
              </a:prstGeom>
              <a:blipFill rotWithShape="1">
                <a:blip r:embed="rId11"/>
                <a:stretch>
                  <a:fillRect l="-939" b="-11475"/>
                </a:stretch>
              </a:blipFill>
            </p:spPr>
            <p:txBody>
              <a:bodyPr/>
              <a:lstStyle/>
              <a:p>
                <a:r>
                  <a:rPr lang="en-US">
                    <a:noFill/>
                  </a:rPr>
                  <a:t> </a:t>
                </a:r>
              </a:p>
            </p:txBody>
          </p:sp>
        </mc:Fallback>
      </mc:AlternateContent>
      <p:grpSp>
        <p:nvGrpSpPr>
          <p:cNvPr id="68" name="Group 67"/>
          <p:cNvGrpSpPr/>
          <p:nvPr/>
        </p:nvGrpSpPr>
        <p:grpSpPr>
          <a:xfrm>
            <a:off x="5202212" y="3585972"/>
            <a:ext cx="1269695" cy="2117075"/>
            <a:chOff x="5161869" y="3586907"/>
            <a:chExt cx="1269695" cy="2117075"/>
          </a:xfrm>
        </p:grpSpPr>
        <p:cxnSp>
          <p:nvCxnSpPr>
            <p:cNvPr id="14" name="Straight Connector 13"/>
            <p:cNvCxnSpPr/>
            <p:nvPr/>
          </p:nvCxnSpPr>
          <p:spPr>
            <a:xfrm>
              <a:off x="5189278" y="3876196"/>
              <a:ext cx="1242286" cy="18277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TextBox 66"/>
                <p:cNvSpPr txBox="1"/>
                <p:nvPr/>
              </p:nvSpPr>
              <p:spPr>
                <a:xfrm>
                  <a:off x="5161869" y="3586907"/>
                  <a:ext cx="70326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𝐶𝑜𝑠𝑡</m:t>
                        </m:r>
                      </m:oMath>
                    </m:oMathPara>
                  </a14:m>
                  <a:endParaRPr lang="en-US" dirty="0"/>
                </a:p>
              </p:txBody>
            </p:sp>
          </mc:Choice>
          <mc:Fallback xmlns="">
            <p:sp>
              <p:nvSpPr>
                <p:cNvPr id="67" name="TextBox 66"/>
                <p:cNvSpPr txBox="1">
                  <a:spLocks noRot="1" noChangeAspect="1" noMove="1" noResize="1" noEditPoints="1" noAdjustHandles="1" noChangeArrowheads="1" noChangeShapeType="1" noTextEdit="1"/>
                </p:cNvSpPr>
                <p:nvPr/>
              </p:nvSpPr>
              <p:spPr>
                <a:xfrm>
                  <a:off x="5161869" y="3586907"/>
                  <a:ext cx="703269" cy="369332"/>
                </a:xfrm>
                <a:prstGeom prst="rect">
                  <a:avLst/>
                </a:prstGeom>
                <a:blipFill rotWithShape="1">
                  <a:blip r:embed="rId12"/>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64" name="TextBox 63"/>
              <p:cNvSpPr txBox="1"/>
              <p:nvPr/>
            </p:nvSpPr>
            <p:spPr>
              <a:xfrm>
                <a:off x="5629080" y="4144953"/>
                <a:ext cx="862737"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i="1" smtClean="0">
                          <a:latin typeface="Cambria Math"/>
                        </a:rPr>
                        <m:t>(</m:t>
                      </m:r>
                      <m:r>
                        <a:rPr lang="en-US" b="0" i="1" smtClean="0">
                          <a:latin typeface="Cambria Math"/>
                        </a:rPr>
                        <m:t>4,12)</m:t>
                      </m:r>
                    </m:oMath>
                  </m:oMathPara>
                </a14:m>
                <a:endParaRPr lang="en-US" dirty="0"/>
              </a:p>
            </p:txBody>
          </p:sp>
        </mc:Choice>
        <mc:Fallback xmlns="">
          <p:sp>
            <p:nvSpPr>
              <p:cNvPr id="64" name="TextBox 63"/>
              <p:cNvSpPr txBox="1">
                <a:spLocks noRot="1" noChangeAspect="1" noMove="1" noResize="1" noEditPoints="1" noAdjustHandles="1" noChangeArrowheads="1" noChangeShapeType="1" noTextEdit="1"/>
              </p:cNvSpPr>
              <p:nvPr/>
            </p:nvSpPr>
            <p:spPr>
              <a:xfrm>
                <a:off x="5629080" y="4144953"/>
                <a:ext cx="862737" cy="369332"/>
              </a:xfrm>
              <a:prstGeom prst="rect">
                <a:avLst/>
              </a:prstGeom>
              <a:blipFill rotWithShape="1">
                <a:blip r:embed="rId13"/>
                <a:stretch>
                  <a:fillRect l="-1408"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183162" y="4267942"/>
                <a:ext cx="4424929" cy="369332"/>
              </a:xfrm>
              <a:prstGeom prst="rect">
                <a:avLst/>
              </a:prstGeom>
              <a:noFill/>
            </p:spPr>
            <p:txBody>
              <a:bodyPr wrap="non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a:rPr>
                        <m:t>𝑚𝑖𝑛𝑖𝑚𝑖𝑧𝑒</m:t>
                      </m:r>
                      <m:r>
                        <a:rPr lang="en-US" b="0" i="1" smtClean="0">
                          <a:latin typeface="Cambria Math"/>
                        </a:rPr>
                        <m:t>   6000</m:t>
                      </m:r>
                      <m:d>
                        <m:dPr>
                          <m:ctrlPr>
                            <a:rPr lang="en-US" b="0" i="1" smtClean="0">
                              <a:latin typeface="Cambria Math" panose="02040503050406030204" pitchFamily="18" charset="0"/>
                            </a:rPr>
                          </m:ctrlPr>
                        </m:dPr>
                        <m:e>
                          <m:r>
                            <a:rPr lang="en-US" b="0" i="1" smtClean="0">
                              <a:latin typeface="Cambria Math"/>
                            </a:rPr>
                            <m:t>4</m:t>
                          </m:r>
                        </m:e>
                      </m:d>
                      <m:r>
                        <a:rPr lang="en-US" b="0" i="1" smtClean="0">
                          <a:latin typeface="Cambria Math"/>
                        </a:rPr>
                        <m:t>+4000</m:t>
                      </m:r>
                      <m:d>
                        <m:dPr>
                          <m:ctrlPr>
                            <a:rPr lang="en-US" b="0" i="1" smtClean="0">
                              <a:latin typeface="Cambria Math" panose="02040503050406030204" pitchFamily="18" charset="0"/>
                            </a:rPr>
                          </m:ctrlPr>
                        </m:dPr>
                        <m:e>
                          <m:r>
                            <a:rPr lang="en-US" b="0" i="1" smtClean="0">
                              <a:latin typeface="Cambria Math"/>
                            </a:rPr>
                            <m:t>12</m:t>
                          </m:r>
                        </m:e>
                      </m:d>
                      <m:r>
                        <a:rPr lang="en-US" b="0" i="1" smtClean="0">
                          <a:latin typeface="Cambria Math"/>
                        </a:rPr>
                        <m:t>=72,000</m:t>
                      </m:r>
                    </m:oMath>
                  </m:oMathPara>
                </a14:m>
                <a:endParaRPr lang="en-US" dirty="0"/>
              </a:p>
            </p:txBody>
          </p:sp>
        </mc:Choice>
        <mc:Fallback xmlns="">
          <p:sp>
            <p:nvSpPr>
              <p:cNvPr id="65" name="TextBox 64"/>
              <p:cNvSpPr txBox="1">
                <a:spLocks noRot="1" noChangeAspect="1" noMove="1" noResize="1" noEditPoints="1" noAdjustHandles="1" noChangeArrowheads="1" noChangeShapeType="1" noTextEdit="1"/>
              </p:cNvSpPr>
              <p:nvPr/>
            </p:nvSpPr>
            <p:spPr>
              <a:xfrm>
                <a:off x="183162" y="4267942"/>
                <a:ext cx="4424929" cy="369332"/>
              </a:xfrm>
              <a:prstGeom prst="rect">
                <a:avLst/>
              </a:prstGeom>
              <a:blipFill rotWithShape="1">
                <a:blip r:embed="rId1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31397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381000" y="1611868"/>
            <a:ext cx="1524000" cy="369332"/>
          </a:xfrm>
          <a:prstGeom prst="rect">
            <a:avLst/>
          </a:prstGeom>
          <a:noFill/>
        </p:spPr>
        <p:txBody>
          <a:bodyPr wrap="square" rtlCol="0">
            <a:spAutoFit/>
          </a:bodyPr>
          <a:lstStyle/>
          <a:p>
            <a:r>
              <a:rPr lang="en-US" dirty="0"/>
              <a:t>Minimize</a:t>
            </a:r>
          </a:p>
        </p:txBody>
      </p:sp>
      <p:sp>
        <p:nvSpPr>
          <p:cNvPr id="30" name="TextBox 29"/>
          <p:cNvSpPr txBox="1"/>
          <p:nvPr/>
        </p:nvSpPr>
        <p:spPr>
          <a:xfrm>
            <a:off x="609600" y="1981200"/>
            <a:ext cx="1524000" cy="369332"/>
          </a:xfrm>
          <a:prstGeom prst="rect">
            <a:avLst/>
          </a:prstGeom>
          <a:noFill/>
        </p:spPr>
        <p:txBody>
          <a:bodyPr wrap="square" rtlCol="0">
            <a:spAutoFit/>
          </a:bodyPr>
          <a:lstStyle/>
          <a:p>
            <a:r>
              <a:rPr lang="en-US" dirty="0"/>
              <a:t>Subject to:</a:t>
            </a:r>
          </a:p>
        </p:txBody>
      </p:sp>
      <p:sp>
        <p:nvSpPr>
          <p:cNvPr id="31" name="TextBox 30"/>
          <p:cNvSpPr txBox="1"/>
          <p:nvPr/>
        </p:nvSpPr>
        <p:spPr>
          <a:xfrm>
            <a:off x="1828800" y="1611868"/>
            <a:ext cx="2971800" cy="369332"/>
          </a:xfrm>
          <a:prstGeom prst="rect">
            <a:avLst/>
          </a:prstGeom>
          <a:noFill/>
        </p:spPr>
        <p:txBody>
          <a:bodyPr wrap="square" rtlCol="0">
            <a:spAutoFit/>
          </a:bodyPr>
          <a:lstStyle/>
          <a:p>
            <a:pPr>
              <a:tabLst>
                <a:tab pos="573088" algn="l"/>
                <a:tab pos="914400" algn="l"/>
                <a:tab pos="1195388" algn="l"/>
              </a:tabLst>
            </a:pPr>
            <a:r>
              <a:rPr lang="en-US" dirty="0"/>
              <a:t>6000x</a:t>
            </a:r>
            <a:r>
              <a:rPr lang="en-US" sz="1200" dirty="0"/>
              <a:t>1</a:t>
            </a:r>
            <a:r>
              <a:rPr lang="en-US" dirty="0"/>
              <a:t>	+	4000x</a:t>
            </a:r>
            <a:r>
              <a:rPr lang="en-US" sz="1100" dirty="0"/>
              <a:t>2</a:t>
            </a:r>
          </a:p>
        </p:txBody>
      </p:sp>
      <p:sp>
        <p:nvSpPr>
          <p:cNvPr id="32" name="TextBox 31"/>
          <p:cNvSpPr txBox="1"/>
          <p:nvPr/>
        </p:nvSpPr>
        <p:spPr>
          <a:xfrm>
            <a:off x="7467600" y="1611868"/>
            <a:ext cx="914400" cy="369332"/>
          </a:xfrm>
          <a:prstGeom prst="rect">
            <a:avLst/>
          </a:prstGeom>
          <a:noFill/>
        </p:spPr>
        <p:txBody>
          <a:bodyPr wrap="square" rtlCol="0">
            <a:spAutoFit/>
          </a:bodyPr>
          <a:lstStyle/>
          <a:p>
            <a:r>
              <a:rPr lang="en-US" dirty="0"/>
              <a:t>Cost</a:t>
            </a:r>
          </a:p>
        </p:txBody>
      </p:sp>
      <p:sp>
        <p:nvSpPr>
          <p:cNvPr id="33" name="TextBox 32"/>
          <p:cNvSpPr txBox="1"/>
          <p:nvPr/>
        </p:nvSpPr>
        <p:spPr>
          <a:xfrm>
            <a:off x="1828800" y="2004536"/>
            <a:ext cx="5410200" cy="369332"/>
          </a:xfrm>
          <a:prstGeom prst="rect">
            <a:avLst/>
          </a:prstGeom>
          <a:noFill/>
        </p:spPr>
        <p:txBody>
          <a:bodyPr wrap="square" rtlCol="0">
            <a:spAutoFit/>
          </a:bodyPr>
          <a:lstStyle/>
          <a:p>
            <a:pPr>
              <a:tabLst>
                <a:tab pos="573088" algn="l"/>
                <a:tab pos="914400" algn="l"/>
                <a:tab pos="1195388" algn="l"/>
                <a:tab pos="1597025" algn="l"/>
                <a:tab pos="2060575" algn="l"/>
                <a:tab pos="2400300" algn="l"/>
                <a:tab pos="4229100" algn="l"/>
              </a:tabLst>
            </a:pPr>
            <a:r>
              <a:rPr lang="en-US" dirty="0"/>
              <a:t>3000x</a:t>
            </a:r>
            <a:r>
              <a:rPr lang="en-US" sz="1200" dirty="0"/>
              <a:t>1</a:t>
            </a:r>
            <a:r>
              <a:rPr lang="en-US" dirty="0"/>
              <a:t>	+	1000x</a:t>
            </a:r>
            <a:r>
              <a:rPr lang="en-US" sz="1100" dirty="0"/>
              <a:t>2</a:t>
            </a:r>
            <a:r>
              <a:rPr lang="en-US" dirty="0"/>
              <a:t>	-	</a:t>
            </a:r>
            <a:r>
              <a:rPr lang="en-US" dirty="0" err="1"/>
              <a:t>S</a:t>
            </a:r>
            <a:r>
              <a:rPr lang="en-US" sz="1200" dirty="0" err="1"/>
              <a:t>g</a:t>
            </a:r>
            <a:r>
              <a:rPr lang="en-US" dirty="0"/>
              <a:t>	=	24000</a:t>
            </a:r>
          </a:p>
        </p:txBody>
      </p:sp>
      <p:sp>
        <p:nvSpPr>
          <p:cNvPr id="34" name="TextBox 33"/>
          <p:cNvSpPr txBox="1"/>
          <p:nvPr/>
        </p:nvSpPr>
        <p:spPr>
          <a:xfrm>
            <a:off x="7467600" y="2004536"/>
            <a:ext cx="914400" cy="369332"/>
          </a:xfrm>
          <a:prstGeom prst="rect">
            <a:avLst/>
          </a:prstGeom>
          <a:noFill/>
        </p:spPr>
        <p:txBody>
          <a:bodyPr wrap="square" rtlCol="0">
            <a:spAutoFit/>
          </a:bodyPr>
          <a:lstStyle/>
          <a:p>
            <a:r>
              <a:rPr lang="en-US" dirty="0"/>
              <a:t>Grape</a:t>
            </a:r>
          </a:p>
        </p:txBody>
      </p:sp>
      <p:sp>
        <p:nvSpPr>
          <p:cNvPr id="35" name="TextBox 34"/>
          <p:cNvSpPr txBox="1"/>
          <p:nvPr/>
        </p:nvSpPr>
        <p:spPr>
          <a:xfrm>
            <a:off x="1828800" y="2373868"/>
            <a:ext cx="5562600" cy="369332"/>
          </a:xfrm>
          <a:prstGeom prst="rect">
            <a:avLst/>
          </a:prstGeom>
          <a:noFill/>
        </p:spPr>
        <p:txBody>
          <a:bodyPr wrap="square" rtlCol="0">
            <a:spAutoFit/>
          </a:bodyPr>
          <a:lstStyle/>
          <a:p>
            <a:pPr>
              <a:tabLst>
                <a:tab pos="573088" algn="l"/>
                <a:tab pos="914400" algn="l"/>
                <a:tab pos="1195388" algn="l"/>
                <a:tab pos="2060575" algn="l"/>
                <a:tab pos="2514600" algn="l"/>
                <a:tab pos="2857500" algn="l"/>
                <a:tab pos="3144838" algn="l"/>
                <a:tab pos="4230688" algn="l"/>
                <a:tab pos="4572000" algn="l"/>
              </a:tabLst>
            </a:pPr>
            <a:r>
              <a:rPr lang="en-US" dirty="0"/>
              <a:t>3000x</a:t>
            </a:r>
            <a:r>
              <a:rPr lang="en-US" sz="1200" dirty="0"/>
              <a:t>1</a:t>
            </a:r>
            <a:r>
              <a:rPr lang="en-US" dirty="0"/>
              <a:t>	+	1000x</a:t>
            </a:r>
            <a:r>
              <a:rPr lang="en-US" sz="1100" dirty="0"/>
              <a:t>2</a:t>
            </a:r>
            <a:r>
              <a:rPr lang="en-US" dirty="0"/>
              <a:t>			-	S</a:t>
            </a:r>
            <a:r>
              <a:rPr lang="en-US" sz="1200" dirty="0"/>
              <a:t>o</a:t>
            </a:r>
            <a:r>
              <a:rPr lang="en-US" dirty="0"/>
              <a:t>	= 	16000</a:t>
            </a:r>
          </a:p>
        </p:txBody>
      </p:sp>
      <p:sp>
        <p:nvSpPr>
          <p:cNvPr id="36" name="TextBox 35"/>
          <p:cNvSpPr txBox="1"/>
          <p:nvPr/>
        </p:nvSpPr>
        <p:spPr>
          <a:xfrm>
            <a:off x="7467600" y="2373868"/>
            <a:ext cx="1295400" cy="369332"/>
          </a:xfrm>
          <a:prstGeom prst="rect">
            <a:avLst/>
          </a:prstGeom>
          <a:noFill/>
        </p:spPr>
        <p:txBody>
          <a:bodyPr wrap="square" rtlCol="0">
            <a:spAutoFit/>
          </a:bodyPr>
          <a:lstStyle/>
          <a:p>
            <a:r>
              <a:rPr lang="en-US" dirty="0"/>
              <a:t>Orange</a:t>
            </a:r>
          </a:p>
        </p:txBody>
      </p:sp>
      <p:sp>
        <p:nvSpPr>
          <p:cNvPr id="37" name="TextBox 36"/>
          <p:cNvSpPr txBox="1"/>
          <p:nvPr/>
        </p:nvSpPr>
        <p:spPr>
          <a:xfrm>
            <a:off x="1828800" y="2766536"/>
            <a:ext cx="5410200" cy="369332"/>
          </a:xfrm>
          <a:prstGeom prst="rect">
            <a:avLst/>
          </a:prstGeom>
          <a:noFill/>
        </p:spPr>
        <p:txBody>
          <a:bodyPr wrap="square" rtlCol="0">
            <a:spAutoFit/>
          </a:bodyPr>
          <a:lstStyle/>
          <a:p>
            <a:pPr>
              <a:tabLst>
                <a:tab pos="573088" algn="l"/>
                <a:tab pos="914400" algn="l"/>
                <a:tab pos="1195388" algn="l"/>
                <a:tab pos="2060575" algn="l"/>
                <a:tab pos="2514600" algn="l"/>
                <a:tab pos="2857500" algn="l"/>
                <a:tab pos="3144838" algn="l"/>
                <a:tab pos="3548063" algn="l"/>
                <a:tab pos="3889375" algn="l"/>
                <a:tab pos="4230688" algn="l"/>
                <a:tab pos="4572000" algn="l"/>
              </a:tabLst>
            </a:pPr>
            <a:r>
              <a:rPr lang="en-US" dirty="0"/>
              <a:t>2000x</a:t>
            </a:r>
            <a:r>
              <a:rPr lang="en-US" sz="1200" dirty="0"/>
              <a:t>1</a:t>
            </a:r>
            <a:r>
              <a:rPr lang="en-US" dirty="0"/>
              <a:t>	+	6000x</a:t>
            </a:r>
            <a:r>
              <a:rPr lang="en-US" sz="1100" dirty="0"/>
              <a:t>2</a:t>
            </a:r>
            <a:r>
              <a:rPr lang="en-US" dirty="0"/>
              <a:t>					-	</a:t>
            </a:r>
            <a:r>
              <a:rPr lang="en-US" dirty="0" err="1"/>
              <a:t>S</a:t>
            </a:r>
            <a:r>
              <a:rPr lang="en-US" sz="1200" dirty="0" err="1"/>
              <a:t>b</a:t>
            </a:r>
            <a:r>
              <a:rPr lang="en-US" dirty="0"/>
              <a:t>	= 	48000</a:t>
            </a:r>
          </a:p>
        </p:txBody>
      </p:sp>
      <p:sp>
        <p:nvSpPr>
          <p:cNvPr id="38" name="TextBox 37"/>
          <p:cNvSpPr txBox="1"/>
          <p:nvPr/>
        </p:nvSpPr>
        <p:spPr>
          <a:xfrm>
            <a:off x="7467600" y="2766536"/>
            <a:ext cx="1143000" cy="369332"/>
          </a:xfrm>
          <a:prstGeom prst="rect">
            <a:avLst/>
          </a:prstGeom>
          <a:noFill/>
        </p:spPr>
        <p:txBody>
          <a:bodyPr wrap="square" rtlCol="0">
            <a:spAutoFit/>
          </a:bodyPr>
          <a:lstStyle/>
          <a:p>
            <a:r>
              <a:rPr lang="en-US" dirty="0"/>
              <a:t>Blueberry</a:t>
            </a:r>
          </a:p>
        </p:txBody>
      </p:sp>
      <p:sp>
        <p:nvSpPr>
          <p:cNvPr id="39" name="TextBox 38"/>
          <p:cNvSpPr txBox="1"/>
          <p:nvPr/>
        </p:nvSpPr>
        <p:spPr>
          <a:xfrm>
            <a:off x="1828800" y="3135868"/>
            <a:ext cx="5791200" cy="369332"/>
          </a:xfrm>
          <a:prstGeom prst="rect">
            <a:avLst/>
          </a:prstGeom>
          <a:noFill/>
        </p:spPr>
        <p:txBody>
          <a:bodyPr wrap="square" rtlCol="0">
            <a:spAutoFit/>
          </a:bodyPr>
          <a:lstStyle/>
          <a:p>
            <a:pPr>
              <a:tabLst>
                <a:tab pos="573088" algn="l"/>
                <a:tab pos="914400" algn="l"/>
                <a:tab pos="1597025" algn="l"/>
                <a:tab pos="2000250" algn="l"/>
                <a:tab pos="4229100" algn="l"/>
                <a:tab pos="4572000" algn="l"/>
              </a:tabLst>
            </a:pPr>
            <a:r>
              <a:rPr lang="en-US" dirty="0"/>
              <a:t>x</a:t>
            </a:r>
            <a:r>
              <a:rPr lang="en-US" sz="1200" dirty="0"/>
              <a:t>1</a:t>
            </a:r>
            <a:r>
              <a:rPr lang="en-US" dirty="0"/>
              <a:t>, x</a:t>
            </a:r>
            <a:r>
              <a:rPr lang="en-US" sz="1100" dirty="0"/>
              <a:t>2</a:t>
            </a:r>
            <a:r>
              <a:rPr lang="en-US" dirty="0"/>
              <a:t>, </a:t>
            </a:r>
            <a:r>
              <a:rPr lang="en-US" dirty="0" err="1"/>
              <a:t>S</a:t>
            </a:r>
            <a:r>
              <a:rPr lang="en-US" sz="1200" dirty="0" err="1"/>
              <a:t>g</a:t>
            </a:r>
            <a:r>
              <a:rPr lang="en-US" dirty="0"/>
              <a:t>, S</a:t>
            </a:r>
            <a:r>
              <a:rPr lang="en-US" sz="1100" dirty="0"/>
              <a:t>o</a:t>
            </a:r>
            <a:r>
              <a:rPr lang="en-US" dirty="0"/>
              <a:t>, </a:t>
            </a:r>
            <a:r>
              <a:rPr lang="en-US" dirty="0" err="1"/>
              <a:t>S</a:t>
            </a:r>
            <a:r>
              <a:rPr lang="en-US" sz="1200" dirty="0" err="1"/>
              <a:t>b</a:t>
            </a:r>
            <a:r>
              <a:rPr lang="en-US" dirty="0"/>
              <a:t> 			≥ 	0</a:t>
            </a:r>
          </a:p>
        </p:txBody>
      </p:sp>
      <p:sp>
        <p:nvSpPr>
          <p:cNvPr id="42" name="TextBox 41"/>
          <p:cNvSpPr txBox="1"/>
          <p:nvPr/>
        </p:nvSpPr>
        <p:spPr>
          <a:xfrm>
            <a:off x="152400" y="1074003"/>
            <a:ext cx="2209800" cy="461665"/>
          </a:xfrm>
          <a:prstGeom prst="rect">
            <a:avLst/>
          </a:prstGeom>
          <a:noFill/>
        </p:spPr>
        <p:txBody>
          <a:bodyPr wrap="square" rtlCol="0">
            <a:spAutoFit/>
          </a:bodyPr>
          <a:lstStyle/>
          <a:p>
            <a:r>
              <a:rPr lang="en-US" sz="2400" dirty="0"/>
              <a:t>Standard Form</a:t>
            </a:r>
          </a:p>
        </p:txBody>
      </p:sp>
      <p:sp>
        <p:nvSpPr>
          <p:cNvPr id="43" name="TextBox 42"/>
          <p:cNvSpPr txBox="1"/>
          <p:nvPr/>
        </p:nvSpPr>
        <p:spPr>
          <a:xfrm>
            <a:off x="2133600" y="1120169"/>
            <a:ext cx="5791200" cy="369332"/>
          </a:xfrm>
          <a:prstGeom prst="rect">
            <a:avLst/>
          </a:prstGeom>
          <a:noFill/>
        </p:spPr>
        <p:txBody>
          <a:bodyPr wrap="square" rtlCol="0">
            <a:spAutoFit/>
          </a:bodyPr>
          <a:lstStyle/>
          <a:p>
            <a:r>
              <a:rPr lang="en-US" dirty="0"/>
              <a:t>Add slack variable to turn inequalities into equalities</a:t>
            </a:r>
          </a:p>
        </p:txBody>
      </p:sp>
      <p:sp>
        <p:nvSpPr>
          <p:cNvPr id="53" name="TextBox 52"/>
          <p:cNvSpPr txBox="1"/>
          <p:nvPr/>
        </p:nvSpPr>
        <p:spPr>
          <a:xfrm>
            <a:off x="152400" y="3817203"/>
            <a:ext cx="2209800" cy="461665"/>
          </a:xfrm>
          <a:prstGeom prst="rect">
            <a:avLst/>
          </a:prstGeom>
          <a:noFill/>
        </p:spPr>
        <p:txBody>
          <a:bodyPr wrap="square" rtlCol="0">
            <a:spAutoFit/>
          </a:bodyPr>
          <a:lstStyle/>
          <a:p>
            <a:r>
              <a:rPr lang="en-US" sz="2400" dirty="0"/>
              <a:t>Standard Form</a:t>
            </a:r>
          </a:p>
        </p:txBody>
      </p:sp>
      <p:sp>
        <p:nvSpPr>
          <p:cNvPr id="54" name="TextBox 53"/>
          <p:cNvSpPr txBox="1"/>
          <p:nvPr/>
        </p:nvSpPr>
        <p:spPr>
          <a:xfrm>
            <a:off x="2133600" y="3863369"/>
            <a:ext cx="2971800" cy="369332"/>
          </a:xfrm>
          <a:prstGeom prst="rect">
            <a:avLst/>
          </a:prstGeom>
          <a:noFill/>
        </p:spPr>
        <p:txBody>
          <a:bodyPr wrap="square" rtlCol="0">
            <a:spAutoFit/>
          </a:bodyPr>
          <a:lstStyle/>
          <a:p>
            <a:r>
              <a:rPr lang="en-US" dirty="0"/>
              <a:t>at solution x</a:t>
            </a:r>
            <a:r>
              <a:rPr lang="en-US" sz="1200" dirty="0"/>
              <a:t>1</a:t>
            </a:r>
            <a:r>
              <a:rPr lang="en-US" dirty="0"/>
              <a:t>=4 and x</a:t>
            </a:r>
            <a:r>
              <a:rPr lang="en-US" sz="1200" dirty="0"/>
              <a:t>2</a:t>
            </a:r>
            <a:r>
              <a:rPr lang="en-US" dirty="0"/>
              <a:t>=12</a:t>
            </a:r>
          </a:p>
        </p:txBody>
      </p:sp>
      <p:sp>
        <p:nvSpPr>
          <p:cNvPr id="56" name="TextBox 55"/>
          <p:cNvSpPr txBox="1"/>
          <p:nvPr/>
        </p:nvSpPr>
        <p:spPr>
          <a:xfrm>
            <a:off x="381000" y="4419600"/>
            <a:ext cx="1524000" cy="369332"/>
          </a:xfrm>
          <a:prstGeom prst="rect">
            <a:avLst/>
          </a:prstGeom>
          <a:noFill/>
        </p:spPr>
        <p:txBody>
          <a:bodyPr wrap="square" rtlCol="0">
            <a:spAutoFit/>
          </a:bodyPr>
          <a:lstStyle/>
          <a:p>
            <a:r>
              <a:rPr lang="en-US" dirty="0"/>
              <a:t>Minimize</a:t>
            </a:r>
          </a:p>
        </p:txBody>
      </p:sp>
      <p:sp>
        <p:nvSpPr>
          <p:cNvPr id="57" name="TextBox 56"/>
          <p:cNvSpPr txBox="1"/>
          <p:nvPr/>
        </p:nvSpPr>
        <p:spPr>
          <a:xfrm>
            <a:off x="609600" y="4788932"/>
            <a:ext cx="1524000" cy="369332"/>
          </a:xfrm>
          <a:prstGeom prst="rect">
            <a:avLst/>
          </a:prstGeom>
          <a:noFill/>
        </p:spPr>
        <p:txBody>
          <a:bodyPr wrap="square" rtlCol="0">
            <a:spAutoFit/>
          </a:bodyPr>
          <a:lstStyle/>
          <a:p>
            <a:r>
              <a:rPr lang="en-US" dirty="0"/>
              <a:t>Subject to:</a:t>
            </a:r>
          </a:p>
        </p:txBody>
      </p:sp>
      <p:sp>
        <p:nvSpPr>
          <p:cNvPr id="58" name="TextBox 57"/>
          <p:cNvSpPr txBox="1"/>
          <p:nvPr/>
        </p:nvSpPr>
        <p:spPr>
          <a:xfrm>
            <a:off x="1905000" y="4419600"/>
            <a:ext cx="2971800" cy="369332"/>
          </a:xfrm>
          <a:prstGeom prst="rect">
            <a:avLst/>
          </a:prstGeom>
          <a:noFill/>
        </p:spPr>
        <p:txBody>
          <a:bodyPr wrap="square" rtlCol="0">
            <a:spAutoFit/>
          </a:bodyPr>
          <a:lstStyle/>
          <a:p>
            <a:pPr>
              <a:tabLst>
                <a:tab pos="573088" algn="l"/>
                <a:tab pos="914400" algn="l"/>
                <a:tab pos="1195388" algn="l"/>
              </a:tabLst>
            </a:pPr>
            <a:r>
              <a:rPr lang="en-US" dirty="0"/>
              <a:t>6000x</a:t>
            </a:r>
            <a:r>
              <a:rPr lang="en-US" sz="1200" dirty="0"/>
              <a:t>1</a:t>
            </a:r>
            <a:r>
              <a:rPr lang="en-US" dirty="0"/>
              <a:t>	+	4000x</a:t>
            </a:r>
            <a:r>
              <a:rPr lang="en-US" sz="1100" dirty="0"/>
              <a:t>2</a:t>
            </a:r>
          </a:p>
        </p:txBody>
      </p:sp>
      <p:sp>
        <p:nvSpPr>
          <p:cNvPr id="59" name="TextBox 58"/>
          <p:cNvSpPr txBox="1"/>
          <p:nvPr/>
        </p:nvSpPr>
        <p:spPr>
          <a:xfrm>
            <a:off x="7543800" y="4419600"/>
            <a:ext cx="914400" cy="369332"/>
          </a:xfrm>
          <a:prstGeom prst="rect">
            <a:avLst/>
          </a:prstGeom>
          <a:noFill/>
        </p:spPr>
        <p:txBody>
          <a:bodyPr wrap="square" rtlCol="0">
            <a:spAutoFit/>
          </a:bodyPr>
          <a:lstStyle/>
          <a:p>
            <a:r>
              <a:rPr lang="en-US" dirty="0"/>
              <a:t>Cost</a:t>
            </a:r>
          </a:p>
        </p:txBody>
      </p:sp>
      <p:sp>
        <p:nvSpPr>
          <p:cNvPr id="60" name="TextBox 59"/>
          <p:cNvSpPr txBox="1"/>
          <p:nvPr/>
        </p:nvSpPr>
        <p:spPr>
          <a:xfrm>
            <a:off x="1905000" y="4812268"/>
            <a:ext cx="5410200" cy="369332"/>
          </a:xfrm>
          <a:prstGeom prst="rect">
            <a:avLst/>
          </a:prstGeom>
          <a:noFill/>
        </p:spPr>
        <p:txBody>
          <a:bodyPr wrap="square" rtlCol="0">
            <a:spAutoFit/>
          </a:bodyPr>
          <a:lstStyle/>
          <a:p>
            <a:pPr>
              <a:tabLst>
                <a:tab pos="573088" algn="l"/>
                <a:tab pos="914400" algn="l"/>
                <a:tab pos="1195388" algn="l"/>
                <a:tab pos="1597025" algn="l"/>
                <a:tab pos="2000250" algn="l"/>
                <a:tab pos="2292350" algn="l"/>
                <a:tab pos="2400300" algn="l"/>
                <a:tab pos="4229100" algn="l"/>
              </a:tabLst>
            </a:pPr>
            <a:r>
              <a:rPr lang="en-US" dirty="0"/>
              <a:t>3000x</a:t>
            </a:r>
            <a:r>
              <a:rPr lang="en-US" sz="1200" dirty="0"/>
              <a:t>1</a:t>
            </a:r>
            <a:r>
              <a:rPr lang="en-US" dirty="0"/>
              <a:t>	+	1000x</a:t>
            </a:r>
            <a:r>
              <a:rPr lang="en-US" sz="1100" dirty="0"/>
              <a:t>2</a:t>
            </a:r>
            <a:r>
              <a:rPr lang="en-US" dirty="0"/>
              <a:t>	-	0	=	24000</a:t>
            </a:r>
          </a:p>
        </p:txBody>
      </p:sp>
      <p:sp>
        <p:nvSpPr>
          <p:cNvPr id="61" name="TextBox 60"/>
          <p:cNvSpPr txBox="1"/>
          <p:nvPr/>
        </p:nvSpPr>
        <p:spPr>
          <a:xfrm>
            <a:off x="7543800" y="4812268"/>
            <a:ext cx="914400" cy="369332"/>
          </a:xfrm>
          <a:prstGeom prst="rect">
            <a:avLst/>
          </a:prstGeom>
          <a:noFill/>
        </p:spPr>
        <p:txBody>
          <a:bodyPr wrap="square" rtlCol="0">
            <a:spAutoFit/>
          </a:bodyPr>
          <a:lstStyle/>
          <a:p>
            <a:r>
              <a:rPr lang="en-US" dirty="0"/>
              <a:t>Grape</a:t>
            </a:r>
          </a:p>
        </p:txBody>
      </p:sp>
      <p:sp>
        <p:nvSpPr>
          <p:cNvPr id="62" name="TextBox 61"/>
          <p:cNvSpPr txBox="1"/>
          <p:nvPr/>
        </p:nvSpPr>
        <p:spPr>
          <a:xfrm>
            <a:off x="1905000" y="5181600"/>
            <a:ext cx="5562600" cy="369332"/>
          </a:xfrm>
          <a:prstGeom prst="rect">
            <a:avLst/>
          </a:prstGeom>
          <a:noFill/>
        </p:spPr>
        <p:txBody>
          <a:bodyPr wrap="square" rtlCol="0">
            <a:spAutoFit/>
          </a:bodyPr>
          <a:lstStyle/>
          <a:p>
            <a:pPr>
              <a:tabLst>
                <a:tab pos="573088" algn="l"/>
                <a:tab pos="914400" algn="l"/>
                <a:tab pos="1195388" algn="l"/>
                <a:tab pos="2060575" algn="l"/>
                <a:tab pos="2511425" algn="l"/>
                <a:tab pos="2633663" algn="l"/>
                <a:tab pos="2914650" algn="l"/>
                <a:tab pos="4230688" algn="l"/>
                <a:tab pos="4572000" algn="l"/>
              </a:tabLst>
            </a:pPr>
            <a:r>
              <a:rPr lang="en-US" dirty="0"/>
              <a:t>3000x</a:t>
            </a:r>
            <a:r>
              <a:rPr lang="en-US" sz="1200" dirty="0"/>
              <a:t>1</a:t>
            </a:r>
            <a:r>
              <a:rPr lang="en-US" dirty="0"/>
              <a:t>	+	1000x</a:t>
            </a:r>
            <a:r>
              <a:rPr lang="en-US" sz="1100" dirty="0"/>
              <a:t>2</a:t>
            </a:r>
            <a:r>
              <a:rPr lang="en-US" dirty="0"/>
              <a:t>			-	0	= 	16000</a:t>
            </a:r>
          </a:p>
        </p:txBody>
      </p:sp>
      <p:sp>
        <p:nvSpPr>
          <p:cNvPr id="63" name="TextBox 62"/>
          <p:cNvSpPr txBox="1"/>
          <p:nvPr/>
        </p:nvSpPr>
        <p:spPr>
          <a:xfrm>
            <a:off x="7543800" y="5181600"/>
            <a:ext cx="1295400" cy="369332"/>
          </a:xfrm>
          <a:prstGeom prst="rect">
            <a:avLst/>
          </a:prstGeom>
          <a:noFill/>
        </p:spPr>
        <p:txBody>
          <a:bodyPr wrap="square" rtlCol="0">
            <a:spAutoFit/>
          </a:bodyPr>
          <a:lstStyle/>
          <a:p>
            <a:r>
              <a:rPr lang="en-US" dirty="0"/>
              <a:t>Orange</a:t>
            </a:r>
          </a:p>
        </p:txBody>
      </p:sp>
      <p:sp>
        <p:nvSpPr>
          <p:cNvPr id="64" name="TextBox 63"/>
          <p:cNvSpPr txBox="1"/>
          <p:nvPr/>
        </p:nvSpPr>
        <p:spPr>
          <a:xfrm>
            <a:off x="1905000" y="5574268"/>
            <a:ext cx="5715000" cy="369332"/>
          </a:xfrm>
          <a:prstGeom prst="rect">
            <a:avLst/>
          </a:prstGeom>
          <a:noFill/>
        </p:spPr>
        <p:txBody>
          <a:bodyPr wrap="square" rtlCol="0">
            <a:spAutoFit/>
          </a:bodyPr>
          <a:lstStyle/>
          <a:p>
            <a:pPr>
              <a:tabLst>
                <a:tab pos="573088" algn="l"/>
                <a:tab pos="914400" algn="l"/>
                <a:tab pos="1195388" algn="l"/>
                <a:tab pos="2060575" algn="l"/>
                <a:tab pos="2514600" algn="l"/>
                <a:tab pos="2857500" algn="l"/>
                <a:tab pos="3144838" algn="l"/>
                <a:tab pos="3206750" algn="l"/>
                <a:tab pos="3486150" algn="l"/>
                <a:tab pos="3657600" algn="l"/>
                <a:tab pos="4230688" algn="l"/>
                <a:tab pos="4572000" algn="l"/>
              </a:tabLst>
            </a:pPr>
            <a:r>
              <a:rPr lang="en-US" dirty="0"/>
              <a:t>2000x</a:t>
            </a:r>
            <a:r>
              <a:rPr lang="en-US" sz="1200" dirty="0"/>
              <a:t>1</a:t>
            </a:r>
            <a:r>
              <a:rPr lang="en-US" dirty="0"/>
              <a:t>	+	6000x</a:t>
            </a:r>
            <a:r>
              <a:rPr lang="en-US" sz="1100" dirty="0"/>
              <a:t>2</a:t>
            </a:r>
            <a:r>
              <a:rPr lang="en-US" dirty="0"/>
              <a:t>					-	32000	= 	48000</a:t>
            </a:r>
          </a:p>
        </p:txBody>
      </p:sp>
      <p:sp>
        <p:nvSpPr>
          <p:cNvPr id="65" name="TextBox 64"/>
          <p:cNvSpPr txBox="1"/>
          <p:nvPr/>
        </p:nvSpPr>
        <p:spPr>
          <a:xfrm>
            <a:off x="7543800" y="5574268"/>
            <a:ext cx="1143000" cy="369332"/>
          </a:xfrm>
          <a:prstGeom prst="rect">
            <a:avLst/>
          </a:prstGeom>
          <a:noFill/>
        </p:spPr>
        <p:txBody>
          <a:bodyPr wrap="square" rtlCol="0">
            <a:spAutoFit/>
          </a:bodyPr>
          <a:lstStyle/>
          <a:p>
            <a:r>
              <a:rPr lang="en-US" dirty="0"/>
              <a:t>Blueberry</a:t>
            </a:r>
          </a:p>
        </p:txBody>
      </p:sp>
      <p:sp>
        <p:nvSpPr>
          <p:cNvPr id="66" name="TextBox 65"/>
          <p:cNvSpPr txBox="1"/>
          <p:nvPr/>
        </p:nvSpPr>
        <p:spPr>
          <a:xfrm>
            <a:off x="1905000" y="5943600"/>
            <a:ext cx="5791200" cy="369332"/>
          </a:xfrm>
          <a:prstGeom prst="rect">
            <a:avLst/>
          </a:prstGeom>
          <a:noFill/>
        </p:spPr>
        <p:txBody>
          <a:bodyPr wrap="square" rtlCol="0">
            <a:spAutoFit/>
          </a:bodyPr>
          <a:lstStyle/>
          <a:p>
            <a:pPr>
              <a:tabLst>
                <a:tab pos="573088" algn="l"/>
                <a:tab pos="914400" algn="l"/>
                <a:tab pos="1597025" algn="l"/>
                <a:tab pos="2000250" algn="l"/>
                <a:tab pos="4229100" algn="l"/>
                <a:tab pos="4572000" algn="l"/>
              </a:tabLst>
            </a:pPr>
            <a:r>
              <a:rPr lang="en-US" dirty="0"/>
              <a:t>x</a:t>
            </a:r>
            <a:r>
              <a:rPr lang="en-US" sz="1200" dirty="0"/>
              <a:t>1</a:t>
            </a:r>
            <a:r>
              <a:rPr lang="en-US" dirty="0"/>
              <a:t>, x</a:t>
            </a:r>
            <a:r>
              <a:rPr lang="en-US" sz="1100" dirty="0"/>
              <a:t>2</a:t>
            </a:r>
            <a:r>
              <a:rPr lang="en-US" dirty="0"/>
              <a:t>, </a:t>
            </a:r>
            <a:r>
              <a:rPr lang="en-US" dirty="0" err="1"/>
              <a:t>S</a:t>
            </a:r>
            <a:r>
              <a:rPr lang="en-US" sz="1200" dirty="0" err="1"/>
              <a:t>g</a:t>
            </a:r>
            <a:r>
              <a:rPr lang="en-US" dirty="0"/>
              <a:t>, S</a:t>
            </a:r>
            <a:r>
              <a:rPr lang="en-US" sz="1100" dirty="0"/>
              <a:t>o</a:t>
            </a:r>
            <a:r>
              <a:rPr lang="en-US" dirty="0"/>
              <a:t>, </a:t>
            </a:r>
            <a:r>
              <a:rPr lang="en-US" dirty="0" err="1"/>
              <a:t>S</a:t>
            </a:r>
            <a:r>
              <a:rPr lang="en-US" sz="1200" dirty="0" err="1"/>
              <a:t>b</a:t>
            </a:r>
            <a:r>
              <a:rPr lang="en-US" dirty="0"/>
              <a:t> 			≥ 	0</a:t>
            </a:r>
          </a:p>
        </p:txBody>
      </p:sp>
    </p:spTree>
    <p:extLst>
      <p:ext uri="{BB962C8B-B14F-4D97-AF65-F5344CB8AC3E}">
        <p14:creationId xmlns:p14="http://schemas.microsoft.com/office/powerpoint/2010/main" val="79914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371600"/>
            <a:ext cx="8077200" cy="1200329"/>
          </a:xfrm>
          <a:prstGeom prst="rect">
            <a:avLst/>
          </a:prstGeom>
        </p:spPr>
        <p:txBody>
          <a:bodyPr wrap="square">
            <a:spAutoFit/>
          </a:bodyPr>
          <a:lstStyle/>
          <a:p>
            <a:pPr>
              <a:spcBef>
                <a:spcPct val="20000"/>
              </a:spcBef>
              <a:buClr>
                <a:srgbClr val="66FFFF"/>
              </a:buClr>
              <a:buSzPct val="75000"/>
            </a:pPr>
            <a:r>
              <a:rPr lang="en-US" sz="2400" dirty="0"/>
              <a:t>Linear programming involves choosing a course of action when the mathematical model of the problem contains only linear functions.</a:t>
            </a:r>
          </a:p>
        </p:txBody>
      </p:sp>
      <p:sp>
        <p:nvSpPr>
          <p:cNvPr id="4" name="Rectangle 3"/>
          <p:cNvSpPr txBox="1">
            <a:spLocks noChangeArrowheads="1"/>
          </p:cNvSpPr>
          <p:nvPr/>
        </p:nvSpPr>
        <p:spPr>
          <a:xfrm>
            <a:off x="544068" y="2667000"/>
            <a:ext cx="7886700" cy="3771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schemeClr val="tx1"/>
              </a:buClr>
              <a:buSzPct val="100000"/>
            </a:pPr>
            <a:r>
              <a:rPr lang="en-US" sz="2400" dirty="0"/>
              <a:t>The maximization or minimization of some quantity is the objective in all linear programming problems.</a:t>
            </a:r>
          </a:p>
          <a:p>
            <a:pPr>
              <a:lnSpc>
                <a:spcPct val="90000"/>
              </a:lnSpc>
              <a:buClr>
                <a:schemeClr val="tx1"/>
              </a:buClr>
              <a:buSzPct val="100000"/>
            </a:pPr>
            <a:r>
              <a:rPr lang="en-US" sz="2400" dirty="0"/>
              <a:t>All LP problems have constraints that limit the degree to which the objective can be pursued.</a:t>
            </a:r>
          </a:p>
          <a:p>
            <a:pPr>
              <a:lnSpc>
                <a:spcPct val="90000"/>
              </a:lnSpc>
              <a:buClr>
                <a:schemeClr val="tx1"/>
              </a:buClr>
              <a:buSzPct val="100000"/>
            </a:pPr>
            <a:r>
              <a:rPr lang="en-US" sz="2400" dirty="0"/>
              <a:t>A feasible solution satisfies all the problem's constraints.</a:t>
            </a:r>
          </a:p>
          <a:p>
            <a:pPr>
              <a:lnSpc>
                <a:spcPct val="90000"/>
              </a:lnSpc>
              <a:buClr>
                <a:schemeClr val="tx1"/>
              </a:buClr>
              <a:buSzPct val="100000"/>
            </a:pPr>
            <a:r>
              <a:rPr lang="en-US" sz="2400" dirty="0"/>
              <a:t>An optimal solution is a feasible solution that results in the largest possible objective function value when maximizing (or smallest when minimizing).</a:t>
            </a:r>
          </a:p>
          <a:p>
            <a:pPr>
              <a:lnSpc>
                <a:spcPct val="90000"/>
              </a:lnSpc>
              <a:buClr>
                <a:schemeClr val="tx1"/>
              </a:buClr>
              <a:buSzPct val="100000"/>
            </a:pPr>
            <a:r>
              <a:rPr lang="en-US" sz="2400" dirty="0"/>
              <a:t>A graphical solution method can be used to solve a linear program with two variables.</a:t>
            </a:r>
          </a:p>
        </p:txBody>
      </p:sp>
    </p:spTree>
    <p:extLst>
      <p:ext uri="{BB962C8B-B14F-4D97-AF65-F5344CB8AC3E}">
        <p14:creationId xmlns:p14="http://schemas.microsoft.com/office/powerpoint/2010/main" val="403783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04800" y="1181100"/>
            <a:ext cx="8382000" cy="3009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schemeClr val="tx1"/>
              </a:buClr>
              <a:buSzPct val="100000"/>
            </a:pPr>
            <a:r>
              <a:rPr lang="en-US" sz="2400" dirty="0"/>
              <a:t>If both the objective function and the constraints are linear, the problem is referred to as a linear programming problem.</a:t>
            </a:r>
            <a:endParaRPr lang="en-US" sz="2400" u="sng" dirty="0"/>
          </a:p>
          <a:p>
            <a:pPr>
              <a:lnSpc>
                <a:spcPct val="90000"/>
              </a:lnSpc>
              <a:buClr>
                <a:schemeClr val="tx1"/>
              </a:buClr>
              <a:buSzPct val="100000"/>
            </a:pPr>
            <a:r>
              <a:rPr lang="en-US" sz="2400" dirty="0"/>
              <a:t>Linear functions are functions in which each variable appears in a separate term raised to the first power and is multiplied by a constant (which could be 0).</a:t>
            </a:r>
          </a:p>
          <a:p>
            <a:pPr>
              <a:lnSpc>
                <a:spcPct val="90000"/>
              </a:lnSpc>
              <a:buClr>
                <a:schemeClr val="tx1"/>
              </a:buClr>
              <a:buSzPct val="100000"/>
            </a:pPr>
            <a:r>
              <a:rPr lang="en-US" sz="2400" dirty="0"/>
              <a:t>Linear constraints are linear functions that are restricted to be "less than or equal to", "equal to", or "greater than or equal to" a constant.</a:t>
            </a:r>
          </a:p>
        </p:txBody>
      </p:sp>
    </p:spTree>
    <p:extLst>
      <p:ext uri="{BB962C8B-B14F-4D97-AF65-F5344CB8AC3E}">
        <p14:creationId xmlns:p14="http://schemas.microsoft.com/office/powerpoint/2010/main" val="416494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304800" y="1150937"/>
            <a:ext cx="8305800" cy="34972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schemeClr val="tx1"/>
              </a:buClr>
              <a:buSzPct val="100000"/>
            </a:pPr>
            <a:r>
              <a:rPr lang="en-US" sz="2400" dirty="0"/>
              <a:t>Problem formulation or modeling is the process of translating a verbal statement of a problem into a mathematical statement.</a:t>
            </a:r>
          </a:p>
          <a:p>
            <a:pPr>
              <a:lnSpc>
                <a:spcPct val="90000"/>
              </a:lnSpc>
              <a:buClr>
                <a:schemeClr val="tx1"/>
              </a:buClr>
              <a:buSzPct val="100000"/>
            </a:pPr>
            <a:r>
              <a:rPr lang="en-US" sz="2400" dirty="0"/>
              <a:t>Formulating models is an art that can only be mastered with practice and experience.</a:t>
            </a:r>
          </a:p>
          <a:p>
            <a:pPr>
              <a:lnSpc>
                <a:spcPct val="90000"/>
              </a:lnSpc>
              <a:buClr>
                <a:schemeClr val="tx1"/>
              </a:buClr>
              <a:buSzPct val="100000"/>
            </a:pPr>
            <a:r>
              <a:rPr lang="en-US" sz="2400" dirty="0"/>
              <a:t>Every LP problems has some unique features, but most problems also have common features.</a:t>
            </a:r>
          </a:p>
          <a:p>
            <a:pPr>
              <a:lnSpc>
                <a:spcPct val="90000"/>
              </a:lnSpc>
              <a:buClr>
                <a:schemeClr val="tx1"/>
              </a:buClr>
              <a:buSzPct val="100000"/>
            </a:pPr>
            <a:r>
              <a:rPr lang="en-US" sz="2400" dirty="0"/>
              <a:t>General guidelines for LP model formulation are illustrated on the slides that follow.</a:t>
            </a:r>
            <a:endParaRPr lang="en-US" sz="2400" u="sng" dirty="0"/>
          </a:p>
        </p:txBody>
      </p:sp>
    </p:spTree>
    <p:extLst>
      <p:ext uri="{BB962C8B-B14F-4D97-AF65-F5344CB8AC3E}">
        <p14:creationId xmlns:p14="http://schemas.microsoft.com/office/powerpoint/2010/main" val="4129422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7848600" cy="4893647"/>
          </a:xfrm>
          <a:prstGeom prst="rect">
            <a:avLst/>
          </a:prstGeom>
        </p:spPr>
        <p:txBody>
          <a:bodyPr wrap="square">
            <a:spAutoFit/>
          </a:bodyPr>
          <a:lstStyle/>
          <a:p>
            <a:r>
              <a:rPr lang="en-US" sz="2400" b="1" dirty="0"/>
              <a:t>Agriculture:</a:t>
            </a:r>
            <a:r>
              <a:rPr lang="en-US" sz="2400" dirty="0"/>
              <a:t> Diet problem</a:t>
            </a:r>
          </a:p>
          <a:p>
            <a:r>
              <a:rPr lang="en-US" sz="2400" b="1" dirty="0"/>
              <a:t>Computer science: </a:t>
            </a:r>
            <a:r>
              <a:rPr lang="en-US" sz="2400" dirty="0"/>
              <a:t>Compiler register allocation, data mining</a:t>
            </a:r>
          </a:p>
          <a:p>
            <a:r>
              <a:rPr lang="en-US" sz="2400" b="1" dirty="0"/>
              <a:t>Energy:</a:t>
            </a:r>
            <a:r>
              <a:rPr lang="en-US" sz="2400" dirty="0"/>
              <a:t> Blending petroleum products</a:t>
            </a:r>
          </a:p>
          <a:p>
            <a:r>
              <a:rPr lang="en-US" sz="2400" b="1" dirty="0"/>
              <a:t>Economics:</a:t>
            </a:r>
            <a:r>
              <a:rPr lang="en-US" sz="2400" dirty="0"/>
              <a:t> Equilibrium theory, two-person zero-sum games</a:t>
            </a:r>
          </a:p>
          <a:p>
            <a:r>
              <a:rPr lang="en-US" sz="2400" b="1" dirty="0"/>
              <a:t>Environment:</a:t>
            </a:r>
            <a:r>
              <a:rPr lang="en-US" sz="2400" dirty="0"/>
              <a:t> Water quality management</a:t>
            </a:r>
          </a:p>
          <a:p>
            <a:r>
              <a:rPr lang="en-US" sz="2400" b="1" dirty="0"/>
              <a:t>Finance:</a:t>
            </a:r>
            <a:r>
              <a:rPr lang="en-US" sz="2400" dirty="0"/>
              <a:t> Portfolio optimization</a:t>
            </a:r>
          </a:p>
          <a:p>
            <a:r>
              <a:rPr lang="en-US" sz="2400" b="1" dirty="0"/>
              <a:t>Logistics:</a:t>
            </a:r>
            <a:r>
              <a:rPr lang="en-US" sz="2400" dirty="0"/>
              <a:t> Supply-chain management</a:t>
            </a:r>
          </a:p>
          <a:p>
            <a:r>
              <a:rPr lang="en-US" sz="2400" b="1" dirty="0"/>
              <a:t>Management:</a:t>
            </a:r>
            <a:r>
              <a:rPr lang="en-US" sz="2400" dirty="0"/>
              <a:t> Hotel yield management</a:t>
            </a:r>
          </a:p>
          <a:p>
            <a:r>
              <a:rPr lang="en-US" sz="2400" b="1" dirty="0"/>
              <a:t>Marketing:</a:t>
            </a:r>
            <a:r>
              <a:rPr lang="en-US" sz="2400" dirty="0"/>
              <a:t> Direct mail advertising</a:t>
            </a:r>
          </a:p>
          <a:p>
            <a:r>
              <a:rPr lang="en-US" sz="2400" b="1" dirty="0"/>
              <a:t>Medicine:</a:t>
            </a:r>
            <a:r>
              <a:rPr lang="en-US" sz="2400" dirty="0"/>
              <a:t> Radioactive seed placement in cancer treatment</a:t>
            </a:r>
          </a:p>
          <a:p>
            <a:r>
              <a:rPr lang="en-US" sz="2400" b="1" dirty="0"/>
              <a:t>Operations research: </a:t>
            </a:r>
            <a:r>
              <a:rPr lang="en-US" sz="2400" dirty="0"/>
              <a:t>Airline crew assignment, vehicle routing</a:t>
            </a:r>
          </a:p>
          <a:p>
            <a:r>
              <a:rPr lang="en-US" sz="2400" b="1" dirty="0"/>
              <a:t>Telecommunication:</a:t>
            </a:r>
            <a:r>
              <a:rPr lang="en-US" sz="2400" dirty="0"/>
              <a:t> Network design, Internet routing</a:t>
            </a:r>
          </a:p>
          <a:p>
            <a:r>
              <a:rPr lang="en-US" sz="2400" b="1" dirty="0"/>
              <a:t>Sports:</a:t>
            </a:r>
            <a:r>
              <a:rPr lang="en-US" sz="2400" dirty="0"/>
              <a:t> Scheduling basketball, handicapping horse races</a:t>
            </a:r>
          </a:p>
        </p:txBody>
      </p:sp>
    </p:spTree>
    <p:extLst>
      <p:ext uri="{BB962C8B-B14F-4D97-AF65-F5344CB8AC3E}">
        <p14:creationId xmlns:p14="http://schemas.microsoft.com/office/powerpoint/2010/main" val="1263247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066800"/>
            <a:ext cx="6934200" cy="1015663"/>
          </a:xfrm>
          <a:prstGeom prst="rect">
            <a:avLst/>
          </a:prstGeom>
          <a:noFill/>
        </p:spPr>
        <p:txBody>
          <a:bodyPr wrap="square" rtlCol="0">
            <a:spAutoFit/>
          </a:bodyPr>
          <a:lstStyle/>
          <a:p>
            <a:r>
              <a:rPr lang="en-US" sz="2400" b="1" dirty="0"/>
              <a:t>Small brewery produces ale and beer.</a:t>
            </a:r>
          </a:p>
          <a:p>
            <a:pPr marL="457200" indent="-228600"/>
            <a:r>
              <a:rPr lang="en-US" dirty="0"/>
              <a:t>• Production limited by scarce resources: corn, hops, barley malt.</a:t>
            </a:r>
          </a:p>
          <a:p>
            <a:pPr marL="457200" indent="-228600"/>
            <a:r>
              <a:rPr lang="en-US" dirty="0"/>
              <a:t>• Recipes for ale and beer require different proportions of resources.</a:t>
            </a:r>
          </a:p>
        </p:txBody>
      </p:sp>
      <p:graphicFrame>
        <p:nvGraphicFramePr>
          <p:cNvPr id="5" name="Table 4"/>
          <p:cNvGraphicFramePr>
            <a:graphicFrameLocks noGrp="1"/>
          </p:cNvGraphicFramePr>
          <p:nvPr>
            <p:extLst>
              <p:ext uri="{D42A27DB-BD31-4B8C-83A1-F6EECF244321}">
                <p14:modId xmlns:p14="http://schemas.microsoft.com/office/powerpoint/2010/main" val="3561656941"/>
              </p:ext>
            </p:extLst>
          </p:nvPr>
        </p:nvGraphicFramePr>
        <p:xfrm>
          <a:off x="1295400" y="2209800"/>
          <a:ext cx="6815328" cy="1219200"/>
        </p:xfrm>
        <a:graphic>
          <a:graphicData uri="http://schemas.openxmlformats.org/drawingml/2006/table">
            <a:tbl>
              <a:tblPr firstRow="1" bandRow="1">
                <a:tableStyleId>{5940675A-B579-460E-94D1-54222C63F5DA}</a:tableStyleId>
              </a:tblPr>
              <a:tblGrid>
                <a:gridCol w="1786128">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21029">
                  <a:extLst>
                    <a:ext uri="{9D8B030D-6E8A-4147-A177-3AD203B41FA5}">
                      <a16:colId xmlns:a16="http://schemas.microsoft.com/office/drawing/2014/main" val="20002"/>
                    </a:ext>
                  </a:extLst>
                </a:gridCol>
                <a:gridCol w="1293571">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tblGrid>
              <a:tr h="266700">
                <a:tc>
                  <a:txBody>
                    <a:bodyPr/>
                    <a:lstStyle/>
                    <a:p>
                      <a:endParaRPr lang="en-US" sz="1400" dirty="0"/>
                    </a:p>
                  </a:txBody>
                  <a:tcPr/>
                </a:tc>
                <a:tc>
                  <a:txBody>
                    <a:bodyPr/>
                    <a:lstStyle/>
                    <a:p>
                      <a:pPr algn="ctr"/>
                      <a:r>
                        <a:rPr lang="en-US" sz="1400" dirty="0"/>
                        <a:t>corn (</a:t>
                      </a:r>
                      <a:r>
                        <a:rPr lang="en-US" sz="1400" dirty="0" err="1"/>
                        <a:t>lbs</a:t>
                      </a:r>
                      <a:r>
                        <a:rPr lang="en-US" sz="1400" dirty="0"/>
                        <a:t>) </a:t>
                      </a:r>
                    </a:p>
                  </a:txBody>
                  <a:tcPr/>
                </a:tc>
                <a:tc>
                  <a:txBody>
                    <a:bodyPr/>
                    <a:lstStyle/>
                    <a:p>
                      <a:pPr algn="ctr"/>
                      <a:r>
                        <a:rPr lang="en-US" sz="1400" dirty="0"/>
                        <a:t>hops (</a:t>
                      </a:r>
                      <a:r>
                        <a:rPr lang="en-US" sz="1400" dirty="0" err="1"/>
                        <a:t>oz</a:t>
                      </a:r>
                      <a:r>
                        <a:rPr lang="en-US" sz="1400" dirty="0"/>
                        <a:t>) </a:t>
                      </a:r>
                    </a:p>
                  </a:txBody>
                  <a:tcPr/>
                </a:tc>
                <a:tc>
                  <a:txBody>
                    <a:bodyPr/>
                    <a:lstStyle/>
                    <a:p>
                      <a:pPr algn="ctr"/>
                      <a:r>
                        <a:rPr lang="en-US" sz="1400" dirty="0"/>
                        <a:t>malt (</a:t>
                      </a:r>
                      <a:r>
                        <a:rPr lang="en-US" sz="1400" dirty="0" err="1"/>
                        <a:t>lbs</a:t>
                      </a:r>
                      <a:r>
                        <a:rPr lang="en-US" sz="1400" dirty="0"/>
                        <a:t>) </a:t>
                      </a:r>
                    </a:p>
                  </a:txBody>
                  <a:tcPr/>
                </a:tc>
                <a:tc>
                  <a:txBody>
                    <a:bodyPr/>
                    <a:lstStyle/>
                    <a:p>
                      <a:pPr algn="ctr"/>
                      <a:r>
                        <a:rPr lang="en-US" sz="1400" dirty="0"/>
                        <a:t>profit ($)</a:t>
                      </a:r>
                    </a:p>
                  </a:txBody>
                  <a:tcPr/>
                </a:tc>
                <a:extLst>
                  <a:ext uri="{0D108BD9-81ED-4DB2-BD59-A6C34878D82A}">
                    <a16:rowId xmlns:a16="http://schemas.microsoft.com/office/drawing/2014/main" val="10000"/>
                  </a:ext>
                </a:extLst>
              </a:tr>
              <a:tr h="266700">
                <a:tc>
                  <a:txBody>
                    <a:bodyPr/>
                    <a:lstStyle/>
                    <a:p>
                      <a:r>
                        <a:rPr lang="en-US" sz="1400" dirty="0"/>
                        <a:t>available</a:t>
                      </a:r>
                    </a:p>
                  </a:txBody>
                  <a:tcPr/>
                </a:tc>
                <a:tc>
                  <a:txBody>
                    <a:bodyPr/>
                    <a:lstStyle/>
                    <a:p>
                      <a:pPr algn="r"/>
                      <a:r>
                        <a:rPr lang="en-US" sz="1400" dirty="0"/>
                        <a:t>480</a:t>
                      </a:r>
                    </a:p>
                  </a:txBody>
                  <a:tcPr/>
                </a:tc>
                <a:tc>
                  <a:txBody>
                    <a:bodyPr/>
                    <a:lstStyle/>
                    <a:p>
                      <a:pPr algn="r"/>
                      <a:r>
                        <a:rPr lang="en-US" sz="1400" dirty="0"/>
                        <a:t>160</a:t>
                      </a:r>
                    </a:p>
                  </a:txBody>
                  <a:tcPr/>
                </a:tc>
                <a:tc>
                  <a:txBody>
                    <a:bodyPr/>
                    <a:lstStyle/>
                    <a:p>
                      <a:pPr algn="r"/>
                      <a:r>
                        <a:rPr lang="en-US" sz="1400" dirty="0"/>
                        <a:t>1190</a:t>
                      </a:r>
                    </a:p>
                  </a:txBody>
                  <a:tcPr/>
                </a:tc>
                <a:tc>
                  <a:txBody>
                    <a:bodyPr/>
                    <a:lstStyle/>
                    <a:p>
                      <a:pPr algn="r"/>
                      <a:endParaRPr lang="en-US" sz="1400" dirty="0"/>
                    </a:p>
                  </a:txBody>
                  <a:tcPr/>
                </a:tc>
                <a:extLst>
                  <a:ext uri="{0D108BD9-81ED-4DB2-BD59-A6C34878D82A}">
                    <a16:rowId xmlns:a16="http://schemas.microsoft.com/office/drawing/2014/main" val="10001"/>
                  </a:ext>
                </a:extLst>
              </a:tr>
              <a:tr h="266700">
                <a:tc>
                  <a:txBody>
                    <a:bodyPr/>
                    <a:lstStyle/>
                    <a:p>
                      <a:r>
                        <a:rPr lang="en-US" sz="1400" dirty="0"/>
                        <a:t>ale (1 barrel) </a:t>
                      </a:r>
                    </a:p>
                  </a:txBody>
                  <a:tcPr/>
                </a:tc>
                <a:tc>
                  <a:txBody>
                    <a:bodyPr/>
                    <a:lstStyle/>
                    <a:p>
                      <a:pPr algn="r"/>
                      <a:r>
                        <a:rPr lang="en-US" sz="1400" dirty="0"/>
                        <a:t>5</a:t>
                      </a:r>
                    </a:p>
                  </a:txBody>
                  <a:tcPr/>
                </a:tc>
                <a:tc>
                  <a:txBody>
                    <a:bodyPr/>
                    <a:lstStyle/>
                    <a:p>
                      <a:pPr algn="r"/>
                      <a:r>
                        <a:rPr lang="en-US" sz="1400" dirty="0"/>
                        <a:t>4</a:t>
                      </a:r>
                    </a:p>
                  </a:txBody>
                  <a:tcPr/>
                </a:tc>
                <a:tc>
                  <a:txBody>
                    <a:bodyPr/>
                    <a:lstStyle/>
                    <a:p>
                      <a:pPr algn="r"/>
                      <a:r>
                        <a:rPr lang="en-US" sz="1400" dirty="0"/>
                        <a:t>35</a:t>
                      </a:r>
                    </a:p>
                  </a:txBody>
                  <a:tcPr/>
                </a:tc>
                <a:tc>
                  <a:txBody>
                    <a:bodyPr/>
                    <a:lstStyle/>
                    <a:p>
                      <a:pPr algn="r"/>
                      <a:r>
                        <a:rPr lang="en-US" sz="1400" dirty="0"/>
                        <a:t>$13</a:t>
                      </a:r>
                    </a:p>
                  </a:txBody>
                  <a:tcPr/>
                </a:tc>
                <a:extLst>
                  <a:ext uri="{0D108BD9-81ED-4DB2-BD59-A6C34878D82A}">
                    <a16:rowId xmlns:a16="http://schemas.microsoft.com/office/drawing/2014/main" val="10002"/>
                  </a:ext>
                </a:extLst>
              </a:tr>
              <a:tr h="266700">
                <a:tc>
                  <a:txBody>
                    <a:bodyPr/>
                    <a:lstStyle/>
                    <a:p>
                      <a:r>
                        <a:rPr lang="en-US" sz="1400" dirty="0"/>
                        <a:t>beer (1 barrel) </a:t>
                      </a:r>
                    </a:p>
                  </a:txBody>
                  <a:tcPr/>
                </a:tc>
                <a:tc>
                  <a:txBody>
                    <a:bodyPr/>
                    <a:lstStyle/>
                    <a:p>
                      <a:pPr algn="r"/>
                      <a:r>
                        <a:rPr lang="en-US" sz="1400" dirty="0"/>
                        <a:t>15</a:t>
                      </a:r>
                    </a:p>
                  </a:txBody>
                  <a:tcPr/>
                </a:tc>
                <a:tc>
                  <a:txBody>
                    <a:bodyPr/>
                    <a:lstStyle/>
                    <a:p>
                      <a:pPr algn="r"/>
                      <a:r>
                        <a:rPr lang="en-US" sz="1400" dirty="0"/>
                        <a:t>4</a:t>
                      </a:r>
                    </a:p>
                  </a:txBody>
                  <a:tcPr/>
                </a:tc>
                <a:tc>
                  <a:txBody>
                    <a:bodyPr/>
                    <a:lstStyle/>
                    <a:p>
                      <a:pPr algn="r"/>
                      <a:r>
                        <a:rPr lang="en-US" sz="1400" dirty="0"/>
                        <a:t>20</a:t>
                      </a:r>
                    </a:p>
                  </a:txBody>
                  <a:tcPr/>
                </a:tc>
                <a:tc>
                  <a:txBody>
                    <a:bodyPr/>
                    <a:lstStyle/>
                    <a:p>
                      <a:pPr algn="r"/>
                      <a:r>
                        <a:rPr lang="en-US" sz="1400" dirty="0"/>
                        <a:t>$23</a:t>
                      </a:r>
                    </a:p>
                  </a:txBody>
                  <a:tcPr/>
                </a:tc>
                <a:extLst>
                  <a:ext uri="{0D108BD9-81ED-4DB2-BD59-A6C34878D82A}">
                    <a16:rowId xmlns:a16="http://schemas.microsoft.com/office/drawing/2014/main" val="10003"/>
                  </a:ext>
                </a:extLst>
              </a:tr>
            </a:tbl>
          </a:graphicData>
        </a:graphic>
      </p:graphicFrame>
      <p:sp>
        <p:nvSpPr>
          <p:cNvPr id="6" name="Rectangle 5"/>
          <p:cNvSpPr/>
          <p:nvPr/>
        </p:nvSpPr>
        <p:spPr>
          <a:xfrm>
            <a:off x="838200" y="3581400"/>
            <a:ext cx="6553200" cy="369332"/>
          </a:xfrm>
          <a:prstGeom prst="rect">
            <a:avLst/>
          </a:prstGeom>
        </p:spPr>
        <p:txBody>
          <a:bodyPr wrap="square">
            <a:spAutoFit/>
          </a:bodyPr>
          <a:lstStyle/>
          <a:p>
            <a:pPr marL="285750" indent="-285750">
              <a:buFont typeface="Arial" pitchFamily="34" charset="0"/>
              <a:buChar char="•"/>
            </a:pPr>
            <a:r>
              <a:rPr lang="en-US" dirty="0"/>
              <a:t>Brewer’s problem: choose product mix to maximize profits.</a:t>
            </a:r>
          </a:p>
        </p:txBody>
      </p:sp>
      <p:grpSp>
        <p:nvGrpSpPr>
          <p:cNvPr id="24" name="Group 23"/>
          <p:cNvGrpSpPr/>
          <p:nvPr/>
        </p:nvGrpSpPr>
        <p:grpSpPr>
          <a:xfrm>
            <a:off x="609600" y="4636532"/>
            <a:ext cx="6019800" cy="392668"/>
            <a:chOff x="609600" y="4636532"/>
            <a:chExt cx="6019800" cy="392668"/>
          </a:xfrm>
        </p:grpSpPr>
        <p:sp>
          <p:nvSpPr>
            <p:cNvPr id="13" name="TextBox 12"/>
            <p:cNvSpPr txBox="1"/>
            <p:nvPr/>
          </p:nvSpPr>
          <p:spPr>
            <a:xfrm>
              <a:off x="5105400" y="4659868"/>
              <a:ext cx="1524000" cy="369332"/>
            </a:xfrm>
            <a:prstGeom prst="rect">
              <a:avLst/>
            </a:prstGeom>
            <a:noFill/>
          </p:spPr>
          <p:txBody>
            <a:bodyPr wrap="square" rtlCol="0">
              <a:spAutoFit/>
            </a:bodyPr>
            <a:lstStyle/>
            <a:p>
              <a:r>
                <a:rPr lang="en-US" dirty="0"/>
                <a:t>Corn</a:t>
              </a:r>
            </a:p>
          </p:txBody>
        </p:sp>
        <p:sp>
          <p:nvSpPr>
            <p:cNvPr id="9" name="TextBox 8"/>
            <p:cNvSpPr txBox="1"/>
            <p:nvPr/>
          </p:nvSpPr>
          <p:spPr>
            <a:xfrm>
              <a:off x="609600" y="4636532"/>
              <a:ext cx="1524000" cy="369332"/>
            </a:xfrm>
            <a:prstGeom prst="rect">
              <a:avLst/>
            </a:prstGeom>
            <a:noFill/>
          </p:spPr>
          <p:txBody>
            <a:bodyPr wrap="square" rtlCol="0">
              <a:spAutoFit/>
            </a:bodyPr>
            <a:lstStyle/>
            <a:p>
              <a:r>
                <a:rPr lang="en-US" dirty="0"/>
                <a:t>Subject to:</a:t>
              </a:r>
            </a:p>
          </p:txBody>
        </p:sp>
        <p:sp>
          <p:nvSpPr>
            <p:cNvPr id="12" name="TextBox 11"/>
            <p:cNvSpPr txBox="1"/>
            <p:nvPr/>
          </p:nvSpPr>
          <p:spPr>
            <a:xfrm>
              <a:off x="2133600" y="4659868"/>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5A	+	15B	≤	480</a:t>
              </a:r>
            </a:p>
          </p:txBody>
        </p:sp>
      </p:grpSp>
      <p:grpSp>
        <p:nvGrpSpPr>
          <p:cNvPr id="25" name="Group 24"/>
          <p:cNvGrpSpPr/>
          <p:nvPr/>
        </p:nvGrpSpPr>
        <p:grpSpPr>
          <a:xfrm>
            <a:off x="2133600" y="5029200"/>
            <a:ext cx="4495800" cy="369332"/>
            <a:chOff x="2133600" y="5029200"/>
            <a:chExt cx="4495800" cy="369332"/>
          </a:xfrm>
        </p:grpSpPr>
        <p:sp>
          <p:nvSpPr>
            <p:cNvPr id="15" name="TextBox 14"/>
            <p:cNvSpPr txBox="1"/>
            <p:nvPr/>
          </p:nvSpPr>
          <p:spPr>
            <a:xfrm>
              <a:off x="5105400" y="5029200"/>
              <a:ext cx="1524000" cy="369332"/>
            </a:xfrm>
            <a:prstGeom prst="rect">
              <a:avLst/>
            </a:prstGeom>
            <a:noFill/>
          </p:spPr>
          <p:txBody>
            <a:bodyPr wrap="square" rtlCol="0">
              <a:spAutoFit/>
            </a:bodyPr>
            <a:lstStyle/>
            <a:p>
              <a:r>
                <a:rPr lang="en-US" dirty="0"/>
                <a:t>Hops</a:t>
              </a:r>
            </a:p>
          </p:txBody>
        </p:sp>
        <p:sp>
          <p:nvSpPr>
            <p:cNvPr id="14" name="TextBox 13"/>
            <p:cNvSpPr txBox="1"/>
            <p:nvPr/>
          </p:nvSpPr>
          <p:spPr>
            <a:xfrm>
              <a:off x="2133600" y="5029200"/>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4A	+	  4B	≤	160</a:t>
              </a:r>
            </a:p>
          </p:txBody>
        </p:sp>
      </p:grpSp>
      <p:grpSp>
        <p:nvGrpSpPr>
          <p:cNvPr id="26" name="Group 25"/>
          <p:cNvGrpSpPr/>
          <p:nvPr/>
        </p:nvGrpSpPr>
        <p:grpSpPr>
          <a:xfrm>
            <a:off x="2133600" y="5421868"/>
            <a:ext cx="4495800" cy="369332"/>
            <a:chOff x="2133600" y="5421868"/>
            <a:chExt cx="4495800" cy="369332"/>
          </a:xfrm>
        </p:grpSpPr>
        <p:sp>
          <p:nvSpPr>
            <p:cNvPr id="17" name="TextBox 16"/>
            <p:cNvSpPr txBox="1"/>
            <p:nvPr/>
          </p:nvSpPr>
          <p:spPr>
            <a:xfrm>
              <a:off x="5105400" y="5421868"/>
              <a:ext cx="1524000" cy="369332"/>
            </a:xfrm>
            <a:prstGeom prst="rect">
              <a:avLst/>
            </a:prstGeom>
            <a:noFill/>
          </p:spPr>
          <p:txBody>
            <a:bodyPr wrap="square" rtlCol="0">
              <a:spAutoFit/>
            </a:bodyPr>
            <a:lstStyle/>
            <a:p>
              <a:r>
                <a:rPr lang="en-US" dirty="0"/>
                <a:t>Malt</a:t>
              </a:r>
            </a:p>
          </p:txBody>
        </p:sp>
        <p:sp>
          <p:nvSpPr>
            <p:cNvPr id="16" name="TextBox 15"/>
            <p:cNvSpPr txBox="1"/>
            <p:nvPr/>
          </p:nvSpPr>
          <p:spPr>
            <a:xfrm>
              <a:off x="2133600" y="5421868"/>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35A	+	20B	≤	1190</a:t>
              </a:r>
            </a:p>
          </p:txBody>
        </p:sp>
      </p:grpSp>
      <p:grpSp>
        <p:nvGrpSpPr>
          <p:cNvPr id="27" name="Group 26"/>
          <p:cNvGrpSpPr/>
          <p:nvPr/>
        </p:nvGrpSpPr>
        <p:grpSpPr>
          <a:xfrm>
            <a:off x="2133600" y="5791200"/>
            <a:ext cx="2971800" cy="762000"/>
            <a:chOff x="2133600" y="5791200"/>
            <a:chExt cx="2971800" cy="762000"/>
          </a:xfrm>
        </p:grpSpPr>
        <p:sp>
          <p:nvSpPr>
            <p:cNvPr id="18" name="TextBox 17"/>
            <p:cNvSpPr txBox="1"/>
            <p:nvPr/>
          </p:nvSpPr>
          <p:spPr>
            <a:xfrm>
              <a:off x="2133600" y="5791200"/>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A			≥	0</a:t>
              </a:r>
            </a:p>
          </p:txBody>
        </p:sp>
        <p:sp>
          <p:nvSpPr>
            <p:cNvPr id="19" name="TextBox 18"/>
            <p:cNvSpPr txBox="1"/>
            <p:nvPr/>
          </p:nvSpPr>
          <p:spPr>
            <a:xfrm>
              <a:off x="2133600" y="6183868"/>
              <a:ext cx="2971800" cy="369332"/>
            </a:xfrm>
            <a:prstGeom prst="rect">
              <a:avLst/>
            </a:prstGeom>
            <a:noFill/>
          </p:spPr>
          <p:txBody>
            <a:bodyPr wrap="square" rtlCol="0">
              <a:spAutoFit/>
            </a:bodyPr>
            <a:lstStyle/>
            <a:p>
              <a:pPr>
                <a:tabLst>
                  <a:tab pos="573088" algn="l"/>
                  <a:tab pos="914400" algn="l"/>
                  <a:tab pos="1597025" algn="l"/>
                  <a:tab pos="2000250" algn="l"/>
                </a:tabLst>
              </a:pPr>
              <a:r>
                <a:rPr lang="en-US" dirty="0"/>
                <a:t>		     B	≥	0</a:t>
              </a:r>
            </a:p>
          </p:txBody>
        </p:sp>
      </p:grpSp>
      <p:grpSp>
        <p:nvGrpSpPr>
          <p:cNvPr id="22" name="Group 21"/>
          <p:cNvGrpSpPr/>
          <p:nvPr/>
        </p:nvGrpSpPr>
        <p:grpSpPr>
          <a:xfrm>
            <a:off x="381000" y="4267200"/>
            <a:ext cx="7543800" cy="369332"/>
            <a:chOff x="381000" y="4267200"/>
            <a:chExt cx="7543800" cy="369332"/>
          </a:xfrm>
        </p:grpSpPr>
        <p:sp>
          <p:nvSpPr>
            <p:cNvPr id="8" name="TextBox 7"/>
            <p:cNvSpPr txBox="1"/>
            <p:nvPr/>
          </p:nvSpPr>
          <p:spPr>
            <a:xfrm>
              <a:off x="381000" y="4267200"/>
              <a:ext cx="1524000" cy="369332"/>
            </a:xfrm>
            <a:prstGeom prst="rect">
              <a:avLst/>
            </a:prstGeom>
            <a:noFill/>
          </p:spPr>
          <p:txBody>
            <a:bodyPr wrap="square" rtlCol="0">
              <a:spAutoFit/>
            </a:bodyPr>
            <a:lstStyle/>
            <a:p>
              <a:r>
                <a:rPr lang="en-US" dirty="0"/>
                <a:t>Maximize</a:t>
              </a:r>
            </a:p>
          </p:txBody>
        </p:sp>
        <p:sp>
          <p:nvSpPr>
            <p:cNvPr id="10" name="TextBox 9"/>
            <p:cNvSpPr txBox="1"/>
            <p:nvPr/>
          </p:nvSpPr>
          <p:spPr>
            <a:xfrm>
              <a:off x="2133600" y="4267200"/>
              <a:ext cx="2971800" cy="369332"/>
            </a:xfrm>
            <a:prstGeom prst="rect">
              <a:avLst/>
            </a:prstGeom>
            <a:noFill/>
          </p:spPr>
          <p:txBody>
            <a:bodyPr wrap="square" rtlCol="0">
              <a:spAutoFit/>
            </a:bodyPr>
            <a:lstStyle/>
            <a:p>
              <a:pPr>
                <a:tabLst>
                  <a:tab pos="573088" algn="l"/>
                </a:tabLst>
              </a:pPr>
              <a:r>
                <a:rPr lang="en-US" dirty="0"/>
                <a:t>13A	+	23B</a:t>
              </a:r>
            </a:p>
          </p:txBody>
        </p:sp>
        <p:sp>
          <p:nvSpPr>
            <p:cNvPr id="11" name="TextBox 10"/>
            <p:cNvSpPr txBox="1"/>
            <p:nvPr/>
          </p:nvSpPr>
          <p:spPr>
            <a:xfrm>
              <a:off x="5105400" y="4267200"/>
              <a:ext cx="914400" cy="369332"/>
            </a:xfrm>
            <a:prstGeom prst="rect">
              <a:avLst/>
            </a:prstGeom>
            <a:noFill/>
          </p:spPr>
          <p:txBody>
            <a:bodyPr wrap="square" rtlCol="0">
              <a:spAutoFit/>
            </a:bodyPr>
            <a:lstStyle/>
            <a:p>
              <a:r>
                <a:rPr lang="en-US" dirty="0"/>
                <a:t>Profit</a:t>
              </a:r>
            </a:p>
          </p:txBody>
        </p:sp>
        <p:sp>
          <p:nvSpPr>
            <p:cNvPr id="20" name="TextBox 19"/>
            <p:cNvSpPr txBox="1"/>
            <p:nvPr/>
          </p:nvSpPr>
          <p:spPr>
            <a:xfrm>
              <a:off x="5943600" y="4267200"/>
              <a:ext cx="1981200" cy="369332"/>
            </a:xfrm>
            <a:prstGeom prst="rect">
              <a:avLst/>
            </a:prstGeom>
            <a:noFill/>
          </p:spPr>
          <p:txBody>
            <a:bodyPr wrap="square" rtlCol="0">
              <a:spAutoFit/>
            </a:bodyPr>
            <a:lstStyle/>
            <a:p>
              <a:r>
                <a:rPr lang="en-US" dirty="0"/>
                <a:t>Objective Function</a:t>
              </a:r>
            </a:p>
          </p:txBody>
        </p:sp>
      </p:grpSp>
      <p:sp>
        <p:nvSpPr>
          <p:cNvPr id="21" name="TextBox 20"/>
          <p:cNvSpPr txBox="1"/>
          <p:nvPr/>
        </p:nvSpPr>
        <p:spPr>
          <a:xfrm>
            <a:off x="6934200" y="6107668"/>
            <a:ext cx="1905000" cy="369332"/>
          </a:xfrm>
          <a:prstGeom prst="rect">
            <a:avLst/>
          </a:prstGeom>
          <a:noFill/>
        </p:spPr>
        <p:txBody>
          <a:bodyPr wrap="square" rtlCol="0">
            <a:spAutoFit/>
          </a:bodyPr>
          <a:lstStyle/>
          <a:p>
            <a:r>
              <a:rPr lang="en-US" dirty="0"/>
              <a:t>A=ale, B=Beer</a:t>
            </a:r>
          </a:p>
        </p:txBody>
      </p:sp>
    </p:spTree>
    <p:extLst>
      <p:ext uri="{BB962C8B-B14F-4D97-AF65-F5344CB8AC3E}">
        <p14:creationId xmlns:p14="http://schemas.microsoft.com/office/powerpoint/2010/main" val="358011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1" name="Chart 100"/>
          <p:cNvGraphicFramePr/>
          <p:nvPr>
            <p:extLst>
              <p:ext uri="{D42A27DB-BD31-4B8C-83A1-F6EECF244321}">
                <p14:modId xmlns:p14="http://schemas.microsoft.com/office/powerpoint/2010/main" val="4065064832"/>
              </p:ext>
            </p:extLst>
          </p:nvPr>
        </p:nvGraphicFramePr>
        <p:xfrm>
          <a:off x="4365735" y="2439961"/>
          <a:ext cx="4750833" cy="381078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592568" y="1038106"/>
            <a:ext cx="1524000" cy="369332"/>
          </a:xfrm>
          <a:prstGeom prst="rect">
            <a:avLst/>
          </a:prstGeom>
          <a:noFill/>
        </p:spPr>
        <p:txBody>
          <a:bodyPr wrap="square" rtlCol="0">
            <a:spAutoFit/>
          </a:bodyPr>
          <a:lstStyle/>
          <a:p>
            <a:r>
              <a:rPr lang="en-US" dirty="0"/>
              <a:t>A=ale, B=Beer</a:t>
            </a:r>
          </a:p>
        </p:txBody>
      </p:sp>
      <p:grpSp>
        <p:nvGrpSpPr>
          <p:cNvPr id="3" name="Group 2"/>
          <p:cNvGrpSpPr/>
          <p:nvPr/>
        </p:nvGrpSpPr>
        <p:grpSpPr>
          <a:xfrm>
            <a:off x="152400" y="1060646"/>
            <a:ext cx="4572000" cy="1447799"/>
            <a:chOff x="685800" y="1905000"/>
            <a:chExt cx="5360276" cy="1831777"/>
          </a:xfrm>
        </p:grpSpPr>
        <p:sp>
          <p:nvSpPr>
            <p:cNvPr id="2" name="TextBox 1"/>
            <p:cNvSpPr txBox="1"/>
            <p:nvPr/>
          </p:nvSpPr>
          <p:spPr>
            <a:xfrm>
              <a:off x="685800" y="1905000"/>
              <a:ext cx="1371600" cy="307777"/>
            </a:xfrm>
            <a:prstGeom prst="rect">
              <a:avLst/>
            </a:prstGeom>
            <a:noFill/>
          </p:spPr>
          <p:txBody>
            <a:bodyPr wrap="square" rtlCol="0">
              <a:spAutoFit/>
            </a:bodyPr>
            <a:lstStyle/>
            <a:p>
              <a:r>
                <a:rPr lang="en-US" sz="1400" dirty="0"/>
                <a:t>Maximize</a:t>
              </a:r>
            </a:p>
          </p:txBody>
        </p:sp>
        <p:sp>
          <p:nvSpPr>
            <p:cNvPr id="7" name="TextBox 6"/>
            <p:cNvSpPr txBox="1"/>
            <p:nvPr/>
          </p:nvSpPr>
          <p:spPr>
            <a:xfrm>
              <a:off x="990600" y="2209800"/>
              <a:ext cx="1295400" cy="307777"/>
            </a:xfrm>
            <a:prstGeom prst="rect">
              <a:avLst/>
            </a:prstGeom>
            <a:noFill/>
          </p:spPr>
          <p:txBody>
            <a:bodyPr wrap="square" rtlCol="0">
              <a:spAutoFit/>
            </a:bodyPr>
            <a:lstStyle/>
            <a:p>
              <a:r>
                <a:rPr lang="en-US" sz="1400" dirty="0"/>
                <a:t>Subject to:</a:t>
              </a:r>
            </a:p>
          </p:txBody>
        </p:sp>
        <p:sp>
          <p:nvSpPr>
            <p:cNvPr id="4" name="TextBox 3"/>
            <p:cNvSpPr txBox="1"/>
            <p:nvPr/>
          </p:nvSpPr>
          <p:spPr>
            <a:xfrm>
              <a:off x="2133600" y="1905000"/>
              <a:ext cx="2971800" cy="307777"/>
            </a:xfrm>
            <a:prstGeom prst="rect">
              <a:avLst/>
            </a:prstGeom>
            <a:noFill/>
          </p:spPr>
          <p:txBody>
            <a:bodyPr wrap="square" rtlCol="0">
              <a:spAutoFit/>
            </a:bodyPr>
            <a:lstStyle/>
            <a:p>
              <a:pPr>
                <a:tabLst>
                  <a:tab pos="573088" algn="l"/>
                </a:tabLst>
              </a:pPr>
              <a:r>
                <a:rPr lang="en-US" sz="1400" dirty="0"/>
                <a:t>13A	+	23B</a:t>
              </a:r>
            </a:p>
          </p:txBody>
        </p:sp>
        <p:sp>
          <p:nvSpPr>
            <p:cNvPr id="9" name="TextBox 8"/>
            <p:cNvSpPr txBox="1"/>
            <p:nvPr/>
          </p:nvSpPr>
          <p:spPr>
            <a:xfrm>
              <a:off x="5042339" y="1905000"/>
              <a:ext cx="914400" cy="307777"/>
            </a:xfrm>
            <a:prstGeom prst="rect">
              <a:avLst/>
            </a:prstGeom>
            <a:noFill/>
          </p:spPr>
          <p:txBody>
            <a:bodyPr wrap="square" rtlCol="0">
              <a:spAutoFit/>
            </a:bodyPr>
            <a:lstStyle/>
            <a:p>
              <a:r>
                <a:rPr lang="en-US" sz="1400" dirty="0"/>
                <a:t>Profit</a:t>
              </a:r>
            </a:p>
          </p:txBody>
        </p:sp>
        <p:sp>
          <p:nvSpPr>
            <p:cNvPr id="10" name="TextBox 9"/>
            <p:cNvSpPr txBox="1"/>
            <p:nvPr/>
          </p:nvSpPr>
          <p:spPr>
            <a:xfrm>
              <a:off x="2133600" y="2233136"/>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5A	+	15B	≤	480</a:t>
              </a:r>
            </a:p>
          </p:txBody>
        </p:sp>
        <p:sp>
          <p:nvSpPr>
            <p:cNvPr id="20" name="TextBox 19"/>
            <p:cNvSpPr txBox="1"/>
            <p:nvPr/>
          </p:nvSpPr>
          <p:spPr>
            <a:xfrm>
              <a:off x="5042339" y="2233136"/>
              <a:ext cx="914400" cy="307777"/>
            </a:xfrm>
            <a:prstGeom prst="rect">
              <a:avLst/>
            </a:prstGeom>
            <a:noFill/>
          </p:spPr>
          <p:txBody>
            <a:bodyPr wrap="square" rtlCol="0">
              <a:spAutoFit/>
            </a:bodyPr>
            <a:lstStyle/>
            <a:p>
              <a:r>
                <a:rPr lang="en-US" sz="1400" dirty="0"/>
                <a:t>Corn</a:t>
              </a:r>
            </a:p>
          </p:txBody>
        </p:sp>
        <p:sp>
          <p:nvSpPr>
            <p:cNvPr id="21" name="TextBox 20"/>
            <p:cNvSpPr txBox="1"/>
            <p:nvPr/>
          </p:nvSpPr>
          <p:spPr>
            <a:xfrm>
              <a:off x="2133600" y="2514600"/>
              <a:ext cx="2971801" cy="389404"/>
            </a:xfrm>
            <a:prstGeom prst="rect">
              <a:avLst/>
            </a:prstGeom>
            <a:noFill/>
          </p:spPr>
          <p:txBody>
            <a:bodyPr wrap="square" rtlCol="0">
              <a:spAutoFit/>
            </a:bodyPr>
            <a:lstStyle/>
            <a:p>
              <a:pPr>
                <a:tabLst>
                  <a:tab pos="573088" algn="l"/>
                  <a:tab pos="914400" algn="l"/>
                  <a:tab pos="1597025" algn="l"/>
                  <a:tab pos="2000250" algn="l"/>
                </a:tabLst>
              </a:pPr>
              <a:r>
                <a:rPr lang="en-US" sz="1400" dirty="0"/>
                <a:t>  4A	+	  4B	≤	160</a:t>
              </a:r>
            </a:p>
          </p:txBody>
        </p:sp>
        <p:sp>
          <p:nvSpPr>
            <p:cNvPr id="22" name="TextBox 21"/>
            <p:cNvSpPr txBox="1"/>
            <p:nvPr/>
          </p:nvSpPr>
          <p:spPr>
            <a:xfrm>
              <a:off x="5055475" y="2514600"/>
              <a:ext cx="990601" cy="307777"/>
            </a:xfrm>
            <a:prstGeom prst="rect">
              <a:avLst/>
            </a:prstGeom>
            <a:noFill/>
          </p:spPr>
          <p:txBody>
            <a:bodyPr wrap="square" rtlCol="0">
              <a:spAutoFit/>
            </a:bodyPr>
            <a:lstStyle/>
            <a:p>
              <a:r>
                <a:rPr lang="en-US" sz="1400" dirty="0"/>
                <a:t>Hops</a:t>
              </a:r>
            </a:p>
          </p:txBody>
        </p:sp>
        <p:sp>
          <p:nvSpPr>
            <p:cNvPr id="23" name="TextBox 22"/>
            <p:cNvSpPr txBox="1"/>
            <p:nvPr/>
          </p:nvSpPr>
          <p:spPr>
            <a:xfrm>
              <a:off x="2133600" y="2819400"/>
              <a:ext cx="3166782" cy="389404"/>
            </a:xfrm>
            <a:prstGeom prst="rect">
              <a:avLst/>
            </a:prstGeom>
            <a:noFill/>
          </p:spPr>
          <p:txBody>
            <a:bodyPr wrap="square" rtlCol="0">
              <a:spAutoFit/>
            </a:bodyPr>
            <a:lstStyle/>
            <a:p>
              <a:pPr>
                <a:tabLst>
                  <a:tab pos="573088" algn="l"/>
                  <a:tab pos="914400" algn="l"/>
                  <a:tab pos="1597025" algn="l"/>
                  <a:tab pos="2000250" algn="l"/>
                </a:tabLst>
              </a:pPr>
              <a:r>
                <a:rPr lang="en-US" sz="1400" dirty="0"/>
                <a:t>35A	+	20B	≤	1190</a:t>
              </a:r>
            </a:p>
          </p:txBody>
        </p:sp>
        <p:sp>
          <p:nvSpPr>
            <p:cNvPr id="24" name="TextBox 23"/>
            <p:cNvSpPr txBox="1"/>
            <p:nvPr/>
          </p:nvSpPr>
          <p:spPr>
            <a:xfrm>
              <a:off x="5042338" y="2819400"/>
              <a:ext cx="914400" cy="307777"/>
            </a:xfrm>
            <a:prstGeom prst="rect">
              <a:avLst/>
            </a:prstGeom>
            <a:noFill/>
          </p:spPr>
          <p:txBody>
            <a:bodyPr wrap="square" rtlCol="0">
              <a:spAutoFit/>
            </a:bodyPr>
            <a:lstStyle/>
            <a:p>
              <a:r>
                <a:rPr lang="en-US" sz="1400" dirty="0"/>
                <a:t>Malt</a:t>
              </a:r>
            </a:p>
          </p:txBody>
        </p:sp>
        <p:sp>
          <p:nvSpPr>
            <p:cNvPr id="25" name="TextBox 24"/>
            <p:cNvSpPr txBox="1"/>
            <p:nvPr/>
          </p:nvSpPr>
          <p:spPr>
            <a:xfrm>
              <a:off x="2133600" y="3124200"/>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A			≥	0</a:t>
              </a:r>
            </a:p>
          </p:txBody>
        </p:sp>
        <p:sp>
          <p:nvSpPr>
            <p:cNvPr id="27" name="TextBox 26"/>
            <p:cNvSpPr txBox="1"/>
            <p:nvPr/>
          </p:nvSpPr>
          <p:spPr>
            <a:xfrm>
              <a:off x="2133600" y="3429000"/>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B	≥	0</a:t>
              </a:r>
            </a:p>
          </p:txBody>
        </p:sp>
      </p:grpSp>
      <p:grpSp>
        <p:nvGrpSpPr>
          <p:cNvPr id="86" name="Group 85"/>
          <p:cNvGrpSpPr/>
          <p:nvPr/>
        </p:nvGrpSpPr>
        <p:grpSpPr>
          <a:xfrm>
            <a:off x="2044270" y="3755959"/>
            <a:ext cx="2230919" cy="2910077"/>
            <a:chOff x="152399" y="2826483"/>
            <a:chExt cx="2230919" cy="2910077"/>
          </a:xfrm>
        </p:grpSpPr>
        <p:sp>
          <p:nvSpPr>
            <p:cNvPr id="80" name="TextBox 79"/>
            <p:cNvSpPr txBox="1"/>
            <p:nvPr/>
          </p:nvSpPr>
          <p:spPr>
            <a:xfrm>
              <a:off x="152399" y="2826483"/>
              <a:ext cx="1098915" cy="400110"/>
            </a:xfrm>
            <a:prstGeom prst="rect">
              <a:avLst/>
            </a:prstGeom>
            <a:noFill/>
          </p:spPr>
          <p:txBody>
            <a:bodyPr wrap="square" rtlCol="0">
              <a:spAutoFit/>
            </a:bodyPr>
            <a:lstStyle/>
            <a:p>
              <a:r>
                <a:rPr lang="en-US" sz="2000" b="1" dirty="0"/>
                <a:t>Malt</a:t>
              </a:r>
            </a:p>
          </p:txBody>
        </p:sp>
        <mc:AlternateContent xmlns:mc="http://schemas.openxmlformats.org/markup-compatibility/2006" xmlns:a14="http://schemas.microsoft.com/office/drawing/2010/main">
          <mc:Choice Requires="a14">
            <p:sp>
              <p:nvSpPr>
                <p:cNvPr id="81" name="TextBox 80"/>
                <p:cNvSpPr txBox="1"/>
                <p:nvPr/>
              </p:nvSpPr>
              <p:spPr>
                <a:xfrm>
                  <a:off x="305960" y="3337560"/>
                  <a:ext cx="1926617"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3</m:t>
                        </m:r>
                        <m:r>
                          <a:rPr lang="en-US" sz="1600" b="0" i="1" smtClean="0">
                            <a:latin typeface="Cambria Math"/>
                          </a:rPr>
                          <m:t>5</m:t>
                        </m:r>
                        <m:r>
                          <a:rPr lang="en-US" sz="1600" b="0" i="1" smtClean="0">
                            <a:latin typeface="Cambria Math"/>
                          </a:rPr>
                          <m:t>𝐴</m:t>
                        </m:r>
                        <m:r>
                          <a:rPr lang="en-US" sz="1600" b="0" i="1" smtClean="0">
                            <a:latin typeface="Cambria Math"/>
                          </a:rPr>
                          <m:t>+20</m:t>
                        </m:r>
                        <m:r>
                          <a:rPr lang="en-US" sz="1600" b="0" i="1" smtClean="0">
                            <a:latin typeface="Cambria Math"/>
                          </a:rPr>
                          <m:t>𝐵</m:t>
                        </m:r>
                        <m:r>
                          <a:rPr lang="en-US" sz="1600" b="0" i="1" smtClean="0">
                            <a:latin typeface="Cambria Math"/>
                          </a:rPr>
                          <m:t>=1190</m:t>
                        </m:r>
                      </m:oMath>
                    </m:oMathPara>
                  </a14:m>
                  <a:endParaRPr lang="en-US" sz="1600" dirty="0"/>
                </a:p>
              </p:txBody>
            </p:sp>
          </mc:Choice>
          <mc:Fallback xmlns="">
            <p:sp>
              <p:nvSpPr>
                <p:cNvPr id="81" name="TextBox 80"/>
                <p:cNvSpPr txBox="1">
                  <a:spLocks noRot="1" noChangeAspect="1" noMove="1" noResize="1" noEditPoints="1" noAdjustHandles="1" noChangeArrowheads="1" noChangeShapeType="1" noTextEdit="1"/>
                </p:cNvSpPr>
                <p:nvPr/>
              </p:nvSpPr>
              <p:spPr>
                <a:xfrm>
                  <a:off x="305960" y="3337560"/>
                  <a:ext cx="2147191" cy="3693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304800" y="3669268"/>
                  <a:ext cx="207851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3</m:t>
                        </m:r>
                        <m:r>
                          <a:rPr lang="en-US" sz="1600" b="0" i="1" smtClean="0">
                            <a:latin typeface="Cambria Math"/>
                          </a:rPr>
                          <m:t>5(0)+20</m:t>
                        </m:r>
                        <m:r>
                          <a:rPr lang="en-US" sz="1600" b="0" i="1" smtClean="0">
                            <a:latin typeface="Cambria Math"/>
                          </a:rPr>
                          <m:t>𝐵</m:t>
                        </m:r>
                        <m:r>
                          <a:rPr lang="en-US" sz="1600" b="0" i="1" smtClean="0">
                            <a:latin typeface="Cambria Math"/>
                          </a:rPr>
                          <m:t>=1190</m:t>
                        </m:r>
                      </m:oMath>
                    </m:oMathPara>
                  </a14:m>
                  <a:endParaRPr lang="en-US" sz="1600" dirty="0"/>
                </a:p>
              </p:txBody>
            </p:sp>
          </mc:Choice>
          <mc:Fallback xmlns="">
            <p:sp>
              <p:nvSpPr>
                <p:cNvPr id="82" name="TextBox 81"/>
                <p:cNvSpPr txBox="1">
                  <a:spLocks noRot="1" noChangeAspect="1" noMove="1" noResize="1" noEditPoints="1" noAdjustHandles="1" noChangeArrowheads="1" noChangeShapeType="1" noTextEdit="1"/>
                </p:cNvSpPr>
                <p:nvPr/>
              </p:nvSpPr>
              <p:spPr>
                <a:xfrm>
                  <a:off x="304800" y="3669268"/>
                  <a:ext cx="2319674" cy="369332"/>
                </a:xfrm>
                <a:prstGeom prst="rect">
                  <a:avLst/>
                </a:prstGeom>
                <a:blipFill rotWithShape="1">
                  <a:blip r:embed="rId5"/>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304800" y="4050268"/>
                  <a:ext cx="1745478" cy="5549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𝐵</m:t>
                        </m:r>
                        <m:r>
                          <a:rPr lang="en-US" sz="1600" b="0" i="1" smtClean="0">
                            <a:latin typeface="Cambria Math"/>
                          </a:rPr>
                          <m:t>=</m:t>
                        </m:r>
                        <m:f>
                          <m:fPr>
                            <m:ctrlPr>
                              <a:rPr lang="en-US" sz="1600" b="0" i="1" smtClean="0">
                                <a:latin typeface="Cambria Math" panose="02040503050406030204" pitchFamily="18" charset="0"/>
                              </a:rPr>
                            </m:ctrlPr>
                          </m:fPr>
                          <m:num>
                            <m:r>
                              <a:rPr lang="en-US" sz="1600" b="0" i="1" smtClean="0">
                                <a:latin typeface="Cambria Math"/>
                              </a:rPr>
                              <m:t>1190</m:t>
                            </m:r>
                          </m:num>
                          <m:den>
                            <m:r>
                              <a:rPr lang="en-US" sz="1600" b="0" i="1" smtClean="0">
                                <a:latin typeface="Cambria Math"/>
                              </a:rPr>
                              <m:t>20</m:t>
                            </m:r>
                          </m:den>
                        </m:f>
                        <m:r>
                          <a:rPr lang="en-US" sz="1600" b="0" i="1" smtClean="0">
                            <a:latin typeface="Cambria Math"/>
                          </a:rPr>
                          <m:t>=59.5</m:t>
                        </m:r>
                      </m:oMath>
                    </m:oMathPara>
                  </a14:m>
                  <a:endParaRPr lang="en-US" sz="16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04800" y="4050268"/>
                  <a:ext cx="1944571" cy="6127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304800" y="4800600"/>
                  <a:ext cx="207018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3</m:t>
                        </m:r>
                        <m:r>
                          <a:rPr lang="en-US" sz="1600" b="0" i="1" smtClean="0">
                            <a:latin typeface="Cambria Math"/>
                          </a:rPr>
                          <m:t>5</m:t>
                        </m:r>
                        <m:r>
                          <a:rPr lang="en-US" sz="1600" b="0" i="1" smtClean="0">
                            <a:latin typeface="Cambria Math"/>
                          </a:rPr>
                          <m:t>𝐴</m:t>
                        </m:r>
                        <m:r>
                          <a:rPr lang="en-US" sz="1600" b="0" i="1" smtClean="0">
                            <a:latin typeface="Cambria Math"/>
                          </a:rPr>
                          <m:t>+20(0)=1190</m:t>
                        </m:r>
                      </m:oMath>
                    </m:oMathPara>
                  </a14:m>
                  <a:endParaRPr lang="en-US" sz="1600" dirty="0"/>
                </a:p>
              </p:txBody>
            </p:sp>
          </mc:Choice>
          <mc:Fallback xmlns="">
            <p:sp>
              <p:nvSpPr>
                <p:cNvPr id="84" name="TextBox 83"/>
                <p:cNvSpPr txBox="1">
                  <a:spLocks noRot="1" noChangeAspect="1" noMove="1" noResize="1" noEditPoints="1" noAdjustHandles="1" noChangeArrowheads="1" noChangeShapeType="1" noTextEdit="1"/>
                </p:cNvSpPr>
                <p:nvPr/>
              </p:nvSpPr>
              <p:spPr>
                <a:xfrm>
                  <a:off x="304800" y="4800600"/>
                  <a:ext cx="2309287" cy="369332"/>
                </a:xfrm>
                <a:prstGeom prst="rect">
                  <a:avLst/>
                </a:prstGeom>
                <a:blipFill rotWithShape="1">
                  <a:blip r:embed="rId7"/>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304800" y="5181600"/>
                  <a:ext cx="1581650" cy="5549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𝐴</m:t>
                        </m:r>
                        <m:r>
                          <a:rPr lang="en-US" sz="1600" b="0" i="1" smtClean="0">
                            <a:latin typeface="Cambria Math"/>
                          </a:rPr>
                          <m:t>=</m:t>
                        </m:r>
                        <m:f>
                          <m:fPr>
                            <m:ctrlPr>
                              <a:rPr lang="en-US" sz="1600" b="0" i="1" smtClean="0">
                                <a:latin typeface="Cambria Math" panose="02040503050406030204" pitchFamily="18" charset="0"/>
                              </a:rPr>
                            </m:ctrlPr>
                          </m:fPr>
                          <m:num>
                            <m:r>
                              <a:rPr lang="en-US" sz="1600" b="0" i="1" smtClean="0">
                                <a:latin typeface="Cambria Math"/>
                              </a:rPr>
                              <m:t>1190</m:t>
                            </m:r>
                          </m:num>
                          <m:den>
                            <m:r>
                              <a:rPr lang="en-US" sz="1600" b="0" i="1" smtClean="0">
                                <a:latin typeface="Cambria Math"/>
                              </a:rPr>
                              <m:t>35</m:t>
                            </m:r>
                          </m:den>
                        </m:f>
                        <m:r>
                          <a:rPr lang="en-US" sz="1600" b="0" i="1" smtClean="0">
                            <a:latin typeface="Cambria Math"/>
                          </a:rPr>
                          <m:t>=34</m:t>
                        </m:r>
                      </m:oMath>
                    </m:oMathPara>
                  </a14:m>
                  <a:endParaRPr lang="en-US" sz="1600" dirty="0"/>
                </a:p>
              </p:txBody>
            </p:sp>
          </mc:Choice>
          <mc:Fallback xmlns="">
            <p:sp>
              <p:nvSpPr>
                <p:cNvPr id="85" name="TextBox 84"/>
                <p:cNvSpPr txBox="1">
                  <a:spLocks noRot="1" noChangeAspect="1" noMove="1" noResize="1" noEditPoints="1" noAdjustHandles="1" noChangeArrowheads="1" noChangeShapeType="1" noTextEdit="1"/>
                </p:cNvSpPr>
                <p:nvPr/>
              </p:nvSpPr>
              <p:spPr>
                <a:xfrm>
                  <a:off x="304800" y="5181600"/>
                  <a:ext cx="1757854" cy="612796"/>
                </a:xfrm>
                <a:prstGeom prst="rect">
                  <a:avLst/>
                </a:prstGeom>
                <a:blipFill rotWithShape="1">
                  <a:blip r:embed="rId8"/>
                  <a:stretch>
                    <a:fillRect/>
                  </a:stretch>
                </a:blipFill>
              </p:spPr>
              <p:txBody>
                <a:bodyPr/>
                <a:lstStyle/>
                <a:p>
                  <a:r>
                    <a:rPr lang="en-US">
                      <a:noFill/>
                    </a:rPr>
                    <a:t> </a:t>
                  </a:r>
                </a:p>
              </p:txBody>
            </p:sp>
          </mc:Fallback>
        </mc:AlternateContent>
      </p:grpSp>
      <p:grpSp>
        <p:nvGrpSpPr>
          <p:cNvPr id="87" name="Group 86"/>
          <p:cNvGrpSpPr/>
          <p:nvPr/>
        </p:nvGrpSpPr>
        <p:grpSpPr>
          <a:xfrm>
            <a:off x="0" y="2590800"/>
            <a:ext cx="2003291" cy="2910077"/>
            <a:chOff x="152400" y="2826483"/>
            <a:chExt cx="2003291" cy="2910077"/>
          </a:xfrm>
        </p:grpSpPr>
        <p:sp>
          <p:nvSpPr>
            <p:cNvPr id="88" name="TextBox 87"/>
            <p:cNvSpPr txBox="1"/>
            <p:nvPr/>
          </p:nvSpPr>
          <p:spPr>
            <a:xfrm>
              <a:off x="152400" y="2826483"/>
              <a:ext cx="812800" cy="400110"/>
            </a:xfrm>
            <a:prstGeom prst="rect">
              <a:avLst/>
            </a:prstGeom>
            <a:noFill/>
          </p:spPr>
          <p:txBody>
            <a:bodyPr wrap="square" rtlCol="0">
              <a:spAutoFit/>
            </a:bodyPr>
            <a:lstStyle/>
            <a:p>
              <a:r>
                <a:rPr lang="en-US" sz="2000" b="1" dirty="0">
                  <a:solidFill>
                    <a:srgbClr val="FF0000"/>
                  </a:solidFill>
                </a:rPr>
                <a:t>Corn</a:t>
              </a:r>
            </a:p>
          </p:txBody>
        </p:sp>
        <mc:AlternateContent xmlns:mc="http://schemas.openxmlformats.org/markup-compatibility/2006" xmlns:a14="http://schemas.microsoft.com/office/drawing/2010/main">
          <mc:Choice Requires="a14">
            <p:sp>
              <p:nvSpPr>
                <p:cNvPr id="89" name="TextBox 88"/>
                <p:cNvSpPr txBox="1"/>
                <p:nvPr/>
              </p:nvSpPr>
              <p:spPr>
                <a:xfrm>
                  <a:off x="305960" y="3337560"/>
                  <a:ext cx="1698990"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5</m:t>
                        </m:r>
                        <m:r>
                          <a:rPr lang="en-US" sz="1600" b="0" i="1" smtClean="0">
                            <a:latin typeface="Cambria Math"/>
                          </a:rPr>
                          <m:t>𝐴</m:t>
                        </m:r>
                        <m:r>
                          <a:rPr lang="en-US" sz="1600" b="0" i="1" smtClean="0">
                            <a:latin typeface="Cambria Math"/>
                          </a:rPr>
                          <m:t>+15</m:t>
                        </m:r>
                        <m:r>
                          <a:rPr lang="en-US" sz="1600" b="0" i="1" smtClean="0">
                            <a:latin typeface="Cambria Math"/>
                          </a:rPr>
                          <m:t>𝐵</m:t>
                        </m:r>
                        <m:r>
                          <a:rPr lang="en-US" sz="1600" b="0" i="1" smtClean="0">
                            <a:latin typeface="Cambria Math"/>
                          </a:rPr>
                          <m:t>=480</m:t>
                        </m:r>
                      </m:oMath>
                    </m:oMathPara>
                  </a14:m>
                  <a:endParaRPr lang="en-US" sz="1600" dirty="0"/>
                </a:p>
              </p:txBody>
            </p:sp>
          </mc:Choice>
          <mc:Fallback xmlns="">
            <p:sp>
              <p:nvSpPr>
                <p:cNvPr id="89" name="TextBox 88"/>
                <p:cNvSpPr txBox="1">
                  <a:spLocks noRot="1" noChangeAspect="1" noMove="1" noResize="1" noEditPoints="1" noAdjustHandles="1" noChangeArrowheads="1" noChangeShapeType="1" noTextEdit="1"/>
                </p:cNvSpPr>
                <p:nvPr/>
              </p:nvSpPr>
              <p:spPr>
                <a:xfrm>
                  <a:off x="305960" y="3337560"/>
                  <a:ext cx="1890710"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304800" y="3669268"/>
                  <a:ext cx="18508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5(0)+15</m:t>
                        </m:r>
                        <m:r>
                          <a:rPr lang="en-US" sz="1600" b="0" i="1" smtClean="0">
                            <a:latin typeface="Cambria Math"/>
                          </a:rPr>
                          <m:t>𝐵</m:t>
                        </m:r>
                        <m:r>
                          <a:rPr lang="en-US" sz="1600" b="0" i="1" smtClean="0">
                            <a:latin typeface="Cambria Math"/>
                          </a:rPr>
                          <m:t>=480</m:t>
                        </m:r>
                      </m:oMath>
                    </m:oMathPara>
                  </a14:m>
                  <a:endParaRPr lang="en-US" sz="1600" dirty="0"/>
                </a:p>
              </p:txBody>
            </p:sp>
          </mc:Choice>
          <mc:Fallback xmlns="">
            <p:sp>
              <p:nvSpPr>
                <p:cNvPr id="90" name="TextBox 89"/>
                <p:cNvSpPr txBox="1">
                  <a:spLocks noRot="1" noChangeAspect="1" noMove="1" noResize="1" noEditPoints="1" noAdjustHandles="1" noChangeArrowheads="1" noChangeShapeType="1" noTextEdit="1"/>
                </p:cNvSpPr>
                <p:nvPr/>
              </p:nvSpPr>
              <p:spPr>
                <a:xfrm>
                  <a:off x="304800" y="3669268"/>
                  <a:ext cx="2063194" cy="369332"/>
                </a:xfrm>
                <a:prstGeom prst="rect">
                  <a:avLst/>
                </a:prstGeom>
                <a:blipFill rotWithShape="1">
                  <a:blip r:embed="rId10"/>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304800" y="4050268"/>
                  <a:ext cx="1476173" cy="5549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𝐵</m:t>
                        </m:r>
                        <m:r>
                          <a:rPr lang="en-US" sz="1600" b="0" i="1" smtClean="0">
                            <a:latin typeface="Cambria Math"/>
                          </a:rPr>
                          <m:t>=</m:t>
                        </m:r>
                        <m:f>
                          <m:fPr>
                            <m:ctrlPr>
                              <a:rPr lang="en-US" sz="1600" b="0" i="1" smtClean="0">
                                <a:latin typeface="Cambria Math" panose="02040503050406030204" pitchFamily="18" charset="0"/>
                              </a:rPr>
                            </m:ctrlPr>
                          </m:fPr>
                          <m:num>
                            <m:r>
                              <a:rPr lang="en-US" sz="1600" b="0" i="1" smtClean="0">
                                <a:latin typeface="Cambria Math"/>
                              </a:rPr>
                              <m:t>480</m:t>
                            </m:r>
                          </m:num>
                          <m:den>
                            <m:r>
                              <a:rPr lang="en-US" sz="1600" b="0" i="1" smtClean="0">
                                <a:latin typeface="Cambria Math"/>
                              </a:rPr>
                              <m:t>15</m:t>
                            </m:r>
                          </m:den>
                        </m:f>
                        <m:r>
                          <a:rPr lang="en-US" sz="1600" b="0" i="1" smtClean="0">
                            <a:latin typeface="Cambria Math"/>
                          </a:rPr>
                          <m:t>=32</m:t>
                        </m:r>
                      </m:oMath>
                    </m:oMathPara>
                  </a14:m>
                  <a:endParaRPr lang="en-US" sz="1600" dirty="0"/>
                </a:p>
              </p:txBody>
            </p:sp>
          </mc:Choice>
          <mc:Fallback xmlns="">
            <p:sp>
              <p:nvSpPr>
                <p:cNvPr id="91" name="TextBox 90"/>
                <p:cNvSpPr txBox="1">
                  <a:spLocks noRot="1" noChangeAspect="1" noMove="1" noResize="1" noEditPoints="1" noAdjustHandles="1" noChangeArrowheads="1" noChangeShapeType="1" noTextEdit="1"/>
                </p:cNvSpPr>
                <p:nvPr/>
              </p:nvSpPr>
              <p:spPr>
                <a:xfrm>
                  <a:off x="304800" y="4050268"/>
                  <a:ext cx="1640001" cy="612796"/>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304800" y="4800600"/>
                  <a:ext cx="184255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5</m:t>
                        </m:r>
                        <m:r>
                          <a:rPr lang="en-US" sz="1600" b="0" i="1" smtClean="0">
                            <a:latin typeface="Cambria Math"/>
                          </a:rPr>
                          <m:t>𝐴</m:t>
                        </m:r>
                        <m:r>
                          <a:rPr lang="en-US" sz="1600" b="0" i="1" smtClean="0">
                            <a:latin typeface="Cambria Math"/>
                          </a:rPr>
                          <m:t>+15(0)=480</m:t>
                        </m:r>
                      </m:oMath>
                    </m:oMathPara>
                  </a14:m>
                  <a:endParaRPr lang="en-US" sz="1600" dirty="0"/>
                </a:p>
              </p:txBody>
            </p:sp>
          </mc:Choice>
          <mc:Fallback xmlns="">
            <p:sp>
              <p:nvSpPr>
                <p:cNvPr id="92" name="TextBox 91"/>
                <p:cNvSpPr txBox="1">
                  <a:spLocks noRot="1" noChangeAspect="1" noMove="1" noResize="1" noEditPoints="1" noAdjustHandles="1" noChangeArrowheads="1" noChangeShapeType="1" noTextEdit="1"/>
                </p:cNvSpPr>
                <p:nvPr/>
              </p:nvSpPr>
              <p:spPr>
                <a:xfrm>
                  <a:off x="304800" y="4800600"/>
                  <a:ext cx="2052806" cy="369332"/>
                </a:xfrm>
                <a:prstGeom prst="rect">
                  <a:avLst/>
                </a:prstGeom>
                <a:blipFill rotWithShape="1">
                  <a:blip r:embed="rId12"/>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304800" y="5181600"/>
                  <a:ext cx="1467838" cy="5549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𝐴</m:t>
                        </m:r>
                        <m:r>
                          <a:rPr lang="en-US" sz="1600" b="0" i="1" smtClean="0">
                            <a:latin typeface="Cambria Math"/>
                          </a:rPr>
                          <m:t>=</m:t>
                        </m:r>
                        <m:f>
                          <m:fPr>
                            <m:ctrlPr>
                              <a:rPr lang="en-US" sz="1600" b="0" i="1" smtClean="0">
                                <a:latin typeface="Cambria Math" panose="02040503050406030204" pitchFamily="18" charset="0"/>
                              </a:rPr>
                            </m:ctrlPr>
                          </m:fPr>
                          <m:num>
                            <m:r>
                              <a:rPr lang="en-US" sz="1600" b="0" i="1" smtClean="0">
                                <a:latin typeface="Cambria Math"/>
                              </a:rPr>
                              <m:t>480</m:t>
                            </m:r>
                          </m:num>
                          <m:den>
                            <m:r>
                              <a:rPr lang="en-US" sz="1600" b="0" i="1" smtClean="0">
                                <a:latin typeface="Cambria Math"/>
                              </a:rPr>
                              <m:t>5</m:t>
                            </m:r>
                          </m:den>
                        </m:f>
                        <m:r>
                          <a:rPr lang="en-US" sz="1600" b="0" i="1" smtClean="0">
                            <a:latin typeface="Cambria Math"/>
                          </a:rPr>
                          <m:t>=96</m:t>
                        </m:r>
                      </m:oMath>
                    </m:oMathPara>
                  </a14:m>
                  <a:endParaRPr lang="en-US" sz="1600" dirty="0"/>
                </a:p>
              </p:txBody>
            </p:sp>
          </mc:Choice>
          <mc:Fallback xmlns="">
            <p:sp>
              <p:nvSpPr>
                <p:cNvPr id="93" name="TextBox 92"/>
                <p:cNvSpPr txBox="1">
                  <a:spLocks noRot="1" noChangeAspect="1" noMove="1" noResize="1" noEditPoints="1" noAdjustHandles="1" noChangeArrowheads="1" noChangeShapeType="1" noTextEdit="1"/>
                </p:cNvSpPr>
                <p:nvPr/>
              </p:nvSpPr>
              <p:spPr>
                <a:xfrm>
                  <a:off x="304800" y="5181600"/>
                  <a:ext cx="1629613" cy="612796"/>
                </a:xfrm>
                <a:prstGeom prst="rect">
                  <a:avLst/>
                </a:prstGeom>
                <a:blipFill rotWithShape="1">
                  <a:blip r:embed="rId13"/>
                  <a:stretch>
                    <a:fillRect/>
                  </a:stretch>
                </a:blipFill>
              </p:spPr>
              <p:txBody>
                <a:bodyPr/>
                <a:lstStyle/>
                <a:p>
                  <a:r>
                    <a:rPr lang="en-US">
                      <a:noFill/>
                    </a:rPr>
                    <a:t> </a:t>
                  </a:r>
                </a:p>
              </p:txBody>
            </p:sp>
          </mc:Fallback>
        </mc:AlternateContent>
      </p:grpSp>
      <p:grpSp>
        <p:nvGrpSpPr>
          <p:cNvPr id="94" name="Group 93"/>
          <p:cNvGrpSpPr/>
          <p:nvPr/>
        </p:nvGrpSpPr>
        <p:grpSpPr>
          <a:xfrm>
            <a:off x="7102120" y="1663526"/>
            <a:ext cx="1889480" cy="2908474"/>
            <a:chOff x="152399" y="2826483"/>
            <a:chExt cx="1889480" cy="2908474"/>
          </a:xfrm>
        </p:grpSpPr>
        <p:sp>
          <p:nvSpPr>
            <p:cNvPr id="95" name="TextBox 94"/>
            <p:cNvSpPr txBox="1"/>
            <p:nvPr/>
          </p:nvSpPr>
          <p:spPr>
            <a:xfrm>
              <a:off x="152399" y="2826483"/>
              <a:ext cx="1098915" cy="400110"/>
            </a:xfrm>
            <a:prstGeom prst="rect">
              <a:avLst/>
            </a:prstGeom>
            <a:noFill/>
          </p:spPr>
          <p:txBody>
            <a:bodyPr wrap="square" rtlCol="0">
              <a:spAutoFit/>
            </a:bodyPr>
            <a:lstStyle/>
            <a:p>
              <a:r>
                <a:rPr lang="en-US" sz="2000" b="1" dirty="0">
                  <a:solidFill>
                    <a:srgbClr val="00B050"/>
                  </a:solidFill>
                </a:rPr>
                <a:t>Hops</a:t>
              </a:r>
            </a:p>
          </p:txBody>
        </p:sp>
        <mc:AlternateContent xmlns:mc="http://schemas.openxmlformats.org/markup-compatibility/2006" xmlns:a14="http://schemas.microsoft.com/office/drawing/2010/main">
          <mc:Choice Requires="a14">
            <p:sp>
              <p:nvSpPr>
                <p:cNvPr id="96" name="TextBox 95"/>
                <p:cNvSpPr txBox="1"/>
                <p:nvPr/>
              </p:nvSpPr>
              <p:spPr>
                <a:xfrm>
                  <a:off x="305960" y="3337560"/>
                  <a:ext cx="158517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4</m:t>
                        </m:r>
                        <m:r>
                          <a:rPr lang="en-US" sz="1600" b="0" i="1" smtClean="0">
                            <a:latin typeface="Cambria Math"/>
                          </a:rPr>
                          <m:t>𝐴</m:t>
                        </m:r>
                        <m:r>
                          <a:rPr lang="en-US" sz="1600" b="0" i="1" smtClean="0">
                            <a:latin typeface="Cambria Math"/>
                          </a:rPr>
                          <m:t>+4</m:t>
                        </m:r>
                        <m:r>
                          <a:rPr lang="en-US" sz="1600" b="0" i="1" smtClean="0">
                            <a:latin typeface="Cambria Math"/>
                          </a:rPr>
                          <m:t>𝐵</m:t>
                        </m:r>
                        <m:r>
                          <a:rPr lang="en-US" sz="1600" b="0" i="1" smtClean="0">
                            <a:latin typeface="Cambria Math"/>
                          </a:rPr>
                          <m:t>=160</m:t>
                        </m:r>
                      </m:oMath>
                    </m:oMathPara>
                  </a14:m>
                  <a:endParaRPr lang="en-US" sz="1600" dirty="0"/>
                </a:p>
              </p:txBody>
            </p:sp>
          </mc:Choice>
          <mc:Fallback xmlns="">
            <p:sp>
              <p:nvSpPr>
                <p:cNvPr id="96" name="TextBox 95"/>
                <p:cNvSpPr txBox="1">
                  <a:spLocks noRot="1" noChangeAspect="1" noMove="1" noResize="1" noEditPoints="1" noAdjustHandles="1" noChangeArrowheads="1" noChangeShapeType="1" noTextEdit="1"/>
                </p:cNvSpPr>
                <p:nvPr/>
              </p:nvSpPr>
              <p:spPr>
                <a:xfrm>
                  <a:off x="305960" y="3337560"/>
                  <a:ext cx="1762470" cy="369332"/>
                </a:xfrm>
                <a:prstGeom prst="rect">
                  <a:avLst/>
                </a:prstGeom>
                <a:blipFill rotWithShape="1">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304800" y="3669268"/>
                  <a:ext cx="173707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4</m:t>
                        </m:r>
                        <m:r>
                          <a:rPr lang="en-US" sz="1600" b="0" i="1" smtClean="0">
                            <a:latin typeface="Cambria Math"/>
                          </a:rPr>
                          <m:t>(0)+4</m:t>
                        </m:r>
                        <m:r>
                          <a:rPr lang="en-US" sz="1600" b="0" i="1" smtClean="0">
                            <a:latin typeface="Cambria Math"/>
                          </a:rPr>
                          <m:t>𝐵</m:t>
                        </m:r>
                        <m:r>
                          <a:rPr lang="en-US" sz="1600" b="0" i="1" smtClean="0">
                            <a:latin typeface="Cambria Math"/>
                          </a:rPr>
                          <m:t>=160</m:t>
                        </m:r>
                      </m:oMath>
                    </m:oMathPara>
                  </a14:m>
                  <a:endParaRPr lang="en-US" sz="1600" dirty="0"/>
                </a:p>
              </p:txBody>
            </p:sp>
          </mc:Choice>
          <mc:Fallback xmlns="">
            <p:sp>
              <p:nvSpPr>
                <p:cNvPr id="97" name="TextBox 96"/>
                <p:cNvSpPr txBox="1">
                  <a:spLocks noRot="1" noChangeAspect="1" noMove="1" noResize="1" noEditPoints="1" noAdjustHandles="1" noChangeArrowheads="1" noChangeShapeType="1" noTextEdit="1"/>
                </p:cNvSpPr>
                <p:nvPr/>
              </p:nvSpPr>
              <p:spPr>
                <a:xfrm>
                  <a:off x="304800" y="3669268"/>
                  <a:ext cx="1934953" cy="369332"/>
                </a:xfrm>
                <a:prstGeom prst="rect">
                  <a:avLst/>
                </a:prstGeom>
                <a:blipFill rotWithShape="1">
                  <a:blip r:embed="rId15"/>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8" name="TextBox 97"/>
                <p:cNvSpPr txBox="1"/>
                <p:nvPr/>
              </p:nvSpPr>
              <p:spPr>
                <a:xfrm>
                  <a:off x="304800" y="4050268"/>
                  <a:ext cx="1476173" cy="5533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𝐵</m:t>
                        </m:r>
                        <m:r>
                          <a:rPr lang="en-US" sz="1600" b="0" i="1" smtClean="0">
                            <a:latin typeface="Cambria Math"/>
                          </a:rPr>
                          <m:t>=</m:t>
                        </m:r>
                        <m:f>
                          <m:fPr>
                            <m:ctrlPr>
                              <a:rPr lang="en-US" sz="1600" b="0" i="1" smtClean="0">
                                <a:latin typeface="Cambria Math" panose="02040503050406030204" pitchFamily="18" charset="0"/>
                              </a:rPr>
                            </m:ctrlPr>
                          </m:fPr>
                          <m:num>
                            <m:r>
                              <a:rPr lang="en-US" sz="1600" b="0" i="1" smtClean="0">
                                <a:latin typeface="Cambria Math"/>
                              </a:rPr>
                              <m:t>160</m:t>
                            </m:r>
                          </m:num>
                          <m:den>
                            <m:r>
                              <a:rPr lang="en-US" sz="1600" b="0" i="1" smtClean="0">
                                <a:latin typeface="Cambria Math"/>
                              </a:rPr>
                              <m:t>4</m:t>
                            </m:r>
                          </m:den>
                        </m:f>
                        <m:r>
                          <a:rPr lang="en-US" sz="1600" b="0" i="1" smtClean="0">
                            <a:latin typeface="Cambria Math"/>
                          </a:rPr>
                          <m:t>=40</m:t>
                        </m:r>
                      </m:oMath>
                    </m:oMathPara>
                  </a14:m>
                  <a:endParaRPr lang="en-US" sz="1600" dirty="0"/>
                </a:p>
              </p:txBody>
            </p:sp>
          </mc:Choice>
          <mc:Fallback xmlns="">
            <p:sp>
              <p:nvSpPr>
                <p:cNvPr id="98" name="TextBox 97"/>
                <p:cNvSpPr txBox="1">
                  <a:spLocks noRot="1" noChangeAspect="1" noMove="1" noResize="1" noEditPoints="1" noAdjustHandles="1" noChangeArrowheads="1" noChangeShapeType="1" noTextEdit="1"/>
                </p:cNvSpPr>
                <p:nvPr/>
              </p:nvSpPr>
              <p:spPr>
                <a:xfrm>
                  <a:off x="304800" y="4050268"/>
                  <a:ext cx="1640001" cy="610936"/>
                </a:xfrm>
                <a:prstGeom prst="rect">
                  <a:avLst/>
                </a:prstGeom>
                <a:blipFill rotWithShape="1">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9" name="TextBox 98"/>
                <p:cNvSpPr txBox="1"/>
                <p:nvPr/>
              </p:nvSpPr>
              <p:spPr>
                <a:xfrm>
                  <a:off x="304800" y="4800600"/>
                  <a:ext cx="172874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4</m:t>
                        </m:r>
                        <m:r>
                          <a:rPr lang="en-US" sz="1600" b="0" i="1" smtClean="0">
                            <a:latin typeface="Cambria Math"/>
                          </a:rPr>
                          <m:t>𝐴</m:t>
                        </m:r>
                        <m:r>
                          <a:rPr lang="en-US" sz="1600" b="0" i="1" smtClean="0">
                            <a:latin typeface="Cambria Math"/>
                          </a:rPr>
                          <m:t>+4(0)=160</m:t>
                        </m:r>
                      </m:oMath>
                    </m:oMathPara>
                  </a14:m>
                  <a:endParaRPr lang="en-US" sz="1600" dirty="0"/>
                </a:p>
              </p:txBody>
            </p:sp>
          </mc:Choice>
          <mc:Fallback xmlns="">
            <p:sp>
              <p:nvSpPr>
                <p:cNvPr id="99" name="TextBox 98"/>
                <p:cNvSpPr txBox="1">
                  <a:spLocks noRot="1" noChangeAspect="1" noMove="1" noResize="1" noEditPoints="1" noAdjustHandles="1" noChangeArrowheads="1" noChangeShapeType="1" noTextEdit="1"/>
                </p:cNvSpPr>
                <p:nvPr/>
              </p:nvSpPr>
              <p:spPr>
                <a:xfrm>
                  <a:off x="304800" y="4800600"/>
                  <a:ext cx="1924566" cy="369332"/>
                </a:xfrm>
                <a:prstGeom prst="rect">
                  <a:avLst/>
                </a:prstGeom>
                <a:blipFill rotWithShape="1">
                  <a:blip r:embed="rId17"/>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0" name="TextBox 99"/>
                <p:cNvSpPr txBox="1"/>
                <p:nvPr/>
              </p:nvSpPr>
              <p:spPr>
                <a:xfrm>
                  <a:off x="304800" y="5181600"/>
                  <a:ext cx="1467838" cy="5533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𝐴</m:t>
                        </m:r>
                        <m:r>
                          <a:rPr lang="en-US" sz="1600" b="0" i="1" smtClean="0">
                            <a:latin typeface="Cambria Math"/>
                          </a:rPr>
                          <m:t>=</m:t>
                        </m:r>
                        <m:f>
                          <m:fPr>
                            <m:ctrlPr>
                              <a:rPr lang="en-US" sz="1600" b="0" i="1" smtClean="0">
                                <a:latin typeface="Cambria Math" panose="02040503050406030204" pitchFamily="18" charset="0"/>
                              </a:rPr>
                            </m:ctrlPr>
                          </m:fPr>
                          <m:num>
                            <m:r>
                              <a:rPr lang="en-US" sz="1600" b="0" i="1" smtClean="0">
                                <a:latin typeface="Cambria Math"/>
                              </a:rPr>
                              <m:t>160</m:t>
                            </m:r>
                          </m:num>
                          <m:den>
                            <m:r>
                              <a:rPr lang="en-US" sz="1600" b="0" i="1" smtClean="0">
                                <a:latin typeface="Cambria Math"/>
                              </a:rPr>
                              <m:t>4</m:t>
                            </m:r>
                          </m:den>
                        </m:f>
                        <m:r>
                          <a:rPr lang="en-US" sz="1600" b="0" i="1" smtClean="0">
                            <a:latin typeface="Cambria Math"/>
                          </a:rPr>
                          <m:t>=40</m:t>
                        </m:r>
                      </m:oMath>
                    </m:oMathPara>
                  </a14:m>
                  <a:endParaRPr lang="en-US" sz="1600" dirty="0"/>
                </a:p>
              </p:txBody>
            </p:sp>
          </mc:Choice>
          <mc:Fallback xmlns="">
            <p:sp>
              <p:nvSpPr>
                <p:cNvPr id="100" name="TextBox 99"/>
                <p:cNvSpPr txBox="1">
                  <a:spLocks noRot="1" noChangeAspect="1" noMove="1" noResize="1" noEditPoints="1" noAdjustHandles="1" noChangeArrowheads="1" noChangeShapeType="1" noTextEdit="1"/>
                </p:cNvSpPr>
                <p:nvPr/>
              </p:nvSpPr>
              <p:spPr>
                <a:xfrm>
                  <a:off x="304800" y="5181600"/>
                  <a:ext cx="1629613" cy="610936"/>
                </a:xfrm>
                <a:prstGeom prst="rect">
                  <a:avLst/>
                </a:prstGeom>
                <a:blipFill rotWithShape="1">
                  <a:blip r:embed="rId18"/>
                  <a:stretch>
                    <a:fillRect/>
                  </a:stretch>
                </a:blipFill>
              </p:spPr>
              <p:txBody>
                <a:bodyPr/>
                <a:lstStyle/>
                <a:p>
                  <a:r>
                    <a:rPr lang="en-US">
                      <a:noFill/>
                    </a:rPr>
                    <a:t> </a:t>
                  </a:r>
                </a:p>
              </p:txBody>
            </p:sp>
          </mc:Fallback>
        </mc:AlternateContent>
      </p:grpSp>
      <p:cxnSp>
        <p:nvCxnSpPr>
          <p:cNvPr id="6" name="Straight Connector 5"/>
          <p:cNvCxnSpPr/>
          <p:nvPr/>
        </p:nvCxnSpPr>
        <p:spPr>
          <a:xfrm>
            <a:off x="5105400" y="3101877"/>
            <a:ext cx="1219200" cy="26893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5400" y="3976197"/>
            <a:ext cx="1371600" cy="1815003"/>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05400" y="4369545"/>
            <a:ext cx="3429000" cy="142165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30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1"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92568" y="1038106"/>
            <a:ext cx="1524000" cy="369332"/>
          </a:xfrm>
          <a:prstGeom prst="rect">
            <a:avLst/>
          </a:prstGeom>
          <a:noFill/>
        </p:spPr>
        <p:txBody>
          <a:bodyPr wrap="square" rtlCol="0">
            <a:spAutoFit/>
          </a:bodyPr>
          <a:lstStyle/>
          <a:p>
            <a:r>
              <a:rPr lang="en-US" dirty="0"/>
              <a:t>A=ale, B=Beer</a:t>
            </a:r>
          </a:p>
        </p:txBody>
      </p:sp>
      <p:grpSp>
        <p:nvGrpSpPr>
          <p:cNvPr id="3" name="Group 2"/>
          <p:cNvGrpSpPr/>
          <p:nvPr/>
        </p:nvGrpSpPr>
        <p:grpSpPr>
          <a:xfrm>
            <a:off x="152400" y="1060646"/>
            <a:ext cx="4572000" cy="1447799"/>
            <a:chOff x="685800" y="1905000"/>
            <a:chExt cx="5360276" cy="1831777"/>
          </a:xfrm>
        </p:grpSpPr>
        <p:sp>
          <p:nvSpPr>
            <p:cNvPr id="2" name="TextBox 1"/>
            <p:cNvSpPr txBox="1"/>
            <p:nvPr/>
          </p:nvSpPr>
          <p:spPr>
            <a:xfrm>
              <a:off x="685800" y="1905000"/>
              <a:ext cx="1371600" cy="307777"/>
            </a:xfrm>
            <a:prstGeom prst="rect">
              <a:avLst/>
            </a:prstGeom>
            <a:noFill/>
          </p:spPr>
          <p:txBody>
            <a:bodyPr wrap="square" rtlCol="0">
              <a:spAutoFit/>
            </a:bodyPr>
            <a:lstStyle/>
            <a:p>
              <a:r>
                <a:rPr lang="en-US" sz="1400" dirty="0"/>
                <a:t>Maximize</a:t>
              </a:r>
            </a:p>
          </p:txBody>
        </p:sp>
        <p:sp>
          <p:nvSpPr>
            <p:cNvPr id="7" name="TextBox 6"/>
            <p:cNvSpPr txBox="1"/>
            <p:nvPr/>
          </p:nvSpPr>
          <p:spPr>
            <a:xfrm>
              <a:off x="990600" y="2209800"/>
              <a:ext cx="1295400" cy="307777"/>
            </a:xfrm>
            <a:prstGeom prst="rect">
              <a:avLst/>
            </a:prstGeom>
            <a:noFill/>
          </p:spPr>
          <p:txBody>
            <a:bodyPr wrap="square" rtlCol="0">
              <a:spAutoFit/>
            </a:bodyPr>
            <a:lstStyle/>
            <a:p>
              <a:r>
                <a:rPr lang="en-US" sz="1400" dirty="0"/>
                <a:t>Subject to:</a:t>
              </a:r>
            </a:p>
          </p:txBody>
        </p:sp>
        <p:sp>
          <p:nvSpPr>
            <p:cNvPr id="4" name="TextBox 3"/>
            <p:cNvSpPr txBox="1"/>
            <p:nvPr/>
          </p:nvSpPr>
          <p:spPr>
            <a:xfrm>
              <a:off x="2133600" y="1905000"/>
              <a:ext cx="2971800" cy="307777"/>
            </a:xfrm>
            <a:prstGeom prst="rect">
              <a:avLst/>
            </a:prstGeom>
            <a:noFill/>
          </p:spPr>
          <p:txBody>
            <a:bodyPr wrap="square" rtlCol="0">
              <a:spAutoFit/>
            </a:bodyPr>
            <a:lstStyle/>
            <a:p>
              <a:pPr>
                <a:tabLst>
                  <a:tab pos="573088" algn="l"/>
                </a:tabLst>
              </a:pPr>
              <a:r>
                <a:rPr lang="en-US" sz="1400" dirty="0"/>
                <a:t>13A	+	23B</a:t>
              </a:r>
            </a:p>
          </p:txBody>
        </p:sp>
        <p:sp>
          <p:nvSpPr>
            <p:cNvPr id="9" name="TextBox 8"/>
            <p:cNvSpPr txBox="1"/>
            <p:nvPr/>
          </p:nvSpPr>
          <p:spPr>
            <a:xfrm>
              <a:off x="5042339" y="1905000"/>
              <a:ext cx="914400" cy="307777"/>
            </a:xfrm>
            <a:prstGeom prst="rect">
              <a:avLst/>
            </a:prstGeom>
            <a:noFill/>
          </p:spPr>
          <p:txBody>
            <a:bodyPr wrap="square" rtlCol="0">
              <a:spAutoFit/>
            </a:bodyPr>
            <a:lstStyle/>
            <a:p>
              <a:r>
                <a:rPr lang="en-US" sz="1400" dirty="0"/>
                <a:t>Profit</a:t>
              </a:r>
            </a:p>
          </p:txBody>
        </p:sp>
        <p:sp>
          <p:nvSpPr>
            <p:cNvPr id="10" name="TextBox 9"/>
            <p:cNvSpPr txBox="1"/>
            <p:nvPr/>
          </p:nvSpPr>
          <p:spPr>
            <a:xfrm>
              <a:off x="2133600" y="2233136"/>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5A	+	15B	≤	480</a:t>
              </a:r>
            </a:p>
          </p:txBody>
        </p:sp>
        <p:sp>
          <p:nvSpPr>
            <p:cNvPr id="20" name="TextBox 19"/>
            <p:cNvSpPr txBox="1"/>
            <p:nvPr/>
          </p:nvSpPr>
          <p:spPr>
            <a:xfrm>
              <a:off x="5042339" y="2233136"/>
              <a:ext cx="914400" cy="307777"/>
            </a:xfrm>
            <a:prstGeom prst="rect">
              <a:avLst/>
            </a:prstGeom>
            <a:noFill/>
          </p:spPr>
          <p:txBody>
            <a:bodyPr wrap="square" rtlCol="0">
              <a:spAutoFit/>
            </a:bodyPr>
            <a:lstStyle/>
            <a:p>
              <a:r>
                <a:rPr lang="en-US" sz="1400" dirty="0"/>
                <a:t>Corn</a:t>
              </a:r>
            </a:p>
          </p:txBody>
        </p:sp>
        <p:sp>
          <p:nvSpPr>
            <p:cNvPr id="21" name="TextBox 20"/>
            <p:cNvSpPr txBox="1"/>
            <p:nvPr/>
          </p:nvSpPr>
          <p:spPr>
            <a:xfrm>
              <a:off x="2133600" y="2514600"/>
              <a:ext cx="2971801" cy="389404"/>
            </a:xfrm>
            <a:prstGeom prst="rect">
              <a:avLst/>
            </a:prstGeom>
            <a:noFill/>
          </p:spPr>
          <p:txBody>
            <a:bodyPr wrap="square" rtlCol="0">
              <a:spAutoFit/>
            </a:bodyPr>
            <a:lstStyle/>
            <a:p>
              <a:pPr>
                <a:tabLst>
                  <a:tab pos="573088" algn="l"/>
                  <a:tab pos="914400" algn="l"/>
                  <a:tab pos="1597025" algn="l"/>
                  <a:tab pos="2000250" algn="l"/>
                </a:tabLst>
              </a:pPr>
              <a:r>
                <a:rPr lang="en-US" sz="1400" dirty="0"/>
                <a:t>  4A	+	  4B	≤	160</a:t>
              </a:r>
            </a:p>
          </p:txBody>
        </p:sp>
        <p:sp>
          <p:nvSpPr>
            <p:cNvPr id="22" name="TextBox 21"/>
            <p:cNvSpPr txBox="1"/>
            <p:nvPr/>
          </p:nvSpPr>
          <p:spPr>
            <a:xfrm>
              <a:off x="5055475" y="2514600"/>
              <a:ext cx="990601" cy="307777"/>
            </a:xfrm>
            <a:prstGeom prst="rect">
              <a:avLst/>
            </a:prstGeom>
            <a:noFill/>
          </p:spPr>
          <p:txBody>
            <a:bodyPr wrap="square" rtlCol="0">
              <a:spAutoFit/>
            </a:bodyPr>
            <a:lstStyle/>
            <a:p>
              <a:r>
                <a:rPr lang="en-US" sz="1400" dirty="0"/>
                <a:t>Hops</a:t>
              </a:r>
            </a:p>
          </p:txBody>
        </p:sp>
        <p:sp>
          <p:nvSpPr>
            <p:cNvPr id="23" name="TextBox 22"/>
            <p:cNvSpPr txBox="1"/>
            <p:nvPr/>
          </p:nvSpPr>
          <p:spPr>
            <a:xfrm>
              <a:off x="2133600" y="2819400"/>
              <a:ext cx="3166782" cy="389404"/>
            </a:xfrm>
            <a:prstGeom prst="rect">
              <a:avLst/>
            </a:prstGeom>
            <a:noFill/>
          </p:spPr>
          <p:txBody>
            <a:bodyPr wrap="square" rtlCol="0">
              <a:spAutoFit/>
            </a:bodyPr>
            <a:lstStyle/>
            <a:p>
              <a:pPr>
                <a:tabLst>
                  <a:tab pos="573088" algn="l"/>
                  <a:tab pos="914400" algn="l"/>
                  <a:tab pos="1597025" algn="l"/>
                  <a:tab pos="2000250" algn="l"/>
                </a:tabLst>
              </a:pPr>
              <a:r>
                <a:rPr lang="en-US" sz="1400" dirty="0"/>
                <a:t>35A	+	20B	≤	1190</a:t>
              </a:r>
            </a:p>
          </p:txBody>
        </p:sp>
        <p:sp>
          <p:nvSpPr>
            <p:cNvPr id="24" name="TextBox 23"/>
            <p:cNvSpPr txBox="1"/>
            <p:nvPr/>
          </p:nvSpPr>
          <p:spPr>
            <a:xfrm>
              <a:off x="5042338" y="2819400"/>
              <a:ext cx="914400" cy="307777"/>
            </a:xfrm>
            <a:prstGeom prst="rect">
              <a:avLst/>
            </a:prstGeom>
            <a:noFill/>
          </p:spPr>
          <p:txBody>
            <a:bodyPr wrap="square" rtlCol="0">
              <a:spAutoFit/>
            </a:bodyPr>
            <a:lstStyle/>
            <a:p>
              <a:r>
                <a:rPr lang="en-US" sz="1400" dirty="0"/>
                <a:t>Malt</a:t>
              </a:r>
            </a:p>
          </p:txBody>
        </p:sp>
        <p:sp>
          <p:nvSpPr>
            <p:cNvPr id="25" name="TextBox 24"/>
            <p:cNvSpPr txBox="1"/>
            <p:nvPr/>
          </p:nvSpPr>
          <p:spPr>
            <a:xfrm>
              <a:off x="2133600" y="3124200"/>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A			≥	0</a:t>
              </a:r>
            </a:p>
          </p:txBody>
        </p:sp>
        <p:sp>
          <p:nvSpPr>
            <p:cNvPr id="27" name="TextBox 26"/>
            <p:cNvSpPr txBox="1"/>
            <p:nvPr/>
          </p:nvSpPr>
          <p:spPr>
            <a:xfrm>
              <a:off x="2133600" y="3429000"/>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B	≥	0</a:t>
              </a:r>
            </a:p>
          </p:txBody>
        </p:sp>
      </p:grpSp>
      <p:grpSp>
        <p:nvGrpSpPr>
          <p:cNvPr id="86" name="Group 85"/>
          <p:cNvGrpSpPr/>
          <p:nvPr/>
        </p:nvGrpSpPr>
        <p:grpSpPr>
          <a:xfrm>
            <a:off x="499725" y="2895600"/>
            <a:ext cx="2472075" cy="2967913"/>
            <a:chOff x="152399" y="2826483"/>
            <a:chExt cx="2472075" cy="2967913"/>
          </a:xfrm>
        </p:grpSpPr>
        <p:sp>
          <p:nvSpPr>
            <p:cNvPr id="80" name="TextBox 79"/>
            <p:cNvSpPr txBox="1"/>
            <p:nvPr/>
          </p:nvSpPr>
          <p:spPr>
            <a:xfrm>
              <a:off x="152399" y="2826483"/>
              <a:ext cx="1098915" cy="461665"/>
            </a:xfrm>
            <a:prstGeom prst="rect">
              <a:avLst/>
            </a:prstGeom>
            <a:noFill/>
          </p:spPr>
          <p:txBody>
            <a:bodyPr wrap="square" rtlCol="0">
              <a:spAutoFit/>
            </a:bodyPr>
            <a:lstStyle/>
            <a:p>
              <a:r>
                <a:rPr lang="en-US" sz="2400" dirty="0"/>
                <a:t>Malt</a:t>
              </a:r>
            </a:p>
          </p:txBody>
        </p:sp>
        <mc:AlternateContent xmlns:mc="http://schemas.openxmlformats.org/markup-compatibility/2006" xmlns:a14="http://schemas.microsoft.com/office/drawing/2010/main">
          <mc:Choice Requires="a14">
            <p:sp>
              <p:nvSpPr>
                <p:cNvPr id="81" name="TextBox 80"/>
                <p:cNvSpPr txBox="1"/>
                <p:nvPr/>
              </p:nvSpPr>
              <p:spPr>
                <a:xfrm>
                  <a:off x="305960" y="3337560"/>
                  <a:ext cx="21471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3</m:t>
                        </m:r>
                        <m:r>
                          <a:rPr lang="en-US" b="0" i="1" smtClean="0">
                            <a:latin typeface="Cambria Math"/>
                          </a:rPr>
                          <m:t>5</m:t>
                        </m:r>
                        <m:r>
                          <a:rPr lang="en-US" b="0" i="1" smtClean="0">
                            <a:latin typeface="Cambria Math"/>
                          </a:rPr>
                          <m:t>𝐴</m:t>
                        </m:r>
                        <m:r>
                          <a:rPr lang="en-US" b="0" i="1" smtClean="0">
                            <a:latin typeface="Cambria Math"/>
                          </a:rPr>
                          <m:t>+20</m:t>
                        </m:r>
                        <m:r>
                          <a:rPr lang="en-US" b="0" i="1" smtClean="0">
                            <a:latin typeface="Cambria Math"/>
                          </a:rPr>
                          <m:t>𝐵</m:t>
                        </m:r>
                        <m:r>
                          <a:rPr lang="en-US" b="0" i="1" smtClean="0">
                            <a:latin typeface="Cambria Math"/>
                          </a:rPr>
                          <m:t>=1190</m:t>
                        </m:r>
                      </m:oMath>
                    </m:oMathPara>
                  </a14:m>
                  <a:endParaRPr lang="en-US" dirty="0"/>
                </a:p>
              </p:txBody>
            </p:sp>
          </mc:Choice>
          <mc:Fallback xmlns="">
            <p:sp>
              <p:nvSpPr>
                <p:cNvPr id="81" name="TextBox 80"/>
                <p:cNvSpPr txBox="1">
                  <a:spLocks noRot="1" noChangeAspect="1" noMove="1" noResize="1" noEditPoints="1" noAdjustHandles="1" noChangeArrowheads="1" noChangeShapeType="1" noTextEdit="1"/>
                </p:cNvSpPr>
                <p:nvPr/>
              </p:nvSpPr>
              <p:spPr>
                <a:xfrm>
                  <a:off x="305960" y="3337560"/>
                  <a:ext cx="2147191"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304800" y="3669268"/>
                  <a:ext cx="23196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3</m:t>
                        </m:r>
                        <m:r>
                          <a:rPr lang="en-US" b="0" i="1" smtClean="0">
                            <a:latin typeface="Cambria Math"/>
                          </a:rPr>
                          <m:t>5(0)+20</m:t>
                        </m:r>
                        <m:r>
                          <a:rPr lang="en-US" b="0" i="1" smtClean="0">
                            <a:latin typeface="Cambria Math"/>
                          </a:rPr>
                          <m:t>𝐵</m:t>
                        </m:r>
                        <m:r>
                          <a:rPr lang="en-US" b="0" i="1" smtClean="0">
                            <a:latin typeface="Cambria Math"/>
                          </a:rPr>
                          <m:t>=1190</m:t>
                        </m:r>
                      </m:oMath>
                    </m:oMathPara>
                  </a14:m>
                  <a:endParaRPr lang="en-US" dirty="0"/>
                </a:p>
              </p:txBody>
            </p:sp>
          </mc:Choice>
          <mc:Fallback xmlns="">
            <p:sp>
              <p:nvSpPr>
                <p:cNvPr id="82" name="TextBox 81"/>
                <p:cNvSpPr txBox="1">
                  <a:spLocks noRot="1" noChangeAspect="1" noMove="1" noResize="1" noEditPoints="1" noAdjustHandles="1" noChangeArrowheads="1" noChangeShapeType="1" noTextEdit="1"/>
                </p:cNvSpPr>
                <p:nvPr/>
              </p:nvSpPr>
              <p:spPr>
                <a:xfrm>
                  <a:off x="304800" y="3669268"/>
                  <a:ext cx="2319674" cy="369332"/>
                </a:xfrm>
                <a:prstGeom prst="rect">
                  <a:avLst/>
                </a:prstGeom>
                <a:blipFill rotWithShape="1">
                  <a:blip r:embed="rId4"/>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304800" y="4050268"/>
                  <a:ext cx="1944571" cy="6127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𝐵</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1190</m:t>
                            </m:r>
                          </m:num>
                          <m:den>
                            <m:r>
                              <a:rPr lang="en-US" b="0" i="1" smtClean="0">
                                <a:latin typeface="Cambria Math"/>
                              </a:rPr>
                              <m:t>20</m:t>
                            </m:r>
                          </m:den>
                        </m:f>
                        <m:r>
                          <a:rPr lang="en-US" b="0" i="1" smtClean="0">
                            <a:latin typeface="Cambria Math"/>
                          </a:rPr>
                          <m:t>=59.5</m:t>
                        </m:r>
                      </m:oMath>
                    </m:oMathPara>
                  </a14:m>
                  <a:endParaRPr lang="en-US" dirty="0"/>
                </a:p>
              </p:txBody>
            </p:sp>
          </mc:Choice>
          <mc:Fallback xmlns="">
            <p:sp>
              <p:nvSpPr>
                <p:cNvPr id="83" name="TextBox 82"/>
                <p:cNvSpPr txBox="1">
                  <a:spLocks noRot="1" noChangeAspect="1" noMove="1" noResize="1" noEditPoints="1" noAdjustHandles="1" noChangeArrowheads="1" noChangeShapeType="1" noTextEdit="1"/>
                </p:cNvSpPr>
                <p:nvPr/>
              </p:nvSpPr>
              <p:spPr>
                <a:xfrm>
                  <a:off x="304800" y="4050268"/>
                  <a:ext cx="1944571" cy="6127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304800" y="4800600"/>
                  <a:ext cx="230928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3</m:t>
                        </m:r>
                        <m:r>
                          <a:rPr lang="en-US" b="0" i="1" smtClean="0">
                            <a:latin typeface="Cambria Math"/>
                          </a:rPr>
                          <m:t>5</m:t>
                        </m:r>
                        <m:r>
                          <a:rPr lang="en-US" b="0" i="1" smtClean="0">
                            <a:latin typeface="Cambria Math"/>
                          </a:rPr>
                          <m:t>𝐴</m:t>
                        </m:r>
                        <m:r>
                          <a:rPr lang="en-US" b="0" i="1" smtClean="0">
                            <a:latin typeface="Cambria Math"/>
                          </a:rPr>
                          <m:t>+20(0)=1190</m:t>
                        </m:r>
                      </m:oMath>
                    </m:oMathPara>
                  </a14:m>
                  <a:endParaRPr lang="en-US" dirty="0"/>
                </a:p>
              </p:txBody>
            </p:sp>
          </mc:Choice>
          <mc:Fallback xmlns="">
            <p:sp>
              <p:nvSpPr>
                <p:cNvPr id="84" name="TextBox 83"/>
                <p:cNvSpPr txBox="1">
                  <a:spLocks noRot="1" noChangeAspect="1" noMove="1" noResize="1" noEditPoints="1" noAdjustHandles="1" noChangeArrowheads="1" noChangeShapeType="1" noTextEdit="1"/>
                </p:cNvSpPr>
                <p:nvPr/>
              </p:nvSpPr>
              <p:spPr>
                <a:xfrm>
                  <a:off x="304800" y="4800600"/>
                  <a:ext cx="2309287" cy="369332"/>
                </a:xfrm>
                <a:prstGeom prst="rect">
                  <a:avLst/>
                </a:prstGeom>
                <a:blipFill rotWithShape="1">
                  <a:blip r:embed="rId6"/>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304800" y="5181600"/>
                  <a:ext cx="1757854"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𝐴</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1190</m:t>
                            </m:r>
                          </m:num>
                          <m:den>
                            <m:r>
                              <a:rPr lang="en-US" b="0" i="1" smtClean="0">
                                <a:latin typeface="Cambria Math"/>
                              </a:rPr>
                              <m:t>35</m:t>
                            </m:r>
                          </m:den>
                        </m:f>
                        <m:r>
                          <a:rPr lang="en-US" b="0" i="1" smtClean="0">
                            <a:latin typeface="Cambria Math"/>
                          </a:rPr>
                          <m:t>=34</m:t>
                        </m:r>
                      </m:oMath>
                    </m:oMathPara>
                  </a14:m>
                  <a:endParaRPr lang="en-US" dirty="0"/>
                </a:p>
              </p:txBody>
            </p:sp>
          </mc:Choice>
          <mc:Fallback xmlns="">
            <p:sp>
              <p:nvSpPr>
                <p:cNvPr id="85" name="TextBox 84"/>
                <p:cNvSpPr txBox="1">
                  <a:spLocks noRot="1" noChangeAspect="1" noMove="1" noResize="1" noEditPoints="1" noAdjustHandles="1" noChangeArrowheads="1" noChangeShapeType="1" noTextEdit="1"/>
                </p:cNvSpPr>
                <p:nvPr/>
              </p:nvSpPr>
              <p:spPr>
                <a:xfrm>
                  <a:off x="304800" y="5181600"/>
                  <a:ext cx="1757854" cy="612796"/>
                </a:xfrm>
                <a:prstGeom prst="rect">
                  <a:avLst/>
                </a:prstGeom>
                <a:blipFill rotWithShape="1">
                  <a:blip r:embed="rId7"/>
                  <a:stretch>
                    <a:fillRect/>
                  </a:stretch>
                </a:blipFill>
              </p:spPr>
              <p:txBody>
                <a:bodyPr/>
                <a:lstStyle/>
                <a:p>
                  <a:r>
                    <a:rPr lang="en-US">
                      <a:noFill/>
                    </a:rPr>
                    <a:t> </a:t>
                  </a:r>
                </a:p>
              </p:txBody>
            </p:sp>
          </mc:Fallback>
        </mc:AlternateContent>
      </p:grpSp>
      <p:grpSp>
        <p:nvGrpSpPr>
          <p:cNvPr id="87" name="Group 86"/>
          <p:cNvGrpSpPr/>
          <p:nvPr/>
        </p:nvGrpSpPr>
        <p:grpSpPr>
          <a:xfrm>
            <a:off x="499725" y="2895600"/>
            <a:ext cx="2215594" cy="2967913"/>
            <a:chOff x="152400" y="2826483"/>
            <a:chExt cx="2215594" cy="2967913"/>
          </a:xfrm>
        </p:grpSpPr>
        <p:sp>
          <p:nvSpPr>
            <p:cNvPr id="88" name="TextBox 87"/>
            <p:cNvSpPr txBox="1"/>
            <p:nvPr/>
          </p:nvSpPr>
          <p:spPr>
            <a:xfrm>
              <a:off x="152400" y="2826483"/>
              <a:ext cx="812800" cy="461665"/>
            </a:xfrm>
            <a:prstGeom prst="rect">
              <a:avLst/>
            </a:prstGeom>
            <a:noFill/>
          </p:spPr>
          <p:txBody>
            <a:bodyPr wrap="square" rtlCol="0">
              <a:spAutoFit/>
            </a:bodyPr>
            <a:lstStyle/>
            <a:p>
              <a:r>
                <a:rPr lang="en-US" sz="2400" dirty="0"/>
                <a:t>Corn</a:t>
              </a:r>
            </a:p>
          </p:txBody>
        </p:sp>
        <mc:AlternateContent xmlns:mc="http://schemas.openxmlformats.org/markup-compatibility/2006" xmlns:a14="http://schemas.microsoft.com/office/drawing/2010/main">
          <mc:Choice Requires="a14">
            <p:sp>
              <p:nvSpPr>
                <p:cNvPr id="89" name="TextBox 88"/>
                <p:cNvSpPr txBox="1"/>
                <p:nvPr/>
              </p:nvSpPr>
              <p:spPr>
                <a:xfrm>
                  <a:off x="305960" y="3337560"/>
                  <a:ext cx="18907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5</m:t>
                        </m:r>
                        <m:r>
                          <a:rPr lang="en-US" b="0" i="1" smtClean="0">
                            <a:latin typeface="Cambria Math"/>
                          </a:rPr>
                          <m:t>𝐴</m:t>
                        </m:r>
                        <m:r>
                          <a:rPr lang="en-US" b="0" i="1" smtClean="0">
                            <a:latin typeface="Cambria Math"/>
                          </a:rPr>
                          <m:t>+15</m:t>
                        </m:r>
                        <m:r>
                          <a:rPr lang="en-US" b="0" i="1" smtClean="0">
                            <a:latin typeface="Cambria Math"/>
                          </a:rPr>
                          <m:t>𝐵</m:t>
                        </m:r>
                        <m:r>
                          <a:rPr lang="en-US" b="0" i="1" smtClean="0">
                            <a:latin typeface="Cambria Math"/>
                          </a:rPr>
                          <m:t>=480</m:t>
                        </m:r>
                      </m:oMath>
                    </m:oMathPara>
                  </a14:m>
                  <a:endParaRPr lang="en-US" dirty="0"/>
                </a:p>
              </p:txBody>
            </p:sp>
          </mc:Choice>
          <mc:Fallback xmlns="">
            <p:sp>
              <p:nvSpPr>
                <p:cNvPr id="89" name="TextBox 88"/>
                <p:cNvSpPr txBox="1">
                  <a:spLocks noRot="1" noChangeAspect="1" noMove="1" noResize="1" noEditPoints="1" noAdjustHandles="1" noChangeArrowheads="1" noChangeShapeType="1" noTextEdit="1"/>
                </p:cNvSpPr>
                <p:nvPr/>
              </p:nvSpPr>
              <p:spPr>
                <a:xfrm>
                  <a:off x="305960" y="3337560"/>
                  <a:ext cx="1890710" cy="36933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304800" y="3669268"/>
                  <a:ext cx="20631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5(0)+15</m:t>
                        </m:r>
                        <m:r>
                          <a:rPr lang="en-US" b="0" i="1" smtClean="0">
                            <a:latin typeface="Cambria Math"/>
                          </a:rPr>
                          <m:t>𝐵</m:t>
                        </m:r>
                        <m:r>
                          <a:rPr lang="en-US" b="0" i="1" smtClean="0">
                            <a:latin typeface="Cambria Math"/>
                          </a:rPr>
                          <m:t>=480</m:t>
                        </m:r>
                      </m:oMath>
                    </m:oMathPara>
                  </a14:m>
                  <a:endParaRPr lang="en-US" dirty="0"/>
                </a:p>
              </p:txBody>
            </p:sp>
          </mc:Choice>
          <mc:Fallback xmlns="">
            <p:sp>
              <p:nvSpPr>
                <p:cNvPr id="90" name="TextBox 89"/>
                <p:cNvSpPr txBox="1">
                  <a:spLocks noRot="1" noChangeAspect="1" noMove="1" noResize="1" noEditPoints="1" noAdjustHandles="1" noChangeArrowheads="1" noChangeShapeType="1" noTextEdit="1"/>
                </p:cNvSpPr>
                <p:nvPr/>
              </p:nvSpPr>
              <p:spPr>
                <a:xfrm>
                  <a:off x="304800" y="3669268"/>
                  <a:ext cx="2063194" cy="369332"/>
                </a:xfrm>
                <a:prstGeom prst="rect">
                  <a:avLst/>
                </a:prstGeom>
                <a:blipFill rotWithShape="1">
                  <a:blip r:embed="rId9"/>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304800" y="4050268"/>
                  <a:ext cx="1640001"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𝐵</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480</m:t>
                            </m:r>
                          </m:num>
                          <m:den>
                            <m:r>
                              <a:rPr lang="en-US" b="0" i="1" smtClean="0">
                                <a:latin typeface="Cambria Math"/>
                              </a:rPr>
                              <m:t>15</m:t>
                            </m:r>
                          </m:den>
                        </m:f>
                        <m:r>
                          <a:rPr lang="en-US" b="0" i="1" smtClean="0">
                            <a:latin typeface="Cambria Math"/>
                          </a:rPr>
                          <m:t>=32</m:t>
                        </m:r>
                      </m:oMath>
                    </m:oMathPara>
                  </a14:m>
                  <a:endParaRPr lang="en-US" dirty="0"/>
                </a:p>
              </p:txBody>
            </p:sp>
          </mc:Choice>
          <mc:Fallback xmlns="">
            <p:sp>
              <p:nvSpPr>
                <p:cNvPr id="91" name="TextBox 90"/>
                <p:cNvSpPr txBox="1">
                  <a:spLocks noRot="1" noChangeAspect="1" noMove="1" noResize="1" noEditPoints="1" noAdjustHandles="1" noChangeArrowheads="1" noChangeShapeType="1" noTextEdit="1"/>
                </p:cNvSpPr>
                <p:nvPr/>
              </p:nvSpPr>
              <p:spPr>
                <a:xfrm>
                  <a:off x="304800" y="4050268"/>
                  <a:ext cx="1640001" cy="612796"/>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304800" y="4800600"/>
                  <a:ext cx="20528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5</m:t>
                        </m:r>
                        <m:r>
                          <a:rPr lang="en-US" b="0" i="1" smtClean="0">
                            <a:latin typeface="Cambria Math"/>
                          </a:rPr>
                          <m:t>𝐴</m:t>
                        </m:r>
                        <m:r>
                          <a:rPr lang="en-US" b="0" i="1" smtClean="0">
                            <a:latin typeface="Cambria Math"/>
                          </a:rPr>
                          <m:t>+15(0)=480</m:t>
                        </m:r>
                      </m:oMath>
                    </m:oMathPara>
                  </a14:m>
                  <a:endParaRPr lang="en-US" dirty="0"/>
                </a:p>
              </p:txBody>
            </p:sp>
          </mc:Choice>
          <mc:Fallback xmlns="">
            <p:sp>
              <p:nvSpPr>
                <p:cNvPr id="92" name="TextBox 91"/>
                <p:cNvSpPr txBox="1">
                  <a:spLocks noRot="1" noChangeAspect="1" noMove="1" noResize="1" noEditPoints="1" noAdjustHandles="1" noChangeArrowheads="1" noChangeShapeType="1" noTextEdit="1"/>
                </p:cNvSpPr>
                <p:nvPr/>
              </p:nvSpPr>
              <p:spPr>
                <a:xfrm>
                  <a:off x="304800" y="4800600"/>
                  <a:ext cx="2052806" cy="369332"/>
                </a:xfrm>
                <a:prstGeom prst="rect">
                  <a:avLst/>
                </a:prstGeom>
                <a:blipFill rotWithShape="1">
                  <a:blip r:embed="rId11"/>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304800" y="5181600"/>
                  <a:ext cx="1629613"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𝐴</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480</m:t>
                            </m:r>
                          </m:num>
                          <m:den>
                            <m:r>
                              <a:rPr lang="en-US" b="0" i="1" smtClean="0">
                                <a:latin typeface="Cambria Math"/>
                              </a:rPr>
                              <m:t>5</m:t>
                            </m:r>
                          </m:den>
                        </m:f>
                        <m:r>
                          <a:rPr lang="en-US" b="0" i="1" smtClean="0">
                            <a:latin typeface="Cambria Math"/>
                          </a:rPr>
                          <m:t>=96</m:t>
                        </m:r>
                      </m:oMath>
                    </m:oMathPara>
                  </a14:m>
                  <a:endParaRPr lang="en-US" dirty="0"/>
                </a:p>
              </p:txBody>
            </p:sp>
          </mc:Choice>
          <mc:Fallback xmlns="">
            <p:sp>
              <p:nvSpPr>
                <p:cNvPr id="93" name="TextBox 92"/>
                <p:cNvSpPr txBox="1">
                  <a:spLocks noRot="1" noChangeAspect="1" noMove="1" noResize="1" noEditPoints="1" noAdjustHandles="1" noChangeArrowheads="1" noChangeShapeType="1" noTextEdit="1"/>
                </p:cNvSpPr>
                <p:nvPr/>
              </p:nvSpPr>
              <p:spPr>
                <a:xfrm>
                  <a:off x="304800" y="5181600"/>
                  <a:ext cx="1629613" cy="612796"/>
                </a:xfrm>
                <a:prstGeom prst="rect">
                  <a:avLst/>
                </a:prstGeom>
                <a:blipFill rotWithShape="1">
                  <a:blip r:embed="rId12"/>
                  <a:stretch>
                    <a:fillRect/>
                  </a:stretch>
                </a:blipFill>
              </p:spPr>
              <p:txBody>
                <a:bodyPr/>
                <a:lstStyle/>
                <a:p>
                  <a:r>
                    <a:rPr lang="en-US">
                      <a:noFill/>
                    </a:rPr>
                    <a:t> </a:t>
                  </a:r>
                </a:p>
              </p:txBody>
            </p:sp>
          </mc:Fallback>
        </mc:AlternateContent>
      </p:grpSp>
      <p:grpSp>
        <p:nvGrpSpPr>
          <p:cNvPr id="94" name="Group 93"/>
          <p:cNvGrpSpPr/>
          <p:nvPr/>
        </p:nvGrpSpPr>
        <p:grpSpPr>
          <a:xfrm>
            <a:off x="503446" y="2895600"/>
            <a:ext cx="2087354" cy="2966053"/>
            <a:chOff x="152399" y="2826483"/>
            <a:chExt cx="2087354" cy="2966053"/>
          </a:xfrm>
        </p:grpSpPr>
        <p:sp>
          <p:nvSpPr>
            <p:cNvPr id="95" name="TextBox 94"/>
            <p:cNvSpPr txBox="1"/>
            <p:nvPr/>
          </p:nvSpPr>
          <p:spPr>
            <a:xfrm>
              <a:off x="152399" y="2826483"/>
              <a:ext cx="1098915" cy="461665"/>
            </a:xfrm>
            <a:prstGeom prst="rect">
              <a:avLst/>
            </a:prstGeom>
            <a:noFill/>
          </p:spPr>
          <p:txBody>
            <a:bodyPr wrap="square" rtlCol="0">
              <a:spAutoFit/>
            </a:bodyPr>
            <a:lstStyle/>
            <a:p>
              <a:r>
                <a:rPr lang="en-US" sz="2400" dirty="0"/>
                <a:t>Hops</a:t>
              </a:r>
            </a:p>
          </p:txBody>
        </p:sp>
        <mc:AlternateContent xmlns:mc="http://schemas.openxmlformats.org/markup-compatibility/2006" xmlns:a14="http://schemas.microsoft.com/office/drawing/2010/main">
          <mc:Choice Requires="a14">
            <p:sp>
              <p:nvSpPr>
                <p:cNvPr id="96" name="TextBox 95"/>
                <p:cNvSpPr txBox="1"/>
                <p:nvPr/>
              </p:nvSpPr>
              <p:spPr>
                <a:xfrm>
                  <a:off x="305960" y="3337560"/>
                  <a:ext cx="17624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4</m:t>
                        </m:r>
                        <m:r>
                          <a:rPr lang="en-US" b="0" i="1" smtClean="0">
                            <a:latin typeface="Cambria Math"/>
                          </a:rPr>
                          <m:t>𝐴</m:t>
                        </m:r>
                        <m:r>
                          <a:rPr lang="en-US" b="0" i="1" smtClean="0">
                            <a:latin typeface="Cambria Math"/>
                          </a:rPr>
                          <m:t>+4</m:t>
                        </m:r>
                        <m:r>
                          <a:rPr lang="en-US" b="0" i="1" smtClean="0">
                            <a:latin typeface="Cambria Math"/>
                          </a:rPr>
                          <m:t>𝐵</m:t>
                        </m:r>
                        <m:r>
                          <a:rPr lang="en-US" b="0" i="1" smtClean="0">
                            <a:latin typeface="Cambria Math"/>
                          </a:rPr>
                          <m:t>=160</m:t>
                        </m:r>
                      </m:oMath>
                    </m:oMathPara>
                  </a14:m>
                  <a:endParaRPr lang="en-US" dirty="0"/>
                </a:p>
              </p:txBody>
            </p:sp>
          </mc:Choice>
          <mc:Fallback xmlns="">
            <p:sp>
              <p:nvSpPr>
                <p:cNvPr id="96" name="TextBox 95"/>
                <p:cNvSpPr txBox="1">
                  <a:spLocks noRot="1" noChangeAspect="1" noMove="1" noResize="1" noEditPoints="1" noAdjustHandles="1" noChangeArrowheads="1" noChangeShapeType="1" noTextEdit="1"/>
                </p:cNvSpPr>
                <p:nvPr/>
              </p:nvSpPr>
              <p:spPr>
                <a:xfrm>
                  <a:off x="305960" y="3337560"/>
                  <a:ext cx="1762470" cy="369332"/>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304800" y="3669268"/>
                  <a:ext cx="19349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4</m:t>
                        </m:r>
                        <m:r>
                          <a:rPr lang="en-US" b="0" i="1" smtClean="0">
                            <a:latin typeface="Cambria Math"/>
                          </a:rPr>
                          <m:t>(0)+4</m:t>
                        </m:r>
                        <m:r>
                          <a:rPr lang="en-US" b="0" i="1" smtClean="0">
                            <a:latin typeface="Cambria Math"/>
                          </a:rPr>
                          <m:t>𝐵</m:t>
                        </m:r>
                        <m:r>
                          <a:rPr lang="en-US" b="0" i="1" smtClean="0">
                            <a:latin typeface="Cambria Math"/>
                          </a:rPr>
                          <m:t>=160</m:t>
                        </m:r>
                      </m:oMath>
                    </m:oMathPara>
                  </a14:m>
                  <a:endParaRPr lang="en-US" dirty="0"/>
                </a:p>
              </p:txBody>
            </p:sp>
          </mc:Choice>
          <mc:Fallback xmlns="">
            <p:sp>
              <p:nvSpPr>
                <p:cNvPr id="97" name="TextBox 96"/>
                <p:cNvSpPr txBox="1">
                  <a:spLocks noRot="1" noChangeAspect="1" noMove="1" noResize="1" noEditPoints="1" noAdjustHandles="1" noChangeArrowheads="1" noChangeShapeType="1" noTextEdit="1"/>
                </p:cNvSpPr>
                <p:nvPr/>
              </p:nvSpPr>
              <p:spPr>
                <a:xfrm>
                  <a:off x="304800" y="3669268"/>
                  <a:ext cx="1934953" cy="369332"/>
                </a:xfrm>
                <a:prstGeom prst="rect">
                  <a:avLst/>
                </a:prstGeom>
                <a:blipFill rotWithShape="1">
                  <a:blip r:embed="rId14"/>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8" name="TextBox 97"/>
                <p:cNvSpPr txBox="1"/>
                <p:nvPr/>
              </p:nvSpPr>
              <p:spPr>
                <a:xfrm>
                  <a:off x="304800" y="4050268"/>
                  <a:ext cx="1640001"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𝐵</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160</m:t>
                            </m:r>
                          </m:num>
                          <m:den>
                            <m:r>
                              <a:rPr lang="en-US" b="0" i="1" smtClean="0">
                                <a:latin typeface="Cambria Math"/>
                              </a:rPr>
                              <m:t>4</m:t>
                            </m:r>
                          </m:den>
                        </m:f>
                        <m:r>
                          <a:rPr lang="en-US" b="0" i="1" smtClean="0">
                            <a:latin typeface="Cambria Math"/>
                          </a:rPr>
                          <m:t>=40</m:t>
                        </m:r>
                      </m:oMath>
                    </m:oMathPara>
                  </a14:m>
                  <a:endParaRPr lang="en-US" dirty="0"/>
                </a:p>
              </p:txBody>
            </p:sp>
          </mc:Choice>
          <mc:Fallback xmlns="">
            <p:sp>
              <p:nvSpPr>
                <p:cNvPr id="98" name="TextBox 97"/>
                <p:cNvSpPr txBox="1">
                  <a:spLocks noRot="1" noChangeAspect="1" noMove="1" noResize="1" noEditPoints="1" noAdjustHandles="1" noChangeArrowheads="1" noChangeShapeType="1" noTextEdit="1"/>
                </p:cNvSpPr>
                <p:nvPr/>
              </p:nvSpPr>
              <p:spPr>
                <a:xfrm>
                  <a:off x="304800" y="4050268"/>
                  <a:ext cx="1640001" cy="610936"/>
                </a:xfrm>
                <a:prstGeom prst="rect">
                  <a:avLst/>
                </a:prstGeom>
                <a:blipFill rotWithShape="1">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9" name="TextBox 98"/>
                <p:cNvSpPr txBox="1"/>
                <p:nvPr/>
              </p:nvSpPr>
              <p:spPr>
                <a:xfrm>
                  <a:off x="304800" y="4800600"/>
                  <a:ext cx="19245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4</m:t>
                        </m:r>
                        <m:r>
                          <a:rPr lang="en-US" b="0" i="1" smtClean="0">
                            <a:latin typeface="Cambria Math"/>
                          </a:rPr>
                          <m:t>𝐴</m:t>
                        </m:r>
                        <m:r>
                          <a:rPr lang="en-US" b="0" i="1" smtClean="0">
                            <a:latin typeface="Cambria Math"/>
                          </a:rPr>
                          <m:t>+4(0)=160</m:t>
                        </m:r>
                      </m:oMath>
                    </m:oMathPara>
                  </a14:m>
                  <a:endParaRPr lang="en-US" dirty="0"/>
                </a:p>
              </p:txBody>
            </p:sp>
          </mc:Choice>
          <mc:Fallback xmlns="">
            <p:sp>
              <p:nvSpPr>
                <p:cNvPr id="99" name="TextBox 98"/>
                <p:cNvSpPr txBox="1">
                  <a:spLocks noRot="1" noChangeAspect="1" noMove="1" noResize="1" noEditPoints="1" noAdjustHandles="1" noChangeArrowheads="1" noChangeShapeType="1" noTextEdit="1"/>
                </p:cNvSpPr>
                <p:nvPr/>
              </p:nvSpPr>
              <p:spPr>
                <a:xfrm>
                  <a:off x="304800" y="4800600"/>
                  <a:ext cx="1924566" cy="369332"/>
                </a:xfrm>
                <a:prstGeom prst="rect">
                  <a:avLst/>
                </a:prstGeom>
                <a:blipFill rotWithShape="1">
                  <a:blip r:embed="rId16"/>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0" name="TextBox 99"/>
                <p:cNvSpPr txBox="1"/>
                <p:nvPr/>
              </p:nvSpPr>
              <p:spPr>
                <a:xfrm>
                  <a:off x="304800" y="5181600"/>
                  <a:ext cx="1629613"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𝐴</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160</m:t>
                            </m:r>
                          </m:num>
                          <m:den>
                            <m:r>
                              <a:rPr lang="en-US" b="0" i="1" smtClean="0">
                                <a:latin typeface="Cambria Math"/>
                              </a:rPr>
                              <m:t>4</m:t>
                            </m:r>
                          </m:den>
                        </m:f>
                        <m:r>
                          <a:rPr lang="en-US" b="0" i="1" smtClean="0">
                            <a:latin typeface="Cambria Math"/>
                          </a:rPr>
                          <m:t>=40</m:t>
                        </m:r>
                      </m:oMath>
                    </m:oMathPara>
                  </a14:m>
                  <a:endParaRPr lang="en-US" dirty="0"/>
                </a:p>
              </p:txBody>
            </p:sp>
          </mc:Choice>
          <mc:Fallback xmlns="">
            <p:sp>
              <p:nvSpPr>
                <p:cNvPr id="100" name="TextBox 99"/>
                <p:cNvSpPr txBox="1">
                  <a:spLocks noRot="1" noChangeAspect="1" noMove="1" noResize="1" noEditPoints="1" noAdjustHandles="1" noChangeArrowheads="1" noChangeShapeType="1" noTextEdit="1"/>
                </p:cNvSpPr>
                <p:nvPr/>
              </p:nvSpPr>
              <p:spPr>
                <a:xfrm>
                  <a:off x="304800" y="5181600"/>
                  <a:ext cx="1629613" cy="610936"/>
                </a:xfrm>
                <a:prstGeom prst="rect">
                  <a:avLst/>
                </a:prstGeom>
                <a:blipFill rotWithShape="1">
                  <a:blip r:embed="rId17"/>
                  <a:stretch>
                    <a:fillRect/>
                  </a:stretch>
                </a:blipFill>
              </p:spPr>
              <p:txBody>
                <a:bodyPr/>
                <a:lstStyle/>
                <a:p>
                  <a:r>
                    <a:rPr lang="en-US">
                      <a:noFill/>
                    </a:rPr>
                    <a:t> </a:t>
                  </a:r>
                </a:p>
              </p:txBody>
            </p:sp>
          </mc:Fallback>
        </mc:AlternateContent>
      </p:grpSp>
      <p:sp>
        <p:nvSpPr>
          <p:cNvPr id="69" name="TextBox 68"/>
          <p:cNvSpPr txBox="1"/>
          <p:nvPr/>
        </p:nvSpPr>
        <p:spPr>
          <a:xfrm>
            <a:off x="5753100" y="5895201"/>
            <a:ext cx="723900" cy="276999"/>
          </a:xfrm>
          <a:prstGeom prst="rect">
            <a:avLst/>
          </a:prstGeom>
          <a:noFill/>
        </p:spPr>
        <p:txBody>
          <a:bodyPr wrap="square" rtlCol="0">
            <a:spAutoFit/>
          </a:bodyPr>
          <a:lstStyle/>
          <a:p>
            <a:r>
              <a:rPr lang="en-US" sz="1200" dirty="0"/>
              <a:t>34,0</a:t>
            </a:r>
          </a:p>
        </p:txBody>
      </p:sp>
      <p:sp>
        <p:nvSpPr>
          <p:cNvPr id="70" name="TextBox 69"/>
          <p:cNvSpPr txBox="1"/>
          <p:nvPr/>
        </p:nvSpPr>
        <p:spPr>
          <a:xfrm>
            <a:off x="4343400" y="4318888"/>
            <a:ext cx="495300" cy="276999"/>
          </a:xfrm>
          <a:prstGeom prst="rect">
            <a:avLst/>
          </a:prstGeom>
          <a:noFill/>
        </p:spPr>
        <p:txBody>
          <a:bodyPr wrap="square" rtlCol="0">
            <a:spAutoFit/>
          </a:bodyPr>
          <a:lstStyle/>
          <a:p>
            <a:r>
              <a:rPr lang="en-US" sz="1200" dirty="0"/>
              <a:t>0,32</a:t>
            </a:r>
          </a:p>
        </p:txBody>
      </p:sp>
      <p:sp>
        <p:nvSpPr>
          <p:cNvPr id="71" name="TextBox 70"/>
          <p:cNvSpPr txBox="1"/>
          <p:nvPr/>
        </p:nvSpPr>
        <p:spPr>
          <a:xfrm>
            <a:off x="4835844" y="4662100"/>
            <a:ext cx="723900" cy="276999"/>
          </a:xfrm>
          <a:prstGeom prst="rect">
            <a:avLst/>
          </a:prstGeom>
          <a:noFill/>
        </p:spPr>
        <p:txBody>
          <a:bodyPr wrap="square" rtlCol="0">
            <a:spAutoFit/>
          </a:bodyPr>
          <a:lstStyle/>
          <a:p>
            <a:r>
              <a:rPr lang="en-US" sz="1200" dirty="0"/>
              <a:t>12,28</a:t>
            </a:r>
          </a:p>
        </p:txBody>
      </p:sp>
      <p:sp>
        <p:nvSpPr>
          <p:cNvPr id="72" name="TextBox 71"/>
          <p:cNvSpPr txBox="1"/>
          <p:nvPr/>
        </p:nvSpPr>
        <p:spPr>
          <a:xfrm>
            <a:off x="5264774" y="5196575"/>
            <a:ext cx="723900" cy="276999"/>
          </a:xfrm>
          <a:prstGeom prst="rect">
            <a:avLst/>
          </a:prstGeom>
          <a:noFill/>
        </p:spPr>
        <p:txBody>
          <a:bodyPr wrap="square" rtlCol="0">
            <a:spAutoFit/>
          </a:bodyPr>
          <a:lstStyle/>
          <a:p>
            <a:r>
              <a:rPr lang="en-US" sz="1200" dirty="0"/>
              <a:t>26,14</a:t>
            </a:r>
          </a:p>
        </p:txBody>
      </p:sp>
      <p:grpSp>
        <p:nvGrpSpPr>
          <p:cNvPr id="15" name="Group 14"/>
          <p:cNvGrpSpPr/>
          <p:nvPr/>
        </p:nvGrpSpPr>
        <p:grpSpPr>
          <a:xfrm>
            <a:off x="4431499" y="1877686"/>
            <a:ext cx="4645745" cy="4340680"/>
            <a:chOff x="4431499" y="1877686"/>
            <a:chExt cx="4645745" cy="4340680"/>
          </a:xfrm>
        </p:grpSpPr>
        <p:sp>
          <p:nvSpPr>
            <p:cNvPr id="67" name="TextBox 66"/>
            <p:cNvSpPr txBox="1"/>
            <p:nvPr/>
          </p:nvSpPr>
          <p:spPr>
            <a:xfrm>
              <a:off x="8543844" y="5849034"/>
              <a:ext cx="533400" cy="369332"/>
            </a:xfrm>
            <a:prstGeom prst="rect">
              <a:avLst/>
            </a:prstGeom>
            <a:noFill/>
          </p:spPr>
          <p:txBody>
            <a:bodyPr wrap="square" rtlCol="0">
              <a:spAutoFit/>
            </a:bodyPr>
            <a:lstStyle/>
            <a:p>
              <a:r>
                <a:rPr lang="en-US" dirty="0"/>
                <a:t>Ale</a:t>
              </a:r>
            </a:p>
          </p:txBody>
        </p:sp>
        <p:sp>
          <p:nvSpPr>
            <p:cNvPr id="68" name="TextBox 67"/>
            <p:cNvSpPr txBox="1"/>
            <p:nvPr/>
          </p:nvSpPr>
          <p:spPr>
            <a:xfrm rot="16200000">
              <a:off x="4292315" y="2137806"/>
              <a:ext cx="647700" cy="369332"/>
            </a:xfrm>
            <a:prstGeom prst="rect">
              <a:avLst/>
            </a:prstGeom>
            <a:noFill/>
          </p:spPr>
          <p:txBody>
            <a:bodyPr wrap="square" rtlCol="0">
              <a:spAutoFit/>
            </a:bodyPr>
            <a:lstStyle/>
            <a:p>
              <a:r>
                <a:rPr lang="en-US" dirty="0"/>
                <a:t>Beer</a:t>
              </a:r>
            </a:p>
          </p:txBody>
        </p:sp>
        <p:cxnSp>
          <p:nvCxnSpPr>
            <p:cNvPr id="73" name="Straight Connector 72"/>
            <p:cNvCxnSpPr/>
            <p:nvPr/>
          </p:nvCxnSpPr>
          <p:spPr>
            <a:xfrm>
              <a:off x="4775202" y="1877686"/>
              <a:ext cx="38100" cy="4038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819650" y="5916460"/>
              <a:ext cx="3886197" cy="1"/>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8058150" y="5895201"/>
            <a:ext cx="495300" cy="276999"/>
          </a:xfrm>
          <a:prstGeom prst="rect">
            <a:avLst/>
          </a:prstGeom>
          <a:noFill/>
        </p:spPr>
        <p:txBody>
          <a:bodyPr wrap="square" rtlCol="0">
            <a:spAutoFit/>
          </a:bodyPr>
          <a:lstStyle/>
          <a:p>
            <a:r>
              <a:rPr lang="en-US" sz="1200" dirty="0"/>
              <a:t>96,0</a:t>
            </a:r>
          </a:p>
        </p:txBody>
      </p:sp>
      <p:grpSp>
        <p:nvGrpSpPr>
          <p:cNvPr id="17" name="Group 16"/>
          <p:cNvGrpSpPr/>
          <p:nvPr/>
        </p:nvGrpSpPr>
        <p:grpSpPr>
          <a:xfrm>
            <a:off x="4800600" y="4457388"/>
            <a:ext cx="3743244" cy="1459072"/>
            <a:chOff x="4800600" y="4457388"/>
            <a:chExt cx="3743244" cy="1459072"/>
          </a:xfrm>
        </p:grpSpPr>
        <p:cxnSp>
          <p:nvCxnSpPr>
            <p:cNvPr id="66" name="Straight Connector 65"/>
            <p:cNvCxnSpPr/>
            <p:nvPr/>
          </p:nvCxnSpPr>
          <p:spPr>
            <a:xfrm>
              <a:off x="4800600" y="4457388"/>
              <a:ext cx="3475476" cy="145907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601006" y="5334000"/>
              <a:ext cx="942838" cy="279148"/>
            </a:xfrm>
            <a:prstGeom prst="rect">
              <a:avLst/>
            </a:prstGeom>
            <a:noFill/>
          </p:spPr>
          <p:txBody>
            <a:bodyPr wrap="square" rtlCol="0">
              <a:spAutoFit/>
            </a:bodyPr>
            <a:lstStyle/>
            <a:p>
              <a:r>
                <a:rPr lang="en-US" dirty="0"/>
                <a:t>Corn</a:t>
              </a:r>
            </a:p>
          </p:txBody>
        </p:sp>
      </p:grpSp>
      <p:grpSp>
        <p:nvGrpSpPr>
          <p:cNvPr id="32" name="Group 31"/>
          <p:cNvGrpSpPr/>
          <p:nvPr/>
        </p:nvGrpSpPr>
        <p:grpSpPr>
          <a:xfrm>
            <a:off x="4819650" y="4058809"/>
            <a:ext cx="2257664" cy="1857652"/>
            <a:chOff x="4819650" y="4058809"/>
            <a:chExt cx="2257664" cy="1857652"/>
          </a:xfrm>
        </p:grpSpPr>
        <p:cxnSp>
          <p:nvCxnSpPr>
            <p:cNvPr id="64" name="Straight Connector 63"/>
            <p:cNvCxnSpPr/>
            <p:nvPr/>
          </p:nvCxnSpPr>
          <p:spPr>
            <a:xfrm>
              <a:off x="4819650" y="4058809"/>
              <a:ext cx="1444997" cy="1857652"/>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040096" y="5448775"/>
              <a:ext cx="1037218" cy="369332"/>
            </a:xfrm>
            <a:prstGeom prst="rect">
              <a:avLst/>
            </a:prstGeom>
            <a:noFill/>
          </p:spPr>
          <p:txBody>
            <a:bodyPr wrap="square" rtlCol="0">
              <a:spAutoFit/>
            </a:bodyPr>
            <a:lstStyle/>
            <a:p>
              <a:r>
                <a:rPr lang="en-US" dirty="0"/>
                <a:t>Hops</a:t>
              </a:r>
            </a:p>
          </p:txBody>
        </p:sp>
      </p:grpSp>
      <p:grpSp>
        <p:nvGrpSpPr>
          <p:cNvPr id="40" name="Group 39"/>
          <p:cNvGrpSpPr/>
          <p:nvPr/>
        </p:nvGrpSpPr>
        <p:grpSpPr>
          <a:xfrm>
            <a:off x="4794252" y="3080203"/>
            <a:ext cx="1273276" cy="2844878"/>
            <a:chOff x="4794252" y="3080203"/>
            <a:chExt cx="1273276" cy="2844878"/>
          </a:xfrm>
        </p:grpSpPr>
        <p:cxnSp>
          <p:nvCxnSpPr>
            <p:cNvPr id="65" name="Straight Connector 64"/>
            <p:cNvCxnSpPr/>
            <p:nvPr/>
          </p:nvCxnSpPr>
          <p:spPr>
            <a:xfrm>
              <a:off x="4794252" y="3080203"/>
              <a:ext cx="1273276" cy="2844878"/>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964165" y="3100738"/>
              <a:ext cx="933450" cy="369332"/>
            </a:xfrm>
            <a:prstGeom prst="rect">
              <a:avLst/>
            </a:prstGeom>
            <a:noFill/>
          </p:spPr>
          <p:txBody>
            <a:bodyPr wrap="square" rtlCol="0">
              <a:spAutoFit/>
            </a:bodyPr>
            <a:lstStyle/>
            <a:p>
              <a:r>
                <a:rPr lang="en-US" dirty="0"/>
                <a:t>Malt</a:t>
              </a:r>
            </a:p>
          </p:txBody>
        </p:sp>
      </p:grpSp>
      <p:sp>
        <p:nvSpPr>
          <p:cNvPr id="78" name="TextBox 77"/>
          <p:cNvSpPr txBox="1"/>
          <p:nvPr/>
        </p:nvSpPr>
        <p:spPr>
          <a:xfrm>
            <a:off x="4343400" y="3962400"/>
            <a:ext cx="495300" cy="276999"/>
          </a:xfrm>
          <a:prstGeom prst="rect">
            <a:avLst/>
          </a:prstGeom>
          <a:noFill/>
        </p:spPr>
        <p:txBody>
          <a:bodyPr wrap="square" rtlCol="0">
            <a:spAutoFit/>
          </a:bodyPr>
          <a:lstStyle/>
          <a:p>
            <a:r>
              <a:rPr lang="en-US" sz="1200" dirty="0"/>
              <a:t>0,40</a:t>
            </a:r>
          </a:p>
        </p:txBody>
      </p:sp>
      <p:sp>
        <p:nvSpPr>
          <p:cNvPr id="79" name="TextBox 78"/>
          <p:cNvSpPr txBox="1"/>
          <p:nvPr/>
        </p:nvSpPr>
        <p:spPr>
          <a:xfrm>
            <a:off x="4228299" y="2923401"/>
            <a:ext cx="580465" cy="276999"/>
          </a:xfrm>
          <a:prstGeom prst="rect">
            <a:avLst/>
          </a:prstGeom>
          <a:noFill/>
        </p:spPr>
        <p:txBody>
          <a:bodyPr wrap="square" rtlCol="0">
            <a:spAutoFit/>
          </a:bodyPr>
          <a:lstStyle/>
          <a:p>
            <a:r>
              <a:rPr lang="en-US" sz="1200" dirty="0"/>
              <a:t>0,59.5</a:t>
            </a:r>
          </a:p>
        </p:txBody>
      </p:sp>
      <p:sp>
        <p:nvSpPr>
          <p:cNvPr id="102" name="TextBox 101"/>
          <p:cNvSpPr txBox="1"/>
          <p:nvPr/>
        </p:nvSpPr>
        <p:spPr>
          <a:xfrm>
            <a:off x="6134100" y="5895201"/>
            <a:ext cx="723900" cy="276999"/>
          </a:xfrm>
          <a:prstGeom prst="rect">
            <a:avLst/>
          </a:prstGeom>
          <a:noFill/>
        </p:spPr>
        <p:txBody>
          <a:bodyPr wrap="square" rtlCol="0">
            <a:spAutoFit/>
          </a:bodyPr>
          <a:lstStyle/>
          <a:p>
            <a:r>
              <a:rPr lang="en-US" sz="1200" dirty="0"/>
              <a:t>40,0</a:t>
            </a:r>
          </a:p>
        </p:txBody>
      </p:sp>
      <p:grpSp>
        <p:nvGrpSpPr>
          <p:cNvPr id="41" name="Group 40"/>
          <p:cNvGrpSpPr/>
          <p:nvPr/>
        </p:nvGrpSpPr>
        <p:grpSpPr>
          <a:xfrm>
            <a:off x="487025" y="2895600"/>
            <a:ext cx="1916031" cy="2307327"/>
            <a:chOff x="6618493" y="1795805"/>
            <a:chExt cx="1916031" cy="2307327"/>
          </a:xfrm>
        </p:grpSpPr>
        <p:sp>
          <p:nvSpPr>
            <p:cNvPr id="104" name="TextBox 103"/>
            <p:cNvSpPr txBox="1"/>
            <p:nvPr/>
          </p:nvSpPr>
          <p:spPr>
            <a:xfrm>
              <a:off x="6618493" y="1795805"/>
              <a:ext cx="1792402" cy="661765"/>
            </a:xfrm>
            <a:prstGeom prst="rect">
              <a:avLst/>
            </a:prstGeom>
            <a:noFill/>
          </p:spPr>
          <p:txBody>
            <a:bodyPr wrap="square" rtlCol="0">
              <a:spAutoFit/>
            </a:bodyPr>
            <a:lstStyle/>
            <a:p>
              <a:r>
                <a:rPr lang="en-US" sz="2400" dirty="0"/>
                <a:t>Corn – Hops</a:t>
              </a:r>
            </a:p>
          </p:txBody>
        </p:sp>
        <mc:AlternateContent xmlns:mc="http://schemas.openxmlformats.org/markup-compatibility/2006" xmlns:a14="http://schemas.microsoft.com/office/drawing/2010/main">
          <mc:Choice Requires="a14">
            <p:sp>
              <p:nvSpPr>
                <p:cNvPr id="105" name="TextBox 104"/>
                <p:cNvSpPr txBox="1"/>
                <p:nvPr/>
              </p:nvSpPr>
              <p:spPr>
                <a:xfrm>
                  <a:off x="6772054" y="2286000"/>
                  <a:ext cx="1762470" cy="5294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4</m:t>
                        </m:r>
                        <m:r>
                          <a:rPr lang="en-US" b="0" i="1" smtClean="0">
                            <a:latin typeface="Cambria Math"/>
                          </a:rPr>
                          <m:t>𝐴</m:t>
                        </m:r>
                        <m:r>
                          <a:rPr lang="en-US" b="0" i="1" smtClean="0">
                            <a:latin typeface="Cambria Math"/>
                          </a:rPr>
                          <m:t>+4</m:t>
                        </m:r>
                        <m:r>
                          <a:rPr lang="en-US" b="0" i="1" smtClean="0">
                            <a:latin typeface="Cambria Math"/>
                          </a:rPr>
                          <m:t>𝐵</m:t>
                        </m:r>
                        <m:r>
                          <a:rPr lang="en-US" b="0" i="1" smtClean="0">
                            <a:latin typeface="Cambria Math"/>
                          </a:rPr>
                          <m:t>=160</m:t>
                        </m:r>
                      </m:oMath>
                    </m:oMathPara>
                  </a14:m>
                  <a:endParaRPr lang="en-US" dirty="0"/>
                </a:p>
              </p:txBody>
            </p:sp>
          </mc:Choice>
          <mc:Fallback xmlns="">
            <p:sp>
              <p:nvSpPr>
                <p:cNvPr id="105" name="TextBox 104"/>
                <p:cNvSpPr txBox="1">
                  <a:spLocks noRot="1" noChangeAspect="1" noMove="1" noResize="1" noEditPoints="1" noAdjustHandles="1" noChangeArrowheads="1" noChangeShapeType="1" noTextEdit="1"/>
                </p:cNvSpPr>
                <p:nvPr/>
              </p:nvSpPr>
              <p:spPr>
                <a:xfrm>
                  <a:off x="6772054" y="2286000"/>
                  <a:ext cx="1762470" cy="529412"/>
                </a:xfrm>
                <a:prstGeom prst="rect">
                  <a:avLst/>
                </a:prstGeom>
                <a:blipFill rotWithShape="1">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6" name="TextBox 105"/>
                <p:cNvSpPr txBox="1"/>
                <p:nvPr/>
              </p:nvSpPr>
              <p:spPr>
                <a:xfrm>
                  <a:off x="6770894" y="2667000"/>
                  <a:ext cx="17624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4</m:t>
                        </m:r>
                        <m:r>
                          <a:rPr lang="en-US" b="0" i="1" smtClean="0">
                            <a:latin typeface="Cambria Math"/>
                          </a:rPr>
                          <m:t>𝐴</m:t>
                        </m:r>
                        <m:r>
                          <a:rPr lang="en-US" b="0" i="1" smtClean="0">
                            <a:latin typeface="Cambria Math"/>
                          </a:rPr>
                          <m:t>=160−4</m:t>
                        </m:r>
                        <m:r>
                          <a:rPr lang="en-US" b="0" i="1" smtClean="0">
                            <a:latin typeface="Cambria Math"/>
                          </a:rPr>
                          <m:t>𝐵</m:t>
                        </m:r>
                      </m:oMath>
                    </m:oMathPara>
                  </a14:m>
                  <a:endParaRPr lang="en-US" dirty="0"/>
                </a:p>
              </p:txBody>
            </p:sp>
          </mc:Choice>
          <mc:Fallback xmlns="">
            <p:sp>
              <p:nvSpPr>
                <p:cNvPr id="106" name="TextBox 105"/>
                <p:cNvSpPr txBox="1">
                  <a:spLocks noRot="1" noChangeAspect="1" noMove="1" noResize="1" noEditPoints="1" noAdjustHandles="1" noChangeArrowheads="1" noChangeShapeType="1" noTextEdit="1"/>
                </p:cNvSpPr>
                <p:nvPr/>
              </p:nvSpPr>
              <p:spPr>
                <a:xfrm>
                  <a:off x="6770894" y="2667000"/>
                  <a:ext cx="1762470" cy="369332"/>
                </a:xfrm>
                <a:prstGeom prst="rect">
                  <a:avLst/>
                </a:prstGeom>
                <a:blipFill rotWithShape="1">
                  <a:blip r:embed="rId1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7" name="TextBox 106"/>
                <p:cNvSpPr txBox="1"/>
                <p:nvPr/>
              </p:nvSpPr>
              <p:spPr>
                <a:xfrm>
                  <a:off x="6770894" y="3048000"/>
                  <a:ext cx="1672702"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𝐴</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160</m:t>
                            </m:r>
                          </m:num>
                          <m:den>
                            <m:r>
                              <a:rPr lang="en-US" b="0" i="1" smtClean="0">
                                <a:latin typeface="Cambria Math"/>
                              </a:rPr>
                              <m:t>4</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m:t>
                            </m:r>
                          </m:num>
                          <m:den>
                            <m:r>
                              <a:rPr lang="en-US" b="0" i="1" smtClean="0">
                                <a:latin typeface="Cambria Math"/>
                              </a:rPr>
                              <m:t>4</m:t>
                            </m:r>
                          </m:den>
                        </m:f>
                        <m:r>
                          <a:rPr lang="en-US" b="0" i="1" smtClean="0">
                            <a:latin typeface="Cambria Math"/>
                          </a:rPr>
                          <m:t>𝐵</m:t>
                        </m:r>
                      </m:oMath>
                    </m:oMathPara>
                  </a14:m>
                  <a:endParaRPr lang="en-US" dirty="0"/>
                </a:p>
              </p:txBody>
            </p:sp>
          </mc:Choice>
          <mc:Fallback xmlns="">
            <p:sp>
              <p:nvSpPr>
                <p:cNvPr id="107" name="TextBox 106"/>
                <p:cNvSpPr txBox="1">
                  <a:spLocks noRot="1" noChangeAspect="1" noMove="1" noResize="1" noEditPoints="1" noAdjustHandles="1" noChangeArrowheads="1" noChangeShapeType="1" noTextEdit="1"/>
                </p:cNvSpPr>
                <p:nvPr/>
              </p:nvSpPr>
              <p:spPr>
                <a:xfrm>
                  <a:off x="6770894" y="3048000"/>
                  <a:ext cx="1672702" cy="610936"/>
                </a:xfrm>
                <a:prstGeom prst="rect">
                  <a:avLst/>
                </a:prstGeom>
                <a:blipFill rotWithShape="1">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6781800" y="3733800"/>
                  <a:ext cx="13777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𝐴</m:t>
                        </m:r>
                        <m:r>
                          <a:rPr lang="en-US" b="0" i="1" smtClean="0">
                            <a:latin typeface="Cambria Math"/>
                          </a:rPr>
                          <m:t>=40−</m:t>
                        </m:r>
                        <m:r>
                          <a:rPr lang="en-US" b="0" i="1" smtClean="0">
                            <a:latin typeface="Cambria Math"/>
                          </a:rPr>
                          <m:t>𝐵</m:t>
                        </m:r>
                      </m:oMath>
                    </m:oMathPara>
                  </a14:m>
                  <a:endParaRPr lang="en-US" dirty="0"/>
                </a:p>
              </p:txBody>
            </p:sp>
          </mc:Choice>
          <mc:Fallback xmlns="">
            <p:sp>
              <p:nvSpPr>
                <p:cNvPr id="111" name="TextBox 110"/>
                <p:cNvSpPr txBox="1">
                  <a:spLocks noRot="1" noChangeAspect="1" noMove="1" noResize="1" noEditPoints="1" noAdjustHandles="1" noChangeArrowheads="1" noChangeShapeType="1" noTextEdit="1"/>
                </p:cNvSpPr>
                <p:nvPr/>
              </p:nvSpPr>
              <p:spPr>
                <a:xfrm>
                  <a:off x="6781800" y="3733800"/>
                  <a:ext cx="1377748" cy="369332"/>
                </a:xfrm>
                <a:prstGeom prst="rect">
                  <a:avLst/>
                </a:prstGeom>
                <a:blipFill rotWithShape="1">
                  <a:blip r:embed="rId21"/>
                  <a:stretch>
                    <a:fillRect/>
                  </a:stretch>
                </a:blipFill>
              </p:spPr>
              <p:txBody>
                <a:bodyPr/>
                <a:lstStyle/>
                <a:p>
                  <a:r>
                    <a:rPr lang="en-US">
                      <a:noFill/>
                    </a:rPr>
                    <a:t> </a:t>
                  </a:r>
                </a:p>
              </p:txBody>
            </p:sp>
          </mc:Fallback>
        </mc:AlternateContent>
      </p:grpSp>
      <p:grpSp>
        <p:nvGrpSpPr>
          <p:cNvPr id="42" name="Group 41"/>
          <p:cNvGrpSpPr/>
          <p:nvPr/>
        </p:nvGrpSpPr>
        <p:grpSpPr>
          <a:xfrm>
            <a:off x="387992" y="2438400"/>
            <a:ext cx="2777287" cy="2537273"/>
            <a:chOff x="6172200" y="1371600"/>
            <a:chExt cx="2777287" cy="2537273"/>
          </a:xfrm>
        </p:grpSpPr>
        <p:sp>
          <p:nvSpPr>
            <p:cNvPr id="112" name="TextBox 111"/>
            <p:cNvSpPr txBox="1"/>
            <p:nvPr/>
          </p:nvSpPr>
          <p:spPr>
            <a:xfrm>
              <a:off x="6172200" y="1371600"/>
              <a:ext cx="1792402" cy="661765"/>
            </a:xfrm>
            <a:prstGeom prst="rect">
              <a:avLst/>
            </a:prstGeom>
            <a:noFill/>
          </p:spPr>
          <p:txBody>
            <a:bodyPr wrap="square" rtlCol="0">
              <a:spAutoFit/>
            </a:bodyPr>
            <a:lstStyle/>
            <a:p>
              <a:r>
                <a:rPr lang="en-US" sz="2400" dirty="0"/>
                <a:t>Corn – Hops</a:t>
              </a:r>
            </a:p>
          </p:txBody>
        </p:sp>
        <mc:AlternateContent xmlns:mc="http://schemas.openxmlformats.org/markup-compatibility/2006" xmlns:a14="http://schemas.microsoft.com/office/drawing/2010/main">
          <mc:Choice Requires="a14">
            <p:sp>
              <p:nvSpPr>
                <p:cNvPr id="113" name="TextBox 112"/>
                <p:cNvSpPr txBox="1"/>
                <p:nvPr/>
              </p:nvSpPr>
              <p:spPr>
                <a:xfrm>
                  <a:off x="6325761" y="1861795"/>
                  <a:ext cx="18907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5</m:t>
                        </m:r>
                        <m:r>
                          <a:rPr lang="en-US" b="0" i="1" smtClean="0">
                            <a:latin typeface="Cambria Math"/>
                          </a:rPr>
                          <m:t>𝐴</m:t>
                        </m:r>
                        <m:r>
                          <a:rPr lang="en-US" b="0" i="1" smtClean="0">
                            <a:latin typeface="Cambria Math"/>
                          </a:rPr>
                          <m:t>+15</m:t>
                        </m:r>
                        <m:r>
                          <a:rPr lang="en-US" b="0" i="1" smtClean="0">
                            <a:latin typeface="Cambria Math"/>
                          </a:rPr>
                          <m:t>𝐵</m:t>
                        </m:r>
                        <m:r>
                          <a:rPr lang="en-US" b="0" i="1" smtClean="0">
                            <a:latin typeface="Cambria Math"/>
                          </a:rPr>
                          <m:t>=480</m:t>
                        </m:r>
                      </m:oMath>
                    </m:oMathPara>
                  </a14:m>
                  <a:endParaRPr lang="en-US" dirty="0"/>
                </a:p>
              </p:txBody>
            </p:sp>
          </mc:Choice>
          <mc:Fallback xmlns="">
            <p:sp>
              <p:nvSpPr>
                <p:cNvPr id="113" name="TextBox 112"/>
                <p:cNvSpPr txBox="1">
                  <a:spLocks noRot="1" noChangeAspect="1" noMove="1" noResize="1" noEditPoints="1" noAdjustHandles="1" noChangeArrowheads="1" noChangeShapeType="1" noTextEdit="1"/>
                </p:cNvSpPr>
                <p:nvPr/>
              </p:nvSpPr>
              <p:spPr>
                <a:xfrm>
                  <a:off x="6325761" y="1861795"/>
                  <a:ext cx="1890710" cy="369332"/>
                </a:xfrm>
                <a:prstGeom prst="rect">
                  <a:avLst/>
                </a:prstGeom>
                <a:blipFill rotWithShape="1">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4" name="TextBox 113"/>
                <p:cNvSpPr txBox="1"/>
                <p:nvPr/>
              </p:nvSpPr>
              <p:spPr>
                <a:xfrm>
                  <a:off x="6324601" y="2242795"/>
                  <a:ext cx="26248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5</m:t>
                        </m:r>
                        <m:d>
                          <m:dPr>
                            <m:ctrlPr>
                              <a:rPr lang="en-US" b="0" i="1" smtClean="0">
                                <a:latin typeface="Cambria Math" panose="02040503050406030204" pitchFamily="18" charset="0"/>
                              </a:rPr>
                            </m:ctrlPr>
                          </m:dPr>
                          <m:e>
                            <m:r>
                              <a:rPr lang="en-US" b="0" i="1" smtClean="0">
                                <a:latin typeface="Cambria Math"/>
                              </a:rPr>
                              <m:t>40−</m:t>
                            </m:r>
                            <m:r>
                              <a:rPr lang="en-US" b="0" i="1" smtClean="0">
                                <a:latin typeface="Cambria Math"/>
                              </a:rPr>
                              <m:t>𝐵</m:t>
                            </m:r>
                          </m:e>
                        </m:d>
                        <m:r>
                          <a:rPr lang="en-US" b="0" i="1" smtClean="0">
                            <a:latin typeface="Cambria Math"/>
                          </a:rPr>
                          <m:t>+15</m:t>
                        </m:r>
                        <m:r>
                          <a:rPr lang="en-US" b="0" i="1" smtClean="0">
                            <a:latin typeface="Cambria Math"/>
                          </a:rPr>
                          <m:t>𝐵</m:t>
                        </m:r>
                        <m:r>
                          <a:rPr lang="en-US" b="0" i="1" smtClean="0">
                            <a:latin typeface="Cambria Math"/>
                          </a:rPr>
                          <m:t>=480</m:t>
                        </m:r>
                      </m:oMath>
                    </m:oMathPara>
                  </a14:m>
                  <a:endParaRPr lang="en-US" dirty="0"/>
                </a:p>
              </p:txBody>
            </p:sp>
          </mc:Choice>
          <mc:Fallback xmlns="">
            <p:sp>
              <p:nvSpPr>
                <p:cNvPr id="114" name="TextBox 113"/>
                <p:cNvSpPr txBox="1">
                  <a:spLocks noRot="1" noChangeAspect="1" noMove="1" noResize="1" noEditPoints="1" noAdjustHandles="1" noChangeArrowheads="1" noChangeShapeType="1" noTextEdit="1"/>
                </p:cNvSpPr>
                <p:nvPr/>
              </p:nvSpPr>
              <p:spPr>
                <a:xfrm>
                  <a:off x="6324601" y="2242795"/>
                  <a:ext cx="2624886" cy="369332"/>
                </a:xfrm>
                <a:prstGeom prst="rect">
                  <a:avLst/>
                </a:prstGeom>
                <a:blipFill rotWithShape="1">
                  <a:blip r:embed="rId2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6399723" y="3296141"/>
                  <a:ext cx="1640001" cy="6127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𝐵</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280</m:t>
                            </m:r>
                          </m:num>
                          <m:den>
                            <m:r>
                              <a:rPr lang="en-US" b="0" i="1" smtClean="0">
                                <a:latin typeface="Cambria Math"/>
                              </a:rPr>
                              <m:t>10</m:t>
                            </m:r>
                          </m:den>
                        </m:f>
                        <m:r>
                          <a:rPr lang="en-US" b="0" i="1" smtClean="0">
                            <a:latin typeface="Cambria Math"/>
                          </a:rPr>
                          <m:t>=28</m:t>
                        </m:r>
                      </m:oMath>
                    </m:oMathPara>
                  </a14:m>
                  <a:endParaRPr lang="en-US" dirty="0"/>
                </a:p>
              </p:txBody>
            </p:sp>
          </mc:Choice>
          <mc:Fallback xmlns="">
            <p:sp>
              <p:nvSpPr>
                <p:cNvPr id="115" name="TextBox 114"/>
                <p:cNvSpPr txBox="1">
                  <a:spLocks noRot="1" noChangeAspect="1" noMove="1" noResize="1" noEditPoints="1" noAdjustHandles="1" noChangeArrowheads="1" noChangeShapeType="1" noTextEdit="1"/>
                </p:cNvSpPr>
                <p:nvPr/>
              </p:nvSpPr>
              <p:spPr>
                <a:xfrm>
                  <a:off x="6399723" y="3296141"/>
                  <a:ext cx="1640001" cy="612732"/>
                </a:xfrm>
                <a:prstGeom prst="rect">
                  <a:avLst/>
                </a:prstGeom>
                <a:blipFill rotWithShape="1">
                  <a:blip r:embed="rId2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TextBox 116"/>
                <p:cNvSpPr txBox="1"/>
                <p:nvPr/>
              </p:nvSpPr>
              <p:spPr>
                <a:xfrm>
                  <a:off x="6324600" y="2590800"/>
                  <a:ext cx="25615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2</m:t>
                        </m:r>
                        <m:r>
                          <a:rPr lang="en-US" b="0" i="1" smtClean="0">
                            <a:latin typeface="Cambria Math"/>
                          </a:rPr>
                          <m:t>00−5</m:t>
                        </m:r>
                        <m:r>
                          <a:rPr lang="en-US" b="0" i="1" smtClean="0">
                            <a:latin typeface="Cambria Math"/>
                          </a:rPr>
                          <m:t>𝐵</m:t>
                        </m:r>
                        <m:r>
                          <a:rPr lang="en-US" b="0" i="1" smtClean="0">
                            <a:latin typeface="Cambria Math"/>
                          </a:rPr>
                          <m:t>+15</m:t>
                        </m:r>
                        <m:r>
                          <a:rPr lang="en-US" b="0" i="1" smtClean="0">
                            <a:latin typeface="Cambria Math"/>
                          </a:rPr>
                          <m:t>𝐵</m:t>
                        </m:r>
                        <m:r>
                          <a:rPr lang="en-US" b="0" i="1" smtClean="0">
                            <a:latin typeface="Cambria Math"/>
                          </a:rPr>
                          <m:t>=480</m:t>
                        </m:r>
                      </m:oMath>
                    </m:oMathPara>
                  </a14:m>
                  <a:endParaRPr lang="en-US" dirty="0"/>
                </a:p>
              </p:txBody>
            </p:sp>
          </mc:Choice>
          <mc:Fallback xmlns="">
            <p:sp>
              <p:nvSpPr>
                <p:cNvPr id="117" name="TextBox 116"/>
                <p:cNvSpPr txBox="1">
                  <a:spLocks noRot="1" noChangeAspect="1" noMove="1" noResize="1" noEditPoints="1" noAdjustHandles="1" noChangeArrowheads="1" noChangeShapeType="1" noTextEdit="1"/>
                </p:cNvSpPr>
                <p:nvPr/>
              </p:nvSpPr>
              <p:spPr>
                <a:xfrm>
                  <a:off x="6324600" y="2590800"/>
                  <a:ext cx="2561535" cy="369332"/>
                </a:xfrm>
                <a:prstGeom prst="rect">
                  <a:avLst/>
                </a:prstGeom>
                <a:blipFill rotWithShape="1">
                  <a:blip r:embed="rId2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8" name="TextBox 117"/>
                <p:cNvSpPr txBox="1"/>
                <p:nvPr/>
              </p:nvSpPr>
              <p:spPr>
                <a:xfrm>
                  <a:off x="6324600" y="2895600"/>
                  <a:ext cx="13386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10</m:t>
                        </m:r>
                        <m:r>
                          <a:rPr lang="en-US" b="0" i="1" smtClean="0">
                            <a:latin typeface="Cambria Math"/>
                          </a:rPr>
                          <m:t>𝐵</m:t>
                        </m:r>
                        <m:r>
                          <a:rPr lang="en-US" b="0" i="1" smtClean="0">
                            <a:latin typeface="Cambria Math"/>
                          </a:rPr>
                          <m:t>=280</m:t>
                        </m:r>
                      </m:oMath>
                    </m:oMathPara>
                  </a14:m>
                  <a:endParaRPr lang="en-US" dirty="0"/>
                </a:p>
              </p:txBody>
            </p:sp>
          </mc:Choice>
          <mc:Fallback xmlns="">
            <p:sp>
              <p:nvSpPr>
                <p:cNvPr id="118" name="TextBox 117"/>
                <p:cNvSpPr txBox="1">
                  <a:spLocks noRot="1" noChangeAspect="1" noMove="1" noResize="1" noEditPoints="1" noAdjustHandles="1" noChangeArrowheads="1" noChangeShapeType="1" noTextEdit="1"/>
                </p:cNvSpPr>
                <p:nvPr/>
              </p:nvSpPr>
              <p:spPr>
                <a:xfrm>
                  <a:off x="6324600" y="2895600"/>
                  <a:ext cx="1338636" cy="369332"/>
                </a:xfrm>
                <a:prstGeom prst="rect">
                  <a:avLst/>
                </a:prstGeom>
                <a:blipFill rotWithShape="1">
                  <a:blip r:embed="rId26"/>
                  <a:stretch>
                    <a:fillRect/>
                  </a:stretch>
                </a:blipFill>
              </p:spPr>
              <p:txBody>
                <a:bodyPr/>
                <a:lstStyle/>
                <a:p>
                  <a:r>
                    <a:rPr lang="en-US">
                      <a:noFill/>
                    </a:rPr>
                    <a:t> </a:t>
                  </a:r>
                </a:p>
              </p:txBody>
            </p:sp>
          </mc:Fallback>
        </mc:AlternateContent>
      </p:grpSp>
      <p:grpSp>
        <p:nvGrpSpPr>
          <p:cNvPr id="43" name="Group 42"/>
          <p:cNvGrpSpPr/>
          <p:nvPr/>
        </p:nvGrpSpPr>
        <p:grpSpPr>
          <a:xfrm>
            <a:off x="533400" y="5110653"/>
            <a:ext cx="2052806" cy="1594947"/>
            <a:chOff x="6399723" y="3967653"/>
            <a:chExt cx="2052806" cy="1594947"/>
          </a:xfrm>
        </p:grpSpPr>
        <mc:AlternateContent xmlns:mc="http://schemas.openxmlformats.org/markup-compatibility/2006" xmlns:a14="http://schemas.microsoft.com/office/drawing/2010/main">
          <mc:Choice Requires="a14">
            <p:sp>
              <p:nvSpPr>
                <p:cNvPr id="116" name="TextBox 115"/>
                <p:cNvSpPr txBox="1"/>
                <p:nvPr/>
              </p:nvSpPr>
              <p:spPr>
                <a:xfrm>
                  <a:off x="6399723" y="3967653"/>
                  <a:ext cx="20528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4</m:t>
                        </m:r>
                        <m:r>
                          <a:rPr lang="en-US" b="0" i="1" smtClean="0">
                            <a:latin typeface="Cambria Math"/>
                          </a:rPr>
                          <m:t>𝐴</m:t>
                        </m:r>
                        <m:r>
                          <a:rPr lang="en-US" b="0" i="1" smtClean="0">
                            <a:latin typeface="Cambria Math"/>
                          </a:rPr>
                          <m:t>+4(28)=160</m:t>
                        </m:r>
                      </m:oMath>
                    </m:oMathPara>
                  </a14:m>
                  <a:endParaRPr lang="en-US" dirty="0"/>
                </a:p>
              </p:txBody>
            </p:sp>
          </mc:Choice>
          <mc:Fallback xmlns="">
            <p:sp>
              <p:nvSpPr>
                <p:cNvPr id="116" name="TextBox 115"/>
                <p:cNvSpPr txBox="1">
                  <a:spLocks noRot="1" noChangeAspect="1" noMove="1" noResize="1" noEditPoints="1" noAdjustHandles="1" noChangeArrowheads="1" noChangeShapeType="1" noTextEdit="1"/>
                </p:cNvSpPr>
                <p:nvPr/>
              </p:nvSpPr>
              <p:spPr>
                <a:xfrm>
                  <a:off x="6399723" y="3967653"/>
                  <a:ext cx="2052806" cy="369332"/>
                </a:xfrm>
                <a:prstGeom prst="rect">
                  <a:avLst/>
                </a:prstGeom>
                <a:blipFill rotWithShape="1">
                  <a:blip r:embed="rId27"/>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9" name="TextBox 118"/>
                <p:cNvSpPr txBox="1"/>
                <p:nvPr/>
              </p:nvSpPr>
              <p:spPr>
                <a:xfrm>
                  <a:off x="6400800" y="4343400"/>
                  <a:ext cx="186044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4</m:t>
                        </m:r>
                        <m:r>
                          <a:rPr lang="en-US" b="0" i="1" smtClean="0">
                            <a:latin typeface="Cambria Math"/>
                          </a:rPr>
                          <m:t>𝐴</m:t>
                        </m:r>
                        <m:r>
                          <a:rPr lang="en-US" b="0" i="1" smtClean="0">
                            <a:latin typeface="Cambria Math"/>
                          </a:rPr>
                          <m:t>+112=160</m:t>
                        </m:r>
                      </m:oMath>
                    </m:oMathPara>
                  </a14:m>
                  <a:endParaRPr lang="en-US" dirty="0"/>
                </a:p>
              </p:txBody>
            </p:sp>
          </mc:Choice>
          <mc:Fallback xmlns="">
            <p:sp>
              <p:nvSpPr>
                <p:cNvPr id="119" name="TextBox 118"/>
                <p:cNvSpPr txBox="1">
                  <a:spLocks noRot="1" noChangeAspect="1" noMove="1" noResize="1" noEditPoints="1" noAdjustHandles="1" noChangeArrowheads="1" noChangeShapeType="1" noTextEdit="1"/>
                </p:cNvSpPr>
                <p:nvPr/>
              </p:nvSpPr>
              <p:spPr>
                <a:xfrm>
                  <a:off x="6400800" y="4343400"/>
                  <a:ext cx="1860446" cy="369332"/>
                </a:xfrm>
                <a:prstGeom prst="rect">
                  <a:avLst/>
                </a:prstGeom>
                <a:blipFill rotWithShape="1">
                  <a:blip r:embed="rId2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0" name="TextBox 119"/>
                <p:cNvSpPr txBox="1"/>
                <p:nvPr/>
              </p:nvSpPr>
              <p:spPr>
                <a:xfrm>
                  <a:off x="6400800" y="4648200"/>
                  <a:ext cx="107176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4</m:t>
                        </m:r>
                        <m:r>
                          <a:rPr lang="en-US" b="0" i="1" smtClean="0">
                            <a:latin typeface="Cambria Math"/>
                          </a:rPr>
                          <m:t>𝐴</m:t>
                        </m:r>
                        <m:r>
                          <a:rPr lang="en-US" b="0" i="1" smtClean="0">
                            <a:latin typeface="Cambria Math"/>
                          </a:rPr>
                          <m:t>=48</m:t>
                        </m:r>
                      </m:oMath>
                    </m:oMathPara>
                  </a14:m>
                  <a:endParaRPr lang="en-US" dirty="0"/>
                </a:p>
              </p:txBody>
            </p:sp>
          </mc:Choice>
          <mc:Fallback xmlns="">
            <p:sp>
              <p:nvSpPr>
                <p:cNvPr id="120" name="TextBox 119"/>
                <p:cNvSpPr txBox="1">
                  <a:spLocks noRot="1" noChangeAspect="1" noMove="1" noResize="1" noEditPoints="1" noAdjustHandles="1" noChangeArrowheads="1" noChangeShapeType="1" noTextEdit="1"/>
                </p:cNvSpPr>
                <p:nvPr/>
              </p:nvSpPr>
              <p:spPr>
                <a:xfrm>
                  <a:off x="6400800" y="4648200"/>
                  <a:ext cx="1071767" cy="369332"/>
                </a:xfrm>
                <a:prstGeom prst="rect">
                  <a:avLst/>
                </a:prstGeom>
                <a:blipFill rotWithShape="1">
                  <a:blip r:embed="rId2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1" name="TextBox 120"/>
                <p:cNvSpPr txBox="1"/>
                <p:nvPr/>
              </p:nvSpPr>
              <p:spPr>
                <a:xfrm>
                  <a:off x="6400800" y="4951664"/>
                  <a:ext cx="1501373"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𝐴</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48</m:t>
                            </m:r>
                          </m:num>
                          <m:den>
                            <m:r>
                              <a:rPr lang="en-US" b="0" i="1" smtClean="0">
                                <a:latin typeface="Cambria Math"/>
                              </a:rPr>
                              <m:t>4</m:t>
                            </m:r>
                          </m:den>
                        </m:f>
                        <m:r>
                          <a:rPr lang="en-US" b="0" i="1" smtClean="0">
                            <a:latin typeface="Cambria Math"/>
                          </a:rPr>
                          <m:t>=12</m:t>
                        </m:r>
                      </m:oMath>
                    </m:oMathPara>
                  </a14:m>
                  <a:endParaRPr lang="en-US" dirty="0"/>
                </a:p>
              </p:txBody>
            </p:sp>
          </mc:Choice>
          <mc:Fallback xmlns="">
            <p:sp>
              <p:nvSpPr>
                <p:cNvPr id="121" name="TextBox 120"/>
                <p:cNvSpPr txBox="1">
                  <a:spLocks noRot="1" noChangeAspect="1" noMove="1" noResize="1" noEditPoints="1" noAdjustHandles="1" noChangeArrowheads="1" noChangeShapeType="1" noTextEdit="1"/>
                </p:cNvSpPr>
                <p:nvPr/>
              </p:nvSpPr>
              <p:spPr>
                <a:xfrm>
                  <a:off x="6400800" y="4951664"/>
                  <a:ext cx="1501373" cy="610936"/>
                </a:xfrm>
                <a:prstGeom prst="rect">
                  <a:avLst/>
                </a:prstGeom>
                <a:blipFill rotWithShape="1">
                  <a:blip r:embed="rId30"/>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10758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4"/>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8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wipe(left)">
                                      <p:cBhvr>
                                        <p:cTn id="38" dur="500"/>
                                        <p:tgtEl>
                                          <p:spTgt spid="32"/>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6"/>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9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wipe(left)">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1"/>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7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nodeType="clickEffect">
                                  <p:stCondLst>
                                    <p:cond delay="0"/>
                                  </p:stCondLst>
                                  <p:childTnLst>
                                    <p:set>
                                      <p:cBhvr>
                                        <p:cTn id="69" dur="1" fill="hold">
                                          <p:stCondLst>
                                            <p:cond delay="0"/>
                                          </p:stCondLst>
                                        </p:cTn>
                                        <p:tgtEl>
                                          <p:spTgt spid="86"/>
                                        </p:tgtEl>
                                        <p:attrNameLst>
                                          <p:attrName>style.visibility</p:attrName>
                                        </p:attrNameLst>
                                      </p:cBhvr>
                                      <p:to>
                                        <p:strVal val="hidden"/>
                                      </p:to>
                                    </p:set>
                                  </p:childTnLst>
                                </p:cTn>
                              </p:par>
                              <p:par>
                                <p:cTn id="70" presetID="1" presetClass="entr" presetSubtype="0" fill="hold" nodeType="withEffect">
                                  <p:stCondLst>
                                    <p:cond delay="0"/>
                                  </p:stCondLst>
                                  <p:childTnLst>
                                    <p:set>
                                      <p:cBhvr>
                                        <p:cTn id="71" dur="1" fill="hold">
                                          <p:stCondLst>
                                            <p:cond delay="0"/>
                                          </p:stCondLst>
                                        </p:cTn>
                                        <p:tgtEl>
                                          <p:spTgt spid="41"/>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42"/>
                                        </p:tgtEl>
                                        <p:attrNameLst>
                                          <p:attrName>style.visibility</p:attrName>
                                        </p:attrNameLst>
                                      </p:cBhvr>
                                      <p:to>
                                        <p:strVal val="visible"/>
                                      </p:to>
                                    </p:set>
                                  </p:childTnLst>
                                </p:cTn>
                              </p:par>
                              <p:par>
                                <p:cTn id="76" presetID="1" presetClass="exit" presetSubtype="0" fill="hold" nodeType="withEffect">
                                  <p:stCondLst>
                                    <p:cond delay="0"/>
                                  </p:stCondLst>
                                  <p:childTnLst>
                                    <p:set>
                                      <p:cBhvr>
                                        <p:cTn id="77" dur="1" fill="hold">
                                          <p:stCondLst>
                                            <p:cond delay="0"/>
                                          </p:stCondLst>
                                        </p:cTn>
                                        <p:tgtEl>
                                          <p:spTgt spid="41"/>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P spid="74" grpId="0"/>
      <p:bldP spid="78" grpId="0"/>
      <p:bldP spid="79" grpId="0"/>
      <p:bldP spid="1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92568" y="1038106"/>
            <a:ext cx="1524000" cy="369332"/>
          </a:xfrm>
          <a:prstGeom prst="rect">
            <a:avLst/>
          </a:prstGeom>
          <a:noFill/>
        </p:spPr>
        <p:txBody>
          <a:bodyPr wrap="square" rtlCol="0">
            <a:spAutoFit/>
          </a:bodyPr>
          <a:lstStyle/>
          <a:p>
            <a:r>
              <a:rPr lang="en-US" dirty="0"/>
              <a:t>A=ale, B=Beer</a:t>
            </a:r>
          </a:p>
        </p:txBody>
      </p:sp>
      <p:grpSp>
        <p:nvGrpSpPr>
          <p:cNvPr id="3" name="Group 2"/>
          <p:cNvGrpSpPr/>
          <p:nvPr/>
        </p:nvGrpSpPr>
        <p:grpSpPr>
          <a:xfrm>
            <a:off x="152400" y="1060646"/>
            <a:ext cx="4572000" cy="1392415"/>
            <a:chOff x="685800" y="1905000"/>
            <a:chExt cx="5360275" cy="1761704"/>
          </a:xfrm>
        </p:grpSpPr>
        <p:sp>
          <p:nvSpPr>
            <p:cNvPr id="2" name="TextBox 1"/>
            <p:cNvSpPr txBox="1"/>
            <p:nvPr/>
          </p:nvSpPr>
          <p:spPr>
            <a:xfrm>
              <a:off x="685800" y="1905000"/>
              <a:ext cx="1371600" cy="307777"/>
            </a:xfrm>
            <a:prstGeom prst="rect">
              <a:avLst/>
            </a:prstGeom>
            <a:noFill/>
          </p:spPr>
          <p:txBody>
            <a:bodyPr wrap="square" rtlCol="0">
              <a:spAutoFit/>
            </a:bodyPr>
            <a:lstStyle/>
            <a:p>
              <a:r>
                <a:rPr lang="en-US" sz="1400" dirty="0"/>
                <a:t>Maximize</a:t>
              </a:r>
            </a:p>
          </p:txBody>
        </p:sp>
        <p:sp>
          <p:nvSpPr>
            <p:cNvPr id="7" name="TextBox 6"/>
            <p:cNvSpPr txBox="1"/>
            <p:nvPr/>
          </p:nvSpPr>
          <p:spPr>
            <a:xfrm>
              <a:off x="990600" y="2209800"/>
              <a:ext cx="1295400" cy="307777"/>
            </a:xfrm>
            <a:prstGeom prst="rect">
              <a:avLst/>
            </a:prstGeom>
            <a:noFill/>
          </p:spPr>
          <p:txBody>
            <a:bodyPr wrap="square" rtlCol="0">
              <a:spAutoFit/>
            </a:bodyPr>
            <a:lstStyle/>
            <a:p>
              <a:r>
                <a:rPr lang="en-US" sz="1400" dirty="0"/>
                <a:t>Subject to:</a:t>
              </a:r>
            </a:p>
          </p:txBody>
        </p:sp>
        <p:sp>
          <p:nvSpPr>
            <p:cNvPr id="4" name="TextBox 3"/>
            <p:cNvSpPr txBox="1"/>
            <p:nvPr/>
          </p:nvSpPr>
          <p:spPr>
            <a:xfrm>
              <a:off x="2133600" y="1905000"/>
              <a:ext cx="2971800" cy="307777"/>
            </a:xfrm>
            <a:prstGeom prst="rect">
              <a:avLst/>
            </a:prstGeom>
            <a:noFill/>
          </p:spPr>
          <p:txBody>
            <a:bodyPr wrap="square" rtlCol="0">
              <a:spAutoFit/>
            </a:bodyPr>
            <a:lstStyle/>
            <a:p>
              <a:pPr>
                <a:tabLst>
                  <a:tab pos="573088" algn="l"/>
                </a:tabLst>
              </a:pPr>
              <a:r>
                <a:rPr lang="en-US" sz="1400" dirty="0"/>
                <a:t>13A	+	23B</a:t>
              </a:r>
            </a:p>
          </p:txBody>
        </p:sp>
        <p:sp>
          <p:nvSpPr>
            <p:cNvPr id="9" name="TextBox 8"/>
            <p:cNvSpPr txBox="1"/>
            <p:nvPr/>
          </p:nvSpPr>
          <p:spPr>
            <a:xfrm>
              <a:off x="5063359" y="1905000"/>
              <a:ext cx="914400" cy="307777"/>
            </a:xfrm>
            <a:prstGeom prst="rect">
              <a:avLst/>
            </a:prstGeom>
            <a:noFill/>
          </p:spPr>
          <p:txBody>
            <a:bodyPr wrap="square" rtlCol="0">
              <a:spAutoFit/>
            </a:bodyPr>
            <a:lstStyle/>
            <a:p>
              <a:r>
                <a:rPr lang="en-US" sz="1400" dirty="0"/>
                <a:t>Profit</a:t>
              </a:r>
            </a:p>
          </p:txBody>
        </p:sp>
        <p:sp>
          <p:nvSpPr>
            <p:cNvPr id="10" name="TextBox 9"/>
            <p:cNvSpPr txBox="1"/>
            <p:nvPr/>
          </p:nvSpPr>
          <p:spPr>
            <a:xfrm>
              <a:off x="2133600" y="2233136"/>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5A	+	15B	≤	480</a:t>
              </a:r>
            </a:p>
          </p:txBody>
        </p:sp>
        <p:sp>
          <p:nvSpPr>
            <p:cNvPr id="20" name="TextBox 19"/>
            <p:cNvSpPr txBox="1"/>
            <p:nvPr/>
          </p:nvSpPr>
          <p:spPr>
            <a:xfrm>
              <a:off x="5042338" y="2233136"/>
              <a:ext cx="914399" cy="307777"/>
            </a:xfrm>
            <a:prstGeom prst="rect">
              <a:avLst/>
            </a:prstGeom>
            <a:noFill/>
          </p:spPr>
          <p:txBody>
            <a:bodyPr wrap="square" rtlCol="0">
              <a:spAutoFit/>
            </a:bodyPr>
            <a:lstStyle/>
            <a:p>
              <a:r>
                <a:rPr lang="en-US" sz="1400" dirty="0"/>
                <a:t>Corn</a:t>
              </a:r>
            </a:p>
          </p:txBody>
        </p:sp>
        <p:sp>
          <p:nvSpPr>
            <p:cNvPr id="21" name="TextBox 20"/>
            <p:cNvSpPr txBox="1"/>
            <p:nvPr/>
          </p:nvSpPr>
          <p:spPr>
            <a:xfrm>
              <a:off x="2133600" y="2514600"/>
              <a:ext cx="2971800" cy="389404"/>
            </a:xfrm>
            <a:prstGeom prst="rect">
              <a:avLst/>
            </a:prstGeom>
            <a:noFill/>
          </p:spPr>
          <p:txBody>
            <a:bodyPr wrap="square" rtlCol="0">
              <a:spAutoFit/>
            </a:bodyPr>
            <a:lstStyle/>
            <a:p>
              <a:pPr>
                <a:tabLst>
                  <a:tab pos="573088" algn="l"/>
                  <a:tab pos="914400" algn="l"/>
                  <a:tab pos="1597025" algn="l"/>
                  <a:tab pos="2000250" algn="l"/>
                </a:tabLst>
              </a:pPr>
              <a:r>
                <a:rPr lang="en-US" sz="1400" dirty="0"/>
                <a:t>  4A	+	  4B	≤	160</a:t>
              </a:r>
            </a:p>
          </p:txBody>
        </p:sp>
        <p:sp>
          <p:nvSpPr>
            <p:cNvPr id="22" name="TextBox 21"/>
            <p:cNvSpPr txBox="1"/>
            <p:nvPr/>
          </p:nvSpPr>
          <p:spPr>
            <a:xfrm>
              <a:off x="5055475" y="2514600"/>
              <a:ext cx="990600" cy="307777"/>
            </a:xfrm>
            <a:prstGeom prst="rect">
              <a:avLst/>
            </a:prstGeom>
            <a:noFill/>
          </p:spPr>
          <p:txBody>
            <a:bodyPr wrap="square" rtlCol="0">
              <a:spAutoFit/>
            </a:bodyPr>
            <a:lstStyle/>
            <a:p>
              <a:r>
                <a:rPr lang="en-US" sz="1400" dirty="0"/>
                <a:t>Hops</a:t>
              </a:r>
            </a:p>
          </p:txBody>
        </p:sp>
        <p:sp>
          <p:nvSpPr>
            <p:cNvPr id="23" name="TextBox 22"/>
            <p:cNvSpPr txBox="1"/>
            <p:nvPr/>
          </p:nvSpPr>
          <p:spPr>
            <a:xfrm>
              <a:off x="2133600" y="2819400"/>
              <a:ext cx="3200399" cy="389404"/>
            </a:xfrm>
            <a:prstGeom prst="rect">
              <a:avLst/>
            </a:prstGeom>
            <a:noFill/>
          </p:spPr>
          <p:txBody>
            <a:bodyPr wrap="square" rtlCol="0">
              <a:spAutoFit/>
            </a:bodyPr>
            <a:lstStyle/>
            <a:p>
              <a:pPr>
                <a:tabLst>
                  <a:tab pos="573088" algn="l"/>
                  <a:tab pos="914400" algn="l"/>
                  <a:tab pos="1597025" algn="l"/>
                  <a:tab pos="2000250" algn="l"/>
                </a:tabLst>
              </a:pPr>
              <a:r>
                <a:rPr lang="en-US" sz="1400" dirty="0"/>
                <a:t>35A	+	20B	≤	1190</a:t>
              </a:r>
            </a:p>
          </p:txBody>
        </p:sp>
        <p:sp>
          <p:nvSpPr>
            <p:cNvPr id="24" name="TextBox 23"/>
            <p:cNvSpPr txBox="1"/>
            <p:nvPr/>
          </p:nvSpPr>
          <p:spPr>
            <a:xfrm>
              <a:off x="5042337" y="2819400"/>
              <a:ext cx="914401" cy="307777"/>
            </a:xfrm>
            <a:prstGeom prst="rect">
              <a:avLst/>
            </a:prstGeom>
            <a:noFill/>
          </p:spPr>
          <p:txBody>
            <a:bodyPr wrap="square" rtlCol="0">
              <a:spAutoFit/>
            </a:bodyPr>
            <a:lstStyle/>
            <a:p>
              <a:r>
                <a:rPr lang="en-US" sz="1400" dirty="0"/>
                <a:t>Malt</a:t>
              </a:r>
            </a:p>
          </p:txBody>
        </p:sp>
        <p:sp>
          <p:nvSpPr>
            <p:cNvPr id="25" name="TextBox 24"/>
            <p:cNvSpPr txBox="1"/>
            <p:nvPr/>
          </p:nvSpPr>
          <p:spPr>
            <a:xfrm>
              <a:off x="2133600" y="3124200"/>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A			≥	0</a:t>
              </a:r>
            </a:p>
          </p:txBody>
        </p:sp>
        <p:sp>
          <p:nvSpPr>
            <p:cNvPr id="27" name="TextBox 26"/>
            <p:cNvSpPr txBox="1"/>
            <p:nvPr/>
          </p:nvSpPr>
          <p:spPr>
            <a:xfrm>
              <a:off x="2133599" y="3358927"/>
              <a:ext cx="2971800" cy="307777"/>
            </a:xfrm>
            <a:prstGeom prst="rect">
              <a:avLst/>
            </a:prstGeom>
            <a:noFill/>
          </p:spPr>
          <p:txBody>
            <a:bodyPr wrap="square" rtlCol="0">
              <a:spAutoFit/>
            </a:bodyPr>
            <a:lstStyle/>
            <a:p>
              <a:pPr>
                <a:tabLst>
                  <a:tab pos="573088" algn="l"/>
                  <a:tab pos="914400" algn="l"/>
                  <a:tab pos="1597025" algn="l"/>
                  <a:tab pos="2000250" algn="l"/>
                </a:tabLst>
              </a:pPr>
              <a:r>
                <a:rPr lang="en-US" sz="1400" dirty="0"/>
                <a:t>		     B	≥	0</a:t>
              </a:r>
            </a:p>
          </p:txBody>
        </p:sp>
      </p:grpSp>
      <p:grpSp>
        <p:nvGrpSpPr>
          <p:cNvPr id="17" name="Group 16"/>
          <p:cNvGrpSpPr/>
          <p:nvPr/>
        </p:nvGrpSpPr>
        <p:grpSpPr>
          <a:xfrm>
            <a:off x="4328668" y="2708265"/>
            <a:ext cx="4038600" cy="1969155"/>
            <a:chOff x="4833556" y="2770425"/>
            <a:chExt cx="2609850" cy="2400995"/>
          </a:xfrm>
        </p:grpSpPr>
        <p:cxnSp>
          <p:nvCxnSpPr>
            <p:cNvPr id="18" name="Straight Connector 17"/>
            <p:cNvCxnSpPr/>
            <p:nvPr/>
          </p:nvCxnSpPr>
          <p:spPr>
            <a:xfrm>
              <a:off x="4953000" y="3157374"/>
              <a:ext cx="2490406" cy="20140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33556" y="2770425"/>
              <a:ext cx="1419988" cy="307777"/>
            </a:xfrm>
            <a:prstGeom prst="rect">
              <a:avLst/>
            </a:prstGeom>
            <a:noFill/>
          </p:spPr>
          <p:txBody>
            <a:bodyPr wrap="square" rtlCol="0">
              <a:spAutoFit/>
            </a:bodyPr>
            <a:lstStyle/>
            <a:p>
              <a:r>
                <a:rPr lang="en-US" sz="1400" dirty="0"/>
                <a:t>Profit ($800)</a:t>
              </a:r>
            </a:p>
          </p:txBody>
        </p:sp>
      </p:grpSp>
      <p:cxnSp>
        <p:nvCxnSpPr>
          <p:cNvPr id="26" name="Straight Connector 25"/>
          <p:cNvCxnSpPr/>
          <p:nvPr/>
        </p:nvCxnSpPr>
        <p:spPr>
          <a:xfrm>
            <a:off x="4038600" y="2667000"/>
            <a:ext cx="0" cy="3352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38600" y="6019800"/>
            <a:ext cx="429094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6200000">
            <a:off x="3516120" y="3990703"/>
            <a:ext cx="647700" cy="369332"/>
          </a:xfrm>
          <a:prstGeom prst="rect">
            <a:avLst/>
          </a:prstGeom>
          <a:noFill/>
        </p:spPr>
        <p:txBody>
          <a:bodyPr wrap="square" rtlCol="0">
            <a:spAutoFit/>
          </a:bodyPr>
          <a:lstStyle/>
          <a:p>
            <a:r>
              <a:rPr lang="en-US" dirty="0"/>
              <a:t>Beer</a:t>
            </a:r>
          </a:p>
        </p:txBody>
      </p:sp>
      <p:sp>
        <p:nvSpPr>
          <p:cNvPr id="39" name="TextBox 38"/>
          <p:cNvSpPr txBox="1"/>
          <p:nvPr/>
        </p:nvSpPr>
        <p:spPr>
          <a:xfrm>
            <a:off x="3478020" y="2893684"/>
            <a:ext cx="723900" cy="369332"/>
          </a:xfrm>
          <a:prstGeom prst="rect">
            <a:avLst/>
          </a:prstGeom>
          <a:noFill/>
        </p:spPr>
        <p:txBody>
          <a:bodyPr wrap="square" rtlCol="0">
            <a:spAutoFit/>
          </a:bodyPr>
          <a:lstStyle/>
          <a:p>
            <a:r>
              <a:rPr lang="en-US" dirty="0"/>
              <a:t>0,32</a:t>
            </a:r>
          </a:p>
        </p:txBody>
      </p:sp>
      <p:grpSp>
        <p:nvGrpSpPr>
          <p:cNvPr id="74" name="Group 73"/>
          <p:cNvGrpSpPr/>
          <p:nvPr/>
        </p:nvGrpSpPr>
        <p:grpSpPr>
          <a:xfrm>
            <a:off x="4038600" y="3054323"/>
            <a:ext cx="4062339" cy="2965476"/>
            <a:chOff x="4038600" y="3054323"/>
            <a:chExt cx="4062339" cy="2965476"/>
          </a:xfrm>
        </p:grpSpPr>
        <p:sp>
          <p:nvSpPr>
            <p:cNvPr id="41" name="Right Triangle 40"/>
            <p:cNvSpPr/>
            <p:nvPr/>
          </p:nvSpPr>
          <p:spPr>
            <a:xfrm>
              <a:off x="4051308" y="3054323"/>
              <a:ext cx="1435092" cy="374931"/>
            </a:xfrm>
            <a:prstGeom prst="rtTriangle">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Triangle 41"/>
            <p:cNvSpPr/>
            <p:nvPr/>
          </p:nvSpPr>
          <p:spPr>
            <a:xfrm>
              <a:off x="5448300" y="3429254"/>
              <a:ext cx="1714500" cy="1304670"/>
            </a:xfrm>
            <a:prstGeom prst="rtTriangle">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Triangle 42"/>
            <p:cNvSpPr/>
            <p:nvPr/>
          </p:nvSpPr>
          <p:spPr>
            <a:xfrm>
              <a:off x="7162798" y="4733924"/>
              <a:ext cx="938141" cy="1285875"/>
            </a:xfrm>
            <a:prstGeom prst="rtTriangle">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038600" y="3429254"/>
              <a:ext cx="1409700" cy="2590544"/>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448300" y="4733923"/>
              <a:ext cx="1714498" cy="1285875"/>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p:cNvSpPr txBox="1"/>
          <p:nvPr/>
        </p:nvSpPr>
        <p:spPr>
          <a:xfrm>
            <a:off x="4762500" y="3434012"/>
            <a:ext cx="723900" cy="369332"/>
          </a:xfrm>
          <a:prstGeom prst="rect">
            <a:avLst/>
          </a:prstGeom>
          <a:noFill/>
        </p:spPr>
        <p:txBody>
          <a:bodyPr wrap="square" rtlCol="0">
            <a:spAutoFit/>
          </a:bodyPr>
          <a:lstStyle/>
          <a:p>
            <a:r>
              <a:rPr lang="en-US" dirty="0"/>
              <a:t>12,28</a:t>
            </a:r>
          </a:p>
        </p:txBody>
      </p:sp>
      <p:sp>
        <p:nvSpPr>
          <p:cNvPr id="47" name="TextBox 46"/>
          <p:cNvSpPr txBox="1"/>
          <p:nvPr/>
        </p:nvSpPr>
        <p:spPr>
          <a:xfrm>
            <a:off x="6438898" y="4733924"/>
            <a:ext cx="723900" cy="369332"/>
          </a:xfrm>
          <a:prstGeom prst="rect">
            <a:avLst/>
          </a:prstGeom>
          <a:noFill/>
        </p:spPr>
        <p:txBody>
          <a:bodyPr wrap="square" rtlCol="0">
            <a:spAutoFit/>
          </a:bodyPr>
          <a:lstStyle/>
          <a:p>
            <a:r>
              <a:rPr lang="en-US" dirty="0"/>
              <a:t>26,14</a:t>
            </a:r>
          </a:p>
        </p:txBody>
      </p:sp>
      <p:grpSp>
        <p:nvGrpSpPr>
          <p:cNvPr id="81" name="Group 80"/>
          <p:cNvGrpSpPr/>
          <p:nvPr/>
        </p:nvGrpSpPr>
        <p:grpSpPr>
          <a:xfrm>
            <a:off x="4038600" y="3055036"/>
            <a:ext cx="4832647" cy="1145350"/>
            <a:chOff x="4038600" y="3055036"/>
            <a:chExt cx="4832647" cy="1145350"/>
          </a:xfrm>
        </p:grpSpPr>
        <p:cxnSp>
          <p:nvCxnSpPr>
            <p:cNvPr id="36" name="Straight Connector 35"/>
            <p:cNvCxnSpPr/>
            <p:nvPr/>
          </p:nvCxnSpPr>
          <p:spPr>
            <a:xfrm>
              <a:off x="4038600" y="3055036"/>
              <a:ext cx="4191000" cy="108918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8109247" y="3831054"/>
              <a:ext cx="762000" cy="369332"/>
            </a:xfrm>
            <a:prstGeom prst="rect">
              <a:avLst/>
            </a:prstGeom>
            <a:noFill/>
          </p:spPr>
          <p:txBody>
            <a:bodyPr wrap="square" rtlCol="0">
              <a:spAutoFit/>
            </a:bodyPr>
            <a:lstStyle/>
            <a:p>
              <a:r>
                <a:rPr lang="en-US" dirty="0"/>
                <a:t>Corn</a:t>
              </a:r>
            </a:p>
          </p:txBody>
        </p:sp>
      </p:grpSp>
      <p:grpSp>
        <p:nvGrpSpPr>
          <p:cNvPr id="82" name="Group 81"/>
          <p:cNvGrpSpPr/>
          <p:nvPr/>
        </p:nvGrpSpPr>
        <p:grpSpPr>
          <a:xfrm>
            <a:off x="4689623" y="2834475"/>
            <a:ext cx="4173317" cy="2804325"/>
            <a:chOff x="4689623" y="2834475"/>
            <a:chExt cx="4173317" cy="2804325"/>
          </a:xfrm>
        </p:grpSpPr>
        <p:cxnSp>
          <p:nvCxnSpPr>
            <p:cNvPr id="30" name="Straight Connector 29"/>
            <p:cNvCxnSpPr/>
            <p:nvPr/>
          </p:nvCxnSpPr>
          <p:spPr>
            <a:xfrm>
              <a:off x="4689623" y="2834475"/>
              <a:ext cx="3639917" cy="280432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8100940" y="5178953"/>
              <a:ext cx="762000" cy="369332"/>
            </a:xfrm>
            <a:prstGeom prst="rect">
              <a:avLst/>
            </a:prstGeom>
            <a:noFill/>
          </p:spPr>
          <p:txBody>
            <a:bodyPr wrap="square" rtlCol="0">
              <a:spAutoFit/>
            </a:bodyPr>
            <a:lstStyle/>
            <a:p>
              <a:r>
                <a:rPr lang="en-US" dirty="0"/>
                <a:t>Hops</a:t>
              </a:r>
            </a:p>
          </p:txBody>
        </p:sp>
      </p:grpSp>
      <p:grpSp>
        <p:nvGrpSpPr>
          <p:cNvPr id="83" name="Group 82"/>
          <p:cNvGrpSpPr/>
          <p:nvPr/>
        </p:nvGrpSpPr>
        <p:grpSpPr>
          <a:xfrm>
            <a:off x="5715000" y="2508445"/>
            <a:ext cx="2394247" cy="3511355"/>
            <a:chOff x="5715000" y="2508445"/>
            <a:chExt cx="2394247" cy="3511355"/>
          </a:xfrm>
        </p:grpSpPr>
        <p:cxnSp>
          <p:nvCxnSpPr>
            <p:cNvPr id="33" name="Straight Connector 32"/>
            <p:cNvCxnSpPr/>
            <p:nvPr/>
          </p:nvCxnSpPr>
          <p:spPr>
            <a:xfrm>
              <a:off x="5715000" y="2757072"/>
              <a:ext cx="2394247" cy="3262728"/>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727812" y="2508445"/>
              <a:ext cx="762000" cy="369332"/>
            </a:xfrm>
            <a:prstGeom prst="rect">
              <a:avLst/>
            </a:prstGeom>
            <a:noFill/>
          </p:spPr>
          <p:txBody>
            <a:bodyPr wrap="square" rtlCol="0">
              <a:spAutoFit/>
            </a:bodyPr>
            <a:lstStyle/>
            <a:p>
              <a:r>
                <a:rPr lang="en-US" dirty="0"/>
                <a:t>Malt</a:t>
              </a:r>
            </a:p>
          </p:txBody>
        </p:sp>
      </p:grpSp>
      <p:sp>
        <p:nvSpPr>
          <p:cNvPr id="67" name="TextBox 66"/>
          <p:cNvSpPr txBox="1"/>
          <p:nvPr/>
        </p:nvSpPr>
        <p:spPr>
          <a:xfrm>
            <a:off x="8245460" y="6021802"/>
            <a:ext cx="762000" cy="369332"/>
          </a:xfrm>
          <a:prstGeom prst="rect">
            <a:avLst/>
          </a:prstGeom>
          <a:noFill/>
        </p:spPr>
        <p:txBody>
          <a:bodyPr wrap="square" rtlCol="0">
            <a:spAutoFit/>
          </a:bodyPr>
          <a:lstStyle/>
          <a:p>
            <a:r>
              <a:rPr lang="en-US" dirty="0"/>
              <a:t>Ale</a:t>
            </a:r>
          </a:p>
        </p:txBody>
      </p:sp>
      <p:grpSp>
        <p:nvGrpSpPr>
          <p:cNvPr id="68" name="Group 67"/>
          <p:cNvGrpSpPr/>
          <p:nvPr/>
        </p:nvGrpSpPr>
        <p:grpSpPr>
          <a:xfrm>
            <a:off x="4481068" y="2286000"/>
            <a:ext cx="4038600" cy="1969155"/>
            <a:chOff x="4833556" y="2770425"/>
            <a:chExt cx="2609850" cy="2400995"/>
          </a:xfrm>
        </p:grpSpPr>
        <p:cxnSp>
          <p:nvCxnSpPr>
            <p:cNvPr id="69" name="Straight Connector 68"/>
            <p:cNvCxnSpPr/>
            <p:nvPr/>
          </p:nvCxnSpPr>
          <p:spPr>
            <a:xfrm>
              <a:off x="4953000" y="3157374"/>
              <a:ext cx="2490406" cy="20140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833556" y="2770425"/>
              <a:ext cx="1419988" cy="375273"/>
            </a:xfrm>
            <a:prstGeom prst="rect">
              <a:avLst/>
            </a:prstGeom>
            <a:noFill/>
          </p:spPr>
          <p:txBody>
            <a:bodyPr wrap="square" rtlCol="0">
              <a:spAutoFit/>
            </a:bodyPr>
            <a:lstStyle/>
            <a:p>
              <a:r>
                <a:rPr lang="en-US" sz="1400" dirty="0"/>
                <a:t>Profit ($1,000)</a:t>
              </a:r>
            </a:p>
          </p:txBody>
        </p:sp>
      </p:grpSp>
      <p:grpSp>
        <p:nvGrpSpPr>
          <p:cNvPr id="71" name="Group 70"/>
          <p:cNvGrpSpPr/>
          <p:nvPr/>
        </p:nvGrpSpPr>
        <p:grpSpPr>
          <a:xfrm>
            <a:off x="4800600" y="1905000"/>
            <a:ext cx="4038600" cy="1969155"/>
            <a:chOff x="4833556" y="2770425"/>
            <a:chExt cx="2609850" cy="2400995"/>
          </a:xfrm>
        </p:grpSpPr>
        <p:cxnSp>
          <p:nvCxnSpPr>
            <p:cNvPr id="72" name="Straight Connector 71"/>
            <p:cNvCxnSpPr/>
            <p:nvPr/>
          </p:nvCxnSpPr>
          <p:spPr>
            <a:xfrm>
              <a:off x="4953000" y="3157374"/>
              <a:ext cx="2490406" cy="20140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833556" y="2770425"/>
              <a:ext cx="1419988" cy="375273"/>
            </a:xfrm>
            <a:prstGeom prst="rect">
              <a:avLst/>
            </a:prstGeom>
            <a:noFill/>
          </p:spPr>
          <p:txBody>
            <a:bodyPr wrap="square" rtlCol="0">
              <a:spAutoFit/>
            </a:bodyPr>
            <a:lstStyle/>
            <a:p>
              <a:r>
                <a:rPr lang="en-US" sz="1400" dirty="0"/>
                <a:t>Profit ($1,200)</a:t>
              </a:r>
            </a:p>
          </p:txBody>
        </p:sp>
      </p:grpSp>
      <p:grpSp>
        <p:nvGrpSpPr>
          <p:cNvPr id="75" name="Group 74"/>
          <p:cNvGrpSpPr/>
          <p:nvPr/>
        </p:nvGrpSpPr>
        <p:grpSpPr>
          <a:xfrm>
            <a:off x="304800" y="2909500"/>
            <a:ext cx="2819400" cy="3262700"/>
            <a:chOff x="304800" y="2909500"/>
            <a:chExt cx="2819400" cy="3262700"/>
          </a:xfrm>
        </p:grpSpPr>
        <p:sp>
          <p:nvSpPr>
            <p:cNvPr id="76" name="TextBox 75"/>
            <p:cNvSpPr txBox="1"/>
            <p:nvPr/>
          </p:nvSpPr>
          <p:spPr>
            <a:xfrm>
              <a:off x="304800" y="2909500"/>
              <a:ext cx="2590800" cy="646331"/>
            </a:xfrm>
            <a:prstGeom prst="rect">
              <a:avLst/>
            </a:prstGeom>
            <a:noFill/>
          </p:spPr>
          <p:txBody>
            <a:bodyPr wrap="square" rtlCol="0">
              <a:spAutoFit/>
            </a:bodyPr>
            <a:lstStyle/>
            <a:p>
              <a:r>
                <a:rPr lang="en-US" dirty="0"/>
                <a:t>Hops and Corn or effective constraints</a:t>
              </a:r>
            </a:p>
          </p:txBody>
        </p:sp>
        <p:sp>
          <p:nvSpPr>
            <p:cNvPr id="77" name="TextBox 76"/>
            <p:cNvSpPr txBox="1"/>
            <p:nvPr/>
          </p:nvSpPr>
          <p:spPr>
            <a:xfrm>
              <a:off x="304800" y="3657600"/>
              <a:ext cx="2590800" cy="923330"/>
            </a:xfrm>
            <a:prstGeom prst="rect">
              <a:avLst/>
            </a:prstGeom>
            <a:noFill/>
          </p:spPr>
          <p:txBody>
            <a:bodyPr wrap="square" rtlCol="0">
              <a:spAutoFit/>
            </a:bodyPr>
            <a:lstStyle/>
            <a:p>
              <a:r>
                <a:rPr lang="en-US" dirty="0"/>
                <a:t>By using all the Hops and Corn the Brewery will maximize profits at $800</a:t>
              </a:r>
            </a:p>
          </p:txBody>
        </p:sp>
        <p:sp>
          <p:nvSpPr>
            <p:cNvPr id="78" name="TextBox 77"/>
            <p:cNvSpPr txBox="1"/>
            <p:nvPr/>
          </p:nvSpPr>
          <p:spPr>
            <a:xfrm>
              <a:off x="304800" y="5159522"/>
              <a:ext cx="2590800" cy="646331"/>
            </a:xfrm>
            <a:prstGeom prst="rect">
              <a:avLst/>
            </a:prstGeom>
            <a:noFill/>
          </p:spPr>
          <p:txBody>
            <a:bodyPr wrap="square" rtlCol="0">
              <a:spAutoFit/>
            </a:bodyPr>
            <a:lstStyle/>
            <a:p>
              <a:r>
                <a:rPr lang="en-US" dirty="0"/>
                <a:t>With 210 lbs. of Malt remaining</a:t>
              </a:r>
            </a:p>
          </p:txBody>
        </p:sp>
        <p:sp>
          <p:nvSpPr>
            <p:cNvPr id="79" name="TextBox 78"/>
            <p:cNvSpPr txBox="1"/>
            <p:nvPr/>
          </p:nvSpPr>
          <p:spPr>
            <a:xfrm>
              <a:off x="332814" y="5864423"/>
              <a:ext cx="2534771" cy="307777"/>
            </a:xfrm>
            <a:prstGeom prst="rect">
              <a:avLst/>
            </a:prstGeom>
            <a:noFill/>
          </p:spPr>
          <p:txBody>
            <a:bodyPr wrap="square" rtlCol="0">
              <a:spAutoFit/>
            </a:bodyPr>
            <a:lstStyle/>
            <a:p>
              <a:pPr>
                <a:tabLst>
                  <a:tab pos="573088" algn="l"/>
                  <a:tab pos="914400" algn="l"/>
                  <a:tab pos="1597025" algn="l"/>
                  <a:tab pos="1828800" algn="l"/>
                </a:tabLst>
              </a:pPr>
              <a:r>
                <a:rPr lang="en-US" sz="1400" dirty="0"/>
                <a:t>35(12)	+	20(28)	=	980</a:t>
              </a:r>
            </a:p>
          </p:txBody>
        </p:sp>
        <p:sp>
          <p:nvSpPr>
            <p:cNvPr id="80" name="TextBox 79"/>
            <p:cNvSpPr txBox="1"/>
            <p:nvPr/>
          </p:nvSpPr>
          <p:spPr>
            <a:xfrm>
              <a:off x="304800" y="4648200"/>
              <a:ext cx="2819400" cy="523220"/>
            </a:xfrm>
            <a:prstGeom prst="rect">
              <a:avLst/>
            </a:prstGeom>
            <a:noFill/>
          </p:spPr>
          <p:txBody>
            <a:bodyPr wrap="square" rtlCol="0">
              <a:spAutoFit/>
            </a:bodyPr>
            <a:lstStyle/>
            <a:p>
              <a:pPr>
                <a:tabLst>
                  <a:tab pos="573088" algn="l"/>
                  <a:tab pos="977900" algn="l"/>
                  <a:tab pos="1600200" algn="l"/>
                  <a:tab pos="1828800" algn="l"/>
                </a:tabLst>
              </a:pPr>
              <a:r>
                <a:rPr lang="en-US" sz="1400" dirty="0"/>
                <a:t>13(26)	+	23(14)	=	$800	</a:t>
              </a:r>
            </a:p>
          </p:txBody>
        </p:sp>
      </p:grpSp>
      <p:sp>
        <p:nvSpPr>
          <p:cNvPr id="85" name="TextBox 84"/>
          <p:cNvSpPr txBox="1"/>
          <p:nvPr/>
        </p:nvSpPr>
        <p:spPr>
          <a:xfrm>
            <a:off x="7643368" y="6034955"/>
            <a:ext cx="723900" cy="369332"/>
          </a:xfrm>
          <a:prstGeom prst="rect">
            <a:avLst/>
          </a:prstGeom>
          <a:noFill/>
        </p:spPr>
        <p:txBody>
          <a:bodyPr wrap="square" rtlCol="0">
            <a:spAutoFit/>
          </a:bodyPr>
          <a:lstStyle/>
          <a:p>
            <a:r>
              <a:rPr lang="en-US" dirty="0"/>
              <a:t>34,0</a:t>
            </a:r>
          </a:p>
        </p:txBody>
      </p:sp>
    </p:spTree>
    <p:extLst>
      <p:ext uri="{BB962C8B-B14F-4D97-AF65-F5344CB8AC3E}">
        <p14:creationId xmlns:p14="http://schemas.microsoft.com/office/powerpoint/2010/main" val="37687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500"/>
                                        <p:tgtEl>
                                          <p:spTgt spid="8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83"/>
                                        </p:tgtEl>
                                        <p:attrNameLst>
                                          <p:attrName>style.visibility</p:attrName>
                                        </p:attrNameLst>
                                      </p:cBhvr>
                                      <p:to>
                                        <p:strVal val="visible"/>
                                      </p:to>
                                    </p:set>
                                    <p:animEffect transition="in" filter="wipe(left)">
                                      <p:cBhvr>
                                        <p:cTn id="14" dur="500"/>
                                        <p:tgtEl>
                                          <p:spTgt spid="83"/>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2"/>
                                        </p:tgtEl>
                                        <p:attrNameLst>
                                          <p:attrName>style.visibility</p:attrName>
                                        </p:attrNameLst>
                                      </p:cBhvr>
                                      <p:to>
                                        <p:strVal val="visible"/>
                                      </p:to>
                                    </p:set>
                                    <p:animEffect transition="in" filter="wipe(left)">
                                      <p:cBhvr>
                                        <p:cTn id="21" dur="500"/>
                                        <p:tgtEl>
                                          <p:spTgt spid="8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4"/>
                                        </p:tgtEl>
                                        <p:attrNameLst>
                                          <p:attrName>style.visibility</p:attrName>
                                        </p:attrNameLst>
                                      </p:cBhvr>
                                      <p:to>
                                        <p:strVal val="visible"/>
                                      </p:to>
                                    </p:set>
                                    <p:animEffect transition="in" filter="fade">
                                      <p:cBhvr>
                                        <p:cTn id="26" dur="500"/>
                                        <p:tgtEl>
                                          <p:spTgt spid="7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81"/>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8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83"/>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wipe(left)">
                                      <p:cBhvr>
                                        <p:cTn id="43" dur="500"/>
                                        <p:tgtEl>
                                          <p:spTgt spid="7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wipe(left)">
                                      <p:cBhvr>
                                        <p:cTn id="48" dur="500"/>
                                        <p:tgtEl>
                                          <p:spTgt spid="68"/>
                                        </p:tgtEl>
                                      </p:cBhvr>
                                    </p:animEffect>
                                  </p:childTnLst>
                                </p:cTn>
                              </p:par>
                              <p:par>
                                <p:cTn id="49" presetID="10" presetClass="exit" presetSubtype="0" fill="hold" nodeType="withEffect">
                                  <p:stCondLst>
                                    <p:cond delay="0"/>
                                  </p:stCondLst>
                                  <p:childTnLst>
                                    <p:animEffect transition="out" filter="fade">
                                      <p:cBhvr>
                                        <p:cTn id="50" dur="500"/>
                                        <p:tgtEl>
                                          <p:spTgt spid="71"/>
                                        </p:tgtEl>
                                      </p:cBhvr>
                                    </p:animEffect>
                                    <p:set>
                                      <p:cBhvr>
                                        <p:cTn id="51" dur="1" fill="hold">
                                          <p:stCondLst>
                                            <p:cond delay="499"/>
                                          </p:stCondLst>
                                        </p:cTn>
                                        <p:tgtEl>
                                          <p:spTgt spid="7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par>
                                <p:cTn id="57" presetID="10" presetClass="exit" presetSubtype="0" fill="hold" nodeType="withEffect">
                                  <p:stCondLst>
                                    <p:cond delay="0"/>
                                  </p:stCondLst>
                                  <p:childTnLst>
                                    <p:animEffect transition="out" filter="fade">
                                      <p:cBhvr>
                                        <p:cTn id="58" dur="500"/>
                                        <p:tgtEl>
                                          <p:spTgt spid="68"/>
                                        </p:tgtEl>
                                      </p:cBhvr>
                                    </p:animEffect>
                                    <p:set>
                                      <p:cBhvr>
                                        <p:cTn id="59" dur="1" fill="hold">
                                          <p:stCondLst>
                                            <p:cond delay="499"/>
                                          </p:stCondLst>
                                        </p:cTn>
                                        <p:tgtEl>
                                          <p:spTgt spid="68"/>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6" grpId="0"/>
      <p:bldP spid="47" grpId="0"/>
      <p:bldP spid="85" grpId="0"/>
    </p:bldLst>
  </p:timing>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eStudy</Template>
  <TotalTime>515</TotalTime>
  <Words>1569</Words>
  <Application>Microsoft Office PowerPoint</Application>
  <PresentationFormat>On-screen Show (4:3)</PresentationFormat>
  <Paragraphs>359</Paragraphs>
  <Slides>18</Slides>
  <Notes>3</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 Math</vt:lpstr>
      <vt:lpstr>eStudy</vt:lpstr>
      <vt:lpstr>Linear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Michael</dc:creator>
  <cp:lastModifiedBy>Michael Roberson</cp:lastModifiedBy>
  <cp:revision>107</cp:revision>
  <dcterms:created xsi:type="dcterms:W3CDTF">2012-04-06T19:10:09Z</dcterms:created>
  <dcterms:modified xsi:type="dcterms:W3CDTF">2017-11-21T17:45:55Z</dcterms:modified>
</cp:coreProperties>
</file>