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257" r:id="rId2"/>
    <p:sldId id="356" r:id="rId3"/>
    <p:sldId id="341" r:id="rId4"/>
    <p:sldId id="340" r:id="rId5"/>
    <p:sldId id="302" r:id="rId6"/>
    <p:sldId id="303" r:id="rId7"/>
    <p:sldId id="276" r:id="rId8"/>
    <p:sldId id="277" r:id="rId9"/>
    <p:sldId id="322" r:id="rId10"/>
    <p:sldId id="323" r:id="rId11"/>
    <p:sldId id="326" r:id="rId12"/>
    <p:sldId id="327" r:id="rId13"/>
    <p:sldId id="343" r:id="rId14"/>
    <p:sldId id="328" r:id="rId15"/>
    <p:sldId id="316" r:id="rId16"/>
    <p:sldId id="336" r:id="rId17"/>
    <p:sldId id="330" r:id="rId18"/>
    <p:sldId id="346" r:id="rId19"/>
    <p:sldId id="331" r:id="rId20"/>
    <p:sldId id="332" r:id="rId21"/>
    <p:sldId id="335" r:id="rId22"/>
    <p:sldId id="305" r:id="rId23"/>
    <p:sldId id="306" r:id="rId24"/>
    <p:sldId id="307" r:id="rId25"/>
    <p:sldId id="308" r:id="rId26"/>
    <p:sldId id="349" r:id="rId27"/>
    <p:sldId id="310" r:id="rId28"/>
    <p:sldId id="350" r:id="rId29"/>
    <p:sldId id="351" r:id="rId30"/>
    <p:sldId id="347" r:id="rId31"/>
    <p:sldId id="348" r:id="rId32"/>
    <p:sldId id="339" r:id="rId33"/>
    <p:sldId id="338" r:id="rId34"/>
    <p:sldId id="355" r:id="rId35"/>
    <p:sldId id="352" r:id="rId36"/>
    <p:sldId id="353" r:id="rId37"/>
    <p:sldId id="281" r:id="rId38"/>
    <p:sldId id="282" r:id="rId39"/>
    <p:sldId id="354" r:id="rId40"/>
    <p:sldId id="283" r:id="rId41"/>
    <p:sldId id="284" r:id="rId4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1">
          <p15:clr>
            <a:srgbClr val="A4A3A4"/>
          </p15:clr>
        </p15:guide>
        <p15:guide id="2" pos="5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0066FF"/>
    <a:srgbClr val="3131FB"/>
    <a:srgbClr val="8CF4EA"/>
    <a:srgbClr val="808080"/>
    <a:srgbClr val="990033"/>
    <a:srgbClr val="003366"/>
    <a:srgbClr val="FFFFFF"/>
    <a:srgbClr val="99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1" autoAdjust="0"/>
    <p:restoredTop sz="90971" autoAdjust="0"/>
  </p:normalViewPr>
  <p:slideViewPr>
    <p:cSldViewPr snapToGrid="0">
      <p:cViewPr varScale="1">
        <p:scale>
          <a:sx n="99" d="100"/>
          <a:sy n="99" d="100"/>
        </p:scale>
        <p:origin x="1164" y="72"/>
      </p:cViewPr>
      <p:guideLst>
        <p:guide orient="horz" pos="791"/>
        <p:guide pos="5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-14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13" Type="http://schemas.openxmlformats.org/officeDocument/2006/relationships/slide" Target="slides/slide31.xml"/><Relationship Id="rId18" Type="http://schemas.openxmlformats.org/officeDocument/2006/relationships/slide" Target="slides/slide39.xml"/><Relationship Id="rId3" Type="http://schemas.openxmlformats.org/officeDocument/2006/relationships/slide" Target="slides/slide13.xml"/><Relationship Id="rId7" Type="http://schemas.openxmlformats.org/officeDocument/2006/relationships/slide" Target="slides/slide22.xml"/><Relationship Id="rId12" Type="http://schemas.openxmlformats.org/officeDocument/2006/relationships/slide" Target="slides/slide30.xml"/><Relationship Id="rId17" Type="http://schemas.openxmlformats.org/officeDocument/2006/relationships/slide" Target="slides/slide37.xml"/><Relationship Id="rId2" Type="http://schemas.openxmlformats.org/officeDocument/2006/relationships/slide" Target="slides/slide11.xml"/><Relationship Id="rId16" Type="http://schemas.openxmlformats.org/officeDocument/2006/relationships/slide" Target="slides/slide36.xml"/><Relationship Id="rId1" Type="http://schemas.openxmlformats.org/officeDocument/2006/relationships/slide" Target="slides/slide7.xml"/><Relationship Id="rId6" Type="http://schemas.openxmlformats.org/officeDocument/2006/relationships/slide" Target="slides/slide20.xml"/><Relationship Id="rId11" Type="http://schemas.openxmlformats.org/officeDocument/2006/relationships/slide" Target="slides/slide29.xml"/><Relationship Id="rId5" Type="http://schemas.openxmlformats.org/officeDocument/2006/relationships/slide" Target="slides/slide18.xml"/><Relationship Id="rId15" Type="http://schemas.openxmlformats.org/officeDocument/2006/relationships/slide" Target="slides/slide35.xml"/><Relationship Id="rId10" Type="http://schemas.openxmlformats.org/officeDocument/2006/relationships/slide" Target="slides/slide28.xml"/><Relationship Id="rId19" Type="http://schemas.openxmlformats.org/officeDocument/2006/relationships/slide" Target="slides/slide40.xml"/><Relationship Id="rId4" Type="http://schemas.openxmlformats.org/officeDocument/2006/relationships/slide" Target="slides/slide17.xml"/><Relationship Id="rId9" Type="http://schemas.openxmlformats.org/officeDocument/2006/relationships/slide" Target="slides/slide27.xml"/><Relationship Id="rId14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593BED5-92FC-4245-9719-797BA281A5F7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33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fld id="{19FD9A40-AC27-4CF3-9019-F959C5DC5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78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087B2-F2BE-4A7C-87AC-859B0277B41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DD76-2AEF-4901-85B3-068534306E0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27393-C6E9-4928-B905-0D90F0A2668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EFD34-7410-4D1B-BC86-D056AD27F1E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E1A91-C3C9-49FD-A637-CF5E7FEEA39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BB052-03DD-4BB2-BDEE-29B78BD56E0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B617A-CE68-448F-A512-659EDECFB20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CCEA4-5CFD-414C-A561-6E1FFB333D0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FF6DA-63DD-42FE-A7BA-C4844917412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B07F0-D29A-46D9-808D-61E751D7AF5B}" type="slidenum">
              <a:rPr lang="en-US"/>
              <a:pPr/>
              <a:t>18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FFCD8-507F-45C9-8312-0F906F09D27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087B2-F2BE-4A7C-87AC-859B0277B419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7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663CE-C477-4785-BFB9-2DF6949C9A3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509-16DF-47BC-AAE4-53A9AEFE865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32C20-F8FA-4A2D-8D8E-EAB650712CB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AD4A1-1724-4494-896C-2F7105C6614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11093-9E9F-418C-954B-56C2FD898DF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7601B-4BDB-47C5-94BD-8725BA6B7BF5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02F10-C015-4D89-8FD1-61CDDBA271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DFA69-6039-4585-AEE2-70B497620DED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3F20-F65C-4179-A45F-3F448A5243C5}" type="slidenum">
              <a:rPr lang="en-US"/>
              <a:pPr/>
              <a:t>28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38724-8A6E-40C7-AD3A-FDFD8CD5D9CF}" type="slidenum">
              <a:rPr lang="en-US"/>
              <a:pPr/>
              <a:t>29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D9D8F-5F79-43F8-A251-74D086C4BED6}" type="slidenum">
              <a:rPr lang="en-US"/>
              <a:pPr/>
              <a:t>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9AAD3-DC2A-46D6-B79C-DAE9B5CF9AB8}" type="slidenum">
              <a:rPr lang="en-US"/>
              <a:pPr/>
              <a:t>30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A17EB-BD7E-4C05-9A2D-24CC493D2BD9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8D63A-B472-4DC9-9A2B-324EF55E4FA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633A3-CECC-4EC2-A849-2C61A2ED63A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8A8D4-E9D4-4544-87A9-8F1166172967}" type="slidenum">
              <a:rPr lang="en-US"/>
              <a:pPr/>
              <a:t>34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2D22-CE32-4C68-BF02-19D2C9E1B860}" type="slidenum">
              <a:rPr lang="en-US"/>
              <a:pPr/>
              <a:t>35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EFD4A-5379-49A0-9D17-365E25E3F0BA}" type="slidenum">
              <a:rPr lang="en-US"/>
              <a:pPr/>
              <a:t>36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556D-0AEA-4550-8491-32C9E7768C9D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2339F-92B2-44B3-B36F-F2C12D627DEA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9027E-D997-4FBE-B5E3-A15A44BDF923}" type="slidenum">
              <a:rPr lang="en-US"/>
              <a:pPr/>
              <a:t>39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139E5-E1CE-4E1C-A671-835B527997AC}" type="slidenum">
              <a:rPr lang="en-US"/>
              <a:pPr/>
              <a:t>4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2F8E9-BC6A-4D3B-A7FC-409CC220F98A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E1665-CFDB-436D-9833-6B706DABF442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EBEE9-9049-4534-AD11-23FB952B914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9D1D0-CDD2-46E9-806F-0F1A2549F92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DFD24-9282-4C8D-BFCE-379056AD7A5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153ED-3428-4CF0-A2ED-407CD4608D5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3D96B-F5C8-47A4-9DB4-F9A31B1329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6454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39932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33372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11068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  <p:sldLayoutId id="2147483660" r:id="rId4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5000"/>
        <a:buChar char="•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90801"/>
            <a:ext cx="7772400" cy="1100137"/>
          </a:xfrm>
          <a:noFill/>
          <a:ln/>
        </p:spPr>
        <p:txBody>
          <a:bodyPr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Introduction to Linear Programming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334669" y="34290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9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idx="1"/>
          </p:nvPr>
        </p:nvSpPr>
        <p:spPr>
          <a:xfrm>
            <a:off x="687388" y="1081088"/>
            <a:ext cx="4344987" cy="49847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Third Constraint Graphed</a:t>
            </a:r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H="1">
            <a:off x="3641725" y="3276600"/>
            <a:ext cx="393700" cy="444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 flipH="1">
            <a:off x="5797550" y="5411788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>
            <a:off x="203200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0" name="Rectangle 26"/>
          <p:cNvSpPr>
            <a:spLocks noChangeArrowheads="1"/>
          </p:cNvSpPr>
          <p:nvPr/>
        </p:nvSpPr>
        <p:spPr bwMode="auto">
          <a:xfrm>
            <a:off x="4030663" y="2908300"/>
            <a:ext cx="15494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39294" name="Line 30"/>
          <p:cNvSpPr>
            <a:spLocks noChangeShapeType="1"/>
          </p:cNvSpPr>
          <p:nvPr/>
        </p:nvSpPr>
        <p:spPr bwMode="auto">
          <a:xfrm flipH="1">
            <a:off x="2122488" y="1966913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2497138" y="163195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(0, 8)</a:t>
            </a:r>
          </a:p>
        </p:txBody>
      </p:sp>
      <p:sp>
        <p:nvSpPr>
          <p:cNvPr id="139296" name="Text Box 32"/>
          <p:cNvSpPr txBox="1">
            <a:spLocks noChangeArrowheads="1"/>
          </p:cNvSpPr>
          <p:nvPr/>
        </p:nvSpPr>
        <p:spPr bwMode="auto">
          <a:xfrm>
            <a:off x="6103938" y="50673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(8, 0)</a:t>
            </a: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39301" name="Freeform 37"/>
          <p:cNvSpPr>
            <a:spLocks/>
          </p:cNvSpPr>
          <p:nvPr/>
        </p:nvSpPr>
        <p:spPr bwMode="auto">
          <a:xfrm>
            <a:off x="2044700" y="2336800"/>
            <a:ext cx="3657600" cy="3429000"/>
          </a:xfrm>
          <a:custGeom>
            <a:avLst/>
            <a:gdLst>
              <a:gd name="T0" fmla="*/ 0 w 2264"/>
              <a:gd name="T1" fmla="*/ 2160 h 2160"/>
              <a:gd name="T2" fmla="*/ 0 w 2264"/>
              <a:gd name="T3" fmla="*/ 0 h 2160"/>
              <a:gd name="T4" fmla="*/ 2264 w 2264"/>
              <a:gd name="T5" fmla="*/ 2160 h 2160"/>
              <a:gd name="T6" fmla="*/ 0 w 2264"/>
              <a:gd name="T7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4" h="2160">
                <a:moveTo>
                  <a:pt x="0" y="2160"/>
                </a:moveTo>
                <a:lnTo>
                  <a:pt x="0" y="0"/>
                </a:lnTo>
                <a:lnTo>
                  <a:pt x="2264" y="2160"/>
                </a:lnTo>
                <a:lnTo>
                  <a:pt x="0" y="216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2025650" y="2311400"/>
            <a:ext cx="3708400" cy="3467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02" name="Group 38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39303" name="Line 39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4" name="Line 40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5" name="Line 41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6" name="Line 42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7" name="Line 43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8" name="Line 44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9" name="Line 45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10" name="Line 46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82" name="Line 18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11" name="Group 47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39312" name="Group 48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9313" name="Line 49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6" name="Line 52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7" name="Line 53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8" name="Line 54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9" name="Line 55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20" name="Line 56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21" name="Line 57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22" name="Line 58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323" name="Text Box 59"/>
          <p:cNvSpPr txBox="1">
            <a:spLocks noChangeArrowheads="1"/>
          </p:cNvSpPr>
          <p:nvPr/>
        </p:nvSpPr>
        <p:spPr bwMode="auto">
          <a:xfrm>
            <a:off x="2284413" y="4175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2380" name="Rectangle 44"/>
          <p:cNvSpPr>
            <a:spLocks noGrp="1" noChangeArrowheads="1"/>
          </p:cNvSpPr>
          <p:nvPr>
            <p:ph idx="1"/>
          </p:nvPr>
        </p:nvSpPr>
        <p:spPr>
          <a:xfrm>
            <a:off x="687388" y="1081088"/>
            <a:ext cx="8020050" cy="741362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Combined-Constraint Graph Showing Feasible Region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>
            <a:off x="203200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2366" name="Freeform 30"/>
          <p:cNvSpPr>
            <a:spLocks/>
          </p:cNvSpPr>
          <p:nvPr/>
        </p:nvSpPr>
        <p:spPr bwMode="auto">
          <a:xfrm>
            <a:off x="2057400" y="2311400"/>
            <a:ext cx="3683000" cy="3479800"/>
          </a:xfrm>
          <a:custGeom>
            <a:avLst/>
            <a:gdLst>
              <a:gd name="T0" fmla="*/ 0 w 2296"/>
              <a:gd name="T1" fmla="*/ 0 h 2200"/>
              <a:gd name="T2" fmla="*/ 2296 w 2296"/>
              <a:gd name="T3" fmla="*/ 2200 h 22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7" name="Freeform 31"/>
          <p:cNvSpPr>
            <a:spLocks/>
          </p:cNvSpPr>
          <p:nvPr/>
        </p:nvSpPr>
        <p:spPr bwMode="auto">
          <a:xfrm>
            <a:off x="2038350" y="3035300"/>
            <a:ext cx="4413250" cy="2743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Freeform 32"/>
          <p:cNvSpPr>
            <a:spLocks/>
          </p:cNvSpPr>
          <p:nvPr/>
        </p:nvSpPr>
        <p:spPr bwMode="auto">
          <a:xfrm>
            <a:off x="2032000" y="3028950"/>
            <a:ext cx="2754313" cy="2755900"/>
          </a:xfrm>
          <a:custGeom>
            <a:avLst/>
            <a:gdLst>
              <a:gd name="T0" fmla="*/ 0 w 1735"/>
              <a:gd name="T1" fmla="*/ 20 h 1736"/>
              <a:gd name="T2" fmla="*/ 1452 w 1735"/>
              <a:gd name="T3" fmla="*/ 907 h 1736"/>
              <a:gd name="T4" fmla="*/ 1735 w 1735"/>
              <a:gd name="T5" fmla="*/ 1177 h 1736"/>
              <a:gd name="T6" fmla="*/ 1732 w 1735"/>
              <a:gd name="T7" fmla="*/ 1732 h 1736"/>
              <a:gd name="T8" fmla="*/ 16 w 1735"/>
              <a:gd name="T9" fmla="*/ 1736 h 1736"/>
              <a:gd name="T10" fmla="*/ 8 w 1735"/>
              <a:gd name="T11" fmla="*/ 0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1" name="Text Box 35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786438" y="4497388"/>
            <a:ext cx="19653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74" name="Line 38"/>
          <p:cNvSpPr>
            <a:spLocks noChangeShapeType="1"/>
          </p:cNvSpPr>
          <p:nvPr/>
        </p:nvSpPr>
        <p:spPr bwMode="auto">
          <a:xfrm flipH="1">
            <a:off x="2432050" y="23114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5" name="Line 39"/>
          <p:cNvSpPr>
            <a:spLocks noChangeShapeType="1"/>
          </p:cNvSpPr>
          <p:nvPr/>
        </p:nvSpPr>
        <p:spPr bwMode="auto">
          <a:xfrm flipH="1">
            <a:off x="4845050" y="31115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Line 40"/>
          <p:cNvSpPr>
            <a:spLocks noChangeShapeType="1"/>
          </p:cNvSpPr>
          <p:nvPr/>
        </p:nvSpPr>
        <p:spPr bwMode="auto">
          <a:xfrm flipH="1">
            <a:off x="5467350" y="4851400"/>
            <a:ext cx="317500" cy="273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2703513" y="1947863"/>
            <a:ext cx="154940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522913" y="2881313"/>
            <a:ext cx="935037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81" name="Text Box 45"/>
          <p:cNvSpPr txBox="1">
            <a:spLocks noChangeArrowheads="1"/>
          </p:cNvSpPr>
          <p:nvPr/>
        </p:nvSpPr>
        <p:spPr bwMode="auto">
          <a:xfrm>
            <a:off x="2754313" y="4587875"/>
            <a:ext cx="1181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42383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4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5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6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7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8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9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90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1" name="Line 15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2391" name="Group 55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42392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2393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4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5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6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7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8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9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0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401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02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65" name="Line 29"/>
          <p:cNvSpPr>
            <a:spLocks noChangeShapeType="1"/>
          </p:cNvSpPr>
          <p:nvPr/>
        </p:nvSpPr>
        <p:spPr bwMode="auto">
          <a:xfrm flipV="1">
            <a:off x="4781550" y="1790700"/>
            <a:ext cx="0" cy="3975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0" name="Freeform 20"/>
          <p:cNvSpPr>
            <a:spLocks/>
          </p:cNvSpPr>
          <p:nvPr/>
        </p:nvSpPr>
        <p:spPr bwMode="auto">
          <a:xfrm>
            <a:off x="2044700" y="3022600"/>
            <a:ext cx="2755900" cy="2755900"/>
          </a:xfrm>
          <a:custGeom>
            <a:avLst/>
            <a:gdLst>
              <a:gd name="T0" fmla="*/ 0 w 1704"/>
              <a:gd name="T1" fmla="*/ 0 h 1736"/>
              <a:gd name="T2" fmla="*/ 1408 w 1704"/>
              <a:gd name="T3" fmla="*/ 944 h 1736"/>
              <a:gd name="T4" fmla="*/ 1704 w 1704"/>
              <a:gd name="T5" fmla="*/ 1208 h 1736"/>
              <a:gd name="T6" fmla="*/ 1704 w 1704"/>
              <a:gd name="T7" fmla="*/ 1736 h 1736"/>
              <a:gd name="T8" fmla="*/ 8 w 1704"/>
              <a:gd name="T9" fmla="*/ 1736 h 1736"/>
              <a:gd name="T10" fmla="*/ 8 w 1704"/>
              <a:gd name="T11" fmla="*/ 56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4" h="1736">
                <a:moveTo>
                  <a:pt x="0" y="0"/>
                </a:moveTo>
                <a:lnTo>
                  <a:pt x="1408" y="944"/>
                </a:lnTo>
                <a:lnTo>
                  <a:pt x="1704" y="1208"/>
                </a:lnTo>
                <a:lnTo>
                  <a:pt x="1704" y="1736"/>
                </a:lnTo>
                <a:lnTo>
                  <a:pt x="8" y="1736"/>
                </a:lnTo>
                <a:lnTo>
                  <a:pt x="8" y="5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4114800" cy="4921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Objective Function Line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70596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038350" y="57785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2044700" y="19113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6494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5691188" y="50165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(7, 0)</a:t>
            </a:r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 flipH="1">
            <a:off x="5378450" y="5403850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2668588" y="271145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(0, 5)</a:t>
            </a: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4157663" y="3065463"/>
            <a:ext cx="2503487" cy="758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2025650" y="3613150"/>
            <a:ext cx="3263900" cy="2159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>
            <a:off x="3556000" y="38036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 flipH="1">
            <a:off x="2184400" y="3092450"/>
            <a:ext cx="488950" cy="4635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6605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22510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3385" name="Group 25"/>
          <p:cNvGrpSpPr>
            <a:grpSpLocks/>
          </p:cNvGrpSpPr>
          <p:nvPr/>
        </p:nvGrpSpPr>
        <p:grpSpPr bwMode="auto">
          <a:xfrm>
            <a:off x="1968500" y="2286000"/>
            <a:ext cx="139700" cy="3111500"/>
            <a:chOff x="1200" y="1536"/>
            <a:chExt cx="88" cy="1960"/>
          </a:xfrm>
        </p:grpSpPr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4" name="Group 34"/>
          <p:cNvGrpSpPr>
            <a:grpSpLocks/>
          </p:cNvGrpSpPr>
          <p:nvPr/>
        </p:nvGrpSpPr>
        <p:grpSpPr bwMode="auto">
          <a:xfrm>
            <a:off x="2424113" y="5719763"/>
            <a:ext cx="4294187" cy="146050"/>
            <a:chOff x="1447" y="3659"/>
            <a:chExt cx="2705" cy="92"/>
          </a:xfrm>
        </p:grpSpPr>
        <p:grpSp>
          <p:nvGrpSpPr>
            <p:cNvPr id="14339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339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Freeform 2"/>
          <p:cNvSpPr>
            <a:spLocks/>
          </p:cNvSpPr>
          <p:nvPr/>
        </p:nvSpPr>
        <p:spPr bwMode="auto">
          <a:xfrm>
            <a:off x="2044700" y="3097213"/>
            <a:ext cx="2755900" cy="2770187"/>
          </a:xfrm>
          <a:custGeom>
            <a:avLst/>
            <a:gdLst>
              <a:gd name="T0" fmla="*/ 0 w 1736"/>
              <a:gd name="T1" fmla="*/ 9 h 1745"/>
              <a:gd name="T2" fmla="*/ 1434 w 1736"/>
              <a:gd name="T3" fmla="*/ 942 h 1745"/>
              <a:gd name="T4" fmla="*/ 1735 w 1736"/>
              <a:gd name="T5" fmla="*/ 1210 h 1745"/>
              <a:gd name="T6" fmla="*/ 1736 w 1736"/>
              <a:gd name="T7" fmla="*/ 1745 h 1745"/>
              <a:gd name="T8" fmla="*/ 8 w 1736"/>
              <a:gd name="T9" fmla="*/ 1745 h 1745"/>
              <a:gd name="T10" fmla="*/ 8 w 1736"/>
              <a:gd name="T11" fmla="*/ 0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6" h="1745">
                <a:moveTo>
                  <a:pt x="0" y="9"/>
                </a:moveTo>
                <a:lnTo>
                  <a:pt x="1434" y="942"/>
                </a:lnTo>
                <a:lnTo>
                  <a:pt x="1735" y="1210"/>
                </a:lnTo>
                <a:lnTo>
                  <a:pt x="1736" y="1745"/>
                </a:lnTo>
                <a:lnTo>
                  <a:pt x="8" y="1745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1:  Graphical Solution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687388" y="1073150"/>
            <a:ext cx="53784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Selected Objective Function Lines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7059613" y="56245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2038350" y="58674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1649413" y="14478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2989263" y="2792413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>
            <a:off x="2063750" y="3714750"/>
            <a:ext cx="3200400" cy="21463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1660525" y="21939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2251075" y="59531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2038350" y="3422650"/>
            <a:ext cx="3581400" cy="2413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808663" y="4338638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42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4367213" y="3484563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39</a:t>
            </a:r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 flipH="1">
            <a:off x="5226050" y="4686300"/>
            <a:ext cx="609600" cy="635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2051050" y="3232150"/>
            <a:ext cx="3924300" cy="261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2424113" y="5808663"/>
            <a:ext cx="4294187" cy="146050"/>
            <a:chOff x="1447" y="3659"/>
            <a:chExt cx="2705" cy="92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32483" name="Line 3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4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5" name="Line 3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6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7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8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9" name="Line 4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90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2491" name="Line 4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92" name="Line 4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63" name="Line 15"/>
          <p:cNvSpPr>
            <a:spLocks noChangeShapeType="1"/>
          </p:cNvSpPr>
          <p:nvPr/>
        </p:nvSpPr>
        <p:spPr bwMode="auto">
          <a:xfrm flipH="1">
            <a:off x="3797300" y="38544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H="1">
            <a:off x="2273300" y="3155950"/>
            <a:ext cx="739775" cy="6667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2044700" y="19875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1968500" y="2374900"/>
            <a:ext cx="139700" cy="3111500"/>
            <a:chOff x="1200" y="1536"/>
            <a:chExt cx="88" cy="1960"/>
          </a:xfrm>
        </p:grpSpPr>
        <p:sp>
          <p:nvSpPr>
            <p:cNvPr id="232473" name="Line 2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4" name="Line 2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5" name="Line 2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Line 3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9" name="Freeform 25"/>
          <p:cNvSpPr>
            <a:spLocks/>
          </p:cNvSpPr>
          <p:nvPr/>
        </p:nvSpPr>
        <p:spPr bwMode="auto">
          <a:xfrm>
            <a:off x="2057400" y="3022600"/>
            <a:ext cx="2743200" cy="2781300"/>
          </a:xfrm>
          <a:custGeom>
            <a:avLst/>
            <a:gdLst>
              <a:gd name="T0" fmla="*/ 0 w 1696"/>
              <a:gd name="T1" fmla="*/ 8 h 1752"/>
              <a:gd name="T2" fmla="*/ 1448 w 1696"/>
              <a:gd name="T3" fmla="*/ 960 h 1752"/>
              <a:gd name="T4" fmla="*/ 1696 w 1696"/>
              <a:gd name="T5" fmla="*/ 1224 h 1752"/>
              <a:gd name="T6" fmla="*/ 1696 w 1696"/>
              <a:gd name="T7" fmla="*/ 1752 h 1752"/>
              <a:gd name="T8" fmla="*/ 0 w 1696"/>
              <a:gd name="T9" fmla="*/ 1752 h 1752"/>
              <a:gd name="T10" fmla="*/ 0 w 1696"/>
              <a:gd name="T11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6" h="1752">
                <a:moveTo>
                  <a:pt x="0" y="8"/>
                </a:moveTo>
                <a:lnTo>
                  <a:pt x="1448" y="960"/>
                </a:lnTo>
                <a:lnTo>
                  <a:pt x="1696" y="1224"/>
                </a:lnTo>
                <a:lnTo>
                  <a:pt x="1696" y="1752"/>
                </a:lnTo>
                <a:lnTo>
                  <a:pt x="0" y="1752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3141662" cy="5048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Optimal Solution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059613" y="5561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2038350" y="5803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2044700" y="19367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649413" y="1387475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266950" y="3073400"/>
            <a:ext cx="3225800" cy="2235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3452813" y="1617663"/>
            <a:ext cx="3121025" cy="10937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Maximum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Line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46</a:t>
            </a:r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flipH="1">
            <a:off x="2889250" y="269240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Oval 18"/>
          <p:cNvSpPr>
            <a:spLocks noChangeArrowheads="1"/>
          </p:cNvSpPr>
          <p:nvPr/>
        </p:nvSpPr>
        <p:spPr bwMode="auto">
          <a:xfrm>
            <a:off x="4298950" y="44894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H="1">
            <a:off x="4329113" y="4578350"/>
            <a:ext cx="3175" cy="1212850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 flipH="1">
            <a:off x="2108200" y="4532313"/>
            <a:ext cx="2235200" cy="3175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 flipH="1">
            <a:off x="4451350" y="37274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5021263" y="2938463"/>
            <a:ext cx="2309812" cy="758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1660525" y="21304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412" name="Text Box 28"/>
          <p:cNvSpPr txBox="1">
            <a:spLocks noChangeArrowheads="1"/>
          </p:cNvSpPr>
          <p:nvPr/>
        </p:nvSpPr>
        <p:spPr bwMode="auto">
          <a:xfrm>
            <a:off x="2251075" y="5889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4413" name="Group 29"/>
          <p:cNvGrpSpPr>
            <a:grpSpLocks/>
          </p:cNvGrpSpPr>
          <p:nvPr/>
        </p:nvGrpSpPr>
        <p:grpSpPr bwMode="auto">
          <a:xfrm>
            <a:off x="1968500" y="2311400"/>
            <a:ext cx="139700" cy="3111500"/>
            <a:chOff x="1200" y="1536"/>
            <a:chExt cx="88" cy="1960"/>
          </a:xfrm>
        </p:grpSpPr>
        <p:sp>
          <p:nvSpPr>
            <p:cNvPr id="144414" name="Line 30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5" name="Line 31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6" name="Line 32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7" name="Line 33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9" name="Line 35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1" name="Line 37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22" name="Group 38"/>
          <p:cNvGrpSpPr>
            <a:grpSpLocks/>
          </p:cNvGrpSpPr>
          <p:nvPr/>
        </p:nvGrpSpPr>
        <p:grpSpPr bwMode="auto">
          <a:xfrm>
            <a:off x="2424113" y="5745163"/>
            <a:ext cx="4294187" cy="146050"/>
            <a:chOff x="1447" y="3659"/>
            <a:chExt cx="2705" cy="92"/>
          </a:xfrm>
        </p:grpSpPr>
        <p:grpSp>
          <p:nvGrpSpPr>
            <p:cNvPr id="144423" name="Group 3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4424" name="Line 4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5" name="Line 4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6" name="Line 4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7" name="Line 4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1" name="Line 4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32" name="Line 4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3" name="Line 4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463"/>
            <a:ext cx="8081963" cy="814387"/>
          </a:xfrm>
        </p:spPr>
        <p:txBody>
          <a:bodyPr/>
          <a:lstStyle/>
          <a:p>
            <a:r>
              <a:rPr lang="en-US"/>
              <a:t>Summary of the Graphical Solution Procedure</a:t>
            </a:r>
            <a:br>
              <a:rPr lang="en-US"/>
            </a:br>
            <a:r>
              <a:rPr lang="en-US"/>
              <a:t>for Maximization Problems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95375"/>
            <a:ext cx="7624762" cy="39179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Prepare a graph of the feasible solutions for each of the constraints.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Determine the feasible region that satisfies all the constraints simultaneously.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Draw an objective function line.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Move parallel objective function lines toward </a:t>
            </a:r>
            <a:r>
              <a:rPr lang="en-US" u="sng" dirty="0"/>
              <a:t>larger</a:t>
            </a:r>
            <a:r>
              <a:rPr lang="en-US" dirty="0"/>
              <a:t> objective function values without entirely leaving the feasible region.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Any feasible solution on the objective function line with the largest value is an optimal solution.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Slack and Surplus Variables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416401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linear program in which all the variables are non-negative and all the constraints are equalities is said to be in standard form.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Standard form is attained by adding slack variables to "less than or equal to" constraints, and by subtracting surplus variables from "greater than or equal to" constraints.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Slack and surplus variables represent the difference between the left and right sides of the constraints.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Slack and surplus variables have objective function coefficients equal to 0.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847850" y="1733550"/>
            <a:ext cx="5543550" cy="2895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Slack Variables (for </a:t>
            </a:r>
            <a:r>
              <a:rPr lang="en-US" u="sng"/>
              <a:t>&lt;</a:t>
            </a:r>
            <a:r>
              <a:rPr lang="en-US"/>
              <a:t> constraints)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2011363" y="1905000"/>
            <a:ext cx="5300662" cy="25971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/>
              <a:t>Max    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+ 7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1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3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s.t.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          +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	         =    6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2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+ 3</a:t>
            </a:r>
            <a:r>
              <a:rPr lang="en-US" i="1"/>
              <a:t>x</a:t>
            </a:r>
            <a:r>
              <a:rPr lang="en-US" baseline="-25000"/>
              <a:t>2	   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	         =  19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  </a:t>
            </a:r>
            <a:r>
              <a:rPr lang="en-US" i="1"/>
              <a:t>x</a:t>
            </a:r>
            <a:r>
              <a:rPr lang="en-US" baseline="-25000"/>
              <a:t>2	 	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3 </a:t>
            </a:r>
            <a:r>
              <a:rPr lang="en-US"/>
              <a:t> =    8</a:t>
            </a:r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,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  </a:t>
            </a:r>
            <a:r>
              <a:rPr lang="en-US" u="sng"/>
              <a:t>&gt;</a:t>
            </a:r>
            <a:r>
              <a:rPr lang="en-US"/>
              <a:t>  0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 in Standard Form</a:t>
            </a: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1179513" y="4064000"/>
            <a:ext cx="28257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lack variables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687388" y="1073150"/>
            <a:ext cx="31940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43752" name="Rectangle 40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Slack Variables</a:t>
            </a:r>
          </a:p>
        </p:txBody>
      </p:sp>
      <p:sp>
        <p:nvSpPr>
          <p:cNvPr id="243753" name="Rectangle 41"/>
          <p:cNvSpPr>
            <a:spLocks noChangeArrowheads="1"/>
          </p:cNvSpPr>
          <p:nvPr/>
        </p:nvSpPr>
        <p:spPr bwMode="auto">
          <a:xfrm>
            <a:off x="6932613" y="5688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54" name="Line 42"/>
          <p:cNvSpPr>
            <a:spLocks noChangeShapeType="1"/>
          </p:cNvSpPr>
          <p:nvPr/>
        </p:nvSpPr>
        <p:spPr bwMode="auto">
          <a:xfrm>
            <a:off x="1917700" y="20637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5" name="Rectangle 43"/>
          <p:cNvSpPr>
            <a:spLocks noChangeArrowheads="1"/>
          </p:cNvSpPr>
          <p:nvPr/>
        </p:nvSpPr>
        <p:spPr bwMode="auto">
          <a:xfrm>
            <a:off x="1522413" y="15113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3756" name="Freeform 44"/>
          <p:cNvSpPr>
            <a:spLocks/>
          </p:cNvSpPr>
          <p:nvPr/>
        </p:nvSpPr>
        <p:spPr bwMode="auto">
          <a:xfrm>
            <a:off x="1943100" y="2463800"/>
            <a:ext cx="3683000" cy="3479800"/>
          </a:xfrm>
          <a:custGeom>
            <a:avLst/>
            <a:gdLst>
              <a:gd name="T0" fmla="*/ 0 w 2296"/>
              <a:gd name="T1" fmla="*/ 0 h 2200"/>
              <a:gd name="T2" fmla="*/ 2296 w 2296"/>
              <a:gd name="T3" fmla="*/ 2200 h 22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7" name="Freeform 45"/>
          <p:cNvSpPr>
            <a:spLocks/>
          </p:cNvSpPr>
          <p:nvPr/>
        </p:nvSpPr>
        <p:spPr bwMode="auto">
          <a:xfrm>
            <a:off x="1924050" y="3187700"/>
            <a:ext cx="4413250" cy="2743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8" name="Freeform 46"/>
          <p:cNvSpPr>
            <a:spLocks/>
          </p:cNvSpPr>
          <p:nvPr/>
        </p:nvSpPr>
        <p:spPr bwMode="auto">
          <a:xfrm>
            <a:off x="1917700" y="3181350"/>
            <a:ext cx="2754313" cy="2755900"/>
          </a:xfrm>
          <a:custGeom>
            <a:avLst/>
            <a:gdLst>
              <a:gd name="T0" fmla="*/ 0 w 1735"/>
              <a:gd name="T1" fmla="*/ 20 h 1736"/>
              <a:gd name="T2" fmla="*/ 1452 w 1735"/>
              <a:gd name="T3" fmla="*/ 907 h 1736"/>
              <a:gd name="T4" fmla="*/ 1735 w 1735"/>
              <a:gd name="T5" fmla="*/ 1177 h 1736"/>
              <a:gd name="T6" fmla="*/ 1732 w 1735"/>
              <a:gd name="T7" fmla="*/ 1732 h 1736"/>
              <a:gd name="T8" fmla="*/ 16 w 1735"/>
              <a:gd name="T9" fmla="*/ 1736 h 1736"/>
              <a:gd name="T10" fmla="*/ 8 w 1735"/>
              <a:gd name="T11" fmla="*/ 0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59" name="Text Box 47"/>
          <p:cNvSpPr txBox="1">
            <a:spLocks noChangeArrowheads="1"/>
          </p:cNvSpPr>
          <p:nvPr/>
        </p:nvSpPr>
        <p:spPr bwMode="auto">
          <a:xfrm>
            <a:off x="1533525" y="22447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60" name="Text Box 48"/>
          <p:cNvSpPr txBox="1">
            <a:spLocks noChangeArrowheads="1"/>
          </p:cNvSpPr>
          <p:nvPr/>
        </p:nvSpPr>
        <p:spPr bwMode="auto">
          <a:xfrm>
            <a:off x="2124075" y="6016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5849938" y="3798888"/>
            <a:ext cx="1965325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Second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3762" name="Line 50"/>
          <p:cNvSpPr>
            <a:spLocks noChangeShapeType="1"/>
          </p:cNvSpPr>
          <p:nvPr/>
        </p:nvSpPr>
        <p:spPr bwMode="auto">
          <a:xfrm flipH="1">
            <a:off x="2317750" y="24638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3" name="Line 51"/>
          <p:cNvSpPr>
            <a:spLocks noChangeShapeType="1"/>
          </p:cNvSpPr>
          <p:nvPr/>
        </p:nvSpPr>
        <p:spPr bwMode="auto">
          <a:xfrm flipH="1">
            <a:off x="4730750" y="27305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4" name="Line 52"/>
          <p:cNvSpPr>
            <a:spLocks noChangeShapeType="1"/>
          </p:cNvSpPr>
          <p:nvPr/>
        </p:nvSpPr>
        <p:spPr bwMode="auto">
          <a:xfrm flipH="1">
            <a:off x="5251450" y="4826000"/>
            <a:ext cx="584200" cy="349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5" name="Rectangle 53"/>
          <p:cNvSpPr>
            <a:spLocks noChangeArrowheads="1"/>
          </p:cNvSpPr>
          <p:nvPr/>
        </p:nvSpPr>
        <p:spPr bwMode="auto">
          <a:xfrm>
            <a:off x="2605088" y="1528763"/>
            <a:ext cx="15573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Third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243766" name="Rectangle 54"/>
          <p:cNvSpPr>
            <a:spLocks noChangeArrowheads="1"/>
          </p:cNvSpPr>
          <p:nvPr/>
        </p:nvSpPr>
        <p:spPr bwMode="auto">
          <a:xfrm>
            <a:off x="5091113" y="1916113"/>
            <a:ext cx="15573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43768" name="Group 56"/>
          <p:cNvGrpSpPr>
            <a:grpSpLocks/>
          </p:cNvGrpSpPr>
          <p:nvPr/>
        </p:nvGrpSpPr>
        <p:grpSpPr bwMode="auto">
          <a:xfrm>
            <a:off x="1841500" y="2425700"/>
            <a:ext cx="139700" cy="3111500"/>
            <a:chOff x="1200" y="1536"/>
            <a:chExt cx="88" cy="1960"/>
          </a:xfrm>
        </p:grpSpPr>
        <p:sp>
          <p:nvSpPr>
            <p:cNvPr id="243769" name="Line 5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0" name="Line 5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1" name="Line 5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2" name="Line 6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3" name="Line 6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4" name="Line 6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5" name="Line 6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6" name="Line 6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911350" y="5930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3778" name="Group 66"/>
          <p:cNvGrpSpPr>
            <a:grpSpLocks/>
          </p:cNvGrpSpPr>
          <p:nvPr/>
        </p:nvGrpSpPr>
        <p:grpSpPr bwMode="auto">
          <a:xfrm>
            <a:off x="2297113" y="5872163"/>
            <a:ext cx="4294187" cy="146050"/>
            <a:chOff x="1447" y="3659"/>
            <a:chExt cx="2705" cy="92"/>
          </a:xfrm>
        </p:grpSpPr>
        <p:grpSp>
          <p:nvGrpSpPr>
            <p:cNvPr id="243779" name="Group 67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43780" name="Line 68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1" name="Line 69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2" name="Line 70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3" name="Line 71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4" name="Line 72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5" name="Line 73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6" name="Line 74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7" name="Line 75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3788" name="Line 76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9" name="Line 77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90" name="Line 78"/>
          <p:cNvSpPr>
            <a:spLocks noChangeShapeType="1"/>
          </p:cNvSpPr>
          <p:nvPr/>
        </p:nvSpPr>
        <p:spPr bwMode="auto">
          <a:xfrm flipV="1">
            <a:off x="4667250" y="2032000"/>
            <a:ext cx="0" cy="38862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2" name="Oval 80"/>
          <p:cNvSpPr>
            <a:spLocks noChangeArrowheads="1"/>
          </p:cNvSpPr>
          <p:nvPr/>
        </p:nvSpPr>
        <p:spPr bwMode="auto">
          <a:xfrm>
            <a:off x="4171950" y="45783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3" name="Rectangle 81"/>
          <p:cNvSpPr>
            <a:spLocks noChangeArrowheads="1"/>
          </p:cNvSpPr>
          <p:nvPr/>
        </p:nvSpPr>
        <p:spPr bwMode="auto">
          <a:xfrm>
            <a:off x="2214563" y="4652963"/>
            <a:ext cx="1876425" cy="10937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243794" name="Line 82"/>
          <p:cNvSpPr>
            <a:spLocks noChangeShapeType="1"/>
          </p:cNvSpPr>
          <p:nvPr/>
        </p:nvSpPr>
        <p:spPr bwMode="auto">
          <a:xfrm flipV="1">
            <a:off x="3727450" y="4667250"/>
            <a:ext cx="419100" cy="146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6" name="AutoShape 84"/>
          <p:cNvSpPr>
            <a:spLocks noChangeArrowheads="1"/>
          </p:cNvSpPr>
          <p:nvPr/>
        </p:nvSpPr>
        <p:spPr bwMode="auto">
          <a:xfrm>
            <a:off x="5384800" y="29797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</a:p>
        </p:txBody>
      </p:sp>
      <p:sp>
        <p:nvSpPr>
          <p:cNvPr id="243797" name="AutoShape 85"/>
          <p:cNvSpPr>
            <a:spLocks noChangeArrowheads="1"/>
          </p:cNvSpPr>
          <p:nvPr/>
        </p:nvSpPr>
        <p:spPr bwMode="auto">
          <a:xfrm>
            <a:off x="6350000" y="49990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  <p:sp>
        <p:nvSpPr>
          <p:cNvPr id="243798" name="AutoShape 86"/>
          <p:cNvSpPr>
            <a:spLocks noChangeArrowheads="1"/>
          </p:cNvSpPr>
          <p:nvPr/>
        </p:nvSpPr>
        <p:spPr bwMode="auto">
          <a:xfrm>
            <a:off x="2895600" y="25860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Points and the Optimal Solution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The corners or vertices of the feasible region are referred to as the extreme points.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An optimal solution to an LP problem can be found at an extreme point of the feasible region.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When looking for the optimal solution, you do not have to evaluate all feasible solution points.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You have to consider only the extreme points of the feasible region.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4763"/>
            <a:ext cx="7772400" cy="1100137"/>
          </a:xfrm>
          <a:noFill/>
          <a:ln/>
        </p:spPr>
        <p:txBody>
          <a:bodyPr/>
          <a:lstStyle/>
          <a:p>
            <a:r>
              <a:rPr lang="en-US" dirty="0"/>
              <a:t>Introduction to Linear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2584450"/>
            <a:ext cx="7524750" cy="33766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Linear Programming Problem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Problem Formulation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Simple Maximization Problem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Graphical Solution Procedure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Extreme Points and the Optimal Solution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Simple Minimization Problem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Special Cases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7388" y="1073150"/>
            <a:ext cx="8020050" cy="147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effectLst/>
              </a:rPr>
              <a:t>Linear programming involves choosing a course of action when the mathematical model of the problem contains only linear functions.</a:t>
            </a:r>
          </a:p>
        </p:txBody>
      </p:sp>
    </p:spTree>
    <p:extLst>
      <p:ext uri="{BB962C8B-B14F-4D97-AF65-F5344CB8AC3E}">
        <p14:creationId xmlns:p14="http://schemas.microsoft.com/office/powerpoint/2010/main" val="4180998633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Extreme Points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008813" y="53578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2089150" y="5600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Freeform 9"/>
          <p:cNvSpPr>
            <a:spLocks/>
          </p:cNvSpPr>
          <p:nvPr/>
        </p:nvSpPr>
        <p:spPr bwMode="auto">
          <a:xfrm>
            <a:off x="2019300" y="2857500"/>
            <a:ext cx="2832100" cy="2743200"/>
          </a:xfrm>
          <a:custGeom>
            <a:avLst/>
            <a:gdLst>
              <a:gd name="T0" fmla="*/ 8 w 1784"/>
              <a:gd name="T1" fmla="*/ 8 h 1728"/>
              <a:gd name="T2" fmla="*/ 1466 w 1784"/>
              <a:gd name="T3" fmla="*/ 936 h 1728"/>
              <a:gd name="T4" fmla="*/ 1784 w 1784"/>
              <a:gd name="T5" fmla="*/ 1232 h 1728"/>
              <a:gd name="T6" fmla="*/ 1784 w 1784"/>
              <a:gd name="T7" fmla="*/ 1728 h 1728"/>
              <a:gd name="T8" fmla="*/ 0 w 1784"/>
              <a:gd name="T9" fmla="*/ 1728 h 1728"/>
              <a:gd name="T10" fmla="*/ 8 w 1784"/>
              <a:gd name="T11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84" h="1728">
                <a:moveTo>
                  <a:pt x="8" y="8"/>
                </a:moveTo>
                <a:lnTo>
                  <a:pt x="1466" y="936"/>
                </a:lnTo>
                <a:lnTo>
                  <a:pt x="1784" y="1232"/>
                </a:lnTo>
                <a:lnTo>
                  <a:pt x="1784" y="1728"/>
                </a:lnTo>
                <a:lnTo>
                  <a:pt x="0" y="1728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2805113" y="4333875"/>
            <a:ext cx="1181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4330700" y="43243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4813300" y="47752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2139950" y="51435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4965700" y="51308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8" name="Oval 18"/>
          <p:cNvSpPr>
            <a:spLocks noChangeArrowheads="1"/>
          </p:cNvSpPr>
          <p:nvPr/>
        </p:nvSpPr>
        <p:spPr bwMode="auto">
          <a:xfrm>
            <a:off x="4965700" y="44767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9" name="Oval 19"/>
          <p:cNvSpPr>
            <a:spLocks noChangeArrowheads="1"/>
          </p:cNvSpPr>
          <p:nvPr/>
        </p:nvSpPr>
        <p:spPr bwMode="auto">
          <a:xfrm>
            <a:off x="4419600" y="39433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0" name="Oval 20"/>
          <p:cNvSpPr>
            <a:spLocks noChangeArrowheads="1"/>
          </p:cNvSpPr>
          <p:nvPr/>
        </p:nvSpPr>
        <p:spPr bwMode="auto">
          <a:xfrm>
            <a:off x="2127250" y="25400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5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1662113" y="1133475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1622425" y="19653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2289175" y="57118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8514" name="Group 34"/>
          <p:cNvGrpSpPr>
            <a:grpSpLocks/>
          </p:cNvGrpSpPr>
          <p:nvPr/>
        </p:nvGrpSpPr>
        <p:grpSpPr bwMode="auto">
          <a:xfrm>
            <a:off x="2462213" y="5541963"/>
            <a:ext cx="4294187" cy="146050"/>
            <a:chOff x="1447" y="3659"/>
            <a:chExt cx="2705" cy="92"/>
          </a:xfrm>
        </p:grpSpPr>
        <p:grpSp>
          <p:nvGrpSpPr>
            <p:cNvPr id="14851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851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52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2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94" name="Oval 14"/>
          <p:cNvSpPr>
            <a:spLocks noChangeArrowheads="1"/>
          </p:cNvSpPr>
          <p:nvPr/>
        </p:nvSpPr>
        <p:spPr bwMode="auto">
          <a:xfrm>
            <a:off x="48006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2019300" y="17208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Oval 13"/>
          <p:cNvSpPr>
            <a:spLocks noChangeArrowheads="1"/>
          </p:cNvSpPr>
          <p:nvPr/>
        </p:nvSpPr>
        <p:spPr bwMode="auto">
          <a:xfrm>
            <a:off x="1981200" y="28448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19812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505" name="Group 25"/>
          <p:cNvGrpSpPr>
            <a:grpSpLocks/>
          </p:cNvGrpSpPr>
          <p:nvPr/>
        </p:nvGrpSpPr>
        <p:grpSpPr bwMode="auto">
          <a:xfrm>
            <a:off x="1943100" y="2146300"/>
            <a:ext cx="139700" cy="3111500"/>
            <a:chOff x="1200" y="1536"/>
            <a:chExt cx="88" cy="1960"/>
          </a:xfrm>
        </p:grpSpPr>
        <p:sp>
          <p:nvSpPr>
            <p:cNvPr id="14850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6" name="Text Box 46"/>
          <p:cNvSpPr txBox="1">
            <a:spLocks noChangeArrowheads="1"/>
          </p:cNvSpPr>
          <p:nvPr/>
        </p:nvSpPr>
        <p:spPr bwMode="auto">
          <a:xfrm>
            <a:off x="2505075" y="2511425"/>
            <a:ext cx="1217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(0, 6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4813300" y="38989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(5, 3)</a:t>
            </a:r>
          </a:p>
        </p:txBody>
      </p:sp>
      <p:sp>
        <p:nvSpPr>
          <p:cNvPr id="148528" name="AutoShape 48"/>
          <p:cNvSpPr>
            <a:spLocks noChangeArrowheads="1"/>
          </p:cNvSpPr>
          <p:nvPr/>
        </p:nvSpPr>
        <p:spPr bwMode="auto">
          <a:xfrm>
            <a:off x="2508250" y="5099050"/>
            <a:ext cx="828675" cy="465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(0, 0)</a:t>
            </a:r>
          </a:p>
        </p:txBody>
      </p:sp>
      <p:sp>
        <p:nvSpPr>
          <p:cNvPr id="148529" name="Text Box 49"/>
          <p:cNvSpPr txBox="1">
            <a:spLocks noChangeArrowheads="1"/>
          </p:cNvSpPr>
          <p:nvPr/>
        </p:nvSpPr>
        <p:spPr bwMode="auto">
          <a:xfrm>
            <a:off x="5372100" y="44450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(6, 2)</a:t>
            </a:r>
          </a:p>
        </p:txBody>
      </p:sp>
      <p:sp>
        <p:nvSpPr>
          <p:cNvPr id="148530" name="Text Box 50"/>
          <p:cNvSpPr txBox="1">
            <a:spLocks noChangeArrowheads="1"/>
          </p:cNvSpPr>
          <p:nvPr/>
        </p:nvSpPr>
        <p:spPr bwMode="auto">
          <a:xfrm>
            <a:off x="5372100" y="50927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562100" y="2133600"/>
            <a:ext cx="5829300" cy="2952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708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66FFFF"/>
                </a:solidFill>
              </a:rPr>
              <a:t>Interpretation of Computer Output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We see from the previous slide that: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Objective Function Value  =  46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Decision Variable #1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  =    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Decision Variable #2 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  =    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#1        =    6 –   5 =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#2        =  19 – 19 = 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#3        =    8 –   8 = 0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06700" y="1619250"/>
            <a:ext cx="35306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A Simple Minimization Problem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2890837" cy="5048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LP Formulation</a:t>
            </a:r>
            <a:endParaRPr lang="en-US" dirty="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011488" y="1746250"/>
            <a:ext cx="330835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3150"/>
            <a:ext cx="8020050" cy="52149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Graph the Constraints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1</a:t>
            </a:r>
            <a:r>
              <a:rPr lang="en-US" dirty="0"/>
              <a:t>:  When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2;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0, 	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5.  Connect (5,0) and (0,2).  The "&gt;" side is 	above this line.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2</a:t>
            </a:r>
            <a:r>
              <a:rPr lang="en-US" dirty="0"/>
              <a:t>: 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3.  But setting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to 	0 will yield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-12, which is not on the graph.  	Thus, to get a second point on this line, set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to 	any number larger than 3 and solve for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:  when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5, 	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8.  Connect (3,0) and (5,8).  The "&gt;" 	side is to the right.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3</a:t>
            </a:r>
            <a:r>
              <a:rPr lang="en-US" dirty="0"/>
              <a:t>:  When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4;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0, 	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4.  Connect (4,0) and (0,4).  The "&gt;" side is 	above this line.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3503612" cy="5048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Constraints Graphed</a:t>
            </a: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2082800" y="20462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2070100" y="33543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847850" y="14493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5592763" y="28511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583238" y="43084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5859463" y="54752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5357813" y="35988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3832225" y="2143125"/>
            <a:ext cx="1552575" cy="3600450"/>
          </a:xfrm>
          <a:custGeom>
            <a:avLst/>
            <a:gdLst>
              <a:gd name="T0" fmla="*/ 0 w 978"/>
              <a:gd name="T1" fmla="*/ 1956 h 2268"/>
              <a:gd name="T2" fmla="*/ 437 w 978"/>
              <a:gd name="T3" fmla="*/ 0 h 2268"/>
              <a:gd name="T4" fmla="*/ 978 w 978"/>
              <a:gd name="T5" fmla="*/ 0 h 2268"/>
              <a:gd name="T6" fmla="*/ 966 w 978"/>
              <a:gd name="T7" fmla="*/ 2268 h 2268"/>
              <a:gd name="T8" fmla="*/ 609 w 978"/>
              <a:gd name="T9" fmla="*/ 2262 h 2268"/>
              <a:gd name="T10" fmla="*/ 35 w 978"/>
              <a:gd name="T11" fmla="*/ 1998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8" h="2268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68"/>
                </a:lnTo>
                <a:lnTo>
                  <a:pt x="609" y="2262"/>
                </a:lnTo>
                <a:lnTo>
                  <a:pt x="35" y="1998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4384675" y="31099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070100" y="5756275"/>
            <a:ext cx="36988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3709988" y="2146300"/>
            <a:ext cx="817562" cy="35877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2089150" y="4549775"/>
            <a:ext cx="2727325" cy="1181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478338" y="4649788"/>
            <a:ext cx="1130300" cy="8715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V="1">
            <a:off x="3284538" y="37417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V="1">
            <a:off x="5022850" y="23558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5932488" y="2128838"/>
            <a:ext cx="2119312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 Region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2470150" y="58102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724025" y="19145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104501" name="Group 53"/>
          <p:cNvGrpSpPr>
            <a:grpSpLocks/>
          </p:cNvGrpSpPr>
          <p:nvPr/>
        </p:nvGrpSpPr>
        <p:grpSpPr bwMode="auto">
          <a:xfrm>
            <a:off x="2341563" y="5681663"/>
            <a:ext cx="3022600" cy="157162"/>
            <a:chOff x="1227" y="3609"/>
            <a:chExt cx="1904" cy="99"/>
          </a:xfrm>
        </p:grpSpPr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2" name="Line 4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3" name="Line 4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5" name="Line 4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15" name="Group 67"/>
          <p:cNvGrpSpPr>
            <a:grpSpLocks/>
          </p:cNvGrpSpPr>
          <p:nvPr/>
        </p:nvGrpSpPr>
        <p:grpSpPr bwMode="auto">
          <a:xfrm>
            <a:off x="2012950" y="2127250"/>
            <a:ext cx="119063" cy="3327400"/>
            <a:chOff x="1020" y="1364"/>
            <a:chExt cx="75" cy="2096"/>
          </a:xfrm>
        </p:grpSpPr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3" name="Line 65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4" name="Line 66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16" name="Rectangle 68"/>
          <p:cNvSpPr>
            <a:spLocks noChangeArrowheads="1"/>
          </p:cNvSpPr>
          <p:nvPr/>
        </p:nvSpPr>
        <p:spPr bwMode="auto">
          <a:xfrm>
            <a:off x="5592763" y="34702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9306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srgbClr val="66FFFF"/>
                </a:solidFill>
              </a:rPr>
              <a:t>Graph the Objective Function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n-US" dirty="0"/>
              <a:t>Set the objective function equal to an arbitrary constant (say 20) and graph it.  For 5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20, when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10;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= 0, 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4.  Connect (4,0) and (0,10).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000" dirty="0"/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srgbClr val="66FFFF"/>
                </a:solidFill>
              </a:rPr>
              <a:t>Move the Objective Function Line Toward Optimality</a:t>
            </a:r>
          </a:p>
          <a:p>
            <a:pPr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n-US" dirty="0"/>
              <a:t>Move it in the direction which lowers its value (down), since we are minimizing, until it touches the last point of the feasible region, determined by the last two constraints.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082800" y="2109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2089150" y="3398838"/>
            <a:ext cx="2171700" cy="24241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847850" y="15128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5592763" y="28257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5583238" y="43719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5656263" y="555783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5357813" y="36623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3829050" y="2206625"/>
            <a:ext cx="1555750" cy="3609975"/>
          </a:xfrm>
          <a:custGeom>
            <a:avLst/>
            <a:gdLst>
              <a:gd name="T0" fmla="*/ 0 w 980"/>
              <a:gd name="T1" fmla="*/ 1962 h 2274"/>
              <a:gd name="T2" fmla="*/ 439 w 980"/>
              <a:gd name="T3" fmla="*/ 0 h 2274"/>
              <a:gd name="T4" fmla="*/ 980 w 980"/>
              <a:gd name="T5" fmla="*/ 0 h 2274"/>
              <a:gd name="T6" fmla="*/ 968 w 980"/>
              <a:gd name="T7" fmla="*/ 2274 h 2274"/>
              <a:gd name="T8" fmla="*/ 616 w 980"/>
              <a:gd name="T9" fmla="*/ 2274 h 2274"/>
              <a:gd name="T10" fmla="*/ 56 w 980"/>
              <a:gd name="T11" fmla="*/ 2026 h 2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2274">
                <a:moveTo>
                  <a:pt x="0" y="1962"/>
                </a:moveTo>
                <a:lnTo>
                  <a:pt x="439" y="0"/>
                </a:lnTo>
                <a:lnTo>
                  <a:pt x="980" y="0"/>
                </a:lnTo>
                <a:lnTo>
                  <a:pt x="968" y="2274"/>
                </a:lnTo>
                <a:lnTo>
                  <a:pt x="616" y="2274"/>
                </a:lnTo>
                <a:lnTo>
                  <a:pt x="56" y="2026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4384675" y="30718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2082800" y="5819775"/>
            <a:ext cx="35401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 flipV="1">
            <a:off x="3709988" y="2209800"/>
            <a:ext cx="811212" cy="36068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2082800" y="4619625"/>
            <a:ext cx="27273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 flipV="1">
            <a:off x="4573588" y="4713288"/>
            <a:ext cx="1035050" cy="9223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 flipV="1">
            <a:off x="3284538" y="38052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V="1">
            <a:off x="3105150" y="19875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2470150" y="58737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1724025" y="19780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49878" name="Group 22"/>
          <p:cNvGrpSpPr>
            <a:grpSpLocks/>
          </p:cNvGrpSpPr>
          <p:nvPr/>
        </p:nvGrpSpPr>
        <p:grpSpPr bwMode="auto">
          <a:xfrm>
            <a:off x="2341563" y="5745163"/>
            <a:ext cx="3022600" cy="157162"/>
            <a:chOff x="1227" y="3609"/>
            <a:chExt cx="1904" cy="99"/>
          </a:xfrm>
        </p:grpSpPr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1" name="Line 25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2" name="Line 26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3" name="Line 27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4" name="Line 28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5" name="Line 29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6" name="Line 30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7" name="Line 31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8" name="Line 32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9" name="Line 33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0" name="Line 34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891" name="Group 35"/>
          <p:cNvGrpSpPr>
            <a:grpSpLocks/>
          </p:cNvGrpSpPr>
          <p:nvPr/>
        </p:nvGrpSpPr>
        <p:grpSpPr bwMode="auto">
          <a:xfrm>
            <a:off x="2012950" y="2190750"/>
            <a:ext cx="119063" cy="3327400"/>
            <a:chOff x="1020" y="1364"/>
            <a:chExt cx="75" cy="2096"/>
          </a:xfrm>
        </p:grpSpPr>
        <p:sp>
          <p:nvSpPr>
            <p:cNvPr id="249892" name="Line 36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3" name="Line 37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4" name="Line 38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5" name="Line 39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6" name="Line 40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7" name="Line 41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8" name="Line 42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9" name="Line 43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0" name="Line 44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1" name="Line 45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2" name="Line 46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3" name="Line 47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9904" name="Rectangle 48"/>
          <p:cNvSpPr>
            <a:spLocks noChangeArrowheads="1"/>
          </p:cNvSpPr>
          <p:nvPr/>
        </p:nvSpPr>
        <p:spPr bwMode="auto">
          <a:xfrm>
            <a:off x="5592763" y="35337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49905" name="Rectangle 49"/>
          <p:cNvSpPr>
            <a:spLocks noChangeArrowheads="1"/>
          </p:cNvSpPr>
          <p:nvPr/>
        </p:nvSpPr>
        <p:spPr bwMode="auto">
          <a:xfrm>
            <a:off x="687388" y="1073150"/>
            <a:ext cx="50482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Graphed</a:t>
            </a:r>
          </a:p>
        </p:txBody>
      </p:sp>
      <p:grpSp>
        <p:nvGrpSpPr>
          <p:cNvPr id="249906" name="Group 50"/>
          <p:cNvGrpSpPr>
            <a:grpSpLocks/>
          </p:cNvGrpSpPr>
          <p:nvPr/>
        </p:nvGrpSpPr>
        <p:grpSpPr bwMode="auto">
          <a:xfrm>
            <a:off x="2408238" y="1862138"/>
            <a:ext cx="2062162" cy="4279900"/>
            <a:chOff x="1517" y="1133"/>
            <a:chExt cx="1299" cy="2696"/>
          </a:xfrm>
        </p:grpSpPr>
        <p:sp>
          <p:nvSpPr>
            <p:cNvPr id="249907" name="Line 51"/>
            <p:cNvSpPr>
              <a:spLocks noChangeShapeType="1"/>
            </p:cNvSpPr>
            <p:nvPr/>
          </p:nvSpPr>
          <p:spPr bwMode="auto">
            <a:xfrm flipH="1">
              <a:off x="2527" y="3704"/>
              <a:ext cx="275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8" name="Line 52"/>
            <p:cNvSpPr>
              <a:spLocks noChangeShapeType="1"/>
            </p:cNvSpPr>
            <p:nvPr/>
          </p:nvSpPr>
          <p:spPr bwMode="auto">
            <a:xfrm flipH="1">
              <a:off x="1517" y="1137"/>
              <a:ext cx="274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9" name="Line 53"/>
            <p:cNvSpPr>
              <a:spLocks noChangeShapeType="1"/>
            </p:cNvSpPr>
            <p:nvPr/>
          </p:nvSpPr>
          <p:spPr bwMode="auto">
            <a:xfrm flipH="1" flipV="1">
              <a:off x="1784" y="1133"/>
              <a:ext cx="1032" cy="257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10" name="Rectangle 54"/>
          <p:cNvSpPr>
            <a:spLocks noChangeArrowheads="1"/>
          </p:cNvSpPr>
          <p:nvPr/>
        </p:nvSpPr>
        <p:spPr bwMode="auto">
          <a:xfrm>
            <a:off x="4027488" y="1676400"/>
            <a:ext cx="196215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350000" y="5187950"/>
            <a:ext cx="9906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502400" y="3752850"/>
            <a:ext cx="13843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4851400" y="3117850"/>
            <a:ext cx="1524000" cy="609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2527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srgbClr val="66FFFF"/>
                </a:solidFill>
              </a:rPr>
              <a:t>Solve for the Extreme Point at the Intersection of the Two Binding Constraints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          		    4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-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12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           		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+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 4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Adding these two equations gives: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000" dirty="0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         5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16  or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16/5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2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Substituting this into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4  gives: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4/5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7388" y="4629150"/>
            <a:ext cx="802005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 for the Optimal Value of the Objective Function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5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= 5(16/5) + 2(4/5)  =   88/5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>
            <a:off x="2082800" y="2109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2070100" y="34178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1847850" y="15128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5592763" y="22923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5634038" y="48926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5700713" y="55514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5357813" y="36623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Freeform 10"/>
          <p:cNvSpPr>
            <a:spLocks/>
          </p:cNvSpPr>
          <p:nvPr/>
        </p:nvSpPr>
        <p:spPr bwMode="auto">
          <a:xfrm>
            <a:off x="3832225" y="2206625"/>
            <a:ext cx="1552575" cy="3603625"/>
          </a:xfrm>
          <a:custGeom>
            <a:avLst/>
            <a:gdLst>
              <a:gd name="T0" fmla="*/ 0 w 978"/>
              <a:gd name="T1" fmla="*/ 1956 h 2270"/>
              <a:gd name="T2" fmla="*/ 437 w 978"/>
              <a:gd name="T3" fmla="*/ 0 h 2270"/>
              <a:gd name="T4" fmla="*/ 978 w 978"/>
              <a:gd name="T5" fmla="*/ 0 h 2270"/>
              <a:gd name="T6" fmla="*/ 966 w 978"/>
              <a:gd name="T7" fmla="*/ 2270 h 2270"/>
              <a:gd name="T8" fmla="*/ 618 w 978"/>
              <a:gd name="T9" fmla="*/ 2270 h 2270"/>
              <a:gd name="T10" fmla="*/ 54 w 978"/>
              <a:gd name="T11" fmla="*/ 2022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8" h="2270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70"/>
                </a:lnTo>
                <a:lnTo>
                  <a:pt x="618" y="2270"/>
                </a:lnTo>
                <a:lnTo>
                  <a:pt x="54" y="2022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4524375" y="2525713"/>
            <a:ext cx="1068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>
            <a:off x="2082800" y="5819775"/>
            <a:ext cx="35528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3722688" y="2209800"/>
            <a:ext cx="804862" cy="36004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2076450" y="4619625"/>
            <a:ext cx="27400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5" name="Line 15"/>
          <p:cNvSpPr>
            <a:spLocks noChangeShapeType="1"/>
          </p:cNvSpPr>
          <p:nvPr/>
        </p:nvSpPr>
        <p:spPr bwMode="auto">
          <a:xfrm flipV="1">
            <a:off x="4592638" y="5145088"/>
            <a:ext cx="1041400" cy="4651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 flipV="1">
            <a:off x="3068638" y="3221038"/>
            <a:ext cx="2543175" cy="11572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 flipV="1">
            <a:off x="3898900" y="4210050"/>
            <a:ext cx="1647825" cy="10429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8" name="Text Box 18"/>
          <p:cNvSpPr txBox="1">
            <a:spLocks noChangeArrowheads="1"/>
          </p:cNvSpPr>
          <p:nvPr/>
        </p:nvSpPr>
        <p:spPr bwMode="auto">
          <a:xfrm>
            <a:off x="2470150" y="58737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1724025" y="19780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50900" name="Group 20"/>
          <p:cNvGrpSpPr>
            <a:grpSpLocks/>
          </p:cNvGrpSpPr>
          <p:nvPr/>
        </p:nvGrpSpPr>
        <p:grpSpPr bwMode="auto">
          <a:xfrm>
            <a:off x="2341563" y="5745163"/>
            <a:ext cx="3022600" cy="157162"/>
            <a:chOff x="1227" y="3609"/>
            <a:chExt cx="1904" cy="99"/>
          </a:xfrm>
        </p:grpSpPr>
        <p:sp>
          <p:nvSpPr>
            <p:cNvPr id="250901" name="Line 2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2" name="Line 2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3" name="Line 2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7" name="Line 2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8" name="Line 2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9" name="Line 2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0" name="Line 3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1" name="Line 3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2" name="Line 3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0913" name="Group 33"/>
          <p:cNvGrpSpPr>
            <a:grpSpLocks/>
          </p:cNvGrpSpPr>
          <p:nvPr/>
        </p:nvGrpSpPr>
        <p:grpSpPr bwMode="auto">
          <a:xfrm>
            <a:off x="2012950" y="2190750"/>
            <a:ext cx="119063" cy="3327400"/>
            <a:chOff x="1020" y="1364"/>
            <a:chExt cx="75" cy="2096"/>
          </a:xfrm>
        </p:grpSpPr>
        <p:sp>
          <p:nvSpPr>
            <p:cNvPr id="250914" name="Line 34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5" name="Line 35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6" name="Line 36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7" name="Line 37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8" name="Line 38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9" name="Line 39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0" name="Line 40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1" name="Line 41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2" name="Line 42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3" name="Line 43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4" name="Line 44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5" name="Line 45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0926" name="Rectangle 46"/>
          <p:cNvSpPr>
            <a:spLocks noChangeArrowheads="1"/>
          </p:cNvSpPr>
          <p:nvPr/>
        </p:nvSpPr>
        <p:spPr bwMode="auto">
          <a:xfrm>
            <a:off x="5630863" y="29241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50933" name="Rectangle 53"/>
          <p:cNvSpPr>
            <a:spLocks noChangeArrowheads="1"/>
          </p:cNvSpPr>
          <p:nvPr/>
        </p:nvSpPr>
        <p:spPr bwMode="auto">
          <a:xfrm>
            <a:off x="687388" y="1073150"/>
            <a:ext cx="31940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50934" name="AutoShape 54"/>
          <p:cNvSpPr>
            <a:spLocks noChangeArrowheads="1"/>
          </p:cNvSpPr>
          <p:nvPr/>
        </p:nvSpPr>
        <p:spPr bwMode="auto">
          <a:xfrm>
            <a:off x="5532438" y="3495675"/>
            <a:ext cx="2938462" cy="135731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Optimal Solution:</a:t>
            </a:r>
          </a:p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16/5,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4/5,</a:t>
            </a:r>
          </a:p>
          <a:p>
            <a:pPr algn="l" defTabSz="1768475"/>
            <a:endParaRPr lang="en-US" sz="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17.6</a:t>
            </a:r>
            <a:endParaRPr lang="en-US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935" name="Oval 55"/>
          <p:cNvSpPr>
            <a:spLocks noChangeArrowheads="1"/>
          </p:cNvSpPr>
          <p:nvPr/>
        </p:nvSpPr>
        <p:spPr bwMode="auto">
          <a:xfrm>
            <a:off x="3790950" y="5260975"/>
            <a:ext cx="74613" cy="746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533400" y="144463"/>
            <a:ext cx="8081963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of the Graphical Solution Procedure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Minimization Problems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7388" y="1073150"/>
            <a:ext cx="77533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Prepare a graph of the feasible solutions for each of the constraints.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the feasible region that satisfies all the constraints simultaneously.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Draw an objective function line.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Move parallel objective function lines toward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objective function values without entirely leaving the feasible region.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Any feasible solution on the objective function line with the smallest value is an optimal solution.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41751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The maximization or minimization of some quantity is the objective in all linear programming problems.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All LP problems have constraints that limit the degree to which the objective can be pursued.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feasible solution satisfies all the problem's constraints.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An optimal solution is a feasible solution that results in the largest possible objective function value when maximizing (or smallest when minimizing).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graphical solution method can be used to solve a linear program with two variables.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 in Standard Form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1816100" y="1733550"/>
            <a:ext cx="56769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1970088" y="1860550"/>
            <a:ext cx="549275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	=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	=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	=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1033463" y="4025900"/>
            <a:ext cx="27368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562100" y="2197100"/>
            <a:ext cx="6311900" cy="2952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Spreadsheet Solution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87388" y="1073150"/>
            <a:ext cx="8020050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Interpretation of Computer Output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see from the previous slide that: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Objective Function Value  =  17.6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#1 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3.2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#2 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0.8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#1    =  10.4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 = 0.4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#2    =  12.0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12 = 0.0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#3    =    4.0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4 = 0.0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Feasible Region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8058150" cy="5157788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The feasible region for a two-variable LP problem can be nonexistent, a single point, a line, a polygon, or an unbounded area.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Any linear program falls in one of four categories: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is infeasible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has a unique optimal solution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has alternative optimal solutions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has an objective function that can be increased without bound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A feasible region may be unbounded and yet there may be optimal solutions.  This is common in minimization problems and is possible in maximization problems.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Cases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7812087" cy="39354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Alternative Optimal Solutions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In the graphical method, if the objective function line is parallel to a boundary constraint in the direction of optimization, there are </a:t>
            </a:r>
            <a:r>
              <a:rPr lang="en-US" u="sng" dirty="0"/>
              <a:t>alternate optimal solutions</a:t>
            </a:r>
            <a:r>
              <a:rPr lang="en-US" dirty="0"/>
              <a:t>, with all points on this line segment being optimal.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687388" y="1073150"/>
            <a:ext cx="62801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following LP problem.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2597150" y="1697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2922588" y="1873250"/>
            <a:ext cx="3333750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7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5" name="Freeform 9"/>
          <p:cNvSpPr>
            <a:spLocks/>
          </p:cNvSpPr>
          <p:nvPr/>
        </p:nvSpPr>
        <p:spPr bwMode="auto">
          <a:xfrm>
            <a:off x="1968500" y="3311525"/>
            <a:ext cx="2762250" cy="2625725"/>
          </a:xfrm>
          <a:custGeom>
            <a:avLst/>
            <a:gdLst>
              <a:gd name="T0" fmla="*/ 0 w 1740"/>
              <a:gd name="T1" fmla="*/ 0 h 1654"/>
              <a:gd name="T2" fmla="*/ 894 w 1740"/>
              <a:gd name="T3" fmla="*/ 558 h 1654"/>
              <a:gd name="T4" fmla="*/ 1740 w 1740"/>
              <a:gd name="T5" fmla="*/ 1356 h 1654"/>
              <a:gd name="T6" fmla="*/ 1740 w 1740"/>
              <a:gd name="T7" fmla="*/ 1650 h 1654"/>
              <a:gd name="T8" fmla="*/ 24 w 1740"/>
              <a:gd name="T9" fmla="*/ 1654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654">
                <a:moveTo>
                  <a:pt x="0" y="0"/>
                </a:moveTo>
                <a:lnTo>
                  <a:pt x="894" y="558"/>
                </a:lnTo>
                <a:lnTo>
                  <a:pt x="1740" y="1356"/>
                </a:lnTo>
                <a:lnTo>
                  <a:pt x="1740" y="1650"/>
                </a:lnTo>
                <a:lnTo>
                  <a:pt x="24" y="1654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687388" y="1073150"/>
            <a:ext cx="7486650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Boundary constraint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and objective function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are parallel.  All points on line segment A – B are optimal solutions.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996113" y="5688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1" name="Line 5"/>
          <p:cNvSpPr>
            <a:spLocks noChangeShapeType="1"/>
          </p:cNvSpPr>
          <p:nvPr/>
        </p:nvSpPr>
        <p:spPr bwMode="auto">
          <a:xfrm>
            <a:off x="1981200" y="2763838"/>
            <a:ext cx="0" cy="31734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1611313" y="22098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4983" name="Freeform 7"/>
          <p:cNvSpPr>
            <a:spLocks/>
          </p:cNvSpPr>
          <p:nvPr/>
        </p:nvSpPr>
        <p:spPr bwMode="auto">
          <a:xfrm>
            <a:off x="1968500" y="2854325"/>
            <a:ext cx="3251200" cy="3076575"/>
          </a:xfrm>
          <a:custGeom>
            <a:avLst/>
            <a:gdLst>
              <a:gd name="T0" fmla="*/ 0 w 2024"/>
              <a:gd name="T1" fmla="*/ 0 h 2184"/>
              <a:gd name="T2" fmla="*/ 2024 w 2024"/>
              <a:gd name="T3" fmla="*/ 2184 h 2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24" h="2184">
                <a:moveTo>
                  <a:pt x="0" y="0"/>
                </a:moveTo>
                <a:lnTo>
                  <a:pt x="2024" y="2184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4" name="Freeform 8"/>
          <p:cNvSpPr>
            <a:spLocks/>
          </p:cNvSpPr>
          <p:nvPr/>
        </p:nvSpPr>
        <p:spPr bwMode="auto">
          <a:xfrm>
            <a:off x="1987550" y="3314700"/>
            <a:ext cx="4171950" cy="2616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1597025" y="2689225"/>
            <a:ext cx="31115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2187575" y="6016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5862638" y="4433888"/>
            <a:ext cx="19653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H="1">
            <a:off x="2571750" y="2794000"/>
            <a:ext cx="495300" cy="5016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4845050" y="40386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 flipH="1">
            <a:off x="5314950" y="4826000"/>
            <a:ext cx="584200" cy="438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3065463" y="2468563"/>
            <a:ext cx="15494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7</a:t>
            </a:r>
          </a:p>
        </p:txBody>
      </p:sp>
      <p:sp>
        <p:nvSpPr>
          <p:cNvPr id="254993" name="Rectangle 17"/>
          <p:cNvSpPr>
            <a:spLocks noChangeArrowheads="1"/>
          </p:cNvSpPr>
          <p:nvPr/>
        </p:nvSpPr>
        <p:spPr bwMode="auto">
          <a:xfrm>
            <a:off x="5465763" y="3821113"/>
            <a:ext cx="9350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55034" name="Group 58"/>
          <p:cNvGrpSpPr>
            <a:grpSpLocks/>
          </p:cNvGrpSpPr>
          <p:nvPr/>
        </p:nvGrpSpPr>
        <p:grpSpPr bwMode="auto">
          <a:xfrm>
            <a:off x="1905000" y="2870200"/>
            <a:ext cx="139700" cy="2667000"/>
            <a:chOff x="1200" y="1768"/>
            <a:chExt cx="88" cy="1680"/>
          </a:xfrm>
        </p:grpSpPr>
        <p:sp>
          <p:nvSpPr>
            <p:cNvPr id="254996" name="Line 20"/>
            <p:cNvSpPr>
              <a:spLocks noChangeShapeType="1"/>
            </p:cNvSpPr>
            <p:nvPr/>
          </p:nvSpPr>
          <p:spPr bwMode="auto">
            <a:xfrm flipV="1">
              <a:off x="1200" y="17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7" name="Line 21"/>
            <p:cNvSpPr>
              <a:spLocks noChangeShapeType="1"/>
            </p:cNvSpPr>
            <p:nvPr/>
          </p:nvSpPr>
          <p:spPr bwMode="auto">
            <a:xfrm flipV="1">
              <a:off x="1200" y="20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8" name="Line 22"/>
            <p:cNvSpPr>
              <a:spLocks noChangeShapeType="1"/>
            </p:cNvSpPr>
            <p:nvPr/>
          </p:nvSpPr>
          <p:spPr bwMode="auto">
            <a:xfrm flipV="1">
              <a:off x="1200" y="232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9" name="Line 23"/>
            <p:cNvSpPr>
              <a:spLocks noChangeShapeType="1"/>
            </p:cNvSpPr>
            <p:nvPr/>
          </p:nvSpPr>
          <p:spPr bwMode="auto">
            <a:xfrm flipV="1">
              <a:off x="1200" y="260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0" name="Line 24"/>
            <p:cNvSpPr>
              <a:spLocks noChangeShapeType="1"/>
            </p:cNvSpPr>
            <p:nvPr/>
          </p:nvSpPr>
          <p:spPr bwMode="auto">
            <a:xfrm flipV="1">
              <a:off x="1200" y="288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1" name="Line 25"/>
            <p:cNvSpPr>
              <a:spLocks noChangeShapeType="1"/>
            </p:cNvSpPr>
            <p:nvPr/>
          </p:nvSpPr>
          <p:spPr bwMode="auto">
            <a:xfrm flipV="1">
              <a:off x="1200" y="31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2" name="Line 26"/>
            <p:cNvSpPr>
              <a:spLocks noChangeShapeType="1"/>
            </p:cNvSpPr>
            <p:nvPr/>
          </p:nvSpPr>
          <p:spPr bwMode="auto">
            <a:xfrm flipV="1">
              <a:off x="1200" y="34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03" name="Line 27"/>
          <p:cNvSpPr>
            <a:spLocks noChangeShapeType="1"/>
          </p:cNvSpPr>
          <p:nvPr/>
        </p:nvSpPr>
        <p:spPr bwMode="auto">
          <a:xfrm>
            <a:off x="1974850" y="5930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5004" name="Group 28"/>
          <p:cNvGrpSpPr>
            <a:grpSpLocks/>
          </p:cNvGrpSpPr>
          <p:nvPr/>
        </p:nvGrpSpPr>
        <p:grpSpPr bwMode="auto">
          <a:xfrm>
            <a:off x="2360613" y="5872163"/>
            <a:ext cx="4294187" cy="146050"/>
            <a:chOff x="1447" y="3659"/>
            <a:chExt cx="2705" cy="92"/>
          </a:xfrm>
        </p:grpSpPr>
        <p:grpSp>
          <p:nvGrpSpPr>
            <p:cNvPr id="255005" name="Group 2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5006" name="Line 3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7" name="Line 3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8" name="Line 3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9" name="Line 3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0" name="Line 3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1" name="Line 3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2" name="Line 3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3" name="Line 3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5014" name="Line 3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15" name="Line 3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16" name="Line 40"/>
          <p:cNvSpPr>
            <a:spLocks noChangeShapeType="1"/>
          </p:cNvSpPr>
          <p:nvPr/>
        </p:nvSpPr>
        <p:spPr bwMode="auto">
          <a:xfrm flipV="1">
            <a:off x="4730750" y="3860800"/>
            <a:ext cx="0" cy="20574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5024" name="Rectangle 48"/>
          <p:cNvSpPr>
            <a:spLocks noChangeArrowheads="1"/>
          </p:cNvSpPr>
          <p:nvPr/>
        </p:nvSpPr>
        <p:spPr bwMode="auto">
          <a:xfrm rot="20127">
            <a:off x="4213225" y="3114675"/>
            <a:ext cx="19907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255028" name="Group 52"/>
          <p:cNvGrpSpPr>
            <a:grpSpLocks/>
          </p:cNvGrpSpPr>
          <p:nvPr/>
        </p:nvGrpSpPr>
        <p:grpSpPr bwMode="auto">
          <a:xfrm rot="-243405">
            <a:off x="2011363" y="2946400"/>
            <a:ext cx="2405062" cy="1901825"/>
            <a:chOff x="1998" y="2005"/>
            <a:chExt cx="2278" cy="1758"/>
          </a:xfrm>
        </p:grpSpPr>
        <p:sp>
          <p:nvSpPr>
            <p:cNvPr id="255025" name="Line 49"/>
            <p:cNvSpPr>
              <a:spLocks noChangeShapeType="1"/>
            </p:cNvSpPr>
            <p:nvPr/>
          </p:nvSpPr>
          <p:spPr bwMode="auto">
            <a:xfrm flipV="1">
              <a:off x="4091" y="3509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6" name="Line 50"/>
            <p:cNvSpPr>
              <a:spLocks noChangeShapeType="1"/>
            </p:cNvSpPr>
            <p:nvPr/>
          </p:nvSpPr>
          <p:spPr bwMode="auto">
            <a:xfrm>
              <a:off x="1998" y="2235"/>
              <a:ext cx="2109" cy="152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7" name="Line 51"/>
            <p:cNvSpPr>
              <a:spLocks noChangeShapeType="1"/>
            </p:cNvSpPr>
            <p:nvPr/>
          </p:nvSpPr>
          <p:spPr bwMode="auto">
            <a:xfrm flipV="1">
              <a:off x="2003" y="2005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5029" name="Line 53"/>
          <p:cNvSpPr>
            <a:spLocks noChangeShapeType="1"/>
          </p:cNvSpPr>
          <p:nvPr/>
        </p:nvSpPr>
        <p:spPr bwMode="auto">
          <a:xfrm flipH="1">
            <a:off x="3803650" y="3570288"/>
            <a:ext cx="460375" cy="81756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0" name="Oval 54"/>
          <p:cNvSpPr>
            <a:spLocks noChangeArrowheads="1"/>
          </p:cNvSpPr>
          <p:nvPr/>
        </p:nvSpPr>
        <p:spPr bwMode="auto">
          <a:xfrm>
            <a:off x="3305175" y="4127500"/>
            <a:ext cx="93663" cy="889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1" name="Oval 55"/>
          <p:cNvSpPr>
            <a:spLocks noChangeArrowheads="1"/>
          </p:cNvSpPr>
          <p:nvPr/>
        </p:nvSpPr>
        <p:spPr bwMode="auto">
          <a:xfrm>
            <a:off x="1928813" y="3260725"/>
            <a:ext cx="93662" cy="936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2" name="Text Box 56"/>
          <p:cNvSpPr txBox="1">
            <a:spLocks noChangeArrowheads="1"/>
          </p:cNvSpPr>
          <p:nvPr/>
        </p:nvSpPr>
        <p:spPr bwMode="auto">
          <a:xfrm>
            <a:off x="1957388" y="33702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55033" name="Text Box 57"/>
          <p:cNvSpPr txBox="1">
            <a:spLocks noChangeArrowheads="1"/>
          </p:cNvSpPr>
          <p:nvPr/>
        </p:nvSpPr>
        <p:spPr bwMode="auto">
          <a:xfrm>
            <a:off x="3278188" y="37893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7388" y="1073150"/>
            <a:ext cx="794385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Infeasibility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solution to the LP problem satisfies all the constraints, including the non-negativity conditions.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Graphically, this means a feasible region does not exist.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Causes include: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formulation error has been made.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Management’s expectations are too high.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Too many restrictions have been placed on the problem (i.e. the problem is over-constrained).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62250" y="1593850"/>
            <a:ext cx="365760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6175375" cy="48101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Consider the following LP problem.</a:t>
            </a:r>
            <a:endParaRPr lang="en-US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036888" y="1746250"/>
            <a:ext cx="3244850" cy="227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7886700" cy="83185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no points that satisfy both constraints, so there is no feasible region (and no feasible solution).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40000" y="1833563"/>
            <a:ext cx="5111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321425" y="5359400"/>
            <a:ext cx="5111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387850" y="3986213"/>
            <a:ext cx="2044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232275" y="2811463"/>
            <a:ext cx="1765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352800" y="4313238"/>
            <a:ext cx="1065213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3206750" y="3157538"/>
            <a:ext cx="1063625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794000" y="2357438"/>
            <a:ext cx="0" cy="32718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790825" y="5627688"/>
            <a:ext cx="35020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800350" y="4419600"/>
            <a:ext cx="957263" cy="1192213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800350" y="3208338"/>
            <a:ext cx="1311275" cy="24034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94063" y="5699125"/>
            <a:ext cx="30384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05063" y="42100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405063" y="29781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2727325" y="2578100"/>
            <a:ext cx="119063" cy="2749550"/>
            <a:chOff x="1670" y="1744"/>
            <a:chExt cx="75" cy="1732"/>
          </a:xfrm>
        </p:grpSpPr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405063" y="4810125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405063" y="35877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pSp>
        <p:nvGrpSpPr>
          <p:cNvPr id="30770" name="Group 50"/>
          <p:cNvGrpSpPr>
            <a:grpSpLocks/>
          </p:cNvGrpSpPr>
          <p:nvPr/>
        </p:nvGrpSpPr>
        <p:grpSpPr bwMode="auto">
          <a:xfrm>
            <a:off x="3113088" y="5567363"/>
            <a:ext cx="2992437" cy="138112"/>
            <a:chOff x="1913" y="3523"/>
            <a:chExt cx="1885" cy="87"/>
          </a:xfrm>
        </p:grpSpPr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2262188" y="2368550"/>
            <a:ext cx="4603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687388" y="1073150"/>
            <a:ext cx="777875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Unbounded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solution to a maximization LP problem is unbounded if the value of the solution may be made indefinitely large without violating any of the constraints.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real problems, this is the result of improper formulation.  (Quite likely, a constraint has been inadvertently omitted.)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38137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If both the objective function and the constraints are linear, the problem is referred to as a linear programming problem.</a:t>
            </a:r>
            <a:endParaRPr lang="en-US" u="sng" dirty="0"/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Linear functions are functions in which each variable appears in a separate term raised to the first power and is multiplied by a constant (which could be 0).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Linear constraints are linear functions that are restricted to be "less than or equal to", "equal to", or "greater than or equal to" a constant.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844800" y="1714500"/>
            <a:ext cx="335280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6149975" cy="4921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Consider the following LP problem.</a:t>
            </a:r>
            <a:endParaRPr lang="en-US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74988" y="1885950"/>
            <a:ext cx="314325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7886700" cy="205898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/>
              <a:t>The feasible region is unbounded and the objective function line can be moved outward from the origin without bound, infinitely increasing the objective function. 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52750" y="2185988"/>
            <a:ext cx="498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731000" y="5681663"/>
            <a:ext cx="498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3175000" y="2919413"/>
            <a:ext cx="3333750" cy="3016250"/>
          </a:xfrm>
          <a:custGeom>
            <a:avLst/>
            <a:gdLst>
              <a:gd name="T0" fmla="*/ 0 w 2100"/>
              <a:gd name="T1" fmla="*/ 0 h 1892"/>
              <a:gd name="T2" fmla="*/ 2100 w 2100"/>
              <a:gd name="T3" fmla="*/ 0 h 1892"/>
              <a:gd name="T4" fmla="*/ 2100 w 2100"/>
              <a:gd name="T5" fmla="*/ 1889 h 1892"/>
              <a:gd name="T6" fmla="*/ 1054 w 2100"/>
              <a:gd name="T7" fmla="*/ 1892 h 1892"/>
              <a:gd name="T8" fmla="*/ 316 w 2100"/>
              <a:gd name="T9" fmla="*/ 1233 h 1892"/>
              <a:gd name="T10" fmla="*/ 0 w 2100"/>
              <a:gd name="T11" fmla="*/ 409 h 1892"/>
              <a:gd name="T12" fmla="*/ 0 w 2100"/>
              <a:gd name="T13" fmla="*/ 0 h 1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00" h="1892">
                <a:moveTo>
                  <a:pt x="0" y="0"/>
                </a:moveTo>
                <a:lnTo>
                  <a:pt x="2100" y="0"/>
                </a:lnTo>
                <a:lnTo>
                  <a:pt x="2100" y="1889"/>
                </a:lnTo>
                <a:lnTo>
                  <a:pt x="1054" y="1892"/>
                </a:lnTo>
                <a:lnTo>
                  <a:pt x="316" y="1233"/>
                </a:lnTo>
                <a:lnTo>
                  <a:pt x="0" y="409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3475038" y="3352800"/>
            <a:ext cx="804862" cy="835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197350" y="2994025"/>
            <a:ext cx="17526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070600" y="4732338"/>
            <a:ext cx="16129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 rot="2116439">
            <a:off x="3902075" y="4224338"/>
            <a:ext cx="19907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4743450" y="5091113"/>
            <a:ext cx="1331913" cy="6588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175000" y="2744788"/>
            <a:ext cx="0" cy="32051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181350" y="5940425"/>
            <a:ext cx="3473450" cy="95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171825" y="4445000"/>
            <a:ext cx="1665288" cy="14763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3162300" y="3530600"/>
            <a:ext cx="904875" cy="24098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824163" y="394970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2824163" y="334010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3121025" y="2921000"/>
            <a:ext cx="119063" cy="2749550"/>
            <a:chOff x="1670" y="1744"/>
            <a:chExt cx="75" cy="1732"/>
          </a:xfrm>
        </p:grpSpPr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2684463" y="2717800"/>
            <a:ext cx="4603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3694113" y="5956300"/>
            <a:ext cx="30384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32809" name="Group 41"/>
          <p:cNvGrpSpPr>
            <a:grpSpLocks/>
          </p:cNvGrpSpPr>
          <p:nvPr/>
        </p:nvGrpSpPr>
        <p:grpSpPr bwMode="auto">
          <a:xfrm>
            <a:off x="3513138" y="5862638"/>
            <a:ext cx="2992437" cy="138112"/>
            <a:chOff x="1913" y="3523"/>
            <a:chExt cx="1885" cy="87"/>
          </a:xfrm>
        </p:grpSpPr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2824163" y="45402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2824163" y="51498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6494463" y="55451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71825" y="3522663"/>
            <a:ext cx="3348038" cy="24257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V="1">
            <a:off x="3179763" y="31575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4972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Problem formulation or modeling is the process of translating a verbal statement of a problem into a mathematical statement.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Formulating models is an art that can only be mastered with practice and experience.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Every LP problems has some unique features, but most problems also have common features.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General guidelines for LP model formulation are illustrated on the slides that follow.</a:t>
            </a:r>
            <a:endParaRPr lang="en-US" u="sng" dirty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Model Formulation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7886700" cy="350520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Understand the problem thoroughly.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Describe the objective.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Describe each constraint.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Define the decision variables.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Write the objective in terms of the decision variables.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Write the constraints in terms of the decision variables.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84350" y="1570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1:  A Simple Maximization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79500"/>
            <a:ext cx="2716212" cy="4921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LP Formulation</a:t>
            </a:r>
            <a:endParaRPr lang="en-US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109788" y="1746250"/>
            <a:ext cx="3333750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19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208713" y="1525588"/>
            <a:ext cx="1430337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056313" y="2605088"/>
            <a:ext cx="1698625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“Regular”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Constraints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889625" y="3671888"/>
            <a:ext cx="2159000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Non-negativity</a:t>
            </a: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Constraints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597400" y="1955800"/>
            <a:ext cx="161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207000" y="4102100"/>
            <a:ext cx="67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5308600" y="2374900"/>
            <a:ext cx="749300" cy="1320800"/>
            <a:chOff x="3344" y="1512"/>
            <a:chExt cx="472" cy="832"/>
          </a:xfrm>
        </p:grpSpPr>
        <p:sp>
          <p:nvSpPr>
            <p:cNvPr id="24585" name="AutoShape 9"/>
            <p:cNvSpPr>
              <a:spLocks/>
            </p:cNvSpPr>
            <p:nvPr/>
          </p:nvSpPr>
          <p:spPr bwMode="auto">
            <a:xfrm>
              <a:off x="3344" y="1512"/>
              <a:ext cx="216" cy="832"/>
            </a:xfrm>
            <a:prstGeom prst="rightBrace">
              <a:avLst>
                <a:gd name="adj1" fmla="val 3209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V="1">
              <a:off x="3544" y="1928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057400" y="1917700"/>
            <a:ext cx="2717800" cy="384810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081088"/>
            <a:ext cx="3932237" cy="509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First Constraint Graphed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478155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895850" y="27686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032000" y="18986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99113" y="2525713"/>
            <a:ext cx="935037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254625" y="48895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4883150" y="5321300"/>
            <a:ext cx="361950" cy="3619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56" name="Group 56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25655" name="Group 5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645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2335213" y="3159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 region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contains all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feasible points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85" name="Freeform 45"/>
          <p:cNvSpPr>
            <a:spLocks/>
          </p:cNvSpPr>
          <p:nvPr/>
        </p:nvSpPr>
        <p:spPr bwMode="auto">
          <a:xfrm>
            <a:off x="2057400" y="3035300"/>
            <a:ext cx="4381500" cy="2730500"/>
          </a:xfrm>
          <a:custGeom>
            <a:avLst/>
            <a:gdLst>
              <a:gd name="T0" fmla="*/ 0 w 2736"/>
              <a:gd name="T1" fmla="*/ 1720 h 1720"/>
              <a:gd name="T2" fmla="*/ 0 w 2736"/>
              <a:gd name="T3" fmla="*/ 0 h 1720"/>
              <a:gd name="T4" fmla="*/ 2736 w 2736"/>
              <a:gd name="T5" fmla="*/ 1720 h 1720"/>
              <a:gd name="T6" fmla="*/ 0 w 2736"/>
              <a:gd name="T7" fmla="*/ 172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6" h="1720">
                <a:moveTo>
                  <a:pt x="0" y="1720"/>
                </a:moveTo>
                <a:lnTo>
                  <a:pt x="0" y="0"/>
                </a:lnTo>
                <a:lnTo>
                  <a:pt x="2736" y="1720"/>
                </a:lnTo>
                <a:lnTo>
                  <a:pt x="0" y="172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idx="1"/>
          </p:nvPr>
        </p:nvSpPr>
        <p:spPr>
          <a:xfrm>
            <a:off x="687388" y="1081088"/>
            <a:ext cx="4468812" cy="544512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66FFFF"/>
                </a:solidFill>
              </a:rPr>
              <a:t>Second Constraint Graphed</a:t>
            </a: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2025650" y="3009900"/>
            <a:ext cx="4445000" cy="27622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649788" y="3278188"/>
            <a:ext cx="19399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H="1">
            <a:off x="2165350" y="257175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2032000" y="18986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2574925" y="2166938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(0, 6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71" name="Line 31"/>
          <p:cNvSpPr>
            <a:spLocks noChangeShapeType="1"/>
          </p:cNvSpPr>
          <p:nvPr/>
        </p:nvSpPr>
        <p:spPr bwMode="auto">
          <a:xfrm flipH="1">
            <a:off x="4197350" y="3676650"/>
            <a:ext cx="520700" cy="584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 flipH="1">
            <a:off x="6477000" y="529590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6842125" y="485298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82" name="Text Box 42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83" name="Text Box 43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38286" name="Group 46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38287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8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0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1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2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3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4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295" name="Group 55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38296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8297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8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9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0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1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2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3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4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305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06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2347913" y="4175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Pages>30</Pages>
  <Words>2131</Words>
  <Application>Microsoft Office PowerPoint</Application>
  <PresentationFormat>On-screen Show (4:3)</PresentationFormat>
  <Paragraphs>591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Narrow</vt:lpstr>
      <vt:lpstr>Book Antiqua</vt:lpstr>
      <vt:lpstr>Calibri</vt:lpstr>
      <vt:lpstr>Monotype Sorts</vt:lpstr>
      <vt:lpstr>Symbol</vt:lpstr>
      <vt:lpstr>Times New Roman</vt:lpstr>
      <vt:lpstr>QMB11ch01</vt:lpstr>
      <vt:lpstr>Introduction to Linear Programming</vt:lpstr>
      <vt:lpstr>Introduction to Linear Programming</vt:lpstr>
      <vt:lpstr>Linear Programming (LP) Problem</vt:lpstr>
      <vt:lpstr>Linear Programming (LP) Problem</vt:lpstr>
      <vt:lpstr>Problem Formulation</vt:lpstr>
      <vt:lpstr>Guidelines for Model Formulation</vt:lpstr>
      <vt:lpstr>Example 1:  A Simple Maximization Problem</vt:lpstr>
      <vt:lpstr>Example 1:  Graphical Solution</vt:lpstr>
      <vt:lpstr>Example 1:  Graphical Solution</vt:lpstr>
      <vt:lpstr>Example 1:  Graphical Solution</vt:lpstr>
      <vt:lpstr>Example 1:  Graphical Solution</vt:lpstr>
      <vt:lpstr>Example 1:  Graphical Solution</vt:lpstr>
      <vt:lpstr>PowerPoint Presentation</vt:lpstr>
      <vt:lpstr>Example 1:  Graphical Solution</vt:lpstr>
      <vt:lpstr>Summary of the Graphical Solution Procedure for Maximization Problems</vt:lpstr>
      <vt:lpstr>Slack and Surplus Variables</vt:lpstr>
      <vt:lpstr>Slack Variables (for &lt; constraints)</vt:lpstr>
      <vt:lpstr>PowerPoint Presentation</vt:lpstr>
      <vt:lpstr>Extreme Points and the Optimal Solution</vt:lpstr>
      <vt:lpstr>Example 1:  Extreme Points</vt:lpstr>
      <vt:lpstr>Example 1:  Spreadsheet Solution</vt:lpstr>
      <vt:lpstr>Example 2:  A Simple Minimization Problem</vt:lpstr>
      <vt:lpstr>Example 2:  Graphical Solution</vt:lpstr>
      <vt:lpstr>Example 2:  Graphical Solution</vt:lpstr>
      <vt:lpstr>Example 2:  Graphical Solution</vt:lpstr>
      <vt:lpstr>PowerPoint Presentation</vt:lpstr>
      <vt:lpstr>Example 2:  Graphical Solution</vt:lpstr>
      <vt:lpstr>PowerPoint Presentation</vt:lpstr>
      <vt:lpstr>PowerPoint Presentation</vt:lpstr>
      <vt:lpstr>PowerPoint Presentation</vt:lpstr>
      <vt:lpstr>PowerPoint Presentation</vt:lpstr>
      <vt:lpstr>Feasible Region</vt:lpstr>
      <vt:lpstr>Special Cases</vt:lpstr>
      <vt:lpstr>PowerPoint Presentation</vt:lpstr>
      <vt:lpstr>PowerPoint Presentation</vt:lpstr>
      <vt:lpstr>PowerPoint Presentation</vt:lpstr>
      <vt:lpstr>Example:  Infeasible Problem</vt:lpstr>
      <vt:lpstr>Example:  Infeasible Problem</vt:lpstr>
      <vt:lpstr>PowerPoint Presentation</vt:lpstr>
      <vt:lpstr>Example:  Unbounded Solution</vt:lpstr>
      <vt:lpstr>Example:  Unbounded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analysis</dc:title>
  <dc:creator>John S. Loucks IV</dc:creator>
  <cp:lastModifiedBy>Michael Roberson</cp:lastModifiedBy>
  <cp:revision>140</cp:revision>
  <cp:lastPrinted>1999-04-02T17:56:04Z</cp:lastPrinted>
  <dcterms:created xsi:type="dcterms:W3CDTF">1996-04-17T17:06:16Z</dcterms:created>
  <dcterms:modified xsi:type="dcterms:W3CDTF">2017-11-21T17:43:39Z</dcterms:modified>
</cp:coreProperties>
</file>