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sldIdLst>
    <p:sldId id="257" r:id="rId2"/>
    <p:sldId id="258" r:id="rId3"/>
    <p:sldId id="262" r:id="rId4"/>
    <p:sldId id="296" r:id="rId5"/>
    <p:sldId id="297" r:id="rId6"/>
    <p:sldId id="298" r:id="rId7"/>
    <p:sldId id="264" r:id="rId8"/>
    <p:sldId id="275" r:id="rId9"/>
    <p:sldId id="301" r:id="rId10"/>
    <p:sldId id="299" r:id="rId11"/>
    <p:sldId id="302" r:id="rId12"/>
    <p:sldId id="300" r:id="rId13"/>
    <p:sldId id="279" r:id="rId14"/>
    <p:sldId id="304" r:id="rId15"/>
    <p:sldId id="280" r:id="rId16"/>
    <p:sldId id="303" r:id="rId17"/>
    <p:sldId id="269" r:id="rId18"/>
    <p:sldId id="305" r:id="rId19"/>
    <p:sldId id="306" r:id="rId20"/>
    <p:sldId id="307" r:id="rId21"/>
    <p:sldId id="308" r:id="rId22"/>
    <p:sldId id="309" r:id="rId23"/>
    <p:sldId id="310" r:id="rId24"/>
    <p:sldId id="27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110" d="100"/>
          <a:sy n="110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950A3B-02A3-41B2-8C6D-C0493D911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0A3B-02A3-41B2-8C6D-C0493D911D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47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54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51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37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51037"/>
            <a:ext cx="7315200" cy="1736725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Cost Analysis and Estimation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40386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8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Short-run Cost Curves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2147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Calculation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6523910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Copyright 2010 </a:t>
            </a:r>
            <a:r>
              <a:rPr lang="en-US" sz="1000" dirty="0" err="1"/>
              <a:t>eStudy.us</a:t>
            </a:r>
            <a:r>
              <a:rPr lang="en-US" sz="1000" dirty="0"/>
              <a:t>  michael.roberson@eStudy.us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231672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Calibri" pitchFamily="34" charset="0"/>
                <a:cs typeface="Calibri" pitchFamily="34" charset="0"/>
              </a:rPr>
              <a:t>at Q =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2858113"/>
                <a:ext cx="1828800" cy="841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𝐴𝐹𝐶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 pitchFamily="18" charset="0"/>
                            </a:rPr>
                            <m:t>𝑇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𝐹𝐶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58113"/>
                <a:ext cx="1828800" cy="8411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2000" y="3807008"/>
                <a:ext cx="1828800" cy="841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𝐴𝑉𝐶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 pitchFamily="18" charset="0"/>
                            </a:rPr>
                            <m:t>𝑇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𝑉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07008"/>
                <a:ext cx="1828800" cy="841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2000" y="4797608"/>
                <a:ext cx="1828800" cy="841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𝐴𝑇𝐶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 pitchFamily="18" charset="0"/>
                            </a:rPr>
                            <m:t>𝑇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97608"/>
                <a:ext cx="1828800" cy="8411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000" y="5939135"/>
                <a:ext cx="2971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𝐴𝑇𝐶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𝐴𝐹𝐶</m:t>
                      </m:r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𝐴𝑉𝐶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939135"/>
                <a:ext cx="29718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62000" y="1828800"/>
                <a:ext cx="3352800" cy="84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𝑀𝐶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i="1" smtClean="0">
                              <a:latin typeface="Cambria Math"/>
                              <a:ea typeface="Cambria Math" pitchFamily="18" charset="0"/>
                            </a:rPr>
                            <m:t>𝑇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𝑇𝐶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𝑇𝐶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3352800" cy="8466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7200" y="1828800"/>
                <a:ext cx="33528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$57−$38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6−5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$19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=$19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828800"/>
                <a:ext cx="3352800" cy="81804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67200" y="2839556"/>
                <a:ext cx="23622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$10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=$1.67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39556"/>
                <a:ext cx="2362200" cy="81804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67200" y="3810000"/>
                <a:ext cx="23622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$47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=$7.83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10000"/>
                <a:ext cx="2362200" cy="8180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200" y="4800600"/>
                <a:ext cx="23622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$57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=$9.50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2362200" cy="81804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67200" y="5943600"/>
                <a:ext cx="3352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$9.50=$1.67+7.83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43600"/>
                <a:ext cx="33528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90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8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1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Short-run Cost Curves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Copyright 2010 eStudy.us  michael.roberson@eStudy.us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1100" y="1472922"/>
            <a:ext cx="891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Verdana" pitchFamily="34" charset="0"/>
                <a:cs typeface="Calibri" pitchFamily="34" charset="0"/>
              </a:rPr>
              <a:t>MC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57900" y="2359521"/>
            <a:ext cx="7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Verdana" pitchFamily="34" charset="0"/>
                <a:cs typeface="Calibri" pitchFamily="34" charset="0"/>
              </a:rPr>
              <a:t>AVC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2700" y="1902321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Verdana" pitchFamily="34" charset="0"/>
                <a:cs typeface="Calibri" pitchFamily="34" charset="0"/>
              </a:rPr>
              <a:t>ATC</a:t>
            </a:r>
          </a:p>
        </p:txBody>
      </p:sp>
      <p:sp>
        <p:nvSpPr>
          <p:cNvPr id="7" name="Freeform 6"/>
          <p:cNvSpPr/>
          <p:nvPr/>
        </p:nvSpPr>
        <p:spPr>
          <a:xfrm>
            <a:off x="2670175" y="1658079"/>
            <a:ext cx="2364740" cy="2850684"/>
          </a:xfrm>
          <a:custGeom>
            <a:avLst/>
            <a:gdLst>
              <a:gd name="connsiteX0" fmla="*/ 0 w 3187700"/>
              <a:gd name="connsiteY0" fmla="*/ 1905000 h 2583984"/>
              <a:gd name="connsiteX1" fmla="*/ 990600 w 3187700"/>
              <a:gd name="connsiteY1" fmla="*/ 2476500 h 2583984"/>
              <a:gd name="connsiteX2" fmla="*/ 3187700 w 3187700"/>
              <a:gd name="connsiteY2" fmla="*/ 0 h 258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700" h="2583984">
                <a:moveTo>
                  <a:pt x="0" y="1905000"/>
                </a:moveTo>
                <a:cubicBezTo>
                  <a:pt x="229658" y="2349500"/>
                  <a:pt x="459317" y="2794000"/>
                  <a:pt x="990600" y="2476500"/>
                </a:cubicBezTo>
                <a:cubicBezTo>
                  <a:pt x="1521883" y="2159000"/>
                  <a:pt x="2813050" y="499533"/>
                  <a:pt x="318770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27300" y="2573598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781300" y="2099637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47900" y="1216521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47900" y="4950321"/>
            <a:ext cx="5638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051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623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195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767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339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911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4483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9055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362700" y="4874121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567940" y="5057001"/>
            <a:ext cx="3886200" cy="400110"/>
            <a:chOff x="2362200" y="5257799"/>
            <a:chExt cx="3886200" cy="400110"/>
          </a:xfrm>
        </p:grpSpPr>
        <p:sp>
          <p:nvSpPr>
            <p:cNvPr id="22" name="TextBox 21"/>
            <p:cNvSpPr txBox="1"/>
            <p:nvPr/>
          </p:nvSpPr>
          <p:spPr>
            <a:xfrm>
              <a:off x="23622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194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338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10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482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054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7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626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8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19800" y="5257799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  <a:cs typeface="Calibri" pitchFamily="34" charset="0"/>
                </a:rPr>
                <a:t>9</a:t>
              </a:r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4991100" y="1749921"/>
            <a:ext cx="0" cy="329184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47900" y="301179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47900" y="3350121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57300" y="2800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  <a:cs typeface="Calibri" pitchFamily="34" charset="0"/>
              </a:rPr>
              <a:t>$9.50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7300" y="3181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  <a:cs typeface="Calibri" pitchFamily="34" charset="0"/>
              </a:rPr>
              <a:t>$7.83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247900" y="1749921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57300" y="162532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  <a:cs typeface="Calibri" pitchFamily="34" charset="0"/>
              </a:rPr>
              <a:t>$19.00</a:t>
            </a:r>
          </a:p>
        </p:txBody>
      </p:sp>
      <p:sp>
        <p:nvSpPr>
          <p:cNvPr id="38" name="Left Brace 37"/>
          <p:cNvSpPr/>
          <p:nvPr/>
        </p:nvSpPr>
        <p:spPr>
          <a:xfrm>
            <a:off x="1371600" y="3000940"/>
            <a:ext cx="152400" cy="36576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300" y="2971800"/>
            <a:ext cx="87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  <a:cs typeface="Calibri" pitchFamily="34" charset="0"/>
              </a:rPr>
              <a:t>$1.67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Verdana" pitchFamily="34" charset="0"/>
                <a:cs typeface="Calibri" pitchFamily="34" charset="0"/>
              </a:rPr>
              <a:t>AFC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85800" y="5537537"/>
            <a:ext cx="7429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The MC curve intersects the ATC curve at minimum average total cost.  </a:t>
            </a: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when MC &lt; ATC, ATC falls as </a:t>
            </a:r>
            <a:r>
              <a:rPr lang="en-US" sz="2000" b="1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rises</a:t>
            </a: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when MC &gt; ATC, ATC rises as </a:t>
            </a:r>
            <a:r>
              <a:rPr lang="en-US" sz="2000" b="1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rises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66900" y="106233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81900" y="4953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22139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34" grpId="0"/>
      <p:bldP spid="35" grpId="0"/>
      <p:bldP spid="37" grpId="0"/>
      <p:bldP spid="38" grpId="0" animBg="1"/>
      <p:bldP spid="39" grpId="0"/>
      <p:bldP spid="40" grpId="0"/>
      <p:bldP spid="40" grpId="1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/>
          <p:cNvCxnSpPr/>
          <p:nvPr/>
        </p:nvCxnSpPr>
        <p:spPr>
          <a:xfrm flipH="1" flipV="1">
            <a:off x="2643705" y="2590800"/>
            <a:ext cx="23295" cy="29949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062739" y="2590800"/>
            <a:ext cx="1604262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Short-run Cost Curves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Copyright 2010 eStudy.us  michael.roberson@eStudy.us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017124" y="3152226"/>
            <a:ext cx="0" cy="23853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077252" y="3154680"/>
            <a:ext cx="947057" cy="8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2971800"/>
            <a:ext cx="823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$3.00</a:t>
            </a:r>
          </a:p>
        </p:txBody>
      </p:sp>
      <p:cxnSp>
        <p:nvCxnSpPr>
          <p:cNvPr id="21" name="Straight Connector 20"/>
          <p:cNvCxnSpPr>
            <a:stCxn id="61" idx="1"/>
          </p:cNvCxnSpPr>
          <p:nvPr/>
        </p:nvCxnSpPr>
        <p:spPr>
          <a:xfrm flipH="1" flipV="1">
            <a:off x="1077252" y="4669138"/>
            <a:ext cx="947057" cy="8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252" y="4495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25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14800" y="1308099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Minimum Marginal Cost corresponds to maximum Marginal Product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022132" y="4664167"/>
            <a:ext cx="0" cy="8984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86966" y="1216522"/>
            <a:ext cx="2802633" cy="2569394"/>
            <a:chOff x="1929966" y="1216522"/>
            <a:chExt cx="2802633" cy="2569394"/>
          </a:xfrm>
        </p:grpSpPr>
        <p:grpSp>
          <p:nvGrpSpPr>
            <p:cNvPr id="26" name="Group 25"/>
            <p:cNvGrpSpPr/>
            <p:nvPr/>
          </p:nvGrpSpPr>
          <p:grpSpPr>
            <a:xfrm>
              <a:off x="2220252" y="1216522"/>
              <a:ext cx="2506323" cy="2569394"/>
              <a:chOff x="1981200" y="1216522"/>
              <a:chExt cx="2506323" cy="256939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3860943" y="1367275"/>
                <a:ext cx="626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libri" pitchFamily="34" charset="0"/>
                    <a:ea typeface="Verdana" pitchFamily="34" charset="0"/>
                    <a:cs typeface="Calibri" pitchFamily="34" charset="0"/>
                  </a:rPr>
                  <a:t>MC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533712" y="1492868"/>
                <a:ext cx="1809688" cy="1659358"/>
              </a:xfrm>
              <a:custGeom>
                <a:avLst/>
                <a:gdLst>
                  <a:gd name="connsiteX0" fmla="*/ 0 w 3187700"/>
                  <a:gd name="connsiteY0" fmla="*/ 1905000 h 2583984"/>
                  <a:gd name="connsiteX1" fmla="*/ 990600 w 3187700"/>
                  <a:gd name="connsiteY1" fmla="*/ 2476500 h 2583984"/>
                  <a:gd name="connsiteX2" fmla="*/ 3187700 w 3187700"/>
                  <a:gd name="connsiteY2" fmla="*/ 0 h 258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87700" h="2583984">
                    <a:moveTo>
                      <a:pt x="0" y="1905000"/>
                    </a:moveTo>
                    <a:cubicBezTo>
                      <a:pt x="229658" y="2349500"/>
                      <a:pt x="459317" y="2794000"/>
                      <a:pt x="990600" y="2476500"/>
                    </a:cubicBezTo>
                    <a:cubicBezTo>
                      <a:pt x="1521883" y="2159000"/>
                      <a:pt x="2813050" y="499533"/>
                      <a:pt x="3187700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1981200" y="1216522"/>
                <a:ext cx="0" cy="21953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981200" y="3411844"/>
                <a:ext cx="2438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2294491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607781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921072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3234362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3547653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3860943" y="3367042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/>
              <p:cNvGrpSpPr/>
              <p:nvPr/>
            </p:nvGrpSpPr>
            <p:grpSpPr>
              <a:xfrm>
                <a:off x="2137799" y="3447362"/>
                <a:ext cx="2103293" cy="338554"/>
                <a:chOff x="2264565" y="5257799"/>
                <a:chExt cx="3069436" cy="575813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264565" y="5257799"/>
                  <a:ext cx="59436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10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2709374" y="5257799"/>
                  <a:ext cx="571498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25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154183" y="5257799"/>
                  <a:ext cx="5715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50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3598993" y="5257799"/>
                  <a:ext cx="571498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65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4043802" y="5257799"/>
                  <a:ext cx="59436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75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4599813" y="5257799"/>
                  <a:ext cx="5715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80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105401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1929966" y="121652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$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27799" y="341658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Q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2400" y="3775005"/>
            <a:ext cx="4038600" cy="2174395"/>
            <a:chOff x="1295400" y="3775005"/>
            <a:chExt cx="4038600" cy="2174395"/>
          </a:xfrm>
        </p:grpSpPr>
        <p:grpSp>
          <p:nvGrpSpPr>
            <p:cNvPr id="48" name="Group 47"/>
            <p:cNvGrpSpPr/>
            <p:nvPr/>
          </p:nvGrpSpPr>
          <p:grpSpPr>
            <a:xfrm>
              <a:off x="2220252" y="3886200"/>
              <a:ext cx="2438400" cy="2063197"/>
              <a:chOff x="1981200" y="3886200"/>
              <a:chExt cx="2438400" cy="2063197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3665861" y="5061440"/>
                <a:ext cx="626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libri" pitchFamily="34" charset="0"/>
                    <a:ea typeface="Verdana" pitchFamily="34" charset="0"/>
                    <a:cs typeface="Calibri" pitchFamily="34" charset="0"/>
                  </a:rPr>
                  <a:t>MP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1981200" y="3886200"/>
                <a:ext cx="0" cy="16619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981200" y="5548122"/>
                <a:ext cx="2438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294491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2607781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2921072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3234362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3547653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3860943" y="5503320"/>
                <a:ext cx="0" cy="896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/>
              <p:cNvGrpSpPr/>
              <p:nvPr/>
            </p:nvGrpSpPr>
            <p:grpSpPr>
              <a:xfrm>
                <a:off x="2200503" y="5610843"/>
                <a:ext cx="1723098" cy="338554"/>
                <a:chOff x="2362200" y="5257799"/>
                <a:chExt cx="2514600" cy="575813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2362200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819401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276600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3733801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4191000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4648200" y="5257799"/>
                  <a:ext cx="228600" cy="575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Calibri" pitchFamily="34" charset="0"/>
                      <a:cs typeface="Calibri" pitchFamily="34" charset="0"/>
                    </a:rPr>
                    <a:t>6</a:t>
                  </a:r>
                </a:p>
              </p:txBody>
            </p:sp>
          </p:grpSp>
          <p:sp>
            <p:nvSpPr>
              <p:cNvPr id="61" name="Freeform 60"/>
              <p:cNvSpPr/>
              <p:nvPr/>
            </p:nvSpPr>
            <p:spPr>
              <a:xfrm>
                <a:off x="2275114" y="4669138"/>
                <a:ext cx="1524000" cy="784605"/>
              </a:xfrm>
              <a:custGeom>
                <a:avLst/>
                <a:gdLst>
                  <a:gd name="connsiteX0" fmla="*/ 0 w 1524000"/>
                  <a:gd name="connsiteY0" fmla="*/ 664862 h 784605"/>
                  <a:gd name="connsiteX1" fmla="*/ 653143 w 1524000"/>
                  <a:gd name="connsiteY1" fmla="*/ 833 h 784605"/>
                  <a:gd name="connsiteX2" fmla="*/ 1524000 w 1524000"/>
                  <a:gd name="connsiteY2" fmla="*/ 784605 h 784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00" h="784605">
                    <a:moveTo>
                      <a:pt x="0" y="664862"/>
                    </a:moveTo>
                    <a:cubicBezTo>
                      <a:pt x="199571" y="322869"/>
                      <a:pt x="399143" y="-19124"/>
                      <a:pt x="653143" y="833"/>
                    </a:cubicBezTo>
                    <a:cubicBezTo>
                      <a:pt x="907143" y="20790"/>
                      <a:pt x="1386114" y="661234"/>
                      <a:pt x="1524000" y="784605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267200" y="5610846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Labor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95400" y="3775005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Q / Labor</a:t>
              </a:r>
            </a:p>
          </p:txBody>
        </p:sp>
      </p:grpSp>
      <p:sp>
        <p:nvSpPr>
          <p:cNvPr id="68" name="Rectangle 67"/>
          <p:cNvSpPr/>
          <p:nvPr/>
        </p:nvSpPr>
        <p:spPr>
          <a:xfrm>
            <a:off x="4140545" y="2209800"/>
            <a:ext cx="4317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Suppose an accountant earns $75 / hour and her marginal productivity is: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40545" y="3477161"/>
            <a:ext cx="2488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Third hour	25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Fourth hour 	15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Fifth hour	10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Sixth hour	  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312293" y="3477160"/>
            <a:ext cx="8505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$75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$75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$75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$75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705835" y="3124583"/>
            <a:ext cx="660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MP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248400" y="3124200"/>
            <a:ext cx="806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91000" y="5262615"/>
                <a:ext cx="2924202" cy="873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𝑀𝐶</m:t>
                      </m:r>
                      <m:r>
                        <a:rPr lang="en-US" sz="240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i="1" smtClean="0">
                              <a:latin typeface="Cambria Math"/>
                              <a:ea typeface="Cambria Math" pitchFamily="18" charset="0"/>
                            </a:rPr>
                            <m:t>𝑇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𝑤𝑎𝑔𝑒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262615"/>
                <a:ext cx="2924202" cy="8730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886602" y="5247621"/>
                <a:ext cx="1876398" cy="808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$75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=$3</m:t>
                      </m:r>
                    </m:oMath>
                  </m:oMathPara>
                </a14:m>
                <a:endParaRPr lang="en-US" sz="2400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602" y="5247621"/>
                <a:ext cx="1876398" cy="8084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/>
          <p:cNvSpPr/>
          <p:nvPr/>
        </p:nvSpPr>
        <p:spPr>
          <a:xfrm>
            <a:off x="7226693" y="3477160"/>
            <a:ext cx="8505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$3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$7.5</a:t>
            </a:r>
          </a:p>
          <a:p>
            <a:pPr>
              <a:buClr>
                <a:srgbClr val="996633"/>
              </a:buClr>
              <a:tabLst>
                <a:tab pos="1604963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$15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239000" y="3124200"/>
            <a:ext cx="806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MC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7200" y="2404646"/>
            <a:ext cx="823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$7.50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H="1" flipV="1">
            <a:off x="1077252" y="5181600"/>
            <a:ext cx="1589749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4995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387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81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Long-run Cost Curves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Long-run total cost curves show minimum total cost in an ideal environment.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Economies of Scale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Increasing returns to scale imply falling average costs.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Constant returns to scale implies constant average costs.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Decreasing returns to scale implies rising average costs.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Long-run Cost Curves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1676400"/>
            <a:ext cx="76200" cy="434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838200" y="6019800"/>
            <a:ext cx="6934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457200" y="167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601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Output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295400" y="2414588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228725" y="2414588"/>
            <a:ext cx="2128838" cy="1828800"/>
          </a:xfrm>
          <a:custGeom>
            <a:avLst/>
            <a:gdLst>
              <a:gd name="connsiteX0" fmla="*/ 0 w 2128838"/>
              <a:gd name="connsiteY0" fmla="*/ 0 h 1828800"/>
              <a:gd name="connsiteX1" fmla="*/ 742950 w 2128838"/>
              <a:gd name="connsiteY1" fmla="*/ 1228725 h 1828800"/>
              <a:gd name="connsiteX2" fmla="*/ 2128838 w 2128838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8838" h="1828800">
                <a:moveTo>
                  <a:pt x="0" y="0"/>
                </a:moveTo>
                <a:cubicBezTo>
                  <a:pt x="194072" y="461962"/>
                  <a:pt x="388144" y="923925"/>
                  <a:pt x="742950" y="1228725"/>
                </a:cubicBezTo>
                <a:cubicBezTo>
                  <a:pt x="1097756" y="1533525"/>
                  <a:pt x="1613297" y="1681162"/>
                  <a:pt x="2128838" y="18288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>
            <a:stCxn id="14" idx="2"/>
          </p:cNvCxnSpPr>
          <p:nvPr/>
        </p:nvCxnSpPr>
        <p:spPr bwMode="auto">
          <a:xfrm>
            <a:off x="3357563" y="4243388"/>
            <a:ext cx="1595437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Freeform 20"/>
          <p:cNvSpPr/>
          <p:nvPr/>
        </p:nvSpPr>
        <p:spPr bwMode="auto">
          <a:xfrm flipH="1">
            <a:off x="4914900" y="2414588"/>
            <a:ext cx="2362200" cy="1828800"/>
          </a:xfrm>
          <a:custGeom>
            <a:avLst/>
            <a:gdLst>
              <a:gd name="connsiteX0" fmla="*/ 0 w 2128838"/>
              <a:gd name="connsiteY0" fmla="*/ 0 h 1828800"/>
              <a:gd name="connsiteX1" fmla="*/ 742950 w 2128838"/>
              <a:gd name="connsiteY1" fmla="*/ 1228725 h 1828800"/>
              <a:gd name="connsiteX2" fmla="*/ 2128838 w 2128838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8838" h="1828800">
                <a:moveTo>
                  <a:pt x="0" y="0"/>
                </a:moveTo>
                <a:cubicBezTo>
                  <a:pt x="194072" y="461962"/>
                  <a:pt x="388144" y="923925"/>
                  <a:pt x="742950" y="1228725"/>
                </a:cubicBezTo>
                <a:cubicBezTo>
                  <a:pt x="1097756" y="1533525"/>
                  <a:pt x="1613297" y="1681162"/>
                  <a:pt x="2128838" y="18288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629641" y="2667000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976604" y="2819400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544041" y="3041009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19444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Run Average Cost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0641" y="190723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Run Average Cost</a:t>
            </a:r>
          </a:p>
        </p:txBody>
      </p:sp>
      <p:sp>
        <p:nvSpPr>
          <p:cNvPr id="28" name="TextBox 27"/>
          <p:cNvSpPr txBox="1"/>
          <p:nvPr/>
        </p:nvSpPr>
        <p:spPr>
          <a:xfrm rot="1931507">
            <a:off x="791441" y="370475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Economies to Scale</a:t>
            </a:r>
          </a:p>
        </p:txBody>
      </p:sp>
      <p:sp>
        <p:nvSpPr>
          <p:cNvPr id="29" name="Freeform 28"/>
          <p:cNvSpPr/>
          <p:nvPr/>
        </p:nvSpPr>
        <p:spPr bwMode="auto">
          <a:xfrm>
            <a:off x="3001241" y="3093397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6600" y="426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Constant Returns to Scale</a:t>
            </a:r>
          </a:p>
        </p:txBody>
      </p:sp>
      <p:sp>
        <p:nvSpPr>
          <p:cNvPr id="31" name="TextBox 30"/>
          <p:cNvSpPr txBox="1"/>
          <p:nvPr/>
        </p:nvSpPr>
        <p:spPr>
          <a:xfrm rot="19214530">
            <a:off x="6038365" y="32470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Diseconomies to Scale</a:t>
            </a:r>
          </a:p>
        </p:txBody>
      </p:sp>
    </p:spTree>
    <p:extLst>
      <p:ext uri="{BB962C8B-B14F-4D97-AF65-F5344CB8AC3E}">
        <p14:creationId xmlns:p14="http://schemas.microsoft.com/office/powerpoint/2010/main" val="428883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18" grpId="0"/>
      <p:bldP spid="27" grpId="0"/>
      <p:bldP spid="28" grpId="0"/>
      <p:bldP spid="29" grpId="0" animBg="1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Cost Elasticities Econ. of Scale</a:t>
            </a:r>
            <a:endParaRPr lang="en-US" sz="40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143000"/>
                <a:ext cx="8305800" cy="5105400"/>
              </a:xfrm>
            </p:spPr>
            <p:txBody>
              <a:bodyPr/>
              <a:lstStyle/>
              <a:p>
                <a:pPr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effectLst/>
                  </a:rPr>
                  <a:t>Cost elasticity measures the percentage change in cost following a one percent change in output.</a:t>
                </a:r>
              </a:p>
              <a:p>
                <a:pPr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%</m:t>
                        </m:r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%</m:t>
                        </m:r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effectLst/>
                            <a:latin typeface="Cambria Math"/>
                          </a:rPr>
                          <m:t>𝑇𝐶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effectLst/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  <a:ea typeface="Cambria Math"/>
                          </a:rPr>
                          <m:t>𝑇𝐶</m:t>
                        </m:r>
                      </m:den>
                    </m:f>
                  </m:oMath>
                </a14:m>
                <a:endParaRPr lang="en-US" b="0" dirty="0">
                  <a:effectLst/>
                  <a:ea typeface="Cambria Math"/>
                </a:endParaRPr>
              </a:p>
              <a:p>
                <a:pPr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effectLst/>
                    <a:cs typeface="Times New Roman" pitchFamily="18" charset="0"/>
                  </a:rPr>
                  <a:t>Cost elasticity measures returns to scale.</a:t>
                </a:r>
              </a:p>
              <a:p>
                <a:pPr lvl="1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effectLst/>
                    <a:cs typeface="Times New Roman" pitchFamily="18" charset="0"/>
                  </a:rPr>
                  <a:t>E</a:t>
                </a:r>
                <a:r>
                  <a:rPr lang="en-US" baseline="-25000" dirty="0">
                    <a:effectLst/>
                    <a:cs typeface="Times New Roman" pitchFamily="18" charset="0"/>
                  </a:rPr>
                  <a:t>C </a:t>
                </a:r>
                <a:r>
                  <a:rPr lang="en-US" dirty="0">
                    <a:effectLst/>
                    <a:cs typeface="Times New Roman" pitchFamily="18" charset="0"/>
                  </a:rPr>
                  <a:t>&lt; 1 means increasing returns (falling AC).</a:t>
                </a:r>
              </a:p>
              <a:p>
                <a:pPr lvl="1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effectLst/>
                    <a:cs typeface="Times New Roman" pitchFamily="18" charset="0"/>
                  </a:rPr>
                  <a:t>E</a:t>
                </a:r>
                <a:r>
                  <a:rPr lang="en-US" baseline="-25000" dirty="0">
                    <a:effectLst/>
                    <a:cs typeface="Times New Roman" pitchFamily="18" charset="0"/>
                  </a:rPr>
                  <a:t>C </a:t>
                </a:r>
                <a:r>
                  <a:rPr lang="en-US" dirty="0">
                    <a:effectLst/>
                    <a:cs typeface="Times New Roman" pitchFamily="18" charset="0"/>
                  </a:rPr>
                  <a:t>= 1 means constant returns (constant AC).</a:t>
                </a:r>
              </a:p>
              <a:p>
                <a:pPr lvl="1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dirty="0">
                    <a:effectLst/>
                    <a:cs typeface="Times New Roman" pitchFamily="18" charset="0"/>
                  </a:rPr>
                  <a:t>E</a:t>
                </a:r>
                <a:r>
                  <a:rPr lang="en-US" baseline="-25000" dirty="0">
                    <a:effectLst/>
                    <a:cs typeface="Times New Roman" pitchFamily="18" charset="0"/>
                  </a:rPr>
                  <a:t>C</a:t>
                </a:r>
                <a:r>
                  <a:rPr lang="en-US" dirty="0">
                    <a:effectLst/>
                    <a:cs typeface="Times New Roman" pitchFamily="18" charset="0"/>
                  </a:rPr>
                  <a:t> &gt; 1 means decreasing returns (rising AC).</a:t>
                </a:r>
              </a:p>
            </p:txBody>
          </p:sp>
        </mc:Choice>
        <mc:Fallback xmlns="">
          <p:sp>
            <p:nvSpPr>
              <p:cNvPr id="911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143000"/>
                <a:ext cx="8305800" cy="5105400"/>
              </a:xfrm>
              <a:blipFill rotWithShape="0">
                <a:blip r:embed="rId2"/>
                <a:stretch>
                  <a:fillRect l="-1101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Long-run Cost Curves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43000" y="1676400"/>
            <a:ext cx="76200" cy="434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219200" y="6019800"/>
            <a:ext cx="6934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8382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91400" y="601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Output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600200" y="2133600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981200" y="2514600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357604" y="2888609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925041" y="3269609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19444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Run Average Cost</a:t>
            </a:r>
          </a:p>
        </p:txBody>
      </p:sp>
      <p:sp>
        <p:nvSpPr>
          <p:cNvPr id="29" name="Freeform 28"/>
          <p:cNvSpPr/>
          <p:nvPr/>
        </p:nvSpPr>
        <p:spPr bwMode="auto">
          <a:xfrm>
            <a:off x="3458441" y="3422009"/>
            <a:ext cx="1418359" cy="1149991"/>
          </a:xfrm>
          <a:custGeom>
            <a:avLst/>
            <a:gdLst>
              <a:gd name="connsiteX0" fmla="*/ 0 w 5971309"/>
              <a:gd name="connsiteY0" fmla="*/ 0 h 2299982"/>
              <a:gd name="connsiteX1" fmla="*/ 2812473 w 5971309"/>
              <a:gd name="connsiteY1" fmla="*/ 2299855 h 2299982"/>
              <a:gd name="connsiteX2" fmla="*/ 5971309 w 5971309"/>
              <a:gd name="connsiteY2" fmla="*/ 83128 h 2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1309" h="2299982">
                <a:moveTo>
                  <a:pt x="0" y="0"/>
                </a:moveTo>
                <a:cubicBezTo>
                  <a:pt x="908627" y="1143000"/>
                  <a:pt x="1817255" y="2286000"/>
                  <a:pt x="2812473" y="2299855"/>
                </a:cubicBezTo>
                <a:cubicBezTo>
                  <a:pt x="3807691" y="2313710"/>
                  <a:pt x="4889500" y="1198419"/>
                  <a:pt x="5971309" y="831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364673" y="2216727"/>
            <a:ext cx="6220691" cy="2383570"/>
          </a:xfrm>
          <a:custGeom>
            <a:avLst/>
            <a:gdLst>
              <a:gd name="connsiteX0" fmla="*/ 0 w 6220691"/>
              <a:gd name="connsiteY0" fmla="*/ 0 h 2383570"/>
              <a:gd name="connsiteX1" fmla="*/ 2798618 w 6220691"/>
              <a:gd name="connsiteY1" fmla="*/ 2382982 h 2383570"/>
              <a:gd name="connsiteX2" fmla="*/ 6220691 w 6220691"/>
              <a:gd name="connsiteY2" fmla="*/ 249382 h 2383570"/>
              <a:gd name="connsiteX3" fmla="*/ 6220691 w 6220691"/>
              <a:gd name="connsiteY3" fmla="*/ 249382 h 238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0691" h="2383570">
                <a:moveTo>
                  <a:pt x="0" y="0"/>
                </a:moveTo>
                <a:cubicBezTo>
                  <a:pt x="880918" y="1170709"/>
                  <a:pt x="1761836" y="2341418"/>
                  <a:pt x="2798618" y="2382982"/>
                </a:cubicBezTo>
                <a:cubicBezTo>
                  <a:pt x="3835400" y="2424546"/>
                  <a:pt x="6220691" y="249382"/>
                  <a:pt x="6220691" y="249382"/>
                </a:cubicBezTo>
                <a:lnTo>
                  <a:pt x="6220691" y="249382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0113" name="Straight Connector 90112"/>
          <p:cNvCxnSpPr/>
          <p:nvPr/>
        </p:nvCxnSpPr>
        <p:spPr bwMode="auto">
          <a:xfrm flipV="1">
            <a:off x="4114800" y="4600297"/>
            <a:ext cx="0" cy="14195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stCxn id="26" idx="1"/>
          </p:cNvCxnSpPr>
          <p:nvPr/>
        </p:nvCxnSpPr>
        <p:spPr bwMode="auto">
          <a:xfrm flipH="1">
            <a:off x="1181100" y="4599709"/>
            <a:ext cx="2982191" cy="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0" y="4431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 LRAC</a:t>
            </a:r>
          </a:p>
        </p:txBody>
      </p:sp>
      <p:cxnSp>
        <p:nvCxnSpPr>
          <p:cNvPr id="90120" name="Straight Arrow Connector 90119"/>
          <p:cNvCxnSpPr>
            <a:endCxn id="26" idx="1"/>
          </p:cNvCxnSpPr>
          <p:nvPr/>
        </p:nvCxnSpPr>
        <p:spPr bwMode="auto">
          <a:xfrm flipH="1" flipV="1">
            <a:off x="4163291" y="4599709"/>
            <a:ext cx="523009" cy="353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4724400" y="47360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Least Cost Plant</a:t>
            </a:r>
          </a:p>
        </p:txBody>
      </p:sp>
    </p:spTree>
    <p:extLst>
      <p:ext uri="{BB962C8B-B14F-4D97-AF65-F5344CB8AC3E}">
        <p14:creationId xmlns:p14="http://schemas.microsoft.com/office/powerpoint/2010/main" val="31220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Multi-plant Economies and Diseconomies of Scale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Multi-plant economies are cost advantages from operating several plants.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Multi-plant diseconomies are coordination costs from operating several plants.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Plant Size and Flexibility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Big plants can offer lower AC.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Smaller plants can make it easier to add and /or subtract capacity.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981200"/>
            <a:ext cx="0" cy="1905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609600" y="3886200"/>
            <a:ext cx="2057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1981200"/>
            <a:ext cx="0" cy="1905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352800" y="3886200"/>
            <a:ext cx="2057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172200" y="1981200"/>
            <a:ext cx="0" cy="1905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172200" y="3886200"/>
            <a:ext cx="2057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3048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720436" y="2521527"/>
            <a:ext cx="512619" cy="692728"/>
          </a:xfrm>
          <a:custGeom>
            <a:avLst/>
            <a:gdLst>
              <a:gd name="connsiteX0" fmla="*/ 0 w 512619"/>
              <a:gd name="connsiteY0" fmla="*/ 0 h 692728"/>
              <a:gd name="connsiteX1" fmla="*/ 166255 w 512619"/>
              <a:gd name="connsiteY1" fmla="*/ 540328 h 692728"/>
              <a:gd name="connsiteX2" fmla="*/ 512619 w 512619"/>
              <a:gd name="connsiteY2" fmla="*/ 692728 h 69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619" h="692728">
                <a:moveTo>
                  <a:pt x="0" y="0"/>
                </a:moveTo>
                <a:cubicBezTo>
                  <a:pt x="40409" y="212436"/>
                  <a:pt x="80819" y="424873"/>
                  <a:pt x="166255" y="540328"/>
                </a:cubicBezTo>
                <a:cubicBezTo>
                  <a:pt x="251691" y="655783"/>
                  <a:pt x="382155" y="674255"/>
                  <a:pt x="512619" y="69272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219200" y="3214255"/>
            <a:ext cx="7239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685800" y="1307068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Constant costs</a:t>
            </a:r>
          </a:p>
        </p:txBody>
      </p:sp>
      <p:sp>
        <p:nvSpPr>
          <p:cNvPr id="26" name="Freeform 25"/>
          <p:cNvSpPr/>
          <p:nvPr/>
        </p:nvSpPr>
        <p:spPr bwMode="auto">
          <a:xfrm>
            <a:off x="3491345" y="2202873"/>
            <a:ext cx="1343891" cy="1122218"/>
          </a:xfrm>
          <a:custGeom>
            <a:avLst/>
            <a:gdLst>
              <a:gd name="connsiteX0" fmla="*/ 0 w 1343891"/>
              <a:gd name="connsiteY0" fmla="*/ 0 h 1122218"/>
              <a:gd name="connsiteX1" fmla="*/ 249382 w 1343891"/>
              <a:gd name="connsiteY1" fmla="*/ 651163 h 1122218"/>
              <a:gd name="connsiteX2" fmla="*/ 1343891 w 1343891"/>
              <a:gd name="connsiteY2" fmla="*/ 1122218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3891" h="1122218">
                <a:moveTo>
                  <a:pt x="0" y="0"/>
                </a:moveTo>
                <a:cubicBezTo>
                  <a:pt x="12700" y="232063"/>
                  <a:pt x="25400" y="464127"/>
                  <a:pt x="249382" y="651163"/>
                </a:cubicBezTo>
                <a:cubicBezTo>
                  <a:pt x="473364" y="838199"/>
                  <a:pt x="908627" y="980208"/>
                  <a:pt x="1343891" y="112221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3300" y="12954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Declining costs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6303818" y="2372851"/>
            <a:ext cx="1524000" cy="903749"/>
          </a:xfrm>
          <a:custGeom>
            <a:avLst/>
            <a:gdLst>
              <a:gd name="connsiteX0" fmla="*/ 0 w 1524000"/>
              <a:gd name="connsiteY0" fmla="*/ 0 h 903749"/>
              <a:gd name="connsiteX1" fmla="*/ 193964 w 1524000"/>
              <a:gd name="connsiteY1" fmla="*/ 678873 h 903749"/>
              <a:gd name="connsiteX2" fmla="*/ 1108364 w 1524000"/>
              <a:gd name="connsiteY2" fmla="*/ 900546 h 903749"/>
              <a:gd name="connsiteX3" fmla="*/ 1524000 w 1524000"/>
              <a:gd name="connsiteY3" fmla="*/ 789709 h 90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903749">
                <a:moveTo>
                  <a:pt x="0" y="0"/>
                </a:moveTo>
                <a:cubicBezTo>
                  <a:pt x="4618" y="264391"/>
                  <a:pt x="9237" y="528782"/>
                  <a:pt x="193964" y="678873"/>
                </a:cubicBezTo>
                <a:cubicBezTo>
                  <a:pt x="378691" y="828964"/>
                  <a:pt x="886691" y="882073"/>
                  <a:pt x="1108364" y="900546"/>
                </a:cubicBezTo>
                <a:cubicBezTo>
                  <a:pt x="1330037" y="919019"/>
                  <a:pt x="1427018" y="854364"/>
                  <a:pt x="1524000" y="78970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0300" y="12954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U-shaped costs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21683" y="3886200"/>
                <a:ext cx="502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683" y="3886200"/>
                <a:ext cx="50231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680" name="Straight Connector 71679"/>
          <p:cNvCxnSpPr>
            <a:stCxn id="11" idx="2"/>
          </p:cNvCxnSpPr>
          <p:nvPr/>
        </p:nvCxnSpPr>
        <p:spPr bwMode="auto">
          <a:xfrm>
            <a:off x="1233055" y="3214255"/>
            <a:ext cx="0" cy="6719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707483" y="3886200"/>
                <a:ext cx="532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483" y="3886200"/>
                <a:ext cx="53213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 bwMode="auto">
          <a:xfrm>
            <a:off x="1905000" y="3200400"/>
            <a:ext cx="0" cy="6719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82667" y="3886200"/>
                <a:ext cx="502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667" y="3886200"/>
                <a:ext cx="5023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7067" y="3886200"/>
                <a:ext cx="532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67" y="3886200"/>
                <a:ext cx="53213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 bwMode="auto">
          <a:xfrm>
            <a:off x="3810000" y="2933700"/>
            <a:ext cx="0" cy="938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4724400" y="3325091"/>
            <a:ext cx="0" cy="5853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279483" y="3924300"/>
                <a:ext cx="502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483" y="3924300"/>
                <a:ext cx="50231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40267" y="3924300"/>
                <a:ext cx="532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267" y="3924300"/>
                <a:ext cx="53213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 bwMode="auto">
          <a:xfrm>
            <a:off x="6476999" y="3048000"/>
            <a:ext cx="1" cy="872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7467600" y="3276600"/>
            <a:ext cx="0" cy="5853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4108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1371600"/>
                <a:ext cx="28445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=$940−$0.02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284456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64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8200" y="1905000"/>
                <a:ext cx="62432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$940−$0.02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=$940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−$0.02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05000"/>
                <a:ext cx="624324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93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38200" y="2514600"/>
                <a:ext cx="423314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𝑑𝑇𝑅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=$940−$0.04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4600"/>
                <a:ext cx="4233147" cy="8485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38200" y="4261299"/>
                <a:ext cx="3894271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𝑑𝑇𝐶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1299"/>
                <a:ext cx="3894271" cy="8485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38200" y="3581400"/>
                <a:ext cx="48206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  <m:r>
                        <a:rPr lang="en-US" sz="2400" b="0" i="1" smtClean="0">
                          <a:latin typeface="Cambria Math"/>
                        </a:rPr>
                        <m:t>=$250,000+$40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+$0.01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81400"/>
                <a:ext cx="4820615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80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55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r>
              <a:rPr lang="en-US" sz="4000" dirty="0"/>
              <a:t>Chapter 8</a:t>
            </a:r>
            <a:br>
              <a:rPr lang="en-US" sz="4000" dirty="0"/>
            </a:br>
            <a:r>
              <a:rPr lang="en-US" sz="4000" dirty="0"/>
              <a:t>OVERVIEW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Economic and Accounting Costs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Role of Time in Cost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Short-run Cost Curves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Long-run Cost Curves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Minimum Efficient Scale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Firm Size and Plant Size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Learning Curves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Economies of Scope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Cost-volume-profit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17418" y="1143000"/>
                <a:ext cx="15948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1143000"/>
                <a:ext cx="15948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1700670"/>
                <a:ext cx="44528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$940−$0.04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00670"/>
                <a:ext cx="445288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82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8200" y="2293203"/>
                <a:ext cx="228024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$0.06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=$900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3203"/>
                <a:ext cx="228024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2902803"/>
                <a:ext cx="17993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=15,000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02803"/>
                <a:ext cx="1799339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500735"/>
                <a:ext cx="74660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=$940−$0.02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=$940−$0.02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=$640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00735"/>
                <a:ext cx="746601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4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4345" y="4114800"/>
                <a:ext cx="758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=$940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−$0.02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−($250,000+$40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+$0.01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45" y="4114800"/>
                <a:ext cx="758842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8200" y="4643735"/>
                <a:ext cx="50284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=−$0.03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+$900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−$250,000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43735"/>
                <a:ext cx="502849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5177135"/>
                <a:ext cx="69297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=−$0.03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15,000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+$900(15,000)−$250,000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77135"/>
                <a:ext cx="692978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8200" y="5710535"/>
                <a:ext cx="23290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$6,500,000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10535"/>
                <a:ext cx="2329099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263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17418" y="1143000"/>
                <a:ext cx="5614229" cy="888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𝐴𝐶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𝑇𝐶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$250,000+$40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+$0.01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1143000"/>
                <a:ext cx="5614229" cy="8884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0252" y="2129135"/>
                <a:ext cx="49969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𝐴𝐶</m:t>
                      </m:r>
                      <m:r>
                        <a:rPr lang="en-US" sz="2400" b="0" i="1" smtClean="0">
                          <a:latin typeface="Cambria Math"/>
                        </a:rPr>
                        <m:t>=$250,000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+$40+$0.01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52" y="2129135"/>
                <a:ext cx="499694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66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17418" y="2819400"/>
                <a:ext cx="15224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2819400"/>
                <a:ext cx="152240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0252" y="3429000"/>
                <a:ext cx="6410088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$40+$0.02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=$250,000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+$40+$0.01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52" y="3429000"/>
                <a:ext cx="6410088" cy="738664"/>
              </a:xfrm>
              <a:prstGeom prst="rect">
                <a:avLst/>
              </a:prstGeom>
              <a:blipFill rotWithShape="1">
                <a:blip r:embed="rId5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28912" y="3985736"/>
                <a:ext cx="33760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$250,000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=$0.01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912" y="3985736"/>
                <a:ext cx="337605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8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38200" y="4677974"/>
                <a:ext cx="2267352" cy="808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$250,000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0.01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77974"/>
                <a:ext cx="2267352" cy="8084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38200" y="5556429"/>
                <a:ext cx="3898055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$25,000,000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=5,000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56429"/>
                <a:ext cx="3898055" cy="5395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00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17418" y="3272135"/>
                <a:ext cx="69879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=$140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3272135"/>
                <a:ext cx="698793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7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3400" y="1066800"/>
            <a:ext cx="8097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Average cost is minimized at an output level of 5,000.  This output level is the minimum efficient plant scale (MES).  Because the average cost-minimizing output level of 5,000 is far less than the single plant profit maximizing activity level of 15,000 units, the profit maximizing level of total output occurs at a point of rising average costs.  Thus a multi-plant alternative will reduce cost and increase profits.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2743200"/>
                <a:ext cx="7157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=$40+$0.02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=$640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43200"/>
                <a:ext cx="715785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56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17418" y="3881735"/>
                <a:ext cx="26602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=$140=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3881735"/>
                <a:ext cx="266028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5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4415135"/>
                <a:ext cx="33115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$940−$0.04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=$140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15135"/>
                <a:ext cx="331154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0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8200" y="4948535"/>
                <a:ext cx="22802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=$800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48535"/>
                <a:ext cx="228024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60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67661" y="5481935"/>
                <a:ext cx="17993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=20,000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61" y="5481935"/>
                <a:ext cx="179933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02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686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Firm Size and Plant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" y="2451309"/>
                <a:ext cx="5750485" cy="825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𝑂𝑝𝑖𝑚𝑎𝑙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𝑁𝑢𝑚𝑏𝑒𝑟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𝑃𝑙𝑎𝑛𝑡𝑠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20,000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5,000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51309"/>
                <a:ext cx="5750485" cy="8252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055" y="3429000"/>
                <a:ext cx="72367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=$940−$0.02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=$940−$0.02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=$540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3429000"/>
                <a:ext cx="723678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68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4038600"/>
                <a:ext cx="19931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199317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1055" y="4567535"/>
                <a:ext cx="50462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−4∙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𝑇𝑜𝑡𝑎𝑙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𝐶𝑜𝑠𝑡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𝑝𝑒𝑟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𝑃𝑙𝑎𝑛𝑡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4567535"/>
                <a:ext cx="504625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1055" y="5100935"/>
                <a:ext cx="89320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=$540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−4($250,000+$40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+$0.01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5000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5100935"/>
                <a:ext cx="893206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055" y="5634335"/>
                <a:ext cx="23290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$8,000,000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5634335"/>
                <a:ext cx="2329099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" y="1447800"/>
                <a:ext cx="8970084" cy="85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𝑂𝑝𝑖𝑚𝑎𝑙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𝑁𝑢𝑚𝑏𝑒𝑟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𝑃𝑙𝑎𝑛𝑡𝑠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𝑂𝑝𝑡𝑖𝑚𝑎𝑙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𝑀𝑢𝑙𝑡𝑖𝑝𝑙𝑎𝑛𝑡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𝐴𝑐𝑡𝑖𝑣𝑖𝑡𝑦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𝐿𝑒𝑣𝑒𝑙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𝑂𝑝𝑡𝑖𝑚𝑎𝑙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𝑃𝑟𝑜𝑑𝑢𝑐𝑡𝑖𝑜𝑛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𝑃𝑒𝑟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𝑃𝑙𝑎𝑛𝑡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8970084" cy="8558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76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" y="13855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Economies of Scope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Economies of Scope Concept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Scope economies are cost advantages that stem from producing multiple outputs.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Big scope economies explain the popularity of multi-product firms.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Without scope economies, firms specialize.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Exploiting Scope Economies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Scope economics often shape competitive strategy for new products.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39825"/>
          </a:xfrm>
        </p:spPr>
        <p:txBody>
          <a:bodyPr/>
          <a:lstStyle/>
          <a:p>
            <a:pPr marL="838200" indent="-838200"/>
            <a:r>
              <a:rPr lang="en-US" dirty="0">
                <a:effectLst/>
              </a:rPr>
              <a:t>Economic and Accounting Costs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724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Historical Versus Current Costs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Historical cost is the actual cash outlay.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Current cost is the present cost of previously acquired items.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Opportunity Costs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Foregone value associated with current rather than next-best use of an asset.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Replacement cost is expense of replacing productive capacity using current technology.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Explicit and Implicit Costs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Explicit costs are cash expenses.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Implicit costs are noncash expenses.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39825"/>
          </a:xfrm>
        </p:spPr>
        <p:txBody>
          <a:bodyPr/>
          <a:lstStyle/>
          <a:p>
            <a:pPr marL="838200" indent="-838200"/>
            <a:r>
              <a:rPr lang="en-US" dirty="0">
                <a:effectLst/>
              </a:rPr>
              <a:t>Economic and Accounting Costs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1286470"/>
            <a:ext cx="3786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- require an outlay of money,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3267670"/>
            <a:ext cx="4356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- do not require a cash outlay,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976735"/>
            <a:ext cx="21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paying wages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313294"/>
            <a:ext cx="1938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paying rent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2622559"/>
            <a:ext cx="237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paying interest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3994159"/>
            <a:ext cx="2654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owner’s time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330718"/>
            <a:ext cx="317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owner’s property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" y="4643735"/>
            <a:ext cx="294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owner’s money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64798" y="3994159"/>
            <a:ext cx="1506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lost wages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64798" y="4330718"/>
            <a:ext cx="2942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forgone rental income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64798" y="4643735"/>
            <a:ext cx="3151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forgone interest income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595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payment to non owners for resources: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1286470"/>
            <a:ext cx="1883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Explicit costs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3267670"/>
            <a:ext cx="1923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Implicit costs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" y="3572470"/>
            <a:ext cx="233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opportunity cost:</a:t>
            </a:r>
          </a:p>
        </p:txBody>
      </p:sp>
    </p:spTree>
    <p:extLst>
      <p:ext uri="{BB962C8B-B14F-4D97-AF65-F5344CB8AC3E}">
        <p14:creationId xmlns:p14="http://schemas.microsoft.com/office/powerpoint/2010/main" val="815209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39825"/>
          </a:xfrm>
        </p:spPr>
        <p:txBody>
          <a:bodyPr/>
          <a:lstStyle/>
          <a:p>
            <a:pPr marL="838200" indent="-838200"/>
            <a:r>
              <a:rPr lang="en-US" dirty="0">
                <a:effectLst/>
              </a:rPr>
              <a:t>Economic and Accounting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338" y="990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Shoe Co.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14338" y="13716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14337" y="1447800"/>
            <a:ext cx="3886201" cy="461665"/>
            <a:chOff x="1523999" y="1295400"/>
            <a:chExt cx="3886201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523999" y="1295400"/>
              <a:ext cx="1362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alibri" pitchFamily="34" charset="0"/>
                  <a:cs typeface="Calibri" pitchFamily="34" charset="0"/>
                </a:rPr>
                <a:t>Revenue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1295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alibri" pitchFamily="34" charset="0"/>
                  <a:cs typeface="Calibri" pitchFamily="34" charset="0"/>
                </a:rPr>
                <a:t>$300,000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4338" y="299067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Explicit Cost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8938" y="300233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$250,000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852738" y="3459539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338" y="3383339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Accounting Profit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4338" y="3764339"/>
            <a:ext cx="3886200" cy="472273"/>
            <a:chOff x="1524000" y="3611939"/>
            <a:chExt cx="3886200" cy="472273"/>
          </a:xfrm>
        </p:grpSpPr>
        <p:sp>
          <p:nvSpPr>
            <p:cNvPr id="16" name="TextBox 15"/>
            <p:cNvSpPr txBox="1"/>
            <p:nvPr/>
          </p:nvSpPr>
          <p:spPr>
            <a:xfrm>
              <a:off x="1524000" y="3611939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Teacher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1000" y="362254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$30,000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4338" y="4262735"/>
            <a:ext cx="3886200" cy="461665"/>
            <a:chOff x="1524000" y="4110335"/>
            <a:chExt cx="388620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524000" y="41103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Economic Profit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4110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 $20,000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4338" y="3733800"/>
            <a:ext cx="3924300" cy="481205"/>
            <a:chOff x="1524000" y="4776595"/>
            <a:chExt cx="3924300" cy="481205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4776595"/>
              <a:ext cx="1546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Principal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796135"/>
              <a:ext cx="1333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 $50,000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81000" y="3733800"/>
            <a:ext cx="4061052" cy="467027"/>
            <a:chOff x="1490662" y="5334000"/>
            <a:chExt cx="4061052" cy="467027"/>
          </a:xfrm>
        </p:grpSpPr>
        <p:sp>
          <p:nvSpPr>
            <p:cNvPr id="25" name="TextBox 24"/>
            <p:cNvSpPr txBox="1"/>
            <p:nvPr/>
          </p:nvSpPr>
          <p:spPr>
            <a:xfrm>
              <a:off x="1490662" y="5339362"/>
              <a:ext cx="242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Superintendent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27714" y="53340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$100,000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81338" y="3424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$50,000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19138" y="1828800"/>
            <a:ext cx="3581400" cy="461665"/>
            <a:chOff x="1828800" y="1676400"/>
            <a:chExt cx="3581400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1828800" y="1676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Worker Wages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600" y="1676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$100,000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9138" y="2205335"/>
            <a:ext cx="3581400" cy="461665"/>
            <a:chOff x="1828800" y="2052935"/>
            <a:chExt cx="3581400" cy="461665"/>
          </a:xfrm>
        </p:grpSpPr>
        <p:sp>
          <p:nvSpPr>
            <p:cNvPr id="32" name="TextBox 31"/>
            <p:cNvSpPr txBox="1"/>
            <p:nvPr/>
          </p:nvSpPr>
          <p:spPr>
            <a:xfrm>
              <a:off x="1828800" y="2052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Rent Expense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91000" y="20529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$50,000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9138" y="2586335"/>
            <a:ext cx="3581400" cy="461665"/>
            <a:chOff x="1828800" y="2433935"/>
            <a:chExt cx="3581400" cy="461665"/>
          </a:xfrm>
        </p:grpSpPr>
        <p:sp>
          <p:nvSpPr>
            <p:cNvPr id="35" name="TextBox 34"/>
            <p:cNvSpPr txBox="1"/>
            <p:nvPr/>
          </p:nvSpPr>
          <p:spPr>
            <a:xfrm>
              <a:off x="1828800" y="2433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Leather Cost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38600" y="24339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$100,000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376738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Explicit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76738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Explicit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76738" y="2586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Explicit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852738" y="41910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14338" y="4267200"/>
            <a:ext cx="4191000" cy="461665"/>
            <a:chOff x="1524000" y="4719935"/>
            <a:chExt cx="4191000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4114800" y="47199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           $0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0" y="47199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Economic Profit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4338" y="4267200"/>
            <a:ext cx="3924300" cy="461665"/>
            <a:chOff x="1524000" y="5939135"/>
            <a:chExt cx="3924300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4029075" y="5939135"/>
              <a:ext cx="14192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- $50,000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24000" y="59391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Economic Loss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376738" y="3729335"/>
            <a:ext cx="11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Implicit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1000" y="48006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Accounting profit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- total revenue minus total explicit costs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1112" y="6027003"/>
            <a:ext cx="851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Calibri" pitchFamily="34" charset="0"/>
                <a:cs typeface="Calibri" pitchFamily="34" charset="0"/>
              </a:rPr>
              <a:t>Accounting profit ignores implicit costs and it’s always higher than economic profit. 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112" y="5188803"/>
            <a:ext cx="7328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Economic profit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- total revenue minus total costs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(includes explicit and implicit costs)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63282" y="6611779"/>
            <a:ext cx="3580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Copyright 2009 </a:t>
            </a:r>
            <a:r>
              <a:rPr lang="en-US" sz="1000" dirty="0" err="1"/>
              <a:t>eStudy.us</a:t>
            </a:r>
            <a:r>
              <a:rPr lang="en-US" sz="1000" dirty="0"/>
              <a:t>  michael.roberson@eStudy.us</a:t>
            </a:r>
          </a:p>
        </p:txBody>
      </p:sp>
    </p:spTree>
    <p:extLst>
      <p:ext uri="{BB962C8B-B14F-4D97-AF65-F5344CB8AC3E}">
        <p14:creationId xmlns:p14="http://schemas.microsoft.com/office/powerpoint/2010/main" val="3416406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4" grpId="0"/>
      <p:bldP spid="27" grpId="0"/>
      <p:bldP spid="37" grpId="0"/>
      <p:bldP spid="38" grpId="0"/>
      <p:bldP spid="39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39825"/>
          </a:xfrm>
        </p:spPr>
        <p:txBody>
          <a:bodyPr/>
          <a:lstStyle/>
          <a:p>
            <a:pPr marL="838200" indent="-838200"/>
            <a:r>
              <a:rPr lang="en-US" dirty="0">
                <a:effectLst/>
              </a:rPr>
              <a:t>Economic and Accounting Costs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1" y="11430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- a time period when at least one input is fixed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1" y="3195935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- A time period when all inputs are variable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1" y="1905000"/>
            <a:ext cx="145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Factory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1" y="2241559"/>
            <a:ext cx="2845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Special equipment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1" y="2550824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Land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1" y="1143000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Short Run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1" y="3195935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Long Run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3505200"/>
            <a:ext cx="6556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firms can build more factories, or sell existing ones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1" y="15240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Cost for a fixed input is termed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Fixed Cost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1" y="39812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In the long run,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ATC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at any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is cost per unit using the most efficient mix of inputs for that </a:t>
            </a:r>
            <a:r>
              <a:rPr lang="en-US" sz="2400" b="1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(the factory size with the lowest ATC)</a:t>
            </a:r>
          </a:p>
        </p:txBody>
      </p:sp>
    </p:spTree>
    <p:extLst>
      <p:ext uri="{BB962C8B-B14F-4D97-AF65-F5344CB8AC3E}">
        <p14:creationId xmlns:p14="http://schemas.microsoft.com/office/powerpoint/2010/main" val="642920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Role of Time in Cost Analysis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Incremental Cost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Incremental cost is the change in cost tied to a managerial decision.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Incremental cost can involve multiple units of output.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Marginal cost involves a single unit of output.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Sunk Cost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Irreversible expenses incurred previously.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Sunk costs are irrelevant to present decisions.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Short-run Cost Curves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Short-run Cost Categories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Total Cost = Fixed Cost + Variable Cost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For averages, ATC = AFC + AVC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Marginal Cost, MC = </a:t>
            </a:r>
            <a:r>
              <a:rPr lang="en-US" dirty="0">
                <a:effectLst/>
                <a:cs typeface="Tahoma" pitchFamily="34" charset="0"/>
              </a:rPr>
              <a:t>∂TC/∂Q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Short-run Cost Relations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Short-run cost curves show minimum cost in a given production environment.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Short-run Cost Curves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50285" y="1122166"/>
            <a:ext cx="1903215" cy="85903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6611779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Copyright 2010 </a:t>
            </a:r>
            <a:r>
              <a:rPr lang="en-US" sz="1000" dirty="0" err="1"/>
              <a:t>eStudy.us</a:t>
            </a:r>
            <a:r>
              <a:rPr lang="en-US" sz="1000" dirty="0"/>
              <a:t>  michael.roberson@eStudy.us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8165" y="258187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TFC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8165" y="295120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$10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2806" y="1159431"/>
            <a:ext cx="190559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- Fixed Cost (TFC)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0215" y="2581871"/>
            <a:ext cx="687585" cy="3678198"/>
            <a:chOff x="1522215" y="1752600"/>
            <a:chExt cx="687585" cy="3678198"/>
          </a:xfrm>
        </p:grpSpPr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1524595" y="1752600"/>
              <a:ext cx="456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Q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524595" y="21219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1524595" y="245899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52340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1523405" y="3135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52340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523405" y="37660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5</a:t>
              </a: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52221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522215" y="444293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7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52400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8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524000" y="50614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9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24000" y="3267671"/>
            <a:ext cx="688775" cy="2971800"/>
            <a:chOff x="2664620" y="2438400"/>
            <a:chExt cx="688775" cy="2971800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66759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665810" y="31152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266759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2665810" y="37454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266640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2664620" y="44223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266819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2666405" y="5040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595" y="260246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TVC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595" y="297180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$0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82430" y="3288269"/>
            <a:ext cx="841770" cy="2971800"/>
            <a:chOff x="3044430" y="3124200"/>
            <a:chExt cx="841770" cy="2971800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046810" y="3124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$4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3047405" y="34846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3045620" y="3801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$11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047405" y="4114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$18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3045620" y="44312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$28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3046215" y="47916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$47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3044430" y="51081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$74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3048000" y="5410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$112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3046215" y="5726668"/>
              <a:ext cx="839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$162</a:t>
              </a:r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128365" y="260246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TC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124200" y="2971801"/>
            <a:ext cx="917970" cy="3288268"/>
            <a:chOff x="3886200" y="2579132"/>
            <a:chExt cx="917970" cy="3288268"/>
          </a:xfrm>
        </p:grpSpPr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3890365" y="25791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</a:t>
              </a: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3888580" y="28956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$14</a:t>
              </a:r>
            </a:p>
          </p:txBody>
        </p: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3889175" y="32560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$17</a:t>
              </a:r>
            </a:p>
          </p:txBody>
        </p: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887390" y="35724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$21</a:t>
              </a: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3889175" y="3886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$28</a:t>
              </a: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3887390" y="42026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$38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3887985" y="4563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$57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3886200" y="48795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$84</a:t>
              </a:r>
            </a:p>
          </p:txBody>
        </p:sp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388977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$122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388798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$172</a:t>
              </a:r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039195" y="260246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MC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37410" y="328826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$4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38005" y="364867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$3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036220" y="396513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$4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038005" y="427886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$7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036220" y="459533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$10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036815" y="495573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$19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035030" y="527220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$27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038600" y="5574269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$38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036815" y="5890737"/>
            <a:ext cx="916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ea typeface="Verdana" pitchFamily="1" charset="0"/>
                <a:cs typeface="Calibri" pitchFamily="34" charset="0"/>
              </a:rPr>
              <a:t>$50</a:t>
            </a: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533400" y="1459469"/>
            <a:ext cx="2362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- Variable Cost (TVC)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797030" y="2602469"/>
            <a:ext cx="1143000" cy="3657600"/>
            <a:chOff x="5559030" y="2209800"/>
            <a:chExt cx="1143000" cy="3657600"/>
          </a:xfrm>
        </p:grpSpPr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556319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AFC</a:t>
              </a:r>
            </a:p>
          </p:txBody>
        </p: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556319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  --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556141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$10.00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56200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$5.00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556022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$3.33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56200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$2.50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556022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$2.00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556081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$1.67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5559030" y="4879538"/>
              <a:ext cx="9179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$1.43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556260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$1.25</a:t>
              </a:r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556081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$1.11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791200" y="2602469"/>
            <a:ext cx="1143000" cy="3657600"/>
            <a:chOff x="6553200" y="2209800"/>
            <a:chExt cx="1143000" cy="3657600"/>
          </a:xfrm>
        </p:grpSpPr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6557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AVC</a:t>
              </a:r>
            </a:p>
          </p:txBody>
        </p: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655736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  --</a:t>
              </a:r>
            </a:p>
          </p:txBody>
        </p:sp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6555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$4.00</a:t>
              </a:r>
            </a:p>
          </p:txBody>
        </p:sp>
        <p:sp>
          <p:nvSpPr>
            <p:cNvPr id="82" name="TextBox 81"/>
            <p:cNvSpPr txBox="1">
              <a:spLocks noChangeArrowheads="1"/>
            </p:cNvSpPr>
            <p:nvPr/>
          </p:nvSpPr>
          <p:spPr bwMode="auto">
            <a:xfrm>
              <a:off x="6556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$3.50</a:t>
              </a:r>
            </a:p>
          </p:txBody>
        </p:sp>
        <p:sp>
          <p:nvSpPr>
            <p:cNvPr id="83" name="TextBox 82"/>
            <p:cNvSpPr txBox="1">
              <a:spLocks noChangeArrowheads="1"/>
            </p:cNvSpPr>
            <p:nvPr/>
          </p:nvSpPr>
          <p:spPr bwMode="auto">
            <a:xfrm>
              <a:off x="6554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$3.67</a:t>
              </a:r>
            </a:p>
          </p:txBody>
        </p:sp>
        <p:sp>
          <p:nvSpPr>
            <p:cNvPr id="84" name="TextBox 83"/>
            <p:cNvSpPr txBox="1">
              <a:spLocks noChangeArrowheads="1"/>
            </p:cNvSpPr>
            <p:nvPr/>
          </p:nvSpPr>
          <p:spPr bwMode="auto">
            <a:xfrm>
              <a:off x="6556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$4.50</a:t>
              </a:r>
            </a:p>
          </p:txBody>
        </p:sp>
        <p:sp>
          <p:nvSpPr>
            <p:cNvPr id="85" name="TextBox 84"/>
            <p:cNvSpPr txBox="1">
              <a:spLocks noChangeArrowheads="1"/>
            </p:cNvSpPr>
            <p:nvPr/>
          </p:nvSpPr>
          <p:spPr bwMode="auto">
            <a:xfrm>
              <a:off x="6554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$5.60</a:t>
              </a:r>
            </a:p>
          </p:txBody>
        </p: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6554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$7.83</a:t>
              </a:r>
            </a:p>
          </p:txBody>
        </p:sp>
        <p:sp>
          <p:nvSpPr>
            <p:cNvPr id="87" name="TextBox 86"/>
            <p:cNvSpPr txBox="1">
              <a:spLocks noChangeArrowheads="1"/>
            </p:cNvSpPr>
            <p:nvPr/>
          </p:nvSpPr>
          <p:spPr bwMode="auto">
            <a:xfrm>
              <a:off x="6553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$10.57</a:t>
              </a:r>
            </a:p>
          </p:txBody>
        </p: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6556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$14.00</a:t>
              </a:r>
            </a:p>
          </p:txBody>
        </p:sp>
        <p:sp>
          <p:nvSpPr>
            <p:cNvPr id="89" name="TextBox 88"/>
            <p:cNvSpPr txBox="1">
              <a:spLocks noChangeArrowheads="1"/>
            </p:cNvSpPr>
            <p:nvPr/>
          </p:nvSpPr>
          <p:spPr bwMode="auto">
            <a:xfrm>
              <a:off x="6554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$18.00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34200" y="2602469"/>
            <a:ext cx="1143000" cy="3657600"/>
            <a:chOff x="7696200" y="2209800"/>
            <a:chExt cx="1143000" cy="3657600"/>
          </a:xfrm>
        </p:grpSpPr>
        <p:sp>
          <p:nvSpPr>
            <p:cNvPr id="91" name="TextBox 90"/>
            <p:cNvSpPr txBox="1">
              <a:spLocks noChangeArrowheads="1"/>
            </p:cNvSpPr>
            <p:nvPr/>
          </p:nvSpPr>
          <p:spPr bwMode="auto">
            <a:xfrm>
              <a:off x="7700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ATC</a:t>
              </a:r>
            </a:p>
          </p:txBody>
        </p:sp>
        <p:sp>
          <p:nvSpPr>
            <p:cNvPr id="92" name="TextBox 91"/>
            <p:cNvSpPr txBox="1">
              <a:spLocks noChangeArrowheads="1"/>
            </p:cNvSpPr>
            <p:nvPr/>
          </p:nvSpPr>
          <p:spPr bwMode="auto">
            <a:xfrm>
              <a:off x="7700365" y="2579132"/>
              <a:ext cx="11388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  --</a:t>
              </a:r>
            </a:p>
          </p:txBody>
        </p: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7698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$14.00</a:t>
              </a:r>
            </a:p>
          </p:txBody>
        </p: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7699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$8.50</a:t>
              </a: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7697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$7.00</a:t>
              </a: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7699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$7.00</a:t>
              </a:r>
            </a:p>
          </p:txBody>
        </p:sp>
        <p:sp>
          <p:nvSpPr>
            <p:cNvPr id="97" name="TextBox 96"/>
            <p:cNvSpPr txBox="1">
              <a:spLocks noChangeArrowheads="1"/>
            </p:cNvSpPr>
            <p:nvPr/>
          </p:nvSpPr>
          <p:spPr bwMode="auto">
            <a:xfrm>
              <a:off x="7697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$7.60</a:t>
              </a:r>
            </a:p>
          </p:txBody>
        </p:sp>
        <p:sp>
          <p:nvSpPr>
            <p:cNvPr id="98" name="TextBox 97"/>
            <p:cNvSpPr txBox="1">
              <a:spLocks noChangeArrowheads="1"/>
            </p:cNvSpPr>
            <p:nvPr/>
          </p:nvSpPr>
          <p:spPr bwMode="auto">
            <a:xfrm>
              <a:off x="7697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$9.50</a:t>
              </a:r>
            </a:p>
          </p:txBody>
        </p: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7696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$12.00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699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$15.25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7697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 pitchFamily="34" charset="0"/>
                  <a:ea typeface="Verdana" pitchFamily="1" charset="0"/>
                  <a:cs typeface="Calibri" pitchFamily="34" charset="0"/>
                </a:rPr>
                <a:t>$19.11</a:t>
              </a:r>
            </a:p>
          </p:txBody>
        </p:sp>
      </p:grpSp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529830" y="1773401"/>
            <a:ext cx="1752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- Total Cost (TC)</a:t>
            </a:r>
          </a:p>
        </p:txBody>
      </p:sp>
      <p:sp>
        <p:nvSpPr>
          <p:cNvPr id="103" name="Rectangle 3"/>
          <p:cNvSpPr txBox="1">
            <a:spLocks noChangeArrowheads="1"/>
          </p:cNvSpPr>
          <p:nvPr/>
        </p:nvSpPr>
        <p:spPr>
          <a:xfrm>
            <a:off x="2666702" y="1175502"/>
            <a:ext cx="426749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costs that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don’t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vary as output changes </a:t>
            </a:r>
          </a:p>
        </p:txBody>
      </p:sp>
      <p:sp>
        <p:nvSpPr>
          <p:cNvPr id="104" name="Rectangle 3"/>
          <p:cNvSpPr txBox="1">
            <a:spLocks noChangeArrowheads="1"/>
          </p:cNvSpPr>
          <p:nvPr/>
        </p:nvSpPr>
        <p:spPr>
          <a:xfrm>
            <a:off x="2667000" y="1459469"/>
            <a:ext cx="42672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costs that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do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vary as output changes </a:t>
            </a:r>
          </a:p>
        </p:txBody>
      </p:sp>
      <p:sp>
        <p:nvSpPr>
          <p:cNvPr id="105" name="Rectangle 3"/>
          <p:cNvSpPr txBox="1">
            <a:spLocks noChangeArrowheads="1"/>
          </p:cNvSpPr>
          <p:nvPr/>
        </p:nvSpPr>
        <p:spPr>
          <a:xfrm>
            <a:off x="2667000" y="1764269"/>
            <a:ext cx="1827907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TC = TFC + TVC</a:t>
            </a:r>
          </a:p>
        </p:txBody>
      </p:sp>
      <p:sp>
        <p:nvSpPr>
          <p:cNvPr id="106" name="Rectangle 3"/>
          <p:cNvSpPr txBox="1">
            <a:spLocks noChangeArrowheads="1"/>
          </p:cNvSpPr>
          <p:nvPr/>
        </p:nvSpPr>
        <p:spPr>
          <a:xfrm>
            <a:off x="533399" y="2069069"/>
            <a:ext cx="2208907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- Marginal Cost (MC)</a:t>
            </a:r>
          </a:p>
        </p:txBody>
      </p:sp>
      <p:sp>
        <p:nvSpPr>
          <p:cNvPr id="107" name="Rectangle 3"/>
          <p:cNvSpPr txBox="1">
            <a:spLocks noChangeArrowheads="1"/>
          </p:cNvSpPr>
          <p:nvPr/>
        </p:nvSpPr>
        <p:spPr>
          <a:xfrm>
            <a:off x="2667000" y="2083067"/>
            <a:ext cx="4267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the cost of producing one more output (Q)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7154893" y="1122166"/>
                <a:ext cx="1307794" cy="65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𝑀𝐶</m:t>
                      </m:r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𝑇𝐶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893" y="1122166"/>
                <a:ext cx="1307794" cy="6539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7162800" y="1227063"/>
                <a:ext cx="1828800" cy="51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itchFamily="34" charset="0"/>
                    <a:ea typeface="Cambria Math" pitchFamily="18" charset="0"/>
                    <a:cs typeface="Calibri" pitchFamily="34" charset="0"/>
                  </a:rPr>
                  <a:t>AF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𝐹𝐶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227063"/>
                <a:ext cx="1828800" cy="515847"/>
              </a:xfrm>
              <a:prstGeom prst="rect">
                <a:avLst/>
              </a:prstGeom>
              <a:blipFill rotWithShape="1">
                <a:blip r:embed="rId3"/>
                <a:stretch>
                  <a:fillRect l="-2667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7162800" y="1227063"/>
                <a:ext cx="1828800" cy="51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itchFamily="34" charset="0"/>
                    <a:ea typeface="Cambria Math" pitchFamily="18" charset="0"/>
                    <a:cs typeface="Calibri" pitchFamily="34" charset="0"/>
                  </a:rPr>
                  <a:t>AV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𝑇𝑉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227063"/>
                <a:ext cx="1828800" cy="515847"/>
              </a:xfrm>
              <a:prstGeom prst="rect">
                <a:avLst/>
              </a:prstGeom>
              <a:blipFill rotWithShape="1">
                <a:blip r:embed="rId4"/>
                <a:stretch>
                  <a:fillRect l="-2667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7162800" y="1227063"/>
                <a:ext cx="1790700" cy="51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itchFamily="34" charset="0"/>
                    <a:ea typeface="Cambria Math" pitchFamily="18" charset="0"/>
                    <a:cs typeface="Calibri" pitchFamily="34" charset="0"/>
                  </a:rPr>
                  <a:t>AT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libri" pitchFamily="34" charset="0"/>
                  <a:ea typeface="Cambria Math" pitchFamily="18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227063"/>
                <a:ext cx="1790700" cy="515847"/>
              </a:xfrm>
              <a:prstGeom prst="rect">
                <a:avLst/>
              </a:prstGeom>
              <a:blipFill rotWithShape="1">
                <a:blip r:embed="rId5"/>
                <a:stretch>
                  <a:fillRect l="-2721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7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31" grpId="0"/>
      <p:bldP spid="32" grpId="0"/>
      <p:bldP spid="4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/>
      <p:bldP spid="109" grpId="1"/>
      <p:bldP spid="110" grpId="0"/>
      <p:bldP spid="110" grpId="1"/>
      <p:bldP spid="111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760</TotalTime>
  <Words>1585</Words>
  <Application>Microsoft Office PowerPoint</Application>
  <PresentationFormat>On-screen Show (4:3)</PresentationFormat>
  <Paragraphs>375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Tahoma</vt:lpstr>
      <vt:lpstr>Times New Roman</vt:lpstr>
      <vt:lpstr>Verdana</vt:lpstr>
      <vt:lpstr>Wingdings</vt:lpstr>
      <vt:lpstr>Ripple</vt:lpstr>
      <vt:lpstr>Cost Analysis and Estimation</vt:lpstr>
      <vt:lpstr> Chapter 8 OVERVIEW</vt:lpstr>
      <vt:lpstr>Economic and Accounting Costs</vt:lpstr>
      <vt:lpstr>Economic and Accounting Costs</vt:lpstr>
      <vt:lpstr>Economic and Accounting Costs</vt:lpstr>
      <vt:lpstr>Economic and Accounting Costs</vt:lpstr>
      <vt:lpstr>Role of Time in Cost Analysis</vt:lpstr>
      <vt:lpstr>Short-run Cost Curves</vt:lpstr>
      <vt:lpstr>Short-run Cost Curves</vt:lpstr>
      <vt:lpstr>Short-run Cost Curves</vt:lpstr>
      <vt:lpstr>Short-run Cost Curves</vt:lpstr>
      <vt:lpstr>Short-run Cost Curves</vt:lpstr>
      <vt:lpstr>Long-run Cost Curves</vt:lpstr>
      <vt:lpstr>Long-run Cost Curves</vt:lpstr>
      <vt:lpstr>Cost Elasticities Econ. of Scale</vt:lpstr>
      <vt:lpstr>Long-run Cost Curves</vt:lpstr>
      <vt:lpstr>Firm Size and Plant Size</vt:lpstr>
      <vt:lpstr>Firm Size and Plant Size</vt:lpstr>
      <vt:lpstr>Firm Size and Plant Size</vt:lpstr>
      <vt:lpstr>Firm Size and Plant Size</vt:lpstr>
      <vt:lpstr>Firm Size and Plant Size</vt:lpstr>
      <vt:lpstr>Firm Size and Plant Size</vt:lpstr>
      <vt:lpstr>Firm Size and Plant Size</vt:lpstr>
      <vt:lpstr>Economies of Scope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100</cp:revision>
  <dcterms:created xsi:type="dcterms:W3CDTF">2005-06-15T15:53:37Z</dcterms:created>
  <dcterms:modified xsi:type="dcterms:W3CDTF">2017-11-21T17:30:09Z</dcterms:modified>
</cp:coreProperties>
</file>