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4"/>
  </p:notesMasterIdLst>
  <p:sldIdLst>
    <p:sldId id="256" r:id="rId2"/>
    <p:sldId id="258" r:id="rId3"/>
    <p:sldId id="300" r:id="rId4"/>
    <p:sldId id="301" r:id="rId5"/>
    <p:sldId id="302" r:id="rId6"/>
    <p:sldId id="259" r:id="rId7"/>
    <p:sldId id="260" r:id="rId8"/>
    <p:sldId id="261" r:id="rId9"/>
    <p:sldId id="262" r:id="rId10"/>
    <p:sldId id="264" r:id="rId11"/>
    <p:sldId id="267" r:id="rId12"/>
    <p:sldId id="265" r:id="rId13"/>
    <p:sldId id="268" r:id="rId14"/>
    <p:sldId id="269" r:id="rId15"/>
    <p:sldId id="270" r:id="rId16"/>
    <p:sldId id="272" r:id="rId17"/>
    <p:sldId id="273" r:id="rId18"/>
    <p:sldId id="274" r:id="rId19"/>
    <p:sldId id="276" r:id="rId20"/>
    <p:sldId id="277" r:id="rId21"/>
    <p:sldId id="279" r:id="rId22"/>
    <p:sldId id="280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5" d="100"/>
          <a:sy n="95" d="100"/>
        </p:scale>
        <p:origin x="78" y="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809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Weekly Sales</a:t>
            </a:r>
          </a:p>
        </c:rich>
      </c:tx>
      <c:layout>
        <c:manualLayout>
          <c:xMode val="edge"/>
          <c:yMode val="edge"/>
          <c:x val="0.45760000000000001"/>
          <c:y val="1.9900497512437811E-2"/>
        </c:manualLayout>
      </c:layout>
      <c:overlay val="0"/>
      <c:spPr>
        <a:noFill/>
        <a:ln w="17483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3200000000000002E-2"/>
          <c:y val="0.12437810945273632"/>
          <c:w val="0.86560000000000004"/>
          <c:h val="0.76948590381426207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 (y)</c:v>
                </c:pt>
              </c:strCache>
            </c:strRef>
          </c:tx>
          <c:spPr>
            <a:ln w="8742">
              <a:solidFill>
                <a:srgbClr val="000080"/>
              </a:solidFill>
              <a:prstDash val="solid"/>
            </a:ln>
          </c:spPr>
          <c:marker>
            <c:symbol val="diamond"/>
            <c:size val="3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Sheet1!$A$2:$A$26</c:f>
              <c:numCache>
                <c:formatCode>General</c:formatCode>
                <c:ptCount val="2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</c:numCache>
            </c:numRef>
          </c:xVal>
          <c:yVal>
            <c:numRef>
              <c:f>Sheet1!$B$2:$B$26</c:f>
              <c:numCache>
                <c:formatCode>General</c:formatCode>
                <c:ptCount val="25"/>
                <c:pt idx="0">
                  <c:v>5.3</c:v>
                </c:pt>
                <c:pt idx="1">
                  <c:v>4.4000000000000004</c:v>
                </c:pt>
                <c:pt idx="2">
                  <c:v>5.4</c:v>
                </c:pt>
                <c:pt idx="3">
                  <c:v>5.8</c:v>
                </c:pt>
                <c:pt idx="4">
                  <c:v>5.6</c:v>
                </c:pt>
                <c:pt idx="5">
                  <c:v>4.8</c:v>
                </c:pt>
                <c:pt idx="6">
                  <c:v>5.6</c:v>
                </c:pt>
                <c:pt idx="7">
                  <c:v>5.6</c:v>
                </c:pt>
                <c:pt idx="8">
                  <c:v>5.4</c:v>
                </c:pt>
                <c:pt idx="9">
                  <c:v>6.5</c:v>
                </c:pt>
                <c:pt idx="10">
                  <c:v>5.0999999999999996</c:v>
                </c:pt>
                <c:pt idx="11">
                  <c:v>5.8</c:v>
                </c:pt>
                <c:pt idx="12">
                  <c:v>5</c:v>
                </c:pt>
                <c:pt idx="13">
                  <c:v>6.2</c:v>
                </c:pt>
                <c:pt idx="14">
                  <c:v>5.6</c:v>
                </c:pt>
                <c:pt idx="15">
                  <c:v>6.7</c:v>
                </c:pt>
                <c:pt idx="16">
                  <c:v>5.2</c:v>
                </c:pt>
                <c:pt idx="17">
                  <c:v>5.5</c:v>
                </c:pt>
                <c:pt idx="18">
                  <c:v>5.8</c:v>
                </c:pt>
                <c:pt idx="19">
                  <c:v>5.0999999999999996</c:v>
                </c:pt>
                <c:pt idx="20">
                  <c:v>5.8</c:v>
                </c:pt>
                <c:pt idx="21">
                  <c:v>6.7</c:v>
                </c:pt>
                <c:pt idx="22">
                  <c:v>5.2</c:v>
                </c:pt>
                <c:pt idx="23">
                  <c:v>6</c:v>
                </c:pt>
                <c:pt idx="24">
                  <c:v>5.8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6EC-4E16-AF8B-7A0628E66C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6841488"/>
        <c:axId val="296841880"/>
      </c:scatterChart>
      <c:valAx>
        <c:axId val="2968414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671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Weeks</a:t>
                </a:r>
              </a:p>
            </c:rich>
          </c:tx>
          <c:layout>
            <c:manualLayout>
              <c:xMode val="edge"/>
              <c:yMode val="edge"/>
              <c:x val="0.45679999999999998"/>
              <c:y val="0.9436152570480929"/>
            </c:manualLayout>
          </c:layout>
          <c:overlay val="0"/>
          <c:spPr>
            <a:noFill/>
            <a:ln w="17483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18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71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96841880"/>
        <c:crosses val="autoZero"/>
        <c:crossBetween val="midCat"/>
      </c:valAx>
      <c:valAx>
        <c:axId val="296841880"/>
        <c:scaling>
          <c:orientation val="minMax"/>
        </c:scaling>
        <c:delete val="0"/>
        <c:axPos val="l"/>
        <c:majorGridlines>
          <c:spPr>
            <a:ln w="218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671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Sales</a:t>
                </a:r>
              </a:p>
            </c:rich>
          </c:tx>
          <c:layout>
            <c:manualLayout>
              <c:xMode val="edge"/>
              <c:yMode val="edge"/>
              <c:x val="8.8000000000000005E-3"/>
              <c:y val="0.47595356550580431"/>
            </c:manualLayout>
          </c:layout>
          <c:overlay val="0"/>
          <c:spPr>
            <a:noFill/>
            <a:ln w="17483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18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71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96841488"/>
        <c:crosses val="autoZero"/>
        <c:crossBetween val="midCat"/>
      </c:valAx>
      <c:spPr>
        <a:solidFill>
          <a:srgbClr val="FFFFFF"/>
        </a:solidFill>
        <a:ln w="8742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671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456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Weekly Sales Forecasts</a:t>
            </a:r>
          </a:p>
        </c:rich>
      </c:tx>
      <c:layout>
        <c:manualLayout>
          <c:xMode val="edge"/>
          <c:yMode val="edge"/>
          <c:x val="0.42559999999999998"/>
          <c:y val="1.9900497512437811E-2"/>
        </c:manualLayout>
      </c:layout>
      <c:overlay val="0"/>
      <c:spPr>
        <a:noFill/>
        <a:ln w="9848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3200000000000002E-2"/>
          <c:y val="0.12437810945273632"/>
          <c:w val="0.86560000000000004"/>
          <c:h val="0.76948590381426207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 (y)</c:v>
                </c:pt>
              </c:strCache>
            </c:strRef>
          </c:tx>
          <c:spPr>
            <a:ln w="4924">
              <a:solidFill>
                <a:srgbClr val="00008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Sheet1!$A$2:$A$27</c:f>
              <c:numCache>
                <c:formatCode>General</c:formatCode>
                <c:ptCount val="2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</c:numCache>
            </c:numRef>
          </c:xVal>
          <c:yVal>
            <c:numRef>
              <c:f>Sheet1!$B$2:$B$27</c:f>
              <c:numCache>
                <c:formatCode>General</c:formatCode>
                <c:ptCount val="26"/>
                <c:pt idx="0">
                  <c:v>5.3</c:v>
                </c:pt>
                <c:pt idx="1">
                  <c:v>4.4000000000000004</c:v>
                </c:pt>
                <c:pt idx="2">
                  <c:v>5.4</c:v>
                </c:pt>
                <c:pt idx="3">
                  <c:v>5.8</c:v>
                </c:pt>
                <c:pt idx="4">
                  <c:v>5.6</c:v>
                </c:pt>
                <c:pt idx="5">
                  <c:v>4.8</c:v>
                </c:pt>
                <c:pt idx="6">
                  <c:v>5.6</c:v>
                </c:pt>
                <c:pt idx="7">
                  <c:v>5.6</c:v>
                </c:pt>
                <c:pt idx="8">
                  <c:v>5.4</c:v>
                </c:pt>
                <c:pt idx="9">
                  <c:v>6.5</c:v>
                </c:pt>
                <c:pt idx="10">
                  <c:v>5.0999999999999996</c:v>
                </c:pt>
                <c:pt idx="11">
                  <c:v>5.8</c:v>
                </c:pt>
                <c:pt idx="12">
                  <c:v>5</c:v>
                </c:pt>
                <c:pt idx="13">
                  <c:v>6.2</c:v>
                </c:pt>
                <c:pt idx="14">
                  <c:v>5.6</c:v>
                </c:pt>
                <c:pt idx="15">
                  <c:v>6.7</c:v>
                </c:pt>
                <c:pt idx="16">
                  <c:v>5.2</c:v>
                </c:pt>
                <c:pt idx="17">
                  <c:v>5.5</c:v>
                </c:pt>
                <c:pt idx="18">
                  <c:v>5.8</c:v>
                </c:pt>
                <c:pt idx="19">
                  <c:v>5.0999999999999996</c:v>
                </c:pt>
                <c:pt idx="20">
                  <c:v>5.8</c:v>
                </c:pt>
                <c:pt idx="21">
                  <c:v>6.7</c:v>
                </c:pt>
                <c:pt idx="22">
                  <c:v>5.2</c:v>
                </c:pt>
                <c:pt idx="23">
                  <c:v>6</c:v>
                </c:pt>
                <c:pt idx="24">
                  <c:v>5.8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E11-457B-8C75-5547C52D5D6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forecast</c:v>
                </c:pt>
              </c:strCache>
            </c:strRef>
          </c:tx>
          <c:spPr>
            <a:ln w="4924">
              <a:solidFill>
                <a:srgbClr val="FF00FF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Sheet1!$A$2:$A$27</c:f>
              <c:numCache>
                <c:formatCode>General</c:formatCode>
                <c:ptCount val="2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</c:numCache>
            </c:numRef>
          </c:xVal>
          <c:yVal>
            <c:numRef>
              <c:f>Sheet1!$C$2:$C$27</c:f>
              <c:numCache>
                <c:formatCode>General</c:formatCode>
                <c:ptCount val="26"/>
                <c:pt idx="3">
                  <c:v>5.0333333333333332</c:v>
                </c:pt>
                <c:pt idx="4">
                  <c:v>5.2</c:v>
                </c:pt>
                <c:pt idx="5">
                  <c:v>5.6</c:v>
                </c:pt>
                <c:pt idx="6">
                  <c:v>5.4</c:v>
                </c:pt>
                <c:pt idx="7">
                  <c:v>5.333333333333333</c:v>
                </c:pt>
                <c:pt idx="8">
                  <c:v>5.333333333333333</c:v>
                </c:pt>
                <c:pt idx="9">
                  <c:v>5.5333333333333341</c:v>
                </c:pt>
                <c:pt idx="10">
                  <c:v>5.833333333333333</c:v>
                </c:pt>
                <c:pt idx="11">
                  <c:v>5.666666666666667</c:v>
                </c:pt>
                <c:pt idx="12">
                  <c:v>5.8</c:v>
                </c:pt>
                <c:pt idx="13">
                  <c:v>5.3</c:v>
                </c:pt>
                <c:pt idx="14">
                  <c:v>5.666666666666667</c:v>
                </c:pt>
                <c:pt idx="15">
                  <c:v>5.6</c:v>
                </c:pt>
                <c:pt idx="16">
                  <c:v>6.166666666666667</c:v>
                </c:pt>
                <c:pt idx="17">
                  <c:v>5.833333333333333</c:v>
                </c:pt>
                <c:pt idx="18">
                  <c:v>5.8</c:v>
                </c:pt>
                <c:pt idx="19">
                  <c:v>5.5</c:v>
                </c:pt>
                <c:pt idx="20">
                  <c:v>5.4666666666666659</c:v>
                </c:pt>
                <c:pt idx="21">
                  <c:v>5.5666666666666664</c:v>
                </c:pt>
                <c:pt idx="22">
                  <c:v>5.8666666666666663</c:v>
                </c:pt>
                <c:pt idx="23">
                  <c:v>5.9</c:v>
                </c:pt>
                <c:pt idx="24">
                  <c:v>5.9666666666666659</c:v>
                </c:pt>
                <c:pt idx="25">
                  <c:v>5.666666666666667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E11-457B-8C75-5547C52D5D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6835216"/>
        <c:axId val="240735624"/>
      </c:scatterChart>
      <c:valAx>
        <c:axId val="2968352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378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Weeks</a:t>
                </a:r>
              </a:p>
            </c:rich>
          </c:tx>
          <c:layout>
            <c:manualLayout>
              <c:xMode val="edge"/>
              <c:yMode val="edge"/>
              <c:x val="0.45679999999999998"/>
              <c:y val="0.9436152570480929"/>
            </c:manualLayout>
          </c:layout>
          <c:overlay val="0"/>
          <c:spPr>
            <a:noFill/>
            <a:ln w="9848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123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378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40735624"/>
        <c:crosses val="autoZero"/>
        <c:crossBetween val="midCat"/>
      </c:valAx>
      <c:valAx>
        <c:axId val="240735624"/>
        <c:scaling>
          <c:orientation val="minMax"/>
        </c:scaling>
        <c:delete val="0"/>
        <c:axPos val="l"/>
        <c:majorGridlines>
          <c:spPr>
            <a:ln w="1231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378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Sales</a:t>
                </a:r>
              </a:p>
            </c:rich>
          </c:tx>
          <c:layout>
            <c:manualLayout>
              <c:xMode val="edge"/>
              <c:yMode val="edge"/>
              <c:x val="8.8000000000000005E-3"/>
              <c:y val="0.47595356550580431"/>
            </c:manualLayout>
          </c:layout>
          <c:overlay val="0"/>
          <c:spPr>
            <a:noFill/>
            <a:ln w="9848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123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378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96835216"/>
        <c:crosses val="autoZero"/>
        <c:crossBetween val="midCat"/>
      </c:valAx>
      <c:spPr>
        <a:solidFill>
          <a:srgbClr val="FFFFFF"/>
        </a:solidFill>
        <a:ln w="4924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92400000000000004"/>
          <c:y val="0.47263681592039802"/>
          <c:w val="7.2800000000000004E-2"/>
          <c:h val="7.1310116086235484E-2"/>
        </c:manualLayout>
      </c:layout>
      <c:overlay val="0"/>
      <c:spPr>
        <a:solidFill>
          <a:srgbClr val="FFFFFF"/>
        </a:solidFill>
        <a:ln w="1231">
          <a:solidFill>
            <a:srgbClr val="000000"/>
          </a:solidFill>
          <a:prstDash val="solid"/>
        </a:ln>
      </c:spPr>
      <c:txPr>
        <a:bodyPr/>
        <a:lstStyle/>
        <a:p>
          <a:pPr>
            <a:defRPr sz="347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378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e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F4A0A27-EA0B-46D1-B9E8-B72A78149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2164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4A0A27-EA0B-46D1-B9E8-B72A781491E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54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6D48992-414B-46A7-BEC7-895F49996818}" type="slidenum">
              <a:rPr lang="en-US" sz="1200" smtClean="0"/>
              <a:pPr eaLnBrk="1" hangingPunct="1"/>
              <a:t>14</a:t>
            </a:fld>
            <a:endParaRPr lang="en-US" sz="12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/>
              <a:t>This is an obvious extension the moving average method. With simple moving average forecasts the mean of the past k observations used as a forecast have equal eights (1/k) for all k data points. With  exponential smoothing the idea is that the most recent observations will usually provide the best guide as to the future, so we want a weighting scheme that has decreasing weights as the observations get older</a:t>
            </a:r>
          </a:p>
        </p:txBody>
      </p:sp>
    </p:spTree>
    <p:extLst>
      <p:ext uri="{BB962C8B-B14F-4D97-AF65-F5344CB8AC3E}">
        <p14:creationId xmlns:p14="http://schemas.microsoft.com/office/powerpoint/2010/main" val="3529007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225FF-76FC-49DA-91D6-1C063ACE8C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>
                <a:solidFill>
                  <a:schemeClr val="accent1"/>
                </a:solidFill>
              </a:rPr>
              <a:t>eStudy.us</a:t>
            </a:r>
          </a:p>
        </p:txBody>
      </p:sp>
    </p:spTree>
    <p:extLst>
      <p:ext uri="{BB962C8B-B14F-4D97-AF65-F5344CB8AC3E}">
        <p14:creationId xmlns:p14="http://schemas.microsoft.com/office/powerpoint/2010/main" val="1436135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10C99-D407-40DF-8265-0B796541A8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636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10C99-D407-40DF-8265-0B796541A8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90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10C99-D407-40DF-8265-0B796541A8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19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43000"/>
            <a:ext cx="5111750" cy="4983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43000"/>
            <a:ext cx="3008313" cy="4983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10C99-D407-40DF-8265-0B796541A8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3540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C76D6-F2E4-495D-9EF6-187F02DD6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71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4EC7F-C071-4A3C-93FB-45DCB780D9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11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FAE929-A064-4907-AF9B-F6CB8AF80B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12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10C99-D407-40DF-8265-0B796541A8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720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10C99-D407-40DF-8265-0B796541A8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25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10C99-D407-40DF-8265-0B796541A8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98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990600"/>
            <a:ext cx="3008313" cy="5135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10C99-D407-40DF-8265-0B796541A8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943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66799"/>
            <a:ext cx="5486400" cy="3660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84B305-F58B-406A-A04F-2F26E267E0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372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10C99-D407-40DF-8265-0B796541A8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61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8210C99-D407-40DF-8265-0B796541A8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257800" y="6627168"/>
            <a:ext cx="38862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michael .roberson@eStudy.us</a:t>
            </a:r>
            <a:r>
              <a:rPr lang="en-US" sz="900" baseline="0" dirty="0">
                <a:solidFill>
                  <a:schemeClr val="bg1">
                    <a:lumMod val="50000"/>
                  </a:schemeClr>
                </a:solidFill>
              </a:rPr>
              <a:t> 2010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, All  rights reserved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>
                <a:solidFill>
                  <a:schemeClr val="accent1"/>
                </a:solidFill>
              </a:rPr>
              <a:t>eStudy.us</a:t>
            </a:r>
          </a:p>
        </p:txBody>
      </p:sp>
    </p:spTree>
    <p:extLst>
      <p:ext uri="{BB962C8B-B14F-4D97-AF65-F5344CB8AC3E}">
        <p14:creationId xmlns:p14="http://schemas.microsoft.com/office/powerpoint/2010/main" val="368036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5" Type="http://schemas.openxmlformats.org/officeDocument/2006/relationships/chart" Target="../charts/chart2.xml"/><Relationship Id="rId4" Type="http://schemas.openxmlformats.org/officeDocument/2006/relationships/image" Target="../media/image8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4.e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8.wmf"/><Relationship Id="rId4" Type="http://schemas.openxmlformats.org/officeDocument/2006/relationships/image" Target="../media/image15.e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0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2.png"/><Relationship Id="rId4" Type="http://schemas.openxmlformats.org/officeDocument/2006/relationships/image" Target="../media/image2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z="3600">
                <a:latin typeface="+mn-lt"/>
                <a:cs typeface="Arial" pitchFamily="34" charset="0"/>
              </a:rPr>
              <a:t>Applied Business Forecasting and Planning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Arial" pitchFamily="34" charset="0"/>
              </a:rPr>
              <a:t>MOVING AVERAGES AND EXPONENTIAL SMOOTHING</a:t>
            </a:r>
          </a:p>
          <a:p>
            <a:pPr eaLnBrk="1" hangingPunct="1"/>
            <a:endParaRPr lang="en-US" dirty="0">
              <a:cs typeface="Arial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521ED0-2061-47B3-92C1-B5752689596B}"/>
              </a:ext>
            </a:extLst>
          </p:cNvPr>
          <p:cNvSpPr/>
          <p:nvPr/>
        </p:nvSpPr>
        <p:spPr>
          <a:xfrm>
            <a:off x="1219200" y="5410200"/>
            <a:ext cx="7032929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lecture flows well with 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Managerial Economics, Mark </a:t>
            </a:r>
            <a:r>
              <a:rPr lang="en-US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Hirschey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12</a:t>
            </a:r>
            <a:r>
              <a:rPr lang="en-US" i="1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edition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chapter 6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61447" y="228600"/>
            <a:ext cx="4634753" cy="1143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sz="4000" dirty="0">
                <a:latin typeface="+mn-lt"/>
              </a:rPr>
              <a:t>Example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017713"/>
            <a:ext cx="4306888" cy="4114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400" dirty="0"/>
              <a:t>The weekly sales figures (in millions of dollars) presented in the following table are used by a major department store to determine the need for temporary sales personnel.</a:t>
            </a:r>
          </a:p>
          <a:p>
            <a:pPr eaLnBrk="1" hangingPunct="1">
              <a:buFont typeface="Wingdings" pitchFamily="2" charset="2"/>
              <a:buNone/>
            </a:pPr>
            <a:endParaRPr lang="en-US" sz="2800" dirty="0"/>
          </a:p>
        </p:txBody>
      </p:sp>
      <p:graphicFrame>
        <p:nvGraphicFramePr>
          <p:cNvPr id="12292" name="Object 5"/>
          <p:cNvGraphicFramePr>
            <a:graphicFrameLocks noGrp="1" noChangeAspect="1"/>
          </p:cNvGraphicFramePr>
          <p:nvPr>
            <p:ph type="chart" sz="half" idx="2"/>
            <p:extLst>
              <p:ext uri="{D42A27DB-BD31-4B8C-83A1-F6EECF244321}">
                <p14:modId xmlns:p14="http://schemas.microsoft.com/office/powerpoint/2010/main" val="351866440"/>
              </p:ext>
            </p:extLst>
          </p:nvPr>
        </p:nvGraphicFramePr>
        <p:xfrm>
          <a:off x="6307138" y="2017713"/>
          <a:ext cx="1209675" cy="415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0" name="Worksheet" r:id="rId3" imgW="1229106" imgH="4219893" progId="Excel.Sheet.8">
                  <p:embed/>
                </p:oleObj>
              </mc:Choice>
              <mc:Fallback>
                <p:oleObj name="Worksheet" r:id="rId3" imgW="1229106" imgH="4219893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7138" y="2017713"/>
                        <a:ext cx="1209675" cy="415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04800" y="1295400"/>
            <a:ext cx="7793037" cy="762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latin typeface="+mn-lt"/>
              </a:rPr>
              <a:t>Weekly Department Store Sales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1808865"/>
              </p:ext>
            </p:extLst>
          </p:nvPr>
        </p:nvGraphicFramePr>
        <p:xfrm>
          <a:off x="889000" y="2057401"/>
          <a:ext cx="8015288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061447" y="228600"/>
            <a:ext cx="4634753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latin typeface="+mn-lt"/>
              </a:rPr>
              <a:t>Example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04800" y="1295400"/>
            <a:ext cx="7793037" cy="762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latin typeface="+mn-lt"/>
              </a:rPr>
              <a:t>Weekly Department Store Sales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27237"/>
            <a:ext cx="8229600" cy="1858963"/>
          </a:xfrm>
        </p:spPr>
        <p:txBody>
          <a:bodyPr/>
          <a:lstStyle/>
          <a:p>
            <a:pPr eaLnBrk="1" hangingPunct="1"/>
            <a:r>
              <a:rPr lang="en-US" dirty="0"/>
              <a:t>Use a three-week moving average (k=3) for the department store sales to forecast for the week 24 and 26.</a:t>
            </a:r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7739875"/>
              </p:ext>
            </p:extLst>
          </p:nvPr>
        </p:nvGraphicFramePr>
        <p:xfrm>
          <a:off x="2438400" y="3581400"/>
          <a:ext cx="394176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0" name="Equation" r:id="rId3" imgW="2705100" imgH="393700" progId="Equation.3">
                  <p:embed/>
                </p:oleObj>
              </mc:Choice>
              <mc:Fallback>
                <p:oleObj name="Equation" r:id="rId3" imgW="2705100" imgH="393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581400"/>
                        <a:ext cx="3941762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5772283"/>
              </p:ext>
            </p:extLst>
          </p:nvPr>
        </p:nvGraphicFramePr>
        <p:xfrm>
          <a:off x="2362200" y="4889500"/>
          <a:ext cx="31242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1" name="Equation" r:id="rId5" imgW="1675673" imgH="215806" progId="Equation.3">
                  <p:embed/>
                </p:oleObj>
              </mc:Choice>
              <mc:Fallback>
                <p:oleObj name="Equation" r:id="rId5" imgW="1675673" imgH="21580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889500"/>
                        <a:ext cx="31242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61447" y="228600"/>
            <a:ext cx="4634753" cy="1143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sz="4000" dirty="0">
                <a:latin typeface="+mn-lt"/>
              </a:rPr>
              <a:t>Example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04800" y="1295400"/>
            <a:ext cx="7793037" cy="762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latin typeface="+mn-lt"/>
              </a:rPr>
              <a:t>Weekly Department Store Sales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4267201"/>
            <a:ext cx="4495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forecast error is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57200" y="5410201"/>
            <a:ext cx="6324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forecast for the week 26 is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0247873"/>
              </p:ext>
            </p:extLst>
          </p:nvPr>
        </p:nvGraphicFramePr>
        <p:xfrm>
          <a:off x="2590800" y="6019800"/>
          <a:ext cx="37353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2" name="Equation" r:id="rId7" imgW="2463800" imgH="393700" progId="Equation.3">
                  <p:embed/>
                </p:oleObj>
              </mc:Choice>
              <mc:Fallback>
                <p:oleObj name="Equation" r:id="rId7" imgW="24638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6019800"/>
                        <a:ext cx="373538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3810000" cy="649287"/>
          </a:xfrm>
        </p:spPr>
        <p:txBody>
          <a:bodyPr/>
          <a:lstStyle/>
          <a:p>
            <a:pPr eaLnBrk="1" hangingPunct="1"/>
            <a:r>
              <a:rPr lang="en-US" sz="2000" dirty="0"/>
              <a:t>RMSE = 0.63</a:t>
            </a:r>
          </a:p>
          <a:p>
            <a:pPr eaLnBrk="1" hangingPunct="1">
              <a:buFont typeface="Wingdings" pitchFamily="2" charset="2"/>
              <a:buNone/>
            </a:pPr>
            <a:endParaRPr lang="en-US" sz="2800" dirty="0">
              <a:latin typeface="Times New Roman" pitchFamily="18" charset="0"/>
            </a:endParaRPr>
          </a:p>
        </p:txBody>
      </p:sp>
      <p:graphicFrame>
        <p:nvGraphicFramePr>
          <p:cNvPr id="16387" name="Object 4"/>
          <p:cNvGraphicFramePr>
            <a:graphicFrameLocks noGrp="1" noChangeAspect="1"/>
          </p:cNvGraphicFramePr>
          <p:nvPr>
            <p:ph type="chart" sz="half" idx="2"/>
            <p:extLst>
              <p:ext uri="{D42A27DB-BD31-4B8C-83A1-F6EECF244321}">
                <p14:modId xmlns:p14="http://schemas.microsoft.com/office/powerpoint/2010/main" val="4178261599"/>
              </p:ext>
            </p:extLst>
          </p:nvPr>
        </p:nvGraphicFramePr>
        <p:xfrm>
          <a:off x="6100763" y="2017713"/>
          <a:ext cx="1666875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1" name="Worksheet" r:id="rId3" imgW="1836455" imgH="4533955" progId="Excel.Sheet.8">
                  <p:embed/>
                </p:oleObj>
              </mc:Choice>
              <mc:Fallback>
                <p:oleObj name="Worksheet" r:id="rId3" imgW="1836455" imgH="4533955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0763" y="2017713"/>
                        <a:ext cx="1666875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6"/>
          <p:cNvGraphicFramePr>
            <a:graphicFrameLocks noChangeAspect="1"/>
          </p:cNvGraphicFramePr>
          <p:nvPr/>
        </p:nvGraphicFramePr>
        <p:xfrm>
          <a:off x="965200" y="2547938"/>
          <a:ext cx="4470400" cy="3421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61447" y="304800"/>
            <a:ext cx="4634753" cy="1143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sz="3200" dirty="0">
                <a:latin typeface="+mn-lt"/>
              </a:rPr>
              <a:t>Example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04800" y="1295400"/>
            <a:ext cx="7793037" cy="762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latin typeface="+mn-lt"/>
              </a:rPr>
              <a:t>Weekly Department Store Sales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81400" y="304800"/>
            <a:ext cx="5791200" cy="533400"/>
          </a:xfrm>
          <a:prstGeom prst="rect">
            <a:avLst/>
          </a:prstGeom>
        </p:spPr>
        <p:txBody>
          <a:bodyPr/>
          <a:lstStyle/>
          <a:p>
            <a:pPr algn="l" eaLnBrk="1" hangingPunct="1"/>
            <a:r>
              <a:rPr lang="en-US" sz="3200" dirty="0">
                <a:latin typeface="+mn-lt"/>
              </a:rPr>
              <a:t>Exponential Smoothing Methods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/>
              <a:t>This method provides an exponentially weighted moving average of all previously observed values.</a:t>
            </a:r>
          </a:p>
          <a:p>
            <a:pPr eaLnBrk="1" hangingPunct="1"/>
            <a:r>
              <a:rPr lang="en-US" dirty="0"/>
              <a:t>Appropriate for data with no predictable upward or downward trend.</a:t>
            </a:r>
          </a:p>
          <a:p>
            <a:pPr eaLnBrk="1" hangingPunct="1"/>
            <a:r>
              <a:rPr lang="en-US" dirty="0"/>
              <a:t>The aim is to estimate the current level and use it as a forecast of future value.</a:t>
            </a:r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81400" y="274638"/>
            <a:ext cx="5486400" cy="792162"/>
          </a:xfrm>
          <a:prstGeom prst="rect">
            <a:avLst/>
          </a:prstGeom>
        </p:spPr>
        <p:txBody>
          <a:bodyPr/>
          <a:lstStyle/>
          <a:p>
            <a:pPr algn="r" eaLnBrk="1" hangingPunct="1">
              <a:lnSpc>
                <a:spcPts val="3840"/>
              </a:lnSpc>
            </a:pPr>
            <a:r>
              <a:rPr lang="en-US" sz="3100" dirty="0">
                <a:latin typeface="+mn-lt"/>
              </a:rPr>
              <a:t>Simple Exponential Smoothing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Formally, the exponential smoothing equation is</a:t>
            </a:r>
          </a:p>
          <a:p>
            <a:pPr marL="914400" lvl="2" indent="0" eaLnBrk="1" hangingPunct="1">
              <a:buNone/>
            </a:pPr>
            <a:endParaRPr lang="en-US" sz="2800" dirty="0"/>
          </a:p>
          <a:p>
            <a:pPr marL="914400" lvl="2" indent="0" eaLnBrk="1" hangingPunct="1">
              <a:buNone/>
            </a:pPr>
            <a:endParaRPr lang="en-US" sz="2000" dirty="0"/>
          </a:p>
          <a:p>
            <a:pPr lvl="2" eaLnBrk="1" hangingPunct="1"/>
            <a:r>
              <a:rPr lang="en-US" sz="2000" dirty="0"/>
              <a:t>         the forecast for the next period.</a:t>
            </a:r>
          </a:p>
          <a:p>
            <a:pPr lvl="2" eaLnBrk="1" hangingPunct="1"/>
            <a:r>
              <a:rPr lang="en-US" sz="2000" dirty="0">
                <a:sym typeface="Symbol" pitchFamily="18" charset="2"/>
              </a:rPr>
              <a:t> = smoothing constant.</a:t>
            </a:r>
          </a:p>
          <a:p>
            <a:pPr lvl="2" eaLnBrk="1" hangingPunct="1"/>
            <a:r>
              <a:rPr lang="en-US" sz="2000" i="1" dirty="0" err="1">
                <a:sym typeface="Symbol" pitchFamily="18" charset="2"/>
              </a:rPr>
              <a:t>y</a:t>
            </a:r>
            <a:r>
              <a:rPr lang="en-US" sz="2000" baseline="-25000" dirty="0" err="1">
                <a:sym typeface="Symbol" pitchFamily="18" charset="2"/>
              </a:rPr>
              <a:t>t</a:t>
            </a:r>
            <a:r>
              <a:rPr lang="en-US" sz="2000" dirty="0">
                <a:sym typeface="Symbol" pitchFamily="18" charset="2"/>
              </a:rPr>
              <a:t> = observed value of series in period </a:t>
            </a:r>
            <a:r>
              <a:rPr lang="en-US" sz="2000" i="1" dirty="0">
                <a:sym typeface="Symbol" pitchFamily="18" charset="2"/>
              </a:rPr>
              <a:t>t</a:t>
            </a:r>
            <a:r>
              <a:rPr lang="en-US" sz="2000" dirty="0">
                <a:sym typeface="Symbol" pitchFamily="18" charset="2"/>
              </a:rPr>
              <a:t>.</a:t>
            </a:r>
          </a:p>
          <a:p>
            <a:pPr lvl="2" eaLnBrk="1" hangingPunct="1"/>
            <a:r>
              <a:rPr lang="en-US" sz="2000" dirty="0">
                <a:sym typeface="Symbol" pitchFamily="18" charset="2"/>
              </a:rPr>
              <a:t>      is the old forecast for period </a:t>
            </a:r>
            <a:r>
              <a:rPr lang="en-US" sz="2000" i="1" dirty="0">
                <a:sym typeface="Symbol" pitchFamily="18" charset="2"/>
              </a:rPr>
              <a:t>t</a:t>
            </a:r>
            <a:r>
              <a:rPr lang="en-US" sz="2000" dirty="0">
                <a:sym typeface="Symbol" pitchFamily="18" charset="2"/>
              </a:rPr>
              <a:t>.</a:t>
            </a:r>
          </a:p>
          <a:p>
            <a:pPr lvl="1" eaLnBrk="1" hangingPunct="1"/>
            <a:r>
              <a:rPr lang="en-US" sz="2400" dirty="0"/>
              <a:t>The forecast F</a:t>
            </a:r>
            <a:r>
              <a:rPr lang="en-US" sz="2400" baseline="-25000" dirty="0"/>
              <a:t>t+1</a:t>
            </a:r>
            <a:r>
              <a:rPr lang="en-US" sz="2400" dirty="0"/>
              <a:t> is based on weighting the most recent observation </a:t>
            </a:r>
            <a:r>
              <a:rPr lang="en-US" sz="2400" dirty="0" err="1"/>
              <a:t>y</a:t>
            </a:r>
            <a:r>
              <a:rPr lang="en-US" sz="2400" baseline="-25000" dirty="0" err="1"/>
              <a:t>t</a:t>
            </a:r>
            <a:r>
              <a:rPr lang="en-US" sz="2400" dirty="0"/>
              <a:t> with a weight </a:t>
            </a:r>
            <a:r>
              <a:rPr lang="en-US" sz="2400" dirty="0">
                <a:sym typeface="Symbol" pitchFamily="18" charset="2"/>
              </a:rPr>
              <a:t> and weighting the most recent forecast F</a:t>
            </a:r>
            <a:r>
              <a:rPr lang="en-US" sz="2400" baseline="-25000" dirty="0">
                <a:sym typeface="Symbol" pitchFamily="18" charset="2"/>
              </a:rPr>
              <a:t>t</a:t>
            </a:r>
            <a:r>
              <a:rPr lang="en-US" sz="2400" dirty="0">
                <a:sym typeface="Symbol" pitchFamily="18" charset="2"/>
              </a:rPr>
              <a:t> with a weight of 1- </a:t>
            </a:r>
            <a:endParaRPr lang="en-US" sz="2400" dirty="0"/>
          </a:p>
          <a:p>
            <a:pPr eaLnBrk="1" hangingPunct="1">
              <a:buFont typeface="Wingdings" pitchFamily="2" charset="2"/>
              <a:buNone/>
            </a:pPr>
            <a:endParaRPr lang="en-US" sz="2800" dirty="0"/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0667023"/>
              </p:ext>
            </p:extLst>
          </p:nvPr>
        </p:nvGraphicFramePr>
        <p:xfrm>
          <a:off x="2514600" y="2286000"/>
          <a:ext cx="2616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0" name="Equation" r:id="rId3" imgW="1320800" imgH="228600" progId="Equation.3">
                  <p:embed/>
                </p:oleObj>
              </mc:Choice>
              <mc:Fallback>
                <p:oleObj name="Equation" r:id="rId3" imgW="13208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286000"/>
                        <a:ext cx="26162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2840367"/>
              </p:ext>
            </p:extLst>
          </p:nvPr>
        </p:nvGraphicFramePr>
        <p:xfrm>
          <a:off x="1676400" y="2971800"/>
          <a:ext cx="40640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1" name="Equation" r:id="rId5" imgW="253800" imgH="228600" progId="Equation.3">
                  <p:embed/>
                </p:oleObj>
              </mc:Choice>
              <mc:Fallback>
                <p:oleObj name="Equation" r:id="rId5" imgW="2538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971800"/>
                        <a:ext cx="406400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1626431"/>
              </p:ext>
            </p:extLst>
          </p:nvPr>
        </p:nvGraphicFramePr>
        <p:xfrm>
          <a:off x="1600200" y="4114800"/>
          <a:ext cx="4413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2" name="Equation" r:id="rId7" imgW="164880" imgH="228600" progId="Equation.3">
                  <p:embed/>
                </p:oleObj>
              </mc:Choice>
              <mc:Fallback>
                <p:oleObj name="Equation" r:id="rId7" imgW="16488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114800"/>
                        <a:ext cx="4413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The value of smoothing constant </a:t>
            </a:r>
            <a:r>
              <a:rPr lang="en-US" sz="2800" dirty="0">
                <a:sym typeface="Symbol" pitchFamily="18" charset="2"/>
              </a:rPr>
              <a:t> must be between 0 and 1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sym typeface="Symbol" pitchFamily="18" charset="2"/>
              </a:rPr>
              <a:t> can not be </a:t>
            </a:r>
            <a:r>
              <a:rPr lang="en-US" sz="2800" i="1" dirty="0">
                <a:sym typeface="Symbol" pitchFamily="18" charset="2"/>
              </a:rPr>
              <a:t>equal</a:t>
            </a:r>
            <a:r>
              <a:rPr lang="en-US" sz="2800" dirty="0">
                <a:sym typeface="Symbol" pitchFamily="18" charset="2"/>
              </a:rPr>
              <a:t> to 0 or 1.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sym typeface="Symbol" pitchFamily="18" charset="2"/>
              </a:rPr>
              <a:t>If stable predictions with smoothed random variation is desired then a small value of  is desire.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sym typeface="Symbol" pitchFamily="18" charset="2"/>
              </a:rPr>
              <a:t>If a rapid response to a real change in the pattern of observations is desired, a large value of  is appropriate.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81400" y="274638"/>
            <a:ext cx="5486400" cy="792162"/>
          </a:xfrm>
          <a:prstGeom prst="rect">
            <a:avLst/>
          </a:prstGeom>
        </p:spPr>
        <p:txBody>
          <a:bodyPr/>
          <a:lstStyle/>
          <a:p>
            <a:pPr algn="r" eaLnBrk="1" hangingPunct="1">
              <a:lnSpc>
                <a:spcPts val="3840"/>
              </a:lnSpc>
            </a:pPr>
            <a:r>
              <a:rPr lang="en-US" sz="3100" dirty="0">
                <a:latin typeface="+mn-lt"/>
              </a:rPr>
              <a:t>Simple Exponential Smoothing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3276600"/>
          </a:xfrm>
        </p:spPr>
        <p:txBody>
          <a:bodyPr/>
          <a:lstStyle/>
          <a:p>
            <a:pPr eaLnBrk="1" hangingPunct="1"/>
            <a:r>
              <a:rPr lang="en-US" dirty="0"/>
              <a:t>To estimate </a:t>
            </a:r>
            <a:r>
              <a:rPr lang="en-US" dirty="0">
                <a:sym typeface="Symbol" pitchFamily="18" charset="2"/>
              </a:rPr>
              <a:t>, Forecasts are computed for  equal to .1, .2, .3, …, .9 and the sum of squared forecast error is computed for each.</a:t>
            </a:r>
          </a:p>
          <a:p>
            <a:pPr eaLnBrk="1" hangingPunct="1"/>
            <a:r>
              <a:rPr lang="en-US" dirty="0">
                <a:sym typeface="Symbol" pitchFamily="18" charset="2"/>
              </a:rPr>
              <a:t>The value of  with the smallest RMSE is chosen for use  in producing the future forecasts. </a:t>
            </a:r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81400" y="274638"/>
            <a:ext cx="5486400" cy="792162"/>
          </a:xfrm>
          <a:prstGeom prst="rect">
            <a:avLst/>
          </a:prstGeom>
        </p:spPr>
        <p:txBody>
          <a:bodyPr/>
          <a:lstStyle/>
          <a:p>
            <a:pPr algn="r" eaLnBrk="1" hangingPunct="1">
              <a:lnSpc>
                <a:spcPts val="3840"/>
              </a:lnSpc>
            </a:pPr>
            <a:r>
              <a:rPr lang="en-US" sz="3100" dirty="0">
                <a:latin typeface="+mn-lt"/>
              </a:rPr>
              <a:t>Simple Exponential Smoothing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To start the algorithm, we need F</a:t>
            </a:r>
            <a:r>
              <a:rPr lang="en-US" baseline="-25000" dirty="0"/>
              <a:t>1</a:t>
            </a:r>
            <a:r>
              <a:rPr lang="en-US" dirty="0"/>
              <a:t> because 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Since F</a:t>
            </a:r>
            <a:r>
              <a:rPr lang="en-US" baseline="-25000" dirty="0"/>
              <a:t>1</a:t>
            </a:r>
            <a:r>
              <a:rPr lang="en-US" dirty="0"/>
              <a:t> is not known, we can</a:t>
            </a:r>
          </a:p>
          <a:p>
            <a:pPr lvl="1" eaLnBrk="1" hangingPunct="1"/>
            <a:r>
              <a:rPr lang="en-US" dirty="0"/>
              <a:t>Set the first estimate equal to the first observation.</a:t>
            </a:r>
          </a:p>
          <a:p>
            <a:pPr lvl="1" eaLnBrk="1" hangingPunct="1"/>
            <a:r>
              <a:rPr lang="en-US" dirty="0"/>
              <a:t>Use the average of the first five or six observations for the initial smoothed value.</a:t>
            </a:r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1588785"/>
              </p:ext>
            </p:extLst>
          </p:nvPr>
        </p:nvGraphicFramePr>
        <p:xfrm>
          <a:off x="3124200" y="2286000"/>
          <a:ext cx="28194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2" name="Equation" r:id="rId3" imgW="1244060" imgH="215806" progId="Equation.3">
                  <p:embed/>
                </p:oleObj>
              </mc:Choice>
              <mc:Fallback>
                <p:oleObj name="Equation" r:id="rId3" imgW="1244060" imgH="21580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286000"/>
                        <a:ext cx="2819400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81400" y="274638"/>
            <a:ext cx="5486400" cy="792162"/>
          </a:xfrm>
          <a:prstGeom prst="rect">
            <a:avLst/>
          </a:prstGeom>
        </p:spPr>
        <p:txBody>
          <a:bodyPr/>
          <a:lstStyle/>
          <a:p>
            <a:pPr algn="r" eaLnBrk="1" hangingPunct="1">
              <a:lnSpc>
                <a:spcPts val="3840"/>
              </a:lnSpc>
            </a:pPr>
            <a:r>
              <a:rPr lang="en-US" sz="3100" dirty="0">
                <a:latin typeface="+mn-lt"/>
              </a:rPr>
              <a:t>Simple Exponential Smoothing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990600"/>
            <a:ext cx="8562975" cy="1143000"/>
          </a:xfrm>
          <a:prstGeom prst="rect">
            <a:avLst/>
          </a:prstGeom>
        </p:spPr>
        <p:txBody>
          <a:bodyPr/>
          <a:lstStyle/>
          <a:p>
            <a:pPr algn="l" eaLnBrk="1" hangingPunct="1"/>
            <a:r>
              <a:rPr lang="en-US" sz="3600" dirty="0">
                <a:latin typeface="+mn-lt"/>
              </a:rPr>
              <a:t>University of Michigan Index of Consumer Sentiment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286000"/>
            <a:ext cx="4724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University of Michigan Index of Consumer Sentiment for January1995- December1996.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we want to forecast the University of Michigan Index of Consumer Sentiment using Simple Exponential Smoothing Method.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</p:txBody>
      </p:sp>
      <p:graphicFrame>
        <p:nvGraphicFramePr>
          <p:cNvPr id="26628" name="Object 5"/>
          <p:cNvGraphicFramePr>
            <a:graphicFrameLocks noGrp="1" noChangeAspect="1"/>
          </p:cNvGraphicFramePr>
          <p:nvPr>
            <p:ph type="chart" sz="half" idx="2"/>
            <p:extLst>
              <p:ext uri="{D42A27DB-BD31-4B8C-83A1-F6EECF244321}">
                <p14:modId xmlns:p14="http://schemas.microsoft.com/office/powerpoint/2010/main" val="3719493769"/>
              </p:ext>
            </p:extLst>
          </p:nvPr>
        </p:nvGraphicFramePr>
        <p:xfrm>
          <a:off x="6650037" y="2057400"/>
          <a:ext cx="1198563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6" name="Worksheet" r:id="rId3" imgW="1228657" imgH="4219665" progId="Excel.Sheet.8">
                  <p:embed/>
                </p:oleObj>
              </mc:Choice>
              <mc:Fallback>
                <p:oleObj name="Worksheet" r:id="rId3" imgW="1228657" imgH="4219665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0037" y="2057400"/>
                        <a:ext cx="1198563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4038600" y="228600"/>
            <a:ext cx="17697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+mn-lt"/>
              </a:rPr>
              <a:t>Example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38400" y="152400"/>
            <a:ext cx="6324600" cy="1143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sz="3600" dirty="0">
                <a:latin typeface="+mn-lt"/>
                <a:cs typeface="Arial" pitchFamily="34" charset="0"/>
              </a:rPr>
              <a:t>Introduction</a:t>
            </a:r>
            <a:r>
              <a:rPr lang="en-US" dirty="0">
                <a:latin typeface="+mn-lt"/>
                <a:cs typeface="Arial" pitchFamily="34" charset="0"/>
              </a:rPr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2400" dirty="0">
                <a:cs typeface="Arial" pitchFamily="34" charset="0"/>
              </a:rPr>
              <a:t>This presentation introduces models applicable to time series data with seasonal, trend, or both seasonal and trend component and stationary data.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dirty="0">
                <a:cs typeface="Arial" pitchFamily="34" charset="0"/>
              </a:rPr>
              <a:t>Forecasting methods discussed in this presentation can be classified as: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000" dirty="0">
                <a:cs typeface="Arial" pitchFamily="34" charset="0"/>
              </a:rPr>
              <a:t>Averaging methods.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sz="1800" dirty="0">
                <a:cs typeface="Arial" pitchFamily="34" charset="0"/>
              </a:rPr>
              <a:t>Equally weighted observations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000" dirty="0">
                <a:cs typeface="Arial" pitchFamily="34" charset="0"/>
              </a:rPr>
              <a:t>Exponential Smoothing methods.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sz="1800" dirty="0">
                <a:cs typeface="Arial" pitchFamily="34" charset="0"/>
              </a:rPr>
              <a:t>Unequal set of weights to past data, where the weights decay exponentially from the most recent to the most distant data points.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sz="1800" dirty="0">
                <a:cs typeface="Arial" pitchFamily="34" charset="0"/>
              </a:rPr>
              <a:t>All methods in this group require that certain parameters to be defined.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sz="1800" dirty="0">
                <a:cs typeface="Arial" pitchFamily="34" charset="0"/>
              </a:rPr>
              <a:t>These parameters (with values between 0 and 1) will determine the unequal weights to be applied to past data.</a:t>
            </a:r>
          </a:p>
          <a:p>
            <a:pPr marL="1371600" lvl="2" indent="-4572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>
              <a:cs typeface="Arial" pitchFamily="34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endParaRPr lang="en-US" sz="2800" dirty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209800"/>
            <a:ext cx="38100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/>
              <a:t>Since no forecast is available for the first period, we will set the first estimate equal to the first observation.</a:t>
            </a:r>
          </a:p>
          <a:p>
            <a:pPr eaLnBrk="1" hangingPunct="1"/>
            <a:r>
              <a:rPr lang="en-US" sz="2400" dirty="0"/>
              <a:t>We try </a:t>
            </a:r>
            <a:r>
              <a:rPr lang="en-US" sz="2400" dirty="0">
                <a:sym typeface="Symbol" pitchFamily="18" charset="2"/>
              </a:rPr>
              <a:t> =0.3, and 0.6.</a:t>
            </a:r>
            <a:endParaRPr lang="en-US" sz="2400" dirty="0"/>
          </a:p>
          <a:p>
            <a:pPr eaLnBrk="1" hangingPunct="1">
              <a:buFont typeface="Wingdings" pitchFamily="2" charset="2"/>
              <a:buNone/>
            </a:pPr>
            <a:endParaRPr lang="en-US" sz="2400" dirty="0"/>
          </a:p>
        </p:txBody>
      </p:sp>
      <p:graphicFrame>
        <p:nvGraphicFramePr>
          <p:cNvPr id="27652" name="Object 4"/>
          <p:cNvGraphicFramePr>
            <a:graphicFrameLocks noGrp="1" noChangeAspect="1"/>
          </p:cNvGraphicFramePr>
          <p:nvPr>
            <p:ph type="chart" sz="half" idx="2"/>
            <p:extLst>
              <p:ext uri="{D42A27DB-BD31-4B8C-83A1-F6EECF244321}">
                <p14:modId xmlns:p14="http://schemas.microsoft.com/office/powerpoint/2010/main" val="1399805247"/>
              </p:ext>
            </p:extLst>
          </p:nvPr>
        </p:nvGraphicFramePr>
        <p:xfrm>
          <a:off x="4456112" y="2851150"/>
          <a:ext cx="4191000" cy="2693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0" name="Chart" r:id="rId3" imgW="4534281" imgH="2914968" progId="Excel.Chart.8">
                  <p:embed/>
                </p:oleObj>
              </mc:Choice>
              <mc:Fallback>
                <p:oleObj name="Chart" r:id="rId3" imgW="4534281" imgH="2914968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2" y="2851150"/>
                        <a:ext cx="4191000" cy="2693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990600"/>
            <a:ext cx="8562975" cy="1143000"/>
          </a:xfrm>
          <a:prstGeom prst="rect">
            <a:avLst/>
          </a:prstGeom>
        </p:spPr>
        <p:txBody>
          <a:bodyPr/>
          <a:lstStyle/>
          <a:p>
            <a:pPr algn="l" eaLnBrk="1" hangingPunct="1"/>
            <a:r>
              <a:rPr lang="en-US" sz="3600" dirty="0">
                <a:latin typeface="+mn-lt"/>
              </a:rPr>
              <a:t>University of Michigan Index of Consumer Sentiment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4038600" y="228600"/>
            <a:ext cx="17697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+mn-lt"/>
              </a:rPr>
              <a:t>Example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286000"/>
            <a:ext cx="4419600" cy="4114800"/>
          </a:xfrm>
        </p:spPr>
        <p:txBody>
          <a:bodyPr/>
          <a:lstStyle/>
          <a:p>
            <a:pPr eaLnBrk="1" hangingPunct="1"/>
            <a:r>
              <a:rPr lang="en-US" sz="2400" dirty="0"/>
              <a:t>Note the first forecast is the first observed value.</a:t>
            </a:r>
          </a:p>
          <a:p>
            <a:pPr eaLnBrk="1" hangingPunct="1"/>
            <a:r>
              <a:rPr lang="en-US" sz="2400" dirty="0"/>
              <a:t>The forecast for Feb. 95 (t  = 2) and Mar. 95 (t = 3) are  evaluated as follows: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/>
          </a:p>
        </p:txBody>
      </p:sp>
      <p:graphicFrame>
        <p:nvGraphicFramePr>
          <p:cNvPr id="28678" name="Object 7"/>
          <p:cNvGraphicFramePr>
            <a:graphicFrameLocks noGrp="1" noChangeAspect="1"/>
          </p:cNvGraphicFramePr>
          <p:nvPr>
            <p:ph type="chart" sz="half" idx="2"/>
            <p:extLst>
              <p:ext uri="{D42A27DB-BD31-4B8C-83A1-F6EECF244321}">
                <p14:modId xmlns:p14="http://schemas.microsoft.com/office/powerpoint/2010/main" val="851986993"/>
              </p:ext>
            </p:extLst>
          </p:nvPr>
        </p:nvGraphicFramePr>
        <p:xfrm>
          <a:off x="6380163" y="1828800"/>
          <a:ext cx="2444750" cy="430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1" name="Worksheet" r:id="rId3" imgW="3527883" imgH="6210150" progId="Excel.Sheet.8">
                  <p:embed/>
                </p:oleObj>
              </mc:Choice>
              <mc:Fallback>
                <p:oleObj name="Worksheet" r:id="rId3" imgW="3527883" imgH="6210150" progId="Excel.Shee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0163" y="1828800"/>
                        <a:ext cx="2444750" cy="430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4831926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2" name="Equation" r:id="rId5" imgW="114151" imgH="215619" progId="Equation.3">
                  <p:embed/>
                </p:oleObj>
              </mc:Choice>
              <mc:Fallback>
                <p:oleObj name="Equation" r:id="rId5" imgW="114151" imgH="21561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990600"/>
            <a:ext cx="8562975" cy="1143000"/>
          </a:xfrm>
          <a:prstGeom prst="rect">
            <a:avLst/>
          </a:prstGeom>
        </p:spPr>
        <p:txBody>
          <a:bodyPr/>
          <a:lstStyle/>
          <a:p>
            <a:pPr algn="l" eaLnBrk="1" hangingPunct="1"/>
            <a:r>
              <a:rPr lang="en-US" sz="3600" dirty="0">
                <a:latin typeface="+mn-lt"/>
              </a:rPr>
              <a:t>University of Michigan Index of Consumer Sentiment</a:t>
            </a:r>
          </a:p>
        </p:txBody>
      </p:sp>
      <p:sp>
        <p:nvSpPr>
          <p:cNvPr id="9" name="Rectangle 8"/>
          <p:cNvSpPr/>
          <p:nvPr/>
        </p:nvSpPr>
        <p:spPr>
          <a:xfrm>
            <a:off x="4038600" y="228600"/>
            <a:ext cx="17697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+mn-lt"/>
              </a:rPr>
              <a:t>Example</a:t>
            </a:r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46788"/>
              </p:ext>
            </p:extLst>
          </p:nvPr>
        </p:nvGraphicFramePr>
        <p:xfrm>
          <a:off x="457200" y="4387850"/>
          <a:ext cx="28194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3" name="Equation" r:id="rId7" imgW="1244520" imgH="215640" progId="Equation.3">
                  <p:embed/>
                </p:oleObj>
              </mc:Choice>
              <mc:Fallback>
                <p:oleObj name="Equation" r:id="rId7" imgW="12445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387850"/>
                        <a:ext cx="2819400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1562060"/>
              </p:ext>
            </p:extLst>
          </p:nvPr>
        </p:nvGraphicFramePr>
        <p:xfrm>
          <a:off x="487363" y="4865688"/>
          <a:ext cx="319405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4" name="Equation" r:id="rId9" imgW="1409400" imgH="215640" progId="Equation.3">
                  <p:embed/>
                </p:oleObj>
              </mc:Choice>
              <mc:Fallback>
                <p:oleObj name="Equation" r:id="rId9" imgW="1409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363" y="4865688"/>
                        <a:ext cx="3194050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6673589"/>
              </p:ext>
            </p:extLst>
          </p:nvPr>
        </p:nvGraphicFramePr>
        <p:xfrm>
          <a:off x="446088" y="5378450"/>
          <a:ext cx="494982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5" name="Equation" r:id="rId11" imgW="2184120" imgH="215640" progId="Equation.3">
                  <p:embed/>
                </p:oleObj>
              </mc:Choice>
              <mc:Fallback>
                <p:oleObj name="Equation" r:id="rId11" imgW="218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088" y="5378450"/>
                        <a:ext cx="4949825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6799318"/>
              </p:ext>
            </p:extLst>
          </p:nvPr>
        </p:nvGraphicFramePr>
        <p:xfrm>
          <a:off x="468312" y="5883275"/>
          <a:ext cx="5094288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6" name="Equation" r:id="rId13" imgW="2247840" imgH="228600" progId="Equation.3">
                  <p:embed/>
                </p:oleObj>
              </mc:Choice>
              <mc:Fallback>
                <p:oleObj name="Equation" r:id="rId13" imgW="22478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2" y="5883275"/>
                        <a:ext cx="5094288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39143" y="2209800"/>
            <a:ext cx="4466257" cy="990600"/>
          </a:xfrm>
        </p:spPr>
        <p:txBody>
          <a:bodyPr/>
          <a:lstStyle/>
          <a:p>
            <a:pPr eaLnBrk="1" hangingPunct="1"/>
            <a:r>
              <a:rPr lang="en-US" sz="2400" dirty="0"/>
              <a:t>RMSE =2.66 for </a:t>
            </a:r>
            <a:r>
              <a:rPr lang="en-US" sz="2400" dirty="0">
                <a:sym typeface="Symbol" pitchFamily="18" charset="2"/>
              </a:rPr>
              <a:t> = 0.6</a:t>
            </a:r>
          </a:p>
          <a:p>
            <a:pPr eaLnBrk="1" hangingPunct="1"/>
            <a:r>
              <a:rPr lang="en-US" sz="2400" dirty="0">
                <a:sym typeface="Symbol" pitchFamily="18" charset="2"/>
              </a:rPr>
              <a:t>RMSE =2.96 for  = 0.3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400" dirty="0">
              <a:latin typeface="Times New Roman" pitchFamily="18" charset="0"/>
            </a:endParaRPr>
          </a:p>
        </p:txBody>
      </p:sp>
      <p:graphicFrame>
        <p:nvGraphicFramePr>
          <p:cNvPr id="29700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2807708"/>
              </p:ext>
            </p:extLst>
          </p:nvPr>
        </p:nvGraphicFramePr>
        <p:xfrm>
          <a:off x="990600" y="3133725"/>
          <a:ext cx="7086600" cy="349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8" name="Chart" r:id="rId3" imgW="11097091" imgH="5172388" progId="Excel.Chart.8">
                  <p:embed/>
                </p:oleObj>
              </mc:Choice>
              <mc:Fallback>
                <p:oleObj name="Chart" r:id="rId3" imgW="11097091" imgH="5172388" progId="Excel.Chart.8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133725"/>
                        <a:ext cx="7086600" cy="349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990600"/>
            <a:ext cx="8562975" cy="1143000"/>
          </a:xfrm>
          <a:prstGeom prst="rect">
            <a:avLst/>
          </a:prstGeom>
        </p:spPr>
        <p:txBody>
          <a:bodyPr/>
          <a:lstStyle/>
          <a:p>
            <a:pPr algn="l" eaLnBrk="1" hangingPunct="1"/>
            <a:r>
              <a:rPr lang="en-US" sz="3600" dirty="0">
                <a:latin typeface="+mn-lt"/>
              </a:rPr>
              <a:t>University of Michigan Index of Consumer Sentiment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4038600" y="228600"/>
            <a:ext cx="17697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+mn-lt"/>
              </a:rPr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786234" y="1981200"/>
                <a:ext cx="3389967" cy="10911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𝑅𝑀𝑆𝐸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nary>
                                    <m:naryPr>
                                      <m:chr m:val="∑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3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r>
                                        <m:rPr>
                                          <m:brk m:alnAt="23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p>
                                    <m:e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𝑒𝑟𝑟𝑜𝑟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nary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6234" y="1981200"/>
                <a:ext cx="3389967" cy="109119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0" y="274638"/>
            <a:ext cx="6400800" cy="1143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sz="3600" dirty="0">
                <a:latin typeface="+mn-lt"/>
                <a:cs typeface="Times New Roman" pitchFamily="18" charset="0"/>
              </a:rPr>
              <a:t>Introduction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/>
              <a:t>Averaging methods</a:t>
            </a:r>
          </a:p>
          <a:p>
            <a:pPr lvl="1" eaLnBrk="1" hangingPunct="1"/>
            <a:r>
              <a:rPr lang="en-US" sz="2400" dirty="0"/>
              <a:t>If a time series is generated by a constant process subject to random error, then mean is a useful statistic and can be used as a forecast for the next period.</a:t>
            </a:r>
          </a:p>
          <a:p>
            <a:pPr lvl="1" eaLnBrk="1" hangingPunct="1"/>
            <a:r>
              <a:rPr lang="en-US" sz="2400" dirty="0"/>
              <a:t>Averaging methods are suitable for stationary time series data where the series is in equilibrium around a constant value ( the underlying mean) with a constant variance  over time.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67000" y="274638"/>
            <a:ext cx="6019800" cy="1143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sz="3600">
                <a:latin typeface="+mn-lt"/>
                <a:cs typeface="Times New Roman" pitchFamily="18" charset="0"/>
              </a:rPr>
              <a:t>Introduction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dirty="0"/>
              <a:t>Exponential smoothing methods</a:t>
            </a:r>
          </a:p>
          <a:p>
            <a:pPr lvl="1" eaLnBrk="1" hangingPunct="1"/>
            <a:r>
              <a:rPr lang="en-US" sz="2400" dirty="0"/>
              <a:t>The simplest exponential smoothing method is the single smoothing (SES) method where only one parameter needs to be estimated</a:t>
            </a:r>
          </a:p>
          <a:p>
            <a:pPr lvl="1" eaLnBrk="1" hangingPunct="1"/>
            <a:r>
              <a:rPr lang="en-US" sz="2400" dirty="0"/>
              <a:t>Holt’s method makes use of two different parameters and allows forecasting for series with trend.</a:t>
            </a:r>
          </a:p>
          <a:p>
            <a:pPr lvl="1" eaLnBrk="1" hangingPunct="1"/>
            <a:r>
              <a:rPr lang="en-US" sz="2400" dirty="0"/>
              <a:t>Holt-Winters’ method involves three smoothing parameters to smooth the data, the trend, and the seasonal index.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57600" y="152400"/>
            <a:ext cx="4953000" cy="1143000"/>
          </a:xfrm>
          <a:prstGeom prst="rect">
            <a:avLst/>
          </a:prstGeom>
        </p:spPr>
        <p:txBody>
          <a:bodyPr/>
          <a:lstStyle/>
          <a:p>
            <a:pPr algn="l" eaLnBrk="1" hangingPunct="1"/>
            <a:r>
              <a:rPr lang="en-US" dirty="0">
                <a:latin typeface="+mn-lt"/>
              </a:rPr>
              <a:t>Averaging Methods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The Mean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Uses the average of all the historical data as the forecast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/>
          </a:p>
          <a:p>
            <a:pPr lvl="1" eaLnBrk="1" hangingPunct="1">
              <a:lnSpc>
                <a:spcPct val="90000"/>
              </a:lnSpc>
            </a:pPr>
            <a:endParaRPr 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When new data becomes available , the forecast for time t+2 is the new mean including the previously observed data plus this new observation.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			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This method is appropriate when there is no noticeable trend or seasonality.</a:t>
            </a: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0769829"/>
              </p:ext>
            </p:extLst>
          </p:nvPr>
        </p:nvGraphicFramePr>
        <p:xfrm>
          <a:off x="2057400" y="2590800"/>
          <a:ext cx="1295400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8" name="Equation" r:id="rId3" imgW="825480" imgH="431640" progId="Equation.3">
                  <p:embed/>
                </p:oleObj>
              </mc:Choice>
              <mc:Fallback>
                <p:oleObj name="Equation" r:id="rId3" imgW="82548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590800"/>
                        <a:ext cx="1295400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405255"/>
              </p:ext>
            </p:extLst>
          </p:nvPr>
        </p:nvGraphicFramePr>
        <p:xfrm>
          <a:off x="2057400" y="4419600"/>
          <a:ext cx="17526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9" name="Equation" r:id="rId5" imgW="1016000" imgH="431800" progId="Equation.3">
                  <p:embed/>
                </p:oleObj>
              </mc:Choice>
              <mc:Fallback>
                <p:oleObj name="Equation" r:id="rId5" imgW="1016000" imgH="431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419600"/>
                        <a:ext cx="17526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76600" y="152400"/>
            <a:ext cx="5562600" cy="1143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>
                <a:latin typeface="+mn-lt"/>
              </a:rPr>
              <a:t> Averaging Methods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The moving average for time period t is the mean of the “k” most recent observations.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The constant number k is specified at the outset.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The smaller the number k, the more weight is given to recent periods.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The greater the number k, the less weight is given to more recent periods.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24200" y="152400"/>
            <a:ext cx="5791200" cy="1143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>
                <a:latin typeface="+mn-lt"/>
              </a:rPr>
              <a:t>Moving Averages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A large k is desirable when there are wide, infrequent fluctuations in the series.</a:t>
            </a:r>
          </a:p>
          <a:p>
            <a:pPr eaLnBrk="1" hangingPunct="1"/>
            <a:r>
              <a:rPr lang="en-US"/>
              <a:t>A small k is most desirable when there are sudden shifts in the level of series.</a:t>
            </a:r>
          </a:p>
          <a:p>
            <a:pPr eaLnBrk="1" hangingPunct="1"/>
            <a:r>
              <a:rPr lang="en-US"/>
              <a:t>For quarterly data, a four-quarter moving average, MA(4), eliminates or averages out seasonal effects.</a:t>
            </a:r>
          </a:p>
          <a:p>
            <a:pPr eaLnBrk="1" hangingPunct="1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0" y="152400"/>
            <a:ext cx="5867400" cy="1143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>
                <a:latin typeface="+mn-lt"/>
              </a:rPr>
              <a:t>Moving Averages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For monthly data, a 12-month moving average, MA(12), eliminate or averages out seasonal effect.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Equal weights are assigned to each observation used in the average.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Each new data point is included in the average as it becomes available, and the oldest data point is discarded.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00400" y="152400"/>
            <a:ext cx="5486400" cy="1143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>
                <a:latin typeface="+mn-lt"/>
              </a:rPr>
              <a:t>Moving Averages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A moving average of order k, MA(k) is the value of k consecutive observations.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/>
          </a:p>
          <a:p>
            <a:pPr lvl="1" eaLnBrk="1" hangingPunct="1">
              <a:lnSpc>
                <a:spcPct val="90000"/>
              </a:lnSpc>
            </a:pPr>
            <a:endParaRPr lang="en-US" sz="2400" dirty="0"/>
          </a:p>
          <a:p>
            <a:pPr lvl="1" eaLnBrk="1" hangingPunct="1">
              <a:lnSpc>
                <a:spcPct val="90000"/>
              </a:lnSpc>
            </a:pPr>
            <a:endParaRPr lang="en-US" sz="2400" dirty="0"/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sz="2400" dirty="0"/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K is the number of terms in the moving average.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The moving average model does not handle trend or seasonality very well although it can do better than the total mean.</a:t>
            </a:r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3438743"/>
              </p:ext>
            </p:extLst>
          </p:nvPr>
        </p:nvGraphicFramePr>
        <p:xfrm>
          <a:off x="2209800" y="2743200"/>
          <a:ext cx="4297363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6" name="Equation" r:id="rId3" imgW="2489200" imgH="838200" progId="Equation.3">
                  <p:embed/>
                </p:oleObj>
              </mc:Choice>
              <mc:Fallback>
                <p:oleObj name="Equation" r:id="rId3" imgW="2489200" imgH="838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743200"/>
                        <a:ext cx="4297363" cy="146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eStud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eStudy</Template>
  <TotalTime>845</TotalTime>
  <Words>1139</Words>
  <Application>Microsoft Office PowerPoint</Application>
  <PresentationFormat>On-screen Show (4:3)</PresentationFormat>
  <Paragraphs>118</Paragraphs>
  <Slides>22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Arial</vt:lpstr>
      <vt:lpstr>Calibri</vt:lpstr>
      <vt:lpstr>Cambria Math</vt:lpstr>
      <vt:lpstr>Symbol</vt:lpstr>
      <vt:lpstr>Tahoma</vt:lpstr>
      <vt:lpstr>Times New Roman</vt:lpstr>
      <vt:lpstr>Wingdings</vt:lpstr>
      <vt:lpstr>eStudy</vt:lpstr>
      <vt:lpstr>Equation</vt:lpstr>
      <vt:lpstr>Worksheet</vt:lpstr>
      <vt:lpstr>Chart</vt:lpstr>
      <vt:lpstr>Applied Business Forecasting and Planning</vt:lpstr>
      <vt:lpstr>Introduction </vt:lpstr>
      <vt:lpstr>Introduction</vt:lpstr>
      <vt:lpstr>Introduction</vt:lpstr>
      <vt:lpstr>Averaging Methods</vt:lpstr>
      <vt:lpstr> Averaging Methods</vt:lpstr>
      <vt:lpstr>Moving Averages</vt:lpstr>
      <vt:lpstr>Moving Averages</vt:lpstr>
      <vt:lpstr>Moving Averages</vt:lpstr>
      <vt:lpstr>Example</vt:lpstr>
      <vt:lpstr>PowerPoint Presentation</vt:lpstr>
      <vt:lpstr>Example</vt:lpstr>
      <vt:lpstr>Example</vt:lpstr>
      <vt:lpstr>Exponential Smoothing Methods</vt:lpstr>
      <vt:lpstr>Simple Exponential Smoothing</vt:lpstr>
      <vt:lpstr>Simple Exponential Smoothing</vt:lpstr>
      <vt:lpstr>Simple Exponential Smoothing</vt:lpstr>
      <vt:lpstr>Simple Exponential Smoothing</vt:lpstr>
      <vt:lpstr>University of Michigan Index of Consumer Sentiment</vt:lpstr>
      <vt:lpstr>University of Michigan Index of Consumer Sentiment</vt:lpstr>
      <vt:lpstr>University of Michigan Index of Consumer Sentiment</vt:lpstr>
      <vt:lpstr>University of Michigan Index of Consumer Sentiment</vt:lpstr>
    </vt:vector>
  </TitlesOfParts>
  <Company>Western Illinois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MOVING AVERAGES AND EXPONENTIAL SMOOTHING</dc:title>
  <dc:creator>WIU</dc:creator>
  <cp:lastModifiedBy>Michael Roberson</cp:lastModifiedBy>
  <cp:revision>79</cp:revision>
  <dcterms:created xsi:type="dcterms:W3CDTF">2003-09-23T13:56:55Z</dcterms:created>
  <dcterms:modified xsi:type="dcterms:W3CDTF">2017-11-21T17:25:58Z</dcterms:modified>
</cp:coreProperties>
</file>