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4" r:id="rId21"/>
    <p:sldId id="275" r:id="rId22"/>
    <p:sldId id="276" r:id="rId23"/>
    <p:sldId id="277" r:id="rId24"/>
    <p:sldId id="278" r:id="rId25"/>
    <p:sldId id="279" r:id="rId26"/>
    <p:sldId id="280" r:id="rId27"/>
    <p:sldId id="281" r:id="rId28"/>
    <p:sldId id="282" r:id="rId29"/>
    <p:sldId id="291" r:id="rId30"/>
    <p:sldId id="285" r:id="rId31"/>
    <p:sldId id="286" r:id="rId32"/>
    <p:sldId id="287" r:id="rId33"/>
    <p:sldId id="288"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24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19F6A-E1B5-4F01-BD24-E2619E75E077}" type="datetimeFigureOut">
              <a:rPr lang="en-US" smtClean="0"/>
              <a:t>9/1/2020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EC6FA6-66EC-4234-95EE-516C9318B9B3}" type="slidenum">
              <a:rPr lang="en-US" smtClean="0"/>
              <a:t>‹#›</a:t>
            </a:fld>
            <a:endParaRPr lang="en-US"/>
          </a:p>
        </p:txBody>
      </p:sp>
    </p:spTree>
    <p:extLst>
      <p:ext uri="{BB962C8B-B14F-4D97-AF65-F5344CB8AC3E}">
        <p14:creationId xmlns:p14="http://schemas.microsoft.com/office/powerpoint/2010/main" val="240174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17</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26</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27</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28</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30</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31</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32</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33</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34</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18</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19</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20</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21</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22</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23</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24</a:t>
            </a:fld>
            <a:endParaRPr lang="en-US"/>
          </a:p>
        </p:txBody>
      </p:sp>
    </p:spTree>
    <p:extLst>
      <p:ext uri="{BB962C8B-B14F-4D97-AF65-F5344CB8AC3E}">
        <p14:creationId xmlns:p14="http://schemas.microsoft.com/office/powerpoint/2010/main" val="3744458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EC6FA6-66EC-4234-95EE-516C9318B9B3}" type="slidenum">
              <a:rPr lang="en-US" smtClean="0"/>
              <a:t>25</a:t>
            </a:fld>
            <a:endParaRPr lang="en-US"/>
          </a:p>
        </p:txBody>
      </p:sp>
    </p:spTree>
    <p:extLst>
      <p:ext uri="{BB962C8B-B14F-4D97-AF65-F5344CB8AC3E}">
        <p14:creationId xmlns:p14="http://schemas.microsoft.com/office/powerpoint/2010/main" val="3744458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5" Type="http://schemas.openxmlformats.org/officeDocument/2006/relationships/image" Target="../media/image15.png"/><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6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6.xml.rels><?xml version="1.0" encoding="UTF-8" standalone="yes"?>
<Relationships xmlns="http://schemas.openxmlformats.org/package/2006/relationships"><Relationship Id="rId3" Type="http://schemas.openxmlformats.org/officeDocument/2006/relationships/image" Target="../media/image181.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191.png"/></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21.png"/><Relationship Id="rId5" Type="http://schemas.openxmlformats.org/officeDocument/2006/relationships/image" Target="../media/image140.png"/><Relationship Id="rId4" Type="http://schemas.openxmlformats.org/officeDocument/2006/relationships/image" Target="../media/image130.png"/></Relationships>
</file>

<file path=ppt/slides/_rels/slide18.xml.rels><?xml version="1.0" encoding="UTF-8" standalone="yes"?>
<Relationships xmlns="http://schemas.openxmlformats.org/package/2006/relationships"><Relationship Id="rId8" Type="http://schemas.openxmlformats.org/officeDocument/2006/relationships/image" Target="../media/image200.png"/><Relationship Id="rId3" Type="http://schemas.openxmlformats.org/officeDocument/2006/relationships/image" Target="../media/image150.png"/><Relationship Id="rId7" Type="http://schemas.openxmlformats.org/officeDocument/2006/relationships/image" Target="../media/image190.png"/><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image" Target="../media/image180.png"/><Relationship Id="rId5" Type="http://schemas.openxmlformats.org/officeDocument/2006/relationships/image" Target="../media/image170.png"/><Relationship Id="rId4" Type="http://schemas.openxmlformats.org/officeDocument/2006/relationships/image" Target="../media/image212.png"/><Relationship Id="rId9" Type="http://schemas.openxmlformats.org/officeDocument/2006/relationships/image" Target="../media/image211.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29.png"/><Relationship Id="rId4" Type="http://schemas.openxmlformats.org/officeDocument/2006/relationships/image" Target="../media/image28.png"/><Relationship Id="rId9" Type="http://schemas.openxmlformats.org/officeDocument/2006/relationships/image" Target="../media/image30.png"/></Relationships>
</file>

<file path=ppt/slides/_rels/slide21.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3.png"/><Relationship Id="rId7" Type="http://schemas.openxmlformats.org/officeDocument/2006/relationships/image" Target="../media/image35.pn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34.png"/><Relationship Id="rId5" Type="http://schemas.openxmlformats.org/officeDocument/2006/relationships/image" Target="../media/image330.png"/><Relationship Id="rId10" Type="http://schemas.openxmlformats.org/officeDocument/2006/relationships/image" Target="../media/image38.png"/><Relationship Id="rId9" Type="http://schemas.openxmlformats.org/officeDocument/2006/relationships/image" Target="../media/image37.png"/></Relationships>
</file>

<file path=ppt/slides/_rels/slide22.xml.rels><?xml version="1.0" encoding="UTF-8" standalone="yes"?>
<Relationships xmlns="http://schemas.openxmlformats.org/package/2006/relationships"><Relationship Id="rId3" Type="http://schemas.openxmlformats.org/officeDocument/2006/relationships/image" Target="../media/image240.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50.png"/></Relationships>
</file>

<file path=ppt/slides/_rels/slide23.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260.png"/><Relationship Id="rId7" Type="http://schemas.openxmlformats.org/officeDocument/2006/relationships/image" Target="../media/image300.png"/><Relationship Id="rId2" Type="http://schemas.openxmlformats.org/officeDocument/2006/relationships/notesSlide" Target="../notesSlides/notesSlide7.xml"/><Relationship Id="rId1" Type="http://schemas.openxmlformats.org/officeDocument/2006/relationships/slideLayout" Target="../slideLayouts/slideLayout6.xml"/><Relationship Id="rId6" Type="http://schemas.openxmlformats.org/officeDocument/2006/relationships/image" Target="../media/image290.png"/><Relationship Id="rId5" Type="http://schemas.openxmlformats.org/officeDocument/2006/relationships/image" Target="../media/image40.png"/><Relationship Id="rId10" Type="http://schemas.openxmlformats.org/officeDocument/2006/relationships/image" Target="../media/image42.png"/><Relationship Id="rId4" Type="http://schemas.openxmlformats.org/officeDocument/2006/relationships/image" Target="../media/image39.png"/><Relationship Id="rId9" Type="http://schemas.openxmlformats.org/officeDocument/2006/relationships/image" Target="../media/image320.png"/></Relationships>
</file>

<file path=ppt/slides/_rels/slide24.xml.rels><?xml version="1.0" encoding="UTF-8" standalone="yes"?>
<Relationships xmlns="http://schemas.openxmlformats.org/package/2006/relationships"><Relationship Id="rId8" Type="http://schemas.openxmlformats.org/officeDocument/2006/relationships/image" Target="../media/image48.png"/><Relationship Id="rId3" Type="http://schemas.openxmlformats.org/officeDocument/2006/relationships/image" Target="../media/image43.png"/><Relationship Id="rId7" Type="http://schemas.openxmlformats.org/officeDocument/2006/relationships/image" Target="../media/image47.png"/><Relationship Id="rId2" Type="http://schemas.openxmlformats.org/officeDocument/2006/relationships/notesSlide" Target="../notesSlides/notesSlide8.xml"/><Relationship Id="rId1" Type="http://schemas.openxmlformats.org/officeDocument/2006/relationships/slideLayout" Target="../slideLayouts/slideLayout6.xml"/><Relationship Id="rId6" Type="http://schemas.openxmlformats.org/officeDocument/2006/relationships/image" Target="../media/image46.png"/><Relationship Id="rId5" Type="http://schemas.openxmlformats.org/officeDocument/2006/relationships/image" Target="../media/image45.png"/><Relationship Id="rId4" Type="http://schemas.openxmlformats.org/officeDocument/2006/relationships/image" Target="../media/image44.png"/></Relationships>
</file>

<file path=ppt/slides/_rels/slide25.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52.png"/><Relationship Id="rId5" Type="http://schemas.openxmlformats.org/officeDocument/2006/relationships/image" Target="../media/image51.png"/><Relationship Id="rId4" Type="http://schemas.openxmlformats.org/officeDocument/2006/relationships/image" Target="../media/image50.png"/><Relationship Id="rId9" Type="http://schemas.openxmlformats.org/officeDocument/2006/relationships/image" Target="../media/image55.png"/></Relationships>
</file>

<file path=ppt/slides/_rels/slide26.xml.rels><?xml version="1.0" encoding="UTF-8" standalone="yes"?>
<Relationships xmlns="http://schemas.openxmlformats.org/package/2006/relationships"><Relationship Id="rId8" Type="http://schemas.openxmlformats.org/officeDocument/2006/relationships/image" Target="../media/image61.png"/><Relationship Id="rId3" Type="http://schemas.openxmlformats.org/officeDocument/2006/relationships/image" Target="../media/image56.png"/><Relationship Id="rId7" Type="http://schemas.openxmlformats.org/officeDocument/2006/relationships/image" Target="../media/image60.png"/><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image" Target="../media/image59.png"/><Relationship Id="rId11" Type="http://schemas.openxmlformats.org/officeDocument/2006/relationships/image" Target="../media/image64.png"/><Relationship Id="rId5" Type="http://schemas.openxmlformats.org/officeDocument/2006/relationships/image" Target="../media/image58.png"/><Relationship Id="rId10" Type="http://schemas.openxmlformats.org/officeDocument/2006/relationships/image" Target="../media/image63.png"/><Relationship Id="rId4" Type="http://schemas.openxmlformats.org/officeDocument/2006/relationships/image" Target="../media/image57.png"/><Relationship Id="rId9" Type="http://schemas.openxmlformats.org/officeDocument/2006/relationships/image" Target="../media/image62.png"/></Relationships>
</file>

<file path=ppt/slides/_rels/slide27.xml.rels><?xml version="1.0" encoding="UTF-8" standalone="yes"?>
<Relationships xmlns="http://schemas.openxmlformats.org/package/2006/relationships"><Relationship Id="rId3" Type="http://schemas.openxmlformats.org/officeDocument/2006/relationships/image" Target="../media/image530.png"/><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image" Target="../media/image560.png"/><Relationship Id="rId5" Type="http://schemas.openxmlformats.org/officeDocument/2006/relationships/image" Target="../media/image550.png"/><Relationship Id="rId4" Type="http://schemas.openxmlformats.org/officeDocument/2006/relationships/image" Target="../media/image540.png"/></Relationships>
</file>

<file path=ppt/slides/_rels/slide28.xml.rels><?xml version="1.0" encoding="UTF-8" standalone="yes"?>
<Relationships xmlns="http://schemas.openxmlformats.org/package/2006/relationships"><Relationship Id="rId8" Type="http://schemas.openxmlformats.org/officeDocument/2006/relationships/image" Target="../media/image67.png"/><Relationship Id="rId3" Type="http://schemas.openxmlformats.org/officeDocument/2006/relationships/image" Target="../media/image65.png"/><Relationship Id="rId7" Type="http://schemas.openxmlformats.org/officeDocument/2006/relationships/image" Target="../media/image610.pn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600.png"/><Relationship Id="rId5" Type="http://schemas.openxmlformats.org/officeDocument/2006/relationships/image" Target="../media/image590.png"/><Relationship Id="rId4" Type="http://schemas.openxmlformats.org/officeDocument/2006/relationships/image" Target="../media/image580.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8" Type="http://schemas.openxmlformats.org/officeDocument/2006/relationships/image" Target="../media/image74.png"/><Relationship Id="rId3" Type="http://schemas.openxmlformats.org/officeDocument/2006/relationships/image" Target="../media/image68.png"/><Relationship Id="rId7" Type="http://schemas.openxmlformats.org/officeDocument/2006/relationships/image" Target="../media/image73.png"/><Relationship Id="rId12" Type="http://schemas.openxmlformats.org/officeDocument/2006/relationships/image" Target="../media/image78.png"/><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image" Target="../media/image72.png"/><Relationship Id="rId11" Type="http://schemas.openxmlformats.org/officeDocument/2006/relationships/image" Target="../media/image77.png"/><Relationship Id="rId5" Type="http://schemas.openxmlformats.org/officeDocument/2006/relationships/image" Target="../media/image71.png"/><Relationship Id="rId10" Type="http://schemas.openxmlformats.org/officeDocument/2006/relationships/image" Target="../media/image76.png"/><Relationship Id="rId4" Type="http://schemas.openxmlformats.org/officeDocument/2006/relationships/image" Target="../media/image69.png"/><Relationship Id="rId9" Type="http://schemas.openxmlformats.org/officeDocument/2006/relationships/image" Target="../media/image75.png"/></Relationships>
</file>

<file path=ppt/slides/_rels/slide31.xml.rels><?xml version="1.0" encoding="UTF-8" standalone="yes"?>
<Relationships xmlns="http://schemas.openxmlformats.org/package/2006/relationships"><Relationship Id="rId8" Type="http://schemas.openxmlformats.org/officeDocument/2006/relationships/image" Target="../media/image84.png"/><Relationship Id="rId13" Type="http://schemas.openxmlformats.org/officeDocument/2006/relationships/image" Target="../media/image89.png"/><Relationship Id="rId3" Type="http://schemas.openxmlformats.org/officeDocument/2006/relationships/image" Target="../media/image79.png"/><Relationship Id="rId7" Type="http://schemas.openxmlformats.org/officeDocument/2006/relationships/image" Target="../media/image83.png"/><Relationship Id="rId12" Type="http://schemas.openxmlformats.org/officeDocument/2006/relationships/image" Target="../media/image88.png"/><Relationship Id="rId2" Type="http://schemas.openxmlformats.org/officeDocument/2006/relationships/notesSlide" Target="../notesSlides/notesSlide14.xml"/><Relationship Id="rId16" Type="http://schemas.openxmlformats.org/officeDocument/2006/relationships/image" Target="../media/image92.png"/><Relationship Id="rId1" Type="http://schemas.openxmlformats.org/officeDocument/2006/relationships/slideLayout" Target="../slideLayouts/slideLayout6.xml"/><Relationship Id="rId6" Type="http://schemas.openxmlformats.org/officeDocument/2006/relationships/image" Target="../media/image82.png"/><Relationship Id="rId11" Type="http://schemas.openxmlformats.org/officeDocument/2006/relationships/image" Target="../media/image87.png"/><Relationship Id="rId5" Type="http://schemas.openxmlformats.org/officeDocument/2006/relationships/image" Target="../media/image81.png"/><Relationship Id="rId15" Type="http://schemas.openxmlformats.org/officeDocument/2006/relationships/image" Target="../media/image91.png"/><Relationship Id="rId10" Type="http://schemas.openxmlformats.org/officeDocument/2006/relationships/image" Target="../media/image86.png"/><Relationship Id="rId4" Type="http://schemas.openxmlformats.org/officeDocument/2006/relationships/image" Target="../media/image80.png"/><Relationship Id="rId9" Type="http://schemas.openxmlformats.org/officeDocument/2006/relationships/image" Target="../media/image85.png"/><Relationship Id="rId14" Type="http://schemas.openxmlformats.org/officeDocument/2006/relationships/image" Target="../media/image90.png"/></Relationships>
</file>

<file path=ppt/slides/_rels/slide32.xml.rels><?xml version="1.0" encoding="UTF-8" standalone="yes"?>
<Relationships xmlns="http://schemas.openxmlformats.org/package/2006/relationships"><Relationship Id="rId8" Type="http://schemas.openxmlformats.org/officeDocument/2006/relationships/image" Target="../media/image98.png"/><Relationship Id="rId13" Type="http://schemas.openxmlformats.org/officeDocument/2006/relationships/image" Target="../media/image103.png"/><Relationship Id="rId3" Type="http://schemas.openxmlformats.org/officeDocument/2006/relationships/image" Target="../media/image93.png"/><Relationship Id="rId7" Type="http://schemas.openxmlformats.org/officeDocument/2006/relationships/image" Target="../media/image97.png"/><Relationship Id="rId12" Type="http://schemas.openxmlformats.org/officeDocument/2006/relationships/image" Target="../media/image102.png"/><Relationship Id="rId2" Type="http://schemas.openxmlformats.org/officeDocument/2006/relationships/notesSlide" Target="../notesSlides/notesSlide15.xml"/><Relationship Id="rId16" Type="http://schemas.openxmlformats.org/officeDocument/2006/relationships/image" Target="../media/image106.png"/><Relationship Id="rId1" Type="http://schemas.openxmlformats.org/officeDocument/2006/relationships/slideLayout" Target="../slideLayouts/slideLayout6.xml"/><Relationship Id="rId6" Type="http://schemas.openxmlformats.org/officeDocument/2006/relationships/image" Target="../media/image96.png"/><Relationship Id="rId11" Type="http://schemas.openxmlformats.org/officeDocument/2006/relationships/image" Target="../media/image101.png"/><Relationship Id="rId5" Type="http://schemas.openxmlformats.org/officeDocument/2006/relationships/image" Target="../media/image95.png"/><Relationship Id="rId15" Type="http://schemas.openxmlformats.org/officeDocument/2006/relationships/image" Target="../media/image105.png"/><Relationship Id="rId10" Type="http://schemas.openxmlformats.org/officeDocument/2006/relationships/image" Target="../media/image100.png"/><Relationship Id="rId4" Type="http://schemas.openxmlformats.org/officeDocument/2006/relationships/image" Target="../media/image94.png"/><Relationship Id="rId9" Type="http://schemas.openxmlformats.org/officeDocument/2006/relationships/image" Target="../media/image99.png"/><Relationship Id="rId14" Type="http://schemas.openxmlformats.org/officeDocument/2006/relationships/image" Target="../media/image104.png"/></Relationships>
</file>

<file path=ppt/slides/_rels/slide33.xml.rels><?xml version="1.0" encoding="UTF-8" standalone="yes"?>
<Relationships xmlns="http://schemas.openxmlformats.org/package/2006/relationships"><Relationship Id="rId8" Type="http://schemas.openxmlformats.org/officeDocument/2006/relationships/image" Target="../media/image114.png"/><Relationship Id="rId13" Type="http://schemas.openxmlformats.org/officeDocument/2006/relationships/image" Target="../media/image119.png"/><Relationship Id="rId3" Type="http://schemas.openxmlformats.org/officeDocument/2006/relationships/image" Target="../media/image107.png"/><Relationship Id="rId7" Type="http://schemas.openxmlformats.org/officeDocument/2006/relationships/image" Target="../media/image113.png"/><Relationship Id="rId12" Type="http://schemas.openxmlformats.org/officeDocument/2006/relationships/image" Target="../media/image118.png"/><Relationship Id="rId2" Type="http://schemas.openxmlformats.org/officeDocument/2006/relationships/notesSlide" Target="../notesSlides/notesSlide16.xml"/><Relationship Id="rId1" Type="http://schemas.openxmlformats.org/officeDocument/2006/relationships/slideLayout" Target="../slideLayouts/slideLayout6.xml"/><Relationship Id="rId6" Type="http://schemas.openxmlformats.org/officeDocument/2006/relationships/image" Target="../media/image112.png"/><Relationship Id="rId11" Type="http://schemas.openxmlformats.org/officeDocument/2006/relationships/image" Target="../media/image117.png"/><Relationship Id="rId5" Type="http://schemas.openxmlformats.org/officeDocument/2006/relationships/image" Target="../media/image109.png"/><Relationship Id="rId10" Type="http://schemas.openxmlformats.org/officeDocument/2006/relationships/image" Target="../media/image116.png"/><Relationship Id="rId4" Type="http://schemas.openxmlformats.org/officeDocument/2006/relationships/image" Target="../media/image108.png"/><Relationship Id="rId9" Type="http://schemas.openxmlformats.org/officeDocument/2006/relationships/image" Target="../media/image115.png"/></Relationships>
</file>

<file path=ppt/slides/_rels/slide34.xml.rels><?xml version="1.0" encoding="UTF-8" standalone="yes"?>
<Relationships xmlns="http://schemas.openxmlformats.org/package/2006/relationships"><Relationship Id="rId8" Type="http://schemas.openxmlformats.org/officeDocument/2006/relationships/image" Target="../media/image125.png"/><Relationship Id="rId3" Type="http://schemas.openxmlformats.org/officeDocument/2006/relationships/image" Target="../media/image120.png"/><Relationship Id="rId7" Type="http://schemas.openxmlformats.org/officeDocument/2006/relationships/image" Target="../media/image124.png"/><Relationship Id="rId12" Type="http://schemas.openxmlformats.org/officeDocument/2006/relationships/image" Target="../media/image129.png"/><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image" Target="../media/image123.png"/><Relationship Id="rId11" Type="http://schemas.openxmlformats.org/officeDocument/2006/relationships/image" Target="../media/image128.png"/><Relationship Id="rId5" Type="http://schemas.openxmlformats.org/officeDocument/2006/relationships/image" Target="../media/image122.png"/><Relationship Id="rId10" Type="http://schemas.openxmlformats.org/officeDocument/2006/relationships/image" Target="../media/image127.png"/><Relationship Id="rId4" Type="http://schemas.openxmlformats.org/officeDocument/2006/relationships/image" Target="../media/image121.png"/><Relationship Id="rId9" Type="http://schemas.openxmlformats.org/officeDocument/2006/relationships/image" Target="../media/image12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10.png"/><Relationship Id="rId7" Type="http://schemas.openxmlformats.org/officeDocument/2006/relationships/image" Target="../media/image5.png"/><Relationship Id="rId2" Type="http://schemas.openxmlformats.org/officeDocument/2006/relationships/image" Target="../media/image111.png"/><Relationship Id="rId1" Type="http://schemas.openxmlformats.org/officeDocument/2006/relationships/slideLayout" Target="../slideLayouts/slideLayout6.xml"/><Relationship Id="rId6" Type="http://schemas.openxmlformats.org/officeDocument/2006/relationships/image" Target="../media/image410.png"/><Relationship Id="rId5" Type="http://schemas.openxmlformats.org/officeDocument/2006/relationships/image" Target="../media/image310.png"/><Relationship Id="rId10" Type="http://schemas.openxmlformats.org/officeDocument/2006/relationships/image" Target="../media/image8.png"/><Relationship Id="rId4" Type="http://schemas.openxmlformats.org/officeDocument/2006/relationships/image" Target="../media/image210.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Math Analysis for Managers</a:t>
            </a:r>
          </a:p>
        </p:txBody>
      </p:sp>
      <p:sp>
        <p:nvSpPr>
          <p:cNvPr id="3" name="Rectangle 2">
            <a:extLst>
              <a:ext uri="{FF2B5EF4-FFF2-40B4-BE49-F238E27FC236}">
                <a16:creationId xmlns:a16="http://schemas.microsoft.com/office/drawing/2014/main" id="{94521ED0-2061-47B3-92C1-B5752689596B}"/>
              </a:ext>
            </a:extLst>
          </p:cNvPr>
          <p:cNvSpPr/>
          <p:nvPr/>
        </p:nvSpPr>
        <p:spPr>
          <a:xfrm>
            <a:off x="1295400" y="3584899"/>
            <a:ext cx="7032929" cy="646331"/>
          </a:xfrm>
          <a:prstGeom prst="rect">
            <a:avLst/>
          </a:prstGeom>
        </p:spPr>
        <p:txBody>
          <a:bodyPr wrap="square">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a:spcBef>
                <a:spcPts val="600"/>
              </a:spcBef>
              <a:spcAft>
                <a:spcPts val="0"/>
              </a:spcAft>
            </a:pPr>
            <a:r>
              <a:rPr lang="en-US" dirty="0">
                <a:latin typeface="Arial" panose="020B0604020202020204" pitchFamily="34" charset="0"/>
                <a:ea typeface="Calibri" panose="020F0502020204030204" pitchFamily="34" charset="0"/>
                <a:cs typeface="Arial" panose="020B0604020202020204" pitchFamily="34" charset="0"/>
              </a:rPr>
              <a:t>This lecture flows well with </a:t>
            </a:r>
            <a:r>
              <a:rPr lang="en-US" i="1" dirty="0">
                <a:latin typeface="Arial" panose="020B0604020202020204" pitchFamily="34" charset="0"/>
                <a:ea typeface="Calibri" panose="020F0502020204030204" pitchFamily="34" charset="0"/>
                <a:cs typeface="Arial" panose="020B0604020202020204" pitchFamily="34" charset="0"/>
              </a:rPr>
              <a:t>Managerial Economics, Mark </a:t>
            </a:r>
            <a:r>
              <a:rPr lang="en-US" i="1" dirty="0" err="1">
                <a:latin typeface="Arial" panose="020B0604020202020204" pitchFamily="34" charset="0"/>
                <a:ea typeface="Calibri" panose="020F0502020204030204" pitchFamily="34" charset="0"/>
                <a:cs typeface="Arial" panose="020B0604020202020204" pitchFamily="34" charset="0"/>
              </a:rPr>
              <a:t>Hirschey</a:t>
            </a:r>
            <a:r>
              <a:rPr lang="en-US" i="1" dirty="0">
                <a:latin typeface="Arial" panose="020B0604020202020204" pitchFamily="34" charset="0"/>
                <a:ea typeface="Calibri" panose="020F0502020204030204" pitchFamily="34" charset="0"/>
                <a:cs typeface="Arial" panose="020B0604020202020204" pitchFamily="34" charset="0"/>
              </a:rPr>
              <a:t>, 12</a:t>
            </a:r>
            <a:r>
              <a:rPr lang="en-US" i="1" baseline="30000" dirty="0">
                <a:latin typeface="Arial" panose="020B0604020202020204" pitchFamily="34" charset="0"/>
                <a:ea typeface="Calibri" panose="020F0502020204030204" pitchFamily="34" charset="0"/>
                <a:cs typeface="Arial" panose="020B0604020202020204" pitchFamily="34" charset="0"/>
              </a:rPr>
              <a:t>th</a:t>
            </a:r>
            <a:r>
              <a:rPr lang="en-US" i="1" dirty="0">
                <a:latin typeface="Arial" panose="020B0604020202020204" pitchFamily="34" charset="0"/>
                <a:ea typeface="Calibri" panose="020F0502020204030204" pitchFamily="34" charset="0"/>
                <a:cs typeface="Arial" panose="020B0604020202020204" pitchFamily="34" charset="0"/>
              </a:rPr>
              <a:t> edition</a:t>
            </a:r>
            <a:r>
              <a:rPr lang="en-US" dirty="0">
                <a:latin typeface="Arial" panose="020B0604020202020204" pitchFamily="34" charset="0"/>
                <a:ea typeface="Calibri" panose="020F0502020204030204" pitchFamily="34" charset="0"/>
                <a:cs typeface="Arial" panose="020B0604020202020204" pitchFamily="34" charset="0"/>
              </a:rPr>
              <a:t>, </a:t>
            </a:r>
            <a:r>
              <a:rPr lang="en-US" b="1" dirty="0">
                <a:latin typeface="Arial" panose="020B0604020202020204" pitchFamily="34" charset="0"/>
                <a:ea typeface="Calibri" panose="020F0502020204030204" pitchFamily="34" charset="0"/>
                <a:cs typeface="Arial" panose="020B0604020202020204" pitchFamily="34" charset="0"/>
              </a:rPr>
              <a:t>chapter 2</a:t>
            </a:r>
            <a:r>
              <a:rPr lang="en-US" dirty="0">
                <a:latin typeface="Arial" panose="020B0604020202020204" pitchFamily="34" charset="0"/>
                <a:ea typeface="Calibri" panose="020F0502020204030204" pitchFamily="34" charset="0"/>
                <a:cs typeface="Arial" panose="020B0604020202020204" pitchFamily="34" charset="0"/>
              </a:rPr>
              <a:t>.</a:t>
            </a:r>
            <a:endParaRPr lang="en-US" sz="2800" dirty="0">
              <a:effectLst/>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Equations</a:t>
            </a:r>
          </a:p>
        </p:txBody>
      </p:sp>
      <p:sp>
        <p:nvSpPr>
          <p:cNvPr id="26" name="TextBox 25"/>
          <p:cNvSpPr txBox="1"/>
          <p:nvPr/>
        </p:nvSpPr>
        <p:spPr>
          <a:xfrm>
            <a:off x="685800" y="2209800"/>
            <a:ext cx="7315200" cy="646331"/>
          </a:xfrm>
          <a:prstGeom prst="rect">
            <a:avLst/>
          </a:prstGeom>
          <a:noFill/>
        </p:spPr>
        <p:txBody>
          <a:bodyPr wrap="square" rtlCol="0">
            <a:spAutoFit/>
          </a:bodyPr>
          <a:lstStyle/>
          <a:p>
            <a:r>
              <a:rPr lang="en-US" dirty="0"/>
              <a:t>There are three operations that can be performed on equations without changing their solution values; hence the name </a:t>
            </a:r>
            <a:r>
              <a:rPr lang="en-US" i="1" dirty="0"/>
              <a:t>equivalent operations</a:t>
            </a:r>
            <a:r>
              <a:rPr lang="en-US" dirty="0"/>
              <a:t>.</a:t>
            </a:r>
          </a:p>
        </p:txBody>
      </p:sp>
      <p:sp>
        <p:nvSpPr>
          <p:cNvPr id="19" name="TextBox 18"/>
          <p:cNvSpPr txBox="1"/>
          <p:nvPr/>
        </p:nvSpPr>
        <p:spPr>
          <a:xfrm>
            <a:off x="685800" y="3087469"/>
            <a:ext cx="5486400" cy="523220"/>
          </a:xfrm>
          <a:prstGeom prst="rect">
            <a:avLst/>
          </a:prstGeom>
          <a:noFill/>
        </p:spPr>
        <p:txBody>
          <a:bodyPr wrap="square" rtlCol="0">
            <a:spAutoFit/>
          </a:bodyPr>
          <a:lstStyle/>
          <a:p>
            <a:r>
              <a:rPr lang="en-US" sz="2800" dirty="0"/>
              <a:t>Addition (Subtraction) operation:</a:t>
            </a:r>
          </a:p>
        </p:txBody>
      </p:sp>
      <p:sp>
        <p:nvSpPr>
          <p:cNvPr id="20" name="TextBox 19"/>
          <p:cNvSpPr txBox="1"/>
          <p:nvPr/>
        </p:nvSpPr>
        <p:spPr>
          <a:xfrm>
            <a:off x="914400" y="3723385"/>
            <a:ext cx="2514600" cy="523220"/>
          </a:xfrm>
          <a:prstGeom prst="rect">
            <a:avLst/>
          </a:prstGeom>
          <a:noFill/>
        </p:spPr>
        <p:txBody>
          <a:bodyPr wrap="square" rtlCol="0">
            <a:spAutoFit/>
          </a:bodyPr>
          <a:lstStyle/>
          <a:p>
            <a:r>
              <a:rPr lang="en-US" sz="2800" dirty="0"/>
              <a:t>6X = 20 + 2X</a:t>
            </a:r>
          </a:p>
        </p:txBody>
      </p:sp>
      <p:sp>
        <p:nvSpPr>
          <p:cNvPr id="21" name="TextBox 20"/>
          <p:cNvSpPr txBox="1"/>
          <p:nvPr/>
        </p:nvSpPr>
        <p:spPr>
          <a:xfrm>
            <a:off x="982362" y="4246605"/>
            <a:ext cx="7018638" cy="523220"/>
          </a:xfrm>
          <a:prstGeom prst="rect">
            <a:avLst/>
          </a:prstGeom>
          <a:noFill/>
        </p:spPr>
        <p:txBody>
          <a:bodyPr wrap="square" rtlCol="0">
            <a:spAutoFit/>
          </a:bodyPr>
          <a:lstStyle/>
          <a:p>
            <a:r>
              <a:rPr lang="en-US" sz="2800" dirty="0"/>
              <a:t>subtracting 2X from both sides</a:t>
            </a:r>
          </a:p>
        </p:txBody>
      </p:sp>
      <p:sp>
        <p:nvSpPr>
          <p:cNvPr id="23" name="TextBox 22"/>
          <p:cNvSpPr txBox="1"/>
          <p:nvPr/>
        </p:nvSpPr>
        <p:spPr>
          <a:xfrm>
            <a:off x="914400" y="5508995"/>
            <a:ext cx="2514600" cy="523220"/>
          </a:xfrm>
          <a:prstGeom prst="rect">
            <a:avLst/>
          </a:prstGeom>
          <a:noFill/>
        </p:spPr>
        <p:txBody>
          <a:bodyPr wrap="square" rtlCol="0">
            <a:spAutoFit/>
          </a:bodyPr>
          <a:lstStyle/>
          <a:p>
            <a:r>
              <a:rPr lang="en-US" sz="2800" dirty="0"/>
              <a:t>4X = 20</a:t>
            </a:r>
          </a:p>
        </p:txBody>
      </p:sp>
      <p:sp>
        <p:nvSpPr>
          <p:cNvPr id="9" name="TextBox 8"/>
          <p:cNvSpPr txBox="1"/>
          <p:nvPr/>
        </p:nvSpPr>
        <p:spPr>
          <a:xfrm>
            <a:off x="914400" y="4876800"/>
            <a:ext cx="4038600" cy="523220"/>
          </a:xfrm>
          <a:prstGeom prst="rect">
            <a:avLst/>
          </a:prstGeom>
          <a:noFill/>
        </p:spPr>
        <p:txBody>
          <a:bodyPr wrap="square" rtlCol="0">
            <a:spAutoFit/>
          </a:bodyPr>
          <a:lstStyle/>
          <a:p>
            <a:r>
              <a:rPr lang="en-US" sz="2800" dirty="0"/>
              <a:t>6X – 2X = 20 + 2X – 2X</a:t>
            </a:r>
          </a:p>
        </p:txBody>
      </p:sp>
    </p:spTree>
    <p:extLst>
      <p:ext uri="{BB962C8B-B14F-4D97-AF65-F5344CB8AC3E}">
        <p14:creationId xmlns:p14="http://schemas.microsoft.com/office/powerpoint/2010/main" val="4105250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3"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Equations</a:t>
            </a:r>
          </a:p>
        </p:txBody>
      </p:sp>
      <p:sp>
        <p:nvSpPr>
          <p:cNvPr id="26" name="TextBox 25"/>
          <p:cNvSpPr txBox="1"/>
          <p:nvPr/>
        </p:nvSpPr>
        <p:spPr>
          <a:xfrm>
            <a:off x="685800" y="2209800"/>
            <a:ext cx="7315200" cy="646331"/>
          </a:xfrm>
          <a:prstGeom prst="rect">
            <a:avLst/>
          </a:prstGeom>
          <a:noFill/>
        </p:spPr>
        <p:txBody>
          <a:bodyPr wrap="square" rtlCol="0">
            <a:spAutoFit/>
          </a:bodyPr>
          <a:lstStyle/>
          <a:p>
            <a:r>
              <a:rPr lang="en-US" dirty="0"/>
              <a:t>There are three operations that can be performed on equations without changing their solution values; hence the name </a:t>
            </a:r>
            <a:r>
              <a:rPr lang="en-US" i="1" dirty="0"/>
              <a:t>equivalent operations</a:t>
            </a:r>
            <a:r>
              <a:rPr lang="en-US" dirty="0"/>
              <a:t>.</a:t>
            </a:r>
          </a:p>
        </p:txBody>
      </p:sp>
      <p:sp>
        <p:nvSpPr>
          <p:cNvPr id="19" name="TextBox 18"/>
          <p:cNvSpPr txBox="1"/>
          <p:nvPr/>
        </p:nvSpPr>
        <p:spPr>
          <a:xfrm>
            <a:off x="685800" y="3087469"/>
            <a:ext cx="5410200" cy="523220"/>
          </a:xfrm>
          <a:prstGeom prst="rect">
            <a:avLst/>
          </a:prstGeom>
          <a:noFill/>
        </p:spPr>
        <p:txBody>
          <a:bodyPr wrap="square" rtlCol="0">
            <a:spAutoFit/>
          </a:bodyPr>
          <a:lstStyle/>
          <a:p>
            <a:r>
              <a:rPr lang="en-US" sz="2800" dirty="0"/>
              <a:t>Multiplication (Division ) operation:</a:t>
            </a:r>
          </a:p>
        </p:txBody>
      </p:sp>
      <p:sp>
        <p:nvSpPr>
          <p:cNvPr id="21" name="TextBox 20"/>
          <p:cNvSpPr txBox="1"/>
          <p:nvPr/>
        </p:nvSpPr>
        <p:spPr>
          <a:xfrm>
            <a:off x="982362" y="4246605"/>
            <a:ext cx="4610100" cy="523220"/>
          </a:xfrm>
          <a:prstGeom prst="rect">
            <a:avLst/>
          </a:prstGeom>
          <a:noFill/>
        </p:spPr>
        <p:txBody>
          <a:bodyPr wrap="square" rtlCol="0">
            <a:spAutoFit/>
          </a:bodyPr>
          <a:lstStyle/>
          <a:p>
            <a:r>
              <a:rPr lang="en-US" sz="2800" dirty="0"/>
              <a:t>dividing both sides by 4</a:t>
            </a:r>
          </a:p>
        </p:txBody>
      </p:sp>
      <mc:AlternateContent xmlns:mc="http://schemas.openxmlformats.org/markup-compatibility/2006" xmlns:a14="http://schemas.microsoft.com/office/drawing/2010/main">
        <mc:Choice Requires="a14">
          <p:sp>
            <p:nvSpPr>
              <p:cNvPr id="4" name="Rectangle 3"/>
              <p:cNvSpPr/>
              <p:nvPr/>
            </p:nvSpPr>
            <p:spPr>
              <a:xfrm>
                <a:off x="877588" y="3743980"/>
                <a:ext cx="1560812"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4</m:t>
                      </m:r>
                      <m:r>
                        <a:rPr lang="en-US" sz="2800" i="1">
                          <a:latin typeface="Cambria Math"/>
                        </a:rPr>
                        <m:t>𝑋</m:t>
                      </m:r>
                      <m:r>
                        <a:rPr lang="en-US" sz="2800" i="1">
                          <a:latin typeface="Cambria Math"/>
                        </a:rPr>
                        <m:t>=20</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877588" y="3743980"/>
                <a:ext cx="1560812"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77588" y="4876800"/>
                <a:ext cx="1560812"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r>
                            <a:rPr lang="en-US" sz="2800" i="1">
                              <a:latin typeface="Cambria Math"/>
                            </a:rPr>
                            <m:t>4</m:t>
                          </m:r>
                          <m:r>
                            <a:rPr lang="en-US" sz="2800" i="1">
                              <a:latin typeface="Cambria Math"/>
                            </a:rPr>
                            <m:t>𝑋</m:t>
                          </m:r>
                        </m:num>
                        <m:den>
                          <m:r>
                            <a:rPr lang="en-US" sz="2800" i="1">
                              <a:latin typeface="Cambria Math"/>
                            </a:rPr>
                            <m:t>4</m:t>
                          </m:r>
                        </m:den>
                      </m:f>
                      <m:r>
                        <a:rPr lang="en-US" sz="2800" i="1">
                          <a:latin typeface="Cambria Math"/>
                        </a:rPr>
                        <m:t>=</m:t>
                      </m:r>
                      <m:f>
                        <m:fPr>
                          <m:ctrlPr>
                            <a:rPr lang="en-US" sz="2800" i="1">
                              <a:latin typeface="Cambria Math" panose="02040503050406030204" pitchFamily="18" charset="0"/>
                            </a:rPr>
                          </m:ctrlPr>
                        </m:fPr>
                        <m:num>
                          <m:r>
                            <a:rPr lang="en-US" sz="2800" i="1">
                              <a:latin typeface="Cambria Math"/>
                            </a:rPr>
                            <m:t>20</m:t>
                          </m:r>
                        </m:num>
                        <m:den>
                          <m:r>
                            <a:rPr lang="en-US" sz="2800" i="1">
                              <a:latin typeface="Cambria Math"/>
                            </a:rPr>
                            <m:t>4</m:t>
                          </m:r>
                        </m:den>
                      </m:f>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877588" y="4876800"/>
                <a:ext cx="1560812" cy="89896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887885" y="6019800"/>
                <a:ext cx="11632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𝑋</m:t>
                      </m:r>
                      <m:r>
                        <a:rPr lang="en-US" sz="2800" i="1">
                          <a:latin typeface="Cambria Math"/>
                        </a:rPr>
                        <m:t>=5</m:t>
                      </m:r>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887885" y="6019800"/>
                <a:ext cx="1163267" cy="523220"/>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70655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Equations</a:t>
            </a:r>
          </a:p>
        </p:txBody>
      </p:sp>
      <p:sp>
        <p:nvSpPr>
          <p:cNvPr id="26" name="TextBox 25"/>
          <p:cNvSpPr txBox="1"/>
          <p:nvPr/>
        </p:nvSpPr>
        <p:spPr>
          <a:xfrm>
            <a:off x="685800" y="2209800"/>
            <a:ext cx="7315200" cy="646331"/>
          </a:xfrm>
          <a:prstGeom prst="rect">
            <a:avLst/>
          </a:prstGeom>
          <a:noFill/>
        </p:spPr>
        <p:txBody>
          <a:bodyPr wrap="square" rtlCol="0">
            <a:spAutoFit/>
          </a:bodyPr>
          <a:lstStyle/>
          <a:p>
            <a:r>
              <a:rPr lang="en-US" dirty="0"/>
              <a:t>There are three operations that can be performed on equations without changing their solution values; hence the name </a:t>
            </a:r>
            <a:r>
              <a:rPr lang="en-US" i="1" dirty="0"/>
              <a:t>equivalent operations</a:t>
            </a:r>
            <a:r>
              <a:rPr lang="en-US" dirty="0"/>
              <a:t>.</a:t>
            </a:r>
          </a:p>
        </p:txBody>
      </p:sp>
      <p:sp>
        <p:nvSpPr>
          <p:cNvPr id="19" name="TextBox 18"/>
          <p:cNvSpPr txBox="1"/>
          <p:nvPr/>
        </p:nvSpPr>
        <p:spPr>
          <a:xfrm>
            <a:off x="685800" y="3087469"/>
            <a:ext cx="3805881" cy="523220"/>
          </a:xfrm>
          <a:prstGeom prst="rect">
            <a:avLst/>
          </a:prstGeom>
          <a:noFill/>
        </p:spPr>
        <p:txBody>
          <a:bodyPr wrap="square" rtlCol="0">
            <a:spAutoFit/>
          </a:bodyPr>
          <a:lstStyle/>
          <a:p>
            <a:r>
              <a:rPr lang="en-US" sz="2800" dirty="0"/>
              <a:t>Replacement operation:</a:t>
            </a:r>
          </a:p>
        </p:txBody>
      </p:sp>
      <p:sp>
        <p:nvSpPr>
          <p:cNvPr id="10" name="TextBox 9"/>
          <p:cNvSpPr txBox="1"/>
          <p:nvPr/>
        </p:nvSpPr>
        <p:spPr>
          <a:xfrm>
            <a:off x="914400" y="3723385"/>
            <a:ext cx="2514600" cy="523220"/>
          </a:xfrm>
          <a:prstGeom prst="rect">
            <a:avLst/>
          </a:prstGeom>
          <a:noFill/>
        </p:spPr>
        <p:txBody>
          <a:bodyPr wrap="square" rtlCol="0">
            <a:spAutoFit/>
          </a:bodyPr>
          <a:lstStyle/>
          <a:p>
            <a:r>
              <a:rPr lang="en-US" sz="2800" dirty="0"/>
              <a:t>X(X – 4) = 3</a:t>
            </a:r>
          </a:p>
        </p:txBody>
      </p:sp>
      <p:sp>
        <p:nvSpPr>
          <p:cNvPr id="11" name="TextBox 10"/>
          <p:cNvSpPr txBox="1"/>
          <p:nvPr/>
        </p:nvSpPr>
        <p:spPr>
          <a:xfrm>
            <a:off x="982362" y="4246605"/>
            <a:ext cx="7018638" cy="523220"/>
          </a:xfrm>
          <a:prstGeom prst="rect">
            <a:avLst/>
          </a:prstGeom>
          <a:noFill/>
        </p:spPr>
        <p:txBody>
          <a:bodyPr wrap="square" rtlCol="0">
            <a:spAutoFit/>
          </a:bodyPr>
          <a:lstStyle/>
          <a:p>
            <a:r>
              <a:rPr lang="en-US" sz="2800" dirty="0"/>
              <a:t>replace X(X – 4) with equivalent X</a:t>
            </a:r>
            <a:r>
              <a:rPr lang="en-US" sz="2800" baseline="30000" dirty="0"/>
              <a:t>2</a:t>
            </a:r>
            <a:r>
              <a:rPr lang="en-US" sz="2800" dirty="0"/>
              <a:t> – 4X </a:t>
            </a:r>
          </a:p>
        </p:txBody>
      </p:sp>
      <p:sp>
        <p:nvSpPr>
          <p:cNvPr id="12" name="TextBox 11"/>
          <p:cNvSpPr txBox="1"/>
          <p:nvPr/>
        </p:nvSpPr>
        <p:spPr>
          <a:xfrm>
            <a:off x="914400" y="4800600"/>
            <a:ext cx="2514600" cy="523220"/>
          </a:xfrm>
          <a:prstGeom prst="rect">
            <a:avLst/>
          </a:prstGeom>
          <a:noFill/>
        </p:spPr>
        <p:txBody>
          <a:bodyPr wrap="square" rtlCol="0">
            <a:spAutoFit/>
          </a:bodyPr>
          <a:lstStyle/>
          <a:p>
            <a:r>
              <a:rPr lang="en-US" sz="2800" dirty="0"/>
              <a:t>X</a:t>
            </a:r>
            <a:r>
              <a:rPr lang="en-US" sz="2800" baseline="30000" dirty="0"/>
              <a:t>2</a:t>
            </a:r>
            <a:r>
              <a:rPr lang="en-US" sz="2800" dirty="0"/>
              <a:t> – 4X = 3</a:t>
            </a:r>
          </a:p>
        </p:txBody>
      </p:sp>
    </p:spTree>
    <p:extLst>
      <p:ext uri="{BB962C8B-B14F-4D97-AF65-F5344CB8AC3E}">
        <p14:creationId xmlns:p14="http://schemas.microsoft.com/office/powerpoint/2010/main" val="119937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0" grpId="0"/>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5" y="1447800"/>
            <a:ext cx="3581400" cy="523220"/>
          </a:xfrm>
          <a:prstGeom prst="rect">
            <a:avLst/>
          </a:prstGeom>
          <a:noFill/>
        </p:spPr>
        <p:txBody>
          <a:bodyPr wrap="square" rtlCol="0">
            <a:spAutoFit/>
          </a:bodyPr>
          <a:lstStyle/>
          <a:p>
            <a:r>
              <a:rPr lang="en-US" sz="2800" dirty="0"/>
              <a:t>Linear Equations</a:t>
            </a:r>
          </a:p>
        </p:txBody>
      </p:sp>
      <p:sp>
        <p:nvSpPr>
          <p:cNvPr id="26" name="TextBox 25"/>
          <p:cNvSpPr txBox="1"/>
          <p:nvPr/>
        </p:nvSpPr>
        <p:spPr>
          <a:xfrm>
            <a:off x="568411" y="2590800"/>
            <a:ext cx="2856470" cy="369332"/>
          </a:xfrm>
          <a:prstGeom prst="rect">
            <a:avLst/>
          </a:prstGeom>
          <a:noFill/>
        </p:spPr>
        <p:txBody>
          <a:bodyPr wrap="square" rtlCol="0">
            <a:spAutoFit/>
          </a:bodyPr>
          <a:lstStyle/>
          <a:p>
            <a:r>
              <a:rPr lang="en-US" dirty="0"/>
              <a:t>Where a and b are constants</a:t>
            </a:r>
          </a:p>
        </p:txBody>
      </p:sp>
      <p:sp>
        <p:nvSpPr>
          <p:cNvPr id="10" name="TextBox 9"/>
          <p:cNvSpPr txBox="1"/>
          <p:nvPr/>
        </p:nvSpPr>
        <p:spPr>
          <a:xfrm>
            <a:off x="910281" y="1981200"/>
            <a:ext cx="2514600" cy="523220"/>
          </a:xfrm>
          <a:prstGeom prst="rect">
            <a:avLst/>
          </a:prstGeom>
          <a:noFill/>
        </p:spPr>
        <p:txBody>
          <a:bodyPr wrap="square" rtlCol="0">
            <a:spAutoFit/>
          </a:bodyPr>
          <a:lstStyle/>
          <a:p>
            <a:r>
              <a:rPr lang="en-US" sz="2800" dirty="0" err="1"/>
              <a:t>aX</a:t>
            </a:r>
            <a:r>
              <a:rPr lang="en-US" sz="2800" dirty="0"/>
              <a:t> + b = 0</a:t>
            </a:r>
          </a:p>
        </p:txBody>
      </p:sp>
      <p:sp>
        <p:nvSpPr>
          <p:cNvPr id="9" name="TextBox 8"/>
          <p:cNvSpPr txBox="1"/>
          <p:nvPr/>
        </p:nvSpPr>
        <p:spPr>
          <a:xfrm>
            <a:off x="720811" y="2907268"/>
            <a:ext cx="3089189" cy="369332"/>
          </a:xfrm>
          <a:prstGeom prst="rect">
            <a:avLst/>
          </a:prstGeom>
          <a:noFill/>
        </p:spPr>
        <p:txBody>
          <a:bodyPr wrap="square" rtlCol="0">
            <a:spAutoFit/>
          </a:bodyPr>
          <a:lstStyle/>
          <a:p>
            <a:r>
              <a:rPr lang="en-US" dirty="0"/>
              <a:t>a is called the slope coefficient</a:t>
            </a:r>
          </a:p>
        </p:txBody>
      </p:sp>
      <p:sp>
        <p:nvSpPr>
          <p:cNvPr id="14" name="TextBox 13"/>
          <p:cNvSpPr txBox="1"/>
          <p:nvPr/>
        </p:nvSpPr>
        <p:spPr>
          <a:xfrm>
            <a:off x="720811" y="3288268"/>
            <a:ext cx="2704070" cy="369332"/>
          </a:xfrm>
          <a:prstGeom prst="rect">
            <a:avLst/>
          </a:prstGeom>
          <a:noFill/>
        </p:spPr>
        <p:txBody>
          <a:bodyPr wrap="square" rtlCol="0">
            <a:spAutoFit/>
          </a:bodyPr>
          <a:lstStyle/>
          <a:p>
            <a:r>
              <a:rPr lang="en-US" dirty="0"/>
              <a:t>b is called the intercept</a:t>
            </a:r>
          </a:p>
        </p:txBody>
      </p:sp>
      <p:sp>
        <p:nvSpPr>
          <p:cNvPr id="15" name="TextBox 14"/>
          <p:cNvSpPr txBox="1"/>
          <p:nvPr/>
        </p:nvSpPr>
        <p:spPr>
          <a:xfrm>
            <a:off x="533400" y="3735057"/>
            <a:ext cx="1634181" cy="523220"/>
          </a:xfrm>
          <a:prstGeom prst="rect">
            <a:avLst/>
          </a:prstGeom>
          <a:noFill/>
        </p:spPr>
        <p:txBody>
          <a:bodyPr wrap="square" rtlCol="0">
            <a:spAutoFit/>
          </a:bodyPr>
          <a:lstStyle/>
          <a:p>
            <a:r>
              <a:rPr lang="en-US" sz="2800" dirty="0"/>
              <a:t>Example:</a:t>
            </a:r>
          </a:p>
        </p:txBody>
      </p:sp>
      <p:sp>
        <p:nvSpPr>
          <p:cNvPr id="16" name="TextBox 15"/>
          <p:cNvSpPr txBox="1"/>
          <p:nvPr/>
        </p:nvSpPr>
        <p:spPr>
          <a:xfrm>
            <a:off x="753762" y="4324290"/>
            <a:ext cx="4046838" cy="400110"/>
          </a:xfrm>
          <a:prstGeom prst="rect">
            <a:avLst/>
          </a:prstGeom>
          <a:noFill/>
        </p:spPr>
        <p:txBody>
          <a:bodyPr wrap="square" rtlCol="0">
            <a:spAutoFit/>
          </a:bodyPr>
          <a:lstStyle/>
          <a:p>
            <a:r>
              <a:rPr lang="en-US" sz="2000" dirty="0"/>
              <a:t>by first subtracting both side by 6</a:t>
            </a:r>
          </a:p>
        </p:txBody>
      </p:sp>
      <mc:AlternateContent xmlns:mc="http://schemas.openxmlformats.org/markup-compatibility/2006" xmlns:a14="http://schemas.microsoft.com/office/drawing/2010/main">
        <mc:Choice Requires="a14">
          <p:sp>
            <p:nvSpPr>
              <p:cNvPr id="4" name="Rectangle 3"/>
              <p:cNvSpPr/>
              <p:nvPr/>
            </p:nvSpPr>
            <p:spPr>
              <a:xfrm>
                <a:off x="2039194" y="3733800"/>
                <a:ext cx="218681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2</m:t>
                      </m:r>
                      <m:r>
                        <a:rPr lang="en-US" sz="2800" i="1">
                          <a:latin typeface="Cambria Math"/>
                        </a:rPr>
                        <m:t>𝑋</m:t>
                      </m:r>
                      <m:r>
                        <a:rPr lang="en-US" sz="2800" i="1">
                          <a:latin typeface="Cambria Math"/>
                        </a:rPr>
                        <m:t>+6=14</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2039194" y="3733800"/>
                <a:ext cx="2186817"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78245" y="4776569"/>
                <a:ext cx="1362040"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2</m:t>
                      </m:r>
                      <m:r>
                        <a:rPr lang="en-US" sz="2800" i="1">
                          <a:latin typeface="Cambria Math"/>
                        </a:rPr>
                        <m:t>𝑋</m:t>
                      </m:r>
                      <m:r>
                        <a:rPr lang="en-US" sz="2800" i="1">
                          <a:latin typeface="Cambria Math"/>
                        </a:rPr>
                        <m:t>=8</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878245" y="4776569"/>
                <a:ext cx="1362040" cy="52322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923960" y="5730436"/>
                <a:ext cx="1362040"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smtClean="0">
                              <a:latin typeface="Cambria Math" panose="02040503050406030204" pitchFamily="18" charset="0"/>
                            </a:rPr>
                          </m:ctrlPr>
                        </m:fPr>
                        <m:num>
                          <m:r>
                            <a:rPr lang="en-US" sz="2800" i="1">
                              <a:latin typeface="Cambria Math"/>
                            </a:rPr>
                            <m:t>2</m:t>
                          </m:r>
                          <m:r>
                            <a:rPr lang="en-US" sz="2800" i="1">
                              <a:latin typeface="Cambria Math"/>
                            </a:rPr>
                            <m:t>𝑋</m:t>
                          </m:r>
                        </m:num>
                        <m:den>
                          <m:r>
                            <a:rPr lang="en-US" sz="2800" i="1">
                              <a:latin typeface="Cambria Math"/>
                            </a:rPr>
                            <m:t>2</m:t>
                          </m:r>
                        </m:den>
                      </m:f>
                      <m:r>
                        <a:rPr lang="en-US" sz="2800" i="1">
                          <a:latin typeface="Cambria Math"/>
                        </a:rPr>
                        <m:t>=</m:t>
                      </m:r>
                      <m:f>
                        <m:fPr>
                          <m:ctrlPr>
                            <a:rPr lang="en-US" sz="2800" i="1">
                              <a:latin typeface="Cambria Math" panose="02040503050406030204" pitchFamily="18" charset="0"/>
                            </a:rPr>
                          </m:ctrlPr>
                        </m:fPr>
                        <m:num>
                          <m:r>
                            <a:rPr lang="en-US" sz="2800" i="1">
                              <a:latin typeface="Cambria Math"/>
                            </a:rPr>
                            <m:t>8</m:t>
                          </m:r>
                        </m:num>
                        <m:den>
                          <m:r>
                            <a:rPr lang="en-US" sz="2800" i="1">
                              <a:latin typeface="Cambria Math"/>
                            </a:rPr>
                            <m:t>2</m:t>
                          </m:r>
                        </m:den>
                      </m:f>
                    </m:oMath>
                  </m:oMathPara>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923960" y="5730436"/>
                <a:ext cx="1362040" cy="898964"/>
              </a:xfrm>
              <a:prstGeom prst="rect">
                <a:avLst/>
              </a:prstGeom>
              <a:blipFill rotWithShape="1">
                <a:blip r:embed="rId4"/>
                <a:stretch>
                  <a:fillRect/>
                </a:stretch>
              </a:blipFill>
            </p:spPr>
            <p:txBody>
              <a:bodyPr/>
              <a:lstStyle/>
              <a:p>
                <a:r>
                  <a:rPr lang="en-US">
                    <a:noFill/>
                  </a:rPr>
                  <a:t> </a:t>
                </a:r>
              </a:p>
            </p:txBody>
          </p:sp>
        </mc:Fallback>
      </mc:AlternateContent>
      <p:sp>
        <p:nvSpPr>
          <p:cNvPr id="18" name="TextBox 17"/>
          <p:cNvSpPr txBox="1"/>
          <p:nvPr/>
        </p:nvSpPr>
        <p:spPr>
          <a:xfrm>
            <a:off x="2626841" y="5918308"/>
            <a:ext cx="1183159" cy="523220"/>
          </a:xfrm>
          <a:prstGeom prst="rect">
            <a:avLst/>
          </a:prstGeom>
          <a:noFill/>
        </p:spPr>
        <p:txBody>
          <a:bodyPr wrap="square" rtlCol="0">
            <a:spAutoFit/>
          </a:bodyPr>
          <a:lstStyle/>
          <a:p>
            <a:r>
              <a:rPr lang="en-US" sz="2800" dirty="0"/>
              <a:t>finally</a:t>
            </a:r>
          </a:p>
        </p:txBody>
      </p:sp>
      <mc:AlternateContent xmlns:mc="http://schemas.openxmlformats.org/markup-compatibility/2006" xmlns:a14="http://schemas.microsoft.com/office/drawing/2010/main">
        <mc:Choice Requires="a14">
          <p:sp>
            <p:nvSpPr>
              <p:cNvPr id="7" name="Rectangle 6"/>
              <p:cNvSpPr/>
              <p:nvPr/>
            </p:nvSpPr>
            <p:spPr>
              <a:xfrm>
                <a:off x="3789733" y="5918308"/>
                <a:ext cx="1163267" cy="52322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𝑋</m:t>
                      </m:r>
                      <m:r>
                        <a:rPr lang="en-US" sz="2800" i="1">
                          <a:latin typeface="Cambria Math"/>
                        </a:rPr>
                        <m:t>=4</m:t>
                      </m:r>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3789733" y="5918308"/>
                <a:ext cx="1163267" cy="523220"/>
              </a:xfrm>
              <a:prstGeom prst="rect">
                <a:avLst/>
              </a:prstGeom>
              <a:blipFill rotWithShape="1">
                <a:blip r:embed="rId5"/>
                <a:stretch>
                  <a:fillRect/>
                </a:stretch>
              </a:blipFill>
            </p:spPr>
            <p:txBody>
              <a:bodyPr/>
              <a:lstStyle/>
              <a:p>
                <a:r>
                  <a:rPr lang="en-US">
                    <a:noFill/>
                  </a:rPr>
                  <a:t> </a:t>
                </a:r>
              </a:p>
            </p:txBody>
          </p:sp>
        </mc:Fallback>
      </mc:AlternateContent>
      <p:sp>
        <p:nvSpPr>
          <p:cNvPr id="19" name="TextBox 18"/>
          <p:cNvSpPr txBox="1"/>
          <p:nvPr/>
        </p:nvSpPr>
        <p:spPr>
          <a:xfrm>
            <a:off x="762000" y="5314890"/>
            <a:ext cx="3433119" cy="400110"/>
          </a:xfrm>
          <a:prstGeom prst="rect">
            <a:avLst/>
          </a:prstGeom>
          <a:noFill/>
        </p:spPr>
        <p:txBody>
          <a:bodyPr wrap="square" rtlCol="0">
            <a:spAutoFit/>
          </a:bodyPr>
          <a:lstStyle/>
          <a:p>
            <a:r>
              <a:rPr lang="en-US" sz="2000" dirty="0"/>
              <a:t>then dividing both sides by 2</a:t>
            </a:r>
          </a:p>
        </p:txBody>
      </p:sp>
    </p:spTree>
    <p:extLst>
      <p:ext uri="{BB962C8B-B14F-4D97-AF65-F5344CB8AC3E}">
        <p14:creationId xmlns:p14="http://schemas.microsoft.com/office/powerpoint/2010/main" val="427080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4" grpId="0"/>
      <p:bldP spid="5" grpId="0"/>
      <p:bldP spid="6" grpId="0"/>
      <p:bldP spid="18" grpId="0"/>
      <p:bldP spid="7"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5" y="1447800"/>
            <a:ext cx="3581400" cy="523220"/>
          </a:xfrm>
          <a:prstGeom prst="rect">
            <a:avLst/>
          </a:prstGeom>
          <a:noFill/>
        </p:spPr>
        <p:txBody>
          <a:bodyPr wrap="square" rtlCol="0">
            <a:spAutoFit/>
          </a:bodyPr>
          <a:lstStyle/>
          <a:p>
            <a:r>
              <a:rPr lang="en-US" sz="2800" dirty="0"/>
              <a:t>Quadratic Equations</a:t>
            </a:r>
          </a:p>
        </p:txBody>
      </p:sp>
      <p:sp>
        <p:nvSpPr>
          <p:cNvPr id="26" name="TextBox 25"/>
          <p:cNvSpPr txBox="1"/>
          <p:nvPr/>
        </p:nvSpPr>
        <p:spPr>
          <a:xfrm>
            <a:off x="3464010" y="2362200"/>
            <a:ext cx="4037571" cy="369332"/>
          </a:xfrm>
          <a:prstGeom prst="rect">
            <a:avLst/>
          </a:prstGeom>
          <a:noFill/>
        </p:spPr>
        <p:txBody>
          <a:bodyPr wrap="square" rtlCol="0">
            <a:spAutoFit/>
          </a:bodyPr>
          <a:lstStyle/>
          <a:p>
            <a:r>
              <a:rPr lang="en-US" dirty="0"/>
              <a:t>Where a, b and c are constants, a ≠ 0</a:t>
            </a:r>
          </a:p>
        </p:txBody>
      </p:sp>
      <p:sp>
        <p:nvSpPr>
          <p:cNvPr id="10" name="TextBox 9"/>
          <p:cNvSpPr txBox="1"/>
          <p:nvPr/>
        </p:nvSpPr>
        <p:spPr>
          <a:xfrm>
            <a:off x="910281" y="2209800"/>
            <a:ext cx="2514600" cy="523220"/>
          </a:xfrm>
          <a:prstGeom prst="rect">
            <a:avLst/>
          </a:prstGeom>
          <a:noFill/>
        </p:spPr>
        <p:txBody>
          <a:bodyPr wrap="square" rtlCol="0">
            <a:spAutoFit/>
          </a:bodyPr>
          <a:lstStyle/>
          <a:p>
            <a:r>
              <a:rPr lang="en-US" sz="2800" dirty="0"/>
              <a:t>aX</a:t>
            </a:r>
            <a:r>
              <a:rPr lang="en-US" sz="2800" baseline="30000" dirty="0"/>
              <a:t>2</a:t>
            </a:r>
            <a:r>
              <a:rPr lang="en-US" sz="2800" dirty="0"/>
              <a:t> + </a:t>
            </a:r>
            <a:r>
              <a:rPr lang="en-US" sz="2800" dirty="0" err="1"/>
              <a:t>bX</a:t>
            </a:r>
            <a:r>
              <a:rPr lang="en-US" sz="2800" dirty="0"/>
              <a:t> + c = 0</a:t>
            </a:r>
          </a:p>
        </p:txBody>
      </p:sp>
      <p:sp>
        <p:nvSpPr>
          <p:cNvPr id="9" name="TextBox 8"/>
          <p:cNvSpPr txBox="1"/>
          <p:nvPr/>
        </p:nvSpPr>
        <p:spPr>
          <a:xfrm>
            <a:off x="3616411" y="2678668"/>
            <a:ext cx="4155989" cy="369332"/>
          </a:xfrm>
          <a:prstGeom prst="rect">
            <a:avLst/>
          </a:prstGeom>
          <a:noFill/>
        </p:spPr>
        <p:txBody>
          <a:bodyPr wrap="square" rtlCol="0">
            <a:spAutoFit/>
          </a:bodyPr>
          <a:lstStyle/>
          <a:p>
            <a:r>
              <a:rPr lang="en-US" dirty="0"/>
              <a:t>a and b are called slope coefficients</a:t>
            </a:r>
          </a:p>
        </p:txBody>
      </p:sp>
      <p:sp>
        <p:nvSpPr>
          <p:cNvPr id="14" name="TextBox 13"/>
          <p:cNvSpPr txBox="1"/>
          <p:nvPr/>
        </p:nvSpPr>
        <p:spPr>
          <a:xfrm>
            <a:off x="3616411" y="3059668"/>
            <a:ext cx="3657600" cy="369332"/>
          </a:xfrm>
          <a:prstGeom prst="rect">
            <a:avLst/>
          </a:prstGeom>
          <a:noFill/>
        </p:spPr>
        <p:txBody>
          <a:bodyPr wrap="square" rtlCol="0">
            <a:spAutoFit/>
          </a:bodyPr>
          <a:lstStyle/>
          <a:p>
            <a:r>
              <a:rPr lang="en-US" dirty="0"/>
              <a:t>C is called the intercept</a:t>
            </a:r>
          </a:p>
        </p:txBody>
      </p:sp>
      <p:sp>
        <p:nvSpPr>
          <p:cNvPr id="15" name="TextBox 14"/>
          <p:cNvSpPr txBox="1"/>
          <p:nvPr/>
        </p:nvSpPr>
        <p:spPr>
          <a:xfrm>
            <a:off x="533400" y="4525411"/>
            <a:ext cx="4343400" cy="954107"/>
          </a:xfrm>
          <a:prstGeom prst="rect">
            <a:avLst/>
          </a:prstGeom>
          <a:noFill/>
        </p:spPr>
        <p:txBody>
          <a:bodyPr wrap="square" rtlCol="0">
            <a:spAutoFit/>
          </a:bodyPr>
          <a:lstStyle/>
          <a:p>
            <a:r>
              <a:rPr lang="en-US" sz="2800" dirty="0"/>
              <a:t>Example: 2X</a:t>
            </a:r>
            <a:r>
              <a:rPr lang="en-US" sz="2800" baseline="30000" dirty="0"/>
              <a:t>2</a:t>
            </a:r>
            <a:r>
              <a:rPr lang="en-US" sz="2800" dirty="0"/>
              <a:t> - 15X + 18 = 0</a:t>
            </a:r>
          </a:p>
          <a:p>
            <a:endParaRPr lang="en-US" sz="2800" dirty="0"/>
          </a:p>
        </p:txBody>
      </p:sp>
      <p:sp>
        <p:nvSpPr>
          <p:cNvPr id="12" name="TextBox 11"/>
          <p:cNvSpPr txBox="1"/>
          <p:nvPr/>
        </p:nvSpPr>
        <p:spPr>
          <a:xfrm>
            <a:off x="552965" y="3648865"/>
            <a:ext cx="1752600" cy="523220"/>
          </a:xfrm>
          <a:prstGeom prst="rect">
            <a:avLst/>
          </a:prstGeom>
          <a:noFill/>
        </p:spPr>
        <p:txBody>
          <a:bodyPr wrap="square" rtlCol="0">
            <a:spAutoFit/>
          </a:bodyPr>
          <a:lstStyle/>
          <a:p>
            <a:r>
              <a:rPr lang="en-US" sz="2800" dirty="0"/>
              <a:t>Solution: </a:t>
            </a:r>
          </a:p>
        </p:txBody>
      </p:sp>
      <mc:AlternateContent xmlns:mc="http://schemas.openxmlformats.org/markup-compatibility/2006" xmlns:a14="http://schemas.microsoft.com/office/drawing/2010/main">
        <mc:Choice Requires="a14">
          <p:sp>
            <p:nvSpPr>
              <p:cNvPr id="5" name="Rectangle 4"/>
              <p:cNvSpPr/>
              <p:nvPr/>
            </p:nvSpPr>
            <p:spPr>
              <a:xfrm>
                <a:off x="1981200" y="3505200"/>
                <a:ext cx="2298899" cy="74090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𝑋</m:t>
                      </m:r>
                      <m:r>
                        <a:rPr lang="en-US" i="1">
                          <a:latin typeface="Cambria Math"/>
                        </a:rPr>
                        <m:t>=</m:t>
                      </m:r>
                      <m:f>
                        <m:fPr>
                          <m:ctrlPr>
                            <a:rPr lang="en-US" i="1">
                              <a:latin typeface="Cambria Math" panose="02040503050406030204" pitchFamily="18" charset="0"/>
                            </a:rPr>
                          </m:ctrlPr>
                        </m:fPr>
                        <m:num>
                          <m:r>
                            <a:rPr lang="en-US" i="1">
                              <a:latin typeface="Cambria Math"/>
                            </a:rPr>
                            <m:t>−</m:t>
                          </m:r>
                          <m:r>
                            <a:rPr lang="en-US" i="1">
                              <a:latin typeface="Cambria Math"/>
                            </a:rPr>
                            <m:t>𝑏</m:t>
                          </m:r>
                          <m:r>
                            <a:rPr lang="en-US" i="1">
                              <a:latin typeface="Cambria Math"/>
                            </a:rPr>
                            <m:t>±</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a:rPr>
                                    <m:t>𝑏</m:t>
                                  </m:r>
                                </m:e>
                                <m:sup>
                                  <m:r>
                                    <a:rPr lang="en-US" i="1">
                                      <a:latin typeface="Cambria Math"/>
                                    </a:rPr>
                                    <m:t>2</m:t>
                                  </m:r>
                                </m:sup>
                              </m:sSup>
                              <m:r>
                                <a:rPr lang="en-US" i="1">
                                  <a:latin typeface="Cambria Math"/>
                                </a:rPr>
                                <m:t>−4</m:t>
                              </m:r>
                              <m:r>
                                <a:rPr lang="en-US" i="1">
                                  <a:latin typeface="Cambria Math"/>
                                </a:rPr>
                                <m:t>𝑎𝑐</m:t>
                              </m:r>
                            </m:e>
                          </m:rad>
                        </m:num>
                        <m:den>
                          <m:r>
                            <a:rPr lang="en-US" i="1">
                              <a:latin typeface="Cambria Math"/>
                            </a:rPr>
                            <m:t>2</m:t>
                          </m:r>
                          <m:r>
                            <a:rPr lang="en-US" i="1">
                              <a:latin typeface="Cambria Math"/>
                            </a:rPr>
                            <m:t>𝑎</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981200" y="3505200"/>
                <a:ext cx="2298899" cy="740908"/>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52965" y="5105400"/>
                <a:ext cx="8077200" cy="964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𝑋</m:t>
                      </m:r>
                      <m:r>
                        <a:rPr lang="en-US" i="1">
                          <a:latin typeface="Cambria Math"/>
                        </a:rPr>
                        <m:t>=</m:t>
                      </m:r>
                      <m:f>
                        <m:fPr>
                          <m:ctrlPr>
                            <a:rPr lang="en-US" i="1">
                              <a:latin typeface="Cambria Math" panose="02040503050406030204" pitchFamily="18" charset="0"/>
                            </a:rPr>
                          </m:ctrlPr>
                        </m:fPr>
                        <m:num>
                          <m:r>
                            <a:rPr lang="en-US" i="1">
                              <a:latin typeface="Cambria Math"/>
                            </a:rPr>
                            <m:t>15±</m:t>
                          </m:r>
                          <m:rad>
                            <m:radPr>
                              <m:degHide m:val="on"/>
                              <m:ctrlPr>
                                <a:rPr lang="en-US" i="1">
                                  <a:latin typeface="Cambria Math" panose="02040503050406030204" pitchFamily="18" charset="0"/>
                                </a:rPr>
                              </m:ctrlPr>
                            </m:radPr>
                            <m:deg/>
                            <m:e>
                              <m:sSup>
                                <m:sSupPr>
                                  <m:ctrlPr>
                                    <a:rPr lang="en-US" i="1">
                                      <a:latin typeface="Cambria Math" panose="02040503050406030204" pitchFamily="18" charset="0"/>
                                    </a:rPr>
                                  </m:ctrlPr>
                                </m:sSupPr>
                                <m:e>
                                  <m:r>
                                    <a:rPr lang="en-US" i="1">
                                      <a:latin typeface="Cambria Math"/>
                                    </a:rPr>
                                    <m:t>15</m:t>
                                  </m:r>
                                </m:e>
                                <m:sup>
                                  <m:r>
                                    <a:rPr lang="en-US" i="1">
                                      <a:latin typeface="Cambria Math"/>
                                    </a:rPr>
                                    <m:t>2</m:t>
                                  </m:r>
                                </m:sup>
                              </m:sSup>
                              <m:r>
                                <a:rPr lang="en-US" i="1">
                                  <a:latin typeface="Cambria Math"/>
                                </a:rPr>
                                <m:t>−4</m:t>
                              </m:r>
                              <m:d>
                                <m:dPr>
                                  <m:ctrlPr>
                                    <a:rPr lang="en-US" i="1">
                                      <a:latin typeface="Cambria Math" panose="02040503050406030204" pitchFamily="18" charset="0"/>
                                    </a:rPr>
                                  </m:ctrlPr>
                                </m:dPr>
                                <m:e>
                                  <m:r>
                                    <a:rPr lang="en-US" i="1">
                                      <a:latin typeface="Cambria Math"/>
                                    </a:rPr>
                                    <m:t>2</m:t>
                                  </m:r>
                                </m:e>
                              </m:d>
                              <m:r>
                                <a:rPr lang="en-US" i="1">
                                  <a:latin typeface="Cambria Math"/>
                                </a:rPr>
                                <m:t>18</m:t>
                              </m:r>
                            </m:e>
                          </m:rad>
                        </m:num>
                        <m:den>
                          <m:r>
                            <a:rPr lang="en-US" i="1">
                              <a:latin typeface="Cambria Math"/>
                            </a:rPr>
                            <m:t>2(2)</m:t>
                          </m:r>
                        </m:den>
                      </m:f>
                      <m:r>
                        <a:rPr lang="en-US" i="1">
                          <a:latin typeface="Cambria Math"/>
                        </a:rPr>
                        <m:t>= </m:t>
                      </m:r>
                      <m:f>
                        <m:fPr>
                          <m:ctrlPr>
                            <a:rPr lang="en-US" i="1">
                              <a:latin typeface="Cambria Math" panose="02040503050406030204" pitchFamily="18" charset="0"/>
                            </a:rPr>
                          </m:ctrlPr>
                        </m:fPr>
                        <m:num>
                          <m:r>
                            <a:rPr lang="en-US" i="1">
                              <a:latin typeface="Cambria Math"/>
                            </a:rPr>
                            <m:t>15±</m:t>
                          </m:r>
                          <m:rad>
                            <m:radPr>
                              <m:degHide m:val="on"/>
                              <m:ctrlPr>
                                <a:rPr lang="en-US" i="1">
                                  <a:latin typeface="Cambria Math" panose="02040503050406030204" pitchFamily="18" charset="0"/>
                                </a:rPr>
                              </m:ctrlPr>
                            </m:radPr>
                            <m:deg/>
                            <m:e>
                              <m:r>
                                <a:rPr lang="en-US" i="1">
                                  <a:latin typeface="Cambria Math"/>
                                </a:rPr>
                                <m:t>225−4</m:t>
                              </m:r>
                              <m:d>
                                <m:dPr>
                                  <m:ctrlPr>
                                    <a:rPr lang="en-US" i="1">
                                      <a:latin typeface="Cambria Math" panose="02040503050406030204" pitchFamily="18" charset="0"/>
                                    </a:rPr>
                                  </m:ctrlPr>
                                </m:dPr>
                                <m:e>
                                  <m:r>
                                    <a:rPr lang="en-US" i="1">
                                      <a:latin typeface="Cambria Math"/>
                                    </a:rPr>
                                    <m:t>2</m:t>
                                  </m:r>
                                </m:e>
                              </m:d>
                              <m:r>
                                <a:rPr lang="en-US" i="1">
                                  <a:latin typeface="Cambria Math"/>
                                </a:rPr>
                                <m:t>18</m:t>
                              </m:r>
                            </m:e>
                          </m:rad>
                        </m:num>
                        <m:den>
                          <m:r>
                            <a:rPr lang="en-US" i="1">
                              <a:latin typeface="Cambria Math"/>
                            </a:rPr>
                            <m:t>2(2)</m:t>
                          </m:r>
                        </m:den>
                      </m:f>
                      <m:r>
                        <a:rPr lang="en-US" i="1">
                          <a:latin typeface="Cambria Math"/>
                        </a:rPr>
                        <m:t>= </m:t>
                      </m:r>
                      <m:f>
                        <m:fPr>
                          <m:ctrlPr>
                            <a:rPr lang="en-US" i="1">
                              <a:latin typeface="Cambria Math" panose="02040503050406030204" pitchFamily="18" charset="0"/>
                            </a:rPr>
                          </m:ctrlPr>
                        </m:fPr>
                        <m:num>
                          <m:r>
                            <a:rPr lang="en-US" i="1">
                              <a:latin typeface="Cambria Math"/>
                            </a:rPr>
                            <m:t>15 ±9</m:t>
                          </m:r>
                        </m:num>
                        <m:den>
                          <m:r>
                            <a:rPr lang="en-US" i="1">
                              <a:latin typeface="Cambria Math"/>
                            </a:rPr>
                            <m:t>4</m:t>
                          </m:r>
                        </m:den>
                      </m:f>
                      <m:r>
                        <a:rPr lang="en-US" i="1">
                          <a:latin typeface="Cambria Math"/>
                        </a:rPr>
                        <m:t>=6 </m:t>
                      </m:r>
                      <m:r>
                        <a:rPr lang="en-US" i="1">
                          <a:latin typeface="Cambria Math"/>
                        </a:rPr>
                        <m:t>𝑎𝑛𝑑</m:t>
                      </m:r>
                      <m:r>
                        <a:rPr lang="en-US" i="1">
                          <a:latin typeface="Cambria Math"/>
                        </a:rPr>
                        <m:t> 1.5</m:t>
                      </m:r>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552965" y="5105400"/>
                <a:ext cx="8077200" cy="96411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83168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447800"/>
            <a:ext cx="4819135" cy="523220"/>
          </a:xfrm>
          <a:prstGeom prst="rect">
            <a:avLst/>
          </a:prstGeom>
          <a:noFill/>
        </p:spPr>
        <p:txBody>
          <a:bodyPr wrap="square" rtlCol="0">
            <a:spAutoFit/>
          </a:bodyPr>
          <a:lstStyle/>
          <a:p>
            <a:r>
              <a:rPr lang="en-US" sz="2800" dirty="0"/>
              <a:t>Multiplicative Equations</a:t>
            </a:r>
          </a:p>
        </p:txBody>
      </p:sp>
      <p:sp>
        <p:nvSpPr>
          <p:cNvPr id="26" name="TextBox 25"/>
          <p:cNvSpPr txBox="1"/>
          <p:nvPr/>
        </p:nvSpPr>
        <p:spPr>
          <a:xfrm>
            <a:off x="853645" y="2031998"/>
            <a:ext cx="7223555" cy="369332"/>
          </a:xfrm>
          <a:prstGeom prst="rect">
            <a:avLst/>
          </a:prstGeom>
          <a:noFill/>
        </p:spPr>
        <p:txBody>
          <a:bodyPr wrap="square" rtlCol="0">
            <a:spAutoFit/>
          </a:bodyPr>
          <a:lstStyle/>
          <a:p>
            <a:r>
              <a:rPr lang="en-US" dirty="0"/>
              <a:t>An equation multiplicative in the variables X and Z can be written as</a:t>
            </a:r>
          </a:p>
        </p:txBody>
      </p:sp>
      <p:sp>
        <p:nvSpPr>
          <p:cNvPr id="15" name="TextBox 14"/>
          <p:cNvSpPr txBox="1"/>
          <p:nvPr/>
        </p:nvSpPr>
        <p:spPr>
          <a:xfrm>
            <a:off x="552965" y="3952304"/>
            <a:ext cx="1656835" cy="523220"/>
          </a:xfrm>
          <a:prstGeom prst="rect">
            <a:avLst/>
          </a:prstGeom>
          <a:noFill/>
        </p:spPr>
        <p:txBody>
          <a:bodyPr wrap="square" rtlCol="0">
            <a:spAutoFit/>
          </a:bodyPr>
          <a:lstStyle/>
          <a:p>
            <a:r>
              <a:rPr lang="en-US" sz="2800" dirty="0"/>
              <a:t>Example:</a:t>
            </a:r>
          </a:p>
        </p:txBody>
      </p:sp>
      <p:sp>
        <p:nvSpPr>
          <p:cNvPr id="12" name="TextBox 11"/>
          <p:cNvSpPr txBox="1"/>
          <p:nvPr/>
        </p:nvSpPr>
        <p:spPr>
          <a:xfrm>
            <a:off x="552965" y="5334000"/>
            <a:ext cx="1580634" cy="523220"/>
          </a:xfrm>
          <a:prstGeom prst="rect">
            <a:avLst/>
          </a:prstGeom>
          <a:noFill/>
        </p:spPr>
        <p:txBody>
          <a:bodyPr wrap="square" rtlCol="0">
            <a:spAutoFit/>
          </a:bodyPr>
          <a:lstStyle/>
          <a:p>
            <a:r>
              <a:rPr lang="en-US" sz="2800" dirty="0"/>
              <a:t>Solution: </a:t>
            </a:r>
          </a:p>
        </p:txBody>
      </p:sp>
      <mc:AlternateContent xmlns:mc="http://schemas.openxmlformats.org/markup-compatibility/2006" xmlns:a14="http://schemas.microsoft.com/office/drawing/2010/main">
        <mc:Choice Requires="a14">
          <p:sp>
            <p:nvSpPr>
              <p:cNvPr id="4" name="Rectangle 3"/>
              <p:cNvSpPr/>
              <p:nvPr/>
            </p:nvSpPr>
            <p:spPr>
              <a:xfrm>
                <a:off x="878358" y="2593285"/>
                <a:ext cx="1560041" cy="53091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a:rPr>
                            <m:t>𝑌</m:t>
                          </m:r>
                          <m:r>
                            <a:rPr lang="en-US" sz="2800" i="1">
                              <a:latin typeface="Cambria Math"/>
                            </a:rPr>
                            <m:t>=</m:t>
                          </m:r>
                          <m:r>
                            <a:rPr lang="en-US" sz="2800" i="1">
                              <a:latin typeface="Cambria Math"/>
                            </a:rPr>
                            <m:t>𝑎𝑋</m:t>
                          </m:r>
                        </m:e>
                        <m:sup>
                          <m:sSub>
                            <m:sSubPr>
                              <m:ctrlPr>
                                <a:rPr lang="en-US" sz="2800" i="1">
                                  <a:latin typeface="Cambria Math" panose="02040503050406030204" pitchFamily="18" charset="0"/>
                                </a:rPr>
                              </m:ctrlPr>
                            </m:sSubPr>
                            <m:e>
                              <m:r>
                                <a:rPr lang="en-US" sz="2800" i="1">
                                  <a:latin typeface="Cambria Math"/>
                                </a:rPr>
                                <m:t>𝑏</m:t>
                              </m:r>
                            </m:e>
                            <m:sub>
                              <m:r>
                                <a:rPr lang="en-US" sz="2800" i="1">
                                  <a:latin typeface="Cambria Math"/>
                                </a:rPr>
                                <m:t>1</m:t>
                              </m:r>
                            </m:sub>
                          </m:sSub>
                        </m:sup>
                      </m:sSup>
                      <m:sSup>
                        <m:sSupPr>
                          <m:ctrlPr>
                            <a:rPr lang="en-US" sz="2800" i="1">
                              <a:latin typeface="Cambria Math" panose="02040503050406030204" pitchFamily="18" charset="0"/>
                            </a:rPr>
                          </m:ctrlPr>
                        </m:sSupPr>
                        <m:e>
                          <m:r>
                            <a:rPr lang="en-US" sz="2800" i="1">
                              <a:latin typeface="Cambria Math"/>
                            </a:rPr>
                            <m:t>𝑍</m:t>
                          </m:r>
                        </m:e>
                        <m:sup>
                          <m:sSub>
                            <m:sSubPr>
                              <m:ctrlPr>
                                <a:rPr lang="en-US" sz="2800" i="1">
                                  <a:latin typeface="Cambria Math" panose="02040503050406030204" pitchFamily="18" charset="0"/>
                                </a:rPr>
                              </m:ctrlPr>
                            </m:sSubPr>
                            <m:e>
                              <m:r>
                                <a:rPr lang="en-US" sz="2800" i="1">
                                  <a:latin typeface="Cambria Math"/>
                                </a:rPr>
                                <m:t>𝑏</m:t>
                              </m:r>
                            </m:e>
                            <m:sub>
                              <m:r>
                                <a:rPr lang="en-US" sz="2800" i="1">
                                  <a:latin typeface="Cambria Math"/>
                                </a:rPr>
                                <m:t>2</m:t>
                              </m:r>
                            </m:sub>
                          </m:sSub>
                        </m:sup>
                      </m:sSup>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878358" y="2593285"/>
                <a:ext cx="1560041" cy="530915"/>
              </a:xfrm>
              <a:prstGeom prst="rect">
                <a:avLst/>
              </a:prstGeom>
              <a:blipFill rotWithShape="1">
                <a:blip r:embed="rId2"/>
                <a:stretch>
                  <a:fillRect r="-26172"/>
                </a:stretch>
              </a:blipFill>
            </p:spPr>
            <p:txBody>
              <a:bodyPr/>
              <a:lstStyle/>
              <a:p>
                <a:r>
                  <a:rPr lang="en-US">
                    <a:noFill/>
                  </a:rPr>
                  <a:t> </a:t>
                </a:r>
              </a:p>
            </p:txBody>
          </p:sp>
        </mc:Fallback>
      </mc:AlternateContent>
      <p:sp>
        <p:nvSpPr>
          <p:cNvPr id="13" name="TextBox 12"/>
          <p:cNvSpPr txBox="1"/>
          <p:nvPr/>
        </p:nvSpPr>
        <p:spPr>
          <a:xfrm>
            <a:off x="853645" y="3200400"/>
            <a:ext cx="7223555" cy="369332"/>
          </a:xfrm>
          <a:prstGeom prst="rect">
            <a:avLst/>
          </a:prstGeom>
          <a:noFill/>
        </p:spPr>
        <p:txBody>
          <a:bodyPr wrap="square" rtlCol="0">
            <a:spAutoFit/>
          </a:bodyPr>
          <a:lstStyle/>
          <a:p>
            <a:r>
              <a:rPr lang="en-US" dirty="0"/>
              <a:t>where a is the constant and b</a:t>
            </a:r>
            <a:r>
              <a:rPr lang="en-US" baseline="-25000" dirty="0"/>
              <a:t>1</a:t>
            </a:r>
            <a:r>
              <a:rPr lang="en-US" dirty="0"/>
              <a:t> and b</a:t>
            </a:r>
            <a:r>
              <a:rPr lang="en-US" baseline="-25000" dirty="0"/>
              <a:t>2</a:t>
            </a:r>
            <a:r>
              <a:rPr lang="en-US" dirty="0"/>
              <a:t> are exponents</a:t>
            </a:r>
          </a:p>
        </p:txBody>
      </p:sp>
      <mc:AlternateContent xmlns:mc="http://schemas.openxmlformats.org/markup-compatibility/2006" xmlns:a14="http://schemas.microsoft.com/office/drawing/2010/main">
        <mc:Choice Requires="a14">
          <p:sp>
            <p:nvSpPr>
              <p:cNvPr id="7" name="Rectangle 6"/>
              <p:cNvSpPr/>
              <p:nvPr/>
            </p:nvSpPr>
            <p:spPr>
              <a:xfrm>
                <a:off x="2133599" y="4013698"/>
                <a:ext cx="1467365"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a:rPr>
                            <m:t>𝑌</m:t>
                          </m:r>
                          <m:r>
                            <a:rPr lang="en-US" sz="2800" i="1">
                              <a:latin typeface="Cambria Math"/>
                            </a:rPr>
                            <m:t>=5</m:t>
                          </m:r>
                          <m:r>
                            <a:rPr lang="en-US" sz="2800" i="1">
                              <a:latin typeface="Cambria Math"/>
                            </a:rPr>
                            <m:t>𝑋</m:t>
                          </m:r>
                        </m:e>
                        <m:sup>
                          <m:r>
                            <a:rPr lang="en-US" sz="2800" i="1">
                              <a:latin typeface="Cambria Math"/>
                            </a:rPr>
                            <m:t>2</m:t>
                          </m:r>
                        </m:sup>
                      </m:sSup>
                      <m:sSup>
                        <m:sSupPr>
                          <m:ctrlPr>
                            <a:rPr lang="en-US" sz="2800" i="1">
                              <a:latin typeface="Cambria Math" panose="02040503050406030204" pitchFamily="18" charset="0"/>
                            </a:rPr>
                          </m:ctrlPr>
                        </m:sSupPr>
                        <m:e>
                          <m:r>
                            <a:rPr lang="en-US" sz="2800" i="1">
                              <a:latin typeface="Cambria Math"/>
                            </a:rPr>
                            <m:t>𝑍</m:t>
                          </m:r>
                        </m:e>
                        <m:sup>
                          <m:r>
                            <a:rPr lang="en-US" sz="2800" i="1">
                              <a:latin typeface="Cambria Math"/>
                            </a:rPr>
                            <m:t>3</m:t>
                          </m:r>
                        </m:sup>
                      </m:sSup>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2133599" y="4013698"/>
                <a:ext cx="1467365" cy="523220"/>
              </a:xfrm>
              <a:prstGeom prst="rect">
                <a:avLst/>
              </a:prstGeom>
              <a:blipFill rotWithShape="1">
                <a:blip r:embed="rId3"/>
                <a:stretch>
                  <a:fillRect r="-17842"/>
                </a:stretch>
              </a:blipFill>
            </p:spPr>
            <p:txBody>
              <a:bodyPr/>
              <a:lstStyle/>
              <a:p>
                <a:r>
                  <a:rPr lang="en-US">
                    <a:noFill/>
                  </a:rPr>
                  <a:t> </a:t>
                </a:r>
              </a:p>
            </p:txBody>
          </p:sp>
        </mc:Fallback>
      </mc:AlternateContent>
      <p:sp>
        <p:nvSpPr>
          <p:cNvPr id="16" name="TextBox 15"/>
          <p:cNvSpPr txBox="1"/>
          <p:nvPr/>
        </p:nvSpPr>
        <p:spPr>
          <a:xfrm>
            <a:off x="594935" y="4648200"/>
            <a:ext cx="3870487" cy="523220"/>
          </a:xfrm>
          <a:prstGeom prst="rect">
            <a:avLst/>
          </a:prstGeom>
          <a:noFill/>
        </p:spPr>
        <p:txBody>
          <a:bodyPr wrap="square" rtlCol="0">
            <a:spAutoFit/>
          </a:bodyPr>
          <a:lstStyle/>
          <a:p>
            <a:r>
              <a:rPr lang="en-US" sz="2800" dirty="0"/>
              <a:t>suppose X = 3 and Z = 4</a:t>
            </a:r>
          </a:p>
        </p:txBody>
      </p:sp>
      <mc:AlternateContent xmlns:mc="http://schemas.openxmlformats.org/markup-compatibility/2006" xmlns:a14="http://schemas.microsoft.com/office/drawing/2010/main">
        <mc:Choice Requires="a14">
          <p:sp>
            <p:nvSpPr>
              <p:cNvPr id="5" name="Rectangle 4"/>
              <p:cNvSpPr/>
              <p:nvPr/>
            </p:nvSpPr>
            <p:spPr>
              <a:xfrm>
                <a:off x="2057400" y="5304489"/>
                <a:ext cx="5457071"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𝑌</m:t>
                      </m:r>
                      <m:r>
                        <a:rPr lang="en-US" sz="2800" i="1">
                          <a:latin typeface="Cambria Math"/>
                        </a:rPr>
                        <m:t>=5∙</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2</m:t>
                          </m:r>
                        </m:sup>
                      </m:sSup>
                      <m:r>
                        <a:rPr lang="en-US" sz="2800" i="1">
                          <a:latin typeface="Cambria Math"/>
                        </a:rPr>
                        <m:t>∙</m:t>
                      </m:r>
                      <m:sSup>
                        <m:sSupPr>
                          <m:ctrlPr>
                            <a:rPr lang="en-US" sz="2800" i="1">
                              <a:latin typeface="Cambria Math" panose="02040503050406030204" pitchFamily="18" charset="0"/>
                            </a:rPr>
                          </m:ctrlPr>
                        </m:sSupPr>
                        <m:e>
                          <m:r>
                            <a:rPr lang="en-US" sz="2800" i="1">
                              <a:latin typeface="Cambria Math"/>
                            </a:rPr>
                            <m:t>4</m:t>
                          </m:r>
                        </m:e>
                        <m:sup>
                          <m:r>
                            <a:rPr lang="en-US" sz="2800" i="1">
                              <a:latin typeface="Cambria Math"/>
                            </a:rPr>
                            <m:t>3</m:t>
                          </m:r>
                        </m:sup>
                      </m:sSup>
                      <m:r>
                        <a:rPr lang="en-US" sz="2800" i="1">
                          <a:latin typeface="Cambria Math"/>
                        </a:rPr>
                        <m:t>=5∙9∙64=2,880</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2057400" y="5304489"/>
                <a:ext cx="5457071" cy="562911"/>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87745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2" grpId="0"/>
      <p:bldP spid="7" grpId="0"/>
      <p:bldP spid="16"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447800"/>
            <a:ext cx="4819135" cy="523220"/>
          </a:xfrm>
          <a:prstGeom prst="rect">
            <a:avLst/>
          </a:prstGeom>
          <a:noFill/>
        </p:spPr>
        <p:txBody>
          <a:bodyPr wrap="square" rtlCol="0">
            <a:spAutoFit/>
          </a:bodyPr>
          <a:lstStyle/>
          <a:p>
            <a:r>
              <a:rPr lang="en-US" sz="2800" dirty="0"/>
              <a:t>Exponential Functions</a:t>
            </a:r>
          </a:p>
        </p:txBody>
      </p:sp>
      <p:sp>
        <p:nvSpPr>
          <p:cNvPr id="26" name="TextBox 25"/>
          <p:cNvSpPr txBox="1"/>
          <p:nvPr/>
        </p:nvSpPr>
        <p:spPr>
          <a:xfrm>
            <a:off x="853645" y="2031998"/>
            <a:ext cx="7223555" cy="369332"/>
          </a:xfrm>
          <a:prstGeom prst="rect">
            <a:avLst/>
          </a:prstGeom>
          <a:noFill/>
        </p:spPr>
        <p:txBody>
          <a:bodyPr wrap="square" rtlCol="0">
            <a:spAutoFit/>
          </a:bodyPr>
          <a:lstStyle/>
          <a:p>
            <a:r>
              <a:rPr lang="en-US" dirty="0"/>
              <a:t>Certain multiplicative functions are referred to as exponential functions.  </a:t>
            </a:r>
          </a:p>
        </p:txBody>
      </p:sp>
      <p:sp>
        <p:nvSpPr>
          <p:cNvPr id="15" name="TextBox 14"/>
          <p:cNvSpPr txBox="1"/>
          <p:nvPr/>
        </p:nvSpPr>
        <p:spPr>
          <a:xfrm>
            <a:off x="590033" y="3429000"/>
            <a:ext cx="1656835" cy="523220"/>
          </a:xfrm>
          <a:prstGeom prst="rect">
            <a:avLst/>
          </a:prstGeom>
          <a:noFill/>
        </p:spPr>
        <p:txBody>
          <a:bodyPr wrap="square" rtlCol="0">
            <a:spAutoFit/>
          </a:bodyPr>
          <a:lstStyle/>
          <a:p>
            <a:r>
              <a:rPr lang="en-US" sz="2800" dirty="0"/>
              <a:t>Example:</a:t>
            </a:r>
          </a:p>
        </p:txBody>
      </p:sp>
      <p:sp>
        <p:nvSpPr>
          <p:cNvPr id="13" name="TextBox 12"/>
          <p:cNvSpPr txBox="1"/>
          <p:nvPr/>
        </p:nvSpPr>
        <p:spPr>
          <a:xfrm>
            <a:off x="2438400" y="2401330"/>
            <a:ext cx="6324600" cy="646331"/>
          </a:xfrm>
          <a:prstGeom prst="rect">
            <a:avLst/>
          </a:prstGeom>
          <a:noFill/>
        </p:spPr>
        <p:txBody>
          <a:bodyPr wrap="square" rtlCol="0">
            <a:spAutoFit/>
          </a:bodyPr>
          <a:lstStyle/>
          <a:p>
            <a:r>
              <a:rPr lang="en-US" dirty="0"/>
              <a:t>where b &gt; 0, b ≠ 1 and X is any real number is an exponential function to the base b. </a:t>
            </a:r>
          </a:p>
        </p:txBody>
      </p:sp>
      <mc:AlternateContent xmlns:mc="http://schemas.openxmlformats.org/markup-compatibility/2006" xmlns:a14="http://schemas.microsoft.com/office/drawing/2010/main">
        <mc:Choice Requires="a14">
          <p:sp>
            <p:nvSpPr>
              <p:cNvPr id="5" name="Rectangle 4"/>
              <p:cNvSpPr/>
              <p:nvPr/>
            </p:nvSpPr>
            <p:spPr>
              <a:xfrm>
                <a:off x="1103868" y="2401330"/>
                <a:ext cx="1334531" cy="5232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𝑌</m:t>
                      </m:r>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𝑏</m:t>
                          </m:r>
                        </m:e>
                        <m:sup>
                          <m:r>
                            <a:rPr lang="en-US" sz="2800" i="1">
                              <a:latin typeface="Cambria Math"/>
                            </a:rPr>
                            <m:t>𝑥</m:t>
                          </m:r>
                        </m:sup>
                      </m:sSup>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1103868" y="2401330"/>
                <a:ext cx="1334531" cy="523220"/>
              </a:xfrm>
              <a:prstGeom prst="rect">
                <a:avLst/>
              </a:prstGeom>
              <a:blipFill rotWithShape="1">
                <a:blip r:embed="rId2"/>
                <a:stretch>
                  <a:fillRect/>
                </a:stretch>
              </a:blipFill>
            </p:spPr>
            <p:txBody>
              <a:bodyPr/>
              <a:lstStyle/>
              <a:p>
                <a:r>
                  <a:rPr lang="en-US">
                    <a:noFill/>
                  </a:rPr>
                  <a:t> </a:t>
                </a:r>
              </a:p>
            </p:txBody>
          </p:sp>
        </mc:Fallback>
      </mc:AlternateContent>
      <p:sp>
        <p:nvSpPr>
          <p:cNvPr id="14" name="TextBox 13"/>
          <p:cNvSpPr txBox="1"/>
          <p:nvPr/>
        </p:nvSpPr>
        <p:spPr>
          <a:xfrm>
            <a:off x="853645" y="3974068"/>
            <a:ext cx="7223555" cy="646331"/>
          </a:xfrm>
          <a:prstGeom prst="rect">
            <a:avLst/>
          </a:prstGeom>
          <a:noFill/>
        </p:spPr>
        <p:txBody>
          <a:bodyPr wrap="square" rtlCol="0">
            <a:spAutoFit/>
          </a:bodyPr>
          <a:lstStyle/>
          <a:p>
            <a:r>
              <a:rPr lang="en-US" dirty="0"/>
              <a:t>Exponential functions often are constructed using </a:t>
            </a:r>
            <a:r>
              <a:rPr lang="en-US" i="1" dirty="0"/>
              <a:t>e</a:t>
            </a:r>
            <a:r>
              <a:rPr lang="en-US" dirty="0"/>
              <a:t>, the </a:t>
            </a:r>
            <a:r>
              <a:rPr lang="en-US" dirty="0" err="1"/>
              <a:t>Naperian</a:t>
            </a:r>
            <a:r>
              <a:rPr lang="en-US" dirty="0"/>
              <a:t> Constant (2.71828) as the base.  </a:t>
            </a:r>
          </a:p>
        </p:txBody>
      </p:sp>
      <mc:AlternateContent xmlns:mc="http://schemas.openxmlformats.org/markup-compatibility/2006" xmlns:a14="http://schemas.microsoft.com/office/drawing/2010/main">
        <mc:Choice Requires="a14">
          <p:sp>
            <p:nvSpPr>
              <p:cNvPr id="6" name="Rectangle 5"/>
              <p:cNvSpPr/>
              <p:nvPr/>
            </p:nvSpPr>
            <p:spPr>
              <a:xfrm>
                <a:off x="1143000" y="4724400"/>
                <a:ext cx="1634182" cy="523220"/>
              </a:xfrm>
              <a:prstGeom prst="rect">
                <a:avLst/>
              </a:prstGeom>
            </p:spPr>
            <p:txBody>
              <a:bodyPr wrap="square">
                <a:spAutoFit/>
              </a:bodyPr>
              <a:lstStyle/>
              <a:p>
                <a:r>
                  <a:rPr lang="en-US" dirty="0"/>
                  <a:t> </a:t>
                </a:r>
                <a14:m>
                  <m:oMath xmlns:m="http://schemas.openxmlformats.org/officeDocument/2006/math">
                    <m:r>
                      <a:rPr lang="en-US" sz="2800" i="1">
                        <a:latin typeface="Cambria Math"/>
                      </a:rPr>
                      <m:t>𝑌</m:t>
                    </m:r>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𝑒</m:t>
                        </m:r>
                      </m:e>
                      <m:sup>
                        <m:r>
                          <a:rPr lang="en-US" sz="2800" i="1">
                            <a:latin typeface="Cambria Math"/>
                          </a:rPr>
                          <m:t>𝑥</m:t>
                        </m:r>
                      </m:sup>
                    </m:sSup>
                  </m:oMath>
                </a14:m>
                <a:endParaRPr lang="en-US" sz="2800" dirty="0"/>
              </a:p>
            </p:txBody>
          </p:sp>
        </mc:Choice>
        <mc:Fallback xmlns="">
          <p:sp>
            <p:nvSpPr>
              <p:cNvPr id="6" name="Rectangle 5"/>
              <p:cNvSpPr>
                <a:spLocks noRot="1" noChangeAspect="1" noMove="1" noResize="1" noEditPoints="1" noAdjustHandles="1" noChangeArrowheads="1" noChangeShapeType="1" noTextEdit="1"/>
              </p:cNvSpPr>
              <p:nvPr/>
            </p:nvSpPr>
            <p:spPr>
              <a:xfrm>
                <a:off x="1143000" y="4724400"/>
                <a:ext cx="1634182" cy="523220"/>
              </a:xfrm>
              <a:prstGeom prst="rect">
                <a:avLst/>
              </a:prstGeom>
              <a:blipFill rotWithShape="1">
                <a:blip r:embed="rId3"/>
                <a:stretch>
                  <a:fillRect/>
                </a:stretch>
              </a:blipFill>
            </p:spPr>
            <p:txBody>
              <a:bodyPr/>
              <a:lstStyle/>
              <a:p>
                <a:r>
                  <a:rPr lang="en-US">
                    <a:noFill/>
                  </a:rPr>
                  <a:t> </a:t>
                </a:r>
              </a:p>
            </p:txBody>
          </p:sp>
        </mc:Fallback>
      </mc:AlternateContent>
      <p:sp>
        <p:nvSpPr>
          <p:cNvPr id="18" name="TextBox 17"/>
          <p:cNvSpPr txBox="1"/>
          <p:nvPr/>
        </p:nvSpPr>
        <p:spPr>
          <a:xfrm>
            <a:off x="853645" y="5983069"/>
            <a:ext cx="7223555" cy="646331"/>
          </a:xfrm>
          <a:prstGeom prst="rect">
            <a:avLst/>
          </a:prstGeom>
          <a:noFill/>
        </p:spPr>
        <p:txBody>
          <a:bodyPr wrap="square" rtlCol="0">
            <a:spAutoFit/>
          </a:bodyPr>
          <a:lstStyle/>
          <a:p>
            <a:r>
              <a:rPr lang="en-US" dirty="0"/>
              <a:t>Although </a:t>
            </a:r>
            <a:r>
              <a:rPr lang="en-US" i="1" dirty="0"/>
              <a:t>e</a:t>
            </a:r>
            <a:r>
              <a:rPr lang="en-US" dirty="0"/>
              <a:t> may seem a curious number, it is usefully employed in economic studies of compound growth or decline.</a:t>
            </a:r>
          </a:p>
        </p:txBody>
      </p:sp>
      <p:sp>
        <p:nvSpPr>
          <p:cNvPr id="12" name="TextBox 11"/>
          <p:cNvSpPr txBox="1"/>
          <p:nvPr/>
        </p:nvSpPr>
        <p:spPr>
          <a:xfrm>
            <a:off x="2777182" y="4724400"/>
            <a:ext cx="1413818" cy="523220"/>
          </a:xfrm>
          <a:prstGeom prst="rect">
            <a:avLst/>
          </a:prstGeom>
          <a:noFill/>
        </p:spPr>
        <p:txBody>
          <a:bodyPr wrap="square" rtlCol="0">
            <a:spAutoFit/>
          </a:bodyPr>
          <a:lstStyle/>
          <a:p>
            <a:r>
              <a:rPr lang="en-US" sz="2800" dirty="0"/>
              <a:t>if x = 2</a:t>
            </a:r>
          </a:p>
        </p:txBody>
      </p:sp>
      <mc:AlternateContent xmlns:mc="http://schemas.openxmlformats.org/markup-compatibility/2006" xmlns:a14="http://schemas.microsoft.com/office/drawing/2010/main">
        <mc:Choice Requires="a14">
          <p:sp>
            <p:nvSpPr>
              <p:cNvPr id="4" name="Rectangle 3"/>
              <p:cNvSpPr/>
              <p:nvPr/>
            </p:nvSpPr>
            <p:spPr>
              <a:xfrm>
                <a:off x="1103355" y="5334000"/>
                <a:ext cx="4309578"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𝑌</m:t>
                      </m:r>
                      <m:r>
                        <a:rPr lang="en-US" sz="2800" i="1">
                          <a:latin typeface="Cambria Math"/>
                        </a:rPr>
                        <m:t>=</m:t>
                      </m:r>
                      <m:sSup>
                        <m:sSupPr>
                          <m:ctrlPr>
                            <a:rPr lang="en-US" sz="2800" i="1">
                              <a:latin typeface="Cambria Math" panose="02040503050406030204" pitchFamily="18" charset="0"/>
                            </a:rPr>
                          </m:ctrlPr>
                        </m:sSupPr>
                        <m:e>
                          <m:r>
                            <a:rPr lang="en-US" sz="2800" i="1">
                              <a:latin typeface="Cambria Math"/>
                            </a:rPr>
                            <m:t>2.71828</m:t>
                          </m:r>
                        </m:e>
                        <m:sup>
                          <m:r>
                            <a:rPr lang="en-US" sz="2800" i="1">
                              <a:latin typeface="Cambria Math"/>
                            </a:rPr>
                            <m:t>2</m:t>
                          </m:r>
                        </m:sup>
                      </m:sSup>
                      <m:r>
                        <a:rPr lang="en-US" sz="2800" i="1">
                          <a:latin typeface="Cambria Math"/>
                        </a:rPr>
                        <m:t>=7.389046</m:t>
                      </m:r>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1103355" y="5334000"/>
                <a:ext cx="4309578" cy="562911"/>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23827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4" grpId="0"/>
      <p:bldP spid="6" grpId="0"/>
      <p:bldP spid="18" grpId="0"/>
      <p:bldP spid="1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447800"/>
            <a:ext cx="4819135" cy="523220"/>
          </a:xfrm>
          <a:prstGeom prst="rect">
            <a:avLst/>
          </a:prstGeom>
          <a:noFill/>
        </p:spPr>
        <p:txBody>
          <a:bodyPr wrap="square" rtlCol="0">
            <a:spAutoFit/>
          </a:bodyPr>
          <a:lstStyle/>
          <a:p>
            <a:r>
              <a:rPr lang="en-US" sz="2800" dirty="0"/>
              <a:t>Logarithmic Functions</a:t>
            </a:r>
          </a:p>
        </p:txBody>
      </p:sp>
      <p:sp>
        <p:nvSpPr>
          <p:cNvPr id="26" name="TextBox 25"/>
          <p:cNvSpPr txBox="1"/>
          <p:nvPr/>
        </p:nvSpPr>
        <p:spPr>
          <a:xfrm>
            <a:off x="853645" y="2031998"/>
            <a:ext cx="7223555" cy="646331"/>
          </a:xfrm>
          <a:prstGeom prst="rect">
            <a:avLst/>
          </a:prstGeom>
          <a:noFill/>
        </p:spPr>
        <p:txBody>
          <a:bodyPr wrap="square" rtlCol="0">
            <a:spAutoFit/>
          </a:bodyPr>
          <a:lstStyle/>
          <a:p>
            <a:r>
              <a:rPr lang="en-US" dirty="0"/>
              <a:t>For the purposes of economic analysis, multiplicative or exponential relations often are transformed into a linear logarithmic form, where:</a:t>
            </a:r>
          </a:p>
        </p:txBody>
      </p:sp>
      <p:sp>
        <p:nvSpPr>
          <p:cNvPr id="15" name="TextBox 14"/>
          <p:cNvSpPr txBox="1"/>
          <p:nvPr/>
        </p:nvSpPr>
        <p:spPr>
          <a:xfrm>
            <a:off x="590033" y="3962400"/>
            <a:ext cx="1656835" cy="523220"/>
          </a:xfrm>
          <a:prstGeom prst="rect">
            <a:avLst/>
          </a:prstGeom>
          <a:noFill/>
        </p:spPr>
        <p:txBody>
          <a:bodyPr wrap="square" rtlCol="0">
            <a:spAutoFit/>
          </a:bodyPr>
          <a:lstStyle/>
          <a:p>
            <a:r>
              <a:rPr lang="en-US" sz="2800" dirty="0"/>
              <a:t>Example:</a:t>
            </a:r>
          </a:p>
        </p:txBody>
      </p:sp>
      <p:sp>
        <p:nvSpPr>
          <p:cNvPr id="13" name="TextBox 12"/>
          <p:cNvSpPr txBox="1"/>
          <p:nvPr/>
        </p:nvSpPr>
        <p:spPr>
          <a:xfrm>
            <a:off x="899983" y="3219902"/>
            <a:ext cx="6838437" cy="646331"/>
          </a:xfrm>
          <a:prstGeom prst="rect">
            <a:avLst/>
          </a:prstGeom>
          <a:noFill/>
        </p:spPr>
        <p:txBody>
          <a:bodyPr wrap="square" rtlCol="0">
            <a:spAutoFit/>
          </a:bodyPr>
          <a:lstStyle/>
          <a:p>
            <a:r>
              <a:rPr lang="en-US" dirty="0"/>
              <a:t>here Y is a logarithmic function to the base b. Y = </a:t>
            </a:r>
            <a:r>
              <a:rPr lang="en-US" dirty="0" err="1"/>
              <a:t>log</a:t>
            </a:r>
            <a:r>
              <a:rPr lang="en-US" baseline="-25000" dirty="0" err="1"/>
              <a:t>b</a:t>
            </a:r>
            <a:r>
              <a:rPr lang="en-US" dirty="0" err="1"/>
              <a:t>X</a:t>
            </a:r>
            <a:r>
              <a:rPr lang="en-US" dirty="0"/>
              <a:t>  is the logarithmic form of the exponential </a:t>
            </a:r>
          </a:p>
        </p:txBody>
      </p:sp>
      <mc:AlternateContent xmlns:mc="http://schemas.openxmlformats.org/markup-compatibility/2006" xmlns:a14="http://schemas.microsoft.com/office/drawing/2010/main">
        <mc:Choice Requires="a14">
          <p:sp>
            <p:nvSpPr>
              <p:cNvPr id="5" name="Rectangle 4"/>
              <p:cNvSpPr/>
              <p:nvPr/>
            </p:nvSpPr>
            <p:spPr>
              <a:xfrm>
                <a:off x="3484605" y="2683554"/>
                <a:ext cx="1544595" cy="52322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a:rPr>
                        <m:t>𝑋</m:t>
                      </m:r>
                      <m:r>
                        <a:rPr lang="en-US" sz="2800" i="1" smtClean="0">
                          <a:latin typeface="Cambria Math"/>
                        </a:rPr>
                        <m:t>=</m:t>
                      </m:r>
                      <m:sSup>
                        <m:sSupPr>
                          <m:ctrlPr>
                            <a:rPr lang="en-US" sz="2800" i="1">
                              <a:latin typeface="Cambria Math" panose="02040503050406030204" pitchFamily="18" charset="0"/>
                            </a:rPr>
                          </m:ctrlPr>
                        </m:sSupPr>
                        <m:e>
                          <m:r>
                            <a:rPr lang="en-US" sz="2800" i="1">
                              <a:latin typeface="Cambria Math"/>
                            </a:rPr>
                            <m:t>𝑏</m:t>
                          </m:r>
                        </m:e>
                        <m:sup>
                          <m:r>
                            <a:rPr lang="en-US" sz="2800" b="0" i="1" smtClean="0">
                              <a:latin typeface="Cambria Math"/>
                            </a:rPr>
                            <m:t>𝑌</m:t>
                          </m:r>
                        </m:sup>
                      </m:sSup>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3484605" y="2683554"/>
                <a:ext cx="1544595" cy="52322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546389" y="4472011"/>
                <a:ext cx="1787610" cy="369332"/>
              </a:xfrm>
              <a:prstGeom prst="rect">
                <a:avLst/>
              </a:prstGeom>
            </p:spPr>
            <p:txBody>
              <a:bodyPr wrap="square">
                <a:spAutoFit/>
              </a:bodyPr>
              <a:lstStyle/>
              <a:p>
                <a:r>
                  <a:rPr lang="en-US" dirty="0"/>
                  <a:t> X</a:t>
                </a:r>
                <a14:m>
                  <m:oMath xmlns:m="http://schemas.openxmlformats.org/officeDocument/2006/math">
                    <m:r>
                      <a:rPr lang="en-US" i="1">
                        <a:latin typeface="Cambria Math"/>
                      </a:rPr>
                      <m:t>=</m:t>
                    </m:r>
                    <m:sSup>
                      <m:sSupPr>
                        <m:ctrlPr>
                          <a:rPr lang="en-US" i="1">
                            <a:latin typeface="Cambria Math" panose="02040503050406030204" pitchFamily="18" charset="0"/>
                          </a:rPr>
                        </m:ctrlPr>
                      </m:sSupPr>
                      <m:e>
                        <m:r>
                          <a:rPr lang="en-US" b="0" i="1" smtClean="0">
                            <a:latin typeface="Cambria Math"/>
                          </a:rPr>
                          <m:t>10</m:t>
                        </m:r>
                      </m:e>
                      <m:sup>
                        <m:r>
                          <a:rPr lang="en-US" b="0" i="1" smtClean="0">
                            <a:latin typeface="Cambria Math"/>
                          </a:rPr>
                          <m:t>3</m:t>
                        </m:r>
                      </m:sup>
                    </m:sSup>
                  </m:oMath>
                </a14:m>
                <a:r>
                  <a:rPr lang="en-US" dirty="0"/>
                  <a:t> = 1,000</a:t>
                </a:r>
              </a:p>
            </p:txBody>
          </p:sp>
        </mc:Choice>
        <mc:Fallback xmlns="">
          <p:sp>
            <p:nvSpPr>
              <p:cNvPr id="6" name="Rectangle 5"/>
              <p:cNvSpPr>
                <a:spLocks noRot="1" noChangeAspect="1" noMove="1" noResize="1" noEditPoints="1" noAdjustHandles="1" noChangeArrowheads="1" noChangeShapeType="1" noTextEdit="1"/>
              </p:cNvSpPr>
              <p:nvPr/>
            </p:nvSpPr>
            <p:spPr>
              <a:xfrm>
                <a:off x="3546389" y="4472011"/>
                <a:ext cx="1787610" cy="369332"/>
              </a:xfrm>
              <a:prstGeom prst="rect">
                <a:avLst/>
              </a:prstGeom>
              <a:blipFill rotWithShape="1">
                <a:blip r:embed="rId4"/>
                <a:stretch>
                  <a:fillRect t="-8333" b="-26667"/>
                </a:stretch>
              </a:blipFill>
            </p:spPr>
            <p:txBody>
              <a:bodyPr/>
              <a:lstStyle/>
              <a:p>
                <a:r>
                  <a:rPr lang="en-US">
                    <a:noFill/>
                  </a:rPr>
                  <a:t> </a:t>
                </a:r>
              </a:p>
            </p:txBody>
          </p:sp>
        </mc:Fallback>
      </mc:AlternateContent>
      <p:sp>
        <p:nvSpPr>
          <p:cNvPr id="18" name="TextBox 17"/>
          <p:cNvSpPr txBox="1"/>
          <p:nvPr/>
        </p:nvSpPr>
        <p:spPr>
          <a:xfrm>
            <a:off x="2911045" y="4485620"/>
            <a:ext cx="746555" cy="369332"/>
          </a:xfrm>
          <a:prstGeom prst="rect">
            <a:avLst/>
          </a:prstGeom>
          <a:noFill/>
        </p:spPr>
        <p:txBody>
          <a:bodyPr wrap="square" rtlCol="0">
            <a:spAutoFit/>
          </a:bodyPr>
          <a:lstStyle/>
          <a:p>
            <a:r>
              <a:rPr lang="en-US" dirty="0"/>
              <a:t>and</a:t>
            </a:r>
          </a:p>
        </p:txBody>
      </p:sp>
      <p:sp>
        <p:nvSpPr>
          <p:cNvPr id="19" name="TextBox 18"/>
          <p:cNvSpPr txBox="1"/>
          <p:nvPr/>
        </p:nvSpPr>
        <p:spPr>
          <a:xfrm>
            <a:off x="949407" y="4479442"/>
            <a:ext cx="1944132" cy="369332"/>
          </a:xfrm>
          <a:prstGeom prst="rect">
            <a:avLst/>
          </a:prstGeom>
          <a:noFill/>
        </p:spPr>
        <p:txBody>
          <a:bodyPr wrap="square" rtlCol="0">
            <a:spAutoFit/>
          </a:bodyPr>
          <a:lstStyle/>
          <a:p>
            <a:r>
              <a:rPr lang="en-US" dirty="0"/>
              <a:t>Y = log</a:t>
            </a:r>
            <a:r>
              <a:rPr lang="en-US" baseline="-25000" dirty="0"/>
              <a:t>10</a:t>
            </a:r>
            <a:r>
              <a:rPr lang="en-US" dirty="0"/>
              <a:t>1000 = 3</a:t>
            </a:r>
          </a:p>
        </p:txBody>
      </p:sp>
      <p:sp>
        <p:nvSpPr>
          <p:cNvPr id="12" name="TextBox 11"/>
          <p:cNvSpPr txBox="1"/>
          <p:nvPr/>
        </p:nvSpPr>
        <p:spPr>
          <a:xfrm>
            <a:off x="3124200" y="2667000"/>
            <a:ext cx="543182" cy="523220"/>
          </a:xfrm>
          <a:prstGeom prst="rect">
            <a:avLst/>
          </a:prstGeom>
          <a:noFill/>
        </p:spPr>
        <p:txBody>
          <a:bodyPr wrap="square" rtlCol="0">
            <a:spAutoFit/>
          </a:bodyPr>
          <a:lstStyle/>
          <a:p>
            <a:r>
              <a:rPr lang="en-US" sz="2800" dirty="0"/>
              <a:t>if  </a:t>
            </a:r>
          </a:p>
        </p:txBody>
      </p:sp>
      <mc:AlternateContent xmlns:mc="http://schemas.openxmlformats.org/markup-compatibility/2006" xmlns:a14="http://schemas.microsoft.com/office/drawing/2010/main">
        <mc:Choice Requires="a14">
          <p:sp>
            <p:nvSpPr>
              <p:cNvPr id="16" name="Rectangle 15"/>
              <p:cNvSpPr/>
              <p:nvPr/>
            </p:nvSpPr>
            <p:spPr>
              <a:xfrm>
                <a:off x="4246606" y="3489312"/>
                <a:ext cx="934994" cy="370743"/>
              </a:xfrm>
              <a:prstGeom prst="rect">
                <a:avLst/>
              </a:prstGeom>
            </p:spPr>
            <p:txBody>
              <a:bodyPr wrap="square">
                <a:spAutoFit/>
              </a:bodyPr>
              <a:lstStyle/>
              <a:p>
                <a:r>
                  <a:rPr lang="en-US" dirty="0"/>
                  <a:t>X </a:t>
                </a:r>
                <a14:m>
                  <m:oMath xmlns:m="http://schemas.openxmlformats.org/officeDocument/2006/math">
                    <m:r>
                      <a:rPr lang="en-US" i="1" smtClean="0">
                        <a:latin typeface="Cambria Math"/>
                      </a:rPr>
                      <m:t>=</m:t>
                    </m:r>
                    <m:sSup>
                      <m:sSupPr>
                        <m:ctrlPr>
                          <a:rPr lang="en-US" i="1">
                            <a:latin typeface="Cambria Math" panose="02040503050406030204" pitchFamily="18" charset="0"/>
                          </a:rPr>
                        </m:ctrlPr>
                      </m:sSupPr>
                      <m:e>
                        <m:r>
                          <a:rPr lang="en-US" i="1">
                            <a:latin typeface="Cambria Math"/>
                          </a:rPr>
                          <m:t>𝑏</m:t>
                        </m:r>
                      </m:e>
                      <m:sup>
                        <m:r>
                          <a:rPr lang="en-US" b="0" i="1" smtClean="0">
                            <a:latin typeface="Cambria Math"/>
                          </a:rPr>
                          <m:t>𝑦</m:t>
                        </m:r>
                      </m:sup>
                    </m:sSup>
                  </m:oMath>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4246606" y="3489312"/>
                <a:ext cx="934994" cy="370743"/>
              </a:xfrm>
              <a:prstGeom prst="rect">
                <a:avLst/>
              </a:prstGeom>
              <a:blipFill rotWithShape="1">
                <a:blip r:embed="rId5"/>
                <a:stretch>
                  <a:fillRect l="-5882" t="-6557" b="-26230"/>
                </a:stretch>
              </a:blipFill>
            </p:spPr>
            <p:txBody>
              <a:bodyPr/>
              <a:lstStyle/>
              <a:p>
                <a:r>
                  <a:rPr lang="en-US">
                    <a:noFill/>
                  </a:rPr>
                  <a:t> </a:t>
                </a:r>
              </a:p>
            </p:txBody>
          </p:sp>
        </mc:Fallback>
      </mc:AlternateContent>
      <p:sp>
        <p:nvSpPr>
          <p:cNvPr id="17" name="TextBox 16"/>
          <p:cNvSpPr txBox="1"/>
          <p:nvPr/>
        </p:nvSpPr>
        <p:spPr>
          <a:xfrm>
            <a:off x="609600" y="4953000"/>
            <a:ext cx="1656835" cy="523220"/>
          </a:xfrm>
          <a:prstGeom prst="rect">
            <a:avLst/>
          </a:prstGeom>
          <a:noFill/>
        </p:spPr>
        <p:txBody>
          <a:bodyPr wrap="square" rtlCol="0">
            <a:spAutoFit/>
          </a:bodyPr>
          <a:lstStyle/>
          <a:p>
            <a:r>
              <a:rPr lang="en-US" sz="2800" dirty="0"/>
              <a:t>Notes:</a:t>
            </a:r>
          </a:p>
        </p:txBody>
      </p:sp>
      <p:sp>
        <p:nvSpPr>
          <p:cNvPr id="20" name="TextBox 19"/>
          <p:cNvSpPr txBox="1"/>
          <p:nvPr/>
        </p:nvSpPr>
        <p:spPr>
          <a:xfrm>
            <a:off x="928813" y="5476220"/>
            <a:ext cx="5090988" cy="369332"/>
          </a:xfrm>
          <a:prstGeom prst="rect">
            <a:avLst/>
          </a:prstGeom>
          <a:noFill/>
        </p:spPr>
        <p:txBody>
          <a:bodyPr wrap="square" rtlCol="0">
            <a:spAutoFit/>
          </a:bodyPr>
          <a:lstStyle/>
          <a:p>
            <a:r>
              <a:rPr lang="en-US" dirty="0"/>
              <a:t>Base 10 logarithms are called common logarithms </a:t>
            </a:r>
          </a:p>
        </p:txBody>
      </p:sp>
      <p:sp>
        <p:nvSpPr>
          <p:cNvPr id="21" name="TextBox 20"/>
          <p:cNvSpPr txBox="1"/>
          <p:nvPr/>
        </p:nvSpPr>
        <p:spPr>
          <a:xfrm>
            <a:off x="933963" y="5802868"/>
            <a:ext cx="5314437" cy="369332"/>
          </a:xfrm>
          <a:prstGeom prst="rect">
            <a:avLst/>
          </a:prstGeom>
          <a:noFill/>
        </p:spPr>
        <p:txBody>
          <a:bodyPr wrap="square" rtlCol="0">
            <a:spAutoFit/>
          </a:bodyPr>
          <a:lstStyle/>
          <a:p>
            <a:r>
              <a:rPr lang="en-US" dirty="0"/>
              <a:t>Base </a:t>
            </a:r>
            <a:r>
              <a:rPr lang="en-US" i="1" dirty="0"/>
              <a:t>e</a:t>
            </a:r>
            <a:r>
              <a:rPr lang="en-US" dirty="0"/>
              <a:t> logarithms are called natural logarithms  (</a:t>
            </a:r>
            <a:r>
              <a:rPr lang="en-US" i="1" dirty="0" err="1"/>
              <a:t>ln</a:t>
            </a:r>
            <a:r>
              <a:rPr lang="en-US" dirty="0"/>
              <a:t>)</a:t>
            </a:r>
          </a:p>
        </p:txBody>
      </p:sp>
      <mc:AlternateContent xmlns:mc="http://schemas.openxmlformats.org/markup-compatibility/2006" xmlns:a14="http://schemas.microsoft.com/office/drawing/2010/main">
        <mc:Choice Requires="a14">
          <p:sp>
            <p:nvSpPr>
              <p:cNvPr id="23" name="Rectangle 22"/>
              <p:cNvSpPr/>
              <p:nvPr/>
            </p:nvSpPr>
            <p:spPr>
              <a:xfrm>
                <a:off x="1061018" y="2683554"/>
                <a:ext cx="2209800" cy="52322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sz="2800" b="0" i="1" smtClean="0">
                          <a:latin typeface="Cambria Math"/>
                        </a:rPr>
                        <m:t>𝑌</m:t>
                      </m:r>
                      <m:r>
                        <a:rPr lang="en-US" sz="2800" i="1" smtClean="0">
                          <a:latin typeface="Cambria Math"/>
                        </a:rPr>
                        <m:t>=</m:t>
                      </m:r>
                      <m:func>
                        <m:funcPr>
                          <m:ctrlPr>
                            <a:rPr lang="en-US" sz="2800" i="1" smtClean="0">
                              <a:latin typeface="Cambria Math" panose="02040503050406030204" pitchFamily="18" charset="0"/>
                            </a:rPr>
                          </m:ctrlPr>
                        </m:funcPr>
                        <m:fName>
                          <m:sSub>
                            <m:sSubPr>
                              <m:ctrlPr>
                                <a:rPr lang="en-US" sz="2800" i="1" smtClean="0">
                                  <a:latin typeface="Cambria Math" panose="02040503050406030204" pitchFamily="18" charset="0"/>
                                </a:rPr>
                              </m:ctrlPr>
                            </m:sSubPr>
                            <m:e>
                              <m:r>
                                <m:rPr>
                                  <m:sty m:val="p"/>
                                </m:rPr>
                                <a:rPr lang="en-US" sz="2800" i="0" smtClean="0">
                                  <a:latin typeface="Cambria Math"/>
                                </a:rPr>
                                <m:t>log</m:t>
                              </m:r>
                            </m:e>
                            <m:sub>
                              <m:r>
                                <a:rPr lang="en-US" sz="2800" b="0" i="1" smtClean="0">
                                  <a:latin typeface="Cambria Math"/>
                                </a:rPr>
                                <m:t>𝑏</m:t>
                              </m:r>
                            </m:sub>
                          </m:sSub>
                        </m:fName>
                        <m:e>
                          <m:r>
                            <a:rPr lang="en-US" sz="2800" b="0" i="1" smtClean="0">
                              <a:latin typeface="Cambria Math"/>
                            </a:rPr>
                            <m:t>𝑋</m:t>
                          </m:r>
                        </m:e>
                      </m:func>
                    </m:oMath>
                  </m:oMathPara>
                </a14:m>
                <a:endParaRPr lang="en-US" sz="2800" dirty="0"/>
              </a:p>
            </p:txBody>
          </p:sp>
        </mc:Choice>
        <mc:Fallback xmlns="">
          <p:sp>
            <p:nvSpPr>
              <p:cNvPr id="23" name="Rectangle 22"/>
              <p:cNvSpPr>
                <a:spLocks noRot="1" noChangeAspect="1" noMove="1" noResize="1" noEditPoints="1" noAdjustHandles="1" noChangeArrowheads="1" noChangeShapeType="1" noTextEdit="1"/>
              </p:cNvSpPr>
              <p:nvPr/>
            </p:nvSpPr>
            <p:spPr>
              <a:xfrm>
                <a:off x="1061018" y="2683554"/>
                <a:ext cx="2209800" cy="523220"/>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236024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p:bldP spid="18" grpId="0"/>
      <p:bldP spid="19" grpId="0"/>
      <p:bldP spid="17" grpId="0"/>
      <p:bldP spid="20"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447800"/>
            <a:ext cx="4819135" cy="523220"/>
          </a:xfrm>
          <a:prstGeom prst="rect">
            <a:avLst/>
          </a:prstGeom>
          <a:noFill/>
        </p:spPr>
        <p:txBody>
          <a:bodyPr wrap="square" rtlCol="0">
            <a:spAutoFit/>
          </a:bodyPr>
          <a:lstStyle/>
          <a:p>
            <a:r>
              <a:rPr lang="en-US" sz="2800" dirty="0"/>
              <a:t>Properties of Logarithms</a:t>
            </a:r>
          </a:p>
        </p:txBody>
      </p:sp>
      <p:sp>
        <p:nvSpPr>
          <p:cNvPr id="22" name="TextBox 21"/>
          <p:cNvSpPr txBox="1"/>
          <p:nvPr/>
        </p:nvSpPr>
        <p:spPr>
          <a:xfrm>
            <a:off x="794947" y="1971020"/>
            <a:ext cx="2835880" cy="523220"/>
          </a:xfrm>
          <a:prstGeom prst="rect">
            <a:avLst/>
          </a:prstGeom>
          <a:noFill/>
        </p:spPr>
        <p:txBody>
          <a:bodyPr wrap="square" rtlCol="0">
            <a:spAutoFit/>
          </a:bodyPr>
          <a:lstStyle/>
          <a:p>
            <a:r>
              <a:rPr lang="en-US" sz="2800" dirty="0"/>
              <a:t>Product Property</a:t>
            </a:r>
          </a:p>
        </p:txBody>
      </p:sp>
      <p:sp>
        <p:nvSpPr>
          <p:cNvPr id="23" name="TextBox 22"/>
          <p:cNvSpPr txBox="1"/>
          <p:nvPr/>
        </p:nvSpPr>
        <p:spPr>
          <a:xfrm>
            <a:off x="3050133" y="2499878"/>
            <a:ext cx="533400" cy="461665"/>
          </a:xfrm>
          <a:prstGeom prst="rect">
            <a:avLst/>
          </a:prstGeom>
          <a:noFill/>
        </p:spPr>
        <p:txBody>
          <a:bodyPr wrap="square" rtlCol="0">
            <a:spAutoFit/>
          </a:bodyPr>
          <a:lstStyle/>
          <a:p>
            <a:r>
              <a:rPr lang="en-US" sz="2400" dirty="0"/>
              <a:t>or</a:t>
            </a:r>
          </a:p>
        </p:txBody>
      </p:sp>
      <p:sp>
        <p:nvSpPr>
          <p:cNvPr id="24" name="TextBox 23"/>
          <p:cNvSpPr txBox="1"/>
          <p:nvPr/>
        </p:nvSpPr>
        <p:spPr>
          <a:xfrm>
            <a:off x="821720" y="3048000"/>
            <a:ext cx="2835880" cy="523220"/>
          </a:xfrm>
          <a:prstGeom prst="rect">
            <a:avLst/>
          </a:prstGeom>
          <a:noFill/>
        </p:spPr>
        <p:txBody>
          <a:bodyPr wrap="square" rtlCol="0">
            <a:spAutoFit/>
          </a:bodyPr>
          <a:lstStyle/>
          <a:p>
            <a:r>
              <a:rPr lang="en-US" sz="2800" dirty="0"/>
              <a:t>Quotient Property</a:t>
            </a:r>
          </a:p>
        </p:txBody>
      </p:sp>
      <mc:AlternateContent xmlns:mc="http://schemas.openxmlformats.org/markup-compatibility/2006" xmlns:a14="http://schemas.microsoft.com/office/drawing/2010/main">
        <mc:Choice Requires="a14">
          <p:sp>
            <p:nvSpPr>
              <p:cNvPr id="4" name="Rectangle 3"/>
              <p:cNvSpPr/>
              <p:nvPr/>
            </p:nvSpPr>
            <p:spPr>
              <a:xfrm>
                <a:off x="1007843" y="3571220"/>
                <a:ext cx="2040157" cy="60907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f>
                        <m:fPr>
                          <m:ctrlPr>
                            <a:rPr lang="en-US" i="1">
                              <a:latin typeface="Cambria Math" panose="02040503050406030204" pitchFamily="18" charset="0"/>
                            </a:rPr>
                          </m:ctrlPr>
                        </m:fPr>
                        <m:num>
                          <m:r>
                            <a:rPr lang="en-US" i="1">
                              <a:latin typeface="Cambria Math"/>
                            </a:rPr>
                            <m:t>𝑋</m:t>
                          </m:r>
                        </m:num>
                        <m:den>
                          <m:r>
                            <a:rPr lang="en-US" i="1">
                              <a:latin typeface="Cambria Math"/>
                            </a:rPr>
                            <m:t>𝑌</m:t>
                          </m:r>
                        </m:den>
                      </m:f>
                      <m:r>
                        <a:rPr lang="en-US" i="1">
                          <a:latin typeface="Cambria Math"/>
                        </a:rPr>
                        <m:t>=</m:t>
                      </m:r>
                      <m:r>
                        <a:rPr lang="en-US" i="1">
                          <a:latin typeface="Cambria Math"/>
                        </a:rPr>
                        <m:t>𝑙𝑛𝑋</m:t>
                      </m:r>
                      <m:r>
                        <a:rPr lang="en-US" i="1">
                          <a:latin typeface="Cambria Math"/>
                        </a:rPr>
                        <m:t>−</m:t>
                      </m:r>
                      <m:r>
                        <a:rPr lang="en-US" i="1">
                          <a:latin typeface="Cambria Math"/>
                        </a:rPr>
                        <m:t>𝑙𝑛𝑌</m:t>
                      </m:r>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1007843" y="3571220"/>
                <a:ext cx="2040157" cy="609077"/>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300662" y="3578499"/>
                <a:ext cx="2715807"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f>
                        <m:fPr>
                          <m:ctrlPr>
                            <a:rPr lang="en-US" i="1">
                              <a:latin typeface="Cambria Math" panose="02040503050406030204" pitchFamily="18" charset="0"/>
                            </a:rPr>
                          </m:ctrlPr>
                        </m:fPr>
                        <m:num>
                          <m:r>
                            <a:rPr lang="en-US" i="1">
                              <a:latin typeface="Cambria Math"/>
                            </a:rPr>
                            <m:t>3</m:t>
                          </m:r>
                        </m:num>
                        <m:den>
                          <m:r>
                            <a:rPr lang="en-US" i="1">
                              <a:latin typeface="Cambria Math"/>
                            </a:rPr>
                            <m:t>2</m:t>
                          </m:r>
                        </m:den>
                      </m:f>
                      <m:r>
                        <a:rPr lang="en-US" i="1">
                          <a:latin typeface="Cambria Math"/>
                        </a:rPr>
                        <m:t>=</m:t>
                      </m:r>
                      <m:r>
                        <a:rPr lang="en-US" i="1">
                          <a:latin typeface="Cambria Math"/>
                        </a:rPr>
                        <m:t>𝑙𝑛</m:t>
                      </m:r>
                      <m:r>
                        <a:rPr lang="en-US" i="1">
                          <a:latin typeface="Cambria Math"/>
                        </a:rPr>
                        <m:t>3−</m:t>
                      </m:r>
                      <m:r>
                        <a:rPr lang="en-US" i="1">
                          <a:latin typeface="Cambria Math"/>
                        </a:rPr>
                        <m:t>𝑙𝑛</m:t>
                      </m:r>
                      <m:r>
                        <a:rPr lang="en-US" i="1">
                          <a:latin typeface="Cambria Math"/>
                        </a:rPr>
                        <m:t>2=0.406</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300662" y="3578499"/>
                <a:ext cx="2715807" cy="610936"/>
              </a:xfrm>
              <a:prstGeom prst="rect">
                <a:avLst/>
              </a:prstGeom>
              <a:blipFill rotWithShape="1">
                <a:blip r:embed="rId4"/>
                <a:stretch>
                  <a:fillRect/>
                </a:stretch>
              </a:blipFill>
            </p:spPr>
            <p:txBody>
              <a:bodyPr/>
              <a:lstStyle/>
              <a:p>
                <a:r>
                  <a:rPr lang="en-US">
                    <a:noFill/>
                  </a:rPr>
                  <a:t> </a:t>
                </a:r>
              </a:p>
            </p:txBody>
          </p:sp>
        </mc:Fallback>
      </mc:AlternateContent>
      <p:sp>
        <p:nvSpPr>
          <p:cNvPr id="27" name="TextBox 26"/>
          <p:cNvSpPr txBox="1"/>
          <p:nvPr/>
        </p:nvSpPr>
        <p:spPr>
          <a:xfrm>
            <a:off x="3429000" y="3653135"/>
            <a:ext cx="731108" cy="461665"/>
          </a:xfrm>
          <a:prstGeom prst="rect">
            <a:avLst/>
          </a:prstGeom>
          <a:noFill/>
        </p:spPr>
        <p:txBody>
          <a:bodyPr wrap="square" rtlCol="0">
            <a:spAutoFit/>
          </a:bodyPr>
          <a:lstStyle/>
          <a:p>
            <a:r>
              <a:rPr lang="en-US" sz="2400" dirty="0"/>
              <a:t>or</a:t>
            </a:r>
          </a:p>
        </p:txBody>
      </p:sp>
      <mc:AlternateContent xmlns:mc="http://schemas.openxmlformats.org/markup-compatibility/2006" xmlns:a14="http://schemas.microsoft.com/office/drawing/2010/main">
        <mc:Choice Requires="a14">
          <p:sp>
            <p:nvSpPr>
              <p:cNvPr id="8" name="Rectangle 7"/>
              <p:cNvSpPr/>
              <p:nvPr/>
            </p:nvSpPr>
            <p:spPr>
              <a:xfrm>
                <a:off x="1010417" y="2587496"/>
                <a:ext cx="200728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𝑙𝑛𝑋𝑌</m:t>
                      </m:r>
                      <m:r>
                        <a:rPr lang="en-US" i="1">
                          <a:latin typeface="Cambria Math"/>
                        </a:rPr>
                        <m:t>=</m:t>
                      </m:r>
                      <m:r>
                        <a:rPr lang="en-US" i="1">
                          <a:latin typeface="Cambria Math"/>
                        </a:rPr>
                        <m:t>𝑙𝑛𝑋</m:t>
                      </m:r>
                      <m:r>
                        <a:rPr lang="en-US" i="1">
                          <a:latin typeface="Cambria Math"/>
                        </a:rPr>
                        <m:t>+</m:t>
                      </m:r>
                      <m:r>
                        <a:rPr lang="en-US" i="1">
                          <a:latin typeface="Cambria Math"/>
                        </a:rPr>
                        <m:t>𝑙𝑛𝑌</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1010417" y="2587496"/>
                <a:ext cx="2007281"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429000" y="2587496"/>
                <a:ext cx="5638800" cy="369332"/>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r>
                        <a:rPr lang="en-US" i="1">
                          <a:latin typeface="Cambria Math"/>
                        </a:rPr>
                        <m:t>6=</m:t>
                      </m:r>
                      <m:func>
                        <m:funcPr>
                          <m:ctrlPr>
                            <a:rPr lang="en-US" i="1">
                              <a:latin typeface="Cambria Math" panose="02040503050406030204" pitchFamily="18" charset="0"/>
                            </a:rPr>
                          </m:ctrlPr>
                        </m:funcPr>
                        <m:fName>
                          <m:r>
                            <m:rPr>
                              <m:sty m:val="p"/>
                            </m:rPr>
                            <a:rPr lang="en-US">
                              <a:latin typeface="Cambria Math"/>
                            </a:rPr>
                            <m:t>ln</m:t>
                          </m:r>
                        </m:fName>
                        <m:e>
                          <m:d>
                            <m:dPr>
                              <m:ctrlPr>
                                <a:rPr lang="en-US" i="1">
                                  <a:latin typeface="Cambria Math" panose="02040503050406030204" pitchFamily="18" charset="0"/>
                                </a:rPr>
                              </m:ctrlPr>
                            </m:dPr>
                            <m:e>
                              <m:r>
                                <a:rPr lang="en-US" i="1">
                                  <a:latin typeface="Cambria Math"/>
                                </a:rPr>
                                <m:t>3</m:t>
                              </m:r>
                              <m:r>
                                <a:rPr lang="en-US" i="1">
                                  <a:latin typeface="Cambria Math"/>
                                </a:rPr>
                                <m:t>𝑥</m:t>
                              </m:r>
                              <m:r>
                                <a:rPr lang="en-US" i="1">
                                  <a:latin typeface="Cambria Math"/>
                                </a:rPr>
                                <m:t>2</m:t>
                              </m:r>
                            </m:e>
                          </m:d>
                        </m:e>
                      </m:func>
                      <m:r>
                        <a:rPr lang="en-US" i="1">
                          <a:latin typeface="Cambria Math"/>
                        </a:rPr>
                        <m:t>= </m:t>
                      </m:r>
                      <m:r>
                        <a:rPr lang="en-US" i="1">
                          <a:latin typeface="Cambria Math"/>
                        </a:rPr>
                        <m:t>𝑙𝑛</m:t>
                      </m:r>
                      <m:r>
                        <a:rPr lang="en-US" i="1">
                          <a:latin typeface="Cambria Math"/>
                        </a:rPr>
                        <m:t>3+</m:t>
                      </m:r>
                      <m:r>
                        <a:rPr lang="en-US" i="1">
                          <a:latin typeface="Cambria Math"/>
                        </a:rPr>
                        <m:t>𝑙𝑛</m:t>
                      </m:r>
                      <m:r>
                        <a:rPr lang="en-US" i="1">
                          <a:latin typeface="Cambria Math"/>
                        </a:rPr>
                        <m:t>2=1.099+0.693=1.772</m:t>
                      </m:r>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3429000" y="2587496"/>
                <a:ext cx="5638800" cy="369332"/>
              </a:xfrm>
              <a:prstGeom prst="rect">
                <a:avLst/>
              </a:prstGeom>
              <a:blipFill rotWithShape="1">
                <a:blip r:embed="rId6"/>
                <a:stretch>
                  <a:fillRect/>
                </a:stretch>
              </a:blipFill>
            </p:spPr>
            <p:txBody>
              <a:bodyPr/>
              <a:lstStyle/>
              <a:p>
                <a:r>
                  <a:rPr lang="en-US">
                    <a:noFill/>
                  </a:rPr>
                  <a:t> </a:t>
                </a:r>
              </a:p>
            </p:txBody>
          </p:sp>
        </mc:Fallback>
      </mc:AlternateContent>
      <p:sp>
        <p:nvSpPr>
          <p:cNvPr id="28" name="TextBox 27"/>
          <p:cNvSpPr txBox="1"/>
          <p:nvPr/>
        </p:nvSpPr>
        <p:spPr>
          <a:xfrm>
            <a:off x="838200" y="4201180"/>
            <a:ext cx="2835880" cy="523220"/>
          </a:xfrm>
          <a:prstGeom prst="rect">
            <a:avLst/>
          </a:prstGeom>
          <a:noFill/>
        </p:spPr>
        <p:txBody>
          <a:bodyPr wrap="square" rtlCol="0">
            <a:spAutoFit/>
          </a:bodyPr>
          <a:lstStyle/>
          <a:p>
            <a:r>
              <a:rPr lang="en-US" sz="2800" dirty="0"/>
              <a:t>Power Property</a:t>
            </a:r>
          </a:p>
        </p:txBody>
      </p:sp>
      <mc:AlternateContent xmlns:mc="http://schemas.openxmlformats.org/markup-compatibility/2006" xmlns:a14="http://schemas.microsoft.com/office/drawing/2010/main">
        <mc:Choice Requires="a14">
          <p:sp>
            <p:nvSpPr>
              <p:cNvPr id="10" name="Rectangle 9"/>
              <p:cNvSpPr/>
              <p:nvPr/>
            </p:nvSpPr>
            <p:spPr>
              <a:xfrm>
                <a:off x="1033071" y="4812268"/>
                <a:ext cx="167860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sSup>
                        <m:sSupPr>
                          <m:ctrlPr>
                            <a:rPr lang="en-US" i="1">
                              <a:latin typeface="Cambria Math" panose="02040503050406030204" pitchFamily="18" charset="0"/>
                            </a:rPr>
                          </m:ctrlPr>
                        </m:sSupPr>
                        <m:e>
                          <m:r>
                            <a:rPr lang="en-US" i="1">
                              <a:latin typeface="Cambria Math"/>
                            </a:rPr>
                            <m:t>𝑋</m:t>
                          </m:r>
                        </m:e>
                        <m:sup>
                          <m:r>
                            <a:rPr lang="en-US" i="1">
                              <a:latin typeface="Cambria Math"/>
                            </a:rPr>
                            <m:t>𝑛</m:t>
                          </m:r>
                        </m:sup>
                      </m:sSup>
                      <m:r>
                        <a:rPr lang="en-US" i="1">
                          <a:latin typeface="Cambria Math"/>
                        </a:rPr>
                        <m:t>=(</m:t>
                      </m:r>
                      <m:r>
                        <a:rPr lang="en-US" i="1">
                          <a:latin typeface="Cambria Math"/>
                        </a:rPr>
                        <m:t>𝑛</m:t>
                      </m:r>
                      <m:r>
                        <a:rPr lang="en-US" i="1">
                          <a:latin typeface="Cambria Math"/>
                        </a:rPr>
                        <m:t>)</m:t>
                      </m:r>
                      <m:r>
                        <a:rPr lang="en-US" i="1">
                          <a:latin typeface="Cambria Math"/>
                        </a:rPr>
                        <m:t>𝑙𝑛𝑋</m:t>
                      </m:r>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033071" y="4812268"/>
                <a:ext cx="1678600" cy="369332"/>
              </a:xfrm>
              <a:prstGeom prst="rect">
                <a:avLst/>
              </a:prstGeom>
              <a:blipFill rotWithShape="1">
                <a:blip r:embed="rId7"/>
                <a:stretch>
                  <a:fillRect b="-11475"/>
                </a:stretch>
              </a:blipFill>
            </p:spPr>
            <p:txBody>
              <a:bodyPr/>
              <a:lstStyle/>
              <a:p>
                <a:r>
                  <a:rPr lang="en-US">
                    <a:noFill/>
                  </a:rPr>
                  <a:t> </a:t>
                </a:r>
              </a:p>
            </p:txBody>
          </p:sp>
        </mc:Fallback>
      </mc:AlternateContent>
      <p:sp>
        <p:nvSpPr>
          <p:cNvPr id="29" name="TextBox 28"/>
          <p:cNvSpPr txBox="1"/>
          <p:nvPr/>
        </p:nvSpPr>
        <p:spPr>
          <a:xfrm>
            <a:off x="2850292" y="4724400"/>
            <a:ext cx="731108" cy="461665"/>
          </a:xfrm>
          <a:prstGeom prst="rect">
            <a:avLst/>
          </a:prstGeom>
          <a:noFill/>
        </p:spPr>
        <p:txBody>
          <a:bodyPr wrap="square" rtlCol="0">
            <a:spAutoFit/>
          </a:bodyPr>
          <a:lstStyle/>
          <a:p>
            <a:r>
              <a:rPr lang="en-US" sz="2400" dirty="0"/>
              <a:t>or</a:t>
            </a:r>
          </a:p>
        </p:txBody>
      </p:sp>
      <mc:AlternateContent xmlns:mc="http://schemas.openxmlformats.org/markup-compatibility/2006" xmlns:a14="http://schemas.microsoft.com/office/drawing/2010/main">
        <mc:Choice Requires="a14">
          <p:sp>
            <p:nvSpPr>
              <p:cNvPr id="11" name="Rectangle 10"/>
              <p:cNvSpPr/>
              <p:nvPr/>
            </p:nvSpPr>
            <p:spPr>
              <a:xfrm>
                <a:off x="3535260" y="4757806"/>
                <a:ext cx="3481209" cy="39485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sSup>
                        <m:sSupPr>
                          <m:ctrlPr>
                            <a:rPr lang="en-US" i="1">
                              <a:latin typeface="Cambria Math" panose="02040503050406030204" pitchFamily="18" charset="0"/>
                            </a:rPr>
                          </m:ctrlPr>
                        </m:sSupPr>
                        <m:e>
                          <m:r>
                            <a:rPr lang="en-US" i="1">
                              <a:latin typeface="Cambria Math"/>
                            </a:rPr>
                            <m:t>3</m:t>
                          </m:r>
                        </m:e>
                        <m:sup>
                          <m:r>
                            <a:rPr lang="en-US" i="1">
                              <a:latin typeface="Cambria Math"/>
                            </a:rPr>
                            <m:t>2</m:t>
                          </m:r>
                        </m:sup>
                      </m:sSup>
                      <m:r>
                        <a:rPr lang="en-US" i="1">
                          <a:latin typeface="Cambria Math"/>
                        </a:rPr>
                        <m:t>=2</m:t>
                      </m:r>
                      <m:r>
                        <a:rPr lang="en-US" i="1">
                          <a:latin typeface="Cambria Math"/>
                        </a:rPr>
                        <m:t>𝑙𝑛</m:t>
                      </m:r>
                      <m:r>
                        <a:rPr lang="en-US" i="1">
                          <a:latin typeface="Cambria Math"/>
                        </a:rPr>
                        <m:t>3=2</m:t>
                      </m:r>
                      <m:d>
                        <m:dPr>
                          <m:ctrlPr>
                            <a:rPr lang="en-US" i="1">
                              <a:latin typeface="Cambria Math" panose="02040503050406030204" pitchFamily="18" charset="0"/>
                            </a:rPr>
                          </m:ctrlPr>
                        </m:dPr>
                        <m:e>
                          <m:r>
                            <a:rPr lang="en-US" i="1">
                              <a:latin typeface="Cambria Math"/>
                            </a:rPr>
                            <m:t>1.099</m:t>
                          </m:r>
                        </m:e>
                      </m:d>
                      <m:r>
                        <a:rPr lang="en-US" i="1">
                          <a:latin typeface="Cambria Math"/>
                        </a:rPr>
                        <m:t>=2.198</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3535260" y="4757806"/>
                <a:ext cx="3481209" cy="394852"/>
              </a:xfrm>
              <a:prstGeom prst="rect">
                <a:avLst/>
              </a:prstGeom>
              <a:blipFill rotWithShape="1">
                <a:blip r:embed="rId8"/>
                <a:stretch>
                  <a:fillRect/>
                </a:stretch>
              </a:blipFill>
            </p:spPr>
            <p:txBody>
              <a:bodyPr/>
              <a:lstStyle/>
              <a:p>
                <a:r>
                  <a:rPr lang="en-US">
                    <a:noFill/>
                  </a:rPr>
                  <a:t> </a:t>
                </a:r>
              </a:p>
            </p:txBody>
          </p:sp>
        </mc:Fallback>
      </mc:AlternateContent>
      <p:sp>
        <p:nvSpPr>
          <p:cNvPr id="30" name="TextBox 29"/>
          <p:cNvSpPr txBox="1"/>
          <p:nvPr/>
        </p:nvSpPr>
        <p:spPr>
          <a:xfrm>
            <a:off x="838200" y="5345668"/>
            <a:ext cx="7086600" cy="369332"/>
          </a:xfrm>
          <a:prstGeom prst="rect">
            <a:avLst/>
          </a:prstGeom>
          <a:noFill/>
        </p:spPr>
        <p:txBody>
          <a:bodyPr wrap="square" rtlCol="0">
            <a:spAutoFit/>
          </a:bodyPr>
          <a:lstStyle/>
          <a:p>
            <a:r>
              <a:rPr lang="en-US" dirty="0"/>
              <a:t>Note the symmetry between the logarithmic and exponential functions </a:t>
            </a:r>
          </a:p>
        </p:txBody>
      </p:sp>
      <mc:AlternateContent xmlns:mc="http://schemas.openxmlformats.org/markup-compatibility/2006" xmlns:a14="http://schemas.microsoft.com/office/drawing/2010/main">
        <mc:Choice Requires="a14">
          <p:sp>
            <p:nvSpPr>
              <p:cNvPr id="14" name="Rectangle 13"/>
              <p:cNvSpPr/>
              <p:nvPr/>
            </p:nvSpPr>
            <p:spPr>
              <a:xfrm>
                <a:off x="1146246" y="5867400"/>
                <a:ext cx="2435154" cy="37959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𝑙𝑛</m:t>
                      </m:r>
                      <m:sSup>
                        <m:sSupPr>
                          <m:ctrlPr>
                            <a:rPr lang="en-US" i="1">
                              <a:latin typeface="Cambria Math" panose="02040503050406030204" pitchFamily="18" charset="0"/>
                            </a:rPr>
                          </m:ctrlPr>
                        </m:sSupPr>
                        <m:e>
                          <m:r>
                            <a:rPr lang="en-US" i="1">
                              <a:latin typeface="Cambria Math"/>
                            </a:rPr>
                            <m:t>𝑒</m:t>
                          </m:r>
                        </m:e>
                        <m:sup>
                          <m:r>
                            <a:rPr lang="en-US" i="1">
                              <a:latin typeface="Cambria Math"/>
                            </a:rPr>
                            <m:t>𝑥</m:t>
                          </m:r>
                        </m:sup>
                      </m:sSup>
                      <m:r>
                        <a:rPr lang="en-US" i="1">
                          <a:latin typeface="Cambria Math"/>
                        </a:rPr>
                        <m:t>=</m:t>
                      </m:r>
                      <m:r>
                        <a:rPr lang="en-US" i="1">
                          <a:latin typeface="Cambria Math"/>
                        </a:rPr>
                        <m:t>𝑋</m:t>
                      </m:r>
                      <m:r>
                        <a:rPr lang="en-US" i="1">
                          <a:latin typeface="Cambria Math"/>
                        </a:rPr>
                        <m:t> </m:t>
                      </m:r>
                      <m:r>
                        <a:rPr lang="en-US" i="1">
                          <a:latin typeface="Cambria Math"/>
                        </a:rPr>
                        <m:t>𝑎𝑛𝑑</m:t>
                      </m:r>
                      <m:r>
                        <a:rPr lang="en-US" i="1">
                          <a:latin typeface="Cambria Math"/>
                        </a:rPr>
                        <m:t> </m:t>
                      </m:r>
                      <m:sSup>
                        <m:sSupPr>
                          <m:ctrlPr>
                            <a:rPr lang="en-US" i="1">
                              <a:latin typeface="Cambria Math" panose="02040503050406030204" pitchFamily="18" charset="0"/>
                            </a:rPr>
                          </m:ctrlPr>
                        </m:sSupPr>
                        <m:e>
                          <m:r>
                            <a:rPr lang="en-US" i="1">
                              <a:latin typeface="Cambria Math"/>
                            </a:rPr>
                            <m:t>𝑒</m:t>
                          </m:r>
                        </m:e>
                        <m:sup>
                          <m:r>
                            <a:rPr lang="en-US" i="1">
                              <a:latin typeface="Cambria Math"/>
                            </a:rPr>
                            <m:t>𝑙𝑛𝑋</m:t>
                          </m:r>
                        </m:sup>
                      </m:sSup>
                      <m:r>
                        <a:rPr lang="en-US" i="1">
                          <a:latin typeface="Cambria Math"/>
                        </a:rPr>
                        <m:t>=</m:t>
                      </m:r>
                      <m:r>
                        <a:rPr lang="en-US" i="1">
                          <a:latin typeface="Cambria Math"/>
                        </a:rPr>
                        <m:t>𝑋</m:t>
                      </m:r>
                    </m:oMath>
                  </m:oMathPara>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1146246" y="5867400"/>
                <a:ext cx="2435154" cy="379591"/>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4700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4" grpId="0"/>
      <p:bldP spid="7" grpId="0"/>
      <p:bldP spid="27" grpId="0"/>
      <p:bldP spid="8" grpId="0"/>
      <p:bldP spid="9" grpId="0"/>
      <p:bldP spid="28" grpId="0"/>
      <p:bldP spid="10" grpId="0"/>
      <p:bldP spid="29" grpId="0"/>
      <p:bldP spid="11" grpId="0"/>
      <p:bldP spid="30"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295400"/>
            <a:ext cx="1799303" cy="523220"/>
          </a:xfrm>
          <a:prstGeom prst="rect">
            <a:avLst/>
          </a:prstGeom>
          <a:noFill/>
        </p:spPr>
        <p:txBody>
          <a:bodyPr wrap="square" rtlCol="0">
            <a:spAutoFit/>
          </a:bodyPr>
          <a:lstStyle/>
          <a:p>
            <a:r>
              <a:rPr lang="en-US" sz="2800" dirty="0"/>
              <a:t>Marginal</a:t>
            </a:r>
          </a:p>
        </p:txBody>
      </p:sp>
      <p:sp>
        <p:nvSpPr>
          <p:cNvPr id="6" name="Rectangle 5"/>
          <p:cNvSpPr/>
          <p:nvPr/>
        </p:nvSpPr>
        <p:spPr>
          <a:xfrm>
            <a:off x="743464" y="1905000"/>
            <a:ext cx="7409936" cy="646331"/>
          </a:xfrm>
          <a:prstGeom prst="rect">
            <a:avLst/>
          </a:prstGeom>
        </p:spPr>
        <p:txBody>
          <a:bodyPr wrap="square">
            <a:spAutoFit/>
          </a:bodyPr>
          <a:lstStyle/>
          <a:p>
            <a:r>
              <a:rPr lang="en-US" dirty="0"/>
              <a:t>A marginal is defined as the change in the value of the dependent variable associated with a 1 unit change in an independent variable.</a:t>
            </a:r>
          </a:p>
        </p:txBody>
      </p:sp>
      <p:sp>
        <p:nvSpPr>
          <p:cNvPr id="20" name="Rectangle 19"/>
          <p:cNvSpPr/>
          <p:nvPr/>
        </p:nvSpPr>
        <p:spPr>
          <a:xfrm>
            <a:off x="762000" y="2667000"/>
            <a:ext cx="7409936" cy="369332"/>
          </a:xfrm>
          <a:prstGeom prst="rect">
            <a:avLst/>
          </a:prstGeom>
        </p:spPr>
        <p:txBody>
          <a:bodyPr wrap="square">
            <a:spAutoFit/>
          </a:bodyPr>
          <a:lstStyle/>
          <a:p>
            <a:r>
              <a:rPr lang="en-US" dirty="0"/>
              <a:t>Consider the function Y=f(X), where Y is a function of X</a:t>
            </a:r>
          </a:p>
        </p:txBody>
      </p:sp>
      <p:sp>
        <p:nvSpPr>
          <p:cNvPr id="21" name="Rectangle 20"/>
          <p:cNvSpPr/>
          <p:nvPr/>
        </p:nvSpPr>
        <p:spPr>
          <a:xfrm>
            <a:off x="762000" y="2971800"/>
            <a:ext cx="7409936" cy="369332"/>
          </a:xfrm>
          <a:prstGeom prst="rect">
            <a:avLst/>
          </a:prstGeom>
        </p:spPr>
        <p:txBody>
          <a:bodyPr wrap="square">
            <a:spAutoFit/>
          </a:bodyPr>
          <a:lstStyle/>
          <a:p>
            <a:r>
              <a:rPr lang="en-US" dirty="0"/>
              <a:t>Using ∆ (delta) as the “change in”</a:t>
            </a:r>
          </a:p>
        </p:txBody>
      </p:sp>
      <p:sp>
        <p:nvSpPr>
          <p:cNvPr id="25" name="Rectangle 24"/>
          <p:cNvSpPr/>
          <p:nvPr/>
        </p:nvSpPr>
        <p:spPr>
          <a:xfrm>
            <a:off x="762000" y="3288268"/>
            <a:ext cx="7409936" cy="646331"/>
          </a:xfrm>
          <a:prstGeom prst="rect">
            <a:avLst/>
          </a:prstGeom>
        </p:spPr>
        <p:txBody>
          <a:bodyPr wrap="square">
            <a:spAutoFit/>
          </a:bodyPr>
          <a:lstStyle/>
          <a:p>
            <a:r>
              <a:rPr lang="en-US" dirty="0"/>
              <a:t>∆X denotes the “change in” the independent variable X while</a:t>
            </a:r>
          </a:p>
          <a:p>
            <a:r>
              <a:rPr lang="en-US" dirty="0"/>
              <a:t>∆Y denotes the “change in” the dependent variable X resulting from ∆X </a:t>
            </a:r>
          </a:p>
        </p:txBody>
      </p:sp>
      <p:sp>
        <p:nvSpPr>
          <p:cNvPr id="18" name="Rectangle 17"/>
          <p:cNvSpPr/>
          <p:nvPr/>
        </p:nvSpPr>
        <p:spPr>
          <a:xfrm>
            <a:off x="762000" y="4724400"/>
            <a:ext cx="7391400" cy="646331"/>
          </a:xfrm>
          <a:prstGeom prst="rect">
            <a:avLst/>
          </a:prstGeom>
        </p:spPr>
        <p:txBody>
          <a:bodyPr wrap="square">
            <a:spAutoFit/>
          </a:bodyPr>
          <a:lstStyle/>
          <a:p>
            <a:r>
              <a:rPr lang="en-US" dirty="0"/>
              <a:t>The change in Y, ∆Y, divided by the change in X, ∆X, indicates the change in the dependent variable associated with a 1- unit change in the value of X.</a:t>
            </a:r>
          </a:p>
        </p:txBody>
      </p:sp>
      <p:sp>
        <p:nvSpPr>
          <p:cNvPr id="39" name="Rectangle 38"/>
          <p:cNvSpPr/>
          <p:nvPr/>
        </p:nvSpPr>
        <p:spPr>
          <a:xfrm>
            <a:off x="762000" y="5410200"/>
            <a:ext cx="7391400" cy="369332"/>
          </a:xfrm>
          <a:prstGeom prst="rect">
            <a:avLst/>
          </a:prstGeom>
        </p:spPr>
        <p:txBody>
          <a:bodyPr wrap="square">
            <a:spAutoFit/>
          </a:bodyPr>
          <a:lstStyle/>
          <a:p>
            <a:r>
              <a:rPr lang="en-US" dirty="0"/>
              <a:t>Suppose Y</a:t>
            </a:r>
            <a:r>
              <a:rPr lang="en-US" baseline="-25000" dirty="0"/>
              <a:t>1</a:t>
            </a:r>
            <a:r>
              <a:rPr lang="en-US" dirty="0"/>
              <a:t> = 4 when X</a:t>
            </a:r>
            <a:r>
              <a:rPr lang="en-US" baseline="-25000" dirty="0"/>
              <a:t>1</a:t>
            </a:r>
            <a:r>
              <a:rPr lang="en-US" dirty="0"/>
              <a:t> =2 and Y</a:t>
            </a:r>
            <a:r>
              <a:rPr lang="en-US" baseline="-25000" dirty="0"/>
              <a:t>2</a:t>
            </a:r>
            <a:r>
              <a:rPr lang="en-US" dirty="0"/>
              <a:t> = 8 when X</a:t>
            </a:r>
            <a:r>
              <a:rPr lang="en-US" baseline="-25000" dirty="0"/>
              <a:t>2</a:t>
            </a:r>
            <a:r>
              <a:rPr lang="en-US" dirty="0"/>
              <a:t> =4 </a:t>
            </a:r>
          </a:p>
        </p:txBody>
      </p:sp>
      <p:sp>
        <p:nvSpPr>
          <p:cNvPr id="59" name="Rectangle 58"/>
          <p:cNvSpPr/>
          <p:nvPr/>
        </p:nvSpPr>
        <p:spPr>
          <a:xfrm>
            <a:off x="4267200" y="6005900"/>
            <a:ext cx="788472" cy="369332"/>
          </a:xfrm>
          <a:prstGeom prst="rect">
            <a:avLst/>
          </a:prstGeom>
        </p:spPr>
        <p:txBody>
          <a:bodyPr wrap="square">
            <a:spAutoFit/>
          </a:bodyPr>
          <a:lstStyle/>
          <a:p>
            <a:r>
              <a:rPr lang="en-US" dirty="0"/>
              <a:t>thus</a:t>
            </a:r>
          </a:p>
        </p:txBody>
      </p:sp>
      <mc:AlternateContent xmlns:mc="http://schemas.openxmlformats.org/markup-compatibility/2006" xmlns:a14="http://schemas.microsoft.com/office/drawing/2010/main">
        <mc:Choice Requires="a14">
          <p:sp>
            <p:nvSpPr>
              <p:cNvPr id="4" name="Rectangle 3"/>
              <p:cNvSpPr/>
              <p:nvPr/>
            </p:nvSpPr>
            <p:spPr>
              <a:xfrm>
                <a:off x="1216848" y="4038600"/>
                <a:ext cx="2194639"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𝑚𝑎𝑟𝑔𝑖𝑛𝑎𝑙</m:t>
                      </m:r>
                      <m:r>
                        <a:rPr lang="en-US" sz="2000" b="0" i="1" smtClean="0">
                          <a:latin typeface="Cambria Math"/>
                        </a:rPr>
                        <m:t> </m:t>
                      </m:r>
                      <m:r>
                        <a:rPr lang="en-US" sz="2000" b="0" i="1" smtClean="0">
                          <a:latin typeface="Cambria Math"/>
                        </a:rPr>
                        <m:t>𝑌</m:t>
                      </m:r>
                      <m:r>
                        <a:rPr lang="en-US" sz="2000" b="0" i="1" smtClean="0">
                          <a:latin typeface="Cambria Math"/>
                        </a:rPr>
                        <m:t>=</m:t>
                      </m:r>
                      <m:f>
                        <m:fPr>
                          <m:ctrlPr>
                            <a:rPr lang="en-US" sz="2000" i="1">
                              <a:latin typeface="Cambria Math" panose="02040503050406030204" pitchFamily="18" charset="0"/>
                            </a:rPr>
                          </m:ctrlPr>
                        </m:fPr>
                        <m:num>
                          <m:r>
                            <a:rPr lang="en-US" sz="2000" i="1">
                              <a:latin typeface="Cambria Math"/>
                            </a:rPr>
                            <m:t>∆</m:t>
                          </m:r>
                          <m:r>
                            <a:rPr lang="en-US" sz="2000" i="1">
                              <a:latin typeface="Cambria Math"/>
                            </a:rPr>
                            <m:t>𝑌</m:t>
                          </m:r>
                        </m:num>
                        <m:den>
                          <m:r>
                            <a:rPr lang="en-US" sz="2000" i="1">
                              <a:latin typeface="Cambria Math"/>
                            </a:rPr>
                            <m:t>∆</m:t>
                          </m:r>
                          <m:r>
                            <a:rPr lang="en-US" sz="2000" i="1">
                              <a:latin typeface="Cambria Math"/>
                            </a:rPr>
                            <m:t>𝑋</m:t>
                          </m:r>
                        </m:den>
                      </m:f>
                    </m:oMath>
                  </m:oMathPara>
                </a14:m>
                <a:endParaRPr lang="en-US" sz="2000" dirty="0"/>
              </a:p>
            </p:txBody>
          </p:sp>
        </mc:Choice>
        <mc:Fallback xmlns="">
          <p:sp>
            <p:nvSpPr>
              <p:cNvPr id="4" name="Rectangle 3"/>
              <p:cNvSpPr>
                <a:spLocks noRot="1" noChangeAspect="1" noMove="1" noResize="1" noEditPoints="1" noAdjustHandles="1" noChangeArrowheads="1" noChangeShapeType="1" noTextEdit="1"/>
              </p:cNvSpPr>
              <p:nvPr/>
            </p:nvSpPr>
            <p:spPr>
              <a:xfrm>
                <a:off x="1216848" y="4038600"/>
                <a:ext cx="2194639" cy="66851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391930" y="4040659"/>
                <a:ext cx="1372235"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m:t>
                      </m:r>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𝑌</m:t>
                              </m:r>
                            </m:e>
                            <m:sub>
                              <m:r>
                                <a:rPr lang="en-US" sz="2000" i="1">
                                  <a:latin typeface="Cambria Math"/>
                                </a:rPr>
                                <m:t>2</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𝑌</m:t>
                              </m:r>
                            </m:e>
                            <m:sub>
                              <m:r>
                                <a:rPr lang="en-US" sz="2000" i="1">
                                  <a:latin typeface="Cambria Math"/>
                                </a:rPr>
                                <m:t>1</m:t>
                              </m:r>
                            </m:sub>
                          </m:sSub>
                        </m:num>
                        <m:den>
                          <m:sSub>
                            <m:sSubPr>
                              <m:ctrlPr>
                                <a:rPr lang="en-US" sz="2000" i="1">
                                  <a:latin typeface="Cambria Math" panose="02040503050406030204" pitchFamily="18" charset="0"/>
                                </a:rPr>
                              </m:ctrlPr>
                            </m:sSubPr>
                            <m:e>
                              <m:r>
                                <a:rPr lang="en-US" sz="2000" i="1">
                                  <a:latin typeface="Cambria Math"/>
                                </a:rPr>
                                <m:t>𝑋</m:t>
                              </m:r>
                            </m:e>
                            <m:sub>
                              <m:r>
                                <a:rPr lang="en-US" sz="2000" i="1">
                                  <a:latin typeface="Cambria Math"/>
                                </a:rPr>
                                <m:t>2</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𝑋</m:t>
                              </m:r>
                            </m:e>
                            <m:sub>
                              <m:r>
                                <a:rPr lang="en-US" sz="2000" i="1">
                                  <a:latin typeface="Cambria Math"/>
                                </a:rPr>
                                <m:t>1</m:t>
                              </m:r>
                            </m:sub>
                          </m:sSub>
                        </m:den>
                      </m:f>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3391930" y="4040659"/>
                <a:ext cx="1372235" cy="718851"/>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1066800" y="5845663"/>
                <a:ext cx="1108637" cy="7188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000" i="1">
                              <a:latin typeface="Cambria Math" panose="02040503050406030204" pitchFamily="18" charset="0"/>
                            </a:rPr>
                          </m:ctrlPr>
                        </m:fPr>
                        <m:num>
                          <m:sSub>
                            <m:sSubPr>
                              <m:ctrlPr>
                                <a:rPr lang="en-US" sz="2000" i="1">
                                  <a:latin typeface="Cambria Math" panose="02040503050406030204" pitchFamily="18" charset="0"/>
                                </a:rPr>
                              </m:ctrlPr>
                            </m:sSubPr>
                            <m:e>
                              <m:r>
                                <a:rPr lang="en-US" sz="2000" i="1">
                                  <a:latin typeface="Cambria Math"/>
                                </a:rPr>
                                <m:t>𝑌</m:t>
                              </m:r>
                            </m:e>
                            <m:sub>
                              <m:r>
                                <a:rPr lang="en-US" sz="2000" i="1">
                                  <a:latin typeface="Cambria Math"/>
                                </a:rPr>
                                <m:t>2</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𝑌</m:t>
                              </m:r>
                            </m:e>
                            <m:sub>
                              <m:r>
                                <a:rPr lang="en-US" sz="2000" i="1">
                                  <a:latin typeface="Cambria Math"/>
                                </a:rPr>
                                <m:t>1</m:t>
                              </m:r>
                            </m:sub>
                          </m:sSub>
                        </m:num>
                        <m:den>
                          <m:sSub>
                            <m:sSubPr>
                              <m:ctrlPr>
                                <a:rPr lang="en-US" sz="2000" i="1">
                                  <a:latin typeface="Cambria Math" panose="02040503050406030204" pitchFamily="18" charset="0"/>
                                </a:rPr>
                              </m:ctrlPr>
                            </m:sSubPr>
                            <m:e>
                              <m:r>
                                <a:rPr lang="en-US" sz="2000" i="1">
                                  <a:latin typeface="Cambria Math"/>
                                </a:rPr>
                                <m:t>𝑋</m:t>
                              </m:r>
                            </m:e>
                            <m:sub>
                              <m:r>
                                <a:rPr lang="en-US" sz="2000" i="1">
                                  <a:latin typeface="Cambria Math"/>
                                </a:rPr>
                                <m:t>2</m:t>
                              </m:r>
                            </m:sub>
                          </m:sSub>
                          <m:r>
                            <a:rPr lang="en-US" sz="2000" i="1">
                              <a:latin typeface="Cambria Math"/>
                            </a:rPr>
                            <m:t>−</m:t>
                          </m:r>
                          <m:sSub>
                            <m:sSubPr>
                              <m:ctrlPr>
                                <a:rPr lang="en-US" sz="2000" i="1">
                                  <a:latin typeface="Cambria Math" panose="02040503050406030204" pitchFamily="18" charset="0"/>
                                </a:rPr>
                              </m:ctrlPr>
                            </m:sSubPr>
                            <m:e>
                              <m:r>
                                <a:rPr lang="en-US" sz="2000" i="1">
                                  <a:latin typeface="Cambria Math"/>
                                </a:rPr>
                                <m:t>𝑋</m:t>
                              </m:r>
                            </m:e>
                            <m:sub>
                              <m:r>
                                <a:rPr lang="en-US" sz="2000" i="1">
                                  <a:latin typeface="Cambria Math"/>
                                </a:rPr>
                                <m:t>1</m:t>
                              </m:r>
                            </m:sub>
                          </m:sSub>
                        </m:den>
                      </m:f>
                    </m:oMath>
                  </m:oMathPara>
                </a14:m>
                <a:endParaRPr lang="en-US" sz="2000" dirty="0"/>
              </a:p>
            </p:txBody>
          </p:sp>
        </mc:Choice>
        <mc:Fallback xmlns="">
          <p:sp>
            <p:nvSpPr>
              <p:cNvPr id="32" name="Rectangle 31"/>
              <p:cNvSpPr>
                <a:spLocks noRot="1" noChangeAspect="1" noMove="1" noResize="1" noEditPoints="1" noAdjustHandles="1" noChangeArrowheads="1" noChangeShapeType="1" noTextEdit="1"/>
              </p:cNvSpPr>
              <p:nvPr/>
            </p:nvSpPr>
            <p:spPr>
              <a:xfrm>
                <a:off x="1066800" y="5845663"/>
                <a:ext cx="1108637" cy="718851"/>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3" name="Rectangle 32"/>
              <p:cNvSpPr/>
              <p:nvPr/>
            </p:nvSpPr>
            <p:spPr>
              <a:xfrm>
                <a:off x="4827071" y="5808484"/>
                <a:ext cx="2692853"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𝑚𝑎𝑟𝑔𝑖𝑛𝑎𝑙</m:t>
                      </m:r>
                      <m:r>
                        <a:rPr lang="en-US" sz="2000" b="0" i="1" smtClean="0">
                          <a:latin typeface="Cambria Math"/>
                        </a:rPr>
                        <m:t> </m:t>
                      </m:r>
                      <m:r>
                        <a:rPr lang="en-US" sz="2000" b="0" i="1" smtClean="0">
                          <a:latin typeface="Cambria Math"/>
                        </a:rPr>
                        <m:t>𝑌</m:t>
                      </m:r>
                      <m:r>
                        <a:rPr lang="en-US" sz="2000" b="0" i="1" smtClean="0">
                          <a:latin typeface="Cambria Math"/>
                        </a:rPr>
                        <m:t>=</m:t>
                      </m:r>
                      <m:f>
                        <m:fPr>
                          <m:ctrlPr>
                            <a:rPr lang="en-US" sz="2000" i="1">
                              <a:latin typeface="Cambria Math" panose="02040503050406030204" pitchFamily="18" charset="0"/>
                            </a:rPr>
                          </m:ctrlPr>
                        </m:fPr>
                        <m:num>
                          <m:r>
                            <a:rPr lang="en-US" sz="2000" i="1">
                              <a:latin typeface="Cambria Math"/>
                            </a:rPr>
                            <m:t>∆</m:t>
                          </m:r>
                          <m:r>
                            <a:rPr lang="en-US" sz="2000" i="1">
                              <a:latin typeface="Cambria Math"/>
                            </a:rPr>
                            <m:t>𝑌</m:t>
                          </m:r>
                        </m:num>
                        <m:den>
                          <m:r>
                            <a:rPr lang="en-US" sz="2000" i="1">
                              <a:latin typeface="Cambria Math"/>
                            </a:rPr>
                            <m:t>∆</m:t>
                          </m:r>
                          <m:r>
                            <a:rPr lang="en-US" sz="2000" i="1">
                              <a:latin typeface="Cambria Math"/>
                            </a:rPr>
                            <m:t>𝑋</m:t>
                          </m:r>
                        </m:den>
                      </m:f>
                      <m:r>
                        <a:rPr lang="en-US" sz="2000" b="0" i="1" smtClean="0">
                          <a:latin typeface="Cambria Math"/>
                        </a:rPr>
                        <m:t>=2</m:t>
                      </m:r>
                    </m:oMath>
                  </m:oMathPara>
                </a14:m>
                <a:endParaRPr lang="en-US" sz="2000" dirty="0"/>
              </a:p>
            </p:txBody>
          </p:sp>
        </mc:Choice>
        <mc:Fallback xmlns="">
          <p:sp>
            <p:nvSpPr>
              <p:cNvPr id="33" name="Rectangle 32"/>
              <p:cNvSpPr>
                <a:spLocks noRot="1" noChangeAspect="1" noMove="1" noResize="1" noEditPoints="1" noAdjustHandles="1" noChangeArrowheads="1" noChangeShapeType="1" noTextEdit="1"/>
              </p:cNvSpPr>
              <p:nvPr/>
            </p:nvSpPr>
            <p:spPr>
              <a:xfrm>
                <a:off x="4827071" y="5808484"/>
                <a:ext cx="2692853" cy="66851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2052142" y="5867400"/>
                <a:ext cx="2052678" cy="66851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a:rPr>
                        <m:t>=</m:t>
                      </m:r>
                      <m:f>
                        <m:fPr>
                          <m:ctrlPr>
                            <a:rPr lang="en-US" sz="2000" i="1" smtClean="0">
                              <a:latin typeface="Cambria Math" panose="02040503050406030204" pitchFamily="18" charset="0"/>
                            </a:rPr>
                          </m:ctrlPr>
                        </m:fPr>
                        <m:num>
                          <m:r>
                            <a:rPr lang="en-US" sz="2000" i="1">
                              <a:latin typeface="Cambria Math"/>
                            </a:rPr>
                            <m:t>8−4</m:t>
                          </m:r>
                        </m:num>
                        <m:den>
                          <m:r>
                            <a:rPr lang="en-US" sz="2000" b="0" i="1" smtClean="0">
                              <a:latin typeface="Cambria Math"/>
                            </a:rPr>
                            <m:t>4</m:t>
                          </m:r>
                          <m:r>
                            <a:rPr lang="en-US" sz="2000" i="1">
                              <a:latin typeface="Cambria Math"/>
                            </a:rPr>
                            <m:t>−2</m:t>
                          </m:r>
                        </m:den>
                      </m:f>
                      <m:r>
                        <a:rPr lang="en-US" sz="2000" i="1">
                          <a:latin typeface="Cambria Math"/>
                        </a:rPr>
                        <m:t>=</m:t>
                      </m:r>
                      <m:f>
                        <m:fPr>
                          <m:ctrlPr>
                            <a:rPr lang="en-US" sz="2000" i="1">
                              <a:latin typeface="Cambria Math" panose="02040503050406030204" pitchFamily="18" charset="0"/>
                            </a:rPr>
                          </m:ctrlPr>
                        </m:fPr>
                        <m:num>
                          <m:r>
                            <a:rPr lang="en-US" sz="2000" i="1">
                              <a:latin typeface="Cambria Math"/>
                            </a:rPr>
                            <m:t>4</m:t>
                          </m:r>
                        </m:num>
                        <m:den>
                          <m:r>
                            <a:rPr lang="en-US" sz="2000" b="0" i="1" smtClean="0">
                              <a:latin typeface="Cambria Math"/>
                            </a:rPr>
                            <m:t>2</m:t>
                          </m:r>
                        </m:den>
                      </m:f>
                      <m:r>
                        <a:rPr lang="en-US" sz="2000" i="1">
                          <a:latin typeface="Cambria Math"/>
                        </a:rPr>
                        <m:t>=</m:t>
                      </m:r>
                      <m:r>
                        <a:rPr lang="en-US" sz="2000" b="0" i="1" smtClean="0">
                          <a:latin typeface="Cambria Math"/>
                        </a:rPr>
                        <m:t>2</m:t>
                      </m:r>
                    </m:oMath>
                  </m:oMathPara>
                </a14:m>
                <a:endParaRPr lang="en-US" sz="2000" dirty="0"/>
              </a:p>
            </p:txBody>
          </p:sp>
        </mc:Choice>
        <mc:Fallback xmlns="">
          <p:sp>
            <p:nvSpPr>
              <p:cNvPr id="7" name="Rectangle 6"/>
              <p:cNvSpPr>
                <a:spLocks noRot="1" noChangeAspect="1" noMove="1" noResize="1" noEditPoints="1" noAdjustHandles="1" noChangeArrowheads="1" noChangeShapeType="1" noTextEdit="1"/>
              </p:cNvSpPr>
              <p:nvPr/>
            </p:nvSpPr>
            <p:spPr>
              <a:xfrm>
                <a:off x="2052142" y="5867400"/>
                <a:ext cx="2052678" cy="668516"/>
              </a:xfrm>
              <a:prstGeom prst="rect">
                <a:avLst/>
              </a:prstGeom>
              <a:blipFill rotWithShape="1">
                <a:blip r:embed="rId7"/>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69075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5" grpId="0"/>
      <p:bldP spid="18" grpId="0"/>
      <p:bldP spid="39" grpId="0"/>
      <p:bldP spid="59" grpId="0"/>
      <p:bldP spid="4" grpId="0"/>
      <p:bldP spid="5" grpId="0"/>
      <p:bldP spid="32" grpId="0"/>
      <p:bldP spid="33"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Transitive Properties</a:t>
            </a:r>
          </a:p>
        </p:txBody>
      </p:sp>
      <p:sp>
        <p:nvSpPr>
          <p:cNvPr id="4" name="TextBox 3"/>
          <p:cNvSpPr txBox="1"/>
          <p:nvPr/>
        </p:nvSpPr>
        <p:spPr>
          <a:xfrm>
            <a:off x="990600" y="2286000"/>
            <a:ext cx="3810000" cy="369332"/>
          </a:xfrm>
          <a:prstGeom prst="rect">
            <a:avLst/>
          </a:prstGeom>
          <a:noFill/>
        </p:spPr>
        <p:txBody>
          <a:bodyPr wrap="square" rtlCol="0">
            <a:spAutoFit/>
          </a:bodyPr>
          <a:lstStyle/>
          <a:p>
            <a:r>
              <a:rPr lang="en-US" dirty="0"/>
              <a:t>If X, Y, and Z are real numbers, then</a:t>
            </a:r>
          </a:p>
        </p:txBody>
      </p:sp>
      <p:sp>
        <p:nvSpPr>
          <p:cNvPr id="5" name="TextBox 4"/>
          <p:cNvSpPr txBox="1"/>
          <p:nvPr/>
        </p:nvSpPr>
        <p:spPr>
          <a:xfrm>
            <a:off x="1447800" y="2819400"/>
            <a:ext cx="4953000" cy="523220"/>
          </a:xfrm>
          <a:prstGeom prst="rect">
            <a:avLst/>
          </a:prstGeom>
          <a:noFill/>
        </p:spPr>
        <p:txBody>
          <a:bodyPr wrap="square" rtlCol="0">
            <a:spAutoFit/>
          </a:bodyPr>
          <a:lstStyle/>
          <a:p>
            <a:r>
              <a:rPr lang="en-US" sz="2800" dirty="0"/>
              <a:t>If X = Y and Y = Z then X = Z</a:t>
            </a:r>
          </a:p>
        </p:txBody>
      </p:sp>
      <p:sp>
        <p:nvSpPr>
          <p:cNvPr id="6" name="TextBox 5"/>
          <p:cNvSpPr txBox="1"/>
          <p:nvPr/>
        </p:nvSpPr>
        <p:spPr>
          <a:xfrm>
            <a:off x="1447800" y="3429000"/>
            <a:ext cx="6019800" cy="523220"/>
          </a:xfrm>
          <a:prstGeom prst="rect">
            <a:avLst/>
          </a:prstGeom>
          <a:noFill/>
        </p:spPr>
        <p:txBody>
          <a:bodyPr wrap="square" rtlCol="0">
            <a:spAutoFit/>
          </a:bodyPr>
          <a:lstStyle/>
          <a:p>
            <a:r>
              <a:rPr lang="en-US" sz="2800" dirty="0"/>
              <a:t>Example:  If X = Y and X = 5 then Y = 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cxnSp>
        <p:nvCxnSpPr>
          <p:cNvPr id="9" name="Straight Connector 8"/>
          <p:cNvCxnSpPr/>
          <p:nvPr/>
        </p:nvCxnSpPr>
        <p:spPr>
          <a:xfrm>
            <a:off x="1219200" y="1676400"/>
            <a:ext cx="0" cy="4572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219200" y="6248400"/>
            <a:ext cx="5562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Freeform 14"/>
          <p:cNvSpPr/>
          <p:nvPr/>
        </p:nvSpPr>
        <p:spPr>
          <a:xfrm>
            <a:off x="1248032" y="2471351"/>
            <a:ext cx="5016844" cy="3756454"/>
          </a:xfrm>
          <a:custGeom>
            <a:avLst/>
            <a:gdLst>
              <a:gd name="connsiteX0" fmla="*/ 0 w 5016844"/>
              <a:gd name="connsiteY0" fmla="*/ 3756454 h 3756454"/>
              <a:gd name="connsiteX1" fmla="*/ 1643449 w 5016844"/>
              <a:gd name="connsiteY1" fmla="*/ 1359244 h 3756454"/>
              <a:gd name="connsiteX2" fmla="*/ 3435179 w 5016844"/>
              <a:gd name="connsiteY2" fmla="*/ 284206 h 3756454"/>
              <a:gd name="connsiteX3" fmla="*/ 5016844 w 5016844"/>
              <a:gd name="connsiteY3" fmla="*/ 0 h 3756454"/>
              <a:gd name="connsiteX4" fmla="*/ 5016844 w 5016844"/>
              <a:gd name="connsiteY4" fmla="*/ 0 h 3756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6844" h="3756454">
                <a:moveTo>
                  <a:pt x="0" y="3756454"/>
                </a:moveTo>
                <a:cubicBezTo>
                  <a:pt x="535459" y="2847203"/>
                  <a:pt x="1070919" y="1937952"/>
                  <a:pt x="1643449" y="1359244"/>
                </a:cubicBezTo>
                <a:cubicBezTo>
                  <a:pt x="2215979" y="780536"/>
                  <a:pt x="2872947" y="510747"/>
                  <a:pt x="3435179" y="284206"/>
                </a:cubicBezTo>
                <a:cubicBezTo>
                  <a:pt x="3997412" y="57665"/>
                  <a:pt x="5016844" y="0"/>
                  <a:pt x="5016844" y="0"/>
                </a:cubicBezTo>
                <a:lnTo>
                  <a:pt x="5016844"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1689786" y="4470737"/>
            <a:ext cx="495300" cy="1015663"/>
          </a:xfrm>
          <a:prstGeom prst="rect">
            <a:avLst/>
          </a:prstGeom>
          <a:noFill/>
        </p:spPr>
        <p:txBody>
          <a:bodyPr wrap="square" rtlCol="0">
            <a:spAutoFit/>
          </a:bodyPr>
          <a:lstStyle/>
          <a:p>
            <a:r>
              <a:rPr lang="en-US" sz="6000" dirty="0"/>
              <a:t>.</a:t>
            </a:r>
          </a:p>
        </p:txBody>
      </p:sp>
      <p:sp>
        <p:nvSpPr>
          <p:cNvPr id="26" name="TextBox 25"/>
          <p:cNvSpPr txBox="1"/>
          <p:nvPr/>
        </p:nvSpPr>
        <p:spPr>
          <a:xfrm>
            <a:off x="2171700" y="3733800"/>
            <a:ext cx="495300" cy="1015663"/>
          </a:xfrm>
          <a:prstGeom prst="rect">
            <a:avLst/>
          </a:prstGeom>
          <a:noFill/>
        </p:spPr>
        <p:txBody>
          <a:bodyPr wrap="square" rtlCol="0">
            <a:spAutoFit/>
          </a:bodyPr>
          <a:lstStyle/>
          <a:p>
            <a:r>
              <a:rPr lang="en-US" sz="6000" dirty="0"/>
              <a:t>.</a:t>
            </a:r>
          </a:p>
        </p:txBody>
      </p:sp>
      <p:cxnSp>
        <p:nvCxnSpPr>
          <p:cNvPr id="22" name="Straight Connector 21"/>
          <p:cNvCxnSpPr/>
          <p:nvPr/>
        </p:nvCxnSpPr>
        <p:spPr>
          <a:xfrm>
            <a:off x="2362200" y="4470737"/>
            <a:ext cx="0" cy="180546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05000" y="5202195"/>
            <a:ext cx="0" cy="104620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1248032" y="5198076"/>
            <a:ext cx="587461"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219200" y="4470737"/>
            <a:ext cx="108585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3924300" y="2286000"/>
            <a:ext cx="495300" cy="1015663"/>
          </a:xfrm>
          <a:prstGeom prst="rect">
            <a:avLst/>
          </a:prstGeom>
          <a:noFill/>
        </p:spPr>
        <p:txBody>
          <a:bodyPr wrap="square" rtlCol="0">
            <a:spAutoFit/>
          </a:bodyPr>
          <a:lstStyle/>
          <a:p>
            <a:r>
              <a:rPr lang="en-US" sz="6000" dirty="0"/>
              <a:t>.</a:t>
            </a:r>
          </a:p>
        </p:txBody>
      </p:sp>
      <p:sp>
        <p:nvSpPr>
          <p:cNvPr id="41" name="TextBox 40"/>
          <p:cNvSpPr txBox="1"/>
          <p:nvPr/>
        </p:nvSpPr>
        <p:spPr>
          <a:xfrm>
            <a:off x="4381500" y="2057400"/>
            <a:ext cx="495300" cy="1015663"/>
          </a:xfrm>
          <a:prstGeom prst="rect">
            <a:avLst/>
          </a:prstGeom>
          <a:noFill/>
        </p:spPr>
        <p:txBody>
          <a:bodyPr wrap="square" rtlCol="0">
            <a:spAutoFit/>
          </a:bodyPr>
          <a:lstStyle/>
          <a:p>
            <a:r>
              <a:rPr lang="en-US" sz="6000" dirty="0"/>
              <a:t>.</a:t>
            </a:r>
          </a:p>
        </p:txBody>
      </p:sp>
      <p:cxnSp>
        <p:nvCxnSpPr>
          <p:cNvPr id="42" name="Straight Connector 41"/>
          <p:cNvCxnSpPr/>
          <p:nvPr/>
        </p:nvCxnSpPr>
        <p:spPr>
          <a:xfrm>
            <a:off x="4114800" y="2971800"/>
            <a:ext cx="0" cy="32766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572000" y="2819400"/>
            <a:ext cx="0" cy="342900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1219200" y="2793831"/>
            <a:ext cx="33528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flipH="1">
            <a:off x="1219200" y="2971800"/>
            <a:ext cx="2895600"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Rectangle 49"/>
              <p:cNvSpPr/>
              <p:nvPr/>
            </p:nvSpPr>
            <p:spPr>
              <a:xfrm>
                <a:off x="698673" y="4615593"/>
                <a:ext cx="5205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r>
                        <a:rPr lang="en-US" i="1">
                          <a:latin typeface="Cambria Math"/>
                        </a:rPr>
                        <m:t>𝑌</m:t>
                      </m:r>
                    </m:oMath>
                  </m:oMathPara>
                </a14:m>
                <a:endParaRPr lang="en-US" dirty="0"/>
              </a:p>
            </p:txBody>
          </p:sp>
        </mc:Choice>
        <mc:Fallback xmlns="">
          <p:sp>
            <p:nvSpPr>
              <p:cNvPr id="50" name="Rectangle 49"/>
              <p:cNvSpPr>
                <a:spLocks noRot="1" noChangeAspect="1" noMove="1" noResize="1" noEditPoints="1" noAdjustHandles="1" noChangeArrowheads="1" noChangeShapeType="1" noTextEdit="1"/>
              </p:cNvSpPr>
              <p:nvPr/>
            </p:nvSpPr>
            <p:spPr>
              <a:xfrm>
                <a:off x="698673" y="4615593"/>
                <a:ext cx="520527" cy="3693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2" name="Rectangle 51"/>
              <p:cNvSpPr/>
              <p:nvPr/>
            </p:nvSpPr>
            <p:spPr>
              <a:xfrm>
                <a:off x="698673" y="2703731"/>
                <a:ext cx="52052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r>
                        <a:rPr lang="en-US" i="1">
                          <a:latin typeface="Cambria Math"/>
                        </a:rPr>
                        <m:t>𝑌</m:t>
                      </m:r>
                    </m:oMath>
                  </m:oMathPara>
                </a14:m>
                <a:endParaRPr lang="en-US" dirty="0"/>
              </a:p>
            </p:txBody>
          </p:sp>
        </mc:Choice>
        <mc:Fallback xmlns="">
          <p:sp>
            <p:nvSpPr>
              <p:cNvPr id="52" name="Rectangle 51"/>
              <p:cNvSpPr>
                <a:spLocks noRot="1" noChangeAspect="1" noMove="1" noResize="1" noEditPoints="1" noAdjustHandles="1" noChangeArrowheads="1" noChangeShapeType="1" noTextEdit="1"/>
              </p:cNvSpPr>
              <p:nvPr/>
            </p:nvSpPr>
            <p:spPr>
              <a:xfrm>
                <a:off x="698673" y="2703731"/>
                <a:ext cx="520527"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3" name="Rectangle 52"/>
              <p:cNvSpPr/>
              <p:nvPr/>
            </p:nvSpPr>
            <p:spPr>
              <a:xfrm>
                <a:off x="836531" y="1673314"/>
                <a:ext cx="38266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oMath>
                  </m:oMathPara>
                </a14:m>
                <a:endParaRPr lang="en-US" dirty="0"/>
              </a:p>
            </p:txBody>
          </p:sp>
        </mc:Choice>
        <mc:Fallback xmlns="">
          <p:sp>
            <p:nvSpPr>
              <p:cNvPr id="53" name="Rectangle 52"/>
              <p:cNvSpPr>
                <a:spLocks noRot="1" noChangeAspect="1" noMove="1" noResize="1" noEditPoints="1" noAdjustHandles="1" noChangeArrowheads="1" noChangeShapeType="1" noTextEdit="1"/>
              </p:cNvSpPr>
              <p:nvPr/>
            </p:nvSpPr>
            <p:spPr>
              <a:xfrm>
                <a:off x="836531" y="1673314"/>
                <a:ext cx="382669"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Rectangle 53"/>
              <p:cNvSpPr/>
              <p:nvPr/>
            </p:nvSpPr>
            <p:spPr>
              <a:xfrm>
                <a:off x="1872729" y="6260068"/>
                <a:ext cx="53014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r>
                        <a:rPr lang="en-US" i="1">
                          <a:latin typeface="Cambria Math"/>
                        </a:rPr>
                        <m:t>𝑋</m:t>
                      </m:r>
                    </m:oMath>
                  </m:oMathPara>
                </a14:m>
                <a:endParaRPr lang="en-US" dirty="0"/>
              </a:p>
            </p:txBody>
          </p:sp>
        </mc:Choice>
        <mc:Fallback xmlns="">
          <p:sp>
            <p:nvSpPr>
              <p:cNvPr id="54" name="Rectangle 53"/>
              <p:cNvSpPr>
                <a:spLocks noRot="1" noChangeAspect="1" noMove="1" noResize="1" noEditPoints="1" noAdjustHandles="1" noChangeArrowheads="1" noChangeShapeType="1" noTextEdit="1"/>
              </p:cNvSpPr>
              <p:nvPr/>
            </p:nvSpPr>
            <p:spPr>
              <a:xfrm>
                <a:off x="1872729" y="6260068"/>
                <a:ext cx="530145"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5" name="Rectangle 54"/>
              <p:cNvSpPr/>
              <p:nvPr/>
            </p:nvSpPr>
            <p:spPr>
              <a:xfrm>
                <a:off x="6465713" y="6276202"/>
                <a:ext cx="39228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𝑋</m:t>
                      </m:r>
                    </m:oMath>
                  </m:oMathPara>
                </a14:m>
                <a:endParaRPr lang="en-US" dirty="0"/>
              </a:p>
            </p:txBody>
          </p:sp>
        </mc:Choice>
        <mc:Fallback xmlns="">
          <p:sp>
            <p:nvSpPr>
              <p:cNvPr id="55" name="Rectangle 54"/>
              <p:cNvSpPr>
                <a:spLocks noRot="1" noChangeAspect="1" noMove="1" noResize="1" noEditPoints="1" noAdjustHandles="1" noChangeArrowheads="1" noChangeShapeType="1" noTextEdit="1"/>
              </p:cNvSpPr>
              <p:nvPr/>
            </p:nvSpPr>
            <p:spPr>
              <a:xfrm>
                <a:off x="6465713" y="6276202"/>
                <a:ext cx="392287"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4114800" y="6248400"/>
                <a:ext cx="53014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r>
                        <a:rPr lang="en-US" i="1">
                          <a:latin typeface="Cambria Math"/>
                        </a:rPr>
                        <m:t>𝑋</m:t>
                      </m:r>
                    </m:oMath>
                  </m:oMathPara>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4114800" y="6248400"/>
                <a:ext cx="530145" cy="369332"/>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53410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down)">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wipe(down)">
                                      <p:cBhvr>
                                        <p:cTn id="16" dur="500"/>
                                        <p:tgtEl>
                                          <p:spTgt spid="3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down)">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wipe(down)">
                                      <p:cBhvr>
                                        <p:cTn id="30" dur="500"/>
                                        <p:tgtEl>
                                          <p:spTgt spid="37"/>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42"/>
                                        </p:tgtEl>
                                        <p:attrNameLst>
                                          <p:attrName>style.visibility</p:attrName>
                                        </p:attrNameLst>
                                      </p:cBhvr>
                                      <p:to>
                                        <p:strVal val="visible"/>
                                      </p:to>
                                    </p:set>
                                    <p:animEffect transition="in" filter="wipe(down)">
                                      <p:cBhvr>
                                        <p:cTn id="43" dur="500"/>
                                        <p:tgtEl>
                                          <p:spTgt spid="42"/>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4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wipe(down)">
                                      <p:cBhvr>
                                        <p:cTn id="52" dur="500"/>
                                        <p:tgtEl>
                                          <p:spTgt spid="49"/>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wipe(down)">
                                      <p:cBhvr>
                                        <p:cTn id="57" dur="5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41"/>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46"/>
                                        </p:tgtEl>
                                        <p:attrNameLst>
                                          <p:attrName>style.visibility</p:attrName>
                                        </p:attrNameLst>
                                      </p:cBhvr>
                                      <p:to>
                                        <p:strVal val="visible"/>
                                      </p:to>
                                    </p:set>
                                    <p:animEffect transition="in" filter="wipe(down)">
                                      <p:cBhvr>
                                        <p:cTn id="66" dur="500"/>
                                        <p:tgtEl>
                                          <p:spTgt spid="46"/>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6" grpId="0"/>
      <p:bldP spid="40" grpId="0"/>
      <p:bldP spid="41" grpId="0"/>
      <p:bldP spid="50" grpId="0"/>
      <p:bldP spid="52" grpId="0"/>
      <p:bldP spid="54" grpId="0"/>
      <p:bldP spid="2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14864" y="1447800"/>
            <a:ext cx="4819135" cy="523220"/>
          </a:xfrm>
          <a:prstGeom prst="rect">
            <a:avLst/>
          </a:prstGeom>
          <a:noFill/>
        </p:spPr>
        <p:txBody>
          <a:bodyPr wrap="square" rtlCol="0">
            <a:spAutoFit/>
          </a:bodyPr>
          <a:lstStyle/>
          <a:p>
            <a:r>
              <a:rPr lang="en-US" sz="2800" dirty="0"/>
              <a:t>Marginal</a:t>
            </a:r>
          </a:p>
        </p:txBody>
      </p:sp>
      <mc:AlternateContent xmlns:mc="http://schemas.openxmlformats.org/markup-compatibility/2006" xmlns:a14="http://schemas.microsoft.com/office/drawing/2010/main">
        <mc:Choice Requires="a14">
          <p:sp>
            <p:nvSpPr>
              <p:cNvPr id="7" name="Rectangle 6"/>
              <p:cNvSpPr/>
              <p:nvPr/>
            </p:nvSpPr>
            <p:spPr>
              <a:xfrm>
                <a:off x="6128836" y="4540185"/>
                <a:ext cx="1601464"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unc>
                        <m:funcPr>
                          <m:ctrlPr>
                            <a:rPr lang="en-US" i="1">
                              <a:latin typeface="Cambria Math" panose="02040503050406030204" pitchFamily="18" charset="0"/>
                            </a:rPr>
                          </m:ctrlPr>
                        </m:funcPr>
                        <m:fName>
                          <m:limLow>
                            <m:limLowPr>
                              <m:ctrlPr>
                                <a:rPr lang="en-US" i="1">
                                  <a:latin typeface="Cambria Math" panose="02040503050406030204" pitchFamily="18" charset="0"/>
                                </a:rPr>
                              </m:ctrlPr>
                            </m:limLowPr>
                            <m:e>
                              <m:r>
                                <m:rPr>
                                  <m:sty m:val="p"/>
                                </m:rPr>
                                <a:rPr lang="en-US">
                                  <a:latin typeface="Cambria Math"/>
                                </a:rPr>
                                <m:t>lim</m:t>
                              </m:r>
                            </m:e>
                            <m:lim>
                              <m:r>
                                <a:rPr lang="en-US" i="1">
                                  <a:latin typeface="Cambria Math"/>
                                </a:rPr>
                                <m:t>∆</m:t>
                              </m:r>
                              <m:r>
                                <a:rPr lang="en-US" i="1">
                                  <a:latin typeface="Cambria Math"/>
                                </a:rPr>
                                <m:t>𝑥</m:t>
                              </m:r>
                              <m:r>
                                <a:rPr lang="en-US" i="1" smtClean="0">
                                  <a:latin typeface="Cambria Math"/>
                                  <a:ea typeface="Cambria Math"/>
                                </a:rPr>
                                <m:t>→</m:t>
                              </m:r>
                              <m:r>
                                <a:rPr lang="en-US" i="1">
                                  <a:latin typeface="Cambria Math"/>
                                </a:rPr>
                                <m:t>0</m:t>
                              </m:r>
                            </m:lim>
                          </m:limLow>
                        </m:fName>
                        <m:e>
                          <m:f>
                            <m:fPr>
                              <m:ctrlPr>
                                <a:rPr lang="en-US" i="1">
                                  <a:latin typeface="Cambria Math" panose="02040503050406030204" pitchFamily="18" charset="0"/>
                                </a:rPr>
                              </m:ctrlPr>
                            </m:fPr>
                            <m:num>
                              <m:r>
                                <a:rPr lang="en-US" i="1">
                                  <a:latin typeface="Cambria Math"/>
                                </a:rPr>
                                <m:t>∆</m:t>
                              </m:r>
                              <m:r>
                                <a:rPr lang="en-US" i="1">
                                  <a:latin typeface="Cambria Math"/>
                                </a:rPr>
                                <m:t>𝑌</m:t>
                              </m:r>
                            </m:num>
                            <m:den>
                              <m:r>
                                <a:rPr lang="en-US" i="1">
                                  <a:latin typeface="Cambria Math"/>
                                </a:rPr>
                                <m:t>∆</m:t>
                              </m:r>
                              <m:r>
                                <a:rPr lang="en-US" i="1">
                                  <a:latin typeface="Cambria Math"/>
                                </a:rPr>
                                <m:t>𝑋</m:t>
                              </m:r>
                            </m:den>
                          </m:f>
                        </m:e>
                      </m:func>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6128836" y="4540185"/>
                <a:ext cx="1601464" cy="618246"/>
              </a:xfrm>
              <a:prstGeom prst="rect">
                <a:avLst/>
              </a:prstGeom>
              <a:blipFill rotWithShape="1">
                <a:blip r:embed="rId3"/>
                <a:stretch>
                  <a:fillRect/>
                </a:stretch>
              </a:blipFill>
            </p:spPr>
            <p:txBody>
              <a:bodyPr/>
              <a:lstStyle/>
              <a:p>
                <a:r>
                  <a:rPr lang="en-US">
                    <a:noFill/>
                  </a:rPr>
                  <a:t> </a:t>
                </a:r>
              </a:p>
            </p:txBody>
          </p:sp>
        </mc:Fallback>
      </mc:AlternateContent>
      <p:sp>
        <p:nvSpPr>
          <p:cNvPr id="8" name="Rectangle 7"/>
          <p:cNvSpPr/>
          <p:nvPr/>
        </p:nvSpPr>
        <p:spPr>
          <a:xfrm>
            <a:off x="4953000" y="1313227"/>
            <a:ext cx="4038600" cy="3693319"/>
          </a:xfrm>
          <a:prstGeom prst="rect">
            <a:avLst/>
          </a:prstGeom>
        </p:spPr>
        <p:txBody>
          <a:bodyPr wrap="square">
            <a:spAutoFit/>
          </a:bodyPr>
          <a:lstStyle/>
          <a:p>
            <a:r>
              <a:rPr lang="en-US" dirty="0"/>
              <a:t>If a decision maker wanted to know how Y varies for changes in X around point , the relevant marginal would be found as ∆Y/ ∆X for a very small change in X around X</a:t>
            </a:r>
            <a:r>
              <a:rPr lang="en-US" baseline="-25000" dirty="0"/>
              <a:t>2</a:t>
            </a:r>
            <a:r>
              <a:rPr lang="en-US" dirty="0"/>
              <a:t> . The mathematical concept for measuring the nature of such very small changes is called a derivative. A derivative is simply a precise specification of the marginal value at a particular point on a function. The mathematical notation for a derivative is </a:t>
            </a:r>
          </a:p>
          <a:p>
            <a:endParaRPr lang="en-US" dirty="0"/>
          </a:p>
          <a:p>
            <a:endParaRPr lang="en-US" dirty="0"/>
          </a:p>
        </p:txBody>
      </p:sp>
      <p:sp>
        <p:nvSpPr>
          <p:cNvPr id="9" name="Rectangle 8"/>
          <p:cNvSpPr/>
          <p:nvPr/>
        </p:nvSpPr>
        <p:spPr>
          <a:xfrm>
            <a:off x="4953000" y="5325070"/>
            <a:ext cx="3886200" cy="923330"/>
          </a:xfrm>
          <a:prstGeom prst="rect">
            <a:avLst/>
          </a:prstGeom>
        </p:spPr>
        <p:txBody>
          <a:bodyPr wrap="square">
            <a:spAutoFit/>
          </a:bodyPr>
          <a:lstStyle/>
          <a:p>
            <a:r>
              <a:rPr lang="en-US" dirty="0"/>
              <a:t>which is read, The derivative of Y with respect to X equals the limit of the ratio ∆Y/ ∆X, as X approaches zero.</a:t>
            </a:r>
          </a:p>
        </p:txBody>
      </p:sp>
      <p:cxnSp>
        <p:nvCxnSpPr>
          <p:cNvPr id="11" name="Straight Connector 10"/>
          <p:cNvCxnSpPr/>
          <p:nvPr/>
        </p:nvCxnSpPr>
        <p:spPr>
          <a:xfrm>
            <a:off x="803849" y="2260500"/>
            <a:ext cx="0" cy="29456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803849" y="5206134"/>
            <a:ext cx="3566889"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Freeform 12"/>
          <p:cNvSpPr/>
          <p:nvPr/>
        </p:nvSpPr>
        <p:spPr>
          <a:xfrm>
            <a:off x="822337" y="2772669"/>
            <a:ext cx="3216936" cy="2420196"/>
          </a:xfrm>
          <a:custGeom>
            <a:avLst/>
            <a:gdLst>
              <a:gd name="connsiteX0" fmla="*/ 0 w 5016844"/>
              <a:gd name="connsiteY0" fmla="*/ 3756454 h 3756454"/>
              <a:gd name="connsiteX1" fmla="*/ 1643449 w 5016844"/>
              <a:gd name="connsiteY1" fmla="*/ 1359244 h 3756454"/>
              <a:gd name="connsiteX2" fmla="*/ 3435179 w 5016844"/>
              <a:gd name="connsiteY2" fmla="*/ 284206 h 3756454"/>
              <a:gd name="connsiteX3" fmla="*/ 5016844 w 5016844"/>
              <a:gd name="connsiteY3" fmla="*/ 0 h 3756454"/>
              <a:gd name="connsiteX4" fmla="*/ 5016844 w 5016844"/>
              <a:gd name="connsiteY4" fmla="*/ 0 h 37564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16844" h="3756454">
                <a:moveTo>
                  <a:pt x="0" y="3756454"/>
                </a:moveTo>
                <a:cubicBezTo>
                  <a:pt x="535459" y="2847203"/>
                  <a:pt x="1070919" y="1937952"/>
                  <a:pt x="1643449" y="1359244"/>
                </a:cubicBezTo>
                <a:cubicBezTo>
                  <a:pt x="2215979" y="780536"/>
                  <a:pt x="2872947" y="510747"/>
                  <a:pt x="3435179" y="284206"/>
                </a:cubicBezTo>
                <a:cubicBezTo>
                  <a:pt x="3997412" y="57665"/>
                  <a:pt x="5016844" y="0"/>
                  <a:pt x="5016844" y="0"/>
                </a:cubicBezTo>
                <a:lnTo>
                  <a:pt x="5016844"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1255818" y="3480798"/>
            <a:ext cx="317600" cy="654368"/>
          </a:xfrm>
          <a:prstGeom prst="rect">
            <a:avLst/>
          </a:prstGeom>
          <a:noFill/>
        </p:spPr>
        <p:txBody>
          <a:bodyPr wrap="square" rtlCol="0">
            <a:spAutoFit/>
          </a:bodyPr>
          <a:lstStyle/>
          <a:p>
            <a:r>
              <a:rPr lang="en-US" sz="6000" dirty="0"/>
              <a:t>.</a:t>
            </a:r>
          </a:p>
        </p:txBody>
      </p:sp>
      <p:cxnSp>
        <p:nvCxnSpPr>
          <p:cNvPr id="15" name="Straight Connector 14"/>
          <p:cNvCxnSpPr/>
          <p:nvPr/>
        </p:nvCxnSpPr>
        <p:spPr>
          <a:xfrm flipV="1">
            <a:off x="1048157" y="3574423"/>
            <a:ext cx="800107" cy="114077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636156" y="2337798"/>
            <a:ext cx="317600" cy="654368"/>
          </a:xfrm>
          <a:prstGeom prst="rect">
            <a:avLst/>
          </a:prstGeom>
          <a:noFill/>
        </p:spPr>
        <p:txBody>
          <a:bodyPr wrap="square" rtlCol="0">
            <a:spAutoFit/>
          </a:bodyPr>
          <a:lstStyle/>
          <a:p>
            <a:r>
              <a:rPr lang="en-US" sz="6000" dirty="0"/>
              <a:t>.</a:t>
            </a:r>
          </a:p>
        </p:txBody>
      </p:sp>
      <p:cxnSp>
        <p:nvCxnSpPr>
          <p:cNvPr id="17" name="Straight Connector 16"/>
          <p:cNvCxnSpPr/>
          <p:nvPr/>
        </p:nvCxnSpPr>
        <p:spPr>
          <a:xfrm flipH="1">
            <a:off x="1927664" y="2702345"/>
            <a:ext cx="1612429" cy="736408"/>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8" name="Rectangle 17"/>
              <p:cNvSpPr/>
              <p:nvPr/>
            </p:nvSpPr>
            <p:spPr>
              <a:xfrm>
                <a:off x="332732" y="4004847"/>
                <a:ext cx="48141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a:latin typeface="Cambria Math"/>
                        </a:rPr>
                        <m:t>∆</m:t>
                      </m:r>
                      <m:r>
                        <a:rPr lang="en-US" sz="1600" i="1">
                          <a:latin typeface="Cambria Math"/>
                        </a:rPr>
                        <m:t>𝑌</m:t>
                      </m:r>
                    </m:oMath>
                  </m:oMathPara>
                </a14:m>
                <a:endParaRPr lang="en-US" sz="1600" dirty="0"/>
              </a:p>
            </p:txBody>
          </p:sp>
        </mc:Choice>
        <mc:Fallback xmlns="">
          <p:sp>
            <p:nvSpPr>
              <p:cNvPr id="18" name="Rectangle 17"/>
              <p:cNvSpPr>
                <a:spLocks noRot="1" noChangeAspect="1" noMove="1" noResize="1" noEditPoints="1" noAdjustHandles="1" noChangeArrowheads="1" noChangeShapeType="1" noTextEdit="1"/>
              </p:cNvSpPr>
              <p:nvPr/>
            </p:nvSpPr>
            <p:spPr>
              <a:xfrm>
                <a:off x="332732" y="4004847"/>
                <a:ext cx="481414" cy="33855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22435" y="2872065"/>
                <a:ext cx="48141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a:latin typeface="Cambria Math"/>
                        </a:rPr>
                        <m:t>∆</m:t>
                      </m:r>
                      <m:r>
                        <a:rPr lang="en-US" sz="1600" i="1">
                          <a:latin typeface="Cambria Math"/>
                        </a:rPr>
                        <m:t>𝑌</m:t>
                      </m:r>
                    </m:oMath>
                  </m:oMathPara>
                </a14:m>
                <a:endParaRPr lang="en-US" sz="1600" dirty="0"/>
              </a:p>
            </p:txBody>
          </p:sp>
        </mc:Choice>
        <mc:Fallback xmlns="">
          <p:sp>
            <p:nvSpPr>
              <p:cNvPr id="19" name="Rectangle 18"/>
              <p:cNvSpPr>
                <a:spLocks noRot="1" noChangeAspect="1" noMove="1" noResize="1" noEditPoints="1" noAdjustHandles="1" noChangeArrowheads="1" noChangeShapeType="1" noTextEdit="1"/>
              </p:cNvSpPr>
              <p:nvPr/>
            </p:nvSpPr>
            <p:spPr>
              <a:xfrm>
                <a:off x="322435" y="2872065"/>
                <a:ext cx="481414" cy="33855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478614" y="2209800"/>
                <a:ext cx="359586"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a:latin typeface="Cambria Math"/>
                        </a:rPr>
                        <m:t>𝑌</m:t>
                      </m:r>
                    </m:oMath>
                  </m:oMathPara>
                </a14:m>
                <a:endParaRPr lang="en-US" sz="1600" dirty="0"/>
              </a:p>
            </p:txBody>
          </p:sp>
        </mc:Choice>
        <mc:Fallback xmlns="">
          <p:sp>
            <p:nvSpPr>
              <p:cNvPr id="20" name="Rectangle 19"/>
              <p:cNvSpPr>
                <a:spLocks noRot="1" noChangeAspect="1" noMove="1" noResize="1" noEditPoints="1" noAdjustHandles="1" noChangeArrowheads="1" noChangeShapeType="1" noTextEdit="1"/>
              </p:cNvSpPr>
              <p:nvPr/>
            </p:nvSpPr>
            <p:spPr>
              <a:xfrm>
                <a:off x="478614" y="2209800"/>
                <a:ext cx="359586" cy="338554"/>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1" name="Rectangle 20"/>
              <p:cNvSpPr/>
              <p:nvPr/>
            </p:nvSpPr>
            <p:spPr>
              <a:xfrm>
                <a:off x="2590800" y="5206135"/>
                <a:ext cx="572080"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m:t>
                      </m:r>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𝑋</m:t>
                          </m:r>
                        </m:e>
                        <m:sub>
                          <m:r>
                            <a:rPr lang="en-US" sz="1600" b="0" i="1" smtClean="0">
                              <a:latin typeface="Cambria Math" panose="02040503050406030204" pitchFamily="18" charset="0"/>
                            </a:rPr>
                            <m:t>2</m:t>
                          </m:r>
                        </m:sub>
                      </m:sSub>
                    </m:oMath>
                  </m:oMathPara>
                </a14:m>
                <a:endParaRPr lang="en-US" sz="1600" dirty="0"/>
              </a:p>
            </p:txBody>
          </p:sp>
        </mc:Choice>
        <mc:Fallback>
          <p:sp>
            <p:nvSpPr>
              <p:cNvPr id="21" name="Rectangle 20"/>
              <p:cNvSpPr>
                <a:spLocks noRot="1" noChangeAspect="1" noMove="1" noResize="1" noEditPoints="1" noAdjustHandles="1" noChangeArrowheads="1" noChangeShapeType="1" noTextEdit="1"/>
              </p:cNvSpPr>
              <p:nvPr/>
            </p:nvSpPr>
            <p:spPr>
              <a:xfrm>
                <a:off x="2590800" y="5206135"/>
                <a:ext cx="572080" cy="338554"/>
              </a:xfrm>
              <a:prstGeom prst="rect">
                <a:avLst/>
              </a:prstGeom>
              <a:blipFill>
                <a:blip r:embed="rId8"/>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22" name="Rectangle 21"/>
              <p:cNvSpPr/>
              <p:nvPr/>
            </p:nvSpPr>
            <p:spPr>
              <a:xfrm>
                <a:off x="1202694" y="5257800"/>
                <a:ext cx="567335"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a:rPr>
                        <m:t>∆</m:t>
                      </m:r>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𝑋</m:t>
                          </m:r>
                        </m:e>
                        <m:sub>
                          <m:r>
                            <a:rPr lang="en-US" sz="1600" b="0" i="1" smtClean="0">
                              <a:latin typeface="Cambria Math" panose="02040503050406030204" pitchFamily="18" charset="0"/>
                            </a:rPr>
                            <m:t>1</m:t>
                          </m:r>
                        </m:sub>
                      </m:sSub>
                    </m:oMath>
                  </m:oMathPara>
                </a14:m>
                <a:endParaRPr lang="en-US" sz="1600" dirty="0"/>
              </a:p>
            </p:txBody>
          </p:sp>
        </mc:Choice>
        <mc:Fallback>
          <p:sp>
            <p:nvSpPr>
              <p:cNvPr id="22" name="Rectangle 21"/>
              <p:cNvSpPr>
                <a:spLocks noRot="1" noChangeAspect="1" noMove="1" noResize="1" noEditPoints="1" noAdjustHandles="1" noChangeArrowheads="1" noChangeShapeType="1" noTextEdit="1"/>
              </p:cNvSpPr>
              <p:nvPr/>
            </p:nvSpPr>
            <p:spPr>
              <a:xfrm>
                <a:off x="1202694" y="5257800"/>
                <a:ext cx="567335" cy="338554"/>
              </a:xfrm>
              <a:prstGeom prst="rect">
                <a:avLst/>
              </a:prstGeom>
              <a:blipFill>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4168055" y="5224046"/>
                <a:ext cx="369204"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600" i="1">
                          <a:latin typeface="Cambria Math"/>
                        </a:rPr>
                        <m:t>𝑋</m:t>
                      </m:r>
                    </m:oMath>
                  </m:oMathPara>
                </a14:m>
                <a:endParaRPr lang="en-US" sz="1600" dirty="0"/>
              </a:p>
            </p:txBody>
          </p:sp>
        </mc:Choice>
        <mc:Fallback xmlns="">
          <p:sp>
            <p:nvSpPr>
              <p:cNvPr id="23" name="Rectangle 22"/>
              <p:cNvSpPr>
                <a:spLocks noRot="1" noChangeAspect="1" noMove="1" noResize="1" noEditPoints="1" noAdjustHandles="1" noChangeArrowheads="1" noChangeShapeType="1" noTextEdit="1"/>
              </p:cNvSpPr>
              <p:nvPr/>
            </p:nvSpPr>
            <p:spPr>
              <a:xfrm>
                <a:off x="4168055" y="5224046"/>
                <a:ext cx="369204" cy="338554"/>
              </a:xfrm>
              <a:prstGeom prst="rect">
                <a:avLst/>
              </a:prstGeom>
              <a:blipFill rotWithShape="1">
                <a:blip r:embed="rId10"/>
                <a:stretch>
                  <a:fillRect/>
                </a:stretch>
              </a:blipFill>
            </p:spPr>
            <p:txBody>
              <a:bodyPr/>
              <a:lstStyle/>
              <a:p>
                <a:r>
                  <a:rPr lang="en-US">
                    <a:noFill/>
                  </a:rPr>
                  <a:t> </a:t>
                </a:r>
              </a:p>
            </p:txBody>
          </p:sp>
        </mc:Fallback>
      </mc:AlternateContent>
      <p:sp>
        <p:nvSpPr>
          <p:cNvPr id="4" name="TextBox 3"/>
          <p:cNvSpPr txBox="1"/>
          <p:nvPr/>
        </p:nvSpPr>
        <p:spPr>
          <a:xfrm>
            <a:off x="1158433" y="3810000"/>
            <a:ext cx="364151" cy="369332"/>
          </a:xfrm>
          <a:prstGeom prst="rect">
            <a:avLst/>
          </a:prstGeom>
          <a:noFill/>
        </p:spPr>
        <p:txBody>
          <a:bodyPr wrap="square" rtlCol="0">
            <a:spAutoFit/>
          </a:bodyPr>
          <a:lstStyle/>
          <a:p>
            <a:r>
              <a:rPr lang="en-US" dirty="0"/>
              <a:t>A</a:t>
            </a:r>
          </a:p>
        </p:txBody>
      </p:sp>
      <p:sp>
        <p:nvSpPr>
          <p:cNvPr id="24" name="TextBox 23"/>
          <p:cNvSpPr txBox="1"/>
          <p:nvPr/>
        </p:nvSpPr>
        <p:spPr>
          <a:xfrm>
            <a:off x="2607649" y="2678668"/>
            <a:ext cx="364151" cy="369332"/>
          </a:xfrm>
          <a:prstGeom prst="rect">
            <a:avLst/>
          </a:prstGeom>
          <a:noFill/>
        </p:spPr>
        <p:txBody>
          <a:bodyPr wrap="square" rtlCol="0">
            <a:spAutoFit/>
          </a:bodyPr>
          <a:lstStyle/>
          <a:p>
            <a:r>
              <a:rPr lang="en-US" dirty="0"/>
              <a:t>B</a:t>
            </a:r>
          </a:p>
        </p:txBody>
      </p:sp>
      <p:cxnSp>
        <p:nvCxnSpPr>
          <p:cNvPr id="25" name="Straight Connector 24"/>
          <p:cNvCxnSpPr/>
          <p:nvPr/>
        </p:nvCxnSpPr>
        <p:spPr>
          <a:xfrm>
            <a:off x="2798963" y="3030573"/>
            <a:ext cx="0" cy="216229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448210" y="4201934"/>
            <a:ext cx="0" cy="1026522"/>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803849" y="4191000"/>
            <a:ext cx="625463" cy="2059"/>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814146" y="3048000"/>
            <a:ext cx="1983316"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47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8" grpId="0"/>
      <p:bldP spid="19" grpId="0"/>
      <p:bldP spid="21" grpId="0"/>
      <p:bldP spid="22" grpId="0"/>
      <p:bldP spid="4" grpId="0"/>
      <p:bldP spid="2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447800"/>
            <a:ext cx="6190736" cy="523220"/>
          </a:xfrm>
          <a:prstGeom prst="rect">
            <a:avLst/>
          </a:prstGeom>
          <a:noFill/>
        </p:spPr>
        <p:txBody>
          <a:bodyPr wrap="square" rtlCol="0">
            <a:spAutoFit/>
          </a:bodyPr>
          <a:lstStyle/>
          <a:p>
            <a:r>
              <a:rPr lang="en-US" sz="2800" dirty="0"/>
              <a:t>Constant</a:t>
            </a:r>
          </a:p>
        </p:txBody>
      </p:sp>
      <mc:AlternateContent xmlns:mc="http://schemas.openxmlformats.org/markup-compatibility/2006" xmlns:a14="http://schemas.microsoft.com/office/drawing/2010/main">
        <mc:Choice Requires="a14">
          <p:sp>
            <p:nvSpPr>
              <p:cNvPr id="29" name="Rectangle 28"/>
              <p:cNvSpPr/>
              <p:nvPr/>
            </p:nvSpPr>
            <p:spPr>
              <a:xfrm>
                <a:off x="914400" y="2057400"/>
                <a:ext cx="94929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0</m:t>
                      </m:r>
                    </m:oMath>
                  </m:oMathPara>
                </a14:m>
                <a:endParaRPr lang="en-US" dirty="0"/>
              </a:p>
            </p:txBody>
          </p:sp>
        </mc:Choice>
        <mc:Fallback xmlns="">
          <p:sp>
            <p:nvSpPr>
              <p:cNvPr id="29" name="Rectangle 28"/>
              <p:cNvSpPr>
                <a:spLocks noRot="1" noChangeAspect="1" noMove="1" noResize="1" noEditPoints="1" noAdjustHandles="1" noChangeArrowheads="1" noChangeShapeType="1" noTextEdit="1"/>
              </p:cNvSpPr>
              <p:nvPr/>
            </p:nvSpPr>
            <p:spPr>
              <a:xfrm>
                <a:off x="914400" y="2057400"/>
                <a:ext cx="949299" cy="618246"/>
              </a:xfrm>
              <a:prstGeom prst="rect">
                <a:avLst/>
              </a:prstGeom>
              <a:blipFill rotWithShape="1">
                <a:blip r:embed="rId3"/>
                <a:stretch>
                  <a:fillRect/>
                </a:stretch>
              </a:blipFill>
            </p:spPr>
            <p:txBody>
              <a:bodyPr/>
              <a:lstStyle/>
              <a:p>
                <a:r>
                  <a:rPr lang="en-US">
                    <a:noFill/>
                  </a:rPr>
                  <a:t> </a:t>
                </a:r>
              </a:p>
            </p:txBody>
          </p:sp>
        </mc:Fallback>
      </mc:AlternateContent>
      <p:sp>
        <p:nvSpPr>
          <p:cNvPr id="30" name="TextBox 29"/>
          <p:cNvSpPr txBox="1"/>
          <p:nvPr/>
        </p:nvSpPr>
        <p:spPr>
          <a:xfrm>
            <a:off x="533400" y="3058180"/>
            <a:ext cx="6190736" cy="523220"/>
          </a:xfrm>
          <a:prstGeom prst="rect">
            <a:avLst/>
          </a:prstGeom>
          <a:noFill/>
        </p:spPr>
        <p:txBody>
          <a:bodyPr wrap="square" rtlCol="0">
            <a:spAutoFit/>
          </a:bodyPr>
          <a:lstStyle/>
          <a:p>
            <a:r>
              <a:rPr lang="en-US" sz="2800" dirty="0"/>
              <a:t>Example</a:t>
            </a:r>
          </a:p>
        </p:txBody>
      </p:sp>
      <mc:AlternateContent xmlns:mc="http://schemas.openxmlformats.org/markup-compatibility/2006" xmlns:a14="http://schemas.microsoft.com/office/drawing/2010/main">
        <mc:Choice Requires="a14">
          <p:sp>
            <p:nvSpPr>
              <p:cNvPr id="32" name="Rectangle 31"/>
              <p:cNvSpPr/>
              <p:nvPr/>
            </p:nvSpPr>
            <p:spPr>
              <a:xfrm>
                <a:off x="914400" y="4953000"/>
                <a:ext cx="94929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0</m:t>
                      </m:r>
                    </m:oMath>
                  </m:oMathPara>
                </a14:m>
                <a:endParaRPr lang="en-US" dirty="0"/>
              </a:p>
            </p:txBody>
          </p:sp>
        </mc:Choice>
        <mc:Fallback xmlns="">
          <p:sp>
            <p:nvSpPr>
              <p:cNvPr id="32" name="Rectangle 31"/>
              <p:cNvSpPr>
                <a:spLocks noRot="1" noChangeAspect="1" noMove="1" noResize="1" noEditPoints="1" noAdjustHandles="1" noChangeArrowheads="1" noChangeShapeType="1" noTextEdit="1"/>
              </p:cNvSpPr>
              <p:nvPr/>
            </p:nvSpPr>
            <p:spPr>
              <a:xfrm>
                <a:off x="914400" y="4953000"/>
                <a:ext cx="949299"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891634" y="3714911"/>
                <a:ext cx="806631"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=2</m:t>
                      </m:r>
                    </m:oMath>
                  </m:oMathPara>
                </a14:m>
                <a:endParaRPr lang="en-US" dirty="0"/>
              </a:p>
            </p:txBody>
          </p:sp>
        </mc:Choice>
        <mc:Fallback xmlns="">
          <p:sp>
            <p:nvSpPr>
              <p:cNvPr id="4" name="Rectangle 3"/>
              <p:cNvSpPr>
                <a:spLocks noRot="1" noChangeAspect="1" noMove="1" noResize="1" noEditPoints="1" noAdjustHandles="1" noChangeArrowheads="1" noChangeShapeType="1" noTextEdit="1"/>
              </p:cNvSpPr>
              <p:nvPr/>
            </p:nvSpPr>
            <p:spPr>
              <a:xfrm>
                <a:off x="891634" y="3714911"/>
                <a:ext cx="806631" cy="369332"/>
              </a:xfrm>
              <a:prstGeom prst="rect">
                <a:avLst/>
              </a:prstGeom>
              <a:blipFill rotWithShape="1">
                <a:blip r:embed="rId4"/>
                <a:stretch>
                  <a:fillRect/>
                </a:stretch>
              </a:blipFill>
            </p:spPr>
            <p:txBody>
              <a:bodyPr/>
              <a:lstStyle/>
              <a:p>
                <a:r>
                  <a:rPr lang="en-US">
                    <a:noFill/>
                  </a:rPr>
                  <a:t> </a:t>
                </a:r>
              </a:p>
            </p:txBody>
          </p:sp>
        </mc:Fallback>
      </mc:AlternateContent>
      <p:sp>
        <p:nvSpPr>
          <p:cNvPr id="36" name="Rectangle 35"/>
          <p:cNvSpPr/>
          <p:nvPr/>
        </p:nvSpPr>
        <p:spPr>
          <a:xfrm>
            <a:off x="743464" y="4230469"/>
            <a:ext cx="6952736" cy="646331"/>
          </a:xfrm>
          <a:prstGeom prst="rect">
            <a:avLst/>
          </a:prstGeom>
        </p:spPr>
        <p:txBody>
          <a:bodyPr wrap="square">
            <a:spAutoFit/>
          </a:bodyPr>
          <a:lstStyle/>
          <a:p>
            <a:r>
              <a:rPr lang="en-US" dirty="0"/>
              <a:t>Y this case Y does not vary of X thus a change in X has no impact on the value of Y</a:t>
            </a:r>
          </a:p>
        </p:txBody>
      </p:sp>
    </p:spTree>
    <p:extLst>
      <p:ext uri="{BB962C8B-B14F-4D97-AF65-F5344CB8AC3E}">
        <p14:creationId xmlns:p14="http://schemas.microsoft.com/office/powerpoint/2010/main" val="219690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2" grpId="0"/>
      <p:bldP spid="4" grpId="0"/>
      <p:bldP spid="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447800"/>
            <a:ext cx="6190736" cy="523220"/>
          </a:xfrm>
          <a:prstGeom prst="rect">
            <a:avLst/>
          </a:prstGeom>
          <a:noFill/>
        </p:spPr>
        <p:txBody>
          <a:bodyPr wrap="square" rtlCol="0">
            <a:spAutoFit/>
          </a:bodyPr>
          <a:lstStyle/>
          <a:p>
            <a:r>
              <a:rPr lang="en-US" sz="2800" dirty="0"/>
              <a:t>Power Rule</a:t>
            </a:r>
          </a:p>
        </p:txBody>
      </p:sp>
      <p:sp>
        <p:nvSpPr>
          <p:cNvPr id="30" name="TextBox 29"/>
          <p:cNvSpPr txBox="1"/>
          <p:nvPr/>
        </p:nvSpPr>
        <p:spPr>
          <a:xfrm>
            <a:off x="533400" y="3058180"/>
            <a:ext cx="2057400" cy="523220"/>
          </a:xfrm>
          <a:prstGeom prst="rect">
            <a:avLst/>
          </a:prstGeom>
          <a:noFill/>
        </p:spPr>
        <p:txBody>
          <a:bodyPr wrap="square" rtlCol="0">
            <a:spAutoFit/>
          </a:bodyPr>
          <a:lstStyle/>
          <a:p>
            <a:r>
              <a:rPr lang="en-US" sz="2800" dirty="0"/>
              <a:t>Examples</a:t>
            </a:r>
          </a:p>
        </p:txBody>
      </p:sp>
      <mc:AlternateContent xmlns:mc="http://schemas.openxmlformats.org/markup-compatibility/2006" xmlns:a14="http://schemas.microsoft.com/office/drawing/2010/main">
        <mc:Choice Requires="a14">
          <p:sp>
            <p:nvSpPr>
              <p:cNvPr id="5" name="Rectangle 4"/>
              <p:cNvSpPr/>
              <p:nvPr/>
            </p:nvSpPr>
            <p:spPr>
              <a:xfrm>
                <a:off x="788528" y="2209800"/>
                <a:ext cx="1056635" cy="3970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r>
                        <a:rPr lang="en-US" i="1">
                          <a:latin typeface="Cambria Math"/>
                        </a:rPr>
                        <m:t>𝑎</m:t>
                      </m:r>
                      <m:sSup>
                        <m:sSupPr>
                          <m:ctrlPr>
                            <a:rPr lang="en-US" i="1">
                              <a:latin typeface="Cambria Math" panose="02040503050406030204" pitchFamily="18" charset="0"/>
                            </a:rPr>
                          </m:ctrlPr>
                        </m:sSupPr>
                        <m:e>
                          <m:r>
                            <a:rPr lang="en-US" i="1">
                              <a:latin typeface="Cambria Math"/>
                            </a:rPr>
                            <m:t>𝑋</m:t>
                          </m:r>
                        </m:e>
                        <m:sup>
                          <m:r>
                            <a:rPr lang="en-US" i="1">
                              <a:latin typeface="Cambria Math"/>
                            </a:rPr>
                            <m:t>𝑏</m:t>
                          </m:r>
                        </m:sup>
                      </m:sSup>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788528" y="2209800"/>
                <a:ext cx="1056635" cy="3970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124200" y="3810000"/>
                <a:ext cx="2728952"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=3</m:t>
                      </m:r>
                      <m:r>
                        <a:rPr lang="en-US" i="1" smtClean="0">
                          <a:latin typeface="Cambria Math"/>
                          <a:ea typeface="Cambria Math"/>
                        </a:rPr>
                        <m:t>∙</m:t>
                      </m:r>
                      <m:r>
                        <a:rPr lang="en-US" i="1">
                          <a:latin typeface="Cambria Math"/>
                        </a:rPr>
                        <m:t>2</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(3−1)</m:t>
                          </m:r>
                        </m:sup>
                      </m:sSup>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3124200" y="3810000"/>
                <a:ext cx="2728952" cy="61824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124200" y="2099193"/>
                <a:ext cx="204709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i="1">
                          <a:latin typeface="Cambria Math"/>
                        </a:rPr>
                        <m:t>𝑏</m:t>
                      </m:r>
                      <m:r>
                        <a:rPr lang="en-US" i="1" smtClean="0">
                          <a:latin typeface="Cambria Math"/>
                          <a:ea typeface="Cambria Math"/>
                        </a:rPr>
                        <m:t>∙</m:t>
                      </m:r>
                      <m:r>
                        <a:rPr lang="en-US" i="1">
                          <a:latin typeface="Cambria Math"/>
                        </a:rPr>
                        <m:t>𝑎</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m:t>
                          </m:r>
                          <m:r>
                            <a:rPr lang="en-US" i="1">
                              <a:latin typeface="Cambria Math"/>
                            </a:rPr>
                            <m:t>𝑏</m:t>
                          </m:r>
                          <m:r>
                            <a:rPr lang="en-US" i="1">
                              <a:latin typeface="Cambria Math"/>
                            </a:rPr>
                            <m:t>−1)</m:t>
                          </m:r>
                        </m:sup>
                      </m:sSup>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124200" y="2099193"/>
                <a:ext cx="2047099" cy="61824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914400" y="3950450"/>
                <a:ext cx="1058238" cy="3929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914400" y="3950450"/>
                <a:ext cx="1058238" cy="392993"/>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915165" y="5017207"/>
                <a:ext cx="929998" cy="3929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915165" y="5017207"/>
                <a:ext cx="929998" cy="39299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3124200" y="4791954"/>
                <a:ext cx="2510495"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=3</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(3−1)</m:t>
                          </m:r>
                        </m:sup>
                      </m:sSup>
                      <m:r>
                        <a:rPr lang="en-US" i="1">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3124200" y="4791954"/>
                <a:ext cx="2510495" cy="61824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915165" y="5943600"/>
                <a:ext cx="11320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=0.5</m:t>
                      </m:r>
                      <m:r>
                        <a:rPr lang="en-US" i="1">
                          <a:latin typeface="Cambria Math"/>
                        </a:rPr>
                        <m:t>𝑋</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915165" y="5943600"/>
                <a:ext cx="1132040"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132544" y="5782554"/>
                <a:ext cx="3700372"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=0.5</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(1−1)</m:t>
                          </m:r>
                        </m:sup>
                      </m:sSup>
                      <m:r>
                        <a:rPr lang="en-US" i="1">
                          <a:latin typeface="Cambria Math"/>
                        </a:rPr>
                        <m:t>=0.5</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(0)</m:t>
                          </m:r>
                        </m:sup>
                      </m:sSup>
                      <m:r>
                        <a:rPr lang="en-US" i="1">
                          <a:latin typeface="Cambria Math"/>
                        </a:rPr>
                        <m:t>=0.5</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3132544" y="5782554"/>
                <a:ext cx="3700372" cy="618246"/>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1955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6" grpId="0"/>
      <p:bldP spid="8" grpId="0"/>
      <p:bldP spid="9" grpId="0"/>
      <p:bldP spid="10" grpId="0"/>
      <p:bldP spid="11"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447800"/>
            <a:ext cx="6190736" cy="523220"/>
          </a:xfrm>
          <a:prstGeom prst="rect">
            <a:avLst/>
          </a:prstGeom>
          <a:noFill/>
        </p:spPr>
        <p:txBody>
          <a:bodyPr wrap="square" rtlCol="0">
            <a:spAutoFit/>
          </a:bodyPr>
          <a:lstStyle/>
          <a:p>
            <a:r>
              <a:rPr lang="en-US" sz="2800" dirty="0"/>
              <a:t>Sums and Differences</a:t>
            </a:r>
          </a:p>
        </p:txBody>
      </p:sp>
      <p:sp>
        <p:nvSpPr>
          <p:cNvPr id="30" name="TextBox 29"/>
          <p:cNvSpPr txBox="1"/>
          <p:nvPr/>
        </p:nvSpPr>
        <p:spPr>
          <a:xfrm>
            <a:off x="533400" y="3429000"/>
            <a:ext cx="2057400" cy="523220"/>
          </a:xfrm>
          <a:prstGeom prst="rect">
            <a:avLst/>
          </a:prstGeom>
          <a:noFill/>
        </p:spPr>
        <p:txBody>
          <a:bodyPr wrap="square" rtlCol="0">
            <a:spAutoFit/>
          </a:bodyPr>
          <a:lstStyle/>
          <a:p>
            <a:r>
              <a:rPr lang="en-US" sz="2800" dirty="0"/>
              <a:t>Examples</a:t>
            </a:r>
          </a:p>
        </p:txBody>
      </p:sp>
      <p:sp>
        <p:nvSpPr>
          <p:cNvPr id="4" name="Rectangle 3"/>
          <p:cNvSpPr/>
          <p:nvPr/>
        </p:nvSpPr>
        <p:spPr>
          <a:xfrm>
            <a:off x="685800" y="1960377"/>
            <a:ext cx="7620000" cy="646331"/>
          </a:xfrm>
          <a:prstGeom prst="rect">
            <a:avLst/>
          </a:prstGeom>
        </p:spPr>
        <p:txBody>
          <a:bodyPr wrap="square">
            <a:spAutoFit/>
          </a:bodyPr>
          <a:lstStyle/>
          <a:p>
            <a:r>
              <a:rPr lang="en-US" dirty="0"/>
              <a:t>The derivative of a sum ( difference) is equal to the sum ( difference) of the derivatives of the individual terms. Thus, if Y = U + V, then:</a:t>
            </a:r>
          </a:p>
        </p:txBody>
      </p:sp>
      <mc:AlternateContent xmlns:mc="http://schemas.openxmlformats.org/markup-compatibility/2006" xmlns:a14="http://schemas.microsoft.com/office/drawing/2010/main">
        <mc:Choice Requires="a14">
          <p:sp>
            <p:nvSpPr>
              <p:cNvPr id="13" name="Rectangle 12"/>
              <p:cNvSpPr/>
              <p:nvPr/>
            </p:nvSpPr>
            <p:spPr>
              <a:xfrm>
                <a:off x="843951" y="2667000"/>
                <a:ext cx="167064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𝑑𝑉</m:t>
                          </m:r>
                        </m:num>
                        <m:den>
                          <m:r>
                            <a:rPr lang="en-US" i="1">
                              <a:latin typeface="Cambria Math"/>
                            </a:rPr>
                            <m:t>𝑑𝑋</m:t>
                          </m:r>
                        </m:den>
                      </m:f>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843951" y="2667000"/>
                <a:ext cx="1670649"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838200" y="3952220"/>
                <a:ext cx="4114800" cy="369332"/>
              </a:xfrm>
              <a:prstGeom prst="rect">
                <a:avLst/>
              </a:prstGeom>
            </p:spPr>
            <p:txBody>
              <a:bodyPr wrap="square">
                <a:spAutoFit/>
              </a:bodyPr>
              <a:lstStyle/>
              <a:p>
                <a:r>
                  <a:rPr lang="en-US" b="0" dirty="0"/>
                  <a:t>If  </a:t>
                </a:r>
                <a14:m>
                  <m:oMath xmlns:m="http://schemas.openxmlformats.org/officeDocument/2006/math">
                    <m:r>
                      <a:rPr lang="en-US" b="0" i="1" smtClean="0">
                        <a:latin typeface="Cambria Math"/>
                      </a:rPr>
                      <m:t> </m:t>
                    </m:r>
                    <m:r>
                      <a:rPr lang="en-US" i="1">
                        <a:latin typeface="Cambria Math"/>
                      </a:rPr>
                      <m:t>𝑈</m:t>
                    </m:r>
                    <m:r>
                      <a:rPr lang="en-US" i="1">
                        <a:latin typeface="Cambria Math"/>
                      </a:rPr>
                      <m:t>=</m:t>
                    </m:r>
                    <m:r>
                      <a:rPr lang="en-US" i="1">
                        <a:latin typeface="Cambria Math"/>
                      </a:rPr>
                      <m:t>𝑔</m:t>
                    </m:r>
                    <m:d>
                      <m:dPr>
                        <m:ctrlPr>
                          <a:rPr lang="en-US" i="1">
                            <a:latin typeface="Cambria Math" panose="02040503050406030204" pitchFamily="18" charset="0"/>
                          </a:rPr>
                        </m:ctrlPr>
                      </m:dPr>
                      <m:e>
                        <m:r>
                          <a:rPr lang="en-US" i="1">
                            <a:latin typeface="Cambria Math"/>
                          </a:rPr>
                          <m:t>𝑋</m:t>
                        </m:r>
                      </m:e>
                    </m:d>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a14:m>
                <a:r>
                  <a:rPr lang="en-US" dirty="0"/>
                  <a:t> ,  </a:t>
                </a:r>
                <a14:m>
                  <m:oMath xmlns:m="http://schemas.openxmlformats.org/officeDocument/2006/math">
                    <m:r>
                      <a:rPr lang="en-US" i="1">
                        <a:latin typeface="Cambria Math"/>
                      </a:rPr>
                      <m:t>𝑉</m:t>
                    </m:r>
                    <m:r>
                      <a:rPr lang="en-US" i="1">
                        <a:latin typeface="Cambria Math"/>
                      </a:rPr>
                      <m:t>=</m:t>
                    </m:r>
                    <m:r>
                      <a:rPr lang="en-US" i="1">
                        <a:latin typeface="Cambria Math"/>
                      </a:rPr>
                      <m:t>h</m:t>
                    </m:r>
                    <m:d>
                      <m:dPr>
                        <m:ctrlPr>
                          <a:rPr lang="en-US" i="1">
                            <a:latin typeface="Cambria Math" panose="02040503050406030204" pitchFamily="18" charset="0"/>
                          </a:rPr>
                        </m:ctrlPr>
                      </m:dPr>
                      <m:e>
                        <m:r>
                          <a:rPr lang="en-US" i="1">
                            <a:latin typeface="Cambria Math"/>
                          </a:rPr>
                          <m:t>𝑋</m:t>
                        </m:r>
                      </m:e>
                    </m:d>
                    <m:r>
                      <a:rPr lang="en-US" i="1">
                        <a:latin typeface="Cambria Math"/>
                      </a:rPr>
                      <m:t>= −</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3</m:t>
                        </m:r>
                      </m:sup>
                    </m:sSup>
                  </m:oMath>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838200" y="3952220"/>
                <a:ext cx="4114800" cy="369332"/>
              </a:xfrm>
              <a:prstGeom prst="rect">
                <a:avLst/>
              </a:prstGeom>
              <a:blipFill rotWithShape="1">
                <a:blip r:embed="rId4"/>
                <a:stretch>
                  <a:fillRect l="-1333"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838200" y="4543226"/>
                <a:ext cx="3066160" cy="369332"/>
              </a:xfrm>
              <a:prstGeom prst="rect">
                <a:avLst/>
              </a:prstGeom>
            </p:spPr>
            <p:txBody>
              <a:bodyPr wrap="none">
                <a:spAutoFit/>
              </a:bodyPr>
              <a:lstStyle/>
              <a:p>
                <a14:m>
                  <m:oMath xmlns:m="http://schemas.openxmlformats.org/officeDocument/2006/math">
                    <m:r>
                      <m:rPr>
                        <m:sty m:val="p"/>
                      </m:rPr>
                      <a:rPr lang="en-US">
                        <a:latin typeface="Cambria Math"/>
                      </a:rPr>
                      <m:t>then</m:t>
                    </m:r>
                  </m:oMath>
                </a14:m>
                <a:r>
                  <a:rPr lang="en-US" dirty="0"/>
                  <a:t>   </a:t>
                </a:r>
                <a14:m>
                  <m:oMath xmlns:m="http://schemas.openxmlformats.org/officeDocument/2006/math">
                    <m:r>
                      <a:rPr lang="en-US" i="1">
                        <a:latin typeface="Cambria Math"/>
                      </a:rPr>
                      <m:t>𝑌</m:t>
                    </m:r>
                    <m:r>
                      <a:rPr lang="en-US" i="1">
                        <a:latin typeface="Cambria Math"/>
                      </a:rPr>
                      <m:t>=</m:t>
                    </m:r>
                    <m:r>
                      <a:rPr lang="en-US" i="1">
                        <a:latin typeface="Cambria Math"/>
                      </a:rPr>
                      <m:t>𝑈</m:t>
                    </m:r>
                    <m:r>
                      <a:rPr lang="en-US" i="1">
                        <a:latin typeface="Cambria Math"/>
                      </a:rPr>
                      <m:t>+</m:t>
                    </m:r>
                    <m:r>
                      <a:rPr lang="en-US" i="1">
                        <a:latin typeface="Cambria Math"/>
                      </a:rPr>
                      <m:t>𝑉</m:t>
                    </m:r>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oMath>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838200" y="4543226"/>
                <a:ext cx="3066160" cy="369332"/>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914400" y="5105400"/>
                <a:ext cx="2300053"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2</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2</m:t>
                          </m:r>
                          <m:r>
                            <a:rPr lang="en-US" b="0" i="1" smtClean="0">
                              <a:latin typeface="Cambria Math"/>
                              <a:ea typeface="Cambria Math"/>
                            </a:rPr>
                            <m:t>𝑋</m:t>
                          </m:r>
                        </m:e>
                        <m:sup>
                          <m:r>
                            <a:rPr lang="en-US" b="0" i="1" smtClean="0">
                              <a:latin typeface="Cambria Math"/>
                              <a:ea typeface="Cambria Math"/>
                            </a:rPr>
                            <m:t>2−1</m:t>
                          </m:r>
                        </m:sup>
                      </m:sSup>
                      <m:r>
                        <a:rPr lang="en-US" b="0" i="0" smtClean="0">
                          <a:latin typeface="Cambria Math"/>
                          <a:ea typeface="Cambria Math"/>
                        </a:rPr>
                        <m:t>=4</m:t>
                      </m:r>
                      <m:r>
                        <m:rPr>
                          <m:sty m:val="p"/>
                        </m:rPr>
                        <a:rPr lang="en-US" b="0" i="0" smtClean="0">
                          <a:latin typeface="Cambria Math"/>
                          <a:ea typeface="Cambria Math"/>
                        </a:rPr>
                        <m:t>X</m:t>
                      </m:r>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914400" y="5105400"/>
                <a:ext cx="2300053" cy="61824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491147" y="5105400"/>
                <a:ext cx="3387530"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𝑉</m:t>
                          </m:r>
                        </m:num>
                        <m:den>
                          <m:r>
                            <a:rPr lang="en-US" i="1">
                              <a:latin typeface="Cambria Math"/>
                            </a:rPr>
                            <m:t>𝑑𝑋</m:t>
                          </m:r>
                        </m:den>
                      </m:f>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r>
                        <a:rPr lang="en-US" b="0" i="0" smtClean="0">
                          <a:latin typeface="Cambria Math"/>
                          <a:ea typeface="Cambria Math"/>
                        </a:rPr>
                        <m:t>=3</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3−1</m:t>
                          </m:r>
                        </m:sup>
                      </m:sSup>
                      <m:r>
                        <a:rPr lang="en-US" b="0" i="1" smtClean="0">
                          <a:latin typeface="Cambria Math"/>
                          <a:ea typeface="Cambria Math"/>
                        </a:rPr>
                        <m:t>=−3</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2</m:t>
                          </m:r>
                        </m:sup>
                      </m:sSup>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3491147" y="5105400"/>
                <a:ext cx="3387530" cy="618246"/>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3352800" y="5858754"/>
                <a:ext cx="1753942"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=4</m:t>
                      </m:r>
                      <m:r>
                        <a:rPr lang="en-US" i="1">
                          <a:latin typeface="Cambria Math"/>
                        </a:rPr>
                        <m:t>𝑋</m:t>
                      </m:r>
                      <m:r>
                        <a:rPr lang="en-US" i="1">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3352800" y="5858754"/>
                <a:ext cx="1753942" cy="618246"/>
              </a:xfrm>
              <a:prstGeom prst="rect">
                <a:avLst/>
              </a:prstGeom>
              <a:blipFill rotWithShape="1">
                <a:blip r:embed="rId8"/>
                <a:stretch>
                  <a:fillRect/>
                </a:stretch>
              </a:blipFill>
            </p:spPr>
            <p:txBody>
              <a:bodyPr/>
              <a:lstStyle/>
              <a:p>
                <a:r>
                  <a:rPr lang="en-US">
                    <a:noFill/>
                  </a:rPr>
                  <a:t> </a:t>
                </a:r>
              </a:p>
            </p:txBody>
          </p:sp>
        </mc:Fallback>
      </mc:AlternateContent>
      <p:sp>
        <p:nvSpPr>
          <p:cNvPr id="18" name="Rectangle 17"/>
          <p:cNvSpPr/>
          <p:nvPr/>
        </p:nvSpPr>
        <p:spPr>
          <a:xfrm>
            <a:off x="1075459" y="6019800"/>
            <a:ext cx="2124941" cy="369332"/>
          </a:xfrm>
          <a:prstGeom prst="rect">
            <a:avLst/>
          </a:prstGeom>
        </p:spPr>
        <p:txBody>
          <a:bodyPr wrap="none">
            <a:spAutoFit/>
          </a:bodyPr>
          <a:lstStyle/>
          <a:p>
            <a:r>
              <a:rPr lang="en-US" dirty="0"/>
              <a:t>Now  by substitution</a:t>
            </a:r>
          </a:p>
        </p:txBody>
      </p:sp>
    </p:spTree>
    <p:extLst>
      <p:ext uri="{BB962C8B-B14F-4D97-AF65-F5344CB8AC3E}">
        <p14:creationId xmlns:p14="http://schemas.microsoft.com/office/powerpoint/2010/main" val="709728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4" grpId="0"/>
      <p:bldP spid="16" grpId="0"/>
      <p:bldP spid="11" grpId="0"/>
      <p:bldP spid="12" grpId="0"/>
      <p:bldP spid="15" grpId="0"/>
      <p:bldP spid="1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286754"/>
            <a:ext cx="6190736" cy="523220"/>
          </a:xfrm>
          <a:prstGeom prst="rect">
            <a:avLst/>
          </a:prstGeom>
          <a:noFill/>
        </p:spPr>
        <p:txBody>
          <a:bodyPr wrap="square" rtlCol="0">
            <a:spAutoFit/>
          </a:bodyPr>
          <a:lstStyle/>
          <a:p>
            <a:r>
              <a:rPr lang="en-US" sz="2800" dirty="0"/>
              <a:t>Product Rule</a:t>
            </a:r>
          </a:p>
        </p:txBody>
      </p:sp>
      <p:sp>
        <p:nvSpPr>
          <p:cNvPr id="30" name="TextBox 29"/>
          <p:cNvSpPr txBox="1"/>
          <p:nvPr/>
        </p:nvSpPr>
        <p:spPr>
          <a:xfrm>
            <a:off x="533400" y="3533974"/>
            <a:ext cx="2057400" cy="523220"/>
          </a:xfrm>
          <a:prstGeom prst="rect">
            <a:avLst/>
          </a:prstGeom>
          <a:noFill/>
        </p:spPr>
        <p:txBody>
          <a:bodyPr wrap="square" rtlCol="0">
            <a:spAutoFit/>
          </a:bodyPr>
          <a:lstStyle/>
          <a:p>
            <a:r>
              <a:rPr lang="en-US" sz="2800" dirty="0"/>
              <a:t>Examples</a:t>
            </a:r>
          </a:p>
        </p:txBody>
      </p:sp>
      <p:sp>
        <p:nvSpPr>
          <p:cNvPr id="4" name="Rectangle 3"/>
          <p:cNvSpPr/>
          <p:nvPr/>
        </p:nvSpPr>
        <p:spPr>
          <a:xfrm>
            <a:off x="685800" y="1799331"/>
            <a:ext cx="7620000" cy="923330"/>
          </a:xfrm>
          <a:prstGeom prst="rect">
            <a:avLst/>
          </a:prstGeom>
        </p:spPr>
        <p:txBody>
          <a:bodyPr wrap="square">
            <a:spAutoFit/>
          </a:bodyPr>
          <a:lstStyle/>
          <a:p>
            <a:r>
              <a:rPr lang="en-US" dirty="0"/>
              <a:t>The derivative of the product of two expressions is equal to the sum of the first term multiplied by the derivative of the second plus the second term times the derivative of the first. Thus, if Y = U x V, then:</a:t>
            </a:r>
          </a:p>
        </p:txBody>
      </p:sp>
      <mc:AlternateContent xmlns:mc="http://schemas.openxmlformats.org/markup-compatibility/2006" xmlns:a14="http://schemas.microsoft.com/office/drawing/2010/main">
        <mc:Choice Requires="a14">
          <p:sp>
            <p:nvSpPr>
              <p:cNvPr id="5" name="Rectangle 4"/>
              <p:cNvSpPr/>
              <p:nvPr/>
            </p:nvSpPr>
            <p:spPr>
              <a:xfrm>
                <a:off x="822886" y="2819400"/>
                <a:ext cx="232178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i="1">
                          <a:latin typeface="Cambria Math"/>
                        </a:rPr>
                        <m:t>𝑈</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m:t>
                          </m:r>
                          <m:r>
                            <a:rPr lang="en-US" b="0" i="1" smtClean="0">
                              <a:latin typeface="Cambria Math"/>
                            </a:rPr>
                            <m:t>𝑉</m:t>
                          </m:r>
                        </m:num>
                        <m:den>
                          <m:r>
                            <a:rPr lang="en-US" i="1">
                              <a:latin typeface="Cambria Math"/>
                            </a:rPr>
                            <m:t>𝑑𝑋</m:t>
                          </m:r>
                        </m:den>
                      </m:f>
                      <m:r>
                        <a:rPr lang="en-US" i="1">
                          <a:latin typeface="Cambria Math"/>
                        </a:rPr>
                        <m:t>+</m:t>
                      </m:r>
                      <m:r>
                        <a:rPr lang="en-US" i="1">
                          <a:latin typeface="Cambria Math"/>
                        </a:rPr>
                        <m:t>𝑉</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822886" y="2819400"/>
                <a:ext cx="2321789"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85800" y="4057194"/>
                <a:ext cx="5943600" cy="392993"/>
              </a:xfrm>
              <a:prstGeom prst="rect">
                <a:avLst/>
              </a:prstGeom>
            </p:spPr>
            <p:txBody>
              <a:bodyPr wrap="square">
                <a:spAutoFit/>
              </a:bodyPr>
              <a:lstStyle/>
              <a:p>
                <a:r>
                  <a:rPr lang="en-US" b="0" dirty="0"/>
                  <a:t>If </a:t>
                </a:r>
                <a14:m>
                  <m:oMath xmlns:m="http://schemas.openxmlformats.org/officeDocument/2006/math">
                    <m:r>
                      <a:rPr lang="en-US" i="1">
                        <a:latin typeface="Cambria Math"/>
                      </a:rPr>
                      <m:t>𝑌</m:t>
                    </m:r>
                    <m:r>
                      <a:rPr lang="en-US" i="1">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d>
                      <m:dPr>
                        <m:ctrlPr>
                          <a:rPr lang="en-US" i="1">
                            <a:latin typeface="Cambria Math" panose="02040503050406030204" pitchFamily="18" charset="0"/>
                          </a:rPr>
                        </m:ctrlPr>
                      </m:dPr>
                      <m:e>
                        <m:r>
                          <a:rPr lang="en-US" i="1">
                            <a:latin typeface="Cambria Math"/>
                          </a:rPr>
                          <m:t>3−</m:t>
                        </m:r>
                        <m:r>
                          <a:rPr lang="en-US" i="1">
                            <a:latin typeface="Cambria Math"/>
                          </a:rPr>
                          <m:t>𝑋</m:t>
                        </m:r>
                      </m:e>
                    </m:d>
                    <m:r>
                      <a:rPr lang="en-US" b="0" i="1" smtClean="0">
                        <a:latin typeface="Cambria Math"/>
                      </a:rPr>
                      <m:t> </m:t>
                    </m:r>
                    <m:r>
                      <m:rPr>
                        <m:sty m:val="p"/>
                      </m:rPr>
                      <a:rPr lang="en-US" b="0" i="0" smtClean="0">
                        <a:latin typeface="Cambria Math"/>
                      </a:rPr>
                      <m:t>then</m:t>
                    </m:r>
                    <m:r>
                      <a:rPr lang="en-US" b="0" i="0" smtClean="0">
                        <a:latin typeface="Cambria Math"/>
                      </a:rPr>
                      <m:t>, </m:t>
                    </m:r>
                    <m:r>
                      <m:rPr>
                        <m:sty m:val="p"/>
                      </m:rPr>
                      <a:rPr lang="en-US" b="0" i="0" smtClean="0">
                        <a:latin typeface="Cambria Math"/>
                      </a:rPr>
                      <m:t>letting</m:t>
                    </m:r>
                    <m:r>
                      <a:rPr lang="en-US" b="0" i="0" smtClean="0">
                        <a:latin typeface="Cambria Math"/>
                      </a:rPr>
                      <m:t> </m:t>
                    </m:r>
                    <m:r>
                      <a:rPr lang="en-US" b="0" i="1" smtClean="0">
                        <a:latin typeface="Cambria Math"/>
                      </a:rPr>
                      <m:t> </m:t>
                    </m:r>
                    <m:r>
                      <a:rPr lang="en-US" i="1">
                        <a:latin typeface="Cambria Math"/>
                      </a:rPr>
                      <m:t>𝑈</m:t>
                    </m:r>
                    <m:r>
                      <a:rPr lang="en-US" i="1">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  </m:t>
                    </m:r>
                    <m:r>
                      <m:rPr>
                        <m:sty m:val="p"/>
                      </m:rPr>
                      <a:rPr lang="en-US" b="0" i="0" smtClean="0">
                        <a:latin typeface="Cambria Math"/>
                      </a:rPr>
                      <m:t>and</m:t>
                    </m:r>
                    <m:r>
                      <a:rPr lang="en-US" b="0" i="0" smtClean="0">
                        <a:latin typeface="Cambria Math"/>
                      </a:rPr>
                      <m:t> </m:t>
                    </m:r>
                    <m:r>
                      <a:rPr lang="en-US" b="0" i="1" smtClean="0">
                        <a:latin typeface="Cambria Math"/>
                      </a:rPr>
                      <m:t> </m:t>
                    </m:r>
                    <m:r>
                      <a:rPr lang="en-US" i="1">
                        <a:latin typeface="Cambria Math"/>
                      </a:rPr>
                      <m:t>𝑉</m:t>
                    </m:r>
                    <m:r>
                      <a:rPr lang="en-US" i="1">
                        <a:latin typeface="Cambria Math"/>
                      </a:rPr>
                      <m:t>=(3−</m:t>
                    </m:r>
                    <m:r>
                      <a:rPr lang="en-US" i="1">
                        <a:latin typeface="Cambria Math"/>
                      </a:rPr>
                      <m:t>𝑋</m:t>
                    </m:r>
                    <m:r>
                      <a:rPr lang="en-US" i="1">
                        <a:latin typeface="Cambria Math"/>
                      </a:rPr>
                      <m:t>)</m:t>
                    </m:r>
                  </m:oMath>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685800" y="4057194"/>
                <a:ext cx="5943600" cy="392993"/>
              </a:xfrm>
              <a:prstGeom prst="rect">
                <a:avLst/>
              </a:prstGeom>
              <a:blipFill rotWithShape="1">
                <a:blip r:embed="rId4"/>
                <a:stretch>
                  <a:fillRect l="-923" t="-7813" b="-1875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124200" y="5249154"/>
                <a:ext cx="321741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smtClean="0">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d>
                        <m:dPr>
                          <m:ctrlPr>
                            <a:rPr lang="en-US" i="1">
                              <a:latin typeface="Cambria Math" panose="02040503050406030204" pitchFamily="18" charset="0"/>
                            </a:rPr>
                          </m:ctrlPr>
                        </m:dPr>
                        <m:e>
                          <m:r>
                            <a:rPr lang="en-US" i="1">
                              <a:latin typeface="Cambria Math"/>
                            </a:rPr>
                            <m:t>−1</m:t>
                          </m:r>
                        </m:e>
                      </m:d>
                      <m:r>
                        <a:rPr lang="en-US" i="1">
                          <a:latin typeface="Cambria Math"/>
                        </a:rPr>
                        <m:t>+(3</m:t>
                      </m:r>
                      <m:r>
                        <a:rPr lang="en-US" b="0" i="1" smtClean="0">
                          <a:latin typeface="Cambria Math"/>
                        </a:rPr>
                        <m:t>−</m:t>
                      </m:r>
                      <m:r>
                        <a:rPr lang="en-US" i="1">
                          <a:latin typeface="Cambria Math"/>
                        </a:rPr>
                        <m:t>𝑋</m:t>
                      </m:r>
                      <m:r>
                        <a:rPr lang="en-US" i="1">
                          <a:latin typeface="Cambria Math"/>
                        </a:rPr>
                        <m:t>)(6</m:t>
                      </m:r>
                      <m:r>
                        <a:rPr lang="en-US" i="1">
                          <a:latin typeface="Cambria Math"/>
                        </a:rPr>
                        <m:t>𝑋</m:t>
                      </m:r>
                      <m:r>
                        <a:rPr lang="en-US" i="1">
                          <a:latin typeface="Cambria Math"/>
                        </a:rPr>
                        <m:t>)</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3124200" y="5249154"/>
                <a:ext cx="3217419" cy="61824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491147" y="5925401"/>
                <a:ext cx="240194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m:t>
                      </m:r>
                      <m:r>
                        <a:rPr lang="en-US" b="0" i="1" smtClean="0">
                          <a:latin typeface="Cambria Math"/>
                        </a:rPr>
                        <m:t>−</m:t>
                      </m:r>
                      <m:r>
                        <a:rPr lang="en-US" i="1">
                          <a:latin typeface="Cambria Math"/>
                        </a:rPr>
                        <m:t>3</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+18</m:t>
                      </m:r>
                      <m:r>
                        <a:rPr lang="en-US" i="1">
                          <a:latin typeface="Cambria Math"/>
                        </a:rPr>
                        <m:t>𝑋</m:t>
                      </m:r>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3491147" y="5925401"/>
                <a:ext cx="2401940"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3505200" y="6388807"/>
                <a:ext cx="1535933" cy="39299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=18</m:t>
                      </m:r>
                      <m:r>
                        <a:rPr lang="en-US" i="1">
                          <a:latin typeface="Cambria Math"/>
                        </a:rPr>
                        <m:t>𝑋</m:t>
                      </m:r>
                      <m:r>
                        <a:rPr lang="en-US" i="1">
                          <a:latin typeface="Cambria Math"/>
                        </a:rPr>
                        <m:t>−9</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3505200" y="6388807"/>
                <a:ext cx="1535933" cy="392993"/>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914400" y="4495800"/>
                <a:ext cx="2300053"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2</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3</m:t>
                          </m:r>
                          <m:r>
                            <a:rPr lang="en-US" b="0" i="1" smtClean="0">
                              <a:latin typeface="Cambria Math"/>
                              <a:ea typeface="Cambria Math"/>
                            </a:rPr>
                            <m:t>𝑋</m:t>
                          </m:r>
                        </m:e>
                        <m:sup>
                          <m:r>
                            <a:rPr lang="en-US" b="0" i="1" smtClean="0">
                              <a:latin typeface="Cambria Math"/>
                              <a:ea typeface="Cambria Math"/>
                            </a:rPr>
                            <m:t>2−1</m:t>
                          </m:r>
                        </m:sup>
                      </m:sSup>
                      <m:r>
                        <a:rPr lang="en-US" b="0" i="0" smtClean="0">
                          <a:latin typeface="Cambria Math"/>
                          <a:ea typeface="Cambria Math"/>
                        </a:rPr>
                        <m:t>=6</m:t>
                      </m:r>
                      <m:r>
                        <m:rPr>
                          <m:sty m:val="p"/>
                        </m:rPr>
                        <a:rPr lang="en-US" b="0" i="0" smtClean="0">
                          <a:latin typeface="Cambria Math"/>
                          <a:ea typeface="Cambria Math"/>
                        </a:rPr>
                        <m:t>X</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914400" y="4495800"/>
                <a:ext cx="2300053" cy="61824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491147" y="4495800"/>
                <a:ext cx="4577087"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𝑉</m:t>
                          </m:r>
                        </m:num>
                        <m:den>
                          <m:r>
                            <a:rPr lang="en-US" i="1">
                              <a:latin typeface="Cambria Math"/>
                            </a:rPr>
                            <m:t>𝑑𝑋</m:t>
                          </m:r>
                        </m:den>
                      </m:f>
                      <m:r>
                        <a:rPr lang="en-US" b="0" i="0" smtClean="0">
                          <a:latin typeface="Cambria Math"/>
                          <a:ea typeface="Cambria Math"/>
                        </a:rPr>
                        <m:t>=0 −</m:t>
                      </m:r>
                      <m:r>
                        <a:rPr lang="en-US" b="0" i="1" smtClean="0">
                          <a:latin typeface="Cambria Math"/>
                          <a:ea typeface="Cambria Math"/>
                        </a:rPr>
                        <m:t>1∙</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1−1</m:t>
                          </m:r>
                        </m:sup>
                      </m:sSup>
                      <m:r>
                        <a:rPr lang="en-US" b="0" i="1" smtClean="0">
                          <a:latin typeface="Cambria Math"/>
                          <a:ea typeface="Cambria Math"/>
                        </a:rPr>
                        <m:t>=−1∙</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0</m:t>
                          </m:r>
                        </m:sup>
                      </m:sSup>
                      <m:r>
                        <a:rPr lang="en-US" b="0" i="1" smtClean="0">
                          <a:latin typeface="Cambria Math"/>
                          <a:ea typeface="Cambria Math"/>
                        </a:rPr>
                        <m:t>=−1∙1=−1</m:t>
                      </m:r>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3491147" y="4495800"/>
                <a:ext cx="4577087" cy="618246"/>
              </a:xfrm>
              <a:prstGeom prst="rect">
                <a:avLst/>
              </a:prstGeom>
              <a:blipFill rotWithShape="1">
                <a:blip r:embed="rId9"/>
                <a:stretch>
                  <a:fillRect/>
                </a:stretch>
              </a:blipFill>
            </p:spPr>
            <p:txBody>
              <a:bodyPr/>
              <a:lstStyle/>
              <a:p>
                <a:r>
                  <a:rPr lang="en-US">
                    <a:noFill/>
                  </a:rPr>
                  <a:t> </a:t>
                </a:r>
              </a:p>
            </p:txBody>
          </p:sp>
        </mc:Fallback>
      </mc:AlternateContent>
      <p:sp>
        <p:nvSpPr>
          <p:cNvPr id="10" name="Rectangle 9"/>
          <p:cNvSpPr/>
          <p:nvPr/>
        </p:nvSpPr>
        <p:spPr>
          <a:xfrm>
            <a:off x="935883" y="5373611"/>
            <a:ext cx="2124941" cy="369332"/>
          </a:xfrm>
          <a:prstGeom prst="rect">
            <a:avLst/>
          </a:prstGeom>
        </p:spPr>
        <p:txBody>
          <a:bodyPr wrap="none">
            <a:spAutoFit/>
          </a:bodyPr>
          <a:lstStyle/>
          <a:p>
            <a:r>
              <a:rPr lang="en-US" dirty="0"/>
              <a:t>Now  by substitution</a:t>
            </a:r>
          </a:p>
        </p:txBody>
      </p:sp>
    </p:spTree>
    <p:extLst>
      <p:ext uri="{BB962C8B-B14F-4D97-AF65-F5344CB8AC3E}">
        <p14:creationId xmlns:p14="http://schemas.microsoft.com/office/powerpoint/2010/main" val="246316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9" grpId="0"/>
      <p:bldP spid="7" grpId="0"/>
      <p:bldP spid="8" grpId="0"/>
      <p:bldP spid="9" grpId="0"/>
      <p:bldP spid="12" grpId="0"/>
      <p:bldP spid="13"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199166"/>
            <a:ext cx="6190736" cy="523220"/>
          </a:xfrm>
          <a:prstGeom prst="rect">
            <a:avLst/>
          </a:prstGeom>
          <a:noFill/>
        </p:spPr>
        <p:txBody>
          <a:bodyPr wrap="square" rtlCol="0">
            <a:spAutoFit/>
          </a:bodyPr>
          <a:lstStyle/>
          <a:p>
            <a:r>
              <a:rPr lang="en-US" sz="2800" dirty="0"/>
              <a:t>Quotient Rule</a:t>
            </a:r>
          </a:p>
        </p:txBody>
      </p:sp>
      <p:sp>
        <p:nvSpPr>
          <p:cNvPr id="30" name="TextBox 29"/>
          <p:cNvSpPr txBox="1"/>
          <p:nvPr/>
        </p:nvSpPr>
        <p:spPr>
          <a:xfrm>
            <a:off x="533400" y="3496554"/>
            <a:ext cx="2057400" cy="523220"/>
          </a:xfrm>
          <a:prstGeom prst="rect">
            <a:avLst/>
          </a:prstGeom>
          <a:noFill/>
        </p:spPr>
        <p:txBody>
          <a:bodyPr wrap="square" rtlCol="0">
            <a:spAutoFit/>
          </a:bodyPr>
          <a:lstStyle/>
          <a:p>
            <a:r>
              <a:rPr lang="en-US" sz="2800" dirty="0"/>
              <a:t>Example</a:t>
            </a:r>
          </a:p>
        </p:txBody>
      </p:sp>
      <p:sp>
        <p:nvSpPr>
          <p:cNvPr id="4" name="Rectangle 3"/>
          <p:cNvSpPr/>
          <p:nvPr/>
        </p:nvSpPr>
        <p:spPr>
          <a:xfrm>
            <a:off x="685800" y="1711743"/>
            <a:ext cx="8458200" cy="923330"/>
          </a:xfrm>
          <a:prstGeom prst="rect">
            <a:avLst/>
          </a:prstGeom>
        </p:spPr>
        <p:txBody>
          <a:bodyPr wrap="square">
            <a:spAutoFit/>
          </a:bodyPr>
          <a:lstStyle/>
          <a:p>
            <a:r>
              <a:rPr lang="en-US" dirty="0"/>
              <a:t>The derivative of the quotient of two expressions is equal to the denominator multiplied by the derivative of the numerator minus the numerator times the derivative of the denominator, all divided by the square of the denominator. Thus, if Y = U / V, then:</a:t>
            </a:r>
          </a:p>
        </p:txBody>
      </p:sp>
      <mc:AlternateContent xmlns:mc="http://schemas.openxmlformats.org/markup-compatibility/2006" xmlns:a14="http://schemas.microsoft.com/office/drawing/2010/main">
        <mc:Choice Requires="a14">
          <p:sp>
            <p:nvSpPr>
              <p:cNvPr id="19" name="Rectangle 18"/>
              <p:cNvSpPr/>
              <p:nvPr/>
            </p:nvSpPr>
            <p:spPr>
              <a:xfrm>
                <a:off x="685800" y="4029954"/>
                <a:ext cx="2971800" cy="369332"/>
              </a:xfrm>
              <a:prstGeom prst="rect">
                <a:avLst/>
              </a:prstGeom>
            </p:spPr>
            <p:txBody>
              <a:bodyPr wrap="square">
                <a:spAutoFit/>
              </a:bodyPr>
              <a:lstStyle/>
              <a:p>
                <a:r>
                  <a:rPr lang="en-US" b="0" dirty="0"/>
                  <a:t>If  </a:t>
                </a:r>
                <a14:m>
                  <m:oMath xmlns:m="http://schemas.openxmlformats.org/officeDocument/2006/math">
                    <m:r>
                      <a:rPr lang="en-US" i="1">
                        <a:latin typeface="Cambria Math"/>
                      </a:rPr>
                      <m:t>𝑈</m:t>
                    </m:r>
                    <m:r>
                      <a:rPr lang="en-US" i="1">
                        <a:latin typeface="Cambria Math"/>
                      </a:rPr>
                      <m:t>=2</m:t>
                    </m:r>
                    <m:r>
                      <a:rPr lang="en-US" i="1">
                        <a:latin typeface="Cambria Math"/>
                      </a:rPr>
                      <m:t>𝑋</m:t>
                    </m:r>
                    <m:r>
                      <a:rPr lang="en-US" i="1">
                        <a:latin typeface="Cambria Math"/>
                      </a:rPr>
                      <m:t>−3 </m:t>
                    </m:r>
                    <m:r>
                      <m:rPr>
                        <m:sty m:val="p"/>
                      </m:rPr>
                      <a:rPr lang="en-US" i="0">
                        <a:latin typeface="Cambria Math"/>
                      </a:rPr>
                      <m:t>and</m:t>
                    </m:r>
                    <m:r>
                      <a:rPr lang="en-US" i="1">
                        <a:latin typeface="Cambria Math"/>
                      </a:rPr>
                      <m:t> </m:t>
                    </m:r>
                    <m:r>
                      <a:rPr lang="en-US" i="1">
                        <a:latin typeface="Cambria Math"/>
                      </a:rPr>
                      <m:t>𝑉</m:t>
                    </m:r>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oMath>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685800" y="4029954"/>
                <a:ext cx="2971800" cy="369332"/>
              </a:xfrm>
              <a:prstGeom prst="rect">
                <a:avLst/>
              </a:prstGeom>
              <a:blipFill rotWithShape="1">
                <a:blip r:embed="rId3"/>
                <a:stretch>
                  <a:fillRect l="-1848"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1143000" y="2667000"/>
                <a:ext cx="2321789" cy="8011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𝑉</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r>
                            <a:rPr lang="en-US" i="1">
                              <a:latin typeface="Cambria Math"/>
                            </a:rPr>
                            <m:t>−</m:t>
                          </m:r>
                          <m:r>
                            <a:rPr lang="en-US" i="1">
                              <a:latin typeface="Cambria Math"/>
                            </a:rPr>
                            <m:t>𝑈</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𝑑𝑉</m:t>
                              </m:r>
                            </m:num>
                            <m:den>
                              <m:r>
                                <a:rPr lang="en-US" i="1">
                                  <a:latin typeface="Cambria Math"/>
                                </a:rPr>
                                <m:t>𝑑𝑋</m:t>
                              </m:r>
                            </m:den>
                          </m:f>
                        </m:num>
                        <m:den>
                          <m:sSup>
                            <m:sSupPr>
                              <m:ctrlPr>
                                <a:rPr lang="en-US" i="1">
                                  <a:latin typeface="Cambria Math" panose="02040503050406030204" pitchFamily="18" charset="0"/>
                                </a:rPr>
                              </m:ctrlPr>
                            </m:sSupPr>
                            <m:e>
                              <m:r>
                                <a:rPr lang="en-US" i="1">
                                  <a:latin typeface="Cambria Math"/>
                                </a:rPr>
                                <m:t>𝑉</m:t>
                              </m:r>
                            </m:e>
                            <m:sup>
                              <m:r>
                                <a:rPr lang="en-US" i="1">
                                  <a:latin typeface="Cambria Math"/>
                                </a:rPr>
                                <m:t>2</m:t>
                              </m:r>
                            </m:sup>
                          </m:sSup>
                        </m:den>
                      </m:f>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1143000" y="2667000"/>
                <a:ext cx="2321789" cy="80111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114800" y="3877554"/>
                <a:ext cx="1359668" cy="64479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f>
                        <m:fPr>
                          <m:ctrlPr>
                            <a:rPr lang="en-US" i="1">
                              <a:latin typeface="Cambria Math" panose="02040503050406030204" pitchFamily="18" charset="0"/>
                            </a:rPr>
                          </m:ctrlPr>
                        </m:fPr>
                        <m:num>
                          <m:r>
                            <a:rPr lang="en-US" i="1">
                              <a:latin typeface="Cambria Math"/>
                            </a:rPr>
                            <m:t>2</m:t>
                          </m:r>
                          <m:r>
                            <a:rPr lang="en-US" i="1">
                              <a:latin typeface="Cambria Math"/>
                            </a:rPr>
                            <m:t>𝑋</m:t>
                          </m:r>
                          <m:r>
                            <a:rPr lang="en-US" i="1">
                              <a:latin typeface="Cambria Math"/>
                            </a:rPr>
                            <m:t>−3</m:t>
                          </m:r>
                        </m:num>
                        <m:den>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4114800" y="3877554"/>
                <a:ext cx="1359668" cy="644792"/>
              </a:xfrm>
              <a:prstGeom prst="rect">
                <a:avLst/>
              </a:prstGeom>
              <a:blipFill rotWithShape="1">
                <a:blip r:embed="rId5"/>
                <a:stretch>
                  <a:fillRect/>
                </a:stretch>
              </a:blipFill>
            </p:spPr>
            <p:txBody>
              <a:bodyPr/>
              <a:lstStyle/>
              <a:p>
                <a:r>
                  <a:rPr lang="en-US">
                    <a:noFill/>
                  </a:rPr>
                  <a:t> </a:t>
                </a:r>
              </a:p>
            </p:txBody>
          </p:sp>
        </mc:Fallback>
      </mc:AlternateContent>
      <p:sp>
        <p:nvSpPr>
          <p:cNvPr id="14" name="Rectangle 13"/>
          <p:cNvSpPr/>
          <p:nvPr/>
        </p:nvSpPr>
        <p:spPr>
          <a:xfrm>
            <a:off x="3566983" y="4029954"/>
            <a:ext cx="744818" cy="369332"/>
          </a:xfrm>
          <a:prstGeom prst="rect">
            <a:avLst/>
          </a:prstGeom>
        </p:spPr>
        <p:txBody>
          <a:bodyPr wrap="square">
            <a:spAutoFit/>
          </a:bodyPr>
          <a:lstStyle/>
          <a:p>
            <a:r>
              <a:rPr lang="en-US" dirty="0"/>
              <a:t>so</a:t>
            </a:r>
          </a:p>
        </p:txBody>
      </p:sp>
      <mc:AlternateContent xmlns:mc="http://schemas.openxmlformats.org/markup-compatibility/2006" xmlns:a14="http://schemas.microsoft.com/office/drawing/2010/main">
        <mc:Choice Requires="a14">
          <p:sp>
            <p:nvSpPr>
              <p:cNvPr id="12" name="Rectangle 11"/>
              <p:cNvSpPr/>
              <p:nvPr/>
            </p:nvSpPr>
            <p:spPr>
              <a:xfrm>
                <a:off x="3087919" y="5301096"/>
                <a:ext cx="3160481" cy="64812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)2−(2</m:t>
                          </m:r>
                          <m:r>
                            <a:rPr lang="en-US" i="1">
                              <a:latin typeface="Cambria Math"/>
                            </a:rPr>
                            <m:t>𝑋</m:t>
                          </m:r>
                          <m:r>
                            <a:rPr lang="en-US" i="1">
                              <a:latin typeface="Cambria Math"/>
                            </a:rPr>
                            <m:t>−3) 12</m:t>
                          </m:r>
                          <m:r>
                            <a:rPr lang="en-US" i="1">
                              <a:latin typeface="Cambria Math"/>
                            </a:rPr>
                            <m:t>𝑋</m:t>
                          </m:r>
                        </m:num>
                        <m:den>
                          <m:sSup>
                            <m:sSupPr>
                              <m:ctrlPr>
                                <a:rPr lang="en-US" i="1">
                                  <a:latin typeface="Cambria Math" panose="02040503050406030204" pitchFamily="18" charset="0"/>
                                </a:rPr>
                              </m:ctrlPr>
                            </m:sSupPr>
                            <m:e>
                              <m:r>
                                <a:rPr lang="en-US" i="1">
                                  <a:latin typeface="Cambria Math"/>
                                </a:rPr>
                                <m:t>36</m:t>
                              </m:r>
                              <m:r>
                                <a:rPr lang="en-US" i="1">
                                  <a:latin typeface="Cambria Math"/>
                                </a:rPr>
                                <m:t>𝑋</m:t>
                              </m:r>
                            </m:e>
                            <m:sup>
                              <m:r>
                                <a:rPr lang="en-US" i="1">
                                  <a:latin typeface="Cambria Math"/>
                                </a:rPr>
                                <m:t>4</m:t>
                              </m:r>
                            </m:sup>
                          </m:sSup>
                        </m:den>
                      </m:f>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3087919" y="5301096"/>
                <a:ext cx="3160481" cy="64812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352800" y="6075966"/>
                <a:ext cx="2447978" cy="7058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12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−24</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+36</m:t>
                          </m:r>
                          <m:r>
                            <a:rPr lang="en-US" i="1">
                              <a:latin typeface="Cambria Math"/>
                            </a:rPr>
                            <m:t>𝑋</m:t>
                          </m:r>
                        </m:num>
                        <m:den>
                          <m:sSup>
                            <m:sSupPr>
                              <m:ctrlPr>
                                <a:rPr lang="en-US" i="1">
                                  <a:latin typeface="Cambria Math" panose="02040503050406030204" pitchFamily="18" charset="0"/>
                                </a:rPr>
                              </m:ctrlPr>
                            </m:sSupPr>
                            <m:e>
                              <m:r>
                                <a:rPr lang="en-US" i="1">
                                  <a:latin typeface="Cambria Math"/>
                                </a:rPr>
                                <m:t>36</m:t>
                              </m:r>
                              <m:r>
                                <a:rPr lang="en-US" i="1">
                                  <a:latin typeface="Cambria Math"/>
                                </a:rPr>
                                <m:t>𝑋</m:t>
                              </m:r>
                            </m:e>
                            <m:sup>
                              <m:r>
                                <a:rPr lang="en-US" i="1">
                                  <a:latin typeface="Cambria Math"/>
                                </a:rPr>
                                <m:t>4</m:t>
                              </m:r>
                            </m:sup>
                          </m:sSup>
                        </m:den>
                      </m:f>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3352800" y="6075966"/>
                <a:ext cx="2447978" cy="705834"/>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5953178" y="6075966"/>
                <a:ext cx="1664174" cy="70583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36</m:t>
                          </m:r>
                          <m:r>
                            <a:rPr lang="en-US" i="1">
                              <a:latin typeface="Cambria Math"/>
                            </a:rPr>
                            <m:t>𝑋</m:t>
                          </m:r>
                          <m:r>
                            <a:rPr lang="en-US" i="1">
                              <a:latin typeface="Cambria Math"/>
                            </a:rPr>
                            <m:t>−12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num>
                        <m:den>
                          <m:sSup>
                            <m:sSupPr>
                              <m:ctrlPr>
                                <a:rPr lang="en-US" i="1">
                                  <a:latin typeface="Cambria Math" panose="02040503050406030204" pitchFamily="18" charset="0"/>
                                </a:rPr>
                              </m:ctrlPr>
                            </m:sSupPr>
                            <m:e>
                              <m:r>
                                <a:rPr lang="en-US" i="1">
                                  <a:latin typeface="Cambria Math"/>
                                </a:rPr>
                                <m:t>36</m:t>
                              </m:r>
                              <m:r>
                                <a:rPr lang="en-US" i="1">
                                  <a:latin typeface="Cambria Math"/>
                                </a:rPr>
                                <m:t>𝑋</m:t>
                              </m:r>
                            </m:e>
                            <m:sup>
                              <m:r>
                                <a:rPr lang="en-US" i="1">
                                  <a:latin typeface="Cambria Math"/>
                                </a:rPr>
                                <m:t>4</m:t>
                              </m:r>
                            </m:sup>
                          </m:sSup>
                        </m:den>
                      </m:f>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5953178" y="6075966"/>
                <a:ext cx="1664174" cy="70583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7690785" y="6135148"/>
                <a:ext cx="1033488"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m:t>
                      </m:r>
                      <m:f>
                        <m:fPr>
                          <m:ctrlPr>
                            <a:rPr lang="en-US" i="1">
                              <a:latin typeface="Cambria Math" panose="02040503050406030204" pitchFamily="18" charset="0"/>
                            </a:rPr>
                          </m:ctrlPr>
                        </m:fPr>
                        <m:num>
                          <m:r>
                            <a:rPr lang="en-US" i="1">
                              <a:latin typeface="Cambria Math"/>
                            </a:rPr>
                            <m:t>3−</m:t>
                          </m:r>
                          <m:r>
                            <a:rPr lang="en-US" i="1">
                              <a:latin typeface="Cambria Math"/>
                            </a:rPr>
                            <m:t>𝑋</m:t>
                          </m:r>
                        </m:num>
                        <m:den>
                          <m:sSup>
                            <m:sSupPr>
                              <m:ctrlPr>
                                <a:rPr lang="en-US" i="1">
                                  <a:latin typeface="Cambria Math" panose="02040503050406030204" pitchFamily="18" charset="0"/>
                                </a:rPr>
                              </m:ctrlPr>
                            </m:sSupPr>
                            <m:e>
                              <m:r>
                                <a:rPr lang="en-US" i="1">
                                  <a:latin typeface="Cambria Math"/>
                                </a:rPr>
                                <m:t>3</m:t>
                              </m:r>
                              <m:r>
                                <a:rPr lang="en-US" i="1">
                                  <a:latin typeface="Cambria Math"/>
                                </a:rPr>
                                <m:t>𝑋</m:t>
                              </m:r>
                            </m:e>
                            <m:sup>
                              <m:r>
                                <a:rPr lang="en-US" i="1">
                                  <a:latin typeface="Cambria Math"/>
                                </a:rPr>
                                <m:t>3</m:t>
                              </m:r>
                            </m:sup>
                          </m:sSup>
                        </m:den>
                      </m:f>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7690785" y="6135148"/>
                <a:ext cx="1033488" cy="612732"/>
              </a:xfrm>
              <a:prstGeom prst="rect">
                <a:avLst/>
              </a:prstGeom>
              <a:blipFill rotWithShape="1">
                <a:blip r:embed="rId9"/>
                <a:stretch>
                  <a:fillRect/>
                </a:stretch>
              </a:blipFill>
            </p:spPr>
            <p:txBody>
              <a:bodyPr/>
              <a:lstStyle/>
              <a:p>
                <a:r>
                  <a:rPr lang="en-US">
                    <a:noFill/>
                  </a:rPr>
                  <a:t> </a:t>
                </a:r>
              </a:p>
            </p:txBody>
          </p:sp>
        </mc:Fallback>
      </mc:AlternateContent>
      <p:sp>
        <p:nvSpPr>
          <p:cNvPr id="17" name="Rectangle 16"/>
          <p:cNvSpPr/>
          <p:nvPr/>
        </p:nvSpPr>
        <p:spPr>
          <a:xfrm>
            <a:off x="954319" y="5453496"/>
            <a:ext cx="2124941" cy="369332"/>
          </a:xfrm>
          <a:prstGeom prst="rect">
            <a:avLst/>
          </a:prstGeom>
        </p:spPr>
        <p:txBody>
          <a:bodyPr wrap="none">
            <a:spAutoFit/>
          </a:bodyPr>
          <a:lstStyle/>
          <a:p>
            <a:r>
              <a:rPr lang="en-US" dirty="0"/>
              <a:t>Now  by substitution</a:t>
            </a:r>
          </a:p>
        </p:txBody>
      </p:sp>
      <mc:AlternateContent xmlns:mc="http://schemas.openxmlformats.org/markup-compatibility/2006" xmlns:a14="http://schemas.microsoft.com/office/drawing/2010/main">
        <mc:Choice Requires="a14">
          <p:sp>
            <p:nvSpPr>
              <p:cNvPr id="18" name="Rectangle 17"/>
              <p:cNvSpPr/>
              <p:nvPr/>
            </p:nvSpPr>
            <p:spPr>
              <a:xfrm>
                <a:off x="907099" y="4563354"/>
                <a:ext cx="4155946"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1</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2</m:t>
                          </m:r>
                          <m:r>
                            <a:rPr lang="en-US" b="0" i="1" smtClean="0">
                              <a:latin typeface="Cambria Math"/>
                              <a:ea typeface="Cambria Math"/>
                            </a:rPr>
                            <m:t>𝑋</m:t>
                          </m:r>
                        </m:e>
                        <m:sup>
                          <m:r>
                            <a:rPr lang="en-US" b="0" i="1" smtClean="0">
                              <a:latin typeface="Cambria Math"/>
                              <a:ea typeface="Cambria Math"/>
                            </a:rPr>
                            <m:t>1−1</m:t>
                          </m:r>
                        </m:sup>
                      </m:sSup>
                      <m:r>
                        <a:rPr lang="en-US" b="0" i="0" smtClean="0">
                          <a:latin typeface="Cambria Math"/>
                          <a:ea typeface="Cambria Math"/>
                        </a:rPr>
                        <m:t>=1</m:t>
                      </m:r>
                      <m:r>
                        <a:rPr lang="en-US" b="0" i="1" smtClean="0">
                          <a:latin typeface="Cambria Math"/>
                          <a:ea typeface="Cambria Math"/>
                        </a:rPr>
                        <m:t>∙2</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0</m:t>
                          </m:r>
                        </m:sup>
                      </m:sSup>
                      <m:r>
                        <a:rPr lang="en-US" b="0" i="0" smtClean="0">
                          <a:latin typeface="Cambria Math"/>
                          <a:ea typeface="Cambria Math"/>
                        </a:rPr>
                        <m:t>=1</m:t>
                      </m:r>
                      <m:r>
                        <a:rPr lang="en-US" b="0" i="1" smtClean="0">
                          <a:latin typeface="Cambria Math"/>
                          <a:ea typeface="Cambria Math"/>
                        </a:rPr>
                        <m:t>∙2∙1</m:t>
                      </m:r>
                      <m:r>
                        <a:rPr lang="en-US" b="0" i="0" smtClean="0">
                          <a:latin typeface="Cambria Math"/>
                          <a:ea typeface="Cambria Math"/>
                        </a:rPr>
                        <m:t>=2</m:t>
                      </m:r>
                    </m:oMath>
                  </m:oMathPara>
                </a14:m>
                <a:endParaRPr lang="en-US" dirty="0"/>
              </a:p>
            </p:txBody>
          </p:sp>
        </mc:Choice>
        <mc:Fallback xmlns="">
          <p:sp>
            <p:nvSpPr>
              <p:cNvPr id="18" name="Rectangle 17"/>
              <p:cNvSpPr>
                <a:spLocks noRot="1" noChangeAspect="1" noMove="1" noResize="1" noEditPoints="1" noAdjustHandles="1" noChangeArrowheads="1" noChangeShapeType="1" noTextEdit="1"/>
              </p:cNvSpPr>
              <p:nvPr/>
            </p:nvSpPr>
            <p:spPr>
              <a:xfrm>
                <a:off x="907099" y="4563354"/>
                <a:ext cx="4155946" cy="618246"/>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5105400" y="4563354"/>
                <a:ext cx="2419830"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𝑉</m:t>
                          </m:r>
                        </m:num>
                        <m:den>
                          <m:r>
                            <a:rPr lang="en-US" i="1">
                              <a:latin typeface="Cambria Math"/>
                            </a:rPr>
                            <m:t>𝑑𝑋</m:t>
                          </m:r>
                        </m:den>
                      </m:f>
                      <m:r>
                        <a:rPr lang="en-US" b="0" i="1" smtClean="0">
                          <a:latin typeface="Cambria Math"/>
                        </a:rPr>
                        <m:t>=2</m:t>
                      </m:r>
                      <m:r>
                        <a:rPr lang="en-US" b="0" i="1" smtClean="0">
                          <a:latin typeface="Cambria Math"/>
                          <a:ea typeface="Cambria Math"/>
                        </a:rPr>
                        <m:t>∙6</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𝑋</m:t>
                          </m:r>
                        </m:e>
                        <m:sup>
                          <m:r>
                            <a:rPr lang="en-US" b="0" i="1" smtClean="0">
                              <a:latin typeface="Cambria Math"/>
                              <a:ea typeface="Cambria Math"/>
                            </a:rPr>
                            <m:t>2−1</m:t>
                          </m:r>
                        </m:sup>
                      </m:sSup>
                      <m:r>
                        <a:rPr lang="en-US" b="0" i="0" smtClean="0">
                          <a:latin typeface="Cambria Math"/>
                          <a:ea typeface="Cambria Math"/>
                        </a:rPr>
                        <m:t>=12</m:t>
                      </m:r>
                      <m:r>
                        <m:rPr>
                          <m:sty m:val="p"/>
                        </m:rPr>
                        <a:rPr lang="en-US" b="0" i="0" smtClean="0">
                          <a:latin typeface="Cambria Math"/>
                          <a:ea typeface="Cambria Math"/>
                        </a:rPr>
                        <m:t>X</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5105400" y="4563354"/>
                <a:ext cx="2419830" cy="618246"/>
              </a:xfrm>
              <a:prstGeom prst="rect">
                <a:avLst/>
              </a:prstGeom>
              <a:blipFill rotWithShape="1">
                <a:blip r:embed="rId11"/>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84853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19" grpId="0"/>
      <p:bldP spid="11" grpId="0"/>
      <p:bldP spid="14" grpId="0"/>
      <p:bldP spid="12" grpId="0"/>
      <p:bldP spid="13" grpId="0"/>
      <p:bldP spid="15" grpId="0"/>
      <p:bldP spid="16" grpId="0"/>
      <p:bldP spid="17" grpId="0"/>
      <p:bldP spid="18" grpId="0"/>
      <p:bldP spid="2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514864" y="1447800"/>
            <a:ext cx="6190736" cy="523220"/>
          </a:xfrm>
          <a:prstGeom prst="rect">
            <a:avLst/>
          </a:prstGeom>
          <a:noFill/>
        </p:spPr>
        <p:txBody>
          <a:bodyPr wrap="square" rtlCol="0">
            <a:spAutoFit/>
          </a:bodyPr>
          <a:lstStyle/>
          <a:p>
            <a:r>
              <a:rPr lang="en-US" sz="2800" dirty="0"/>
              <a:t>Logarithmic Functions</a:t>
            </a:r>
          </a:p>
        </p:txBody>
      </p:sp>
      <p:sp>
        <p:nvSpPr>
          <p:cNvPr id="4" name="Rectangle 3"/>
          <p:cNvSpPr/>
          <p:nvPr/>
        </p:nvSpPr>
        <p:spPr>
          <a:xfrm>
            <a:off x="685800" y="1960377"/>
            <a:ext cx="8458200" cy="369332"/>
          </a:xfrm>
          <a:prstGeom prst="rect">
            <a:avLst/>
          </a:prstGeom>
        </p:spPr>
        <p:txBody>
          <a:bodyPr wrap="square">
            <a:spAutoFit/>
          </a:bodyPr>
          <a:lstStyle/>
          <a:p>
            <a:r>
              <a:rPr lang="en-US" dirty="0"/>
              <a:t>The derivative of a logarithmic function Y = </a:t>
            </a:r>
            <a:r>
              <a:rPr lang="en-US" dirty="0" err="1"/>
              <a:t>lnX</a:t>
            </a:r>
            <a:r>
              <a:rPr lang="en-US" dirty="0"/>
              <a:t> is given by the expression</a:t>
            </a:r>
          </a:p>
        </p:txBody>
      </p:sp>
      <mc:AlternateContent xmlns:mc="http://schemas.openxmlformats.org/markup-compatibility/2006" xmlns:a14="http://schemas.microsoft.com/office/drawing/2010/main">
        <mc:Choice Requires="a14">
          <p:sp>
            <p:nvSpPr>
              <p:cNvPr id="5" name="Rectangle 4"/>
              <p:cNvSpPr/>
              <p:nvPr/>
            </p:nvSpPr>
            <p:spPr>
              <a:xfrm>
                <a:off x="831985" y="2438400"/>
                <a:ext cx="1758815"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𝑑𝑙𝑛𝑋</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𝑋</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831985" y="2438400"/>
                <a:ext cx="1758815"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685800" y="3932872"/>
                <a:ext cx="8229600" cy="1477328"/>
              </a:xfrm>
              <a:prstGeom prst="rect">
                <a:avLst/>
              </a:prstGeom>
            </p:spPr>
            <p:txBody>
              <a:bodyPr wrap="square">
                <a:spAutoFit/>
              </a:bodyPr>
              <a:lstStyle/>
              <a:p>
                <a:r>
                  <a:rPr lang="en-US" dirty="0" err="1"/>
                  <a:t>dX</a:t>
                </a:r>
                <a:r>
                  <a:rPr lang="en-US" dirty="0"/>
                  <a:t> is the change in X by definition, </a:t>
                </a:r>
                <a:r>
                  <a:rPr lang="en-US" dirty="0" err="1"/>
                  <a:t>dX</a:t>
                </a:r>
                <a:r>
                  <a:rPr lang="en-US" dirty="0"/>
                  <a:t> / X is the percentage change in X. Derivatives of logarithmic functions have great practical relevance in managerial economics given the prevalence of multiplicative ( and hence linear in the logarithms) equations used to describe demand, production, and cost relations. For example, the expression Y = </a:t>
                </a:r>
                <a:r>
                  <a:rPr lang="en-US" dirty="0" err="1"/>
                  <a:t>aX</a:t>
                </a:r>
                <a:r>
                  <a:rPr lang="en-US" baseline="30000" dirty="0" err="1"/>
                  <a:t>b</a:t>
                </a:r>
                <a:r>
                  <a:rPr lang="en-US" dirty="0"/>
                  <a:t>, has an equivalent logarithmic function </a:t>
                </a:r>
                <a14:m>
                  <m:oMath xmlns:m="http://schemas.openxmlformats.org/officeDocument/2006/math">
                    <m:r>
                      <a:rPr lang="en-US" i="1">
                        <a:latin typeface="Cambria Math"/>
                      </a:rPr>
                      <m:t>𝑙𝑛𝑌</m:t>
                    </m:r>
                    <m:r>
                      <a:rPr lang="en-US" i="1">
                        <a:latin typeface="Cambria Math"/>
                      </a:rPr>
                      <m:t>=</m:t>
                    </m:r>
                    <m:r>
                      <m:rPr>
                        <m:sty m:val="p"/>
                      </m:rPr>
                      <a:rPr lang="en-US" i="0">
                        <a:latin typeface="Cambria Math"/>
                      </a:rPr>
                      <m:t>ln</m:t>
                    </m:r>
                    <m:r>
                      <a:rPr lang="en-US" b="0" i="1" smtClean="0">
                        <a:latin typeface="Cambria Math"/>
                      </a:rPr>
                      <m:t>⁡(</m:t>
                    </m:r>
                    <m:r>
                      <a:rPr lang="en-US" i="1">
                        <a:latin typeface="Cambria Math"/>
                      </a:rPr>
                      <m:t>𝑎</m:t>
                    </m:r>
                    <m:r>
                      <a:rPr lang="en-US" b="0" i="1" smtClean="0">
                        <a:latin typeface="Cambria Math"/>
                      </a:rPr>
                      <m:t>)</m:t>
                    </m:r>
                    <m:r>
                      <a:rPr lang="en-US" i="1">
                        <a:latin typeface="Cambria Math"/>
                      </a:rPr>
                      <m:t>+</m:t>
                    </m:r>
                    <m:r>
                      <a:rPr lang="en-US" i="1">
                        <a:latin typeface="Cambria Math"/>
                      </a:rPr>
                      <m:t>𝑏</m:t>
                    </m:r>
                    <m:d>
                      <m:dPr>
                        <m:ctrlPr>
                          <a:rPr lang="en-US" i="1">
                            <a:latin typeface="Cambria Math" panose="02040503050406030204" pitchFamily="18" charset="0"/>
                          </a:rPr>
                        </m:ctrlPr>
                      </m:dPr>
                      <m:e>
                        <m:r>
                          <a:rPr lang="en-US" i="1">
                            <a:latin typeface="Cambria Math"/>
                          </a:rPr>
                          <m:t>𝑙𝑛𝑋</m:t>
                        </m:r>
                      </m:e>
                    </m:d>
                    <m:r>
                      <a:rPr lang="en-US" b="0" i="1" smtClean="0">
                        <a:latin typeface="Cambria Math"/>
                      </a:rPr>
                      <m:t> </m:t>
                    </m:r>
                  </m:oMath>
                </a14:m>
                <a:r>
                  <a:rPr lang="en-US" dirty="0"/>
                  <a:t>where</a:t>
                </a:r>
              </a:p>
            </p:txBody>
          </p:sp>
        </mc:Choice>
        <mc:Fallback xmlns="">
          <p:sp>
            <p:nvSpPr>
              <p:cNvPr id="6" name="Rectangle 5"/>
              <p:cNvSpPr>
                <a:spLocks noRot="1" noChangeAspect="1" noMove="1" noResize="1" noEditPoints="1" noAdjustHandles="1" noChangeArrowheads="1" noChangeShapeType="1" noTextEdit="1"/>
              </p:cNvSpPr>
              <p:nvPr/>
            </p:nvSpPr>
            <p:spPr>
              <a:xfrm>
                <a:off x="685800" y="3932872"/>
                <a:ext cx="8229600" cy="1477328"/>
              </a:xfrm>
              <a:prstGeom prst="rect">
                <a:avLst/>
              </a:prstGeom>
              <a:blipFill rotWithShape="1">
                <a:blip r:embed="rId4"/>
                <a:stretch>
                  <a:fillRect l="-667" t="-2058" r="-74" b="-5350"/>
                </a:stretch>
              </a:blipFill>
            </p:spPr>
            <p:txBody>
              <a:bodyPr/>
              <a:lstStyle/>
              <a:p>
                <a:r>
                  <a:rPr lang="en-US">
                    <a:noFill/>
                  </a:rPr>
                  <a:t> </a:t>
                </a:r>
              </a:p>
            </p:txBody>
          </p:sp>
        </mc:Fallback>
      </mc:AlternateContent>
      <p:sp>
        <p:nvSpPr>
          <p:cNvPr id="7" name="Rectangle 6"/>
          <p:cNvSpPr/>
          <p:nvPr/>
        </p:nvSpPr>
        <p:spPr>
          <a:xfrm>
            <a:off x="2688729" y="5505271"/>
            <a:ext cx="6226671" cy="1200329"/>
          </a:xfrm>
          <a:prstGeom prst="rect">
            <a:avLst/>
          </a:prstGeom>
        </p:spPr>
        <p:txBody>
          <a:bodyPr wrap="square">
            <a:spAutoFit/>
          </a:bodyPr>
          <a:lstStyle/>
          <a:p>
            <a:r>
              <a:rPr lang="en-US" dirty="0"/>
              <a:t>Here </a:t>
            </a:r>
            <a:r>
              <a:rPr lang="en-US" i="1" dirty="0"/>
              <a:t>b</a:t>
            </a:r>
            <a:r>
              <a:rPr lang="en-US" dirty="0"/>
              <a:t> is called the elasticity of Y with respect to X, because it reflects the percentage effect on Y of a 1 percent change in X. The concept of elasticity is introduced and extensively examined in Chapter 4 and discussed throughout the remaining chapters.</a:t>
            </a:r>
          </a:p>
        </p:txBody>
      </p:sp>
      <mc:AlternateContent xmlns:mc="http://schemas.openxmlformats.org/markup-compatibility/2006" xmlns:a14="http://schemas.microsoft.com/office/drawing/2010/main">
        <mc:Choice Requires="a14">
          <p:sp>
            <p:nvSpPr>
              <p:cNvPr id="8" name="Rectangle 7"/>
              <p:cNvSpPr/>
              <p:nvPr/>
            </p:nvSpPr>
            <p:spPr>
              <a:xfrm>
                <a:off x="914400" y="5570963"/>
                <a:ext cx="1757853" cy="10248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𝑑𝑙𝑛𝑌</m:t>
                          </m:r>
                        </m:num>
                        <m:den>
                          <m:r>
                            <a:rPr lang="en-US" i="1">
                              <a:latin typeface="Cambria Math"/>
                            </a:rPr>
                            <m:t>𝑑𝑙𝑛𝑋</m:t>
                          </m:r>
                        </m:den>
                      </m:f>
                      <m:r>
                        <a:rPr lang="en-US" i="1">
                          <a:latin typeface="Cambria Math"/>
                        </a:rPr>
                        <m:t>=</m:t>
                      </m:r>
                      <m:f>
                        <m:fPr>
                          <m:ctrlPr>
                            <a:rPr lang="en-US" i="1">
                              <a:latin typeface="Cambria Math" panose="02040503050406030204" pitchFamily="18" charset="0"/>
                            </a:rPr>
                          </m:ctrlPr>
                        </m:fPr>
                        <m:num>
                          <m:f>
                            <m:fPr>
                              <m:ctrlPr>
                                <a:rPr lang="en-US" i="1">
                                  <a:latin typeface="Cambria Math" panose="02040503050406030204" pitchFamily="18" charset="0"/>
                                </a:rPr>
                              </m:ctrlPr>
                            </m:fPr>
                            <m:num>
                              <m:r>
                                <a:rPr lang="en-US" i="1">
                                  <a:latin typeface="Cambria Math"/>
                                </a:rPr>
                                <m:t>𝑑𝑌</m:t>
                              </m:r>
                            </m:num>
                            <m:den>
                              <m:r>
                                <a:rPr lang="en-US" i="1">
                                  <a:latin typeface="Cambria Math"/>
                                </a:rPr>
                                <m:t>𝑌</m:t>
                              </m:r>
                            </m:den>
                          </m:f>
                        </m:num>
                        <m:den>
                          <m:f>
                            <m:fPr>
                              <m:ctrlPr>
                                <a:rPr lang="en-US" i="1">
                                  <a:latin typeface="Cambria Math" panose="02040503050406030204" pitchFamily="18" charset="0"/>
                                </a:rPr>
                              </m:ctrlPr>
                            </m:fPr>
                            <m:num>
                              <m:r>
                                <a:rPr lang="en-US" i="1">
                                  <a:latin typeface="Cambria Math"/>
                                </a:rPr>
                                <m:t>𝑑𝑋</m:t>
                              </m:r>
                            </m:num>
                            <m:den>
                              <m:r>
                                <a:rPr lang="en-US" i="1">
                                  <a:latin typeface="Cambria Math"/>
                                </a:rPr>
                                <m:t>𝑋</m:t>
                              </m:r>
                            </m:den>
                          </m:f>
                        </m:den>
                      </m:f>
                      <m:r>
                        <a:rPr lang="en-US" i="1">
                          <a:latin typeface="Cambria Math"/>
                        </a:rPr>
                        <m:t>=</m:t>
                      </m:r>
                      <m:r>
                        <a:rPr lang="en-US" i="1">
                          <a:latin typeface="Cambria Math"/>
                        </a:rPr>
                        <m:t>𝑏</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914400" y="5570963"/>
                <a:ext cx="1757853" cy="1024832"/>
              </a:xfrm>
              <a:prstGeom prst="rect">
                <a:avLst/>
              </a:prstGeom>
              <a:blipFill rotWithShape="1">
                <a:blip r:embed="rId5"/>
                <a:stretch>
                  <a:fillRect/>
                </a:stretch>
              </a:blipFill>
            </p:spPr>
            <p:txBody>
              <a:bodyPr/>
              <a:lstStyle/>
              <a:p>
                <a:r>
                  <a:rPr lang="en-US">
                    <a:noFill/>
                  </a:rPr>
                  <a:t> </a:t>
                </a:r>
              </a:p>
            </p:txBody>
          </p:sp>
        </mc:Fallback>
      </mc:AlternateContent>
      <p:sp>
        <p:nvSpPr>
          <p:cNvPr id="9" name="Rectangle 8"/>
          <p:cNvSpPr/>
          <p:nvPr/>
        </p:nvSpPr>
        <p:spPr>
          <a:xfrm>
            <a:off x="685800" y="3352590"/>
            <a:ext cx="2325765" cy="369332"/>
          </a:xfrm>
          <a:prstGeom prst="rect">
            <a:avLst/>
          </a:prstGeom>
        </p:spPr>
        <p:txBody>
          <a:bodyPr wrap="none">
            <a:spAutoFit/>
          </a:bodyPr>
          <a:lstStyle/>
          <a:p>
            <a:r>
              <a:rPr lang="en-US" dirty="0"/>
              <a:t>This also implies that if</a:t>
            </a:r>
          </a:p>
        </p:txBody>
      </p:sp>
      <mc:AlternateContent xmlns:mc="http://schemas.openxmlformats.org/markup-compatibility/2006" xmlns:a14="http://schemas.microsoft.com/office/drawing/2010/main">
        <mc:Choice Requires="a14">
          <p:sp>
            <p:nvSpPr>
              <p:cNvPr id="17" name="Rectangle 16"/>
              <p:cNvSpPr/>
              <p:nvPr/>
            </p:nvSpPr>
            <p:spPr>
              <a:xfrm>
                <a:off x="2819400" y="3200400"/>
                <a:ext cx="3228768" cy="61645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r>
                        <a:rPr lang="en-US" i="1">
                          <a:latin typeface="Cambria Math"/>
                        </a:rPr>
                        <m:t>𝑙𝑛𝑋</m:t>
                      </m:r>
                      <m:r>
                        <a:rPr lang="en-US" i="1">
                          <a:latin typeface="Cambria Math"/>
                        </a:rPr>
                        <m:t> </m:t>
                      </m:r>
                      <m:r>
                        <m:rPr>
                          <m:sty m:val="p"/>
                        </m:rPr>
                        <a:rPr lang="en-US" i="0">
                          <a:latin typeface="Cambria Math"/>
                        </a:rPr>
                        <m:t>then</m:t>
                      </m:r>
                      <m:r>
                        <a:rPr lang="en-US" i="0">
                          <a:latin typeface="Cambria Math"/>
                        </a:rPr>
                        <m:t> </m:t>
                      </m:r>
                      <m:r>
                        <a:rPr lang="en-US" i="1">
                          <a:latin typeface="Cambria Math"/>
                        </a:rPr>
                        <m:t>𝑑𝑌</m:t>
                      </m:r>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𝑋</m:t>
                          </m:r>
                        </m:den>
                      </m:f>
                      <m:r>
                        <a:rPr lang="en-US" i="1">
                          <a:latin typeface="Cambria Math"/>
                        </a:rPr>
                        <m:t>𝑑𝑋</m:t>
                      </m:r>
                      <m:r>
                        <a:rPr lang="en-US" i="1">
                          <a:latin typeface="Cambria Math"/>
                        </a:rPr>
                        <m:t>=</m:t>
                      </m:r>
                      <m:f>
                        <m:fPr>
                          <m:ctrlPr>
                            <a:rPr lang="en-US" i="1">
                              <a:latin typeface="Cambria Math" panose="02040503050406030204" pitchFamily="18" charset="0"/>
                            </a:rPr>
                          </m:ctrlPr>
                        </m:fPr>
                        <m:num>
                          <m:r>
                            <a:rPr lang="en-US" i="1">
                              <a:latin typeface="Cambria Math"/>
                            </a:rPr>
                            <m:t>𝑑𝑋</m:t>
                          </m:r>
                        </m:num>
                        <m:den>
                          <m:r>
                            <a:rPr lang="en-US" i="1">
                              <a:latin typeface="Cambria Math"/>
                            </a:rPr>
                            <m:t>𝑋</m:t>
                          </m:r>
                        </m:den>
                      </m:f>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2819400" y="3200400"/>
                <a:ext cx="3228768" cy="616451"/>
              </a:xfrm>
              <a:prstGeom prst="rect">
                <a:avLst/>
              </a:prstGeom>
              <a:blipFill rotWithShape="1">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54791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Rules for Differentiating a Function</a:t>
            </a:r>
          </a:p>
        </p:txBody>
      </p:sp>
      <p:sp>
        <p:nvSpPr>
          <p:cNvPr id="3" name="TextBox 2"/>
          <p:cNvSpPr txBox="1"/>
          <p:nvPr/>
        </p:nvSpPr>
        <p:spPr>
          <a:xfrm>
            <a:off x="514864" y="1143000"/>
            <a:ext cx="6190736" cy="523220"/>
          </a:xfrm>
          <a:prstGeom prst="rect">
            <a:avLst/>
          </a:prstGeom>
          <a:noFill/>
        </p:spPr>
        <p:txBody>
          <a:bodyPr wrap="square" rtlCol="0">
            <a:spAutoFit/>
          </a:bodyPr>
          <a:lstStyle/>
          <a:p>
            <a:r>
              <a:rPr lang="en-US" sz="2800" dirty="0"/>
              <a:t>Function of a Function (Chain Rule)</a:t>
            </a:r>
          </a:p>
        </p:txBody>
      </p:sp>
      <p:sp>
        <p:nvSpPr>
          <p:cNvPr id="4" name="Rectangle 3"/>
          <p:cNvSpPr/>
          <p:nvPr/>
        </p:nvSpPr>
        <p:spPr>
          <a:xfrm>
            <a:off x="685800" y="1676400"/>
            <a:ext cx="7239000" cy="646331"/>
          </a:xfrm>
          <a:prstGeom prst="rect">
            <a:avLst/>
          </a:prstGeom>
        </p:spPr>
        <p:txBody>
          <a:bodyPr wrap="square">
            <a:spAutoFit/>
          </a:bodyPr>
          <a:lstStyle/>
          <a:p>
            <a:r>
              <a:rPr lang="en-US" dirty="0"/>
              <a:t>The derivative of a function of a function is found as follows: If Y=f(U),  where U=g(X), then</a:t>
            </a:r>
          </a:p>
        </p:txBody>
      </p:sp>
      <p:sp>
        <p:nvSpPr>
          <p:cNvPr id="11" name="TextBox 10"/>
          <p:cNvSpPr txBox="1"/>
          <p:nvPr/>
        </p:nvSpPr>
        <p:spPr>
          <a:xfrm>
            <a:off x="533400" y="2590800"/>
            <a:ext cx="2057400" cy="523220"/>
          </a:xfrm>
          <a:prstGeom prst="rect">
            <a:avLst/>
          </a:prstGeom>
          <a:noFill/>
        </p:spPr>
        <p:txBody>
          <a:bodyPr wrap="square" rtlCol="0">
            <a:spAutoFit/>
          </a:bodyPr>
          <a:lstStyle/>
          <a:p>
            <a:r>
              <a:rPr lang="en-US" sz="2800" dirty="0"/>
              <a:t>Example</a:t>
            </a:r>
          </a:p>
        </p:txBody>
      </p:sp>
      <mc:AlternateContent xmlns:mc="http://schemas.openxmlformats.org/markup-compatibility/2006" xmlns:a14="http://schemas.microsoft.com/office/drawing/2010/main">
        <mc:Choice Requires="a14">
          <p:sp>
            <p:nvSpPr>
              <p:cNvPr id="10" name="Rectangle 9"/>
              <p:cNvSpPr/>
              <p:nvPr/>
            </p:nvSpPr>
            <p:spPr>
              <a:xfrm>
                <a:off x="990600" y="3114020"/>
                <a:ext cx="6781800" cy="369332"/>
              </a:xfrm>
              <a:prstGeom prst="rect">
                <a:avLst/>
              </a:prstGeom>
            </p:spPr>
            <p:txBody>
              <a:bodyPr wrap="square">
                <a:spAutoFit/>
              </a:bodyPr>
              <a:lstStyle/>
              <a:p>
                <a14:m>
                  <m:oMath xmlns:m="http://schemas.openxmlformats.org/officeDocument/2006/math">
                    <m:r>
                      <a:rPr lang="en-US" i="1">
                        <a:latin typeface="Cambria Math"/>
                      </a:rPr>
                      <m:t>𝑌</m:t>
                    </m:r>
                    <m:r>
                      <a:rPr lang="en-US" i="1">
                        <a:latin typeface="Cambria Math"/>
                      </a:rPr>
                      <m:t>=2</m:t>
                    </m:r>
                    <m:r>
                      <a:rPr lang="en-US" i="1">
                        <a:latin typeface="Cambria Math"/>
                      </a:rPr>
                      <m:t>𝑈</m:t>
                    </m:r>
                    <m:r>
                      <a:rPr lang="en-US" i="1">
                        <a:latin typeface="Cambria Math"/>
                      </a:rPr>
                      <m:t>−</m:t>
                    </m:r>
                    <m:sSup>
                      <m:sSupPr>
                        <m:ctrlPr>
                          <a:rPr lang="en-US" i="1">
                            <a:latin typeface="Cambria Math" panose="02040503050406030204" pitchFamily="18" charset="0"/>
                          </a:rPr>
                        </m:ctrlPr>
                      </m:sSupPr>
                      <m:e>
                        <m:r>
                          <a:rPr lang="en-US" i="1">
                            <a:latin typeface="Cambria Math"/>
                          </a:rPr>
                          <m:t>𝑈</m:t>
                        </m:r>
                      </m:e>
                      <m:sup>
                        <m:r>
                          <a:rPr lang="en-US" i="1">
                            <a:latin typeface="Cambria Math"/>
                          </a:rPr>
                          <m:t>2</m:t>
                        </m:r>
                      </m:sup>
                    </m:sSup>
                  </m:oMath>
                </a14:m>
                <a:r>
                  <a:rPr lang="en-US" dirty="0"/>
                  <a:t> and </a:t>
                </a:r>
                <a14:m>
                  <m:oMath xmlns:m="http://schemas.openxmlformats.org/officeDocument/2006/math">
                    <m:r>
                      <a:rPr lang="en-US" i="1">
                        <a:latin typeface="Cambria Math"/>
                      </a:rPr>
                      <m:t>𝑈</m:t>
                    </m:r>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oMath>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990600" y="3114020"/>
                <a:ext cx="6781800" cy="369332"/>
              </a:xfrm>
              <a:prstGeom prst="rect">
                <a:avLst/>
              </a:prstGeom>
              <a:blipFill rotWithShape="1">
                <a:blip r:embed="rId3"/>
                <a:stretch>
                  <a:fillRect t="-8333"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1152772" y="3562446"/>
                <a:ext cx="1521570"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𝑑𝑈</m:t>
                          </m:r>
                        </m:den>
                      </m:f>
                      <m:r>
                        <a:rPr lang="en-US" i="1">
                          <a:latin typeface="Cambria Math"/>
                        </a:rPr>
                        <m:t>=2−2</m:t>
                      </m:r>
                      <m:r>
                        <a:rPr lang="en-US" i="1">
                          <a:latin typeface="Cambria Math"/>
                        </a:rPr>
                        <m:t>𝑈</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1152772" y="3562446"/>
                <a:ext cx="1521570" cy="618374"/>
              </a:xfrm>
              <a:prstGeom prst="rect">
                <a:avLst/>
              </a:prstGeom>
              <a:blipFill rotWithShape="1">
                <a:blip r:embed="rId4"/>
                <a:stretch>
                  <a:fillRect/>
                </a:stretch>
              </a:blipFill>
            </p:spPr>
            <p:txBody>
              <a:bodyPr/>
              <a:lstStyle/>
              <a:p>
                <a:r>
                  <a:rPr lang="en-US">
                    <a:noFill/>
                  </a:rPr>
                  <a:t> </a:t>
                </a:r>
              </a:p>
            </p:txBody>
          </p:sp>
        </mc:Fallback>
      </mc:AlternateContent>
      <p:sp>
        <p:nvSpPr>
          <p:cNvPr id="13" name="Rectangle 12"/>
          <p:cNvSpPr/>
          <p:nvPr/>
        </p:nvSpPr>
        <p:spPr>
          <a:xfrm>
            <a:off x="2774105" y="3686967"/>
            <a:ext cx="2581028" cy="369332"/>
          </a:xfrm>
          <a:prstGeom prst="rect">
            <a:avLst/>
          </a:prstGeom>
        </p:spPr>
        <p:txBody>
          <a:bodyPr wrap="none">
            <a:spAutoFit/>
          </a:bodyPr>
          <a:lstStyle/>
          <a:p>
            <a:r>
              <a:rPr lang="en-US" dirty="0"/>
              <a:t>then by substituting for U</a:t>
            </a:r>
          </a:p>
        </p:txBody>
      </p:sp>
      <mc:AlternateContent xmlns:mc="http://schemas.openxmlformats.org/markup-compatibility/2006" xmlns:a14="http://schemas.microsoft.com/office/drawing/2010/main">
        <mc:Choice Requires="a14">
          <p:sp>
            <p:nvSpPr>
              <p:cNvPr id="14" name="Rectangle 13"/>
              <p:cNvSpPr/>
              <p:nvPr/>
            </p:nvSpPr>
            <p:spPr>
              <a:xfrm>
                <a:off x="1182634" y="4343400"/>
                <a:ext cx="3035254"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𝑑𝑈</m:t>
                          </m:r>
                        </m:den>
                      </m:f>
                      <m:r>
                        <a:rPr lang="en-US" i="1">
                          <a:latin typeface="Cambria Math"/>
                        </a:rPr>
                        <m:t>=2−2</m:t>
                      </m:r>
                      <m:d>
                        <m:dPr>
                          <m:ctrlPr>
                            <a:rPr lang="en-US" i="1">
                              <a:latin typeface="Cambria Math" panose="02040503050406030204" pitchFamily="18" charset="0"/>
                            </a:rPr>
                          </m:ctrlPr>
                        </m:dPr>
                        <m:e>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e>
                      </m:d>
                      <m:r>
                        <a:rPr lang="en-US" i="1">
                          <a:latin typeface="Cambria Math"/>
                        </a:rPr>
                        <m:t>=2−4</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oMath>
                  </m:oMathPara>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1182634" y="4343400"/>
                <a:ext cx="3035254" cy="61837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2774105" y="2013544"/>
                <a:ext cx="1672253"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𝑑𝑌</m:t>
                          </m:r>
                        </m:num>
                        <m:den>
                          <m:r>
                            <a:rPr lang="en-US" i="1">
                              <a:latin typeface="Cambria Math"/>
                            </a:rPr>
                            <m:t>𝑑𝑈</m:t>
                          </m:r>
                        </m:den>
                      </m:f>
                      <m:r>
                        <a:rPr lang="en-US" i="1">
                          <a:latin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2774105" y="2013544"/>
                <a:ext cx="1672253" cy="618374"/>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1142475" y="5096754"/>
                <a:ext cx="2493760"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3</m:t>
                      </m:r>
                      <m:r>
                        <a:rPr lang="en-US" b="0" i="1" smtClean="0">
                          <a:latin typeface="Cambria Math"/>
                          <a:ea typeface="Cambria Math"/>
                        </a:rPr>
                        <m:t>∙</m:t>
                      </m:r>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r>
                            <a:rPr lang="en-US" b="0" i="1" smtClean="0">
                              <a:latin typeface="Cambria Math"/>
                            </a:rPr>
                            <m:t>−1</m:t>
                          </m:r>
                        </m:sup>
                      </m:sSup>
                      <m:r>
                        <a:rPr lang="en-US" b="0" i="1" smtClean="0">
                          <a:latin typeface="Cambria Math"/>
                        </a:rPr>
                        <m:t>=</m:t>
                      </m:r>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1142475" y="5096754"/>
                <a:ext cx="2493760" cy="618246"/>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3414059" y="5858626"/>
                <a:ext cx="4053541" cy="61837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d>
                        <m:dPr>
                          <m:ctrlPr>
                            <a:rPr lang="en-US" i="1">
                              <a:latin typeface="Cambria Math" panose="02040503050406030204" pitchFamily="18" charset="0"/>
                            </a:rPr>
                          </m:ctrlPr>
                        </m:dPr>
                        <m:e>
                          <m:r>
                            <a:rPr lang="en-US" i="1">
                              <a:latin typeface="Cambria Math"/>
                            </a:rPr>
                            <m:t>2−4</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e>
                      </m:d>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=12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r>
                        <a:rPr lang="en-US" i="1">
                          <a:latin typeface="Cambria Math"/>
                        </a:rPr>
                        <m:t>−24</m:t>
                      </m:r>
                      <m:sSup>
                        <m:sSupPr>
                          <m:ctrlPr>
                            <a:rPr lang="en-US" i="1">
                              <a:latin typeface="Cambria Math" panose="02040503050406030204" pitchFamily="18" charset="0"/>
                            </a:rPr>
                          </m:ctrlPr>
                        </m:sSupPr>
                        <m:e>
                          <m:r>
                            <a:rPr lang="en-US" i="1">
                              <a:latin typeface="Cambria Math"/>
                            </a:rPr>
                            <m:t>𝑋</m:t>
                          </m:r>
                        </m:e>
                        <m:sup>
                          <m:r>
                            <a:rPr lang="en-US" i="1">
                              <a:latin typeface="Cambria Math"/>
                            </a:rPr>
                            <m:t>5</m:t>
                          </m:r>
                        </m:sup>
                      </m:sSup>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3414059" y="5858626"/>
                <a:ext cx="4053541" cy="618374"/>
              </a:xfrm>
              <a:prstGeom prst="rect">
                <a:avLst/>
              </a:prstGeom>
              <a:blipFill rotWithShape="1">
                <a:blip r:embed="rId8"/>
                <a:stretch>
                  <a:fillRect/>
                </a:stretch>
              </a:blipFill>
            </p:spPr>
            <p:txBody>
              <a:bodyPr/>
              <a:lstStyle/>
              <a:p>
                <a:r>
                  <a:rPr lang="en-US">
                    <a:noFill/>
                  </a:rPr>
                  <a:t> </a:t>
                </a:r>
              </a:p>
            </p:txBody>
          </p:sp>
        </mc:Fallback>
      </mc:AlternateContent>
      <p:sp>
        <p:nvSpPr>
          <p:cNvPr id="18" name="Rectangle 17"/>
          <p:cNvSpPr/>
          <p:nvPr/>
        </p:nvSpPr>
        <p:spPr>
          <a:xfrm>
            <a:off x="1259119" y="6019800"/>
            <a:ext cx="2124941" cy="369332"/>
          </a:xfrm>
          <a:prstGeom prst="rect">
            <a:avLst/>
          </a:prstGeom>
        </p:spPr>
        <p:txBody>
          <a:bodyPr wrap="none">
            <a:spAutoFit/>
          </a:bodyPr>
          <a:lstStyle/>
          <a:p>
            <a:r>
              <a:rPr lang="en-US" dirty="0"/>
              <a:t>Now  by substitution</a:t>
            </a:r>
          </a:p>
        </p:txBody>
      </p:sp>
    </p:spTree>
    <p:extLst>
      <p:ext uri="{BB962C8B-B14F-4D97-AF65-F5344CB8AC3E}">
        <p14:creationId xmlns:p14="http://schemas.microsoft.com/office/powerpoint/2010/main" val="923662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2" grpId="0"/>
      <p:bldP spid="13" grpId="0"/>
      <p:bldP spid="14" grpId="0"/>
      <p:bldP spid="16" grpId="0"/>
      <p:bldP spid="17" grpId="0"/>
      <p:bldP spid="1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Practice Problems</a:t>
            </a:r>
          </a:p>
        </p:txBody>
      </p:sp>
    </p:spTree>
    <p:extLst>
      <p:ext uri="{BB962C8B-B14F-4D97-AF65-F5344CB8AC3E}">
        <p14:creationId xmlns:p14="http://schemas.microsoft.com/office/powerpoint/2010/main" val="619135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810000" cy="523220"/>
          </a:xfrm>
          <a:prstGeom prst="rect">
            <a:avLst/>
          </a:prstGeom>
          <a:noFill/>
        </p:spPr>
        <p:txBody>
          <a:bodyPr wrap="square" rtlCol="0">
            <a:spAutoFit/>
          </a:bodyPr>
          <a:lstStyle/>
          <a:p>
            <a:r>
              <a:rPr lang="en-US" sz="2800" dirty="0"/>
              <a:t>Commutative Properties</a:t>
            </a:r>
          </a:p>
        </p:txBody>
      </p:sp>
      <p:sp>
        <p:nvSpPr>
          <p:cNvPr id="4" name="TextBox 3"/>
          <p:cNvSpPr txBox="1"/>
          <p:nvPr/>
        </p:nvSpPr>
        <p:spPr>
          <a:xfrm>
            <a:off x="990600" y="2286000"/>
            <a:ext cx="3810000" cy="369332"/>
          </a:xfrm>
          <a:prstGeom prst="rect">
            <a:avLst/>
          </a:prstGeom>
          <a:noFill/>
        </p:spPr>
        <p:txBody>
          <a:bodyPr wrap="square" rtlCol="0">
            <a:spAutoFit/>
          </a:bodyPr>
          <a:lstStyle/>
          <a:p>
            <a:r>
              <a:rPr lang="en-US" dirty="0"/>
              <a:t>If X and Y are real numbers, then</a:t>
            </a:r>
          </a:p>
        </p:txBody>
      </p:sp>
      <p:sp>
        <p:nvSpPr>
          <p:cNvPr id="5" name="TextBox 4"/>
          <p:cNvSpPr txBox="1"/>
          <p:nvPr/>
        </p:nvSpPr>
        <p:spPr>
          <a:xfrm>
            <a:off x="1447800" y="2819400"/>
            <a:ext cx="4953000" cy="523220"/>
          </a:xfrm>
          <a:prstGeom prst="rect">
            <a:avLst/>
          </a:prstGeom>
          <a:noFill/>
        </p:spPr>
        <p:txBody>
          <a:bodyPr wrap="square" rtlCol="0">
            <a:spAutoFit/>
          </a:bodyPr>
          <a:lstStyle/>
          <a:p>
            <a:r>
              <a:rPr lang="en-US" sz="2800" dirty="0"/>
              <a:t>X + Y = Y + X and XY = YX</a:t>
            </a:r>
          </a:p>
        </p:txBody>
      </p:sp>
      <p:sp>
        <p:nvSpPr>
          <p:cNvPr id="6" name="TextBox 5"/>
          <p:cNvSpPr txBox="1"/>
          <p:nvPr/>
        </p:nvSpPr>
        <p:spPr>
          <a:xfrm>
            <a:off x="1447800" y="3429000"/>
            <a:ext cx="6019800" cy="523220"/>
          </a:xfrm>
          <a:prstGeom prst="rect">
            <a:avLst/>
          </a:prstGeom>
          <a:noFill/>
        </p:spPr>
        <p:txBody>
          <a:bodyPr wrap="square" rtlCol="0">
            <a:spAutoFit/>
          </a:bodyPr>
          <a:lstStyle/>
          <a:p>
            <a:r>
              <a:rPr lang="en-US" sz="2800" dirty="0"/>
              <a:t>Example:  2 + 3 = 3 + 2 = 5</a:t>
            </a:r>
          </a:p>
        </p:txBody>
      </p:sp>
      <p:sp>
        <p:nvSpPr>
          <p:cNvPr id="7" name="TextBox 6"/>
          <p:cNvSpPr txBox="1"/>
          <p:nvPr/>
        </p:nvSpPr>
        <p:spPr>
          <a:xfrm>
            <a:off x="1447800" y="3962400"/>
            <a:ext cx="6019800" cy="523220"/>
          </a:xfrm>
          <a:prstGeom prst="rect">
            <a:avLst/>
          </a:prstGeom>
          <a:noFill/>
        </p:spPr>
        <p:txBody>
          <a:bodyPr wrap="square" rtlCol="0">
            <a:spAutoFit/>
          </a:bodyPr>
          <a:lstStyle/>
          <a:p>
            <a:r>
              <a:rPr lang="en-US" sz="2800" dirty="0"/>
              <a:t>Example:  2 x 3 = 3 x 2 = 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Rules for Differentiating a Function</a:t>
            </a:r>
          </a:p>
        </p:txBody>
      </p:sp>
      <p:sp>
        <p:nvSpPr>
          <p:cNvPr id="3" name="TextBox 2"/>
          <p:cNvSpPr txBox="1"/>
          <p:nvPr/>
        </p:nvSpPr>
        <p:spPr>
          <a:xfrm>
            <a:off x="181232" y="1143000"/>
            <a:ext cx="3095368" cy="523220"/>
          </a:xfrm>
          <a:prstGeom prst="rect">
            <a:avLst/>
          </a:prstGeom>
          <a:noFill/>
        </p:spPr>
        <p:txBody>
          <a:bodyPr wrap="square" rtlCol="0">
            <a:spAutoFit/>
          </a:bodyPr>
          <a:lstStyle/>
          <a:p>
            <a:r>
              <a:rPr lang="en-US" sz="2800" dirty="0"/>
              <a:t>Power Rule Practice</a:t>
            </a:r>
          </a:p>
        </p:txBody>
      </p:sp>
      <mc:AlternateContent xmlns:mc="http://schemas.openxmlformats.org/markup-compatibility/2006" xmlns:a14="http://schemas.microsoft.com/office/drawing/2010/main">
        <mc:Choice Requires="a14">
          <p:sp>
            <p:nvSpPr>
              <p:cNvPr id="19" name="Rectangle 18"/>
              <p:cNvSpPr/>
              <p:nvPr/>
            </p:nvSpPr>
            <p:spPr>
              <a:xfrm>
                <a:off x="4913629" y="1253607"/>
                <a:ext cx="1056635" cy="3970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r>
                        <a:rPr lang="en-US" i="1">
                          <a:latin typeface="Cambria Math"/>
                        </a:rPr>
                        <m:t>𝑎</m:t>
                      </m:r>
                      <m:sSup>
                        <m:sSupPr>
                          <m:ctrlPr>
                            <a:rPr lang="en-US" i="1">
                              <a:latin typeface="Cambria Math" panose="02040503050406030204" pitchFamily="18" charset="0"/>
                            </a:rPr>
                          </m:ctrlPr>
                        </m:sSupPr>
                        <m:e>
                          <m:r>
                            <a:rPr lang="en-US" i="1">
                              <a:latin typeface="Cambria Math"/>
                            </a:rPr>
                            <m:t>𝑋</m:t>
                          </m:r>
                        </m:e>
                        <m:sup>
                          <m:r>
                            <a:rPr lang="en-US" i="1">
                              <a:latin typeface="Cambria Math"/>
                            </a:rPr>
                            <m:t>𝑏</m:t>
                          </m:r>
                        </m:sup>
                      </m:sSup>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4913629" y="1253607"/>
                <a:ext cx="1056635" cy="397032"/>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6182501" y="1143000"/>
                <a:ext cx="204709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i="1">
                          <a:latin typeface="Cambria Math"/>
                        </a:rPr>
                        <m:t>𝑏</m:t>
                      </m:r>
                      <m:r>
                        <a:rPr lang="en-US" i="1" smtClean="0">
                          <a:latin typeface="Cambria Math"/>
                          <a:ea typeface="Cambria Math"/>
                        </a:rPr>
                        <m:t>∙</m:t>
                      </m:r>
                      <m:r>
                        <a:rPr lang="en-US" i="1">
                          <a:latin typeface="Cambria Math"/>
                        </a:rPr>
                        <m:t>𝑎</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m:t>
                          </m:r>
                          <m:r>
                            <a:rPr lang="en-US" i="1">
                              <a:latin typeface="Cambria Math"/>
                            </a:rPr>
                            <m:t>𝑏</m:t>
                          </m:r>
                          <m:r>
                            <a:rPr lang="en-US" i="1">
                              <a:latin typeface="Cambria Math"/>
                            </a:rPr>
                            <m:t>−1)</m:t>
                          </m:r>
                        </m:sup>
                      </m:sSup>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6182501" y="1143000"/>
                <a:ext cx="2047099" cy="618246"/>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204569" y="2314246"/>
                <a:ext cx="2825132"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4</m:t>
                          </m:r>
                        </m:den>
                      </m:f>
                      <m:r>
                        <a:rPr lang="en-US" i="1">
                          <a:latin typeface="Cambria Math"/>
                        </a:rPr>
                        <m:t>3</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m:t>
                          </m:r>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4</m:t>
                              </m:r>
                            </m:den>
                          </m:f>
                          <m:r>
                            <a:rPr lang="en-US" i="1">
                              <a:latin typeface="Cambria Math"/>
                            </a:rPr>
                            <m:t>−1)</m:t>
                          </m:r>
                        </m:sup>
                      </m:sSup>
                      <m:r>
                        <a:rPr lang="en-US" i="1">
                          <a:latin typeface="Cambria Math"/>
                        </a:rPr>
                        <m:t>=</m:t>
                      </m:r>
                      <m:f>
                        <m:fPr>
                          <m:ctrlPr>
                            <a:rPr lang="en-US" i="1" smtClean="0">
                              <a:latin typeface="Cambria Math" panose="02040503050406030204" pitchFamily="18" charset="0"/>
                            </a:rPr>
                          </m:ctrlPr>
                        </m:fPr>
                        <m:num>
                          <m:r>
                            <a:rPr lang="en-US" b="0" i="1" smtClean="0">
                              <a:latin typeface="Cambria Math"/>
                            </a:rPr>
                            <m:t>3</m:t>
                          </m:r>
                        </m:num>
                        <m:den>
                          <m:r>
                            <a:rPr lang="en-US" b="0" i="1" smtClean="0">
                              <a:latin typeface="Cambria Math"/>
                            </a:rPr>
                            <m:t>4</m:t>
                          </m:r>
                        </m:den>
                      </m:f>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4</m:t>
                              </m:r>
                            </m:den>
                          </m:f>
                        </m:sup>
                      </m:sSup>
                    </m:oMath>
                  </m:oMathPara>
                </a14:m>
                <a:endParaRPr lang="en-US" dirty="0"/>
              </a:p>
            </p:txBody>
          </p:sp>
        </mc:Choice>
        <mc:Fallback xmlns="">
          <p:sp>
            <p:nvSpPr>
              <p:cNvPr id="21" name="Rectangle 20"/>
              <p:cNvSpPr>
                <a:spLocks noRot="1" noChangeAspect="1" noMove="1" noResize="1" noEditPoints="1" noAdjustHandles="1" noChangeArrowheads="1" noChangeShapeType="1" noTextEdit="1"/>
              </p:cNvSpPr>
              <p:nvPr/>
            </p:nvSpPr>
            <p:spPr>
              <a:xfrm>
                <a:off x="4204569" y="2314246"/>
                <a:ext cx="2825132" cy="61824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609600" y="2426450"/>
                <a:ext cx="1079719" cy="4932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=3</m:t>
                      </m:r>
                      <m:sSup>
                        <m:sSupPr>
                          <m:ctrlPr>
                            <a:rPr lang="en-US" i="1">
                              <a:latin typeface="Cambria Math" panose="02040503050406030204" pitchFamily="18" charset="0"/>
                            </a:rPr>
                          </m:ctrlPr>
                        </m:sSupPr>
                        <m:e>
                          <m:r>
                            <a:rPr lang="en-US" i="1">
                              <a:latin typeface="Cambria Math"/>
                            </a:rPr>
                            <m:t>𝑋</m:t>
                          </m:r>
                        </m:e>
                        <m:sup>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4</m:t>
                              </m:r>
                            </m:den>
                          </m:f>
                        </m:sup>
                      </m:sSup>
                    </m:oMath>
                  </m:oMathPara>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609600" y="2426450"/>
                <a:ext cx="1079719" cy="493277"/>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610365" y="3516868"/>
                <a:ext cx="107971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m:t>
                      </m:r>
                      <m:sSup>
                        <m:sSupPr>
                          <m:ctrlPr>
                            <a:rPr lang="en-US" i="1">
                              <a:latin typeface="Cambria Math" panose="02040503050406030204" pitchFamily="18" charset="0"/>
                            </a:rPr>
                          </m:ctrlPr>
                        </m:sSupPr>
                        <m:e>
                          <m:r>
                            <a:rPr lang="en-US" b="0" i="1" smtClean="0">
                              <a:latin typeface="Cambria Math"/>
                            </a:rPr>
                            <m:t>7</m:t>
                          </m:r>
                          <m:r>
                            <a:rPr lang="en-US" i="1">
                              <a:latin typeface="Cambria Math"/>
                            </a:rPr>
                            <m:t>𝑋</m:t>
                          </m:r>
                        </m:e>
                        <m:sup>
                          <m:r>
                            <a:rPr lang="en-US" i="1">
                              <a:latin typeface="Cambria Math"/>
                            </a:rPr>
                            <m:t>3</m:t>
                          </m:r>
                        </m:sup>
                      </m:sSup>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610365" y="3516868"/>
                <a:ext cx="1079719"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4191000" y="3344154"/>
                <a:ext cx="2914901"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=3</m:t>
                      </m:r>
                      <m:r>
                        <a:rPr lang="en-US" i="1" smtClean="0">
                          <a:latin typeface="Cambria Math"/>
                          <a:ea typeface="Cambria Math"/>
                        </a:rPr>
                        <m:t>∙</m:t>
                      </m:r>
                      <m:r>
                        <a:rPr lang="en-US" b="0" i="1" smtClean="0">
                          <a:latin typeface="Cambria Math"/>
                          <a:ea typeface="Cambria Math"/>
                        </a:rPr>
                        <m:t>7</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m:t>
                          </m:r>
                          <m:r>
                            <a:rPr lang="en-US" b="0" i="1" smtClean="0">
                              <a:latin typeface="Cambria Math"/>
                            </a:rPr>
                            <m:t>3</m:t>
                          </m:r>
                          <m:r>
                            <a:rPr lang="en-US" i="1">
                              <a:latin typeface="Cambria Math"/>
                            </a:rPr>
                            <m:t>−1)</m:t>
                          </m:r>
                        </m:sup>
                      </m:sSup>
                      <m:r>
                        <a:rPr lang="en-US" i="1">
                          <a:latin typeface="Cambria Math"/>
                        </a:rPr>
                        <m:t>=</m:t>
                      </m:r>
                      <m:r>
                        <a:rPr lang="en-US" b="0" i="1" smtClean="0">
                          <a:latin typeface="Cambria Math"/>
                        </a:rPr>
                        <m:t>21</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oMath>
                  </m:oMathPara>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4191000" y="3344154"/>
                <a:ext cx="2914901" cy="61824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610365" y="4583668"/>
                <a:ext cx="137787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=0.5</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oMath>
                  </m:oMathPara>
                </a14:m>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610365" y="4583668"/>
                <a:ext cx="1377878"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4210301" y="4419600"/>
                <a:ext cx="3366947"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−2</m:t>
                      </m:r>
                      <m:r>
                        <a:rPr lang="en-US" b="0" i="1" smtClean="0">
                          <a:latin typeface="Cambria Math"/>
                          <a:ea typeface="Cambria Math"/>
                        </a:rPr>
                        <m:t>∙</m:t>
                      </m:r>
                      <m:r>
                        <a:rPr lang="en-US" i="1">
                          <a:latin typeface="Cambria Math"/>
                        </a:rPr>
                        <m:t>0.5</m:t>
                      </m:r>
                      <m:r>
                        <a:rPr lang="en-US" i="1" smtClean="0">
                          <a:latin typeface="Cambria Math"/>
                          <a:ea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m:t>
                          </m:r>
                          <m:r>
                            <a:rPr lang="en-US" b="0" i="1" smtClean="0">
                              <a:latin typeface="Cambria Math"/>
                            </a:rPr>
                            <m:t>−2</m:t>
                          </m:r>
                          <m:r>
                            <a:rPr lang="en-US" i="1">
                              <a:latin typeface="Cambria Math"/>
                            </a:rPr>
                            <m:t>−1)</m:t>
                          </m:r>
                        </m:sup>
                      </m:sSup>
                      <m:r>
                        <a:rPr lang="en-US" i="1">
                          <a:latin typeface="Cambria Math"/>
                        </a:rPr>
                        <m:t>=</m:t>
                      </m:r>
                      <m:sSup>
                        <m:sSupPr>
                          <m:ctrlPr>
                            <a:rPr lang="en-US" i="1">
                              <a:latin typeface="Cambria Math" panose="02040503050406030204" pitchFamily="18" charset="0"/>
                            </a:rPr>
                          </m:ctrlPr>
                        </m:sSupPr>
                        <m:e>
                          <m:r>
                            <a:rPr lang="en-US" b="0" i="1" smtClean="0">
                              <a:latin typeface="Cambria Math"/>
                            </a:rPr>
                            <m:t>−</m:t>
                          </m:r>
                          <m:r>
                            <a:rPr lang="en-US" i="1">
                              <a:latin typeface="Cambria Math"/>
                            </a:rPr>
                            <m:t>𝑋</m:t>
                          </m:r>
                        </m:e>
                        <m:sup>
                          <m:r>
                            <a:rPr lang="en-US" b="0" i="1" smtClean="0">
                              <a:latin typeface="Cambria Math"/>
                            </a:rPr>
                            <m:t>−3</m:t>
                          </m:r>
                        </m:sup>
                      </m:sSup>
                    </m:oMath>
                  </m:oMathPara>
                </a14:m>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4210301" y="4419600"/>
                <a:ext cx="3366947" cy="618246"/>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609600" y="5498068"/>
                <a:ext cx="109523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=18</m:t>
                      </m:r>
                      <m:r>
                        <a:rPr lang="en-US" b="0" i="1" smtClean="0">
                          <a:latin typeface="Cambria Math"/>
                        </a:rPr>
                        <m:t>𝑋</m:t>
                      </m:r>
                    </m:oMath>
                  </m:oMathPara>
                </a14:m>
                <a:endParaRPr lang="en-US" dirty="0"/>
              </a:p>
            </p:txBody>
          </p:sp>
        </mc:Choice>
        <mc:Fallback xmlns="">
          <p:sp>
            <p:nvSpPr>
              <p:cNvPr id="27" name="Rectangle 26"/>
              <p:cNvSpPr>
                <a:spLocks noRot="1" noChangeAspect="1" noMove="1" noResize="1" noEditPoints="1" noAdjustHandles="1" noChangeArrowheads="1" noChangeShapeType="1" noTextEdit="1"/>
              </p:cNvSpPr>
              <p:nvPr/>
            </p:nvSpPr>
            <p:spPr>
              <a:xfrm>
                <a:off x="609600" y="5498068"/>
                <a:ext cx="1095236" cy="369332"/>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4200967" y="5373611"/>
                <a:ext cx="4790633" cy="61824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1</m:t>
                      </m:r>
                      <m:r>
                        <a:rPr lang="en-US" b="0" i="1" smtClean="0">
                          <a:latin typeface="Cambria Math"/>
                          <a:ea typeface="Cambria Math"/>
                        </a:rPr>
                        <m:t>∙18</m:t>
                      </m:r>
                      <m:sSup>
                        <m:sSupPr>
                          <m:ctrlPr>
                            <a:rPr lang="en-US" i="1">
                              <a:latin typeface="Cambria Math" panose="02040503050406030204" pitchFamily="18" charset="0"/>
                            </a:rPr>
                          </m:ctrlPr>
                        </m:sSupPr>
                        <m:e>
                          <m:r>
                            <a:rPr lang="en-US" i="1">
                              <a:latin typeface="Cambria Math"/>
                            </a:rPr>
                            <m:t>𝑋</m:t>
                          </m:r>
                        </m:e>
                        <m:sup>
                          <m:d>
                            <m:dPr>
                              <m:ctrlPr>
                                <a:rPr lang="en-US" b="0" i="1">
                                  <a:latin typeface="Cambria Math" panose="02040503050406030204" pitchFamily="18" charset="0"/>
                                </a:rPr>
                              </m:ctrlPr>
                            </m:dPr>
                            <m:e>
                              <m:r>
                                <a:rPr lang="en-US" b="0" i="1" smtClean="0">
                                  <a:latin typeface="Cambria Math"/>
                                </a:rPr>
                                <m:t>1</m:t>
                              </m:r>
                              <m:r>
                                <a:rPr lang="en-US" i="1">
                                  <a:latin typeface="Cambria Math"/>
                                </a:rPr>
                                <m:t>−1</m:t>
                              </m:r>
                            </m:e>
                          </m:d>
                        </m:sup>
                      </m:sSup>
                      <m:r>
                        <a:rPr lang="en-US" i="1">
                          <a:latin typeface="Cambria Math"/>
                        </a:rPr>
                        <m:t>=1</m:t>
                      </m:r>
                      <m:r>
                        <a:rPr lang="en-US" i="1">
                          <a:latin typeface="Cambria Math"/>
                          <a:ea typeface="Cambria Math"/>
                        </a:rPr>
                        <m:t>∙18</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0</m:t>
                          </m:r>
                        </m:sup>
                      </m:sSup>
                      <m:r>
                        <a:rPr lang="en-US" b="0" i="1" smtClean="0">
                          <a:latin typeface="Cambria Math"/>
                        </a:rPr>
                        <m:t>=1</m:t>
                      </m:r>
                      <m:r>
                        <a:rPr lang="en-US" b="0" i="1" smtClean="0">
                          <a:latin typeface="Cambria Math"/>
                          <a:ea typeface="Cambria Math"/>
                        </a:rPr>
                        <m:t>∙18∙1=18</m:t>
                      </m:r>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4200967" y="5373611"/>
                <a:ext cx="4790633" cy="618246"/>
              </a:xfrm>
              <a:prstGeom prst="rect">
                <a:avLst/>
              </a:prstGeom>
              <a:blipFill rotWithShape="1">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100994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4" grpId="0"/>
      <p:bldP spid="26" grpId="0"/>
      <p:bldP spid="2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107228" y="1381780"/>
            <a:ext cx="4845772" cy="523220"/>
          </a:xfrm>
          <a:prstGeom prst="rect">
            <a:avLst/>
          </a:prstGeom>
          <a:noFill/>
        </p:spPr>
        <p:txBody>
          <a:bodyPr wrap="square" rtlCol="0">
            <a:spAutoFit/>
          </a:bodyPr>
          <a:lstStyle/>
          <a:p>
            <a:r>
              <a:rPr lang="en-US" sz="2800" dirty="0"/>
              <a:t>Sums and Differences Practice</a:t>
            </a:r>
          </a:p>
        </p:txBody>
      </p:sp>
      <mc:AlternateContent xmlns:mc="http://schemas.openxmlformats.org/markup-compatibility/2006" xmlns:a14="http://schemas.microsoft.com/office/drawing/2010/main">
        <mc:Choice Requires="a14">
          <p:sp>
            <p:nvSpPr>
              <p:cNvPr id="13" name="Rectangle 12"/>
              <p:cNvSpPr/>
              <p:nvPr/>
            </p:nvSpPr>
            <p:spPr>
              <a:xfrm>
                <a:off x="6787551" y="1371600"/>
                <a:ext cx="167064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𝑑𝑉</m:t>
                          </m:r>
                        </m:num>
                        <m:den>
                          <m:r>
                            <a:rPr lang="en-US" i="1">
                              <a:latin typeface="Cambria Math"/>
                            </a:rPr>
                            <m:t>𝑑𝑋</m:t>
                          </m:r>
                        </m:den>
                      </m:f>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6787551" y="1371600"/>
                <a:ext cx="1670649"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73723" y="2438400"/>
                <a:ext cx="2590800" cy="369332"/>
              </a:xfrm>
              <a:prstGeom prst="rect">
                <a:avLst/>
              </a:prstGeom>
            </p:spPr>
            <p:txBody>
              <a:bodyPr wrap="square">
                <a:spAutoFit/>
              </a:bodyPr>
              <a:lstStyle/>
              <a:p>
                <a14:m>
                  <m:oMath xmlns:m="http://schemas.openxmlformats.org/officeDocument/2006/math">
                    <m:r>
                      <a:rPr lang="en-US" i="1" smtClean="0">
                        <a:latin typeface="Cambria Math"/>
                      </a:rPr>
                      <m:t>𝑈</m:t>
                    </m:r>
                    <m:r>
                      <a:rPr lang="en-US" i="1">
                        <a:latin typeface="Cambria Math"/>
                      </a:rPr>
                      <m:t>=</m:t>
                    </m:r>
                    <m:r>
                      <a:rPr lang="en-US" b="0" i="1" smtClean="0">
                        <a:latin typeface="Cambria Math"/>
                      </a:rPr>
                      <m:t>4</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.5</m:t>
                        </m:r>
                      </m:sup>
                    </m:sSup>
                  </m:oMath>
                </a14:m>
                <a:r>
                  <a:rPr lang="en-US" dirty="0"/>
                  <a:t> ,  </a:t>
                </a:r>
                <a14:m>
                  <m:oMath xmlns:m="http://schemas.openxmlformats.org/officeDocument/2006/math">
                    <m:r>
                      <a:rPr lang="en-US" i="1">
                        <a:latin typeface="Cambria Math"/>
                      </a:rPr>
                      <m:t>𝑉</m:t>
                    </m:r>
                    <m:r>
                      <a:rPr lang="en-US" i="1">
                        <a:latin typeface="Cambria Math"/>
                      </a:rPr>
                      <m:t>= 2</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3</m:t>
                        </m:r>
                      </m:sup>
                    </m:sSup>
                  </m:oMath>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373723" y="2438400"/>
                <a:ext cx="2590800" cy="369332"/>
              </a:xfrm>
              <a:prstGeom prst="rect">
                <a:avLst/>
              </a:prstGeom>
              <a:blipFill rotWithShape="1">
                <a:blip r:embed="rId4"/>
                <a:stretch>
                  <a:fillRect t="-6557" b="-262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351733" y="2807732"/>
                <a:ext cx="2678234" cy="3724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a:latin typeface="Cambria Math"/>
                        </a:rPr>
                        <m:t>𝑌</m:t>
                      </m:r>
                      <m:r>
                        <a:rPr lang="en-US" i="1">
                          <a:latin typeface="Cambria Math"/>
                        </a:rPr>
                        <m:t>=</m:t>
                      </m:r>
                      <m:r>
                        <a:rPr lang="en-US" i="1">
                          <a:latin typeface="Cambria Math"/>
                        </a:rPr>
                        <m:t>𝑈</m:t>
                      </m:r>
                      <m:r>
                        <a:rPr lang="en-US" i="1">
                          <a:latin typeface="Cambria Math"/>
                        </a:rPr>
                        <m:t>+</m:t>
                      </m:r>
                      <m:r>
                        <a:rPr lang="en-US" i="1">
                          <a:latin typeface="Cambria Math"/>
                        </a:rPr>
                        <m:t>𝑉</m:t>
                      </m:r>
                      <m:r>
                        <a:rPr lang="en-US" i="1">
                          <a:latin typeface="Cambria Math"/>
                        </a:rPr>
                        <m:t>=4</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.5</m:t>
                          </m:r>
                        </m:sup>
                      </m:sSup>
                      <m:r>
                        <a:rPr lang="en-US" b="0" i="1" smtClean="0">
                          <a:latin typeface="Cambria Math"/>
                        </a:rPr>
                        <m:t>+</m:t>
                      </m:r>
                      <m:sSup>
                        <m:sSupPr>
                          <m:ctrlPr>
                            <a:rPr lang="en-US" i="1">
                              <a:latin typeface="Cambria Math" panose="02040503050406030204" pitchFamily="18" charset="0"/>
                            </a:rPr>
                          </m:ctrlPr>
                        </m:sSupPr>
                        <m:e>
                          <m:r>
                            <a:rPr lang="en-US" b="0" i="1" smtClean="0">
                              <a:latin typeface="Cambria Math"/>
                            </a:rPr>
                            <m:t>2</m:t>
                          </m:r>
                          <m:r>
                            <a:rPr lang="en-US" i="1">
                              <a:latin typeface="Cambria Math"/>
                            </a:rPr>
                            <m:t>𝑋</m:t>
                          </m:r>
                        </m:e>
                        <m:sup>
                          <m:r>
                            <a:rPr lang="en-US" i="1">
                              <a:latin typeface="Cambria Math"/>
                            </a:rPr>
                            <m:t>3</m:t>
                          </m:r>
                        </m:sup>
                      </m:sSup>
                    </m:oMath>
                  </m:oMathPara>
                </a14:m>
                <a:endParaRPr lang="en-US" dirty="0"/>
              </a:p>
            </p:txBody>
          </p:sp>
        </mc:Choice>
        <mc:Fallback xmlns="">
          <p:sp>
            <p:nvSpPr>
              <p:cNvPr id="16" name="Rectangle 15"/>
              <p:cNvSpPr>
                <a:spLocks noRot="1" noChangeAspect="1" noMove="1" noResize="1" noEditPoints="1" noAdjustHandles="1" noChangeArrowheads="1" noChangeShapeType="1" noTextEdit="1"/>
              </p:cNvSpPr>
              <p:nvPr/>
            </p:nvSpPr>
            <p:spPr>
              <a:xfrm>
                <a:off x="351733" y="2807732"/>
                <a:ext cx="2678234" cy="372410"/>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6633092" y="2438400"/>
                <a:ext cx="2050882"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−.5</m:t>
                          </m:r>
                        </m:sup>
                      </m:sSup>
                      <m:r>
                        <a:rPr lang="en-US" b="0" i="1" smtClean="0">
                          <a:latin typeface="Cambria Math"/>
                        </a:rPr>
                        <m:t>+6</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6633092" y="2438400"/>
                <a:ext cx="2050882" cy="61824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5360635" y="1506981"/>
                <a:ext cx="127451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𝑌</m:t>
                      </m:r>
                      <m:r>
                        <a:rPr lang="en-US" b="0" i="1" smtClean="0">
                          <a:latin typeface="Cambria Math"/>
                        </a:rPr>
                        <m:t>=</m:t>
                      </m:r>
                      <m:r>
                        <a:rPr lang="en-US" b="0" i="1" smtClean="0">
                          <a:latin typeface="Cambria Math"/>
                        </a:rPr>
                        <m:t>𝑈</m:t>
                      </m:r>
                      <m:r>
                        <a:rPr lang="en-US" b="0" i="1" smtClean="0">
                          <a:latin typeface="Cambria Math"/>
                        </a:rPr>
                        <m:t>+</m:t>
                      </m:r>
                      <m:r>
                        <a:rPr lang="en-US" b="0" i="1" smtClean="0">
                          <a:latin typeface="Cambria Math"/>
                        </a:rPr>
                        <m:t>𝑉</m:t>
                      </m:r>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5360635" y="1506981"/>
                <a:ext cx="1274516" cy="36933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76549" y="3429000"/>
                <a:ext cx="2590800" cy="369332"/>
              </a:xfrm>
              <a:prstGeom prst="rect">
                <a:avLst/>
              </a:prstGeom>
            </p:spPr>
            <p:txBody>
              <a:bodyPr wrap="square">
                <a:spAutoFit/>
              </a:bodyPr>
              <a:lstStyle/>
              <a:p>
                <a14:m>
                  <m:oMath xmlns:m="http://schemas.openxmlformats.org/officeDocument/2006/math">
                    <m:r>
                      <a:rPr lang="en-US" i="1" smtClean="0">
                        <a:latin typeface="Cambria Math"/>
                      </a:rPr>
                      <m:t>𝑈</m:t>
                    </m:r>
                    <m:r>
                      <a:rPr lang="en-US" i="1">
                        <a:latin typeface="Cambria Math"/>
                      </a:rPr>
                      <m:t>=</m:t>
                    </m:r>
                    <m:r>
                      <a:rPr lang="en-US" b="0" i="1" smtClean="0">
                        <a:latin typeface="Cambria Math"/>
                      </a:rPr>
                      <m:t>20−</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oMath>
                </a14:m>
                <a:r>
                  <a:rPr lang="en-US" dirty="0"/>
                  <a:t> ,  </a:t>
                </a:r>
                <a14:m>
                  <m:oMath xmlns:m="http://schemas.openxmlformats.org/officeDocument/2006/math">
                    <m:r>
                      <a:rPr lang="en-US" i="1">
                        <a:latin typeface="Cambria Math"/>
                      </a:rPr>
                      <m:t>𝑉</m:t>
                    </m:r>
                    <m:r>
                      <a:rPr lang="en-US" i="1">
                        <a:latin typeface="Cambria Math"/>
                      </a:rPr>
                      <m:t>=−4</m:t>
                    </m:r>
                    <m:r>
                      <a:rPr lang="en-US" b="0" i="1" smtClean="0">
                        <a:latin typeface="Cambria Math"/>
                      </a:rPr>
                      <m:t>𝑋</m:t>
                    </m:r>
                  </m:oMath>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376549" y="3429000"/>
                <a:ext cx="2590800" cy="369332"/>
              </a:xfrm>
              <a:prstGeom prst="rect">
                <a:avLst/>
              </a:prstGeom>
              <a:blipFill rotWithShape="1">
                <a:blip r:embed="rId8"/>
                <a:stretch>
                  <a:fillRect t="-8333" b="-2500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354559" y="3798332"/>
                <a:ext cx="3204339"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i="1">
                          <a:latin typeface="Cambria Math"/>
                        </a:rPr>
                        <m:t>𝑌</m:t>
                      </m:r>
                      <m:r>
                        <a:rPr lang="en-US" i="1">
                          <a:latin typeface="Cambria Math"/>
                        </a:rPr>
                        <m:t>=</m:t>
                      </m:r>
                      <m:r>
                        <a:rPr lang="en-US" i="1">
                          <a:latin typeface="Cambria Math"/>
                        </a:rPr>
                        <m:t>𝑈</m:t>
                      </m:r>
                      <m:r>
                        <a:rPr lang="en-US" i="1">
                          <a:latin typeface="Cambria Math"/>
                        </a:rPr>
                        <m:t>+</m:t>
                      </m:r>
                      <m:r>
                        <a:rPr lang="en-US" i="1">
                          <a:latin typeface="Cambria Math"/>
                        </a:rPr>
                        <m:t>𝑉</m:t>
                      </m:r>
                      <m:r>
                        <a:rPr lang="en-US" i="1">
                          <a:latin typeface="Cambria Math"/>
                        </a:rPr>
                        <m:t>=</m:t>
                      </m:r>
                      <m:d>
                        <m:dPr>
                          <m:ctrlPr>
                            <a:rPr lang="en-US" i="1" smtClean="0">
                              <a:latin typeface="Cambria Math" panose="02040503050406030204" pitchFamily="18" charset="0"/>
                            </a:rPr>
                          </m:ctrlPr>
                        </m:dPr>
                        <m:e>
                          <m:r>
                            <a:rPr lang="en-US" i="1">
                              <a:latin typeface="Cambria Math"/>
                            </a:rPr>
                            <m:t>20−</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e>
                      </m:d>
                      <m:r>
                        <a:rPr lang="en-US" b="0" i="1" smtClean="0">
                          <a:latin typeface="Cambria Math"/>
                        </a:rPr>
                        <m:t>−4</m:t>
                      </m:r>
                      <m:r>
                        <a:rPr lang="en-US" b="0" i="1" smtClean="0">
                          <a:latin typeface="Cambria Math"/>
                        </a:rPr>
                        <m:t>𝑋</m:t>
                      </m:r>
                    </m:oMath>
                  </m:oMathPara>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354559" y="3798332"/>
                <a:ext cx="3204339"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6635918" y="3429000"/>
                <a:ext cx="1686744"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panose="02040503050406030204" pitchFamily="18" charset="0"/>
                        </a:rPr>
                        <m:t>−</m:t>
                      </m:r>
                      <m:r>
                        <a:rPr lang="en-US" b="0" i="1" smtClean="0">
                          <a:latin typeface="Cambria Math"/>
                        </a:rPr>
                        <m:t>2</m:t>
                      </m:r>
                      <m:r>
                        <a:rPr lang="en-US" b="0" i="1" smtClean="0">
                          <a:latin typeface="Cambria Math"/>
                        </a:rPr>
                        <m:t>𝑋</m:t>
                      </m:r>
                      <m:r>
                        <a:rPr lang="en-US" b="0" i="1" smtClean="0">
                          <a:latin typeface="Cambria Math"/>
                        </a:rPr>
                        <m:t>−4</m:t>
                      </m:r>
                    </m:oMath>
                  </m:oMathPara>
                </a14:m>
                <a:endParaRPr lang="en-US" dirty="0"/>
              </a:p>
            </p:txBody>
          </p:sp>
        </mc:Choice>
        <mc:Fallback xmlns="">
          <p:sp>
            <p:nvSpPr>
              <p:cNvPr id="21" name="Rectangle 20"/>
              <p:cNvSpPr>
                <a:spLocks noRot="1" noChangeAspect="1" noMove="1" noResize="1" noEditPoints="1" noAdjustHandles="1" noChangeArrowheads="1" noChangeShapeType="1" noTextEdit="1"/>
              </p:cNvSpPr>
              <p:nvPr/>
            </p:nvSpPr>
            <p:spPr>
              <a:xfrm>
                <a:off x="6635918" y="3429000"/>
                <a:ext cx="1686744" cy="618246"/>
              </a:xfrm>
              <a:prstGeom prst="rect">
                <a:avLst/>
              </a:prstGeom>
              <a:blipFill>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380412" y="4820858"/>
                <a:ext cx="2590800" cy="372410"/>
              </a:xfrm>
              <a:prstGeom prst="rect">
                <a:avLst/>
              </a:prstGeom>
            </p:spPr>
            <p:txBody>
              <a:bodyPr wrap="square">
                <a:spAutoFit/>
              </a:bodyPr>
              <a:lstStyle/>
              <a:p>
                <a14:m>
                  <m:oMath xmlns:m="http://schemas.openxmlformats.org/officeDocument/2006/math">
                    <m:r>
                      <a:rPr lang="en-US" i="1" smtClean="0">
                        <a:latin typeface="Cambria Math"/>
                      </a:rPr>
                      <m:t>𝑈</m:t>
                    </m:r>
                    <m:r>
                      <a:rPr lang="en-US" i="1">
                        <a:latin typeface="Cambria Math"/>
                      </a:rPr>
                      <m:t>=</m:t>
                    </m:r>
                    <m:r>
                      <a:rPr lang="en-US" b="0" i="1" smtClean="0">
                        <a:latin typeface="Cambria Math"/>
                      </a:rPr>
                      <m:t>0.5</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0.5</m:t>
                        </m:r>
                      </m:sup>
                    </m:sSup>
                  </m:oMath>
                </a14:m>
                <a:r>
                  <a:rPr lang="en-US" dirty="0"/>
                  <a:t> ,  </a:t>
                </a:r>
                <a14:m>
                  <m:oMath xmlns:m="http://schemas.openxmlformats.org/officeDocument/2006/math">
                    <m:r>
                      <a:rPr lang="en-US" i="1">
                        <a:latin typeface="Cambria Math"/>
                      </a:rPr>
                      <m:t>𝑉</m:t>
                    </m:r>
                    <m:r>
                      <a:rPr lang="en-US" i="1">
                        <a:latin typeface="Cambria Math"/>
                      </a:rPr>
                      <m:t>=</m:t>
                    </m:r>
                    <m:sSup>
                      <m:sSupPr>
                        <m:ctrlPr>
                          <a:rPr lang="en-US" i="1" smtClean="0">
                            <a:latin typeface="Cambria Math" panose="02040503050406030204" pitchFamily="18" charset="0"/>
                          </a:rPr>
                        </m:ctrlPr>
                      </m:sSupPr>
                      <m:e>
                        <m:r>
                          <a:rPr lang="en-US" b="0" i="1" smtClean="0">
                            <a:latin typeface="Cambria Math"/>
                          </a:rPr>
                          <m:t>𝑒</m:t>
                        </m:r>
                      </m:e>
                      <m:sup>
                        <m:r>
                          <a:rPr lang="en-US" b="0" i="1" smtClean="0">
                            <a:latin typeface="Cambria Math"/>
                          </a:rPr>
                          <m:t>𝑋</m:t>
                        </m:r>
                      </m:sup>
                    </m:sSup>
                  </m:oMath>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380412" y="4820858"/>
                <a:ext cx="2590800" cy="372410"/>
              </a:xfrm>
              <a:prstGeom prst="rect">
                <a:avLst/>
              </a:prstGeom>
              <a:blipFill rotWithShape="1">
                <a:blip r:embed="rId11"/>
                <a:stretch>
                  <a:fillRect t="-6557" b="-262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358422" y="5190190"/>
                <a:ext cx="2896627" cy="372410"/>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i="1">
                          <a:latin typeface="Cambria Math"/>
                        </a:rPr>
                        <m:t>𝑌</m:t>
                      </m:r>
                      <m:r>
                        <a:rPr lang="en-US" i="1">
                          <a:latin typeface="Cambria Math"/>
                        </a:rPr>
                        <m:t>=</m:t>
                      </m:r>
                      <m:r>
                        <a:rPr lang="en-US" i="1">
                          <a:latin typeface="Cambria Math"/>
                        </a:rPr>
                        <m:t>𝑈</m:t>
                      </m:r>
                      <m:r>
                        <a:rPr lang="en-US" i="1">
                          <a:latin typeface="Cambria Math"/>
                        </a:rPr>
                        <m:t>+</m:t>
                      </m:r>
                      <m:r>
                        <a:rPr lang="en-US" i="1">
                          <a:latin typeface="Cambria Math"/>
                        </a:rPr>
                        <m:t>𝑉</m:t>
                      </m:r>
                      <m:r>
                        <a:rPr lang="en-US" b="0" i="1" smtClean="0">
                          <a:latin typeface="Cambria Math"/>
                        </a:rPr>
                        <m:t>=</m:t>
                      </m:r>
                      <m:r>
                        <a:rPr lang="en-US" i="1">
                          <a:latin typeface="Cambria Math"/>
                        </a:rPr>
                        <m:t>0.5</m:t>
                      </m:r>
                      <m:sSup>
                        <m:sSupPr>
                          <m:ctrlPr>
                            <a:rPr lang="en-US" i="1">
                              <a:latin typeface="Cambria Math" panose="02040503050406030204" pitchFamily="18" charset="0"/>
                            </a:rPr>
                          </m:ctrlPr>
                        </m:sSupPr>
                        <m:e>
                          <m:r>
                            <a:rPr lang="en-US" i="1">
                              <a:latin typeface="Cambria Math"/>
                            </a:rPr>
                            <m:t>𝑋</m:t>
                          </m:r>
                        </m:e>
                        <m:sup>
                          <m:r>
                            <a:rPr lang="en-US" i="1">
                              <a:latin typeface="Cambria Math"/>
                            </a:rPr>
                            <m:t>0.5</m:t>
                          </m:r>
                        </m:sup>
                      </m:sSup>
                      <m:r>
                        <a:rPr lang="en-US" b="0" i="1" smtClean="0">
                          <a:latin typeface="Cambria Math"/>
                        </a:rPr>
                        <m:t>+</m:t>
                      </m:r>
                      <m:sSup>
                        <m:sSupPr>
                          <m:ctrlPr>
                            <a:rPr lang="en-US" i="1">
                              <a:latin typeface="Cambria Math" panose="02040503050406030204" pitchFamily="18" charset="0"/>
                            </a:rPr>
                          </m:ctrlPr>
                        </m:sSupPr>
                        <m:e>
                          <m:r>
                            <a:rPr lang="en-US" i="1">
                              <a:latin typeface="Cambria Math"/>
                            </a:rPr>
                            <m:t>𝑒</m:t>
                          </m:r>
                        </m:e>
                        <m:sup>
                          <m:r>
                            <a:rPr lang="en-US" i="1">
                              <a:latin typeface="Cambria Math"/>
                            </a:rPr>
                            <m:t>𝑋</m:t>
                          </m:r>
                        </m:sup>
                      </m:sSup>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358422" y="5190190"/>
                <a:ext cx="2896627" cy="372410"/>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6400801" y="4820858"/>
                <a:ext cx="2424772" cy="61824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0.25</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−0.5</m:t>
                          </m:r>
                        </m:sup>
                      </m:sSup>
                      <m:r>
                        <a:rPr lang="en-US" b="0" i="1" smtClean="0">
                          <a:latin typeface="Cambria Math"/>
                        </a:rPr>
                        <m:t>+</m:t>
                      </m:r>
                      <m:sSup>
                        <m:sSupPr>
                          <m:ctrlPr>
                            <a:rPr lang="en-US" i="1">
                              <a:latin typeface="Cambria Math" panose="02040503050406030204" pitchFamily="18" charset="0"/>
                            </a:rPr>
                          </m:ctrlPr>
                        </m:sSupPr>
                        <m:e>
                          <m:r>
                            <a:rPr lang="en-US" i="1">
                              <a:latin typeface="Cambria Math"/>
                            </a:rPr>
                            <m:t>𝑒</m:t>
                          </m:r>
                        </m:e>
                        <m:sup>
                          <m:r>
                            <a:rPr lang="en-US" i="1">
                              <a:latin typeface="Cambria Math"/>
                            </a:rPr>
                            <m:t>𝑋</m:t>
                          </m:r>
                        </m:sup>
                      </m:sSup>
                    </m:oMath>
                  </m:oMathPara>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6400801" y="4820858"/>
                <a:ext cx="2424772" cy="618246"/>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394039" y="5811458"/>
                <a:ext cx="2590800" cy="369332"/>
              </a:xfrm>
              <a:prstGeom prst="rect">
                <a:avLst/>
              </a:prstGeom>
            </p:spPr>
            <p:txBody>
              <a:bodyPr wrap="square">
                <a:spAutoFit/>
              </a:bodyPr>
              <a:lstStyle/>
              <a:p>
                <a14:m>
                  <m:oMath xmlns:m="http://schemas.openxmlformats.org/officeDocument/2006/math">
                    <m:r>
                      <a:rPr lang="en-US" i="1" smtClean="0">
                        <a:latin typeface="Cambria Math"/>
                      </a:rPr>
                      <m:t>𝑈</m:t>
                    </m:r>
                    <m:r>
                      <a:rPr lang="en-US" i="1">
                        <a:latin typeface="Cambria Math"/>
                      </a:rPr>
                      <m:t>=</m:t>
                    </m:r>
                    <m:r>
                      <a:rPr lang="en-US" b="0" i="1" smtClean="0">
                        <a:latin typeface="Cambria Math"/>
                      </a:rPr>
                      <m:t>40</m:t>
                    </m:r>
                  </m:oMath>
                </a14:m>
                <a:r>
                  <a:rPr lang="en-US" dirty="0"/>
                  <a:t> ,  </a:t>
                </a:r>
                <a14:m>
                  <m:oMath xmlns:m="http://schemas.openxmlformats.org/officeDocument/2006/math">
                    <m:r>
                      <a:rPr lang="en-US" i="1">
                        <a:latin typeface="Cambria Math"/>
                      </a:rPr>
                      <m:t>𝑉</m:t>
                    </m:r>
                    <m:r>
                      <a:rPr lang="en-US" i="1">
                        <a:latin typeface="Cambria Math"/>
                      </a:rPr>
                      <m:t>=</m:t>
                    </m:r>
                    <m:r>
                      <a:rPr lang="en-US" b="0" i="1" smtClean="0">
                        <a:latin typeface="Cambria Math"/>
                      </a:rPr>
                      <m:t>𝑙𝑛𝑋</m:t>
                    </m:r>
                  </m:oMath>
                </a14:m>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394039" y="5811458"/>
                <a:ext cx="2590800" cy="369332"/>
              </a:xfrm>
              <a:prstGeom prst="rect">
                <a:avLst/>
              </a:prstGeom>
              <a:blipFill rotWithShape="1">
                <a:blip r:embed="rId14"/>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372049" y="6180790"/>
                <a:ext cx="2546530"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a:rPr lang="en-US" i="1">
                          <a:latin typeface="Cambria Math"/>
                        </a:rPr>
                        <m:t>𝑌</m:t>
                      </m:r>
                      <m:r>
                        <a:rPr lang="en-US" i="1">
                          <a:latin typeface="Cambria Math"/>
                        </a:rPr>
                        <m:t>=</m:t>
                      </m:r>
                      <m:r>
                        <a:rPr lang="en-US" i="1">
                          <a:latin typeface="Cambria Math"/>
                        </a:rPr>
                        <m:t>𝑈</m:t>
                      </m:r>
                      <m:r>
                        <a:rPr lang="en-US" i="1">
                          <a:latin typeface="Cambria Math"/>
                        </a:rPr>
                        <m:t>+</m:t>
                      </m:r>
                      <m:r>
                        <a:rPr lang="en-US" i="1">
                          <a:latin typeface="Cambria Math"/>
                        </a:rPr>
                        <m:t>𝑉</m:t>
                      </m:r>
                      <m:r>
                        <a:rPr lang="en-US" b="0" i="1" smtClean="0">
                          <a:latin typeface="Cambria Math"/>
                        </a:rPr>
                        <m:t>=40−</m:t>
                      </m:r>
                      <m:r>
                        <a:rPr lang="en-US" b="0" i="1" smtClean="0">
                          <a:latin typeface="Cambria Math"/>
                        </a:rPr>
                        <m:t>𝑙𝑛𝑋</m:t>
                      </m:r>
                    </m:oMath>
                  </m:oMathPara>
                </a14:m>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372049" y="6180790"/>
                <a:ext cx="2546530" cy="369332"/>
              </a:xfrm>
              <a:prstGeom prst="rect">
                <a:avLst/>
              </a:prstGeom>
              <a:blipFill rotWithShape="1">
                <a:blip r:embed="rId1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6414428" y="5811458"/>
                <a:ext cx="2424772" cy="63658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𝑋</m:t>
                          </m:r>
                        </m:den>
                      </m:f>
                    </m:oMath>
                  </m:oMathPara>
                </a14:m>
                <a:endParaRPr lang="en-US" dirty="0"/>
              </a:p>
            </p:txBody>
          </p:sp>
        </mc:Choice>
        <mc:Fallback xmlns="">
          <p:sp>
            <p:nvSpPr>
              <p:cNvPr id="27" name="Rectangle 26"/>
              <p:cNvSpPr>
                <a:spLocks noRot="1" noChangeAspect="1" noMove="1" noResize="1" noEditPoints="1" noAdjustHandles="1" noChangeArrowheads="1" noChangeShapeType="1" noTextEdit="1"/>
              </p:cNvSpPr>
              <p:nvPr/>
            </p:nvSpPr>
            <p:spPr>
              <a:xfrm>
                <a:off x="6414428" y="5811458"/>
                <a:ext cx="2424772" cy="636585"/>
              </a:xfrm>
              <a:prstGeom prst="rect">
                <a:avLst/>
              </a:prstGeom>
              <a:blipFill rotWithShape="1">
                <a:blip r:embed="rId16"/>
                <a:stretch>
                  <a:fillRect/>
                </a:stretch>
              </a:blipFill>
            </p:spPr>
            <p:txBody>
              <a:bodyPr/>
              <a:lstStyle/>
              <a:p>
                <a:r>
                  <a:rPr lang="en-US">
                    <a:noFill/>
                  </a:rPr>
                  <a:t> </a:t>
                </a:r>
              </a:p>
            </p:txBody>
          </p:sp>
        </mc:Fallback>
      </mc:AlternateContent>
      <p:sp>
        <p:nvSpPr>
          <p:cNvPr id="28" name="Rectangle 27"/>
          <p:cNvSpPr/>
          <p:nvPr/>
        </p:nvSpPr>
        <p:spPr>
          <a:xfrm>
            <a:off x="152400" y="4343400"/>
            <a:ext cx="3154903" cy="369332"/>
          </a:xfrm>
          <a:prstGeom prst="rect">
            <a:avLst/>
          </a:prstGeom>
        </p:spPr>
        <p:txBody>
          <a:bodyPr wrap="none">
            <a:spAutoFit/>
          </a:bodyPr>
          <a:lstStyle/>
          <a:p>
            <a:r>
              <a:rPr lang="en-US" dirty="0"/>
              <a:t>Something a little more difficult</a:t>
            </a:r>
          </a:p>
        </p:txBody>
      </p:sp>
    </p:spTree>
    <p:extLst>
      <p:ext uri="{BB962C8B-B14F-4D97-AF65-F5344CB8AC3E}">
        <p14:creationId xmlns:p14="http://schemas.microsoft.com/office/powerpoint/2010/main" val="330136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21" grpId="0"/>
      <p:bldP spid="24" grpId="0"/>
      <p:bldP spid="2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210064" y="1286754"/>
            <a:ext cx="3980936" cy="523220"/>
          </a:xfrm>
          <a:prstGeom prst="rect">
            <a:avLst/>
          </a:prstGeom>
          <a:noFill/>
        </p:spPr>
        <p:txBody>
          <a:bodyPr wrap="square" rtlCol="0">
            <a:spAutoFit/>
          </a:bodyPr>
          <a:lstStyle/>
          <a:p>
            <a:r>
              <a:rPr lang="en-US" sz="2800" dirty="0"/>
              <a:t>Product Rule Practice</a:t>
            </a:r>
          </a:p>
        </p:txBody>
      </p:sp>
      <mc:AlternateContent xmlns:mc="http://schemas.openxmlformats.org/markup-compatibility/2006" xmlns:a14="http://schemas.microsoft.com/office/drawing/2010/main">
        <mc:Choice Requires="a14">
          <p:sp>
            <p:nvSpPr>
              <p:cNvPr id="5" name="Rectangle 4"/>
              <p:cNvSpPr/>
              <p:nvPr/>
            </p:nvSpPr>
            <p:spPr>
              <a:xfrm>
                <a:off x="6136411" y="1258811"/>
                <a:ext cx="2321789"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i="1">
                          <a:latin typeface="Cambria Math"/>
                        </a:rPr>
                        <m:t>𝑈</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m:t>
                          </m:r>
                          <m:r>
                            <a:rPr lang="en-US" b="0" i="1" smtClean="0">
                              <a:latin typeface="Cambria Math"/>
                            </a:rPr>
                            <m:t>𝑉</m:t>
                          </m:r>
                        </m:num>
                        <m:den>
                          <m:r>
                            <a:rPr lang="en-US" i="1">
                              <a:latin typeface="Cambria Math"/>
                            </a:rPr>
                            <m:t>𝑑𝑋</m:t>
                          </m:r>
                        </m:den>
                      </m:f>
                      <m:r>
                        <a:rPr lang="en-US" i="1">
                          <a:latin typeface="Cambria Math"/>
                        </a:rPr>
                        <m:t>+</m:t>
                      </m:r>
                      <m:r>
                        <a:rPr lang="en-US" i="1">
                          <a:latin typeface="Cambria Math"/>
                        </a:rPr>
                        <m:t>𝑉</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6136411" y="1258811"/>
                <a:ext cx="2321789" cy="618246"/>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228601" y="2373868"/>
                <a:ext cx="20574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𝑌</m:t>
                      </m:r>
                      <m:r>
                        <a:rPr lang="en-US" i="1" smtClean="0">
                          <a:latin typeface="Cambria Math"/>
                        </a:rPr>
                        <m:t>=2</m:t>
                      </m:r>
                      <m:r>
                        <a:rPr lang="en-US" b="0" i="1" smtClean="0">
                          <a:latin typeface="Cambria Math"/>
                        </a:rPr>
                        <m:t>𝑋</m:t>
                      </m:r>
                      <m:d>
                        <m:dPr>
                          <m:ctrlPr>
                            <a:rPr lang="en-US" i="1">
                              <a:latin typeface="Cambria Math" panose="02040503050406030204" pitchFamily="18" charset="0"/>
                            </a:rPr>
                          </m:ctrlPr>
                        </m:dPr>
                        <m:e>
                          <m:r>
                            <a:rPr lang="en-US" b="0" i="1" smtClean="0">
                              <a:latin typeface="Cambria Math"/>
                            </a:rPr>
                            <m:t>12−</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e>
                      </m:d>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228601" y="2373868"/>
                <a:ext cx="2057400" cy="369332"/>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6136411" y="2353554"/>
                <a:ext cx="1763047" cy="61824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6</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b="0" i="0" smtClean="0">
                          <a:latin typeface="Cambria Math"/>
                        </a:rPr>
                        <m:t>+24</m:t>
                      </m:r>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6136411" y="2353554"/>
                <a:ext cx="1763047" cy="618246"/>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4742746" y="1383268"/>
                <a:ext cx="115909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𝑌</m:t>
                      </m:r>
                      <m:r>
                        <a:rPr lang="en-US" i="1">
                          <a:latin typeface="Cambria Math"/>
                        </a:rPr>
                        <m:t>=</m:t>
                      </m:r>
                      <m:r>
                        <a:rPr lang="en-US" i="1">
                          <a:latin typeface="Cambria Math"/>
                        </a:rPr>
                        <m:t>𝑈</m:t>
                      </m:r>
                      <m:r>
                        <a:rPr lang="en-US" i="1" smtClean="0">
                          <a:latin typeface="Cambria Math"/>
                          <a:ea typeface="Cambria Math"/>
                        </a:rPr>
                        <m:t>∙</m:t>
                      </m:r>
                      <m:r>
                        <a:rPr lang="en-US" i="1">
                          <a:latin typeface="Cambria Math"/>
                        </a:rPr>
                        <m:t>𝑉</m:t>
                      </m:r>
                    </m:oMath>
                  </m:oMathPara>
                </a14:m>
                <a:endParaRPr lang="en-US" dirty="0"/>
              </a:p>
            </p:txBody>
          </p:sp>
        </mc:Choice>
        <mc:Fallback xmlns="">
          <p:sp>
            <p:nvSpPr>
              <p:cNvPr id="14" name="Rectangle 13"/>
              <p:cNvSpPr>
                <a:spLocks noRot="1" noChangeAspect="1" noMove="1" noResize="1" noEditPoints="1" noAdjustHandles="1" noChangeArrowheads="1" noChangeShapeType="1" noTextEdit="1"/>
              </p:cNvSpPr>
              <p:nvPr/>
            </p:nvSpPr>
            <p:spPr>
              <a:xfrm>
                <a:off x="4742746" y="1383268"/>
                <a:ext cx="1159099" cy="369332"/>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205137" y="2743200"/>
                <a:ext cx="3552126"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m:rPr>
                          <m:sty m:val="p"/>
                        </m:rPr>
                        <a:rPr lang="en-US" smtClean="0">
                          <a:latin typeface="Cambria Math"/>
                        </a:rPr>
                        <m:t>letting</m:t>
                      </m:r>
                      <m:r>
                        <a:rPr lang="en-US" smtClean="0">
                          <a:latin typeface="Cambria Math"/>
                        </a:rPr>
                        <m:t> </m:t>
                      </m:r>
                      <m:r>
                        <a:rPr lang="en-US" i="1">
                          <a:latin typeface="Cambria Math"/>
                        </a:rPr>
                        <m:t> </m:t>
                      </m:r>
                      <m:r>
                        <a:rPr lang="en-US" i="1">
                          <a:latin typeface="Cambria Math"/>
                        </a:rPr>
                        <m:t>𝑈</m:t>
                      </m:r>
                      <m:r>
                        <a:rPr lang="en-US" i="1">
                          <a:latin typeface="Cambria Math"/>
                        </a:rPr>
                        <m:t>=2</m:t>
                      </m:r>
                      <m:r>
                        <a:rPr lang="en-US" b="0" i="1" smtClean="0">
                          <a:latin typeface="Cambria Math"/>
                        </a:rPr>
                        <m:t>𝑋</m:t>
                      </m:r>
                      <m:r>
                        <a:rPr lang="en-US" i="1">
                          <a:latin typeface="Cambria Math"/>
                        </a:rPr>
                        <m:t>  </m:t>
                      </m:r>
                      <m:r>
                        <m:rPr>
                          <m:sty m:val="p"/>
                        </m:rPr>
                        <a:rPr lang="en-US">
                          <a:latin typeface="Cambria Math"/>
                        </a:rPr>
                        <m:t>and</m:t>
                      </m:r>
                      <m:r>
                        <a:rPr lang="en-US">
                          <a:latin typeface="Cambria Math"/>
                        </a:rPr>
                        <m:t> </m:t>
                      </m:r>
                      <m:r>
                        <a:rPr lang="en-US" i="1">
                          <a:latin typeface="Cambria Math"/>
                        </a:rPr>
                        <m:t> </m:t>
                      </m:r>
                      <m:r>
                        <a:rPr lang="en-US" i="1">
                          <a:latin typeface="Cambria Math"/>
                        </a:rPr>
                        <m:t>𝑉</m:t>
                      </m:r>
                      <m:r>
                        <a:rPr lang="en-US" i="1">
                          <a:latin typeface="Cambria Math"/>
                        </a:rPr>
                        <m:t>=12+</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205137" y="2743200"/>
                <a:ext cx="3552126" cy="369332"/>
              </a:xfrm>
              <a:prstGeom prst="rect">
                <a:avLst/>
              </a:prstGeom>
              <a:blipFill rotWithShape="1">
                <a:blip r:embed="rId7"/>
                <a:stretch>
                  <a:fillRect l="-515"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5105400" y="3352800"/>
                <a:ext cx="3886200" cy="61824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−480</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r>
                        <a:rPr lang="en-US" b="0" i="0" smtClean="0">
                          <a:latin typeface="Cambria Math"/>
                        </a:rPr>
                        <m:t>+</m:t>
                      </m:r>
                      <m:r>
                        <a:rPr lang="en-US" b="0" i="1" smtClean="0">
                          <a:latin typeface="Cambria Math"/>
                        </a:rPr>
                        <m:t>1</m:t>
                      </m:r>
                      <m:r>
                        <a:rPr lang="en-US" i="1">
                          <a:latin typeface="Cambria Math"/>
                        </a:rPr>
                        <m:t>80</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r>
                        <a:rPr lang="en-US" b="0" i="0" smtClean="0">
                          <a:latin typeface="Cambria Math"/>
                        </a:rPr>
                        <m:t>+40</m:t>
                      </m:r>
                      <m:r>
                        <m:rPr>
                          <m:sty m:val="p"/>
                        </m:rPr>
                        <a:rPr lang="en-US" b="0" i="0" smtClean="0">
                          <a:latin typeface="Cambria Math"/>
                        </a:rPr>
                        <m:t>X</m:t>
                      </m:r>
                      <m:r>
                        <a:rPr lang="en-US" b="0" i="0" smtClean="0">
                          <a:latin typeface="Cambria Math"/>
                        </a:rPr>
                        <m:t>−10</m:t>
                      </m:r>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5105400" y="3352800"/>
                <a:ext cx="3886200" cy="618246"/>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235333" y="4527782"/>
                <a:ext cx="39624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𝑌</m:t>
                      </m:r>
                      <m:r>
                        <a:rPr lang="en-US" i="1" smtClean="0">
                          <a:latin typeface="Cambria Math"/>
                        </a:rPr>
                        <m:t>=</m:t>
                      </m:r>
                      <m:d>
                        <m:dPr>
                          <m:ctrlPr>
                            <a:rPr lang="en-US"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r>
                            <a:rPr lang="en-US" b="0" i="1" smtClean="0">
                              <a:latin typeface="Cambria Math"/>
                            </a:rPr>
                            <m:t>+7</m:t>
                          </m:r>
                          <m:r>
                            <a:rPr lang="en-US" b="0" i="1" smtClean="0">
                              <a:latin typeface="Cambria Math"/>
                            </a:rPr>
                            <m:t>𝑋</m:t>
                          </m:r>
                          <m:r>
                            <a:rPr lang="en-US" b="0" i="1" smtClean="0">
                              <a:latin typeface="Cambria Math"/>
                            </a:rPr>
                            <m:t>−1</m:t>
                          </m:r>
                        </m:e>
                      </m:d>
                      <m:d>
                        <m:dPr>
                          <m:ctrlPr>
                            <a:rPr lang="en-US" i="1" smtClean="0">
                              <a:latin typeface="Cambria Math" panose="02040503050406030204" pitchFamily="18" charset="0"/>
                            </a:rPr>
                          </m:ctrlPr>
                        </m:dPr>
                        <m:e>
                          <m:r>
                            <a:rPr lang="en-US" b="0" i="1" smtClean="0">
                              <a:latin typeface="Cambria Math"/>
                            </a:rPr>
                            <m:t>5</m:t>
                          </m:r>
                          <m:r>
                            <a:rPr lang="en-US" b="0" i="1" smtClean="0">
                              <a:latin typeface="Cambria Math"/>
                            </a:rPr>
                            <m:t>𝑋</m:t>
                          </m:r>
                          <m:r>
                            <a:rPr lang="en-US" b="0" i="1" smtClean="0">
                              <a:latin typeface="Cambria Math"/>
                            </a:rPr>
                            <m:t>+2</m:t>
                          </m:r>
                        </m:e>
                      </m:d>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235333" y="4527782"/>
                <a:ext cx="3962400"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211870" y="4897114"/>
                <a:ext cx="4335226"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m:rPr>
                          <m:sty m:val="p"/>
                        </m:rPr>
                        <a:rPr lang="en-US" smtClean="0">
                          <a:latin typeface="Cambria Math"/>
                        </a:rPr>
                        <m:t>letting</m:t>
                      </m:r>
                      <m:r>
                        <a:rPr lang="en-US" smtClean="0">
                          <a:latin typeface="Cambria Math"/>
                        </a:rPr>
                        <m:t> </m:t>
                      </m:r>
                      <m:r>
                        <a:rPr lang="en-US" i="1">
                          <a:latin typeface="Cambria Math"/>
                        </a:rPr>
                        <m:t> </m:t>
                      </m:r>
                      <m:r>
                        <a:rPr lang="en-US" i="1">
                          <a:latin typeface="Cambria Math"/>
                        </a:rPr>
                        <m:t>𝑈</m:t>
                      </m:r>
                      <m:r>
                        <a:rPr lang="en-US" i="1">
                          <a:latin typeface="Cambria Math"/>
                        </a:rPr>
                        <m:t>=</m:t>
                      </m:r>
                      <m:sSup>
                        <m:sSupPr>
                          <m:ctrlPr>
                            <a:rPr lang="en-US" i="1">
                              <a:latin typeface="Cambria Math" panose="02040503050406030204" pitchFamily="18" charset="0"/>
                            </a:rPr>
                          </m:ctrlPr>
                        </m:sSupPr>
                        <m:e>
                          <m:r>
                            <a:rPr lang="en-US" i="1">
                              <a:latin typeface="Cambria Math"/>
                            </a:rPr>
                            <m:t>𝑋</m:t>
                          </m:r>
                        </m:e>
                        <m:sup>
                          <m:r>
                            <a:rPr lang="en-US" i="1">
                              <a:latin typeface="Cambria Math"/>
                            </a:rPr>
                            <m:t>3</m:t>
                          </m:r>
                        </m:sup>
                      </m:sSup>
                      <m:r>
                        <a:rPr lang="en-US" i="1">
                          <a:latin typeface="Cambria Math"/>
                        </a:rPr>
                        <m:t>+7</m:t>
                      </m:r>
                      <m:r>
                        <a:rPr lang="en-US" i="1">
                          <a:latin typeface="Cambria Math"/>
                        </a:rPr>
                        <m:t>𝑋</m:t>
                      </m:r>
                      <m:r>
                        <a:rPr lang="en-US" i="1">
                          <a:latin typeface="Cambria Math"/>
                        </a:rPr>
                        <m:t>−1 </m:t>
                      </m:r>
                      <m:r>
                        <m:rPr>
                          <m:sty m:val="p"/>
                        </m:rPr>
                        <a:rPr lang="en-US">
                          <a:latin typeface="Cambria Math"/>
                        </a:rPr>
                        <m:t>and</m:t>
                      </m:r>
                      <m:r>
                        <a:rPr lang="en-US">
                          <a:latin typeface="Cambria Math"/>
                        </a:rPr>
                        <m:t> </m:t>
                      </m:r>
                      <m:r>
                        <a:rPr lang="en-US" i="1">
                          <a:latin typeface="Cambria Math"/>
                        </a:rPr>
                        <m:t> </m:t>
                      </m:r>
                      <m:r>
                        <a:rPr lang="en-US" i="1">
                          <a:latin typeface="Cambria Math"/>
                        </a:rPr>
                        <m:t>𝑉</m:t>
                      </m:r>
                      <m:r>
                        <a:rPr lang="en-US" i="1">
                          <a:latin typeface="Cambria Math"/>
                        </a:rPr>
                        <m:t>=5</m:t>
                      </m:r>
                      <m:r>
                        <a:rPr lang="en-US" b="0" i="1" smtClean="0">
                          <a:latin typeface="Cambria Math"/>
                        </a:rPr>
                        <m:t>𝑋</m:t>
                      </m:r>
                      <m:r>
                        <a:rPr lang="en-US" b="0" i="1" smtClean="0">
                          <a:latin typeface="Cambria Math"/>
                        </a:rPr>
                        <m:t>+2</m:t>
                      </m:r>
                    </m:oMath>
                  </m:oMathPara>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211870" y="4897114"/>
                <a:ext cx="4335226" cy="369332"/>
              </a:xfrm>
              <a:prstGeom prst="rect">
                <a:avLst/>
              </a:prstGeom>
              <a:blipFill rotWithShape="1">
                <a:blip r:embed="rId10"/>
                <a:stretch>
                  <a:fillRect l="-422"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252063" y="3429000"/>
                <a:ext cx="39624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𝑌</m:t>
                      </m:r>
                      <m:r>
                        <a:rPr lang="en-US" i="1" smtClean="0">
                          <a:latin typeface="Cambria Math"/>
                        </a:rPr>
                        <m:t>=</m:t>
                      </m:r>
                      <m:d>
                        <m:dPr>
                          <m:ctrlPr>
                            <a:rPr lang="en-US" i="1" smtClean="0">
                              <a:latin typeface="Cambria Math" panose="02040503050406030204" pitchFamily="18" charset="0"/>
                            </a:rPr>
                          </m:ctrlPr>
                        </m:dPr>
                        <m:e>
                          <m:sSup>
                            <m:sSupPr>
                              <m:ctrlPr>
                                <a:rPr lang="en-US" b="0" i="1" smtClean="0">
                                  <a:latin typeface="Cambria Math" panose="02040503050406030204" pitchFamily="18" charset="0"/>
                                </a:rPr>
                              </m:ctrlPr>
                            </m:sSupPr>
                            <m:e>
                              <m:r>
                                <a:rPr lang="en-US" b="0" i="1" smtClean="0">
                                  <a:latin typeface="Cambria Math"/>
                                </a:rPr>
                                <m:t>6</m:t>
                              </m:r>
                              <m:r>
                                <a:rPr lang="en-US" b="0" i="1" smtClean="0">
                                  <a:latin typeface="Cambria Math"/>
                                </a:rPr>
                                <m:t>𝑋</m:t>
                              </m:r>
                            </m:e>
                            <m:sup>
                              <m:r>
                                <a:rPr lang="en-US" b="0" i="1" smtClean="0">
                                  <a:latin typeface="Cambria Math"/>
                                </a:rPr>
                                <m:t>2</m:t>
                              </m:r>
                            </m:sup>
                          </m:sSup>
                          <m:r>
                            <a:rPr lang="en-US" b="0" i="1" smtClean="0">
                              <a:latin typeface="Cambria Math"/>
                            </a:rPr>
                            <m:t>−</m:t>
                          </m:r>
                          <m:r>
                            <a:rPr lang="en-US" b="0" i="1" smtClean="0">
                              <a:latin typeface="Cambria Math"/>
                            </a:rPr>
                            <m:t>𝑋</m:t>
                          </m:r>
                        </m:e>
                      </m:d>
                      <m:d>
                        <m:dPr>
                          <m:ctrlPr>
                            <a:rPr lang="en-US" i="1" smtClean="0">
                              <a:latin typeface="Cambria Math" panose="02040503050406030204" pitchFamily="18" charset="0"/>
                            </a:rPr>
                          </m:ctrlPr>
                        </m:dPr>
                        <m:e>
                          <m:r>
                            <a:rPr lang="en-US" b="0" i="1" smtClean="0">
                              <a:latin typeface="Cambria Math"/>
                            </a:rPr>
                            <m:t>10−20</m:t>
                          </m:r>
                          <m:r>
                            <a:rPr lang="en-US" b="0" i="1" smtClean="0">
                              <a:latin typeface="Cambria Math"/>
                            </a:rPr>
                            <m:t>𝑋</m:t>
                          </m:r>
                        </m:e>
                      </m:d>
                    </m:oMath>
                  </m:oMathPara>
                </a14:m>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252063" y="3429000"/>
                <a:ext cx="3962400" cy="369332"/>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228600" y="3798332"/>
                <a:ext cx="4187749"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m:rPr>
                          <m:sty m:val="p"/>
                        </m:rPr>
                        <a:rPr lang="en-US" smtClean="0">
                          <a:latin typeface="Cambria Math"/>
                        </a:rPr>
                        <m:t>letting</m:t>
                      </m:r>
                      <m:r>
                        <a:rPr lang="en-US" smtClean="0">
                          <a:latin typeface="Cambria Math"/>
                        </a:rPr>
                        <m:t> </m:t>
                      </m:r>
                      <m:r>
                        <a:rPr lang="en-US" i="1">
                          <a:latin typeface="Cambria Math"/>
                        </a:rPr>
                        <m:t> </m:t>
                      </m:r>
                      <m:r>
                        <a:rPr lang="en-US" i="1">
                          <a:latin typeface="Cambria Math"/>
                        </a:rPr>
                        <m:t>𝑈</m:t>
                      </m:r>
                      <m:r>
                        <a:rPr lang="en-US" i="1">
                          <a:latin typeface="Cambria Math"/>
                        </a:rPr>
                        <m:t>=</m:t>
                      </m:r>
                      <m:sSup>
                        <m:sSupPr>
                          <m:ctrlPr>
                            <a:rPr lang="en-US" i="1">
                              <a:latin typeface="Cambria Math" panose="02040503050406030204" pitchFamily="18" charset="0"/>
                            </a:rPr>
                          </m:ctrlPr>
                        </m:sSupPr>
                        <m:e>
                          <m:r>
                            <a:rPr lang="en-US" i="1">
                              <a:latin typeface="Cambria Math"/>
                            </a:rPr>
                            <m:t>6</m:t>
                          </m:r>
                          <m:r>
                            <a:rPr lang="en-US" i="1">
                              <a:latin typeface="Cambria Math"/>
                            </a:rPr>
                            <m:t>𝑋</m:t>
                          </m:r>
                        </m:e>
                        <m:sup>
                          <m:r>
                            <a:rPr lang="en-US" i="1">
                              <a:latin typeface="Cambria Math"/>
                            </a:rPr>
                            <m:t>2</m:t>
                          </m:r>
                        </m:sup>
                      </m:sSup>
                      <m:r>
                        <a:rPr lang="en-US" i="1">
                          <a:latin typeface="Cambria Math"/>
                        </a:rPr>
                        <m:t>−</m:t>
                      </m:r>
                      <m:r>
                        <a:rPr lang="en-US" i="1">
                          <a:latin typeface="Cambria Math"/>
                        </a:rPr>
                        <m:t>𝑋</m:t>
                      </m:r>
                      <m:r>
                        <a:rPr lang="en-US" b="0" i="0" smtClean="0">
                          <a:latin typeface="Cambria Math"/>
                        </a:rPr>
                        <m:t> </m:t>
                      </m:r>
                      <m:r>
                        <m:rPr>
                          <m:sty m:val="p"/>
                        </m:rPr>
                        <a:rPr lang="en-US">
                          <a:latin typeface="Cambria Math"/>
                        </a:rPr>
                        <m:t>and</m:t>
                      </m:r>
                      <m:r>
                        <a:rPr lang="en-US">
                          <a:latin typeface="Cambria Math"/>
                        </a:rPr>
                        <m:t> </m:t>
                      </m:r>
                      <m:r>
                        <a:rPr lang="en-US" i="1">
                          <a:latin typeface="Cambria Math"/>
                        </a:rPr>
                        <m:t> </m:t>
                      </m:r>
                      <m:r>
                        <a:rPr lang="en-US" i="1">
                          <a:latin typeface="Cambria Math"/>
                        </a:rPr>
                        <m:t>𝑉</m:t>
                      </m:r>
                      <m:r>
                        <a:rPr lang="en-US" i="1">
                          <a:latin typeface="Cambria Math"/>
                        </a:rPr>
                        <m:t>=10−20</m:t>
                      </m:r>
                      <m:r>
                        <a:rPr lang="en-US" i="1">
                          <a:latin typeface="Cambria Math"/>
                        </a:rPr>
                        <m:t>𝑋</m:t>
                      </m:r>
                    </m:oMath>
                  </m:oMathPara>
                </a14:m>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228600" y="3798332"/>
                <a:ext cx="4187749" cy="369332"/>
              </a:xfrm>
              <a:prstGeom prst="rect">
                <a:avLst/>
              </a:prstGeom>
              <a:blipFill rotWithShape="1">
                <a:blip r:embed="rId12"/>
                <a:stretch>
                  <a:fillRect l="-437"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5105400" y="4563354"/>
                <a:ext cx="3886200" cy="61824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20</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r>
                        <a:rPr lang="en-US" b="0" i="0" smtClean="0">
                          <a:latin typeface="Cambria Math"/>
                        </a:rPr>
                        <m:t>+</m:t>
                      </m:r>
                      <m:r>
                        <a:rPr lang="en-US" b="0" i="1" smtClean="0">
                          <a:latin typeface="Cambria Math"/>
                        </a:rPr>
                        <m:t>6</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r>
                        <a:rPr lang="en-US" b="0" i="0" smtClean="0">
                          <a:latin typeface="Cambria Math"/>
                        </a:rPr>
                        <m:t>+70</m:t>
                      </m:r>
                      <m:r>
                        <m:rPr>
                          <m:sty m:val="p"/>
                        </m:rPr>
                        <a:rPr lang="en-US" b="0" i="0" smtClean="0">
                          <a:latin typeface="Cambria Math"/>
                        </a:rPr>
                        <m:t>X</m:t>
                      </m:r>
                      <m:r>
                        <a:rPr lang="en-US" b="0" i="0" smtClean="0">
                          <a:latin typeface="Cambria Math"/>
                        </a:rPr>
                        <m:t>+9</m:t>
                      </m:r>
                    </m:oMath>
                  </m:oMathPara>
                </a14:m>
                <a:endParaRPr lang="en-US" dirty="0"/>
              </a:p>
            </p:txBody>
          </p:sp>
        </mc:Choice>
        <mc:Fallback xmlns="">
          <p:sp>
            <p:nvSpPr>
              <p:cNvPr id="27" name="Rectangle 26"/>
              <p:cNvSpPr>
                <a:spLocks noRot="1" noChangeAspect="1" noMove="1" noResize="1" noEditPoints="1" noAdjustHandles="1" noChangeArrowheads="1" noChangeShapeType="1" noTextEdit="1"/>
              </p:cNvSpPr>
              <p:nvPr/>
            </p:nvSpPr>
            <p:spPr>
              <a:xfrm>
                <a:off x="5105400" y="4563354"/>
                <a:ext cx="3886200" cy="618246"/>
              </a:xfrm>
              <a:prstGeom prst="rect">
                <a:avLst/>
              </a:prstGeom>
              <a:blipFill rotWithShape="1">
                <a:blip r:embed="rId1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252063" y="5662136"/>
                <a:ext cx="39624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𝑌</m:t>
                      </m:r>
                      <m:r>
                        <a:rPr lang="en-US" i="1" smtClean="0">
                          <a:latin typeface="Cambria Math"/>
                        </a:rPr>
                        <m:t>=</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d>
                        <m:dPr>
                          <m:ctrlPr>
                            <a:rPr lang="en-US" i="1" smtClean="0">
                              <a:latin typeface="Cambria Math" panose="02040503050406030204" pitchFamily="18" charset="0"/>
                            </a:rPr>
                          </m:ctrlPr>
                        </m:dPr>
                        <m:e>
                          <m:r>
                            <a:rPr lang="en-US" b="0" i="1" smtClean="0">
                              <a:latin typeface="Cambria Math"/>
                            </a:rPr>
                            <m:t>4+3</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e>
                      </m:d>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252063" y="5662136"/>
                <a:ext cx="3962400" cy="369332"/>
              </a:xfrm>
              <a:prstGeom prst="rect">
                <a:avLst/>
              </a:prstGeom>
              <a:blipFill rotWithShape="1">
                <a:blip r:embed="rId1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9" name="Rectangle 28"/>
              <p:cNvSpPr/>
              <p:nvPr/>
            </p:nvSpPr>
            <p:spPr>
              <a:xfrm>
                <a:off x="228600" y="6031468"/>
                <a:ext cx="3728970" cy="369332"/>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r>
                        <m:rPr>
                          <m:sty m:val="p"/>
                        </m:rPr>
                        <a:rPr lang="en-US" smtClean="0">
                          <a:latin typeface="Cambria Math"/>
                        </a:rPr>
                        <m:t>letting</m:t>
                      </m:r>
                      <m:r>
                        <a:rPr lang="en-US" smtClean="0">
                          <a:latin typeface="Cambria Math"/>
                        </a:rPr>
                        <m:t> </m:t>
                      </m:r>
                      <m:r>
                        <a:rPr lang="en-US" i="1">
                          <a:latin typeface="Cambria Math"/>
                        </a:rPr>
                        <m:t> </m:t>
                      </m:r>
                      <m:r>
                        <a:rPr lang="en-US" i="1">
                          <a:latin typeface="Cambria Math"/>
                        </a:rPr>
                        <m:t>𝑈</m:t>
                      </m:r>
                      <m:r>
                        <a:rPr lang="en-US" i="1">
                          <a:latin typeface="Cambria Math"/>
                        </a:rPr>
                        <m:t>=</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r>
                        <a:rPr lang="en-US" b="0" i="1" smtClean="0">
                          <a:latin typeface="Cambria Math"/>
                        </a:rPr>
                        <m:t> </m:t>
                      </m:r>
                      <m:r>
                        <m:rPr>
                          <m:sty m:val="p"/>
                        </m:rPr>
                        <a:rPr lang="en-US">
                          <a:latin typeface="Cambria Math"/>
                        </a:rPr>
                        <m:t>and</m:t>
                      </m:r>
                      <m:r>
                        <a:rPr lang="en-US">
                          <a:latin typeface="Cambria Math"/>
                        </a:rPr>
                        <m:t> </m:t>
                      </m:r>
                      <m:r>
                        <a:rPr lang="en-US" i="1">
                          <a:latin typeface="Cambria Math"/>
                        </a:rPr>
                        <m:t> </m:t>
                      </m:r>
                      <m:r>
                        <a:rPr lang="en-US" i="1">
                          <a:latin typeface="Cambria Math"/>
                        </a:rPr>
                        <m:t>𝑉</m:t>
                      </m:r>
                      <m:r>
                        <a:rPr lang="en-US" i="1">
                          <a:latin typeface="Cambria Math"/>
                        </a:rPr>
                        <m:t>=4+3</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oMath>
                  </m:oMathPara>
                </a14:m>
                <a:endParaRPr lang="en-US" dirty="0"/>
              </a:p>
            </p:txBody>
          </p:sp>
        </mc:Choice>
        <mc:Fallback xmlns="">
          <p:sp>
            <p:nvSpPr>
              <p:cNvPr id="29" name="Rectangle 28"/>
              <p:cNvSpPr>
                <a:spLocks noRot="1" noChangeAspect="1" noMove="1" noResize="1" noEditPoints="1" noAdjustHandles="1" noChangeArrowheads="1" noChangeShapeType="1" noTextEdit="1"/>
              </p:cNvSpPr>
              <p:nvPr/>
            </p:nvSpPr>
            <p:spPr>
              <a:xfrm>
                <a:off x="228600" y="6031468"/>
                <a:ext cx="3728970" cy="369332"/>
              </a:xfrm>
              <a:prstGeom prst="rect">
                <a:avLst/>
              </a:prstGeom>
              <a:blipFill rotWithShape="1">
                <a:blip r:embed="rId15"/>
                <a:stretch>
                  <a:fillRect l="-491"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5122130" y="5697708"/>
                <a:ext cx="3886200" cy="618246"/>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m:t>
                          </m:r>
                          <m:r>
                            <a:rPr lang="en-US" b="0" i="1" smtClean="0">
                              <a:latin typeface="Cambria Math"/>
                            </a:rPr>
                            <m:t>𝑈</m:t>
                          </m:r>
                        </m:num>
                        <m:den>
                          <m:r>
                            <a:rPr lang="en-US" i="1">
                              <a:latin typeface="Cambria Math"/>
                            </a:rPr>
                            <m:t>𝑑𝑋</m:t>
                          </m:r>
                        </m:den>
                      </m:f>
                      <m:r>
                        <a:rPr lang="en-US" i="1">
                          <a:latin typeface="Cambria Math"/>
                        </a:rPr>
                        <m:t>=</m:t>
                      </m:r>
                      <m:r>
                        <a:rPr lang="en-US" b="0" i="1" smtClean="0">
                          <a:latin typeface="Cambria Math"/>
                        </a:rPr>
                        <m:t>−15</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−6</m:t>
                          </m:r>
                        </m:sup>
                      </m:sSup>
                      <m:r>
                        <a:rPr lang="en-US" b="0" i="1" smtClean="0">
                          <a:latin typeface="Cambria Math"/>
                        </a:rPr>
                        <m:t>−8</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−3</m:t>
                          </m:r>
                        </m:sup>
                      </m:sSup>
                    </m:oMath>
                  </m:oMathPara>
                </a14:m>
                <a:endParaRPr lang="en-US" dirty="0"/>
              </a:p>
            </p:txBody>
          </p:sp>
        </mc:Choice>
        <mc:Fallback xmlns="">
          <p:sp>
            <p:nvSpPr>
              <p:cNvPr id="31" name="Rectangle 30"/>
              <p:cNvSpPr>
                <a:spLocks noRot="1" noChangeAspect="1" noMove="1" noResize="1" noEditPoints="1" noAdjustHandles="1" noChangeArrowheads="1" noChangeShapeType="1" noTextEdit="1"/>
              </p:cNvSpPr>
              <p:nvPr/>
            </p:nvSpPr>
            <p:spPr>
              <a:xfrm>
                <a:off x="5122130" y="5697708"/>
                <a:ext cx="3886200" cy="618246"/>
              </a:xfrm>
              <a:prstGeom prst="rect">
                <a:avLst/>
              </a:prstGeom>
              <a:blipFill rotWithShape="1">
                <a:blip r:embed="rId1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914808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P spid="27" grpId="0"/>
      <p:bldP spid="3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Rules for Differentiating a Function</a:t>
            </a:r>
          </a:p>
        </p:txBody>
      </p:sp>
      <p:sp>
        <p:nvSpPr>
          <p:cNvPr id="3" name="TextBox 2"/>
          <p:cNvSpPr txBox="1"/>
          <p:nvPr/>
        </p:nvSpPr>
        <p:spPr>
          <a:xfrm>
            <a:off x="76200" y="1370264"/>
            <a:ext cx="4363282" cy="523220"/>
          </a:xfrm>
          <a:prstGeom prst="rect">
            <a:avLst/>
          </a:prstGeom>
          <a:noFill/>
        </p:spPr>
        <p:txBody>
          <a:bodyPr wrap="square" rtlCol="0">
            <a:spAutoFit/>
          </a:bodyPr>
          <a:lstStyle/>
          <a:p>
            <a:r>
              <a:rPr lang="en-US" sz="2800" dirty="0"/>
              <a:t>Quotient Rule Practice</a:t>
            </a:r>
          </a:p>
        </p:txBody>
      </p:sp>
      <mc:AlternateContent xmlns:mc="http://schemas.openxmlformats.org/markup-compatibility/2006" xmlns:a14="http://schemas.microsoft.com/office/drawing/2010/main">
        <mc:Choice Requires="a14">
          <p:sp>
            <p:nvSpPr>
              <p:cNvPr id="19" name="Rectangle 18"/>
              <p:cNvSpPr/>
              <p:nvPr/>
            </p:nvSpPr>
            <p:spPr>
              <a:xfrm>
                <a:off x="76200" y="5607810"/>
                <a:ext cx="3124200" cy="37241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𝑈</m:t>
                      </m:r>
                      <m:r>
                        <a:rPr lang="en-US" i="1" smtClean="0">
                          <a:latin typeface="Cambria Math"/>
                        </a:rPr>
                        <m:t>=2</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i="1">
                          <a:latin typeface="Cambria Math"/>
                        </a:rPr>
                        <m:t>−3 </m:t>
                      </m:r>
                      <m:r>
                        <m:rPr>
                          <m:sty m:val="p"/>
                        </m:rPr>
                        <a:rPr lang="en-US" i="0">
                          <a:latin typeface="Cambria Math"/>
                        </a:rPr>
                        <m:t>and</m:t>
                      </m:r>
                      <m:r>
                        <a:rPr lang="en-US" i="1">
                          <a:latin typeface="Cambria Math"/>
                        </a:rPr>
                        <m:t> </m:t>
                      </m:r>
                      <m:r>
                        <a:rPr lang="en-US" i="1">
                          <a:latin typeface="Cambria Math"/>
                        </a:rPr>
                        <m:t>𝑉</m:t>
                      </m:r>
                      <m:r>
                        <a:rPr lang="en-US" i="1">
                          <a:latin typeface="Cambria Math"/>
                        </a:rPr>
                        <m:t>=2</m:t>
                      </m:r>
                      <m:sSup>
                        <m:sSupPr>
                          <m:ctrlPr>
                            <a:rPr lang="en-US" i="1" smtClean="0">
                              <a:latin typeface="Cambria Math" panose="02040503050406030204" pitchFamily="18" charset="0"/>
                            </a:rPr>
                          </m:ctrlPr>
                        </m:sSupPr>
                        <m:e>
                          <m:r>
                            <a:rPr lang="en-US" i="1">
                              <a:latin typeface="Cambria Math"/>
                            </a:rPr>
                            <m:t>𝑋</m:t>
                          </m:r>
                        </m:e>
                        <m:sup>
                          <m:r>
                            <a:rPr lang="en-US" b="0" i="1" smtClean="0">
                              <a:latin typeface="Cambria Math"/>
                            </a:rPr>
                            <m:t>−0.5</m:t>
                          </m:r>
                        </m:sup>
                      </m:sSup>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76200" y="5607810"/>
                <a:ext cx="3124200" cy="372410"/>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6136411" y="1199166"/>
                <a:ext cx="2321789" cy="8011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𝑉</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r>
                            <a:rPr lang="en-US" i="1">
                              <a:latin typeface="Cambria Math"/>
                            </a:rPr>
                            <m:t>−</m:t>
                          </m:r>
                          <m:r>
                            <a:rPr lang="en-US" i="1">
                              <a:latin typeface="Cambria Math"/>
                            </a:rPr>
                            <m:t>𝑈</m:t>
                          </m:r>
                          <m:r>
                            <a:rPr lang="en-US" i="1" smtClean="0">
                              <a:latin typeface="Cambria Math"/>
                              <a:ea typeface="Cambria Math"/>
                            </a:rPr>
                            <m:t>∙</m:t>
                          </m:r>
                          <m:f>
                            <m:fPr>
                              <m:ctrlPr>
                                <a:rPr lang="en-US" i="1">
                                  <a:latin typeface="Cambria Math" panose="02040503050406030204" pitchFamily="18" charset="0"/>
                                </a:rPr>
                              </m:ctrlPr>
                            </m:fPr>
                            <m:num>
                              <m:r>
                                <a:rPr lang="en-US" i="1">
                                  <a:latin typeface="Cambria Math"/>
                                </a:rPr>
                                <m:t>𝑑𝑉</m:t>
                              </m:r>
                            </m:num>
                            <m:den>
                              <m:r>
                                <a:rPr lang="en-US" i="1">
                                  <a:latin typeface="Cambria Math"/>
                                </a:rPr>
                                <m:t>𝑑𝑋</m:t>
                              </m:r>
                            </m:den>
                          </m:f>
                        </m:num>
                        <m:den>
                          <m:sSup>
                            <m:sSupPr>
                              <m:ctrlPr>
                                <a:rPr lang="en-US" i="1">
                                  <a:latin typeface="Cambria Math" panose="02040503050406030204" pitchFamily="18" charset="0"/>
                                </a:rPr>
                              </m:ctrlPr>
                            </m:sSupPr>
                            <m:e>
                              <m:r>
                                <a:rPr lang="en-US" i="1">
                                  <a:latin typeface="Cambria Math"/>
                                </a:rPr>
                                <m:t>𝑉</m:t>
                              </m:r>
                            </m:e>
                            <m:sup>
                              <m:r>
                                <a:rPr lang="en-US" i="1">
                                  <a:latin typeface="Cambria Math"/>
                                </a:rPr>
                                <m:t>2</m:t>
                              </m:r>
                            </m:sup>
                          </m:sSup>
                        </m:den>
                      </m:f>
                    </m:oMath>
                  </m:oMathPara>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6136411" y="1199166"/>
                <a:ext cx="2321789" cy="801117"/>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76200" y="6042405"/>
                <a:ext cx="1483676" cy="6631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m:t>
                      </m:r>
                      <m:f>
                        <m:fPr>
                          <m:ctrlPr>
                            <a:rPr lang="en-US" i="1">
                              <a:latin typeface="Cambria Math" panose="02040503050406030204" pitchFamily="18" charset="0"/>
                            </a:rPr>
                          </m:ctrlPr>
                        </m:fPr>
                        <m:num>
                          <m:r>
                            <a:rPr lang="en-US" i="1">
                              <a:latin typeface="Cambria Math"/>
                            </a:rPr>
                            <m:t>2</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i="1">
                              <a:latin typeface="Cambria Math"/>
                            </a:rPr>
                            <m:t>−3</m:t>
                          </m:r>
                        </m:num>
                        <m:den>
                          <m:r>
                            <a:rPr lang="en-US" b="0" i="1" smtClean="0">
                              <a:latin typeface="Cambria Math"/>
                            </a:rPr>
                            <m:t>2</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−0.5</m:t>
                              </m:r>
                            </m:sup>
                          </m:sSup>
                        </m:den>
                      </m:f>
                    </m:oMath>
                  </m:oMathPara>
                </a14:m>
                <a:endParaRPr lang="en-US" dirty="0"/>
              </a:p>
            </p:txBody>
          </p:sp>
        </mc:Choice>
        <mc:Fallback xmlns="">
          <p:sp>
            <p:nvSpPr>
              <p:cNvPr id="11" name="Rectangle 10"/>
              <p:cNvSpPr>
                <a:spLocks noRot="1" noChangeAspect="1" noMove="1" noResize="1" noEditPoints="1" noAdjustHandles="1" noChangeArrowheads="1" noChangeShapeType="1" noTextEdit="1"/>
              </p:cNvSpPr>
              <p:nvPr/>
            </p:nvSpPr>
            <p:spPr>
              <a:xfrm>
                <a:off x="76200" y="6042405"/>
                <a:ext cx="1483676" cy="663195"/>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4953000" y="5733694"/>
                <a:ext cx="4157868" cy="6671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d>
                            <m:dPr>
                              <m:ctrlPr>
                                <a:rPr lang="en-US" b="0" i="1">
                                  <a:latin typeface="Cambria Math" panose="02040503050406030204" pitchFamily="18" charset="0"/>
                                </a:rPr>
                              </m:ctrlPr>
                            </m:dPr>
                            <m:e>
                              <m:r>
                                <a:rPr lang="en-US" b="0" i="1" smtClean="0">
                                  <a:latin typeface="Cambria Math"/>
                                </a:rPr>
                                <m:t>2</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−0.5</m:t>
                                  </m:r>
                                </m:sup>
                              </m:sSup>
                            </m:e>
                          </m:d>
                          <m:r>
                            <a:rPr lang="en-US" b="0" i="1" smtClean="0">
                              <a:latin typeface="Cambria Math"/>
                            </a:rPr>
                            <m:t>4</m:t>
                          </m:r>
                          <m:r>
                            <a:rPr lang="en-US" b="0" i="1" smtClean="0">
                              <a:latin typeface="Cambria Math"/>
                            </a:rPr>
                            <m:t>𝑋</m:t>
                          </m:r>
                          <m:r>
                            <a:rPr lang="en-US" i="1">
                              <a:latin typeface="Cambria Math"/>
                            </a:rPr>
                            <m:t>−(2</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i="1">
                              <a:latin typeface="Cambria Math"/>
                            </a:rPr>
                            <m:t>−3) </m:t>
                          </m:r>
                          <m:d>
                            <m:dPr>
                              <m:ctrlPr>
                                <a:rPr lang="en-US" i="1" smtClean="0">
                                  <a:latin typeface="Cambria Math" panose="02040503050406030204" pitchFamily="18" charset="0"/>
                                </a:rPr>
                              </m:ctrlPr>
                            </m:dPr>
                            <m:e>
                              <m:sSup>
                                <m:sSupPr>
                                  <m:ctrlPr>
                                    <a:rPr lang="en-US" i="1">
                                      <a:latin typeface="Cambria Math" panose="02040503050406030204" pitchFamily="18" charset="0"/>
                                    </a:rPr>
                                  </m:ctrlPr>
                                </m:sSupPr>
                                <m:e>
                                  <m:r>
                                    <a:rPr lang="en-US" b="0" i="1" smtClean="0">
                                      <a:latin typeface="Cambria Math"/>
                                    </a:rPr>
                                    <m:t>−</m:t>
                                  </m:r>
                                  <m:r>
                                    <a:rPr lang="en-US" i="1">
                                      <a:latin typeface="Cambria Math"/>
                                    </a:rPr>
                                    <m:t>𝑋</m:t>
                                  </m:r>
                                </m:e>
                                <m:sup>
                                  <m:r>
                                    <a:rPr lang="en-US" i="1">
                                      <a:latin typeface="Cambria Math"/>
                                    </a:rPr>
                                    <m:t>−1.5</m:t>
                                  </m:r>
                                </m:sup>
                              </m:sSup>
                            </m:e>
                          </m:d>
                        </m:num>
                        <m:den>
                          <m:sSup>
                            <m:sSupPr>
                              <m:ctrlPr>
                                <a:rPr lang="en-US" i="1">
                                  <a:latin typeface="Cambria Math" panose="02040503050406030204" pitchFamily="18" charset="0"/>
                                </a:rPr>
                              </m:ctrlPr>
                            </m:sSupPr>
                            <m:e>
                              <m:r>
                                <a:rPr lang="en-US" b="0" i="1" smtClean="0">
                                  <a:latin typeface="Cambria Math"/>
                                </a:rPr>
                                <m:t>4</m:t>
                              </m:r>
                              <m:r>
                                <a:rPr lang="en-US" i="1">
                                  <a:latin typeface="Cambria Math"/>
                                </a:rPr>
                                <m:t>𝑋</m:t>
                              </m:r>
                            </m:e>
                            <m:sup>
                              <m:r>
                                <a:rPr lang="en-US" b="0" i="1" smtClean="0">
                                  <a:latin typeface="Cambria Math"/>
                                </a:rPr>
                                <m:t>−1</m:t>
                              </m:r>
                            </m:sup>
                          </m:sSup>
                        </m:den>
                      </m:f>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4953000" y="5733694"/>
                <a:ext cx="4157868" cy="66710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984391" y="1370264"/>
                <a:ext cx="847220"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𝑌</m:t>
                      </m:r>
                      <m:r>
                        <a:rPr lang="en-US" i="1">
                          <a:latin typeface="Cambria Math"/>
                        </a:rPr>
                        <m:t>=</m:t>
                      </m:r>
                      <m:f>
                        <m:fPr>
                          <m:ctrlPr>
                            <a:rPr lang="en-US" i="1">
                              <a:latin typeface="Cambria Math" panose="02040503050406030204" pitchFamily="18" charset="0"/>
                            </a:rPr>
                          </m:ctrlPr>
                        </m:fPr>
                        <m:num>
                          <m:r>
                            <a:rPr lang="en-US" i="1">
                              <a:latin typeface="Cambria Math"/>
                            </a:rPr>
                            <m:t>𝑈</m:t>
                          </m:r>
                        </m:num>
                        <m:den>
                          <m:r>
                            <a:rPr lang="en-US" b="0" i="1" smtClean="0">
                              <a:latin typeface="Cambria Math"/>
                            </a:rPr>
                            <m:t>𝑉</m:t>
                          </m:r>
                        </m:den>
                      </m:f>
                    </m:oMath>
                  </m:oMathPara>
                </a14:m>
                <a:endParaRPr lang="en-US" dirty="0"/>
              </a:p>
            </p:txBody>
          </p:sp>
        </mc:Choice>
        <mc:Fallback xmlns="">
          <p:sp>
            <p:nvSpPr>
              <p:cNvPr id="21" name="Rectangle 20"/>
              <p:cNvSpPr>
                <a:spLocks noRot="1" noChangeAspect="1" noMove="1" noResize="1" noEditPoints="1" noAdjustHandles="1" noChangeArrowheads="1" noChangeShapeType="1" noTextEdit="1"/>
              </p:cNvSpPr>
              <p:nvPr/>
            </p:nvSpPr>
            <p:spPr>
              <a:xfrm>
                <a:off x="4984391" y="1370264"/>
                <a:ext cx="847220" cy="610936"/>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76200" y="2460714"/>
                <a:ext cx="39624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𝑈</m:t>
                      </m:r>
                      <m:r>
                        <a:rPr lang="en-US" i="1" smtClean="0">
                          <a:latin typeface="Cambria Math"/>
                        </a:rPr>
                        <m:t>=</m:t>
                      </m:r>
                      <m:sSup>
                        <m:sSupPr>
                          <m:ctrlPr>
                            <a:rPr lang="en-US" i="1" smtClean="0">
                              <a:latin typeface="Cambria Math" panose="02040503050406030204" pitchFamily="18" charset="0"/>
                            </a:rPr>
                          </m:ctrlPr>
                        </m:sSupPr>
                        <m:e>
                          <m:r>
                            <a:rPr lang="en-US" b="0" i="1" smtClean="0">
                              <a:latin typeface="Cambria Math"/>
                            </a:rPr>
                            <m:t>4</m:t>
                          </m:r>
                          <m:r>
                            <a:rPr lang="en-US" b="0" i="1" smtClean="0">
                              <a:latin typeface="Cambria Math"/>
                            </a:rPr>
                            <m:t>𝑋</m:t>
                          </m:r>
                        </m:e>
                        <m:sup>
                          <m:r>
                            <a:rPr lang="en-US" b="0" i="1" smtClean="0">
                              <a:latin typeface="Cambria Math"/>
                            </a:rPr>
                            <m:t>2</m:t>
                          </m:r>
                        </m:sup>
                      </m:sSup>
                      <m:r>
                        <a:rPr lang="en-US" i="1">
                          <a:latin typeface="Cambria Math"/>
                        </a:rPr>
                        <m:t>−3</m:t>
                      </m:r>
                      <m:r>
                        <a:rPr lang="en-US" b="0" i="1" smtClean="0">
                          <a:latin typeface="Cambria Math"/>
                        </a:rPr>
                        <m:t>𝑋</m:t>
                      </m:r>
                      <m:r>
                        <a:rPr lang="en-US" i="1">
                          <a:latin typeface="Cambria Math"/>
                        </a:rPr>
                        <m:t> </m:t>
                      </m:r>
                      <m:r>
                        <m:rPr>
                          <m:sty m:val="p"/>
                        </m:rPr>
                        <a:rPr lang="en-US" i="0">
                          <a:latin typeface="Cambria Math"/>
                        </a:rPr>
                        <m:t>and</m:t>
                      </m:r>
                      <m:r>
                        <a:rPr lang="en-US" i="1">
                          <a:latin typeface="Cambria Math"/>
                        </a:rPr>
                        <m:t> </m:t>
                      </m:r>
                      <m:r>
                        <a:rPr lang="en-US" i="1">
                          <a:latin typeface="Cambria Math"/>
                        </a:rPr>
                        <m:t>𝑉</m:t>
                      </m:r>
                      <m:r>
                        <a:rPr lang="en-US" i="1">
                          <a:latin typeface="Cambria Math"/>
                        </a:rPr>
                        <m:t>=2+</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oMath>
                  </m:oMathPara>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76200" y="2460714"/>
                <a:ext cx="3962400" cy="369332"/>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76200" y="2869044"/>
                <a:ext cx="1638397" cy="6631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a:rPr>
                                <m:t>4</m:t>
                              </m:r>
                              <m:r>
                                <a:rPr lang="en-US" i="1">
                                  <a:latin typeface="Cambria Math"/>
                                </a:rPr>
                                <m:t>𝑋</m:t>
                              </m:r>
                            </m:e>
                            <m:sup>
                              <m:r>
                                <a:rPr lang="en-US" i="1">
                                  <a:latin typeface="Cambria Math"/>
                                </a:rPr>
                                <m:t>2</m:t>
                              </m:r>
                            </m:sup>
                          </m:sSup>
                          <m:r>
                            <a:rPr lang="en-US" i="1">
                              <a:latin typeface="Cambria Math"/>
                            </a:rPr>
                            <m:t>−3</m:t>
                          </m:r>
                          <m:r>
                            <a:rPr lang="en-US" i="1">
                              <a:latin typeface="Cambria Math"/>
                            </a:rPr>
                            <m:t>𝑋</m:t>
                          </m:r>
                        </m:num>
                        <m:den>
                          <m:r>
                            <a:rPr lang="en-US" b="0" i="1" smtClean="0">
                              <a:latin typeface="Cambria Math"/>
                            </a:rPr>
                            <m:t>2+</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den>
                      </m:f>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76200" y="2869044"/>
                <a:ext cx="1638397" cy="663195"/>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4191000" y="2609494"/>
                <a:ext cx="4517262" cy="6696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d>
                            <m:dPr>
                              <m:ctrlPr>
                                <a:rPr lang="en-US" b="0" i="1">
                                  <a:latin typeface="Cambria Math" panose="02040503050406030204" pitchFamily="18" charset="0"/>
                                </a:rPr>
                              </m:ctrlPr>
                            </m:dPr>
                            <m:e>
                              <m:r>
                                <a:rPr lang="en-US" i="1">
                                  <a:latin typeface="Cambria Math"/>
                                </a:rPr>
                                <m:t>2+</m:t>
                              </m:r>
                              <m:sSup>
                                <m:sSupPr>
                                  <m:ctrlPr>
                                    <a:rPr lang="en-US" i="1">
                                      <a:latin typeface="Cambria Math" panose="02040503050406030204" pitchFamily="18" charset="0"/>
                                    </a:rPr>
                                  </m:ctrlPr>
                                </m:sSupPr>
                                <m:e>
                                  <m:r>
                                    <a:rPr lang="en-US" i="1">
                                      <a:latin typeface="Cambria Math"/>
                                    </a:rPr>
                                    <m:t>𝑋</m:t>
                                  </m:r>
                                </m:e>
                                <m:sup>
                                  <m:r>
                                    <a:rPr lang="en-US" i="1">
                                      <a:latin typeface="Cambria Math"/>
                                    </a:rPr>
                                    <m:t>2</m:t>
                                  </m:r>
                                </m:sup>
                              </m:sSup>
                            </m:e>
                          </m:d>
                          <m:r>
                            <a:rPr lang="en-US" b="0" i="1" smtClean="0">
                              <a:latin typeface="Cambria Math"/>
                            </a:rPr>
                            <m:t>(8</m:t>
                          </m:r>
                          <m:r>
                            <a:rPr lang="en-US" b="0" i="1" smtClean="0">
                              <a:latin typeface="Cambria Math"/>
                            </a:rPr>
                            <m:t>𝑋</m:t>
                          </m:r>
                          <m:r>
                            <a:rPr lang="en-US" b="0" i="1" smtClean="0">
                              <a:latin typeface="Cambria Math"/>
                            </a:rPr>
                            <m:t>−3)−(</m:t>
                          </m:r>
                          <m:sSup>
                            <m:sSupPr>
                              <m:ctrlPr>
                                <a:rPr lang="en-US" i="1">
                                  <a:latin typeface="Cambria Math" panose="02040503050406030204" pitchFamily="18" charset="0"/>
                                </a:rPr>
                              </m:ctrlPr>
                            </m:sSupPr>
                            <m:e>
                              <m:r>
                                <a:rPr lang="en-US" i="1">
                                  <a:latin typeface="Cambria Math"/>
                                </a:rPr>
                                <m:t>4</m:t>
                              </m:r>
                              <m:r>
                                <a:rPr lang="en-US" i="1">
                                  <a:latin typeface="Cambria Math"/>
                                </a:rPr>
                                <m:t>𝑋</m:t>
                              </m:r>
                            </m:e>
                            <m:sup>
                              <m:r>
                                <a:rPr lang="en-US" i="1">
                                  <a:latin typeface="Cambria Math"/>
                                </a:rPr>
                                <m:t>2</m:t>
                              </m:r>
                            </m:sup>
                          </m:sSup>
                          <m:r>
                            <a:rPr lang="en-US" i="1">
                              <a:latin typeface="Cambria Math"/>
                            </a:rPr>
                            <m:t>−3</m:t>
                          </m:r>
                          <m:r>
                            <a:rPr lang="en-US" i="1">
                              <a:latin typeface="Cambria Math"/>
                            </a:rPr>
                            <m:t>𝑋</m:t>
                          </m:r>
                          <m:r>
                            <a:rPr lang="en-US" i="1">
                              <a:latin typeface="Cambria Math"/>
                            </a:rPr>
                            <m:t>) </m:t>
                          </m:r>
                          <m:d>
                            <m:dPr>
                              <m:ctrlPr>
                                <a:rPr lang="en-US" i="1" smtClean="0">
                                  <a:latin typeface="Cambria Math" panose="02040503050406030204" pitchFamily="18" charset="0"/>
                                </a:rPr>
                              </m:ctrlPr>
                            </m:dPr>
                            <m:e>
                              <m:r>
                                <a:rPr lang="en-US" b="0" i="1" smtClean="0">
                                  <a:latin typeface="Cambria Math"/>
                                </a:rPr>
                                <m:t>2</m:t>
                              </m:r>
                              <m:r>
                                <a:rPr lang="en-US" b="0" i="1" smtClean="0">
                                  <a:latin typeface="Cambria Math"/>
                                </a:rPr>
                                <m:t>𝑋</m:t>
                              </m:r>
                            </m:e>
                          </m:d>
                        </m:num>
                        <m:den>
                          <m:sSup>
                            <m:sSupPr>
                              <m:ctrlPr>
                                <a:rPr lang="en-US" i="1" smtClean="0">
                                  <a:latin typeface="Cambria Math" panose="02040503050406030204" pitchFamily="18" charset="0"/>
                                </a:rPr>
                              </m:ctrlPr>
                            </m:sSupPr>
                            <m:e>
                              <m:r>
                                <a:rPr lang="en-US" b="0" i="1" smtClean="0">
                                  <a:latin typeface="Cambria Math"/>
                                </a:rPr>
                                <m:t>4+4</m:t>
                              </m:r>
                              <m:r>
                                <a:rPr lang="en-US" i="1">
                                  <a:latin typeface="Cambria Math"/>
                                </a:rPr>
                                <m:t>𝑋</m:t>
                              </m:r>
                            </m:e>
                            <m:sup>
                              <m:r>
                                <a:rPr lang="en-US" b="0" i="1" smtClean="0">
                                  <a:latin typeface="Cambria Math"/>
                                </a:rPr>
                                <m:t>2</m:t>
                              </m:r>
                            </m:sup>
                          </m:sSup>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4</m:t>
                              </m:r>
                            </m:sup>
                          </m:sSup>
                        </m:den>
                      </m:f>
                    </m:oMath>
                  </m:oMathPara>
                </a14:m>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4191000" y="2609494"/>
                <a:ext cx="4517262" cy="669607"/>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76200" y="3962400"/>
                <a:ext cx="3124200" cy="369332"/>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r>
                        <a:rPr lang="en-US" i="1" smtClean="0">
                          <a:latin typeface="Cambria Math"/>
                        </a:rPr>
                        <m:t>𝑈</m:t>
                      </m:r>
                      <m:r>
                        <a:rPr lang="en-US" i="1" smtClean="0">
                          <a:latin typeface="Cambria Math"/>
                        </a:rPr>
                        <m:t>=4−3</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i="1">
                          <a:latin typeface="Cambria Math"/>
                        </a:rPr>
                        <m:t> </m:t>
                      </m:r>
                      <m:r>
                        <m:rPr>
                          <m:sty m:val="p"/>
                        </m:rPr>
                        <a:rPr lang="en-US" i="0">
                          <a:latin typeface="Cambria Math"/>
                        </a:rPr>
                        <m:t>and</m:t>
                      </m:r>
                      <m:r>
                        <a:rPr lang="en-US" i="1">
                          <a:latin typeface="Cambria Math"/>
                        </a:rPr>
                        <m:t> </m:t>
                      </m:r>
                      <m:r>
                        <a:rPr lang="en-US" i="1">
                          <a:latin typeface="Cambria Math"/>
                        </a:rPr>
                        <m:t>𝑉</m:t>
                      </m:r>
                      <m:r>
                        <a:rPr lang="en-US" i="1">
                          <a:latin typeface="Cambria Math"/>
                        </a:rPr>
                        <m:t>=</m:t>
                      </m:r>
                      <m:sSup>
                        <m:sSupPr>
                          <m:ctrlPr>
                            <a:rPr lang="en-US" i="1" smtClean="0">
                              <a:latin typeface="Cambria Math" panose="02040503050406030204" pitchFamily="18" charset="0"/>
                            </a:rPr>
                          </m:ctrlPr>
                        </m:sSupPr>
                        <m:e>
                          <m:r>
                            <a:rPr lang="en-US" i="1">
                              <a:latin typeface="Cambria Math"/>
                            </a:rPr>
                            <m:t>𝑋</m:t>
                          </m:r>
                        </m:e>
                        <m:sup>
                          <m:r>
                            <a:rPr lang="en-US" b="0" i="1" smtClean="0">
                              <a:latin typeface="Cambria Math"/>
                            </a:rPr>
                            <m:t>3</m:t>
                          </m:r>
                        </m:sup>
                      </m:sSup>
                    </m:oMath>
                  </m:oMathPara>
                </a14:m>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76200" y="3962400"/>
                <a:ext cx="3124200" cy="369332"/>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76200" y="4396995"/>
                <a:ext cx="1483676" cy="6631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𝑌</m:t>
                      </m:r>
                      <m:r>
                        <a:rPr lang="en-US" i="1" smtClean="0">
                          <a:latin typeface="Cambria Math"/>
                        </a:rPr>
                        <m:t>=</m:t>
                      </m:r>
                      <m:f>
                        <m:fPr>
                          <m:ctrlPr>
                            <a:rPr lang="en-US" i="1">
                              <a:latin typeface="Cambria Math" panose="02040503050406030204" pitchFamily="18" charset="0"/>
                            </a:rPr>
                          </m:ctrlPr>
                        </m:fPr>
                        <m:num>
                          <m:r>
                            <a:rPr lang="en-US" b="0" i="1" smtClean="0">
                              <a:latin typeface="Cambria Math"/>
                            </a:rPr>
                            <m:t>4−3</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num>
                        <m:den>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3</m:t>
                              </m:r>
                            </m:sup>
                          </m:sSup>
                        </m:den>
                      </m:f>
                    </m:oMath>
                  </m:oMathPara>
                </a14:m>
                <a:endParaRPr lang="en-US" dirty="0"/>
              </a:p>
            </p:txBody>
          </p:sp>
        </mc:Choice>
        <mc:Fallback xmlns="">
          <p:sp>
            <p:nvSpPr>
              <p:cNvPr id="27" name="Rectangle 26"/>
              <p:cNvSpPr>
                <a:spLocks noRot="1" noChangeAspect="1" noMove="1" noResize="1" noEditPoints="1" noAdjustHandles="1" noChangeArrowheads="1" noChangeShapeType="1" noTextEdit="1"/>
              </p:cNvSpPr>
              <p:nvPr/>
            </p:nvSpPr>
            <p:spPr>
              <a:xfrm>
                <a:off x="76200" y="4396995"/>
                <a:ext cx="1483676" cy="663195"/>
              </a:xfrm>
              <a:prstGeom prst="rect">
                <a:avLst/>
              </a:prstGeom>
              <a:blipFill rotWithShape="1">
                <a:blip r:embed="rId1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8" name="Rectangle 27"/>
              <p:cNvSpPr/>
              <p:nvPr/>
            </p:nvSpPr>
            <p:spPr>
              <a:xfrm>
                <a:off x="4953000" y="4088284"/>
                <a:ext cx="3667351" cy="66319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d>
                            <m:dPr>
                              <m:ctrlPr>
                                <a:rPr lang="en-US" b="0" i="1">
                                  <a:latin typeface="Cambria Math" panose="02040503050406030204" pitchFamily="18" charset="0"/>
                                </a:rPr>
                              </m:ctrlPr>
                            </m:dPr>
                            <m:e>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3</m:t>
                                  </m:r>
                                </m:sup>
                              </m:sSup>
                            </m:e>
                          </m:d>
                          <m:r>
                            <a:rPr lang="en-US" b="0" i="1" smtClean="0">
                              <a:latin typeface="Cambria Math"/>
                            </a:rPr>
                            <m:t>(6</m:t>
                          </m:r>
                          <m:r>
                            <a:rPr lang="en-US" b="0" i="1" smtClean="0">
                              <a:latin typeface="Cambria Math"/>
                            </a:rPr>
                            <m:t>𝑋</m:t>
                          </m:r>
                          <m:r>
                            <a:rPr lang="en-US" b="0" i="1" smtClean="0">
                              <a:latin typeface="Cambria Math"/>
                            </a:rPr>
                            <m:t>)−(4−3</m:t>
                          </m:r>
                          <m:sSup>
                            <m:sSupPr>
                              <m:ctrlPr>
                                <a:rPr lang="en-US"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i="1">
                              <a:latin typeface="Cambria Math"/>
                            </a:rPr>
                            <m:t>) </m:t>
                          </m:r>
                          <m:d>
                            <m:dPr>
                              <m:ctrlPr>
                                <a:rPr lang="en-US" i="1" smtClean="0">
                                  <a:latin typeface="Cambria Math" panose="02040503050406030204" pitchFamily="18" charset="0"/>
                                </a:rPr>
                              </m:ctrlPr>
                            </m:dPr>
                            <m:e>
                              <m:sSup>
                                <m:sSupPr>
                                  <m:ctrlPr>
                                    <a:rPr lang="en-US" i="1">
                                      <a:latin typeface="Cambria Math" panose="02040503050406030204" pitchFamily="18" charset="0"/>
                                    </a:rPr>
                                  </m:ctrlPr>
                                </m:sSupPr>
                                <m:e>
                                  <m:r>
                                    <a:rPr lang="en-US" b="0" i="1" smtClean="0">
                                      <a:latin typeface="Cambria Math"/>
                                    </a:rPr>
                                    <m:t>3</m:t>
                                  </m:r>
                                  <m:r>
                                    <a:rPr lang="en-US" i="1">
                                      <a:latin typeface="Cambria Math"/>
                                    </a:rPr>
                                    <m:t>𝑋</m:t>
                                  </m:r>
                                </m:e>
                                <m:sup>
                                  <m:r>
                                    <a:rPr lang="en-US" b="0" i="1" smtClean="0">
                                      <a:latin typeface="Cambria Math"/>
                                    </a:rPr>
                                    <m:t>2</m:t>
                                  </m:r>
                                </m:sup>
                              </m:sSup>
                            </m:e>
                          </m:d>
                        </m:num>
                        <m:den>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6</m:t>
                              </m:r>
                            </m:sup>
                          </m:sSup>
                        </m:den>
                      </m:f>
                    </m:oMath>
                  </m:oMathPara>
                </a14:m>
                <a:endParaRPr lang="en-US" dirty="0"/>
              </a:p>
            </p:txBody>
          </p:sp>
        </mc:Choice>
        <mc:Fallback xmlns="">
          <p:sp>
            <p:nvSpPr>
              <p:cNvPr id="28" name="Rectangle 27"/>
              <p:cNvSpPr>
                <a:spLocks noRot="1" noChangeAspect="1" noMove="1" noResize="1" noEditPoints="1" noAdjustHandles="1" noChangeArrowheads="1" noChangeShapeType="1" noTextEdit="1"/>
              </p:cNvSpPr>
              <p:nvPr/>
            </p:nvSpPr>
            <p:spPr>
              <a:xfrm>
                <a:off x="4953000" y="4088284"/>
                <a:ext cx="3667351" cy="663195"/>
              </a:xfrm>
              <a:prstGeom prst="rect">
                <a:avLst/>
              </a:prstGeom>
              <a:blipFill rotWithShape="1">
                <a:blip r:embed="rId1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96716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5" grpId="0"/>
      <p:bldP spid="28"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t>Rules for Differentiating a Function</a:t>
            </a:r>
          </a:p>
        </p:txBody>
      </p:sp>
      <p:sp>
        <p:nvSpPr>
          <p:cNvPr id="3" name="TextBox 2"/>
          <p:cNvSpPr txBox="1"/>
          <p:nvPr/>
        </p:nvSpPr>
        <p:spPr>
          <a:xfrm>
            <a:off x="514864" y="1143000"/>
            <a:ext cx="2990336" cy="523220"/>
          </a:xfrm>
          <a:prstGeom prst="rect">
            <a:avLst/>
          </a:prstGeom>
          <a:noFill/>
        </p:spPr>
        <p:txBody>
          <a:bodyPr wrap="square" rtlCol="0">
            <a:spAutoFit/>
          </a:bodyPr>
          <a:lstStyle/>
          <a:p>
            <a:r>
              <a:rPr lang="en-US" sz="2800" dirty="0"/>
              <a:t>Chain Rule Practice</a:t>
            </a:r>
          </a:p>
        </p:txBody>
      </p:sp>
      <mc:AlternateContent xmlns:mc="http://schemas.openxmlformats.org/markup-compatibility/2006" xmlns:a14="http://schemas.microsoft.com/office/drawing/2010/main">
        <mc:Choice Requires="a14">
          <p:sp>
            <p:nvSpPr>
              <p:cNvPr id="10" name="Rectangle 9"/>
              <p:cNvSpPr/>
              <p:nvPr/>
            </p:nvSpPr>
            <p:spPr>
              <a:xfrm>
                <a:off x="242491" y="2294590"/>
                <a:ext cx="3088944" cy="372410"/>
              </a:xfrm>
              <a:prstGeom prst="rect">
                <a:avLst/>
              </a:prstGeom>
            </p:spPr>
            <p:txBody>
              <a:bodyPr wrap="square">
                <a:spAutoFit/>
              </a:bodyPr>
              <a:lstStyle/>
              <a:p>
                <a14:m>
                  <m:oMath xmlns:m="http://schemas.openxmlformats.org/officeDocument/2006/math">
                    <m:r>
                      <a:rPr lang="en-US" i="1" smtClean="0">
                        <a:latin typeface="Cambria Math"/>
                      </a:rPr>
                      <m:t>𝑌</m:t>
                    </m:r>
                    <m:r>
                      <a:rPr lang="en-US" i="1" smtClean="0">
                        <a:latin typeface="Cambria Math"/>
                      </a:rPr>
                      <m:t>=2</m:t>
                    </m:r>
                    <m:sSup>
                      <m:sSupPr>
                        <m:ctrlPr>
                          <a:rPr lang="en-US" b="0" i="1" smtClean="0">
                            <a:latin typeface="Cambria Math" panose="02040503050406030204" pitchFamily="18" charset="0"/>
                          </a:rPr>
                        </m:ctrlPr>
                      </m:sSupPr>
                      <m:e>
                        <m:r>
                          <a:rPr lang="en-US" b="0" i="1" smtClean="0">
                            <a:latin typeface="Cambria Math"/>
                          </a:rPr>
                          <m:t>𝑈</m:t>
                        </m:r>
                      </m:e>
                      <m:sup>
                        <m:r>
                          <a:rPr lang="en-US" b="0" i="1" smtClean="0">
                            <a:latin typeface="Cambria Math"/>
                          </a:rPr>
                          <m:t>2</m:t>
                        </m:r>
                      </m:sup>
                    </m:sSup>
                    <m:r>
                      <a:rPr lang="en-US" b="0" i="0" smtClean="0">
                        <a:latin typeface="Cambria Math"/>
                      </a:rPr>
                      <m:t>−4</m:t>
                    </m:r>
                    <m:r>
                      <m:rPr>
                        <m:sty m:val="p"/>
                      </m:rPr>
                      <a:rPr lang="en-US" b="0" i="0" smtClean="0">
                        <a:latin typeface="Cambria Math"/>
                      </a:rPr>
                      <m:t>U</m:t>
                    </m:r>
                  </m:oMath>
                </a14:m>
                <a:r>
                  <a:rPr lang="en-US" dirty="0"/>
                  <a:t> and </a:t>
                </a:r>
                <a14:m>
                  <m:oMath xmlns:m="http://schemas.openxmlformats.org/officeDocument/2006/math">
                    <m:r>
                      <a:rPr lang="en-US" i="1">
                        <a:latin typeface="Cambria Math"/>
                      </a:rPr>
                      <m:t>𝑈</m:t>
                    </m:r>
                    <m:r>
                      <a:rPr lang="en-US" i="1">
                        <a:latin typeface="Cambria Math"/>
                      </a:rPr>
                      <m:t>=6</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0.5</m:t>
                        </m:r>
                      </m:sup>
                    </m:sSup>
                  </m:oMath>
                </a14:m>
                <a:endParaRPr lang="en-US" dirty="0"/>
              </a:p>
            </p:txBody>
          </p:sp>
        </mc:Choice>
        <mc:Fallback xmlns="">
          <p:sp>
            <p:nvSpPr>
              <p:cNvPr id="10" name="Rectangle 9"/>
              <p:cNvSpPr>
                <a:spLocks noRot="1" noChangeAspect="1" noMove="1" noResize="1" noEditPoints="1" noAdjustHandles="1" noChangeArrowheads="1" noChangeShapeType="1" noTextEdit="1"/>
              </p:cNvSpPr>
              <p:nvPr/>
            </p:nvSpPr>
            <p:spPr>
              <a:xfrm>
                <a:off x="242491" y="2294590"/>
                <a:ext cx="3088944" cy="372410"/>
              </a:xfrm>
              <a:prstGeom prst="rect">
                <a:avLst/>
              </a:prstGeom>
              <a:blipFill rotWithShape="1">
                <a:blip r:embed="rId3"/>
                <a:stretch>
                  <a:fillRect t="-6452" b="-241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6862147" y="1095423"/>
                <a:ext cx="1672253" cy="61837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f>
                        <m:fPr>
                          <m:ctrlPr>
                            <a:rPr lang="en-US" i="1">
                              <a:latin typeface="Cambria Math" panose="02040503050406030204" pitchFamily="18" charset="0"/>
                            </a:rPr>
                          </m:ctrlPr>
                        </m:fPr>
                        <m:num>
                          <m:r>
                            <a:rPr lang="en-US" i="1">
                              <a:latin typeface="Cambria Math"/>
                            </a:rPr>
                            <m:t>𝑑𝑌</m:t>
                          </m:r>
                        </m:num>
                        <m:den>
                          <m:r>
                            <a:rPr lang="en-US" i="1">
                              <a:latin typeface="Cambria Math"/>
                            </a:rPr>
                            <m:t>𝑑𝑈</m:t>
                          </m:r>
                        </m:den>
                      </m:f>
                      <m:r>
                        <a:rPr lang="en-US" i="1">
                          <a:latin typeface="Cambria Math"/>
                        </a:rPr>
                        <m:t>×</m:t>
                      </m:r>
                      <m:f>
                        <m:fPr>
                          <m:ctrlPr>
                            <a:rPr lang="en-US" i="1">
                              <a:latin typeface="Cambria Math" panose="02040503050406030204" pitchFamily="18" charset="0"/>
                            </a:rPr>
                          </m:ctrlPr>
                        </m:fPr>
                        <m:num>
                          <m:r>
                            <a:rPr lang="en-US" i="1">
                              <a:latin typeface="Cambria Math"/>
                            </a:rPr>
                            <m:t>𝑑𝑈</m:t>
                          </m:r>
                        </m:num>
                        <m:den>
                          <m:r>
                            <a:rPr lang="en-US" i="1">
                              <a:latin typeface="Cambria Math"/>
                            </a:rPr>
                            <m:t>𝑑𝑋</m:t>
                          </m:r>
                        </m:den>
                      </m:f>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6862147" y="1095423"/>
                <a:ext cx="1672253" cy="618374"/>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5562600" y="2133600"/>
                <a:ext cx="2390593" cy="61837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72</m:t>
                      </m:r>
                      <m:r>
                        <a:rPr lang="en-US" i="1">
                          <a:latin typeface="Cambria Math"/>
                        </a:rPr>
                        <m:t>−</m:t>
                      </m:r>
                      <m:r>
                        <a:rPr lang="en-US" b="0" i="1" smtClean="0">
                          <a:latin typeface="Cambria Math"/>
                        </a:rPr>
                        <m:t>12</m:t>
                      </m:r>
                      <m:sSup>
                        <m:sSupPr>
                          <m:ctrlPr>
                            <a:rPr lang="en-US" i="1" smtClean="0">
                              <a:latin typeface="Cambria Math" panose="02040503050406030204" pitchFamily="18" charset="0"/>
                            </a:rPr>
                          </m:ctrlPr>
                        </m:sSupPr>
                        <m:e>
                          <m:r>
                            <a:rPr lang="en-US" i="1">
                              <a:latin typeface="Cambria Math"/>
                            </a:rPr>
                            <m:t>𝑋</m:t>
                          </m:r>
                        </m:e>
                        <m:sup>
                          <m:r>
                            <a:rPr lang="en-US" b="0" i="1" smtClean="0">
                              <a:latin typeface="Cambria Math"/>
                            </a:rPr>
                            <m:t>−0.</m:t>
                          </m:r>
                          <m:r>
                            <a:rPr lang="en-US" i="1">
                              <a:latin typeface="Cambria Math"/>
                            </a:rPr>
                            <m:t>5</m:t>
                          </m:r>
                        </m:sup>
                      </m:sSup>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5562600" y="2133600"/>
                <a:ext cx="2390593" cy="618374"/>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3810000" y="1219944"/>
                <a:ext cx="2638607"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𝑌</m:t>
                      </m:r>
                      <m:r>
                        <a:rPr lang="en-US" i="1">
                          <a:latin typeface="Cambria Math"/>
                        </a:rPr>
                        <m:t>=</m:t>
                      </m:r>
                      <m:r>
                        <a:rPr lang="en-US" b="0" i="1" smtClean="0">
                          <a:latin typeface="Cambria Math"/>
                        </a:rPr>
                        <m:t>𝑓</m:t>
                      </m:r>
                      <m:d>
                        <m:dPr>
                          <m:ctrlPr>
                            <a:rPr lang="en-US" b="0" i="1" smtClean="0">
                              <a:latin typeface="Cambria Math" panose="02040503050406030204" pitchFamily="18" charset="0"/>
                            </a:rPr>
                          </m:ctrlPr>
                        </m:dPr>
                        <m:e>
                          <m:r>
                            <a:rPr lang="en-US" b="0" i="1" smtClean="0">
                              <a:latin typeface="Cambria Math"/>
                            </a:rPr>
                            <m:t>𝑈</m:t>
                          </m:r>
                        </m:e>
                      </m:d>
                      <m:r>
                        <a:rPr lang="en-US" b="0" i="1" smtClean="0">
                          <a:latin typeface="Cambria Math"/>
                        </a:rPr>
                        <m:t>,  </m:t>
                      </m:r>
                      <m:r>
                        <a:rPr lang="en-US" b="0" i="1" smtClean="0">
                          <a:latin typeface="Cambria Math"/>
                        </a:rPr>
                        <m:t>𝑈</m:t>
                      </m:r>
                      <m:r>
                        <a:rPr lang="en-US" b="0" i="1" smtClean="0">
                          <a:latin typeface="Cambria Math"/>
                        </a:rPr>
                        <m:t>=</m:t>
                      </m:r>
                      <m:r>
                        <a:rPr lang="en-US" b="0" i="1" smtClean="0">
                          <a:latin typeface="Cambria Math"/>
                        </a:rPr>
                        <m:t>𝑔</m:t>
                      </m:r>
                      <m:r>
                        <a:rPr lang="en-US" b="0" i="1" smtClean="0">
                          <a:latin typeface="Cambria Math"/>
                        </a:rPr>
                        <m:t>(</m:t>
                      </m:r>
                      <m:r>
                        <a:rPr lang="en-US" b="0" i="1" smtClean="0">
                          <a:latin typeface="Cambria Math"/>
                        </a:rPr>
                        <m:t>𝑋</m:t>
                      </m:r>
                      <m:r>
                        <a:rPr lang="en-US" b="0" i="1" smtClean="0">
                          <a:latin typeface="Cambria Math"/>
                        </a:rPr>
                        <m:t>)</m:t>
                      </m:r>
                    </m:oMath>
                  </m:oMathPara>
                </a14:m>
                <a:endParaRPr lang="en-US" dirty="0"/>
              </a:p>
            </p:txBody>
          </p:sp>
        </mc:Choice>
        <mc:Fallback xmlns="">
          <p:sp>
            <p:nvSpPr>
              <p:cNvPr id="19" name="Rectangle 18"/>
              <p:cNvSpPr>
                <a:spLocks noRot="1" noChangeAspect="1" noMove="1" noResize="1" noEditPoints="1" noAdjustHandles="1" noChangeArrowheads="1" noChangeShapeType="1" noTextEdit="1"/>
              </p:cNvSpPr>
              <p:nvPr/>
            </p:nvSpPr>
            <p:spPr>
              <a:xfrm>
                <a:off x="3810000" y="1219944"/>
                <a:ext cx="2638607" cy="369332"/>
              </a:xfrm>
              <a:prstGeom prst="rect">
                <a:avLst/>
              </a:prstGeom>
              <a:blipFill rotWithShape="1">
                <a:blip r:embed="rId6"/>
                <a:stretch>
                  <a:fillRect b="-1147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228600" y="5494990"/>
                <a:ext cx="3088944" cy="369332"/>
              </a:xfrm>
              <a:prstGeom prst="rect">
                <a:avLst/>
              </a:prstGeom>
            </p:spPr>
            <p:txBody>
              <a:bodyPr wrap="square">
                <a:spAutoFit/>
              </a:bodyPr>
              <a:lstStyle/>
              <a:p>
                <a14:m>
                  <m:oMath xmlns:m="http://schemas.openxmlformats.org/officeDocument/2006/math">
                    <m:r>
                      <a:rPr lang="en-US" i="1" smtClean="0">
                        <a:latin typeface="Cambria Math"/>
                      </a:rPr>
                      <m:t>𝑌</m:t>
                    </m:r>
                    <m:r>
                      <a:rPr lang="en-US" i="1" smtClean="0">
                        <a:latin typeface="Cambria Math"/>
                      </a:rPr>
                      <m:t>=</m:t>
                    </m:r>
                    <m:r>
                      <a:rPr lang="en-US" b="0" i="1" smtClean="0">
                        <a:latin typeface="Cambria Math"/>
                      </a:rPr>
                      <m:t>𝑈</m:t>
                    </m:r>
                    <m:r>
                      <a:rPr lang="en-US" b="0" i="0" smtClean="0">
                        <a:latin typeface="Cambria Math"/>
                      </a:rPr>
                      <m:t>−</m:t>
                    </m:r>
                    <m:sSup>
                      <m:sSupPr>
                        <m:ctrlPr>
                          <a:rPr lang="en-US" b="0" i="1" smtClean="0">
                            <a:latin typeface="Cambria Math" panose="02040503050406030204" pitchFamily="18" charset="0"/>
                          </a:rPr>
                        </m:ctrlPr>
                      </m:sSupPr>
                      <m:e>
                        <m:r>
                          <a:rPr lang="en-US" b="0" i="1" smtClean="0">
                            <a:latin typeface="Cambria Math"/>
                          </a:rPr>
                          <m:t>𝑈</m:t>
                        </m:r>
                      </m:e>
                      <m:sup>
                        <m:r>
                          <a:rPr lang="en-US" b="0" i="1" smtClean="0">
                            <a:latin typeface="Cambria Math"/>
                          </a:rPr>
                          <m:t>3</m:t>
                        </m:r>
                      </m:sup>
                    </m:sSup>
                  </m:oMath>
                </a14:m>
                <a:r>
                  <a:rPr lang="en-US" dirty="0"/>
                  <a:t> and </a:t>
                </a:r>
                <a14:m>
                  <m:oMath xmlns:m="http://schemas.openxmlformats.org/officeDocument/2006/math">
                    <m:r>
                      <a:rPr lang="en-US" i="1">
                        <a:latin typeface="Cambria Math"/>
                      </a:rPr>
                      <m:t>𝑈</m:t>
                    </m:r>
                    <m:r>
                      <a:rPr lang="en-US" i="1">
                        <a:latin typeface="Cambria Math"/>
                      </a:rPr>
                      <m:t>=.25</m:t>
                    </m:r>
                    <m:sSup>
                      <m:sSupPr>
                        <m:ctrlPr>
                          <a:rPr lang="en-US" i="1">
                            <a:latin typeface="Cambria Math" panose="02040503050406030204" pitchFamily="18" charset="0"/>
                          </a:rPr>
                        </m:ctrlPr>
                      </m:sSupPr>
                      <m:e>
                        <m:r>
                          <a:rPr lang="en-US" i="1">
                            <a:latin typeface="Cambria Math"/>
                          </a:rPr>
                          <m:t>𝑋</m:t>
                        </m:r>
                      </m:e>
                      <m:sup>
                        <m:r>
                          <a:rPr lang="en-US" b="0" i="1" smtClean="0">
                            <a:latin typeface="Cambria Math"/>
                          </a:rPr>
                          <m:t>2</m:t>
                        </m:r>
                      </m:sup>
                    </m:sSup>
                  </m:oMath>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228600" y="5494990"/>
                <a:ext cx="3088944" cy="369332"/>
              </a:xfrm>
              <a:prstGeom prst="rect">
                <a:avLst/>
              </a:prstGeom>
              <a:blipFill rotWithShape="1">
                <a:blip r:embed="rId7"/>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5638800" y="5334000"/>
                <a:ext cx="2805509" cy="61837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0.5</m:t>
                      </m:r>
                      <m:r>
                        <a:rPr lang="en-US" b="0" i="1" smtClean="0">
                          <a:latin typeface="Cambria Math"/>
                        </a:rPr>
                        <m:t>𝑋</m:t>
                      </m:r>
                      <m:r>
                        <a:rPr lang="en-US" i="1">
                          <a:latin typeface="Cambria Math"/>
                        </a:rPr>
                        <m:t>−</m:t>
                      </m:r>
                      <m:r>
                        <a:rPr lang="en-US" b="0" i="1" smtClean="0">
                          <a:latin typeface="Cambria Math"/>
                        </a:rPr>
                        <m:t>0.09375</m:t>
                      </m:r>
                      <m:sSup>
                        <m:sSupPr>
                          <m:ctrlPr>
                            <a:rPr lang="en-US" i="1" smtClean="0">
                              <a:latin typeface="Cambria Math" panose="02040503050406030204" pitchFamily="18" charset="0"/>
                            </a:rPr>
                          </m:ctrlPr>
                        </m:sSupPr>
                        <m:e>
                          <m:r>
                            <a:rPr lang="en-US" i="1">
                              <a:latin typeface="Cambria Math"/>
                            </a:rPr>
                            <m:t>𝑋</m:t>
                          </m:r>
                        </m:e>
                        <m:sup>
                          <m:r>
                            <a:rPr lang="en-US" i="1">
                              <a:latin typeface="Cambria Math"/>
                            </a:rPr>
                            <m:t>5</m:t>
                          </m:r>
                        </m:sup>
                      </m:sSup>
                    </m:oMath>
                  </m:oMathPara>
                </a14:m>
                <a:endParaRPr lang="en-US" dirty="0"/>
              </a:p>
            </p:txBody>
          </p:sp>
        </mc:Choice>
        <mc:Fallback xmlns="">
          <p:sp>
            <p:nvSpPr>
              <p:cNvPr id="21" name="Rectangle 20"/>
              <p:cNvSpPr>
                <a:spLocks noRot="1" noChangeAspect="1" noMove="1" noResize="1" noEditPoints="1" noAdjustHandles="1" noChangeArrowheads="1" noChangeShapeType="1" noTextEdit="1"/>
              </p:cNvSpPr>
              <p:nvPr/>
            </p:nvSpPr>
            <p:spPr>
              <a:xfrm>
                <a:off x="5638800" y="5334000"/>
                <a:ext cx="2805509" cy="618374"/>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242491" y="3352616"/>
                <a:ext cx="3088944" cy="372410"/>
              </a:xfrm>
              <a:prstGeom prst="rect">
                <a:avLst/>
              </a:prstGeom>
            </p:spPr>
            <p:txBody>
              <a:bodyPr wrap="square">
                <a:spAutoFit/>
              </a:bodyPr>
              <a:lstStyle/>
              <a:p>
                <a14:m>
                  <m:oMath xmlns:m="http://schemas.openxmlformats.org/officeDocument/2006/math">
                    <m:r>
                      <a:rPr lang="en-US" i="1" smtClean="0">
                        <a:latin typeface="Cambria Math"/>
                      </a:rPr>
                      <m:t>𝑌</m:t>
                    </m:r>
                    <m:r>
                      <a:rPr lang="en-US" i="1" smtClean="0">
                        <a:latin typeface="Cambria Math"/>
                      </a:rPr>
                      <m:t>=</m:t>
                    </m:r>
                    <m:sSup>
                      <m:sSupPr>
                        <m:ctrlPr>
                          <a:rPr lang="en-US" i="1" smtClean="0">
                            <a:latin typeface="Cambria Math" panose="02040503050406030204" pitchFamily="18" charset="0"/>
                          </a:rPr>
                        </m:ctrlPr>
                      </m:sSupPr>
                      <m:e>
                        <m:r>
                          <a:rPr lang="en-US" b="0" i="1" smtClean="0">
                            <a:latin typeface="Cambria Math"/>
                          </a:rPr>
                          <m:t>𝑈</m:t>
                        </m:r>
                      </m:e>
                      <m:sup>
                        <m:r>
                          <a:rPr lang="en-US" b="0" i="1" smtClean="0">
                            <a:latin typeface="Cambria Math"/>
                          </a:rPr>
                          <m:t>.25</m:t>
                        </m:r>
                      </m:sup>
                    </m:sSup>
                  </m:oMath>
                </a14:m>
                <a:r>
                  <a:rPr lang="en-US" dirty="0"/>
                  <a:t> and </a:t>
                </a:r>
                <a14:m>
                  <m:oMath xmlns:m="http://schemas.openxmlformats.org/officeDocument/2006/math">
                    <m:r>
                      <a:rPr lang="en-US" i="1">
                        <a:latin typeface="Cambria Math"/>
                      </a:rPr>
                      <m:t>𝑈</m:t>
                    </m:r>
                    <m:r>
                      <a:rPr lang="en-US" i="1">
                        <a:latin typeface="Cambria Math"/>
                      </a:rPr>
                      <m:t>=2</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b="0" i="0" smtClean="0">
                        <a:latin typeface="Cambria Math"/>
                      </a:rPr>
                      <m:t>−4</m:t>
                    </m:r>
                  </m:oMath>
                </a14:m>
                <a:endParaRPr lang="en-US" dirty="0"/>
              </a:p>
            </p:txBody>
          </p:sp>
        </mc:Choice>
        <mc:Fallback xmlns="">
          <p:sp>
            <p:nvSpPr>
              <p:cNvPr id="22" name="Rectangle 21"/>
              <p:cNvSpPr>
                <a:spLocks noRot="1" noChangeAspect="1" noMove="1" noResize="1" noEditPoints="1" noAdjustHandles="1" noChangeArrowheads="1" noChangeShapeType="1" noTextEdit="1"/>
              </p:cNvSpPr>
              <p:nvPr/>
            </p:nvSpPr>
            <p:spPr>
              <a:xfrm>
                <a:off x="242491" y="3352616"/>
                <a:ext cx="3088944" cy="372410"/>
              </a:xfrm>
              <a:prstGeom prst="rect">
                <a:avLst/>
              </a:prstGeom>
              <a:blipFill rotWithShape="1">
                <a:blip r:embed="rId9"/>
                <a:stretch>
                  <a:fillRect t="-6557" b="-2623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5562600" y="3191626"/>
                <a:ext cx="2390593" cy="618374"/>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sSup>
                        <m:sSupPr>
                          <m:ctrlPr>
                            <a:rPr lang="en-US" i="1" smtClean="0">
                              <a:latin typeface="Cambria Math" panose="02040503050406030204" pitchFamily="18" charset="0"/>
                            </a:rPr>
                          </m:ctrlPr>
                        </m:sSupPr>
                        <m:e>
                          <m:r>
                            <a:rPr lang="en-US" i="1">
                              <a:latin typeface="Cambria Math"/>
                            </a:rPr>
                            <m:t>𝑋</m:t>
                          </m:r>
                        </m:e>
                        <m:sup>
                          <m:r>
                            <a:rPr lang="en-US" b="0" i="1" smtClean="0">
                              <a:latin typeface="Cambria Math"/>
                            </a:rPr>
                            <m:t>0.2</m:t>
                          </m:r>
                          <m:r>
                            <a:rPr lang="en-US" i="1">
                              <a:latin typeface="Cambria Math"/>
                            </a:rPr>
                            <m:t>5</m:t>
                          </m:r>
                        </m:sup>
                      </m:sSup>
                    </m:oMath>
                  </m:oMathPara>
                </a14:m>
                <a:endParaRPr lang="en-US" dirty="0"/>
              </a:p>
            </p:txBody>
          </p:sp>
        </mc:Choice>
        <mc:Fallback xmlns="">
          <p:sp>
            <p:nvSpPr>
              <p:cNvPr id="23" name="Rectangle 22"/>
              <p:cNvSpPr>
                <a:spLocks noRot="1" noChangeAspect="1" noMove="1" noResize="1" noEditPoints="1" noAdjustHandles="1" noChangeArrowheads="1" noChangeShapeType="1" noTextEdit="1"/>
              </p:cNvSpPr>
              <p:nvPr/>
            </p:nvSpPr>
            <p:spPr>
              <a:xfrm>
                <a:off x="5562600" y="3191626"/>
                <a:ext cx="2390593" cy="618374"/>
              </a:xfrm>
              <a:prstGeom prst="rect">
                <a:avLst/>
              </a:prstGeom>
              <a:blipFill rotWithShape="1">
                <a:blip r:embed="rId10"/>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228600" y="4428190"/>
                <a:ext cx="3581400" cy="369332"/>
              </a:xfrm>
              <a:prstGeom prst="rect">
                <a:avLst/>
              </a:prstGeom>
            </p:spPr>
            <p:txBody>
              <a:bodyPr wrap="square">
                <a:spAutoFit/>
              </a:bodyPr>
              <a:lstStyle/>
              <a:p>
                <a14:m>
                  <m:oMath xmlns:m="http://schemas.openxmlformats.org/officeDocument/2006/math">
                    <m:r>
                      <a:rPr lang="en-US" i="1" smtClean="0">
                        <a:latin typeface="Cambria Math"/>
                      </a:rPr>
                      <m:t>𝑌</m:t>
                    </m:r>
                    <m:r>
                      <a:rPr lang="en-US" i="1" smtClean="0">
                        <a:latin typeface="Cambria Math"/>
                      </a:rPr>
                      <m:t>=4</m:t>
                    </m:r>
                    <m:sSup>
                      <m:sSupPr>
                        <m:ctrlPr>
                          <a:rPr lang="en-US" b="0" i="1" smtClean="0">
                            <a:latin typeface="Cambria Math" panose="02040503050406030204" pitchFamily="18" charset="0"/>
                          </a:rPr>
                        </m:ctrlPr>
                      </m:sSupPr>
                      <m:e>
                        <m:r>
                          <a:rPr lang="en-US" b="0" i="1" smtClean="0">
                            <a:latin typeface="Cambria Math"/>
                          </a:rPr>
                          <m:t>𝑈</m:t>
                        </m:r>
                      </m:e>
                      <m:sup>
                        <m:r>
                          <a:rPr lang="en-US" b="0" i="1" smtClean="0">
                            <a:latin typeface="Cambria Math"/>
                          </a:rPr>
                          <m:t>2</m:t>
                        </m:r>
                      </m:sup>
                    </m:sSup>
                    <m:r>
                      <a:rPr lang="en-US" b="0" i="0" smtClean="0">
                        <a:latin typeface="Cambria Math"/>
                      </a:rPr>
                      <m:t>−4 </m:t>
                    </m:r>
                  </m:oMath>
                </a14:m>
                <a:r>
                  <a:rPr lang="en-US" dirty="0"/>
                  <a:t>and </a:t>
                </a:r>
                <a14:m>
                  <m:oMath xmlns:m="http://schemas.openxmlformats.org/officeDocument/2006/math">
                    <m:r>
                      <a:rPr lang="en-US" i="1">
                        <a:latin typeface="Cambria Math"/>
                      </a:rPr>
                      <m:t>𝑈</m:t>
                    </m:r>
                    <m:r>
                      <a:rPr lang="en-US" i="1">
                        <a:latin typeface="Cambria Math"/>
                      </a:rPr>
                      <m:t>=3</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b="0" i="0" smtClean="0">
                        <a:latin typeface="Cambria Math"/>
                      </a:rPr>
                      <m:t>−2</m:t>
                    </m:r>
                    <m:r>
                      <m:rPr>
                        <m:sty m:val="p"/>
                      </m:rPr>
                      <a:rPr lang="en-US" b="0" i="0" smtClean="0">
                        <a:latin typeface="Cambria Math"/>
                      </a:rPr>
                      <m:t>X</m:t>
                    </m:r>
                  </m:oMath>
                </a14:m>
                <a:endParaRPr lang="en-US" dirty="0"/>
              </a:p>
            </p:txBody>
          </p:sp>
        </mc:Choice>
        <mc:Fallback xmlns="">
          <p:sp>
            <p:nvSpPr>
              <p:cNvPr id="24" name="Rectangle 23"/>
              <p:cNvSpPr>
                <a:spLocks noRot="1" noChangeAspect="1" noMove="1" noResize="1" noEditPoints="1" noAdjustHandles="1" noChangeArrowheads="1" noChangeShapeType="1" noTextEdit="1"/>
              </p:cNvSpPr>
              <p:nvPr/>
            </p:nvSpPr>
            <p:spPr>
              <a:xfrm>
                <a:off x="228600" y="4428190"/>
                <a:ext cx="3581400" cy="369332"/>
              </a:xfrm>
              <a:prstGeom prst="rect">
                <a:avLst/>
              </a:prstGeom>
              <a:blipFill rotWithShape="1">
                <a:blip r:embed="rId11"/>
                <a:stretch>
                  <a:fillRect t="-8197" b="-2459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5" name="Rectangle 24"/>
              <p:cNvSpPr/>
              <p:nvPr/>
            </p:nvSpPr>
            <p:spPr>
              <a:xfrm>
                <a:off x="5638800" y="4267200"/>
                <a:ext cx="3267199" cy="618246"/>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f>
                        <m:fPr>
                          <m:ctrlPr>
                            <a:rPr lang="en-US" i="1" smtClean="0">
                              <a:latin typeface="Cambria Math" panose="02040503050406030204" pitchFamily="18" charset="0"/>
                            </a:rPr>
                          </m:ctrlPr>
                        </m:fPr>
                        <m:num>
                          <m:r>
                            <a:rPr lang="en-US" i="1">
                              <a:latin typeface="Cambria Math"/>
                            </a:rPr>
                            <m:t>𝑑𝑌</m:t>
                          </m:r>
                        </m:num>
                        <m:den>
                          <m:r>
                            <a:rPr lang="en-US" i="1">
                              <a:latin typeface="Cambria Math"/>
                            </a:rPr>
                            <m:t>𝑑𝑋</m:t>
                          </m:r>
                        </m:den>
                      </m:f>
                      <m:r>
                        <a:rPr lang="en-US" i="1">
                          <a:latin typeface="Cambria Math"/>
                        </a:rPr>
                        <m:t>=</m:t>
                      </m:r>
                      <m:r>
                        <a:rPr lang="en-US" b="0" i="1" smtClean="0">
                          <a:latin typeface="Cambria Math"/>
                        </a:rPr>
                        <m:t>144</m:t>
                      </m:r>
                      <m:sSup>
                        <m:sSupPr>
                          <m:ctrlPr>
                            <a:rPr lang="en-US" i="1" smtClean="0">
                              <a:latin typeface="Cambria Math" panose="02040503050406030204" pitchFamily="18" charset="0"/>
                            </a:rPr>
                          </m:ctrlPr>
                        </m:sSupPr>
                        <m:e>
                          <m:r>
                            <a:rPr lang="en-US" i="1">
                              <a:latin typeface="Cambria Math"/>
                            </a:rPr>
                            <m:t>𝑋</m:t>
                          </m:r>
                        </m:e>
                        <m:sup>
                          <m:r>
                            <a:rPr lang="en-US" b="0" i="1" smtClean="0">
                              <a:latin typeface="Cambria Math"/>
                            </a:rPr>
                            <m:t>3</m:t>
                          </m:r>
                        </m:sup>
                      </m:sSup>
                      <m:r>
                        <a:rPr lang="en-US" b="0" i="1" smtClean="0">
                          <a:latin typeface="Cambria Math"/>
                        </a:rPr>
                        <m:t>−144</m:t>
                      </m:r>
                      <m:sSup>
                        <m:sSupPr>
                          <m:ctrlPr>
                            <a:rPr lang="en-US" b="0" i="1" smtClean="0">
                              <a:latin typeface="Cambria Math" panose="02040503050406030204" pitchFamily="18" charset="0"/>
                            </a:rPr>
                          </m:ctrlPr>
                        </m:sSupPr>
                        <m:e>
                          <m:r>
                            <a:rPr lang="en-US" b="0" i="1" smtClean="0">
                              <a:latin typeface="Cambria Math"/>
                            </a:rPr>
                            <m:t>𝑋</m:t>
                          </m:r>
                        </m:e>
                        <m:sup>
                          <m:r>
                            <a:rPr lang="en-US" b="0" i="1" smtClean="0">
                              <a:latin typeface="Cambria Math"/>
                            </a:rPr>
                            <m:t>2</m:t>
                          </m:r>
                        </m:sup>
                      </m:sSup>
                      <m:r>
                        <a:rPr lang="en-US" b="0" i="1" smtClean="0">
                          <a:latin typeface="Cambria Math"/>
                        </a:rPr>
                        <m:t>−32</m:t>
                      </m:r>
                      <m:r>
                        <a:rPr lang="en-US" b="0" i="1" smtClean="0">
                          <a:latin typeface="Cambria Math"/>
                        </a:rPr>
                        <m:t>𝑋</m:t>
                      </m:r>
                    </m:oMath>
                  </m:oMathPara>
                </a14:m>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5638800" y="4267200"/>
                <a:ext cx="3267199" cy="618246"/>
              </a:xfrm>
              <a:prstGeom prst="rect">
                <a:avLst/>
              </a:prstGeom>
              <a:blipFill rotWithShape="1">
                <a:blip r:embed="rId1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9029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1" grpId="0"/>
      <p:bldP spid="23"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Associative Properties</a:t>
            </a:r>
          </a:p>
        </p:txBody>
      </p:sp>
      <p:sp>
        <p:nvSpPr>
          <p:cNvPr id="4" name="TextBox 3"/>
          <p:cNvSpPr txBox="1"/>
          <p:nvPr/>
        </p:nvSpPr>
        <p:spPr>
          <a:xfrm>
            <a:off x="990600" y="2286000"/>
            <a:ext cx="3810000" cy="369332"/>
          </a:xfrm>
          <a:prstGeom prst="rect">
            <a:avLst/>
          </a:prstGeom>
          <a:noFill/>
        </p:spPr>
        <p:txBody>
          <a:bodyPr wrap="square" rtlCol="0">
            <a:spAutoFit/>
          </a:bodyPr>
          <a:lstStyle/>
          <a:p>
            <a:r>
              <a:rPr lang="en-US" dirty="0"/>
              <a:t>If X, Y and Z are real numbers, then</a:t>
            </a:r>
          </a:p>
        </p:txBody>
      </p:sp>
      <p:sp>
        <p:nvSpPr>
          <p:cNvPr id="5" name="TextBox 4"/>
          <p:cNvSpPr txBox="1"/>
          <p:nvPr/>
        </p:nvSpPr>
        <p:spPr>
          <a:xfrm>
            <a:off x="1447800" y="2819400"/>
            <a:ext cx="6858000" cy="523220"/>
          </a:xfrm>
          <a:prstGeom prst="rect">
            <a:avLst/>
          </a:prstGeom>
          <a:noFill/>
        </p:spPr>
        <p:txBody>
          <a:bodyPr wrap="square" rtlCol="0">
            <a:spAutoFit/>
          </a:bodyPr>
          <a:lstStyle/>
          <a:p>
            <a:r>
              <a:rPr lang="en-US" sz="2800" dirty="0"/>
              <a:t>X + (Y + Z) = (Y + X) + Z and X(YZ) = (XY)Z</a:t>
            </a:r>
          </a:p>
        </p:txBody>
      </p:sp>
      <p:sp>
        <p:nvSpPr>
          <p:cNvPr id="6" name="TextBox 5"/>
          <p:cNvSpPr txBox="1"/>
          <p:nvPr/>
        </p:nvSpPr>
        <p:spPr>
          <a:xfrm>
            <a:off x="1447800" y="3429000"/>
            <a:ext cx="6019800" cy="523220"/>
          </a:xfrm>
          <a:prstGeom prst="rect">
            <a:avLst/>
          </a:prstGeom>
          <a:noFill/>
        </p:spPr>
        <p:txBody>
          <a:bodyPr wrap="square" rtlCol="0">
            <a:spAutoFit/>
          </a:bodyPr>
          <a:lstStyle/>
          <a:p>
            <a:r>
              <a:rPr lang="en-US" sz="2800" dirty="0"/>
              <a:t>Example:  3 + (4 + 5) = (3 + 4) + 5 = 12</a:t>
            </a:r>
          </a:p>
        </p:txBody>
      </p:sp>
      <p:sp>
        <p:nvSpPr>
          <p:cNvPr id="7" name="TextBox 6"/>
          <p:cNvSpPr txBox="1"/>
          <p:nvPr/>
        </p:nvSpPr>
        <p:spPr>
          <a:xfrm>
            <a:off x="1447800" y="3962400"/>
            <a:ext cx="6019800" cy="523220"/>
          </a:xfrm>
          <a:prstGeom prst="rect">
            <a:avLst/>
          </a:prstGeom>
          <a:noFill/>
        </p:spPr>
        <p:txBody>
          <a:bodyPr wrap="square" rtlCol="0">
            <a:spAutoFit/>
          </a:bodyPr>
          <a:lstStyle/>
          <a:p>
            <a:r>
              <a:rPr lang="en-US" sz="2800" dirty="0"/>
              <a:t>Example: 3(4 x 5) = (3 x 4)5 = 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Distributive Properties</a:t>
            </a:r>
          </a:p>
        </p:txBody>
      </p:sp>
      <p:sp>
        <p:nvSpPr>
          <p:cNvPr id="4" name="TextBox 3"/>
          <p:cNvSpPr txBox="1"/>
          <p:nvPr/>
        </p:nvSpPr>
        <p:spPr>
          <a:xfrm>
            <a:off x="990600" y="2286000"/>
            <a:ext cx="3810000" cy="369332"/>
          </a:xfrm>
          <a:prstGeom prst="rect">
            <a:avLst/>
          </a:prstGeom>
          <a:noFill/>
        </p:spPr>
        <p:txBody>
          <a:bodyPr wrap="square" rtlCol="0">
            <a:spAutoFit/>
          </a:bodyPr>
          <a:lstStyle/>
          <a:p>
            <a:r>
              <a:rPr lang="en-US" dirty="0"/>
              <a:t>If X, Y and Z are real numbers, then</a:t>
            </a:r>
          </a:p>
        </p:txBody>
      </p:sp>
      <p:sp>
        <p:nvSpPr>
          <p:cNvPr id="5" name="TextBox 4"/>
          <p:cNvSpPr txBox="1"/>
          <p:nvPr/>
        </p:nvSpPr>
        <p:spPr>
          <a:xfrm>
            <a:off x="1447800" y="2819400"/>
            <a:ext cx="6858000" cy="523220"/>
          </a:xfrm>
          <a:prstGeom prst="rect">
            <a:avLst/>
          </a:prstGeom>
          <a:noFill/>
        </p:spPr>
        <p:txBody>
          <a:bodyPr wrap="square" rtlCol="0">
            <a:spAutoFit/>
          </a:bodyPr>
          <a:lstStyle/>
          <a:p>
            <a:r>
              <a:rPr lang="en-US" sz="2800" dirty="0"/>
              <a:t>X(Y + Z) = XY + XZ and (X - Y)Z = XZ - YZ</a:t>
            </a:r>
          </a:p>
        </p:txBody>
      </p:sp>
      <p:sp>
        <p:nvSpPr>
          <p:cNvPr id="6" name="TextBox 5"/>
          <p:cNvSpPr txBox="1"/>
          <p:nvPr/>
        </p:nvSpPr>
        <p:spPr>
          <a:xfrm>
            <a:off x="1447800" y="3429000"/>
            <a:ext cx="6019800" cy="523220"/>
          </a:xfrm>
          <a:prstGeom prst="rect">
            <a:avLst/>
          </a:prstGeom>
          <a:noFill/>
        </p:spPr>
        <p:txBody>
          <a:bodyPr wrap="square" rtlCol="0">
            <a:spAutoFit/>
          </a:bodyPr>
          <a:lstStyle/>
          <a:p>
            <a:r>
              <a:rPr lang="en-US" sz="2800" dirty="0"/>
              <a:t>Example:  3(4 + 5) = 3(4) + 3(5) = 27</a:t>
            </a:r>
          </a:p>
        </p:txBody>
      </p:sp>
      <p:sp>
        <p:nvSpPr>
          <p:cNvPr id="7" name="TextBox 6"/>
          <p:cNvSpPr txBox="1"/>
          <p:nvPr/>
        </p:nvSpPr>
        <p:spPr>
          <a:xfrm>
            <a:off x="1447800" y="3962400"/>
            <a:ext cx="6019800" cy="523220"/>
          </a:xfrm>
          <a:prstGeom prst="rect">
            <a:avLst/>
          </a:prstGeom>
          <a:noFill/>
        </p:spPr>
        <p:txBody>
          <a:bodyPr wrap="square" rtlCol="0">
            <a:spAutoFit/>
          </a:bodyPr>
          <a:lstStyle/>
          <a:p>
            <a:r>
              <a:rPr lang="en-US" sz="2800" dirty="0"/>
              <a:t>Example: 3(4 + 5) = 3(9) = 27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Inverse Properties</a:t>
            </a:r>
          </a:p>
        </p:txBody>
      </p:sp>
      <p:sp>
        <p:nvSpPr>
          <p:cNvPr id="4" name="TextBox 3"/>
          <p:cNvSpPr txBox="1"/>
          <p:nvPr/>
        </p:nvSpPr>
        <p:spPr>
          <a:xfrm>
            <a:off x="990600" y="2133600"/>
            <a:ext cx="6705600" cy="646331"/>
          </a:xfrm>
          <a:prstGeom prst="rect">
            <a:avLst/>
          </a:prstGeom>
          <a:noFill/>
        </p:spPr>
        <p:txBody>
          <a:bodyPr wrap="square" rtlCol="0">
            <a:spAutoFit/>
          </a:bodyPr>
          <a:lstStyle/>
          <a:p>
            <a:r>
              <a:rPr lang="en-US" dirty="0"/>
              <a:t>For each real number X, there is a number –X, called the additive inverse or negative of X, where</a:t>
            </a:r>
          </a:p>
        </p:txBody>
      </p:sp>
      <p:sp>
        <p:nvSpPr>
          <p:cNvPr id="5" name="TextBox 4"/>
          <p:cNvSpPr txBox="1"/>
          <p:nvPr/>
        </p:nvSpPr>
        <p:spPr>
          <a:xfrm>
            <a:off x="1447800" y="2819400"/>
            <a:ext cx="6858000" cy="523220"/>
          </a:xfrm>
          <a:prstGeom prst="rect">
            <a:avLst/>
          </a:prstGeom>
          <a:noFill/>
        </p:spPr>
        <p:txBody>
          <a:bodyPr wrap="square" rtlCol="0">
            <a:spAutoFit/>
          </a:bodyPr>
          <a:lstStyle/>
          <a:p>
            <a:r>
              <a:rPr lang="en-US" sz="2800" dirty="0"/>
              <a:t>X + (-X) = 0</a:t>
            </a:r>
          </a:p>
        </p:txBody>
      </p:sp>
      <p:sp>
        <p:nvSpPr>
          <p:cNvPr id="6" name="TextBox 5"/>
          <p:cNvSpPr txBox="1"/>
          <p:nvPr/>
        </p:nvSpPr>
        <p:spPr>
          <a:xfrm>
            <a:off x="1447800" y="3429000"/>
            <a:ext cx="6019800" cy="523220"/>
          </a:xfrm>
          <a:prstGeom prst="rect">
            <a:avLst/>
          </a:prstGeom>
          <a:noFill/>
        </p:spPr>
        <p:txBody>
          <a:bodyPr wrap="square" rtlCol="0">
            <a:spAutoFit/>
          </a:bodyPr>
          <a:lstStyle/>
          <a:p>
            <a:r>
              <a:rPr lang="en-US" sz="2800" dirty="0"/>
              <a:t>Example:  5 + (-5) = 0</a:t>
            </a:r>
          </a:p>
        </p:txBody>
      </p:sp>
      <p:sp>
        <p:nvSpPr>
          <p:cNvPr id="7" name="TextBox 6"/>
          <p:cNvSpPr txBox="1"/>
          <p:nvPr/>
        </p:nvSpPr>
        <p:spPr>
          <a:xfrm>
            <a:off x="1447800" y="5486400"/>
            <a:ext cx="6019800" cy="523220"/>
          </a:xfrm>
          <a:prstGeom prst="rect">
            <a:avLst/>
          </a:prstGeom>
          <a:noFill/>
        </p:spPr>
        <p:txBody>
          <a:bodyPr wrap="square" rtlCol="0">
            <a:spAutoFit/>
          </a:bodyPr>
          <a:lstStyle/>
          <a:p>
            <a:r>
              <a:rPr lang="en-US" sz="2800" dirty="0"/>
              <a:t>Note: X</a:t>
            </a:r>
            <a:r>
              <a:rPr lang="en-US" sz="2800" baseline="30000" dirty="0"/>
              <a:t>-1</a:t>
            </a:r>
            <a:r>
              <a:rPr lang="en-US" sz="2800" dirty="0"/>
              <a:t> = 1/X</a:t>
            </a:r>
          </a:p>
        </p:txBody>
      </p:sp>
      <p:sp>
        <p:nvSpPr>
          <p:cNvPr id="8" name="TextBox 7"/>
          <p:cNvSpPr txBox="1"/>
          <p:nvPr/>
        </p:nvSpPr>
        <p:spPr>
          <a:xfrm>
            <a:off x="990600" y="4038600"/>
            <a:ext cx="6705600" cy="646331"/>
          </a:xfrm>
          <a:prstGeom prst="rect">
            <a:avLst/>
          </a:prstGeom>
          <a:noFill/>
        </p:spPr>
        <p:txBody>
          <a:bodyPr wrap="square" rtlCol="0">
            <a:spAutoFit/>
          </a:bodyPr>
          <a:lstStyle/>
          <a:p>
            <a:r>
              <a:rPr lang="en-US" dirty="0"/>
              <a:t>For each real number X, there also is a unique number X</a:t>
            </a:r>
            <a:r>
              <a:rPr lang="en-US" baseline="30000" dirty="0"/>
              <a:t>-1</a:t>
            </a:r>
            <a:r>
              <a:rPr lang="en-US" dirty="0"/>
              <a:t>, called the multiplicative inverse or reciprocal of X, where</a:t>
            </a:r>
          </a:p>
        </p:txBody>
      </p:sp>
      <p:sp>
        <p:nvSpPr>
          <p:cNvPr id="9" name="TextBox 8"/>
          <p:cNvSpPr txBox="1"/>
          <p:nvPr/>
        </p:nvSpPr>
        <p:spPr>
          <a:xfrm>
            <a:off x="1447800" y="4876800"/>
            <a:ext cx="6858000" cy="523220"/>
          </a:xfrm>
          <a:prstGeom prst="rect">
            <a:avLst/>
          </a:prstGeom>
          <a:noFill/>
        </p:spPr>
        <p:txBody>
          <a:bodyPr wrap="square" rtlCol="0">
            <a:spAutoFit/>
          </a:bodyPr>
          <a:lstStyle/>
          <a:p>
            <a:r>
              <a:rPr lang="en-US" sz="2800" dirty="0"/>
              <a:t>X(1/X) = (X/X) = 1 or X(X</a:t>
            </a:r>
            <a:r>
              <a:rPr lang="en-US" sz="2800" baseline="30000" dirty="0"/>
              <a:t>-1</a:t>
            </a:r>
            <a:r>
              <a:rPr lang="en-US" sz="2800" dirty="0"/>
              <a:t>) = (X/X) = 1  </a:t>
            </a:r>
          </a:p>
        </p:txBody>
      </p:sp>
      <p:sp>
        <p:nvSpPr>
          <p:cNvPr id="10" name="TextBox 9"/>
          <p:cNvSpPr txBox="1"/>
          <p:nvPr/>
        </p:nvSpPr>
        <p:spPr>
          <a:xfrm>
            <a:off x="1447800" y="6019800"/>
            <a:ext cx="6019800" cy="523220"/>
          </a:xfrm>
          <a:prstGeom prst="rect">
            <a:avLst/>
          </a:prstGeom>
          <a:noFill/>
        </p:spPr>
        <p:txBody>
          <a:bodyPr wrap="square" rtlCol="0">
            <a:spAutoFit/>
          </a:bodyPr>
          <a:lstStyle/>
          <a:p>
            <a:r>
              <a:rPr lang="en-US" sz="2800" dirty="0"/>
              <a:t>Example: 4(1/4) = 4(4</a:t>
            </a:r>
            <a:r>
              <a:rPr lang="en-US" sz="2800" baseline="30000" dirty="0"/>
              <a:t>-1</a:t>
            </a:r>
            <a:r>
              <a:rPr lang="en-US" sz="2800" dirty="0"/>
              <a:t>) = 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Exponents and Radicals</a:t>
            </a:r>
          </a:p>
        </p:txBody>
      </p:sp>
      <p:sp>
        <p:nvSpPr>
          <p:cNvPr id="4" name="TextBox 3"/>
          <p:cNvSpPr txBox="1"/>
          <p:nvPr/>
        </p:nvSpPr>
        <p:spPr>
          <a:xfrm>
            <a:off x="990600" y="2133600"/>
            <a:ext cx="6324600" cy="646331"/>
          </a:xfrm>
          <a:prstGeom prst="rect">
            <a:avLst/>
          </a:prstGeom>
          <a:noFill/>
        </p:spPr>
        <p:txBody>
          <a:bodyPr wrap="square" rtlCol="0">
            <a:spAutoFit/>
          </a:bodyPr>
          <a:lstStyle/>
          <a:p>
            <a:r>
              <a:rPr lang="en-US" dirty="0"/>
              <a:t>Exponents and radicals abbreviate the language of mathematics, the product</a:t>
            </a:r>
          </a:p>
        </p:txBody>
      </p:sp>
      <p:sp>
        <p:nvSpPr>
          <p:cNvPr id="6" name="TextBox 5"/>
          <p:cNvSpPr txBox="1"/>
          <p:nvPr/>
        </p:nvSpPr>
        <p:spPr>
          <a:xfrm>
            <a:off x="1447800" y="3429000"/>
            <a:ext cx="1599407" cy="523220"/>
          </a:xfrm>
          <a:prstGeom prst="rect">
            <a:avLst/>
          </a:prstGeom>
          <a:noFill/>
        </p:spPr>
        <p:txBody>
          <a:bodyPr wrap="square" rtlCol="0">
            <a:spAutoFit/>
          </a:bodyPr>
          <a:lstStyle/>
          <a:p>
            <a:r>
              <a:rPr lang="en-US" sz="2800" dirty="0"/>
              <a:t>Example:</a:t>
            </a:r>
          </a:p>
        </p:txBody>
      </p:sp>
      <p:sp>
        <p:nvSpPr>
          <p:cNvPr id="11" name="Rectangle 10"/>
          <p:cNvSpPr/>
          <p:nvPr/>
        </p:nvSpPr>
        <p:spPr>
          <a:xfrm>
            <a:off x="1143000" y="4114800"/>
            <a:ext cx="5105400" cy="369332"/>
          </a:xfrm>
          <a:prstGeom prst="rect">
            <a:avLst/>
          </a:prstGeom>
        </p:spPr>
        <p:txBody>
          <a:bodyPr wrap="square">
            <a:spAutoFit/>
          </a:bodyPr>
          <a:lstStyle/>
          <a:p>
            <a:r>
              <a:rPr lang="en-US" dirty="0"/>
              <a:t>For </a:t>
            </a:r>
            <a:r>
              <a:rPr lang="en-US" dirty="0" err="1"/>
              <a:t>X</a:t>
            </a:r>
            <a:r>
              <a:rPr lang="en-US" baseline="30000" dirty="0" err="1"/>
              <a:t>n</a:t>
            </a:r>
            <a:r>
              <a:rPr lang="en-US" dirty="0"/>
              <a:t>, X is the base, n is the exponent  (or power) </a:t>
            </a:r>
          </a:p>
        </p:txBody>
      </p:sp>
      <p:sp>
        <p:nvSpPr>
          <p:cNvPr id="12" name="Rectangle 11"/>
          <p:cNvSpPr/>
          <p:nvPr/>
        </p:nvSpPr>
        <p:spPr>
          <a:xfrm>
            <a:off x="1143000" y="4572000"/>
            <a:ext cx="3808415" cy="369332"/>
          </a:xfrm>
          <a:prstGeom prst="rect">
            <a:avLst/>
          </a:prstGeom>
        </p:spPr>
        <p:txBody>
          <a:bodyPr wrap="none">
            <a:spAutoFit/>
          </a:bodyPr>
          <a:lstStyle/>
          <a:p>
            <a:pPr>
              <a:tabLst>
                <a:tab pos="2170113" algn="l"/>
              </a:tabLst>
            </a:pPr>
            <a:r>
              <a:rPr lang="en-US" dirty="0"/>
              <a:t>Note: X</a:t>
            </a:r>
            <a:r>
              <a:rPr lang="en-US" baseline="30000" dirty="0"/>
              <a:t>1</a:t>
            </a:r>
            <a:r>
              <a:rPr lang="en-US" dirty="0"/>
              <a:t> = X	Example  7</a:t>
            </a:r>
            <a:r>
              <a:rPr lang="en-US" baseline="30000" dirty="0"/>
              <a:t>1</a:t>
            </a:r>
            <a:r>
              <a:rPr lang="en-US" dirty="0"/>
              <a:t> = 7</a:t>
            </a:r>
          </a:p>
        </p:txBody>
      </p:sp>
      <p:sp>
        <p:nvSpPr>
          <p:cNvPr id="13" name="Rectangle 12"/>
          <p:cNvSpPr/>
          <p:nvPr/>
        </p:nvSpPr>
        <p:spPr>
          <a:xfrm>
            <a:off x="1143000" y="4888468"/>
            <a:ext cx="4038600" cy="369332"/>
          </a:xfrm>
          <a:prstGeom prst="rect">
            <a:avLst/>
          </a:prstGeom>
        </p:spPr>
        <p:txBody>
          <a:bodyPr wrap="square">
            <a:spAutoFit/>
          </a:bodyPr>
          <a:lstStyle/>
          <a:p>
            <a:pPr>
              <a:tabLst>
                <a:tab pos="2170113" algn="l"/>
              </a:tabLst>
            </a:pPr>
            <a:r>
              <a:rPr lang="en-US" dirty="0"/>
              <a:t>Note: X</a:t>
            </a:r>
            <a:r>
              <a:rPr lang="en-US" baseline="30000" dirty="0"/>
              <a:t>0</a:t>
            </a:r>
            <a:r>
              <a:rPr lang="en-US" dirty="0"/>
              <a:t> = 1 for X ≠ 0 	Example  7</a:t>
            </a:r>
            <a:r>
              <a:rPr lang="en-US" baseline="30000" dirty="0"/>
              <a:t>0</a:t>
            </a:r>
            <a:r>
              <a:rPr lang="en-US" dirty="0"/>
              <a:t> = 1</a:t>
            </a:r>
          </a:p>
        </p:txBody>
      </p:sp>
      <mc:AlternateContent xmlns:mc="http://schemas.openxmlformats.org/markup-compatibility/2006" xmlns:a14="http://schemas.microsoft.com/office/drawing/2010/main">
        <mc:Choice Requires="a14">
          <p:sp>
            <p:nvSpPr>
              <p:cNvPr id="7" name="Rectangle 6"/>
              <p:cNvSpPr/>
              <p:nvPr/>
            </p:nvSpPr>
            <p:spPr>
              <a:xfrm>
                <a:off x="1371600" y="2839511"/>
                <a:ext cx="2313134" cy="56009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𝑋</m:t>
                      </m:r>
                      <m:r>
                        <a:rPr lang="en-US" sz="2800" i="1">
                          <a:latin typeface="Cambria Math"/>
                        </a:rPr>
                        <m:t>∙</m:t>
                      </m:r>
                      <m:r>
                        <a:rPr lang="en-US" sz="2800" i="1">
                          <a:latin typeface="Cambria Math"/>
                        </a:rPr>
                        <m:t>𝑋</m:t>
                      </m:r>
                      <m:r>
                        <a:rPr lang="en-US" sz="2800" i="1">
                          <a:latin typeface="Cambria Math"/>
                        </a:rPr>
                        <m:t>∙</m:t>
                      </m:r>
                      <m:r>
                        <a:rPr lang="en-US" sz="2800" i="1">
                          <a:latin typeface="Cambria Math"/>
                        </a:rPr>
                        <m:t>𝑋</m:t>
                      </m:r>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3</m:t>
                          </m:r>
                        </m:sup>
                      </m:sSup>
                    </m:oMath>
                  </m:oMathPara>
                </a14:m>
                <a:endParaRPr lang="en-US" sz="2800" dirty="0"/>
              </a:p>
            </p:txBody>
          </p:sp>
        </mc:Choice>
        <mc:Fallback xmlns="">
          <p:sp>
            <p:nvSpPr>
              <p:cNvPr id="7" name="Rectangle 6"/>
              <p:cNvSpPr>
                <a:spLocks noRot="1" noChangeAspect="1" noMove="1" noResize="1" noEditPoints="1" noAdjustHandles="1" noChangeArrowheads="1" noChangeShapeType="1" noTextEdit="1"/>
              </p:cNvSpPr>
              <p:nvPr/>
            </p:nvSpPr>
            <p:spPr>
              <a:xfrm>
                <a:off x="1371600" y="2839511"/>
                <a:ext cx="2313134" cy="56009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047207" y="3399489"/>
                <a:ext cx="2850909" cy="56291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800" i="1">
                          <a:latin typeface="Cambria Math"/>
                        </a:rPr>
                        <m:t>2∙2∙2=</m:t>
                      </m:r>
                      <m:sSup>
                        <m:sSupPr>
                          <m:ctrlPr>
                            <a:rPr lang="en-US" sz="2800" i="1">
                              <a:latin typeface="Cambria Math" panose="02040503050406030204" pitchFamily="18" charset="0"/>
                            </a:rPr>
                          </m:ctrlPr>
                        </m:sSupPr>
                        <m:e>
                          <m:r>
                            <a:rPr lang="en-US" sz="2800" i="1">
                              <a:latin typeface="Cambria Math"/>
                            </a:rPr>
                            <m:t>2</m:t>
                          </m:r>
                        </m:e>
                        <m:sup>
                          <m:r>
                            <a:rPr lang="en-US" sz="2800" i="1">
                              <a:latin typeface="Cambria Math"/>
                            </a:rPr>
                            <m:t>3</m:t>
                          </m:r>
                        </m:sup>
                      </m:sSup>
                      <m:r>
                        <a:rPr lang="en-US" sz="2800" i="1">
                          <a:latin typeface="Cambria Math"/>
                        </a:rPr>
                        <m:t>=8</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3047207" y="3399489"/>
                <a:ext cx="2850909" cy="562911"/>
              </a:xfrm>
              <a:prstGeom prst="rect">
                <a:avLst/>
              </a:prstGeom>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1" grpId="0"/>
      <p:bldP spid="12" grpId="0"/>
      <p:bldP spid="13" grpId="0"/>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Exponents and Radicals</a:t>
            </a:r>
          </a:p>
        </p:txBody>
      </p:sp>
      <p:sp>
        <p:nvSpPr>
          <p:cNvPr id="24" name="Rectangle 23"/>
          <p:cNvSpPr/>
          <p:nvPr/>
        </p:nvSpPr>
        <p:spPr>
          <a:xfrm>
            <a:off x="990600" y="3701796"/>
            <a:ext cx="1676400" cy="523220"/>
          </a:xfrm>
          <a:prstGeom prst="rect">
            <a:avLst/>
          </a:prstGeom>
        </p:spPr>
        <p:txBody>
          <a:bodyPr wrap="square">
            <a:spAutoFit/>
          </a:bodyPr>
          <a:lstStyle/>
          <a:p>
            <a:r>
              <a:rPr lang="en-US" sz="2800" dirty="0"/>
              <a:t>Example: </a:t>
            </a:r>
          </a:p>
        </p:txBody>
      </p:sp>
      <mc:AlternateContent xmlns:mc="http://schemas.openxmlformats.org/markup-compatibility/2006" xmlns:a14="http://schemas.microsoft.com/office/drawing/2010/main">
        <mc:Choice Requires="a14">
          <p:sp>
            <p:nvSpPr>
              <p:cNvPr id="4" name="Rectangle 3"/>
              <p:cNvSpPr/>
              <p:nvPr/>
            </p:nvSpPr>
            <p:spPr>
              <a:xfrm>
                <a:off x="1524000" y="2209800"/>
                <a:ext cx="4391202" cy="89896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r>
                            <a:rPr lang="en-US" sz="2800" i="1">
                              <a:latin typeface="Cambria Math"/>
                            </a:rPr>
                            <m:t>1</m:t>
                          </m:r>
                        </m:num>
                        <m:den>
                          <m:r>
                            <a:rPr lang="en-US" sz="2800" i="1">
                              <a:latin typeface="Cambria Math"/>
                            </a:rPr>
                            <m:t>𝑋</m:t>
                          </m:r>
                          <m:r>
                            <a:rPr lang="en-US" sz="2800" i="1">
                              <a:latin typeface="Cambria Math"/>
                            </a:rPr>
                            <m:t>∙</m:t>
                          </m:r>
                          <m:r>
                            <a:rPr lang="en-US" sz="2800" i="1">
                              <a:latin typeface="Cambria Math"/>
                            </a:rPr>
                            <m:t>𝑋</m:t>
                          </m:r>
                          <m:r>
                            <a:rPr lang="en-US" sz="2800" i="1">
                              <a:latin typeface="Cambria Math"/>
                            </a:rPr>
                            <m:t>∙</m:t>
                          </m:r>
                          <m:r>
                            <a:rPr lang="en-US" sz="2800" i="1">
                              <a:latin typeface="Cambria Math"/>
                            </a:rPr>
                            <m:t>𝑋</m:t>
                          </m:r>
                          <m:r>
                            <a:rPr lang="en-US" sz="2800" i="1">
                              <a:latin typeface="Cambria Math"/>
                            </a:rPr>
                            <m:t>∙…∙</m:t>
                          </m:r>
                          <m:r>
                            <a:rPr lang="en-US" sz="2800" i="1">
                              <a:latin typeface="Cambria Math"/>
                            </a:rPr>
                            <m:t>𝑋</m:t>
                          </m:r>
                        </m:den>
                      </m:f>
                      <m:r>
                        <a:rPr lang="en-US" sz="2800" i="1">
                          <a:latin typeface="Cambria Math"/>
                        </a:rPr>
                        <m:t>=</m:t>
                      </m:r>
                      <m:f>
                        <m:fPr>
                          <m:ctrlPr>
                            <a:rPr lang="en-US" sz="2800" i="1">
                              <a:latin typeface="Cambria Math" panose="02040503050406030204" pitchFamily="18" charset="0"/>
                            </a:rPr>
                          </m:ctrlPr>
                        </m:fPr>
                        <m:num>
                          <m:r>
                            <a:rPr lang="en-US" sz="2800" i="1">
                              <a:latin typeface="Cambria Math"/>
                            </a:rPr>
                            <m:t>1</m:t>
                          </m:r>
                        </m:num>
                        <m:den>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𝑛</m:t>
                              </m:r>
                            </m:sup>
                          </m:sSup>
                        </m:den>
                      </m:f>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m:t>
                          </m:r>
                          <m:r>
                            <a:rPr lang="en-US" sz="2800" i="1">
                              <a:latin typeface="Cambria Math"/>
                            </a:rPr>
                            <m:t>𝑛</m:t>
                          </m:r>
                        </m:sup>
                      </m:sSup>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1524000" y="2209800"/>
                <a:ext cx="4391202" cy="898964"/>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2667000" y="3487571"/>
                <a:ext cx="3650358" cy="95167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r>
                            <a:rPr lang="en-US" sz="2800" i="1">
                              <a:latin typeface="Cambria Math"/>
                            </a:rPr>
                            <m:t>1</m:t>
                          </m:r>
                        </m:num>
                        <m:den>
                          <m:sSup>
                            <m:sSupPr>
                              <m:ctrlPr>
                                <a:rPr lang="en-US" sz="2800" i="1">
                                  <a:latin typeface="Cambria Math" panose="02040503050406030204" pitchFamily="18" charset="0"/>
                                </a:rPr>
                              </m:ctrlPr>
                            </m:sSupPr>
                            <m:e>
                              <m:r>
                                <a:rPr lang="en-US" sz="2800" i="1">
                                  <a:latin typeface="Cambria Math"/>
                                </a:rPr>
                                <m:t>2</m:t>
                              </m:r>
                            </m:e>
                            <m:sup>
                              <m:r>
                                <a:rPr lang="en-US" sz="2800" i="1">
                                  <a:latin typeface="Cambria Math"/>
                                </a:rPr>
                                <m:t>3</m:t>
                              </m:r>
                            </m:sup>
                          </m:sSup>
                        </m:den>
                      </m:f>
                      <m:r>
                        <a:rPr lang="en-US" sz="2800" i="1">
                          <a:latin typeface="Cambria Math"/>
                        </a:rPr>
                        <m:t>=</m:t>
                      </m:r>
                      <m:sSup>
                        <m:sSupPr>
                          <m:ctrlPr>
                            <a:rPr lang="en-US" sz="2800" i="1">
                              <a:latin typeface="Cambria Math" panose="02040503050406030204" pitchFamily="18" charset="0"/>
                            </a:rPr>
                          </m:ctrlPr>
                        </m:sSupPr>
                        <m:e>
                          <m:r>
                            <a:rPr lang="en-US" sz="2800" i="1">
                              <a:latin typeface="Cambria Math"/>
                            </a:rPr>
                            <m:t>2</m:t>
                          </m:r>
                        </m:e>
                        <m:sup>
                          <m:r>
                            <a:rPr lang="en-US" sz="2800" i="1">
                              <a:latin typeface="Cambria Math"/>
                            </a:rPr>
                            <m:t>−3</m:t>
                          </m:r>
                        </m:sup>
                      </m:sSup>
                      <m:r>
                        <a:rPr lang="en-US" sz="2800" i="1">
                          <a:latin typeface="Cambria Math"/>
                        </a:rPr>
                        <m:t>=</m:t>
                      </m:r>
                      <m:f>
                        <m:fPr>
                          <m:ctrlPr>
                            <a:rPr lang="en-US" sz="2800" i="1">
                              <a:latin typeface="Cambria Math" panose="02040503050406030204" pitchFamily="18" charset="0"/>
                            </a:rPr>
                          </m:ctrlPr>
                        </m:fPr>
                        <m:num>
                          <m:r>
                            <a:rPr lang="en-US" sz="2800" i="1">
                              <a:latin typeface="Cambria Math"/>
                            </a:rPr>
                            <m:t>1</m:t>
                          </m:r>
                        </m:num>
                        <m:den>
                          <m:r>
                            <a:rPr lang="en-US" sz="2800" i="1">
                              <a:latin typeface="Cambria Math"/>
                            </a:rPr>
                            <m:t>8</m:t>
                          </m:r>
                        </m:den>
                      </m:f>
                      <m:r>
                        <a:rPr lang="en-US" sz="2800" i="1">
                          <a:latin typeface="Cambria Math"/>
                        </a:rPr>
                        <m:t>=0.125</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2667000" y="3487571"/>
                <a:ext cx="3650358" cy="951671"/>
              </a:xfrm>
              <a:prstGeom prst="rect">
                <a:avLst/>
              </a:prstGeom>
              <a:blipFill rotWithShape="1">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Properties of Numbers</a:t>
            </a:r>
          </a:p>
        </p:txBody>
      </p:sp>
      <p:sp>
        <p:nvSpPr>
          <p:cNvPr id="3" name="TextBox 2"/>
          <p:cNvSpPr txBox="1"/>
          <p:nvPr/>
        </p:nvSpPr>
        <p:spPr>
          <a:xfrm>
            <a:off x="533400" y="1447800"/>
            <a:ext cx="3581400" cy="523220"/>
          </a:xfrm>
          <a:prstGeom prst="rect">
            <a:avLst/>
          </a:prstGeom>
          <a:noFill/>
        </p:spPr>
        <p:txBody>
          <a:bodyPr wrap="square" rtlCol="0">
            <a:spAutoFit/>
          </a:bodyPr>
          <a:lstStyle/>
          <a:p>
            <a:r>
              <a:rPr lang="en-US" sz="2800" dirty="0"/>
              <a:t>Exponents and Radicals</a:t>
            </a:r>
          </a:p>
        </p:txBody>
      </p:sp>
      <p:sp>
        <p:nvSpPr>
          <p:cNvPr id="26" name="TextBox 25"/>
          <p:cNvSpPr txBox="1"/>
          <p:nvPr/>
        </p:nvSpPr>
        <p:spPr>
          <a:xfrm>
            <a:off x="685800" y="2209800"/>
            <a:ext cx="7315200" cy="646331"/>
          </a:xfrm>
          <a:prstGeom prst="rect">
            <a:avLst/>
          </a:prstGeom>
          <a:noFill/>
        </p:spPr>
        <p:txBody>
          <a:bodyPr wrap="square" rtlCol="0">
            <a:spAutoFit/>
          </a:bodyPr>
          <a:lstStyle/>
          <a:p>
            <a:r>
              <a:rPr lang="en-US" dirty="0"/>
              <a:t>The symbol         is called a radical.  Here </a:t>
            </a:r>
            <a:r>
              <a:rPr lang="en-US" i="1" dirty="0"/>
              <a:t>n</a:t>
            </a:r>
            <a:r>
              <a:rPr lang="en-US" dirty="0"/>
              <a:t> is the index,        is the radical sign, and X is the radicand. </a:t>
            </a:r>
          </a:p>
        </p:txBody>
      </p:sp>
      <p:sp>
        <p:nvSpPr>
          <p:cNvPr id="17" name="TextBox 16"/>
          <p:cNvSpPr txBox="1"/>
          <p:nvPr/>
        </p:nvSpPr>
        <p:spPr>
          <a:xfrm>
            <a:off x="685800" y="2971800"/>
            <a:ext cx="7315200" cy="369332"/>
          </a:xfrm>
          <a:prstGeom prst="rect">
            <a:avLst/>
          </a:prstGeom>
          <a:noFill/>
        </p:spPr>
        <p:txBody>
          <a:bodyPr wrap="square" rtlCol="0">
            <a:spAutoFit/>
          </a:bodyPr>
          <a:lstStyle/>
          <a:p>
            <a:r>
              <a:rPr lang="en-US" dirty="0"/>
              <a:t>If X is positive and m and n are integers where n is also positive, then</a:t>
            </a:r>
          </a:p>
        </p:txBody>
      </p:sp>
      <p:sp>
        <p:nvSpPr>
          <p:cNvPr id="22" name="TextBox 21"/>
          <p:cNvSpPr txBox="1"/>
          <p:nvPr/>
        </p:nvSpPr>
        <p:spPr>
          <a:xfrm>
            <a:off x="685800" y="4191000"/>
            <a:ext cx="3657600" cy="369332"/>
          </a:xfrm>
          <a:prstGeom prst="rect">
            <a:avLst/>
          </a:prstGeom>
          <a:noFill/>
        </p:spPr>
        <p:txBody>
          <a:bodyPr wrap="square" rtlCol="0">
            <a:spAutoFit/>
          </a:bodyPr>
          <a:lstStyle/>
          <a:p>
            <a:r>
              <a:rPr lang="en-US" dirty="0"/>
              <a:t>The basic rule for multiplication is</a:t>
            </a:r>
          </a:p>
        </p:txBody>
      </p:sp>
      <p:sp>
        <p:nvSpPr>
          <p:cNvPr id="28" name="TextBox 27"/>
          <p:cNvSpPr txBox="1"/>
          <p:nvPr/>
        </p:nvSpPr>
        <p:spPr>
          <a:xfrm>
            <a:off x="706395" y="5193268"/>
            <a:ext cx="2951205" cy="369332"/>
          </a:xfrm>
          <a:prstGeom prst="rect">
            <a:avLst/>
          </a:prstGeom>
          <a:noFill/>
        </p:spPr>
        <p:txBody>
          <a:bodyPr wrap="square" rtlCol="0">
            <a:spAutoFit/>
          </a:bodyPr>
          <a:lstStyle/>
          <a:p>
            <a:r>
              <a:rPr lang="en-US" dirty="0"/>
              <a:t>The basic rule for division is</a:t>
            </a:r>
          </a:p>
        </p:txBody>
      </p:sp>
      <mc:AlternateContent xmlns:mc="http://schemas.openxmlformats.org/markup-compatibility/2006" xmlns:a14="http://schemas.microsoft.com/office/drawing/2010/main">
        <mc:Choice Requires="a14">
          <p:sp>
            <p:nvSpPr>
              <p:cNvPr id="30" name="Rectangle 29"/>
              <p:cNvSpPr/>
              <p:nvPr/>
            </p:nvSpPr>
            <p:spPr>
              <a:xfrm>
                <a:off x="819300" y="4572000"/>
                <a:ext cx="2819400" cy="54046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𝑚</m:t>
                          </m:r>
                        </m:sup>
                      </m:sSup>
                      <m:d>
                        <m:dPr>
                          <m:ctrlPr>
                            <a:rPr lang="en-US" sz="2800" i="1">
                              <a:latin typeface="Cambria Math" panose="02040503050406030204" pitchFamily="18" charset="0"/>
                            </a:rPr>
                          </m:ctrlPr>
                        </m:dPr>
                        <m:e>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𝑛</m:t>
                              </m:r>
                            </m:sup>
                          </m:sSup>
                        </m:e>
                      </m:d>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𝑚</m:t>
                          </m:r>
                          <m:r>
                            <a:rPr lang="en-US" sz="2800" i="1">
                              <a:latin typeface="Cambria Math"/>
                            </a:rPr>
                            <m:t>+</m:t>
                          </m:r>
                          <m:r>
                            <a:rPr lang="en-US" sz="2800" i="1">
                              <a:latin typeface="Cambria Math"/>
                            </a:rPr>
                            <m:t>𝑛</m:t>
                          </m:r>
                        </m:sup>
                      </m:sSup>
                    </m:oMath>
                  </m:oMathPara>
                </a14:m>
                <a:endParaRPr lang="en-US" sz="2800" dirty="0"/>
              </a:p>
            </p:txBody>
          </p:sp>
        </mc:Choice>
        <mc:Fallback xmlns="">
          <p:sp>
            <p:nvSpPr>
              <p:cNvPr id="30" name="Rectangle 29"/>
              <p:cNvSpPr>
                <a:spLocks noRot="1" noChangeAspect="1" noMove="1" noResize="1" noEditPoints="1" noAdjustHandles="1" noChangeArrowheads="1" noChangeShapeType="1" noTextEdit="1"/>
              </p:cNvSpPr>
              <p:nvPr/>
            </p:nvSpPr>
            <p:spPr>
              <a:xfrm>
                <a:off x="819300" y="4572000"/>
                <a:ext cx="2819400" cy="540469"/>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904103" y="3505200"/>
                <a:ext cx="731739" cy="44172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ctrlPr>
                            <a:rPr lang="en-US" i="1">
                              <a:latin typeface="Cambria Math" panose="02040503050406030204" pitchFamily="18" charset="0"/>
                            </a:rPr>
                          </m:ctrlPr>
                        </m:radPr>
                        <m:deg>
                          <m:r>
                            <a:rPr lang="en-US" i="1">
                              <a:latin typeface="Cambria Math"/>
                            </a:rPr>
                            <m:t>𝑛</m:t>
                          </m:r>
                        </m:deg>
                        <m:e>
                          <m:sSup>
                            <m:sSupPr>
                              <m:ctrlPr>
                                <a:rPr lang="en-US" i="1">
                                  <a:latin typeface="Cambria Math" panose="02040503050406030204" pitchFamily="18" charset="0"/>
                                </a:rPr>
                              </m:ctrlPr>
                            </m:sSupPr>
                            <m:e>
                              <m:r>
                                <a:rPr lang="en-US" i="1">
                                  <a:latin typeface="Cambria Math"/>
                                </a:rPr>
                                <m:t>𝑋</m:t>
                              </m:r>
                            </m:e>
                            <m:sup>
                              <m:r>
                                <a:rPr lang="en-US" i="1">
                                  <a:latin typeface="Cambria Math"/>
                                </a:rPr>
                                <m:t>𝑚</m:t>
                              </m:r>
                            </m:sup>
                          </m:sSup>
                        </m:e>
                      </m:rad>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904103" y="3505200"/>
                <a:ext cx="731739" cy="441724"/>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800956" y="2218325"/>
                <a:ext cx="561244"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ctrlPr>
                            <a:rPr lang="en-US" i="1">
                              <a:latin typeface="Cambria Math" panose="02040503050406030204" pitchFamily="18" charset="0"/>
                            </a:rPr>
                          </m:ctrlPr>
                        </m:radPr>
                        <m:deg>
                          <m:r>
                            <a:rPr lang="en-US" i="1">
                              <a:latin typeface="Cambria Math"/>
                            </a:rPr>
                            <m:t>𝑛</m:t>
                          </m:r>
                        </m:deg>
                        <m:e>
                          <m:r>
                            <a:rPr lang="en-US" i="1">
                              <a:latin typeface="Cambria Math"/>
                            </a:rPr>
                            <m:t>𝑋</m:t>
                          </m:r>
                        </m:e>
                      </m:rad>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800956" y="2218325"/>
                <a:ext cx="561244" cy="40011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5781566" y="2133600"/>
                <a:ext cx="543034" cy="40786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US" i="1">
                              <a:latin typeface="Cambria Math" panose="02040503050406030204" pitchFamily="18" charset="0"/>
                            </a:rPr>
                          </m:ctrlPr>
                        </m:radPr>
                        <m:deg/>
                        <m:e>
                          <m:r>
                            <a:rPr lang="en-US" i="1">
                              <a:latin typeface="Cambria Math"/>
                            </a:rPr>
                            <m:t>   </m:t>
                          </m:r>
                        </m:e>
                      </m:rad>
                    </m:oMath>
                  </m:oMathPara>
                </a14:m>
                <a:endParaRPr lang="en-US" dirty="0"/>
              </a:p>
            </p:txBody>
          </p:sp>
        </mc:Choice>
        <mc:Fallback xmlns="">
          <p:sp>
            <p:nvSpPr>
              <p:cNvPr id="9" name="Rectangle 8"/>
              <p:cNvSpPr>
                <a:spLocks noRot="1" noChangeAspect="1" noMove="1" noResize="1" noEditPoints="1" noAdjustHandles="1" noChangeArrowheads="1" noChangeShapeType="1" noTextEdit="1"/>
              </p:cNvSpPr>
              <p:nvPr/>
            </p:nvSpPr>
            <p:spPr>
              <a:xfrm>
                <a:off x="5781566" y="2133600"/>
                <a:ext cx="543034" cy="407869"/>
              </a:xfrm>
              <a:prstGeom prst="rect">
                <a:avLst/>
              </a:prstGeom>
              <a:blipFill rotWithShape="1">
                <a:blip r:embed="rId5"/>
                <a:stretch>
                  <a:fillRect/>
                </a:stretch>
              </a:blipFill>
            </p:spPr>
            <p:txBody>
              <a:bodyPr/>
              <a:lstStyle/>
              <a:p>
                <a:r>
                  <a:rPr lang="en-US">
                    <a:noFill/>
                  </a:rPr>
                  <a:t> </a:t>
                </a:r>
              </a:p>
            </p:txBody>
          </p:sp>
        </mc:Fallback>
      </mc:AlternateContent>
      <p:sp>
        <p:nvSpPr>
          <p:cNvPr id="11" name="TextBox 10"/>
          <p:cNvSpPr txBox="1"/>
          <p:nvPr/>
        </p:nvSpPr>
        <p:spPr>
          <a:xfrm>
            <a:off x="1605033" y="3541396"/>
            <a:ext cx="269158" cy="369332"/>
          </a:xfrm>
          <a:prstGeom prst="rect">
            <a:avLst/>
          </a:prstGeom>
          <a:noFill/>
        </p:spPr>
        <p:txBody>
          <a:bodyPr wrap="square" rtlCol="0">
            <a:spAutoFit/>
          </a:bodyPr>
          <a:lstStyle/>
          <a:p>
            <a:r>
              <a:rPr lang="en-US" dirty="0"/>
              <a:t>=</a:t>
            </a:r>
          </a:p>
        </p:txBody>
      </p:sp>
      <mc:AlternateContent xmlns:mc="http://schemas.openxmlformats.org/markup-compatibility/2006" xmlns:a14="http://schemas.microsoft.com/office/drawing/2010/main">
        <mc:Choice Requires="a14">
          <p:sp>
            <p:nvSpPr>
              <p:cNvPr id="12" name="Rectangle 11"/>
              <p:cNvSpPr/>
              <p:nvPr/>
            </p:nvSpPr>
            <p:spPr>
              <a:xfrm>
                <a:off x="1831312" y="3505200"/>
                <a:ext cx="716798" cy="39709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r>
                            <a:rPr lang="en-US" i="1">
                              <a:latin typeface="Cambria Math"/>
                            </a:rPr>
                            <m:t>𝑋</m:t>
                          </m:r>
                        </m:e>
                        <m:sup>
                          <m:r>
                            <a:rPr lang="en-US" i="1">
                              <a:latin typeface="Cambria Math"/>
                            </a:rPr>
                            <m:t>𝑚</m:t>
                          </m:r>
                          <m:r>
                            <a:rPr lang="en-US" i="1">
                              <a:latin typeface="Cambria Math"/>
                            </a:rPr>
                            <m:t>/</m:t>
                          </m:r>
                          <m:r>
                            <a:rPr lang="en-US" i="1">
                              <a:latin typeface="Cambria Math"/>
                            </a:rPr>
                            <m:t>𝑛</m:t>
                          </m:r>
                        </m:sup>
                      </m:sSup>
                    </m:oMath>
                  </m:oMathPara>
                </a14:m>
                <a:endParaRPr lang="en-US" dirty="0"/>
              </a:p>
            </p:txBody>
          </p:sp>
        </mc:Choice>
        <mc:Fallback xmlns="">
          <p:sp>
            <p:nvSpPr>
              <p:cNvPr id="12" name="Rectangle 11"/>
              <p:cNvSpPr>
                <a:spLocks noRot="1" noChangeAspect="1" noMove="1" noResize="1" noEditPoints="1" noAdjustHandles="1" noChangeArrowheads="1" noChangeShapeType="1" noTextEdit="1"/>
              </p:cNvSpPr>
              <p:nvPr/>
            </p:nvSpPr>
            <p:spPr>
              <a:xfrm>
                <a:off x="1831312" y="3505200"/>
                <a:ext cx="716798" cy="397096"/>
              </a:xfrm>
              <a:prstGeom prst="rect">
                <a:avLst/>
              </a:prstGeom>
              <a:blipFill rotWithShape="1">
                <a:blip r:embed="rId6"/>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638700" y="3429000"/>
                <a:ext cx="2381100" cy="4630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ctrlPr>
                            <a:rPr lang="en-US" i="1">
                              <a:latin typeface="Cambria Math" panose="02040503050406030204" pitchFamily="18" charset="0"/>
                            </a:rPr>
                          </m:ctrlPr>
                        </m:radPr>
                        <m:deg>
                          <m:r>
                            <a:rPr lang="en-US" i="1">
                              <a:latin typeface="Cambria Math"/>
                            </a:rPr>
                            <m:t>2</m:t>
                          </m:r>
                        </m:deg>
                        <m:e>
                          <m:sSup>
                            <m:sSupPr>
                              <m:ctrlPr>
                                <a:rPr lang="en-US" i="1">
                                  <a:latin typeface="Cambria Math" panose="02040503050406030204" pitchFamily="18" charset="0"/>
                                </a:rPr>
                              </m:ctrlPr>
                            </m:sSupPr>
                            <m:e>
                              <m:r>
                                <a:rPr lang="en-US" i="1">
                                  <a:latin typeface="Cambria Math"/>
                                </a:rPr>
                                <m:t>2</m:t>
                              </m:r>
                            </m:e>
                            <m:sup>
                              <m:r>
                                <a:rPr lang="en-US" i="1">
                                  <a:latin typeface="Cambria Math"/>
                                </a:rPr>
                                <m:t>4</m:t>
                              </m:r>
                            </m:sup>
                          </m:sSup>
                        </m:e>
                      </m:rad>
                      <m:r>
                        <a:rPr lang="en-US" i="1">
                          <a:latin typeface="Cambria Math"/>
                        </a:rPr>
                        <m:t>= </m:t>
                      </m:r>
                      <m:sSup>
                        <m:sSupPr>
                          <m:ctrlPr>
                            <a:rPr lang="en-US" i="1">
                              <a:latin typeface="Cambria Math" panose="02040503050406030204" pitchFamily="18" charset="0"/>
                            </a:rPr>
                          </m:ctrlPr>
                        </m:sSupPr>
                        <m:e>
                          <m:r>
                            <a:rPr lang="en-US" i="1">
                              <a:latin typeface="Cambria Math"/>
                            </a:rPr>
                            <m:t>2</m:t>
                          </m:r>
                        </m:e>
                        <m:sup>
                          <m:r>
                            <a:rPr lang="en-US" i="1">
                              <a:latin typeface="Cambria Math"/>
                            </a:rPr>
                            <m:t>4/2</m:t>
                          </m:r>
                        </m:sup>
                      </m:sSup>
                      <m:r>
                        <a:rPr lang="en-US" i="1">
                          <a:latin typeface="Cambria Math"/>
                        </a:rPr>
                        <m:t>=</m:t>
                      </m:r>
                      <m:sSup>
                        <m:sSupPr>
                          <m:ctrlPr>
                            <a:rPr lang="en-US" i="1">
                              <a:latin typeface="Cambria Math" panose="02040503050406030204" pitchFamily="18" charset="0"/>
                            </a:rPr>
                          </m:ctrlPr>
                        </m:sSupPr>
                        <m:e>
                          <m:r>
                            <a:rPr lang="en-US" i="1">
                              <a:latin typeface="Cambria Math"/>
                            </a:rPr>
                            <m:t>2</m:t>
                          </m:r>
                        </m:e>
                        <m:sup>
                          <m:r>
                            <a:rPr lang="en-US" i="1">
                              <a:latin typeface="Cambria Math"/>
                            </a:rPr>
                            <m:t>2</m:t>
                          </m:r>
                        </m:sup>
                      </m:sSup>
                      <m:r>
                        <a:rPr lang="en-US" i="1">
                          <a:latin typeface="Cambria Math"/>
                        </a:rPr>
                        <m:t>=4</m:t>
                      </m:r>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3638700" y="3429000"/>
                <a:ext cx="2381100" cy="463012"/>
              </a:xfrm>
              <a:prstGeom prst="rect">
                <a:avLst/>
              </a:prstGeom>
              <a:blipFill rotWithShape="1">
                <a:blip r:embed="rId7"/>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1001058" y="5638800"/>
                <a:ext cx="2010550" cy="94000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𝑚</m:t>
                              </m:r>
                            </m:sup>
                          </m:sSup>
                        </m:num>
                        <m:den>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𝑛</m:t>
                              </m:r>
                            </m:sup>
                          </m:sSup>
                        </m:den>
                      </m:f>
                      <m:r>
                        <a:rPr lang="en-US" sz="2800" i="1">
                          <a:latin typeface="Cambria Math"/>
                        </a:rPr>
                        <m:t>=</m:t>
                      </m:r>
                      <m:sSup>
                        <m:sSupPr>
                          <m:ctrlPr>
                            <a:rPr lang="en-US" sz="2800" i="1">
                              <a:latin typeface="Cambria Math" panose="02040503050406030204" pitchFamily="18" charset="0"/>
                            </a:rPr>
                          </m:ctrlPr>
                        </m:sSupPr>
                        <m:e>
                          <m:r>
                            <a:rPr lang="en-US" sz="2800" i="1">
                              <a:latin typeface="Cambria Math"/>
                            </a:rPr>
                            <m:t>𝑋</m:t>
                          </m:r>
                        </m:e>
                        <m:sup>
                          <m:r>
                            <a:rPr lang="en-US" sz="2800" i="1">
                              <a:latin typeface="Cambria Math"/>
                            </a:rPr>
                            <m:t>𝑚</m:t>
                          </m:r>
                          <m:r>
                            <a:rPr lang="en-US" sz="2800" i="1">
                              <a:latin typeface="Cambria Math"/>
                            </a:rPr>
                            <m:t>−</m:t>
                          </m:r>
                          <m:r>
                            <a:rPr lang="en-US" sz="2800" i="1">
                              <a:latin typeface="Cambria Math"/>
                            </a:rPr>
                            <m:t>𝑛</m:t>
                          </m:r>
                        </m:sup>
                      </m:sSup>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1001058" y="5638800"/>
                <a:ext cx="2010550" cy="940001"/>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481091" y="5596022"/>
                <a:ext cx="3286925" cy="105060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a:latin typeface="Cambria Math" panose="02040503050406030204" pitchFamily="18" charset="0"/>
                            </a:rPr>
                          </m:ctrlPr>
                        </m:fPr>
                        <m:num>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3</m:t>
                              </m:r>
                            </m:sup>
                          </m:sSup>
                        </m:num>
                        <m:den>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2</m:t>
                              </m:r>
                            </m:sup>
                          </m:sSup>
                        </m:den>
                      </m:f>
                      <m:r>
                        <a:rPr lang="en-US" sz="2800" i="1">
                          <a:latin typeface="Cambria Math"/>
                        </a:rPr>
                        <m:t>=</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3−2</m:t>
                          </m:r>
                        </m:sup>
                      </m:sSup>
                      <m:r>
                        <a:rPr lang="en-US" sz="2800" i="1">
                          <a:latin typeface="Cambria Math"/>
                        </a:rPr>
                        <m:t>=</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1</m:t>
                          </m:r>
                        </m:sup>
                      </m:sSup>
                      <m:r>
                        <a:rPr lang="en-US" sz="2800" i="1">
                          <a:latin typeface="Cambria Math"/>
                        </a:rPr>
                        <m:t>=3</m:t>
                      </m:r>
                    </m:oMath>
                  </m:oMathPara>
                </a14:m>
                <a:endParaRPr lang="en-US" sz="2800" dirty="0"/>
              </a:p>
            </p:txBody>
          </p:sp>
        </mc:Choice>
        <mc:Fallback xmlns="">
          <p:sp>
            <p:nvSpPr>
              <p:cNvPr id="5" name="Rectangle 4"/>
              <p:cNvSpPr>
                <a:spLocks noRot="1" noChangeAspect="1" noMove="1" noResize="1" noEditPoints="1" noAdjustHandles="1" noChangeArrowheads="1" noChangeShapeType="1" noTextEdit="1"/>
              </p:cNvSpPr>
              <p:nvPr/>
            </p:nvSpPr>
            <p:spPr>
              <a:xfrm>
                <a:off x="3481091" y="5596022"/>
                <a:ext cx="3286925" cy="1050609"/>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040659" y="4572000"/>
                <a:ext cx="4291688" cy="5692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3</m:t>
                          </m:r>
                        </m:sup>
                      </m:sSup>
                      <m:r>
                        <a:rPr lang="en-US" sz="2800" i="1">
                          <a:latin typeface="Cambria Math"/>
                        </a:rPr>
                        <m:t>∙</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2</m:t>
                          </m:r>
                        </m:sup>
                      </m:sSup>
                      <m:r>
                        <a:rPr lang="en-US" sz="2800" i="1">
                          <a:latin typeface="Cambria Math"/>
                        </a:rPr>
                        <m:t>=</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3+2</m:t>
                          </m:r>
                        </m:sup>
                      </m:sSup>
                      <m:r>
                        <a:rPr lang="en-US" sz="2800" i="1">
                          <a:latin typeface="Cambria Math"/>
                        </a:rPr>
                        <m:t>=</m:t>
                      </m:r>
                      <m:sSup>
                        <m:sSupPr>
                          <m:ctrlPr>
                            <a:rPr lang="en-US" sz="2800" i="1">
                              <a:latin typeface="Cambria Math" panose="02040503050406030204" pitchFamily="18" charset="0"/>
                            </a:rPr>
                          </m:ctrlPr>
                        </m:sSupPr>
                        <m:e>
                          <m:r>
                            <a:rPr lang="en-US" sz="2800" i="1">
                              <a:latin typeface="Cambria Math"/>
                            </a:rPr>
                            <m:t>3</m:t>
                          </m:r>
                        </m:e>
                        <m:sup>
                          <m:r>
                            <a:rPr lang="en-US" sz="2800" i="1">
                              <a:latin typeface="Cambria Math"/>
                            </a:rPr>
                            <m:t>5</m:t>
                          </m:r>
                        </m:sup>
                      </m:sSup>
                      <m:r>
                        <a:rPr lang="en-US" sz="2800" i="1">
                          <a:latin typeface="Cambria Math"/>
                        </a:rPr>
                        <m:t>=243</m:t>
                      </m:r>
                    </m:oMath>
                  </m:oMathPara>
                </a14:m>
                <a:endParaRPr lang="en-US" sz="2800" dirty="0"/>
              </a:p>
            </p:txBody>
          </p:sp>
        </mc:Choice>
        <mc:Fallback xmlns="">
          <p:sp>
            <p:nvSpPr>
              <p:cNvPr id="8" name="Rectangle 7"/>
              <p:cNvSpPr>
                <a:spLocks noRot="1" noChangeAspect="1" noMove="1" noResize="1" noEditPoints="1" noAdjustHandles="1" noChangeArrowheads="1" noChangeShapeType="1" noTextEdit="1"/>
              </p:cNvSpPr>
              <p:nvPr/>
            </p:nvSpPr>
            <p:spPr>
              <a:xfrm>
                <a:off x="4040659" y="4572000"/>
                <a:ext cx="4291688" cy="569258"/>
              </a:xfrm>
              <a:prstGeom prst="rect">
                <a:avLst/>
              </a:prstGeom>
              <a:blipFill rotWithShape="1">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40602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7" grpId="0"/>
      <p:bldP spid="22" grpId="0"/>
      <p:bldP spid="28" grpId="0"/>
      <p:bldP spid="30" grpId="0"/>
      <p:bldP spid="6" grpId="0"/>
      <p:bldP spid="7" grpId="0"/>
      <p:bldP spid="9" grpId="0"/>
      <p:bldP spid="11" grpId="0"/>
      <p:bldP spid="12" grpId="0"/>
      <p:bldP spid="13" grpId="0"/>
      <p:bldP spid="4" grpId="0"/>
      <p:bldP spid="5"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776</TotalTime>
  <Words>2683</Words>
  <Application>Microsoft Office PowerPoint</Application>
  <PresentationFormat>On-screen Show (4:3)</PresentationFormat>
  <Paragraphs>369</Paragraphs>
  <Slides>34</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Cambria Math</vt:lpstr>
      <vt:lpstr>Office Theme</vt:lpstr>
      <vt:lpstr>Math Analysis for Managers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Properties of Numbers</vt:lpstr>
      <vt:lpstr>Rules for Differentiating a Function</vt:lpstr>
      <vt:lpstr>Rules for Differentiating a Function</vt:lpstr>
      <vt:lpstr>Rules for Differentiating a Function</vt:lpstr>
      <vt:lpstr>Rules for Differentiating a Function</vt:lpstr>
      <vt:lpstr>Rules for Differentiating a Function</vt:lpstr>
      <vt:lpstr>Rules for Differentiating a Function</vt:lpstr>
      <vt:lpstr>Rules for Differentiating a Function</vt:lpstr>
      <vt:lpstr>Practice Problems</vt:lpstr>
      <vt:lpstr>Rules for Differentiating a Function</vt:lpstr>
      <vt:lpstr>Rules for Differentiating a Function</vt:lpstr>
      <vt:lpstr>Rules for Differentiating a Function</vt:lpstr>
      <vt:lpstr>Rules for Differentiating a Function</vt:lpstr>
      <vt:lpstr>Rules for Differentiating a Function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Analysis for Managers</dc:title>
  <dc:creator>Michael</dc:creator>
  <cp:lastModifiedBy>Michael Roberson</cp:lastModifiedBy>
  <cp:revision>195</cp:revision>
  <dcterms:created xsi:type="dcterms:W3CDTF">2011-12-16T15:40:13Z</dcterms:created>
  <dcterms:modified xsi:type="dcterms:W3CDTF">2020-09-01T13:55:22Z</dcterms:modified>
</cp:coreProperties>
</file>