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B7B439-EA98-4346-BCBB-E9530491A1B5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011B0B-540E-4E27-827E-7D6426A87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88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73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348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212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057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746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906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757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24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180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851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848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B2E3C-F973-4838-AD67-A92146569318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154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95400" y="2642812"/>
            <a:ext cx="6705600" cy="780214"/>
          </a:xfrm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6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Money Creation</a:t>
            </a:r>
            <a:endParaRPr lang="en-US" sz="80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211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077200" cy="830997"/>
          </a:xfrm>
        </p:spPr>
        <p:txBody>
          <a:bodyPr>
            <a:spAutoFit/>
          </a:bodyPr>
          <a:lstStyle/>
          <a:p>
            <a:pPr marL="0" indent="0">
              <a:buFontTx/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money supply increases when banks lend money to borrowers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228600"/>
            <a:ext cx="30396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kern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Money Supply </a:t>
            </a:r>
            <a:endParaRPr lang="en-US" sz="36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3400" y="1676400"/>
            <a:ext cx="86106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00000"/>
              </a:lnSpc>
              <a:buFontTx/>
              <a:buNone/>
              <a:defRPr/>
            </a:pPr>
            <a:r>
              <a:rPr lang="en-US" sz="2800" dirty="0">
                <a:solidFill>
                  <a:srgbClr val="0070C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Money Multiplier: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As money is passed from person to person, there is a multiple effect on any initial money banks lend to borrowers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946150" y="3200400"/>
            <a:ext cx="2443163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000"/>
              <a:t>Money Multiplier =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33900" y="3014663"/>
            <a:ext cx="6858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000"/>
              <a:t>1 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76600" y="3359150"/>
            <a:ext cx="26289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000"/>
              <a:t>required reserve ratio</a:t>
            </a:r>
          </a:p>
        </p:txBody>
      </p:sp>
      <p:cxnSp>
        <p:nvCxnSpPr>
          <p:cNvPr id="11272" name="Straight Connector 4"/>
          <p:cNvCxnSpPr>
            <a:cxnSpLocks noChangeShapeType="1"/>
          </p:cNvCxnSpPr>
          <p:nvPr/>
        </p:nvCxnSpPr>
        <p:spPr bwMode="auto">
          <a:xfrm>
            <a:off x="3346450" y="3349625"/>
            <a:ext cx="2559050" cy="9525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914400" y="4017963"/>
            <a:ext cx="23622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000"/>
              <a:t>Money Multiplier =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3657600" y="3810000"/>
            <a:ext cx="6858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000"/>
              <a:t>1 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3511550" y="4221802"/>
            <a:ext cx="1060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000" dirty="0"/>
              <a:t>0.20</a:t>
            </a:r>
          </a:p>
        </p:txBody>
      </p:sp>
      <p:cxnSp>
        <p:nvCxnSpPr>
          <p:cNvPr id="11276" name="Straight Connector 17"/>
          <p:cNvCxnSpPr>
            <a:cxnSpLocks noChangeShapeType="1"/>
          </p:cNvCxnSpPr>
          <p:nvPr/>
        </p:nvCxnSpPr>
        <p:spPr bwMode="auto">
          <a:xfrm>
            <a:off x="3276600" y="4187825"/>
            <a:ext cx="1073150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419600" y="4017963"/>
            <a:ext cx="10668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000"/>
              <a:t>= 5</a:t>
            </a:r>
          </a:p>
        </p:txBody>
      </p:sp>
      <p:sp>
        <p:nvSpPr>
          <p:cNvPr id="30" name="Rectangle 4"/>
          <p:cNvSpPr txBox="1">
            <a:spLocks noChangeArrowheads="1"/>
          </p:cNvSpPr>
          <p:nvPr/>
        </p:nvSpPr>
        <p:spPr bwMode="auto">
          <a:xfrm>
            <a:off x="609600" y="5638800"/>
            <a:ext cx="8077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There is an inverse relationship between the size of the required reserve ratio and the money multiplier</a:t>
            </a:r>
          </a:p>
        </p:txBody>
      </p:sp>
      <p:sp>
        <p:nvSpPr>
          <p:cNvPr id="40" name="Rectangle 3"/>
          <p:cNvSpPr txBox="1">
            <a:spLocks noChangeArrowheads="1"/>
          </p:cNvSpPr>
          <p:nvPr/>
        </p:nvSpPr>
        <p:spPr bwMode="auto">
          <a:xfrm>
            <a:off x="6858000" y="2971800"/>
            <a:ext cx="6858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000"/>
              <a:t>1 </a:t>
            </a:r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6711950" y="3386993"/>
            <a:ext cx="1060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000" dirty="0"/>
              <a:t>0.10</a:t>
            </a:r>
          </a:p>
        </p:txBody>
      </p:sp>
      <p:cxnSp>
        <p:nvCxnSpPr>
          <p:cNvPr id="11281" name="Straight Connector 41"/>
          <p:cNvCxnSpPr>
            <a:cxnSpLocks noChangeShapeType="1"/>
          </p:cNvCxnSpPr>
          <p:nvPr/>
        </p:nvCxnSpPr>
        <p:spPr bwMode="auto">
          <a:xfrm>
            <a:off x="6477000" y="3349625"/>
            <a:ext cx="1073150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Rectangle 3"/>
          <p:cNvSpPr txBox="1">
            <a:spLocks noChangeArrowheads="1"/>
          </p:cNvSpPr>
          <p:nvPr/>
        </p:nvSpPr>
        <p:spPr bwMode="auto">
          <a:xfrm>
            <a:off x="7620000" y="3179763"/>
            <a:ext cx="10668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000"/>
              <a:t>= 10</a:t>
            </a:r>
          </a:p>
        </p:txBody>
      </p:sp>
      <p:sp>
        <p:nvSpPr>
          <p:cNvPr id="44" name="Rectangle 3"/>
          <p:cNvSpPr txBox="1">
            <a:spLocks noChangeArrowheads="1"/>
          </p:cNvSpPr>
          <p:nvPr/>
        </p:nvSpPr>
        <p:spPr bwMode="auto">
          <a:xfrm>
            <a:off x="6096000" y="3200400"/>
            <a:ext cx="455613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000"/>
              <a:t>=</a:t>
            </a:r>
          </a:p>
        </p:txBody>
      </p:sp>
      <p:sp>
        <p:nvSpPr>
          <p:cNvPr id="50" name="Rectangle 3"/>
          <p:cNvSpPr txBox="1">
            <a:spLocks noChangeArrowheads="1"/>
          </p:cNvSpPr>
          <p:nvPr/>
        </p:nvSpPr>
        <p:spPr bwMode="auto">
          <a:xfrm>
            <a:off x="914400" y="4892675"/>
            <a:ext cx="23622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000"/>
              <a:t>Money Multiplier =</a:t>
            </a:r>
          </a:p>
        </p:txBody>
      </p:sp>
      <p:sp>
        <p:nvSpPr>
          <p:cNvPr id="51" name="Rectangle 3"/>
          <p:cNvSpPr txBox="1">
            <a:spLocks noChangeArrowheads="1"/>
          </p:cNvSpPr>
          <p:nvPr/>
        </p:nvSpPr>
        <p:spPr bwMode="auto">
          <a:xfrm>
            <a:off x="3657600" y="4683125"/>
            <a:ext cx="6858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000"/>
              <a:t>1 </a:t>
            </a:r>
          </a:p>
        </p:txBody>
      </p:sp>
      <p:sp>
        <p:nvSpPr>
          <p:cNvPr id="52" name="Rectangle 3"/>
          <p:cNvSpPr txBox="1">
            <a:spLocks noChangeArrowheads="1"/>
          </p:cNvSpPr>
          <p:nvPr/>
        </p:nvSpPr>
        <p:spPr bwMode="auto">
          <a:xfrm>
            <a:off x="3511550" y="5078990"/>
            <a:ext cx="106045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000" dirty="0"/>
              <a:t>0.05</a:t>
            </a:r>
          </a:p>
        </p:txBody>
      </p:sp>
      <p:cxnSp>
        <p:nvCxnSpPr>
          <p:cNvPr id="11287" name="Straight Connector 52"/>
          <p:cNvCxnSpPr>
            <a:cxnSpLocks noChangeShapeType="1"/>
          </p:cNvCxnSpPr>
          <p:nvPr/>
        </p:nvCxnSpPr>
        <p:spPr bwMode="auto">
          <a:xfrm>
            <a:off x="3276600" y="5062538"/>
            <a:ext cx="1073150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Rectangle 3"/>
          <p:cNvSpPr txBox="1">
            <a:spLocks noChangeArrowheads="1"/>
          </p:cNvSpPr>
          <p:nvPr/>
        </p:nvSpPr>
        <p:spPr bwMode="auto">
          <a:xfrm>
            <a:off x="4419600" y="4892675"/>
            <a:ext cx="10668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000"/>
              <a:t>= 20</a:t>
            </a:r>
          </a:p>
        </p:txBody>
      </p:sp>
    </p:spTree>
    <p:extLst>
      <p:ext uri="{BB962C8B-B14F-4D97-AF65-F5344CB8AC3E}">
        <p14:creationId xmlns:p14="http://schemas.microsoft.com/office/powerpoint/2010/main" val="377638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099" grpId="0" build="p" autoUpdateAnimBg="0"/>
      <p:bldP spid="7" grpId="0" build="p" autoUpdateAnimBg="0"/>
      <p:bldP spid="8" grpId="0" build="p" autoUpdateAnimBg="0"/>
      <p:bldP spid="9" grpId="0" build="p" autoUpdateAnimBg="0"/>
      <p:bldP spid="10" grpId="0" build="p" autoUpdateAnimBg="0"/>
      <p:bldP spid="15" grpId="0" build="p" autoUpdateAnimBg="0"/>
      <p:bldP spid="16" grpId="0" build="p" autoUpdateAnimBg="0"/>
      <p:bldP spid="17" grpId="0" build="p" autoUpdateAnimBg="0"/>
      <p:bldP spid="19" grpId="0" build="p" autoUpdateAnimBg="0"/>
      <p:bldP spid="30" grpId="0" build="p" autoUpdateAnimBg="0"/>
      <p:bldP spid="40" grpId="0" build="p" autoUpdateAnimBg="0"/>
      <p:bldP spid="41" grpId="0" build="p" autoUpdateAnimBg="0"/>
      <p:bldP spid="43" grpId="0" build="p" autoUpdateAnimBg="0"/>
      <p:bldP spid="44" grpId="0" build="p" autoUpdateAnimBg="0"/>
      <p:bldP spid="50" grpId="0" build="p" autoUpdateAnimBg="0"/>
      <p:bldP spid="51" grpId="0" build="p" autoUpdateAnimBg="0"/>
      <p:bldP spid="52" grpId="0" build="p" autoUpdateAnimBg="0"/>
      <p:bldP spid="54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90813"/>
            <a:ext cx="7772400" cy="757237"/>
          </a:xfrm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sz="5400" dirty="0">
                <a:sym typeface="Symbol" pitchFamily="18" charset="2"/>
              </a:rPr>
              <a:t> M1 = ER x m </a:t>
            </a: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152400" y="171450"/>
            <a:ext cx="65532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Money Supply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004888" y="1243013"/>
            <a:ext cx="6553200" cy="1347787"/>
            <a:chOff x="1004888" y="1243013"/>
            <a:chExt cx="6553200" cy="1347787"/>
          </a:xfrm>
        </p:grpSpPr>
        <p:sp>
          <p:nvSpPr>
            <p:cNvPr id="12299" name="Line 6"/>
            <p:cNvSpPr>
              <a:spLocks noChangeShapeType="1"/>
            </p:cNvSpPr>
            <p:nvPr/>
          </p:nvSpPr>
          <p:spPr bwMode="auto">
            <a:xfrm flipH="1">
              <a:off x="2933700" y="1833563"/>
              <a:ext cx="647700" cy="757237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0" name="Text Box 5"/>
            <p:cNvSpPr txBox="1">
              <a:spLocks noChangeArrowheads="1"/>
            </p:cNvSpPr>
            <p:nvPr/>
          </p:nvSpPr>
          <p:spPr bwMode="auto">
            <a:xfrm>
              <a:off x="1004888" y="1243013"/>
              <a:ext cx="6553200" cy="590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600" b="1" dirty="0">
                  <a:latin typeface="Calibri" panose="020F0502020204030204" pitchFamily="34" charset="0"/>
                  <a:cs typeface="Calibri" panose="020F0502020204030204" pitchFamily="34" charset="0"/>
                </a:rPr>
                <a:t>Change in the Money Supply</a:t>
              </a:r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228600" y="3300413"/>
            <a:ext cx="4953000" cy="2079625"/>
            <a:chOff x="228600" y="3300413"/>
            <a:chExt cx="4953000" cy="2079625"/>
          </a:xfrm>
        </p:grpSpPr>
        <p:sp>
          <p:nvSpPr>
            <p:cNvPr id="12297" name="Text Box 7"/>
            <p:cNvSpPr txBox="1">
              <a:spLocks noChangeArrowheads="1"/>
            </p:cNvSpPr>
            <p:nvPr/>
          </p:nvSpPr>
          <p:spPr bwMode="auto">
            <a:xfrm>
              <a:off x="228600" y="4291013"/>
              <a:ext cx="4953000" cy="1089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600" b="1" dirty="0">
                  <a:latin typeface="Calibri" panose="020F0502020204030204" pitchFamily="34" charset="0"/>
                  <a:cs typeface="Calibri" panose="020F0502020204030204" pitchFamily="34" charset="0"/>
                </a:rPr>
                <a:t>Initial change in excess reserves</a:t>
              </a:r>
            </a:p>
          </p:txBody>
        </p:sp>
        <p:sp>
          <p:nvSpPr>
            <p:cNvPr id="12298" name="Line 6"/>
            <p:cNvSpPr>
              <a:spLocks noChangeShapeType="1"/>
            </p:cNvSpPr>
            <p:nvPr/>
          </p:nvSpPr>
          <p:spPr bwMode="auto">
            <a:xfrm flipV="1">
              <a:off x="3810000" y="3300413"/>
              <a:ext cx="1143000" cy="990600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5029200" y="3363913"/>
            <a:ext cx="4162425" cy="2198687"/>
            <a:chOff x="5029200" y="3363913"/>
            <a:chExt cx="4162425" cy="2198687"/>
          </a:xfrm>
        </p:grpSpPr>
        <p:sp>
          <p:nvSpPr>
            <p:cNvPr id="12295" name="Text Box 9"/>
            <p:cNvSpPr txBox="1">
              <a:spLocks noChangeArrowheads="1"/>
            </p:cNvSpPr>
            <p:nvPr/>
          </p:nvSpPr>
          <p:spPr bwMode="auto">
            <a:xfrm>
              <a:off x="5029200" y="4976813"/>
              <a:ext cx="4162425" cy="585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3600" b="1" dirty="0">
                  <a:latin typeface="Calibri" panose="020F0502020204030204" pitchFamily="34" charset="0"/>
                  <a:cs typeface="Calibri" panose="020F0502020204030204" pitchFamily="34" charset="0"/>
                </a:rPr>
                <a:t>Money multiplier</a:t>
              </a:r>
            </a:p>
          </p:txBody>
        </p:sp>
        <p:sp>
          <p:nvSpPr>
            <p:cNvPr id="12296" name="Line 6"/>
            <p:cNvSpPr>
              <a:spLocks noChangeShapeType="1"/>
            </p:cNvSpPr>
            <p:nvPr/>
          </p:nvSpPr>
          <p:spPr bwMode="auto">
            <a:xfrm flipH="1" flipV="1">
              <a:off x="6719888" y="3363913"/>
              <a:ext cx="390525" cy="1471612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300875" y="3462495"/>
            <a:ext cx="182880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$10,000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282075" y="3462495"/>
            <a:ext cx="91440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10</a:t>
            </a:r>
          </a:p>
        </p:txBody>
      </p:sp>
      <p:sp>
        <p:nvSpPr>
          <p:cNvPr id="6" name="Rectangle 5"/>
          <p:cNvSpPr/>
          <p:nvPr/>
        </p:nvSpPr>
        <p:spPr>
          <a:xfrm>
            <a:off x="5968425" y="3429000"/>
            <a:ext cx="389850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ym typeface="Symbol" pitchFamily="18" charset="2"/>
              </a:rPr>
              <a:t>x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3875759" y="3460364"/>
            <a:ext cx="425116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ym typeface="Symbol" pitchFamily="18" charset="2"/>
              </a:rPr>
              <a:t>=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2014875" y="3462495"/>
            <a:ext cx="205740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$100,000</a:t>
            </a:r>
          </a:p>
        </p:txBody>
      </p:sp>
    </p:spTree>
    <p:extLst>
      <p:ext uri="{BB962C8B-B14F-4D97-AF65-F5344CB8AC3E}">
        <p14:creationId xmlns:p14="http://schemas.microsoft.com/office/powerpoint/2010/main" val="3817142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6" grpId="0"/>
      <p:bldP spid="7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229600" cy="1200329"/>
          </a:xfrm>
        </p:spPr>
        <p:txBody>
          <a:bodyPr>
            <a:spAutoFit/>
          </a:bodyPr>
          <a:lstStyle/>
          <a:p>
            <a:pPr marL="0" indent="0">
              <a:buFontTx/>
              <a:buNone/>
              <a:defRPr/>
            </a:pPr>
            <a:r>
              <a:rPr lang="en-US" sz="2400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The multiplier can be smaller than indicated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because of cash leakages and the chance that banks will not use all of their excess reserves to make loans</a:t>
            </a: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152400" y="171450"/>
            <a:ext cx="65532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Money Supply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81000" y="2061428"/>
            <a:ext cx="8610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00000"/>
              </a:lnSpc>
              <a:buFontTx/>
              <a:buNone/>
              <a:defRPr/>
            </a:pPr>
            <a:r>
              <a:rPr lang="en-US" sz="2400" b="1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 leakage example: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Some people receive money then decide to save the entire amount instead of spending most of it</a:t>
            </a: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52177"/>
            <a:ext cx="8153400" cy="461665"/>
          </a:xfrm>
        </p:spPr>
        <p:txBody>
          <a:bodyPr>
            <a:spAutoFit/>
          </a:bodyPr>
          <a:lstStyle/>
          <a:p>
            <a:pPr algn="l"/>
            <a:r>
              <a:rPr lang="en-US" sz="2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Fed decreases the money supply during inflationary periods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81000" y="3657600"/>
            <a:ext cx="8763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Fed increases the money supply during periods of unemployment.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81000" y="4572000"/>
            <a:ext cx="7772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Fed use its monetary tools to influence the liquidity of banks</a:t>
            </a:r>
          </a:p>
        </p:txBody>
      </p:sp>
    </p:spTree>
    <p:extLst>
      <p:ext uri="{BB962C8B-B14F-4D97-AF65-F5344CB8AC3E}">
        <p14:creationId xmlns:p14="http://schemas.microsoft.com/office/powerpoint/2010/main" val="1269839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667" grpId="0" build="p" autoUpdateAnimBg="0"/>
      <p:bldP spid="6" grpId="0" build="p" autoUpdateAnimBg="0"/>
      <p:bldP spid="12293" grpId="0"/>
      <p:bldP spid="8" grpId="0" build="p" autoUpdateAnimBg="0"/>
      <p:bldP spid="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725265"/>
            <a:ext cx="8180388" cy="461665"/>
          </a:xfrm>
        </p:spPr>
        <p:txBody>
          <a:bodyPr>
            <a:spAutoFit/>
          </a:bodyPr>
          <a:lstStyle/>
          <a:p>
            <a:pPr algn="l"/>
            <a:r>
              <a:rPr lang="en-US" sz="2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Banks are liquid when they have ample excess reserves</a:t>
            </a: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609600" y="3043535"/>
            <a:ext cx="8305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Banks are less liquid when they have less excess reserves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152400" y="171450"/>
            <a:ext cx="65532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Money Supply – Liquidity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81000" y="914400"/>
            <a:ext cx="8153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Liquidity measures of the ease with which an asset can be converted into money without a significant loss in value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2203747"/>
            <a:ext cx="73152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2400" i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Banks will do everything possible to lend out these excess reserves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3424535"/>
            <a:ext cx="62484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2400" i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cannot lend out very much money</a:t>
            </a:r>
            <a:endParaRPr lang="en-US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0" name="Rectangle 2"/>
          <p:cNvSpPr txBox="1">
            <a:spLocks noChangeArrowheads="1"/>
          </p:cNvSpPr>
          <p:nvPr/>
        </p:nvSpPr>
        <p:spPr bwMode="auto">
          <a:xfrm>
            <a:off x="381000" y="4619258"/>
            <a:ext cx="7010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During an inflation period the Fed will take action to make banks less liquid</a:t>
            </a:r>
            <a:endParaRPr lang="en-US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381000" y="5493603"/>
            <a:ext cx="8382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20000"/>
              </a:spcBef>
              <a:defRPr/>
            </a:pPr>
            <a:r>
              <a:rPr lang="en-US" sz="2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During period of unemployment </a:t>
            </a:r>
            <a:r>
              <a:rPr lang="en-US" sz="2400" b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the Fed will take action to make banks more liquid</a:t>
            </a:r>
            <a:endParaRPr lang="en-US" sz="5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2" name="Text Box 5"/>
          <p:cNvSpPr txBox="1">
            <a:spLocks noChangeArrowheads="1"/>
          </p:cNvSpPr>
          <p:nvPr/>
        </p:nvSpPr>
        <p:spPr bwMode="auto">
          <a:xfrm>
            <a:off x="152400" y="4038600"/>
            <a:ext cx="6553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Feds Money Policy</a:t>
            </a:r>
          </a:p>
        </p:txBody>
      </p:sp>
    </p:spTree>
    <p:extLst>
      <p:ext uri="{BB962C8B-B14F-4D97-AF65-F5344CB8AC3E}">
        <p14:creationId xmlns:p14="http://schemas.microsoft.com/office/powerpoint/2010/main" val="710218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/>
      <p:bldP spid="9" grpId="0" build="p" autoUpdateAnimBg="0"/>
      <p:bldP spid="3" grpId="0"/>
      <p:bldP spid="4" grpId="0"/>
      <p:bldP spid="13320" grpId="0"/>
      <p:bldP spid="13" grpId="0"/>
      <p:bldP spid="133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66800" y="4884003"/>
            <a:ext cx="68199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2400" b="1" kern="0" dirty="0">
                <a:latin typeface="Arial"/>
                <a:ea typeface="+mj-ea"/>
                <a:cs typeface="+mj-cs"/>
              </a:rPr>
              <a:t>                                                    </a:t>
            </a:r>
            <a:r>
              <a:rPr lang="en-US" sz="2400" b="1" kern="0">
                <a:latin typeface="Arial"/>
                <a:ea typeface="+mj-ea"/>
                <a:cs typeface="+mj-cs"/>
              </a:rPr>
              <a:t>and </a:t>
            </a:r>
            <a:r>
              <a:rPr lang="en-US" sz="2400" b="1" kern="0" smtClean="0">
                <a:latin typeface="Arial"/>
                <a:ea typeface="+mj-ea"/>
                <a:cs typeface="+mj-cs"/>
              </a:rPr>
              <a:t>increases   </a:t>
            </a:r>
            <a:r>
              <a:rPr lang="en-US" sz="2400" b="1" kern="0" dirty="0">
                <a:latin typeface="Arial"/>
                <a:ea typeface="+mj-ea"/>
                <a:cs typeface="+mj-cs"/>
              </a:rPr>
              <a:t>Money Supply</a:t>
            </a:r>
            <a:endParaRPr lang="en-US" sz="2400" b="1" dirty="0"/>
          </a:p>
        </p:txBody>
      </p:sp>
      <p:sp>
        <p:nvSpPr>
          <p:cNvPr id="24" name="Rectangle 23"/>
          <p:cNvSpPr/>
          <p:nvPr/>
        </p:nvSpPr>
        <p:spPr>
          <a:xfrm>
            <a:off x="1066800" y="4513613"/>
            <a:ext cx="68199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2400" kern="0" dirty="0">
                <a:latin typeface="Arial"/>
                <a:ea typeface="+mj-ea"/>
                <a:cs typeface="+mj-cs"/>
              </a:rPr>
              <a:t>                                                                                                       this will make banks </a:t>
            </a:r>
            <a:r>
              <a:rPr lang="en-US" sz="2400" kern="0" dirty="0">
                <a:solidFill>
                  <a:srgbClr val="FF9900"/>
                </a:solidFill>
                <a:latin typeface="Arial"/>
                <a:ea typeface="+mj-ea"/>
                <a:cs typeface="+mj-cs"/>
              </a:rPr>
              <a:t>more liquid</a:t>
            </a:r>
            <a:endParaRPr lang="en-US" sz="2400" b="1" dirty="0"/>
          </a:p>
        </p:txBody>
      </p:sp>
      <p:sp>
        <p:nvSpPr>
          <p:cNvPr id="23" name="Rectangle 22"/>
          <p:cNvSpPr/>
          <p:nvPr/>
        </p:nvSpPr>
        <p:spPr>
          <a:xfrm>
            <a:off x="1257300" y="4513613"/>
            <a:ext cx="68199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2400" kern="0" dirty="0">
                <a:latin typeface="Arial"/>
                <a:ea typeface="+mj-ea"/>
                <a:cs typeface="+mj-cs"/>
              </a:rPr>
              <a:t>                                   the Fed </a:t>
            </a:r>
            <a:r>
              <a:rPr lang="en-US" sz="2400" kern="0" dirty="0">
                <a:solidFill>
                  <a:srgbClr val="FF9900"/>
                </a:solidFill>
                <a:latin typeface="Arial"/>
                <a:ea typeface="+mj-ea"/>
                <a:cs typeface="+mj-cs"/>
              </a:rPr>
              <a:t>buys</a:t>
            </a:r>
            <a:r>
              <a:rPr lang="en-US" sz="2400" kern="0" dirty="0">
                <a:latin typeface="Arial"/>
                <a:ea typeface="+mj-ea"/>
                <a:cs typeface="+mj-cs"/>
              </a:rPr>
              <a:t> securities, </a:t>
            </a:r>
            <a:endParaRPr lang="en-US" sz="2400" b="1" dirty="0"/>
          </a:p>
        </p:txBody>
      </p:sp>
      <p:sp>
        <p:nvSpPr>
          <p:cNvPr id="12" name="Rectangle 11"/>
          <p:cNvSpPr/>
          <p:nvPr/>
        </p:nvSpPr>
        <p:spPr>
          <a:xfrm>
            <a:off x="1066800" y="3124200"/>
            <a:ext cx="68199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2400" kern="0" dirty="0">
                <a:latin typeface="Arial"/>
                <a:ea typeface="+mj-ea"/>
                <a:cs typeface="+mj-cs"/>
              </a:rPr>
              <a:t>                                                                 this will make banks </a:t>
            </a:r>
            <a:r>
              <a:rPr lang="en-US" sz="2400" kern="0" dirty="0">
                <a:solidFill>
                  <a:srgbClr val="FF9900"/>
                </a:solidFill>
                <a:latin typeface="Arial"/>
                <a:ea typeface="+mj-ea"/>
                <a:cs typeface="+mj-cs"/>
              </a:rPr>
              <a:t>less liquid</a:t>
            </a:r>
            <a:endParaRPr lang="en-US" sz="2400" b="1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98982"/>
            <a:ext cx="8458200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Fed influences a bank liquidity</a:t>
            </a:r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5638800" cy="395173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open market operations</a:t>
            </a:r>
          </a:p>
        </p:txBody>
      </p:sp>
      <p:sp>
        <p:nvSpPr>
          <p:cNvPr id="3" name="Rectangle 2"/>
          <p:cNvSpPr/>
          <p:nvPr/>
        </p:nvSpPr>
        <p:spPr>
          <a:xfrm>
            <a:off x="609600" y="1687513"/>
            <a:ext cx="5562600" cy="39517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change in the required reserve ratio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1336675"/>
            <a:ext cx="4572000" cy="39517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change in the discount rate</a:t>
            </a:r>
          </a:p>
        </p:txBody>
      </p:sp>
      <p:sp>
        <p:nvSpPr>
          <p:cNvPr id="14342" name="Rectangle 2"/>
          <p:cNvSpPr txBox="1">
            <a:spLocks noChangeArrowheads="1"/>
          </p:cNvSpPr>
          <p:nvPr/>
        </p:nvSpPr>
        <p:spPr bwMode="auto">
          <a:xfrm>
            <a:off x="609600" y="2211814"/>
            <a:ext cx="7543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Open Market Operations: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buying and selling of government securities</a:t>
            </a:r>
          </a:p>
        </p:txBody>
      </p:sp>
      <p:sp>
        <p:nvSpPr>
          <p:cNvPr id="9" name="Rectangle 8"/>
          <p:cNvSpPr/>
          <p:nvPr/>
        </p:nvSpPr>
        <p:spPr>
          <a:xfrm>
            <a:off x="1066800" y="3124200"/>
            <a:ext cx="23241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2400" kern="0" dirty="0">
                <a:latin typeface="Arial"/>
                <a:ea typeface="+mj-ea"/>
                <a:cs typeface="+mj-cs"/>
              </a:rPr>
              <a:t>During </a:t>
            </a:r>
            <a:r>
              <a:rPr lang="en-US" sz="2400" kern="0" dirty="0">
                <a:solidFill>
                  <a:srgbClr val="FF9900"/>
                </a:solidFill>
                <a:latin typeface="Arial"/>
                <a:ea typeface="+mj-ea"/>
                <a:cs typeface="+mj-cs"/>
              </a:rPr>
              <a:t>inflation</a:t>
            </a:r>
            <a:r>
              <a:rPr lang="en-US" sz="2400" kern="0" dirty="0">
                <a:latin typeface="Arial"/>
                <a:ea typeface="+mj-ea"/>
                <a:cs typeface="+mj-cs"/>
              </a:rPr>
              <a:t>:</a:t>
            </a:r>
            <a:endParaRPr lang="en-US" sz="2400" b="1" dirty="0"/>
          </a:p>
        </p:txBody>
      </p:sp>
      <p:sp>
        <p:nvSpPr>
          <p:cNvPr id="11" name="Rectangle 10"/>
          <p:cNvSpPr/>
          <p:nvPr/>
        </p:nvSpPr>
        <p:spPr>
          <a:xfrm>
            <a:off x="1257300" y="3119735"/>
            <a:ext cx="68199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2400" kern="0" dirty="0">
                <a:latin typeface="Arial"/>
                <a:ea typeface="+mj-ea"/>
                <a:cs typeface="+mj-cs"/>
              </a:rPr>
              <a:t>                        the Fed </a:t>
            </a:r>
            <a:r>
              <a:rPr lang="en-US" sz="2400" kern="0" dirty="0">
                <a:solidFill>
                  <a:srgbClr val="FF9900"/>
                </a:solidFill>
                <a:latin typeface="Arial"/>
                <a:ea typeface="+mj-ea"/>
                <a:cs typeface="+mj-cs"/>
              </a:rPr>
              <a:t>sells</a:t>
            </a:r>
            <a:r>
              <a:rPr lang="en-US" sz="2400" kern="0" dirty="0">
                <a:latin typeface="Arial"/>
                <a:ea typeface="+mj-ea"/>
                <a:cs typeface="+mj-cs"/>
              </a:rPr>
              <a:t> securities, </a:t>
            </a:r>
            <a:endParaRPr lang="en-US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1066800" y="3500735"/>
            <a:ext cx="68199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2400" b="1" kern="0" dirty="0">
                <a:latin typeface="Arial"/>
                <a:ea typeface="+mj-ea"/>
                <a:cs typeface="+mj-cs"/>
              </a:rPr>
              <a:t>                                      and lowers Money Supply</a:t>
            </a:r>
            <a:endParaRPr lang="en-US" sz="2400" b="1" dirty="0"/>
          </a:p>
        </p:txBody>
      </p:sp>
      <p:sp>
        <p:nvSpPr>
          <p:cNvPr id="22" name="Rectangle 21"/>
          <p:cNvSpPr/>
          <p:nvPr/>
        </p:nvSpPr>
        <p:spPr>
          <a:xfrm>
            <a:off x="1066800" y="4513613"/>
            <a:ext cx="33147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2400" kern="0" dirty="0">
                <a:latin typeface="Arial"/>
                <a:ea typeface="+mj-ea"/>
                <a:cs typeface="+mj-cs"/>
              </a:rPr>
              <a:t>During </a:t>
            </a:r>
            <a:r>
              <a:rPr lang="en-US" sz="2400" kern="0" dirty="0">
                <a:solidFill>
                  <a:srgbClr val="FF9900"/>
                </a:solidFill>
                <a:latin typeface="Arial"/>
                <a:ea typeface="+mj-ea"/>
                <a:cs typeface="+mj-cs"/>
              </a:rPr>
              <a:t>unemployment</a:t>
            </a:r>
            <a:r>
              <a:rPr lang="en-US" sz="2400" kern="0" dirty="0">
                <a:latin typeface="Arial"/>
                <a:ea typeface="+mj-ea"/>
                <a:cs typeface="+mj-cs"/>
              </a:rPr>
              <a:t>: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06842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4" grpId="0"/>
      <p:bldP spid="23" grpId="0"/>
      <p:bldP spid="12" grpId="0"/>
      <p:bldP spid="370691" grpId="0" build="p"/>
      <p:bldP spid="3" grpId="0"/>
      <p:bldP spid="7" grpId="0"/>
      <p:bldP spid="14342" grpId="0"/>
      <p:bldP spid="9" grpId="0"/>
      <p:bldP spid="11" grpId="0"/>
      <p:bldP spid="13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5"/>
          <p:cNvSpPr txBox="1">
            <a:spLocks noChangeArrowheads="1"/>
          </p:cNvSpPr>
          <p:nvPr/>
        </p:nvSpPr>
        <p:spPr bwMode="auto">
          <a:xfrm>
            <a:off x="152400" y="152400"/>
            <a:ext cx="830580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Federal Reserve System - Balance Sheet </a:t>
            </a:r>
          </a:p>
        </p:txBody>
      </p:sp>
      <p:sp>
        <p:nvSpPr>
          <p:cNvPr id="16387" name="Text Box 8"/>
          <p:cNvSpPr txBox="1">
            <a:spLocks noChangeArrowheads="1"/>
          </p:cNvSpPr>
          <p:nvPr/>
        </p:nvSpPr>
        <p:spPr bwMode="auto">
          <a:xfrm>
            <a:off x="228600" y="1371600"/>
            <a:ext cx="2819400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alibri" panose="020F0502020204030204" pitchFamily="34" charset="0"/>
                <a:cs typeface="Calibri" panose="020F0502020204030204" pitchFamily="34" charset="0"/>
              </a:rPr>
              <a:t>Government securities</a:t>
            </a:r>
          </a:p>
        </p:txBody>
      </p:sp>
      <p:sp>
        <p:nvSpPr>
          <p:cNvPr id="16388" name="Text Box 9"/>
          <p:cNvSpPr txBox="1">
            <a:spLocks noChangeArrowheads="1"/>
          </p:cNvSpPr>
          <p:nvPr/>
        </p:nvSpPr>
        <p:spPr bwMode="auto">
          <a:xfrm>
            <a:off x="3048000" y="1371600"/>
            <a:ext cx="914400" cy="34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$2,461</a:t>
            </a:r>
          </a:p>
        </p:txBody>
      </p:sp>
      <p:sp>
        <p:nvSpPr>
          <p:cNvPr id="16389" name="Text Box 10"/>
          <p:cNvSpPr txBox="1">
            <a:spLocks noChangeArrowheads="1"/>
          </p:cNvSpPr>
          <p:nvPr/>
        </p:nvSpPr>
        <p:spPr bwMode="auto">
          <a:xfrm>
            <a:off x="4724400" y="1371600"/>
            <a:ext cx="2286000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alibri" panose="020F0502020204030204" pitchFamily="34" charset="0"/>
                <a:cs typeface="Calibri" panose="020F0502020204030204" pitchFamily="34" charset="0"/>
              </a:rPr>
              <a:t>Fed notes</a:t>
            </a:r>
          </a:p>
        </p:txBody>
      </p:sp>
      <p:sp>
        <p:nvSpPr>
          <p:cNvPr id="16390" name="Text Box 11"/>
          <p:cNvSpPr txBox="1">
            <a:spLocks noChangeArrowheads="1"/>
          </p:cNvSpPr>
          <p:nvPr/>
        </p:nvSpPr>
        <p:spPr bwMode="auto">
          <a:xfrm>
            <a:off x="7391400" y="1411288"/>
            <a:ext cx="1066800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$1,385</a:t>
            </a:r>
          </a:p>
        </p:txBody>
      </p:sp>
      <p:sp>
        <p:nvSpPr>
          <p:cNvPr id="16391" name="Text Box 12"/>
          <p:cNvSpPr txBox="1">
            <a:spLocks noChangeArrowheads="1"/>
          </p:cNvSpPr>
          <p:nvPr/>
        </p:nvSpPr>
        <p:spPr bwMode="auto">
          <a:xfrm>
            <a:off x="228600" y="1752600"/>
            <a:ext cx="2514600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Mortgage Backed Sec.</a:t>
            </a:r>
          </a:p>
        </p:txBody>
      </p:sp>
      <p:sp>
        <p:nvSpPr>
          <p:cNvPr id="16392" name="Text Box 13"/>
          <p:cNvSpPr txBox="1">
            <a:spLocks noChangeArrowheads="1"/>
          </p:cNvSpPr>
          <p:nvPr/>
        </p:nvSpPr>
        <p:spPr bwMode="auto">
          <a:xfrm>
            <a:off x="3048000" y="1752600"/>
            <a:ext cx="914400" cy="34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$1,761</a:t>
            </a:r>
          </a:p>
        </p:txBody>
      </p:sp>
      <p:sp>
        <p:nvSpPr>
          <p:cNvPr id="16393" name="Text Box 14"/>
          <p:cNvSpPr txBox="1">
            <a:spLocks noChangeArrowheads="1"/>
          </p:cNvSpPr>
          <p:nvPr/>
        </p:nvSpPr>
        <p:spPr bwMode="auto">
          <a:xfrm>
            <a:off x="228600" y="2657475"/>
            <a:ext cx="1143000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Total</a:t>
            </a:r>
          </a:p>
        </p:txBody>
      </p:sp>
      <p:sp>
        <p:nvSpPr>
          <p:cNvPr id="16394" name="Text Box 15"/>
          <p:cNvSpPr txBox="1">
            <a:spLocks noChangeArrowheads="1"/>
          </p:cNvSpPr>
          <p:nvPr/>
        </p:nvSpPr>
        <p:spPr bwMode="auto">
          <a:xfrm>
            <a:off x="2971800" y="2667000"/>
            <a:ext cx="990600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$4,490</a:t>
            </a:r>
          </a:p>
        </p:txBody>
      </p:sp>
      <p:sp>
        <p:nvSpPr>
          <p:cNvPr id="16395" name="Text Box 16"/>
          <p:cNvSpPr txBox="1">
            <a:spLocks noChangeArrowheads="1"/>
          </p:cNvSpPr>
          <p:nvPr/>
        </p:nvSpPr>
        <p:spPr bwMode="auto">
          <a:xfrm>
            <a:off x="4724400" y="2667000"/>
            <a:ext cx="1143000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latin typeface="Calibri" panose="020F0502020204030204" pitchFamily="34" charset="0"/>
                <a:cs typeface="Calibri" panose="020F0502020204030204" pitchFamily="34" charset="0"/>
              </a:rPr>
              <a:t>Total</a:t>
            </a:r>
          </a:p>
        </p:txBody>
      </p:sp>
      <p:sp>
        <p:nvSpPr>
          <p:cNvPr id="16396" name="Text Box 17"/>
          <p:cNvSpPr txBox="1">
            <a:spLocks noChangeArrowheads="1"/>
          </p:cNvSpPr>
          <p:nvPr/>
        </p:nvSpPr>
        <p:spPr bwMode="auto">
          <a:xfrm>
            <a:off x="7391400" y="2667000"/>
            <a:ext cx="990600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$4,490</a:t>
            </a:r>
          </a:p>
        </p:txBody>
      </p:sp>
      <p:sp>
        <p:nvSpPr>
          <p:cNvPr id="16397" name="Line 19"/>
          <p:cNvSpPr>
            <a:spLocks noChangeShapeType="1"/>
          </p:cNvSpPr>
          <p:nvPr/>
        </p:nvSpPr>
        <p:spPr bwMode="auto">
          <a:xfrm>
            <a:off x="7391400" y="2554288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398" name="Line 20"/>
          <p:cNvSpPr>
            <a:spLocks noChangeShapeType="1"/>
          </p:cNvSpPr>
          <p:nvPr/>
        </p:nvSpPr>
        <p:spPr bwMode="auto">
          <a:xfrm>
            <a:off x="3048000" y="2554288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399" name="Text Box 21"/>
          <p:cNvSpPr txBox="1">
            <a:spLocks noChangeArrowheads="1"/>
          </p:cNvSpPr>
          <p:nvPr/>
        </p:nvSpPr>
        <p:spPr bwMode="auto">
          <a:xfrm>
            <a:off x="228600" y="2173288"/>
            <a:ext cx="1981200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Other assets</a:t>
            </a:r>
          </a:p>
        </p:txBody>
      </p:sp>
      <p:sp>
        <p:nvSpPr>
          <p:cNvPr id="16400" name="Text Box 22"/>
          <p:cNvSpPr txBox="1">
            <a:spLocks noChangeArrowheads="1"/>
          </p:cNvSpPr>
          <p:nvPr/>
        </p:nvSpPr>
        <p:spPr bwMode="auto">
          <a:xfrm>
            <a:off x="3048000" y="2096768"/>
            <a:ext cx="838200" cy="34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$268</a:t>
            </a:r>
          </a:p>
        </p:txBody>
      </p:sp>
      <p:sp>
        <p:nvSpPr>
          <p:cNvPr id="16401" name="Text Box 23"/>
          <p:cNvSpPr txBox="1">
            <a:spLocks noChangeArrowheads="1"/>
          </p:cNvSpPr>
          <p:nvPr/>
        </p:nvSpPr>
        <p:spPr bwMode="auto">
          <a:xfrm>
            <a:off x="4714875" y="1752600"/>
            <a:ext cx="1838325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alibri" panose="020F0502020204030204" pitchFamily="34" charset="0"/>
                <a:cs typeface="Calibri" panose="020F0502020204030204" pitchFamily="34" charset="0"/>
              </a:rPr>
              <a:t>Deposits</a:t>
            </a:r>
          </a:p>
        </p:txBody>
      </p:sp>
      <p:sp>
        <p:nvSpPr>
          <p:cNvPr id="16402" name="Text Box 24"/>
          <p:cNvSpPr txBox="1">
            <a:spLocks noChangeArrowheads="1"/>
          </p:cNvSpPr>
          <p:nvPr/>
        </p:nvSpPr>
        <p:spPr bwMode="auto">
          <a:xfrm>
            <a:off x="7391400" y="1752600"/>
            <a:ext cx="990600" cy="34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$2,426</a:t>
            </a:r>
          </a:p>
        </p:txBody>
      </p:sp>
      <p:sp>
        <p:nvSpPr>
          <p:cNvPr id="16403" name="Text Box 25"/>
          <p:cNvSpPr txBox="1">
            <a:spLocks noChangeArrowheads="1"/>
          </p:cNvSpPr>
          <p:nvPr/>
        </p:nvSpPr>
        <p:spPr bwMode="auto">
          <a:xfrm>
            <a:off x="4724400" y="2076450"/>
            <a:ext cx="26670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Other liabilities and net worth</a:t>
            </a:r>
          </a:p>
        </p:txBody>
      </p:sp>
      <p:sp>
        <p:nvSpPr>
          <p:cNvPr id="16404" name="Text Box 26"/>
          <p:cNvSpPr txBox="1">
            <a:spLocks noChangeArrowheads="1"/>
          </p:cNvSpPr>
          <p:nvPr/>
        </p:nvSpPr>
        <p:spPr bwMode="auto">
          <a:xfrm>
            <a:off x="7391400" y="2133600"/>
            <a:ext cx="838200" cy="34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$679</a:t>
            </a:r>
          </a:p>
        </p:txBody>
      </p:sp>
      <p:sp>
        <p:nvSpPr>
          <p:cNvPr id="16405" name="Line 5"/>
          <p:cNvSpPr>
            <a:spLocks noChangeShapeType="1"/>
          </p:cNvSpPr>
          <p:nvPr/>
        </p:nvSpPr>
        <p:spPr bwMode="auto">
          <a:xfrm>
            <a:off x="228600" y="117475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06" name="Text Box 11"/>
          <p:cNvSpPr txBox="1">
            <a:spLocks noChangeArrowheads="1"/>
          </p:cNvSpPr>
          <p:nvPr/>
        </p:nvSpPr>
        <p:spPr bwMode="auto">
          <a:xfrm>
            <a:off x="1066800" y="793750"/>
            <a:ext cx="236220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>
                <a:latin typeface="Calibri" panose="020F0502020204030204" pitchFamily="34" charset="0"/>
                <a:cs typeface="Calibri" panose="020F0502020204030204" pitchFamily="34" charset="0"/>
              </a:rPr>
              <a:t>Assets</a:t>
            </a: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07" name="Text Box 12"/>
          <p:cNvSpPr txBox="1">
            <a:spLocks noChangeArrowheads="1"/>
          </p:cNvSpPr>
          <p:nvPr/>
        </p:nvSpPr>
        <p:spPr bwMode="auto">
          <a:xfrm>
            <a:off x="5638800" y="793750"/>
            <a:ext cx="236220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>
                <a:latin typeface="Calibri" panose="020F0502020204030204" pitchFamily="34" charset="0"/>
                <a:cs typeface="Calibri" panose="020F0502020204030204" pitchFamily="34" charset="0"/>
              </a:rPr>
              <a:t>Liabilities</a:t>
            </a: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08" name="Line 5"/>
          <p:cNvSpPr>
            <a:spLocks noChangeShapeType="1"/>
          </p:cNvSpPr>
          <p:nvPr/>
        </p:nvSpPr>
        <p:spPr bwMode="auto">
          <a:xfrm>
            <a:off x="4648200" y="117475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385" name="Rectangle 1"/>
          <p:cNvSpPr>
            <a:spLocks noChangeArrowheads="1"/>
          </p:cNvSpPr>
          <p:nvPr/>
        </p:nvSpPr>
        <p:spPr bwMode="auto">
          <a:xfrm>
            <a:off x="228600" y="3254375"/>
            <a:ext cx="838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If the Fed conducted open market operations in order to </a:t>
            </a:r>
            <a:r>
              <a:rPr lang="en-US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increase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money supply by purchasing $1,000,000,000 in government securities.  </a:t>
            </a:r>
          </a:p>
        </p:txBody>
      </p:sp>
      <p:sp>
        <p:nvSpPr>
          <p:cNvPr id="38" name="Text Box 8"/>
          <p:cNvSpPr txBox="1">
            <a:spLocks noChangeArrowheads="1"/>
          </p:cNvSpPr>
          <p:nvPr/>
        </p:nvSpPr>
        <p:spPr bwMode="auto">
          <a:xfrm>
            <a:off x="228600" y="4692650"/>
            <a:ext cx="2819400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alibri" panose="020F0502020204030204" pitchFamily="34" charset="0"/>
                <a:cs typeface="Calibri" panose="020F0502020204030204" pitchFamily="34" charset="0"/>
              </a:rPr>
              <a:t>Government securities</a:t>
            </a:r>
          </a:p>
        </p:txBody>
      </p: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3048000" y="469265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$2,561</a:t>
            </a:r>
          </a:p>
        </p:txBody>
      </p:sp>
      <p:sp>
        <p:nvSpPr>
          <p:cNvPr id="40" name="Text Box 10"/>
          <p:cNvSpPr txBox="1">
            <a:spLocks noChangeArrowheads="1"/>
          </p:cNvSpPr>
          <p:nvPr/>
        </p:nvSpPr>
        <p:spPr bwMode="auto">
          <a:xfrm>
            <a:off x="4724400" y="4692650"/>
            <a:ext cx="2286000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alibri" panose="020F0502020204030204" pitchFamily="34" charset="0"/>
                <a:cs typeface="Calibri" panose="020F0502020204030204" pitchFamily="34" charset="0"/>
              </a:rPr>
              <a:t>Fed notes</a:t>
            </a:r>
          </a:p>
        </p:txBody>
      </p:sp>
      <p:sp>
        <p:nvSpPr>
          <p:cNvPr id="41" name="Text Box 11"/>
          <p:cNvSpPr txBox="1">
            <a:spLocks noChangeArrowheads="1"/>
          </p:cNvSpPr>
          <p:nvPr/>
        </p:nvSpPr>
        <p:spPr bwMode="auto">
          <a:xfrm>
            <a:off x="7391400" y="4732338"/>
            <a:ext cx="1066800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$1,385</a:t>
            </a:r>
          </a:p>
        </p:txBody>
      </p:sp>
      <p:sp>
        <p:nvSpPr>
          <p:cNvPr id="42" name="Text Box 12"/>
          <p:cNvSpPr txBox="1">
            <a:spLocks noChangeArrowheads="1"/>
          </p:cNvSpPr>
          <p:nvPr/>
        </p:nvSpPr>
        <p:spPr bwMode="auto">
          <a:xfrm>
            <a:off x="228600" y="5073650"/>
            <a:ext cx="2514600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Mortgage Backed Sec.</a:t>
            </a:r>
          </a:p>
        </p:txBody>
      </p:sp>
      <p:sp>
        <p:nvSpPr>
          <p:cNvPr id="43" name="Text Box 13"/>
          <p:cNvSpPr txBox="1">
            <a:spLocks noChangeArrowheads="1"/>
          </p:cNvSpPr>
          <p:nvPr/>
        </p:nvSpPr>
        <p:spPr bwMode="auto">
          <a:xfrm>
            <a:off x="3048000" y="5073650"/>
            <a:ext cx="914400" cy="34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$1,761</a:t>
            </a:r>
          </a:p>
        </p:txBody>
      </p:sp>
      <p:sp>
        <p:nvSpPr>
          <p:cNvPr id="44" name="Text Box 14"/>
          <p:cNvSpPr txBox="1">
            <a:spLocks noChangeArrowheads="1"/>
          </p:cNvSpPr>
          <p:nvPr/>
        </p:nvSpPr>
        <p:spPr bwMode="auto">
          <a:xfrm>
            <a:off x="228600" y="5978525"/>
            <a:ext cx="1143000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Total</a:t>
            </a:r>
          </a:p>
        </p:txBody>
      </p:sp>
      <p:sp>
        <p:nvSpPr>
          <p:cNvPr id="45" name="Text Box 15"/>
          <p:cNvSpPr txBox="1">
            <a:spLocks noChangeArrowheads="1"/>
          </p:cNvSpPr>
          <p:nvPr/>
        </p:nvSpPr>
        <p:spPr bwMode="auto">
          <a:xfrm>
            <a:off x="2971800" y="5988050"/>
            <a:ext cx="990600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$4,490</a:t>
            </a:r>
          </a:p>
        </p:txBody>
      </p:sp>
      <p:sp>
        <p:nvSpPr>
          <p:cNvPr id="46" name="Text Box 16"/>
          <p:cNvSpPr txBox="1">
            <a:spLocks noChangeArrowheads="1"/>
          </p:cNvSpPr>
          <p:nvPr/>
        </p:nvSpPr>
        <p:spPr bwMode="auto">
          <a:xfrm>
            <a:off x="4724400" y="5988050"/>
            <a:ext cx="1143000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latin typeface="Calibri" panose="020F0502020204030204" pitchFamily="34" charset="0"/>
                <a:cs typeface="Calibri" panose="020F0502020204030204" pitchFamily="34" charset="0"/>
              </a:rPr>
              <a:t>Total</a:t>
            </a:r>
          </a:p>
        </p:txBody>
      </p:sp>
      <p:sp>
        <p:nvSpPr>
          <p:cNvPr id="47" name="Text Box 17"/>
          <p:cNvSpPr txBox="1">
            <a:spLocks noChangeArrowheads="1"/>
          </p:cNvSpPr>
          <p:nvPr/>
        </p:nvSpPr>
        <p:spPr bwMode="auto">
          <a:xfrm>
            <a:off x="7391400" y="5988050"/>
            <a:ext cx="990600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$4,490</a:t>
            </a:r>
          </a:p>
        </p:txBody>
      </p:sp>
      <p:sp>
        <p:nvSpPr>
          <p:cNvPr id="48" name="Line 19"/>
          <p:cNvSpPr>
            <a:spLocks noChangeShapeType="1"/>
          </p:cNvSpPr>
          <p:nvPr/>
        </p:nvSpPr>
        <p:spPr bwMode="auto">
          <a:xfrm>
            <a:off x="7391400" y="5875338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Line 20"/>
          <p:cNvSpPr>
            <a:spLocks noChangeShapeType="1"/>
          </p:cNvSpPr>
          <p:nvPr/>
        </p:nvSpPr>
        <p:spPr bwMode="auto">
          <a:xfrm>
            <a:off x="3048000" y="5875338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" name="Text Box 21"/>
          <p:cNvSpPr txBox="1">
            <a:spLocks noChangeArrowheads="1"/>
          </p:cNvSpPr>
          <p:nvPr/>
        </p:nvSpPr>
        <p:spPr bwMode="auto">
          <a:xfrm>
            <a:off x="228600" y="5418138"/>
            <a:ext cx="1981200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Other assets</a:t>
            </a:r>
          </a:p>
        </p:txBody>
      </p:sp>
      <p:sp>
        <p:nvSpPr>
          <p:cNvPr id="51" name="Text Box 22"/>
          <p:cNvSpPr txBox="1">
            <a:spLocks noChangeArrowheads="1"/>
          </p:cNvSpPr>
          <p:nvPr/>
        </p:nvSpPr>
        <p:spPr bwMode="auto">
          <a:xfrm>
            <a:off x="3048000" y="5417818"/>
            <a:ext cx="838200" cy="34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$268</a:t>
            </a:r>
          </a:p>
        </p:txBody>
      </p:sp>
      <p:sp>
        <p:nvSpPr>
          <p:cNvPr id="52" name="Text Box 23"/>
          <p:cNvSpPr txBox="1">
            <a:spLocks noChangeArrowheads="1"/>
          </p:cNvSpPr>
          <p:nvPr/>
        </p:nvSpPr>
        <p:spPr bwMode="auto">
          <a:xfrm>
            <a:off x="4714875" y="5073650"/>
            <a:ext cx="1838325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alibri" panose="020F0502020204030204" pitchFamily="34" charset="0"/>
                <a:cs typeface="Calibri" panose="020F0502020204030204" pitchFamily="34" charset="0"/>
              </a:rPr>
              <a:t>Deposits</a:t>
            </a:r>
          </a:p>
        </p:txBody>
      </p:sp>
      <p:sp>
        <p:nvSpPr>
          <p:cNvPr id="53" name="Text Box 24"/>
          <p:cNvSpPr txBox="1">
            <a:spLocks noChangeArrowheads="1"/>
          </p:cNvSpPr>
          <p:nvPr/>
        </p:nvSpPr>
        <p:spPr bwMode="auto">
          <a:xfrm>
            <a:off x="7391400" y="5073650"/>
            <a:ext cx="99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$2,526</a:t>
            </a:r>
          </a:p>
        </p:txBody>
      </p:sp>
      <p:sp>
        <p:nvSpPr>
          <p:cNvPr id="54" name="Text Box 25"/>
          <p:cNvSpPr txBox="1">
            <a:spLocks noChangeArrowheads="1"/>
          </p:cNvSpPr>
          <p:nvPr/>
        </p:nvSpPr>
        <p:spPr bwMode="auto">
          <a:xfrm>
            <a:off x="4724400" y="5397500"/>
            <a:ext cx="26670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Other liabilities and net worth</a:t>
            </a:r>
          </a:p>
        </p:txBody>
      </p:sp>
      <p:sp>
        <p:nvSpPr>
          <p:cNvPr id="55" name="Text Box 26"/>
          <p:cNvSpPr txBox="1">
            <a:spLocks noChangeArrowheads="1"/>
          </p:cNvSpPr>
          <p:nvPr/>
        </p:nvSpPr>
        <p:spPr bwMode="auto">
          <a:xfrm>
            <a:off x="7391400" y="5454650"/>
            <a:ext cx="838200" cy="34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$679</a:t>
            </a:r>
          </a:p>
        </p:txBody>
      </p:sp>
      <p:sp>
        <p:nvSpPr>
          <p:cNvPr id="56" name="Line 5"/>
          <p:cNvSpPr>
            <a:spLocks noChangeShapeType="1"/>
          </p:cNvSpPr>
          <p:nvPr/>
        </p:nvSpPr>
        <p:spPr bwMode="auto">
          <a:xfrm>
            <a:off x="228600" y="44958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Text Box 11"/>
          <p:cNvSpPr txBox="1">
            <a:spLocks noChangeArrowheads="1"/>
          </p:cNvSpPr>
          <p:nvPr/>
        </p:nvSpPr>
        <p:spPr bwMode="auto">
          <a:xfrm>
            <a:off x="1066800" y="4114800"/>
            <a:ext cx="236220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>
                <a:latin typeface="Calibri" panose="020F0502020204030204" pitchFamily="34" charset="0"/>
                <a:cs typeface="Calibri" panose="020F0502020204030204" pitchFamily="34" charset="0"/>
              </a:rPr>
              <a:t>Assets</a:t>
            </a: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Text Box 12"/>
          <p:cNvSpPr txBox="1">
            <a:spLocks noChangeArrowheads="1"/>
          </p:cNvSpPr>
          <p:nvPr/>
        </p:nvSpPr>
        <p:spPr bwMode="auto">
          <a:xfrm>
            <a:off x="5638800" y="4114800"/>
            <a:ext cx="236220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>
                <a:latin typeface="Calibri" panose="020F0502020204030204" pitchFamily="34" charset="0"/>
                <a:cs typeface="Calibri" panose="020F0502020204030204" pitchFamily="34" charset="0"/>
              </a:rPr>
              <a:t>Liabilities</a:t>
            </a: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" name="Line 5"/>
          <p:cNvSpPr>
            <a:spLocks noChangeShapeType="1"/>
          </p:cNvSpPr>
          <p:nvPr/>
        </p:nvSpPr>
        <p:spPr bwMode="auto">
          <a:xfrm>
            <a:off x="4648200" y="44958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52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2782"/>
            <a:ext cx="3436938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Discount Rate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2425" y="841375"/>
            <a:ext cx="8562975" cy="387798"/>
          </a:xfrm>
        </p:spPr>
        <p:txBody>
          <a:bodyPr>
            <a:spAutoFit/>
          </a:bodyPr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The discount rate is interest rate the Fed charges on loans to banks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83820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During inflation the Fed increases the discount rate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85800" y="1752600"/>
            <a:ext cx="85344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</a:pPr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During unemployment the Fed decreases the discount rate</a:t>
            </a:r>
          </a:p>
        </p:txBody>
      </p:sp>
      <p:sp>
        <p:nvSpPr>
          <p:cNvPr id="18438" name="Rectangle 2"/>
          <p:cNvSpPr txBox="1">
            <a:spLocks noChangeArrowheads="1"/>
          </p:cNvSpPr>
          <p:nvPr/>
        </p:nvSpPr>
        <p:spPr bwMode="auto">
          <a:xfrm>
            <a:off x="228600" y="2438400"/>
            <a:ext cx="7772400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Federal Funds Market: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market in which banks lend to each other for less than 24 hours</a:t>
            </a:r>
            <a:endParaRPr lang="en-US" sz="24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39" name="Rectangle 2"/>
          <p:cNvSpPr txBox="1">
            <a:spLocks noChangeArrowheads="1"/>
          </p:cNvSpPr>
          <p:nvPr/>
        </p:nvSpPr>
        <p:spPr bwMode="auto">
          <a:xfrm>
            <a:off x="254000" y="3657600"/>
            <a:ext cx="77724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Federal Funds Rate: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interest rate banks charge for overnight loans to other banks</a:t>
            </a:r>
            <a:endParaRPr lang="en-US" sz="24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85800" y="4552950"/>
            <a:ext cx="7696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During inflation the Fed would increase the federal funds rate to restrict bank liquidity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85800" y="5417403"/>
            <a:ext cx="7696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During unemployment the Fed would decrease the federal funds rate to create bank liquidity</a:t>
            </a:r>
          </a:p>
        </p:txBody>
      </p:sp>
    </p:spTree>
    <p:extLst>
      <p:ext uri="{BB962C8B-B14F-4D97-AF65-F5344CB8AC3E}">
        <p14:creationId xmlns:p14="http://schemas.microsoft.com/office/powerpoint/2010/main" val="3197999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787" grpId="0" build="p" autoUpdateAnimBg="0"/>
      <p:bldP spid="5" grpId="0" build="p" autoUpdateAnimBg="0"/>
      <p:bldP spid="6" grpId="0" build="p" autoUpdateAnimBg="0"/>
      <p:bldP spid="18438" grpId="0"/>
      <p:bldP spid="18439" grpId="0"/>
      <p:bldP spid="10" grpId="0" build="p" autoUpdateAnimBg="0"/>
      <p:bldP spid="1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2782"/>
            <a:ext cx="3429000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Reserve Ratio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077200" cy="830997"/>
          </a:xfrm>
        </p:spPr>
        <p:txBody>
          <a:bodyPr>
            <a:spAutoFit/>
          </a:bodyPr>
          <a:lstStyle/>
          <a:p>
            <a:pPr marL="0" indent="0">
              <a:buFontTx/>
              <a:buNone/>
            </a:pPr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The Fed determines how much a financial institution must keep in reserve as a percentage of its total assets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771471"/>
            <a:ext cx="8229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During inflation the Fed would increase the reserve ratio allowing more excess reserves thus increasing liquidity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09600" y="2743200"/>
            <a:ext cx="8229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During unemployment the Fed would decrease the reserve ratio reducing excess reserves thus restricting liquidity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81000" y="3676471"/>
            <a:ext cx="7924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Not considered a viable monetary tool because changing the reserve ratio generates some instability and is thus infrequently used</a:t>
            </a:r>
          </a:p>
        </p:txBody>
      </p:sp>
    </p:spTree>
    <p:extLst>
      <p:ext uri="{BB962C8B-B14F-4D97-AF65-F5344CB8AC3E}">
        <p14:creationId xmlns:p14="http://schemas.microsoft.com/office/powerpoint/2010/main" val="3774837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55" grpId="0" build="p" autoUpdateAnimBg="0"/>
      <p:bldP spid="5" grpId="0" build="p" autoUpdateAnimBg="0"/>
      <p:bldP spid="6" grpId="0" build="p" autoUpdateAnimBg="0"/>
      <p:bldP spid="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1194"/>
            <a:ext cx="8569325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Shortcomings of monetary policy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98512"/>
            <a:ext cx="5410200" cy="1563688"/>
          </a:xfrm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2800">
                <a:latin typeface="Calibri" panose="020F0502020204030204" pitchFamily="34" charset="0"/>
                <a:cs typeface="Calibri" panose="020F0502020204030204" pitchFamily="34" charset="0"/>
              </a:rPr>
              <a:t>multiplier inaccuracy</a:t>
            </a:r>
          </a:p>
          <a:p>
            <a:pPr>
              <a:lnSpc>
                <a:spcPct val="70000"/>
              </a:lnSpc>
            </a:pPr>
            <a:r>
              <a:rPr lang="en-US" sz="2800">
                <a:latin typeface="Calibri" panose="020F0502020204030204" pitchFamily="34" charset="0"/>
                <a:cs typeface="Calibri" panose="020F0502020204030204" pitchFamily="34" charset="0"/>
              </a:rPr>
              <a:t>competition of non-banks</a:t>
            </a:r>
          </a:p>
          <a:p>
            <a:pPr>
              <a:lnSpc>
                <a:spcPct val="70000"/>
              </a:lnSpc>
            </a:pPr>
            <a:r>
              <a:rPr lang="en-US" sz="2800">
                <a:latin typeface="Calibri" panose="020F0502020204030204" pitchFamily="34" charset="0"/>
                <a:cs typeface="Calibri" panose="020F0502020204030204" pitchFamily="34" charset="0"/>
              </a:rPr>
              <a:t>definition of money</a:t>
            </a:r>
          </a:p>
          <a:p>
            <a:pPr>
              <a:lnSpc>
                <a:spcPct val="70000"/>
              </a:lnSpc>
            </a:pPr>
            <a:r>
              <a:rPr lang="en-US" sz="2800">
                <a:latin typeface="Calibri" panose="020F0502020204030204" pitchFamily="34" charset="0"/>
                <a:cs typeface="Calibri" panose="020F0502020204030204" pitchFamily="34" charset="0"/>
              </a:rPr>
              <a:t>lag effects</a:t>
            </a:r>
          </a:p>
        </p:txBody>
      </p:sp>
    </p:spTree>
    <p:extLst>
      <p:ext uri="{BB962C8B-B14F-4D97-AF65-F5344CB8AC3E}">
        <p14:creationId xmlns:p14="http://schemas.microsoft.com/office/powerpoint/2010/main" val="3599165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35" grpId="0" uiExpand="1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96738"/>
            <a:ext cx="7315200" cy="505075"/>
          </a:xfrm>
        </p:spPr>
        <p:txBody>
          <a:bodyPr>
            <a:spAutoFit/>
          </a:bodyPr>
          <a:lstStyle/>
          <a:p>
            <a:pPr algn="l">
              <a:lnSpc>
                <a:spcPct val="70000"/>
              </a:lnSpc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Key Topics</a:t>
            </a:r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153400" cy="2586038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How is money created in the economy?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major tools the Federal Reserve uses to control the money supply?</a:t>
            </a:r>
          </a:p>
          <a:p>
            <a:pPr lvl="1">
              <a:lnSpc>
                <a:spcPct val="90000"/>
              </a:lnSpc>
              <a:buFont typeface="Arial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Reserves</a:t>
            </a:r>
          </a:p>
          <a:p>
            <a:pPr lvl="1">
              <a:lnSpc>
                <a:spcPct val="90000"/>
              </a:lnSpc>
              <a:buFont typeface="Arial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Discount Rate</a:t>
            </a:r>
          </a:p>
          <a:p>
            <a:pPr lvl="1">
              <a:lnSpc>
                <a:spcPct val="90000"/>
              </a:lnSpc>
              <a:buFont typeface="Arial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Open Market Operations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federal funds rate?</a:t>
            </a:r>
          </a:p>
        </p:txBody>
      </p:sp>
    </p:spTree>
    <p:extLst>
      <p:ext uri="{BB962C8B-B14F-4D97-AF65-F5344CB8AC3E}">
        <p14:creationId xmlns:p14="http://schemas.microsoft.com/office/powerpoint/2010/main" val="605727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477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1652"/>
            <a:ext cx="7696200" cy="830997"/>
          </a:xfrm>
        </p:spPr>
        <p:txBody>
          <a:bodyPr>
            <a:spAutoFit/>
          </a:bodyPr>
          <a:lstStyle/>
          <a:p>
            <a:pPr algn="l"/>
            <a:r>
              <a:rPr lang="en-US" sz="2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the Middle Ages, gold was the money of choice in most European nations</a:t>
            </a:r>
          </a:p>
        </p:txBody>
      </p:sp>
      <p:sp>
        <p:nvSpPr>
          <p:cNvPr id="4099" name="Rectangle 2"/>
          <p:cNvSpPr txBox="1">
            <a:spLocks noChangeArrowheads="1"/>
          </p:cNvSpPr>
          <p:nvPr/>
        </p:nvSpPr>
        <p:spPr bwMode="auto">
          <a:xfrm>
            <a:off x="228600" y="304800"/>
            <a:ext cx="73152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7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History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1752600"/>
            <a:ext cx="7239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Goldsmiths, people who would keep other people’s gold safe for a service charge founded the modern banking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2667000"/>
            <a:ext cx="8077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People used receipts from a goldsmith as paper money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(the first currency)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3657600"/>
            <a:ext cx="8229600" cy="395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Goldsmiths made loans and received interest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(first banks)</a:t>
            </a:r>
          </a:p>
        </p:txBody>
      </p:sp>
      <p:sp>
        <p:nvSpPr>
          <p:cNvPr id="4103" name="Rectangle 2"/>
          <p:cNvSpPr txBox="1">
            <a:spLocks noChangeArrowheads="1"/>
          </p:cNvSpPr>
          <p:nvPr/>
        </p:nvSpPr>
        <p:spPr bwMode="auto">
          <a:xfrm>
            <a:off x="457200" y="4191000"/>
            <a:ext cx="80772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Today banks get their money to lend from depositors</a:t>
            </a:r>
          </a:p>
        </p:txBody>
      </p:sp>
    </p:spTree>
    <p:extLst>
      <p:ext uri="{BB962C8B-B14F-4D97-AF65-F5344CB8AC3E}">
        <p14:creationId xmlns:p14="http://schemas.microsoft.com/office/powerpoint/2010/main" val="2293061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  <p:bldP spid="8" grpId="0" build="p" autoUpdateAnimBg="0"/>
      <p:bldP spid="9" grpId="0" build="p" autoUpdateAnimBg="0"/>
      <p:bldP spid="410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2782"/>
            <a:ext cx="8610600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Modern Banking</a:t>
            </a: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7848600" cy="830997"/>
          </a:xfrm>
        </p:spPr>
        <p:txBody>
          <a:bodyPr>
            <a:spAutoFit/>
          </a:bodyPr>
          <a:lstStyle/>
          <a:p>
            <a:pPr marL="0" indent="0">
              <a:buFontTx/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Fractional reserve banking is a system in which banks keep only a small percentage of their deposits in reserve</a:t>
            </a:r>
          </a:p>
        </p:txBody>
      </p:sp>
      <p:sp>
        <p:nvSpPr>
          <p:cNvPr id="5124" name="Rectangle 2"/>
          <p:cNvSpPr txBox="1">
            <a:spLocks noChangeArrowheads="1"/>
          </p:cNvSpPr>
          <p:nvPr/>
        </p:nvSpPr>
        <p:spPr bwMode="auto">
          <a:xfrm>
            <a:off x="304800" y="1852839"/>
            <a:ext cx="3581400" cy="445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Required Reserves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09600" y="2209800"/>
            <a:ext cx="7391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minimum balance that the Fed requires a bank to hold in vault cash or on deposit with the Fed</a:t>
            </a:r>
          </a:p>
        </p:txBody>
      </p:sp>
      <p:sp>
        <p:nvSpPr>
          <p:cNvPr id="5126" name="Rectangle 2"/>
          <p:cNvSpPr txBox="1">
            <a:spLocks noChangeArrowheads="1"/>
          </p:cNvSpPr>
          <p:nvPr/>
        </p:nvSpPr>
        <p:spPr bwMode="auto">
          <a:xfrm>
            <a:off x="304800" y="3376839"/>
            <a:ext cx="4876800" cy="445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Required Reserve Ratio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09600" y="3733800"/>
            <a:ext cx="7772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percentage of deposits that the Fed requires a bank to hold in vault cash or on deposit with the Fed</a:t>
            </a:r>
          </a:p>
        </p:txBody>
      </p:sp>
    </p:spTree>
    <p:extLst>
      <p:ext uri="{BB962C8B-B14F-4D97-AF65-F5344CB8AC3E}">
        <p14:creationId xmlns:p14="http://schemas.microsoft.com/office/powerpoint/2010/main" val="1638357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3" grpId="0" build="p" autoUpdateAnimBg="0"/>
      <p:bldP spid="5124" grpId="0"/>
      <p:bldP spid="7" grpId="0" build="p" autoUpdateAnimBg="0"/>
      <p:bldP spid="5126" grpId="0"/>
      <p:bldP spid="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/>
          <p:cNvSpPr txBox="1">
            <a:spLocks noChangeArrowheads="1"/>
          </p:cNvSpPr>
          <p:nvPr/>
        </p:nvSpPr>
        <p:spPr bwMode="auto">
          <a:xfrm>
            <a:off x="228600" y="304800"/>
            <a:ext cx="8534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Required Reserve Ratio of the Fed</a:t>
            </a:r>
          </a:p>
        </p:txBody>
      </p:sp>
      <p:sp>
        <p:nvSpPr>
          <p:cNvPr id="6148" name="Text Box 12"/>
          <p:cNvSpPr txBox="1">
            <a:spLocks noChangeArrowheads="1"/>
          </p:cNvSpPr>
          <p:nvPr/>
        </p:nvSpPr>
        <p:spPr bwMode="auto">
          <a:xfrm>
            <a:off x="304800" y="990600"/>
            <a:ext cx="4495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Checkable deposits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609600" y="1447800"/>
            <a:ext cx="8458200" cy="882650"/>
            <a:chOff x="609600" y="1524000"/>
            <a:chExt cx="8458200" cy="882650"/>
          </a:xfrm>
        </p:grpSpPr>
        <p:sp>
          <p:nvSpPr>
            <p:cNvPr id="6153" name="Text Box 11"/>
            <p:cNvSpPr txBox="1">
              <a:spLocks noChangeArrowheads="1"/>
            </p:cNvSpPr>
            <p:nvPr/>
          </p:nvSpPr>
          <p:spPr bwMode="auto">
            <a:xfrm>
              <a:off x="5105400" y="1524000"/>
              <a:ext cx="3962400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>
                  <a:latin typeface="Calibri" panose="020F0502020204030204" pitchFamily="34" charset="0"/>
                  <a:cs typeface="Calibri" panose="020F0502020204030204" pitchFamily="34" charset="0"/>
                </a:rPr>
                <a:t>Required Reserve Ratio</a:t>
              </a:r>
            </a:p>
          </p:txBody>
        </p:sp>
        <p:sp>
          <p:nvSpPr>
            <p:cNvPr id="3" name="Text Box 15"/>
            <p:cNvSpPr txBox="1">
              <a:spLocks noChangeArrowheads="1"/>
            </p:cNvSpPr>
            <p:nvPr/>
          </p:nvSpPr>
          <p:spPr bwMode="auto">
            <a:xfrm>
              <a:off x="4267200" y="1524000"/>
              <a:ext cx="838200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>
                  <a:latin typeface="Calibri" panose="020F0502020204030204" pitchFamily="34" charset="0"/>
                  <a:cs typeface="Calibri" panose="020F0502020204030204" pitchFamily="34" charset="0"/>
                </a:rPr>
                <a:t>3%</a:t>
              </a:r>
            </a:p>
          </p:txBody>
        </p:sp>
        <p:sp>
          <p:nvSpPr>
            <p:cNvPr id="6155" name="Text Box 17"/>
            <p:cNvSpPr txBox="1">
              <a:spLocks noChangeArrowheads="1"/>
            </p:cNvSpPr>
            <p:nvPr/>
          </p:nvSpPr>
          <p:spPr bwMode="auto">
            <a:xfrm>
              <a:off x="609600" y="1524000"/>
              <a:ext cx="3276600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>
                  <a:latin typeface="Calibri" panose="020F0502020204030204" pitchFamily="34" charset="0"/>
                  <a:cs typeface="Calibri" panose="020F0502020204030204" pitchFamily="34" charset="0"/>
                </a:rPr>
                <a:t>0 - $46.5 million</a:t>
              </a:r>
            </a:p>
          </p:txBody>
        </p:sp>
        <p:sp>
          <p:nvSpPr>
            <p:cNvPr id="6156" name="Text Box 19"/>
            <p:cNvSpPr txBox="1">
              <a:spLocks noChangeArrowheads="1"/>
            </p:cNvSpPr>
            <p:nvPr/>
          </p:nvSpPr>
          <p:spPr bwMode="auto">
            <a:xfrm>
              <a:off x="609600" y="1981200"/>
              <a:ext cx="3352800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>
                  <a:latin typeface="Calibri" panose="020F0502020204030204" pitchFamily="34" charset="0"/>
                  <a:cs typeface="Calibri" panose="020F0502020204030204" pitchFamily="34" charset="0"/>
                </a:rPr>
                <a:t>Over $46.5 million</a:t>
              </a:r>
            </a:p>
          </p:txBody>
        </p:sp>
        <p:sp>
          <p:nvSpPr>
            <p:cNvPr id="6157" name="Text Box 22"/>
            <p:cNvSpPr txBox="1">
              <a:spLocks noChangeArrowheads="1"/>
            </p:cNvSpPr>
            <p:nvPr/>
          </p:nvSpPr>
          <p:spPr bwMode="auto">
            <a:xfrm>
              <a:off x="4267200" y="1981200"/>
              <a:ext cx="914400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>
                  <a:latin typeface="Calibri" panose="020F0502020204030204" pitchFamily="34" charset="0"/>
                  <a:cs typeface="Calibri" panose="020F0502020204030204" pitchFamily="34" charset="0"/>
                </a:rPr>
                <a:t>10%</a:t>
              </a:r>
            </a:p>
          </p:txBody>
        </p:sp>
        <p:sp>
          <p:nvSpPr>
            <p:cNvPr id="6158" name="Text Box 11"/>
            <p:cNvSpPr txBox="1">
              <a:spLocks noChangeArrowheads="1"/>
            </p:cNvSpPr>
            <p:nvPr/>
          </p:nvSpPr>
          <p:spPr bwMode="auto">
            <a:xfrm>
              <a:off x="5105400" y="1981200"/>
              <a:ext cx="3962400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>
                  <a:latin typeface="Calibri" panose="020F0502020204030204" pitchFamily="34" charset="0"/>
                  <a:cs typeface="Calibri" panose="020F0502020204030204" pitchFamily="34" charset="0"/>
                </a:rPr>
                <a:t>Required Reserve Ratio</a:t>
              </a:r>
            </a:p>
          </p:txBody>
        </p:sp>
      </p:grpSp>
      <p:sp>
        <p:nvSpPr>
          <p:cNvPr id="6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590800"/>
            <a:ext cx="8610600" cy="436563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Excess Reserves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457200" y="2971800"/>
            <a:ext cx="8229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Potential loan balances held in vault cash or on deposit with the Fed in excess of required reserves</a:t>
            </a: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57200" y="3886200"/>
            <a:ext cx="7543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Banks are allowed to loan money taken from their excess reserves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381000" y="4876800"/>
            <a:ext cx="7772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Reserves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equal required reserves plus excess reserves</a:t>
            </a:r>
          </a:p>
        </p:txBody>
      </p:sp>
    </p:spTree>
    <p:extLst>
      <p:ext uri="{BB962C8B-B14F-4D97-AF65-F5344CB8AC3E}">
        <p14:creationId xmlns:p14="http://schemas.microsoft.com/office/powerpoint/2010/main" val="3037915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54" grpId="0"/>
      <p:bldP spid="18" grpId="0" build="p" autoUpdateAnimBg="0"/>
      <p:bldP spid="19" grpId="0" build="p" autoUpdateAnimBg="0"/>
      <p:bldP spid="20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97394"/>
            <a:ext cx="8305800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Steps in the multiplication of money</a:t>
            </a:r>
          </a:p>
        </p:txBody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077200" cy="1298575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accepting a new deposit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making a loan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clearing the loan check</a:t>
            </a:r>
          </a:p>
        </p:txBody>
      </p:sp>
    </p:spTree>
    <p:extLst>
      <p:ext uri="{BB962C8B-B14F-4D97-AF65-F5344CB8AC3E}">
        <p14:creationId xmlns:p14="http://schemas.microsoft.com/office/powerpoint/2010/main" val="20868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05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6"/>
          <p:cNvSpPr txBox="1">
            <a:spLocks noChangeArrowheads="1"/>
          </p:cNvSpPr>
          <p:nvPr/>
        </p:nvSpPr>
        <p:spPr bwMode="auto">
          <a:xfrm>
            <a:off x="228600" y="228600"/>
            <a:ext cx="8534400" cy="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Bank - Balance Sheet 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28600" y="1920875"/>
            <a:ext cx="3581400" cy="341313"/>
            <a:chOff x="228600" y="1143000"/>
            <a:chExt cx="3581400" cy="341313"/>
          </a:xfrm>
        </p:grpSpPr>
        <p:sp>
          <p:nvSpPr>
            <p:cNvPr id="8235" name="Text Box 13"/>
            <p:cNvSpPr txBox="1">
              <a:spLocks noChangeArrowheads="1"/>
            </p:cNvSpPr>
            <p:nvPr/>
          </p:nvSpPr>
          <p:spPr bwMode="auto">
            <a:xfrm>
              <a:off x="228600" y="1143000"/>
              <a:ext cx="2438400" cy="34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Required Reserves</a:t>
              </a:r>
            </a:p>
          </p:txBody>
        </p:sp>
        <p:sp>
          <p:nvSpPr>
            <p:cNvPr id="8236" name="Text Box 19"/>
            <p:cNvSpPr txBox="1">
              <a:spLocks noChangeArrowheads="1"/>
            </p:cNvSpPr>
            <p:nvPr/>
          </p:nvSpPr>
          <p:spPr bwMode="auto">
            <a:xfrm>
              <a:off x="2743200" y="1143000"/>
              <a:ext cx="1066800" cy="34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$10,000</a:t>
              </a:r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4724400" y="1920875"/>
            <a:ext cx="3886200" cy="341313"/>
            <a:chOff x="4724400" y="1143000"/>
            <a:chExt cx="3886200" cy="341313"/>
          </a:xfrm>
        </p:grpSpPr>
        <p:sp>
          <p:nvSpPr>
            <p:cNvPr id="8233" name="Text Box 21"/>
            <p:cNvSpPr txBox="1">
              <a:spLocks noChangeArrowheads="1"/>
            </p:cNvSpPr>
            <p:nvPr/>
          </p:nvSpPr>
          <p:spPr bwMode="auto">
            <a:xfrm>
              <a:off x="4724400" y="1143000"/>
              <a:ext cx="2133600" cy="34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Original Deposit</a:t>
              </a:r>
            </a:p>
          </p:txBody>
        </p:sp>
        <p:sp>
          <p:nvSpPr>
            <p:cNvPr id="8234" name="Text Box 22"/>
            <p:cNvSpPr txBox="1">
              <a:spLocks noChangeArrowheads="1"/>
            </p:cNvSpPr>
            <p:nvPr/>
          </p:nvSpPr>
          <p:spPr bwMode="auto">
            <a:xfrm>
              <a:off x="6934200" y="1143000"/>
              <a:ext cx="1676400" cy="34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$100,000</a:t>
              </a:r>
            </a:p>
          </p:txBody>
        </p:sp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28600" y="2189163"/>
            <a:ext cx="4038600" cy="341312"/>
            <a:chOff x="228600" y="1411288"/>
            <a:chExt cx="4038600" cy="341312"/>
          </a:xfrm>
        </p:grpSpPr>
        <p:sp>
          <p:nvSpPr>
            <p:cNvPr id="8231" name="Text Box 24"/>
            <p:cNvSpPr txBox="1">
              <a:spLocks noChangeArrowheads="1"/>
            </p:cNvSpPr>
            <p:nvPr/>
          </p:nvSpPr>
          <p:spPr bwMode="auto">
            <a:xfrm>
              <a:off x="228600" y="1411288"/>
              <a:ext cx="2209800" cy="341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Excess Reserves</a:t>
              </a:r>
            </a:p>
          </p:txBody>
        </p:sp>
        <p:sp>
          <p:nvSpPr>
            <p:cNvPr id="8232" name="Text Box 25"/>
            <p:cNvSpPr txBox="1">
              <a:spLocks noChangeArrowheads="1"/>
            </p:cNvSpPr>
            <p:nvPr/>
          </p:nvSpPr>
          <p:spPr bwMode="auto">
            <a:xfrm>
              <a:off x="2743200" y="1411288"/>
              <a:ext cx="1524000" cy="341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$90,000</a:t>
              </a:r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228600" y="2759075"/>
            <a:ext cx="8343900" cy="365125"/>
            <a:chOff x="228600" y="1981200"/>
            <a:chExt cx="8343900" cy="365125"/>
          </a:xfrm>
        </p:grpSpPr>
        <p:sp>
          <p:nvSpPr>
            <p:cNvPr id="8227" name="Text Box 28"/>
            <p:cNvSpPr txBox="1">
              <a:spLocks noChangeArrowheads="1"/>
            </p:cNvSpPr>
            <p:nvPr/>
          </p:nvSpPr>
          <p:spPr bwMode="auto">
            <a:xfrm>
              <a:off x="228600" y="1981200"/>
              <a:ext cx="1676400" cy="34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Total</a:t>
              </a:r>
            </a:p>
          </p:txBody>
        </p:sp>
        <p:sp>
          <p:nvSpPr>
            <p:cNvPr id="8228" name="Text Box 29"/>
            <p:cNvSpPr txBox="1">
              <a:spLocks noChangeArrowheads="1"/>
            </p:cNvSpPr>
            <p:nvPr/>
          </p:nvSpPr>
          <p:spPr bwMode="auto">
            <a:xfrm>
              <a:off x="2743200" y="2005013"/>
              <a:ext cx="1600200" cy="341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 i="1" dirty="0">
                  <a:solidFill>
                    <a:srgbClr val="0070C0"/>
                  </a:solidFill>
                </a:rPr>
                <a:t>$100,000</a:t>
              </a:r>
            </a:p>
          </p:txBody>
        </p:sp>
        <p:sp>
          <p:nvSpPr>
            <p:cNvPr id="8229" name="Text Box 30"/>
            <p:cNvSpPr txBox="1">
              <a:spLocks noChangeArrowheads="1"/>
            </p:cNvSpPr>
            <p:nvPr/>
          </p:nvSpPr>
          <p:spPr bwMode="auto">
            <a:xfrm>
              <a:off x="4724400" y="1992313"/>
              <a:ext cx="1676400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Total</a:t>
              </a:r>
            </a:p>
          </p:txBody>
        </p:sp>
        <p:sp>
          <p:nvSpPr>
            <p:cNvPr id="8230" name="Text Box 29"/>
            <p:cNvSpPr txBox="1">
              <a:spLocks noChangeArrowheads="1"/>
            </p:cNvSpPr>
            <p:nvPr/>
          </p:nvSpPr>
          <p:spPr bwMode="auto">
            <a:xfrm>
              <a:off x="6972300" y="2005013"/>
              <a:ext cx="1600200" cy="341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 i="1" dirty="0">
                  <a:solidFill>
                    <a:srgbClr val="0070C0"/>
                  </a:solidFill>
                </a:rPr>
                <a:t>$100,000</a:t>
              </a:r>
            </a:p>
          </p:txBody>
        </p:sp>
      </p:grp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28600" y="1463675"/>
            <a:ext cx="8534400" cy="425450"/>
            <a:chOff x="228600" y="685800"/>
            <a:chExt cx="8534400" cy="425450"/>
          </a:xfrm>
        </p:grpSpPr>
        <p:sp>
          <p:nvSpPr>
            <p:cNvPr id="8223" name="Line 5"/>
            <p:cNvSpPr>
              <a:spLocks noChangeShapeType="1"/>
            </p:cNvSpPr>
            <p:nvPr/>
          </p:nvSpPr>
          <p:spPr bwMode="auto">
            <a:xfrm>
              <a:off x="228600" y="1066800"/>
              <a:ext cx="4114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4" name="Text Box 11"/>
            <p:cNvSpPr txBox="1">
              <a:spLocks noChangeArrowheads="1"/>
            </p:cNvSpPr>
            <p:nvPr/>
          </p:nvSpPr>
          <p:spPr bwMode="auto">
            <a:xfrm>
              <a:off x="1066800" y="685800"/>
              <a:ext cx="2362200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 dirty="0"/>
                <a:t>Assets</a:t>
              </a:r>
              <a:endParaRPr lang="en-US" sz="2400" dirty="0"/>
            </a:p>
          </p:txBody>
        </p:sp>
        <p:sp>
          <p:nvSpPr>
            <p:cNvPr id="8225" name="Text Box 12"/>
            <p:cNvSpPr txBox="1">
              <a:spLocks noChangeArrowheads="1"/>
            </p:cNvSpPr>
            <p:nvPr/>
          </p:nvSpPr>
          <p:spPr bwMode="auto">
            <a:xfrm>
              <a:off x="5638800" y="685800"/>
              <a:ext cx="2362200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/>
                <a:t>Liabilities</a:t>
              </a:r>
              <a:endParaRPr lang="en-US" sz="2400"/>
            </a:p>
          </p:txBody>
        </p:sp>
        <p:sp>
          <p:nvSpPr>
            <p:cNvPr id="8226" name="Line 5"/>
            <p:cNvSpPr>
              <a:spLocks noChangeShapeType="1"/>
            </p:cNvSpPr>
            <p:nvPr/>
          </p:nvSpPr>
          <p:spPr bwMode="auto">
            <a:xfrm>
              <a:off x="4648200" y="1066800"/>
              <a:ext cx="4114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28600" y="4819650"/>
            <a:ext cx="3581400" cy="341313"/>
            <a:chOff x="228600" y="4820131"/>
            <a:chExt cx="3581400" cy="341312"/>
          </a:xfrm>
        </p:grpSpPr>
        <p:sp>
          <p:nvSpPr>
            <p:cNvPr id="8221" name="Text Box 24"/>
            <p:cNvSpPr txBox="1">
              <a:spLocks noChangeArrowheads="1"/>
            </p:cNvSpPr>
            <p:nvPr/>
          </p:nvSpPr>
          <p:spPr bwMode="auto">
            <a:xfrm>
              <a:off x="228600" y="4820131"/>
              <a:ext cx="2209800" cy="341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Excess Reserves</a:t>
              </a:r>
            </a:p>
          </p:txBody>
        </p:sp>
        <p:sp>
          <p:nvSpPr>
            <p:cNvPr id="8222" name="Text Box 25"/>
            <p:cNvSpPr txBox="1">
              <a:spLocks noChangeArrowheads="1"/>
            </p:cNvSpPr>
            <p:nvPr/>
          </p:nvSpPr>
          <p:spPr bwMode="auto">
            <a:xfrm>
              <a:off x="2743200" y="4820131"/>
              <a:ext cx="1066800" cy="341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$0</a:t>
              </a: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228600" y="5389563"/>
            <a:ext cx="8343900" cy="366712"/>
            <a:chOff x="228600" y="5390043"/>
            <a:chExt cx="8343900" cy="365445"/>
          </a:xfrm>
        </p:grpSpPr>
        <p:sp>
          <p:nvSpPr>
            <p:cNvPr id="8217" name="Text Box 28"/>
            <p:cNvSpPr txBox="1">
              <a:spLocks noChangeArrowheads="1"/>
            </p:cNvSpPr>
            <p:nvPr/>
          </p:nvSpPr>
          <p:spPr bwMode="auto">
            <a:xfrm>
              <a:off x="228600" y="5390043"/>
              <a:ext cx="1676400" cy="34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Total</a:t>
              </a:r>
            </a:p>
          </p:txBody>
        </p:sp>
        <p:sp>
          <p:nvSpPr>
            <p:cNvPr id="8218" name="Text Box 29"/>
            <p:cNvSpPr txBox="1">
              <a:spLocks noChangeArrowheads="1"/>
            </p:cNvSpPr>
            <p:nvPr/>
          </p:nvSpPr>
          <p:spPr bwMode="auto">
            <a:xfrm>
              <a:off x="2743200" y="5413856"/>
              <a:ext cx="1219200" cy="3416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 i="1" dirty="0">
                  <a:solidFill>
                    <a:srgbClr val="0070C0"/>
                  </a:solidFill>
                </a:rPr>
                <a:t>$100,000</a:t>
              </a:r>
            </a:p>
          </p:txBody>
        </p:sp>
        <p:sp>
          <p:nvSpPr>
            <p:cNvPr id="8219" name="Text Box 30"/>
            <p:cNvSpPr txBox="1">
              <a:spLocks noChangeArrowheads="1"/>
            </p:cNvSpPr>
            <p:nvPr/>
          </p:nvSpPr>
          <p:spPr bwMode="auto">
            <a:xfrm>
              <a:off x="4724400" y="5401156"/>
              <a:ext cx="1676400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Total</a:t>
              </a:r>
            </a:p>
          </p:txBody>
        </p:sp>
        <p:sp>
          <p:nvSpPr>
            <p:cNvPr id="8220" name="Text Box 29"/>
            <p:cNvSpPr txBox="1">
              <a:spLocks noChangeArrowheads="1"/>
            </p:cNvSpPr>
            <p:nvPr/>
          </p:nvSpPr>
          <p:spPr bwMode="auto">
            <a:xfrm>
              <a:off x="6972300" y="5413856"/>
              <a:ext cx="1600200" cy="341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 i="1" dirty="0">
                  <a:solidFill>
                    <a:srgbClr val="0070C0"/>
                  </a:solidFill>
                </a:rPr>
                <a:t>$100,000</a:t>
              </a: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228600" y="4551363"/>
            <a:ext cx="8382000" cy="361950"/>
            <a:chOff x="228600" y="4551843"/>
            <a:chExt cx="8382000" cy="361470"/>
          </a:xfrm>
        </p:grpSpPr>
        <p:sp>
          <p:nvSpPr>
            <p:cNvPr id="8213" name="Text Box 13"/>
            <p:cNvSpPr txBox="1">
              <a:spLocks noChangeArrowheads="1"/>
            </p:cNvSpPr>
            <p:nvPr/>
          </p:nvSpPr>
          <p:spPr bwMode="auto">
            <a:xfrm>
              <a:off x="228600" y="4551843"/>
              <a:ext cx="2438400" cy="34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Required Reserves</a:t>
              </a:r>
            </a:p>
          </p:txBody>
        </p:sp>
        <p:sp>
          <p:nvSpPr>
            <p:cNvPr id="8214" name="Text Box 19"/>
            <p:cNvSpPr txBox="1">
              <a:spLocks noChangeArrowheads="1"/>
            </p:cNvSpPr>
            <p:nvPr/>
          </p:nvSpPr>
          <p:spPr bwMode="auto">
            <a:xfrm>
              <a:off x="2743200" y="4551843"/>
              <a:ext cx="1066800" cy="34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$10,000</a:t>
              </a:r>
            </a:p>
          </p:txBody>
        </p:sp>
        <p:sp>
          <p:nvSpPr>
            <p:cNvPr id="8215" name="Text Box 24"/>
            <p:cNvSpPr txBox="1">
              <a:spLocks noChangeArrowheads="1"/>
            </p:cNvSpPr>
            <p:nvPr/>
          </p:nvSpPr>
          <p:spPr bwMode="auto">
            <a:xfrm>
              <a:off x="4724400" y="4572000"/>
              <a:ext cx="2209800" cy="34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New Deposit</a:t>
              </a:r>
            </a:p>
          </p:txBody>
        </p:sp>
        <p:sp>
          <p:nvSpPr>
            <p:cNvPr id="8216" name="Text Box 25"/>
            <p:cNvSpPr txBox="1">
              <a:spLocks noChangeArrowheads="1"/>
            </p:cNvSpPr>
            <p:nvPr/>
          </p:nvSpPr>
          <p:spPr bwMode="auto">
            <a:xfrm>
              <a:off x="6934200" y="4572000"/>
              <a:ext cx="1676400" cy="34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$100,000</a:t>
              </a:r>
            </a:p>
          </p:txBody>
        </p:sp>
      </p:grpSp>
      <p:sp>
        <p:nvSpPr>
          <p:cNvPr id="8203" name="Text Box 6"/>
          <p:cNvSpPr txBox="1">
            <a:spLocks noChangeArrowheads="1"/>
          </p:cNvSpPr>
          <p:nvPr/>
        </p:nvSpPr>
        <p:spPr bwMode="auto">
          <a:xfrm>
            <a:off x="3133725" y="1027113"/>
            <a:ext cx="3495675" cy="436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3200" b="1"/>
              <a:t>Bank – One (1)</a:t>
            </a: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28600" y="3594100"/>
            <a:ext cx="8534400" cy="925513"/>
            <a:chOff x="228600" y="3594311"/>
            <a:chExt cx="8534400" cy="925782"/>
          </a:xfrm>
        </p:grpSpPr>
        <p:sp>
          <p:nvSpPr>
            <p:cNvPr id="8208" name="Line 5"/>
            <p:cNvSpPr>
              <a:spLocks noChangeShapeType="1"/>
            </p:cNvSpPr>
            <p:nvPr/>
          </p:nvSpPr>
          <p:spPr bwMode="auto">
            <a:xfrm>
              <a:off x="228600" y="4475643"/>
              <a:ext cx="4114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9" name="Text Box 11"/>
            <p:cNvSpPr txBox="1">
              <a:spLocks noChangeArrowheads="1"/>
            </p:cNvSpPr>
            <p:nvPr/>
          </p:nvSpPr>
          <p:spPr bwMode="auto">
            <a:xfrm>
              <a:off x="1066800" y="4094643"/>
              <a:ext cx="2362200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/>
                <a:t>Assets</a:t>
              </a:r>
              <a:endParaRPr lang="en-US" sz="2400"/>
            </a:p>
          </p:txBody>
        </p:sp>
        <p:sp>
          <p:nvSpPr>
            <p:cNvPr id="8210" name="Text Box 12"/>
            <p:cNvSpPr txBox="1">
              <a:spLocks noChangeArrowheads="1"/>
            </p:cNvSpPr>
            <p:nvPr/>
          </p:nvSpPr>
          <p:spPr bwMode="auto">
            <a:xfrm>
              <a:off x="5638800" y="4094643"/>
              <a:ext cx="2362200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/>
                <a:t>Liabilities</a:t>
              </a:r>
              <a:endParaRPr lang="en-US" sz="2400"/>
            </a:p>
          </p:txBody>
        </p:sp>
        <p:sp>
          <p:nvSpPr>
            <p:cNvPr id="8211" name="Line 5"/>
            <p:cNvSpPr>
              <a:spLocks noChangeShapeType="1"/>
            </p:cNvSpPr>
            <p:nvPr/>
          </p:nvSpPr>
          <p:spPr bwMode="auto">
            <a:xfrm>
              <a:off x="4648200" y="4475643"/>
              <a:ext cx="4114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2" name="Text Box 6"/>
            <p:cNvSpPr txBox="1">
              <a:spLocks noChangeArrowheads="1"/>
            </p:cNvSpPr>
            <p:nvPr/>
          </p:nvSpPr>
          <p:spPr bwMode="auto">
            <a:xfrm>
              <a:off x="3124200" y="3594311"/>
              <a:ext cx="3124200" cy="4370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 sz="3200" b="1"/>
                <a:t>Bank – One (2)</a:t>
              </a:r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228600" y="5105400"/>
            <a:ext cx="3581400" cy="341313"/>
            <a:chOff x="228600" y="5105400"/>
            <a:chExt cx="3581400" cy="341312"/>
          </a:xfrm>
        </p:grpSpPr>
        <p:sp>
          <p:nvSpPr>
            <p:cNvPr id="8206" name="Text Box 24"/>
            <p:cNvSpPr txBox="1">
              <a:spLocks noChangeArrowheads="1"/>
            </p:cNvSpPr>
            <p:nvPr/>
          </p:nvSpPr>
          <p:spPr bwMode="auto">
            <a:xfrm>
              <a:off x="228600" y="5105400"/>
              <a:ext cx="2209800" cy="341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Loan</a:t>
              </a:r>
            </a:p>
          </p:txBody>
        </p:sp>
        <p:sp>
          <p:nvSpPr>
            <p:cNvPr id="8207" name="Text Box 25"/>
            <p:cNvSpPr txBox="1">
              <a:spLocks noChangeArrowheads="1"/>
            </p:cNvSpPr>
            <p:nvPr/>
          </p:nvSpPr>
          <p:spPr bwMode="auto">
            <a:xfrm>
              <a:off x="2743200" y="5105400"/>
              <a:ext cx="1066800" cy="341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$90,000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43981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6"/>
          <p:cNvSpPr txBox="1">
            <a:spLocks noChangeArrowheads="1"/>
          </p:cNvSpPr>
          <p:nvPr/>
        </p:nvSpPr>
        <p:spPr bwMode="auto">
          <a:xfrm>
            <a:off x="228600" y="228600"/>
            <a:ext cx="8534400" cy="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Bank - Balance Sheet 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28600" y="1920875"/>
            <a:ext cx="3581400" cy="341313"/>
            <a:chOff x="228600" y="1143000"/>
            <a:chExt cx="3581400" cy="341313"/>
          </a:xfrm>
        </p:grpSpPr>
        <p:sp>
          <p:nvSpPr>
            <p:cNvPr id="9259" name="Text Box 13"/>
            <p:cNvSpPr txBox="1">
              <a:spLocks noChangeArrowheads="1"/>
            </p:cNvSpPr>
            <p:nvPr/>
          </p:nvSpPr>
          <p:spPr bwMode="auto">
            <a:xfrm>
              <a:off x="228600" y="1143000"/>
              <a:ext cx="2438400" cy="34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Required Reserves</a:t>
              </a:r>
            </a:p>
          </p:txBody>
        </p:sp>
        <p:sp>
          <p:nvSpPr>
            <p:cNvPr id="9260" name="Text Box 19"/>
            <p:cNvSpPr txBox="1">
              <a:spLocks noChangeArrowheads="1"/>
            </p:cNvSpPr>
            <p:nvPr/>
          </p:nvSpPr>
          <p:spPr bwMode="auto">
            <a:xfrm>
              <a:off x="2743200" y="1143000"/>
              <a:ext cx="1066800" cy="34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$9,000</a:t>
              </a:r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4724400" y="1920875"/>
            <a:ext cx="3886200" cy="341313"/>
            <a:chOff x="4724400" y="1143000"/>
            <a:chExt cx="3886200" cy="341313"/>
          </a:xfrm>
        </p:grpSpPr>
        <p:sp>
          <p:nvSpPr>
            <p:cNvPr id="9257" name="Text Box 21"/>
            <p:cNvSpPr txBox="1">
              <a:spLocks noChangeArrowheads="1"/>
            </p:cNvSpPr>
            <p:nvPr/>
          </p:nvSpPr>
          <p:spPr bwMode="auto">
            <a:xfrm>
              <a:off x="4724400" y="1143000"/>
              <a:ext cx="2133600" cy="34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Original Deposit</a:t>
              </a:r>
            </a:p>
          </p:txBody>
        </p:sp>
        <p:sp>
          <p:nvSpPr>
            <p:cNvPr id="9258" name="Text Box 22"/>
            <p:cNvSpPr txBox="1">
              <a:spLocks noChangeArrowheads="1"/>
            </p:cNvSpPr>
            <p:nvPr/>
          </p:nvSpPr>
          <p:spPr bwMode="auto">
            <a:xfrm>
              <a:off x="6934200" y="1143000"/>
              <a:ext cx="1676400" cy="34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$90,000</a:t>
              </a:r>
            </a:p>
          </p:txBody>
        </p:sp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28600" y="2189163"/>
            <a:ext cx="4038600" cy="341312"/>
            <a:chOff x="228600" y="1411288"/>
            <a:chExt cx="4038600" cy="341312"/>
          </a:xfrm>
        </p:grpSpPr>
        <p:sp>
          <p:nvSpPr>
            <p:cNvPr id="9255" name="Text Box 24"/>
            <p:cNvSpPr txBox="1">
              <a:spLocks noChangeArrowheads="1"/>
            </p:cNvSpPr>
            <p:nvPr/>
          </p:nvSpPr>
          <p:spPr bwMode="auto">
            <a:xfrm>
              <a:off x="228600" y="1411288"/>
              <a:ext cx="2209800" cy="341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Excess Reserves</a:t>
              </a:r>
            </a:p>
          </p:txBody>
        </p:sp>
        <p:sp>
          <p:nvSpPr>
            <p:cNvPr id="9256" name="Text Box 25"/>
            <p:cNvSpPr txBox="1">
              <a:spLocks noChangeArrowheads="1"/>
            </p:cNvSpPr>
            <p:nvPr/>
          </p:nvSpPr>
          <p:spPr bwMode="auto">
            <a:xfrm>
              <a:off x="2743200" y="1411288"/>
              <a:ext cx="1524000" cy="341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$81,000</a:t>
              </a:r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228600" y="2759075"/>
            <a:ext cx="8343900" cy="365125"/>
            <a:chOff x="228600" y="1981200"/>
            <a:chExt cx="8343900" cy="365125"/>
          </a:xfrm>
        </p:grpSpPr>
        <p:sp>
          <p:nvSpPr>
            <p:cNvPr id="9251" name="Text Box 28"/>
            <p:cNvSpPr txBox="1">
              <a:spLocks noChangeArrowheads="1"/>
            </p:cNvSpPr>
            <p:nvPr/>
          </p:nvSpPr>
          <p:spPr bwMode="auto">
            <a:xfrm>
              <a:off x="228600" y="1981200"/>
              <a:ext cx="1676400" cy="34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Total</a:t>
              </a:r>
            </a:p>
          </p:txBody>
        </p:sp>
        <p:sp>
          <p:nvSpPr>
            <p:cNvPr id="9252" name="Text Box 29"/>
            <p:cNvSpPr txBox="1">
              <a:spLocks noChangeArrowheads="1"/>
            </p:cNvSpPr>
            <p:nvPr/>
          </p:nvSpPr>
          <p:spPr bwMode="auto">
            <a:xfrm>
              <a:off x="2743200" y="2005013"/>
              <a:ext cx="1600200" cy="341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 i="1" dirty="0">
                  <a:solidFill>
                    <a:srgbClr val="0070C0"/>
                  </a:solidFill>
                </a:rPr>
                <a:t>$90,000</a:t>
              </a:r>
            </a:p>
          </p:txBody>
        </p:sp>
        <p:sp>
          <p:nvSpPr>
            <p:cNvPr id="9253" name="Text Box 30"/>
            <p:cNvSpPr txBox="1">
              <a:spLocks noChangeArrowheads="1"/>
            </p:cNvSpPr>
            <p:nvPr/>
          </p:nvSpPr>
          <p:spPr bwMode="auto">
            <a:xfrm>
              <a:off x="4724400" y="1992313"/>
              <a:ext cx="1676400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Total</a:t>
              </a:r>
            </a:p>
          </p:txBody>
        </p:sp>
        <p:sp>
          <p:nvSpPr>
            <p:cNvPr id="9254" name="Text Box 29"/>
            <p:cNvSpPr txBox="1">
              <a:spLocks noChangeArrowheads="1"/>
            </p:cNvSpPr>
            <p:nvPr/>
          </p:nvSpPr>
          <p:spPr bwMode="auto">
            <a:xfrm>
              <a:off x="6972300" y="2005013"/>
              <a:ext cx="1600200" cy="341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 i="1" dirty="0">
                  <a:solidFill>
                    <a:srgbClr val="0070C0"/>
                  </a:solidFill>
                </a:rPr>
                <a:t>$90,000</a:t>
              </a:r>
            </a:p>
          </p:txBody>
        </p:sp>
      </p:grp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28600" y="1463675"/>
            <a:ext cx="8534400" cy="425450"/>
            <a:chOff x="228600" y="685800"/>
            <a:chExt cx="8534400" cy="425450"/>
          </a:xfrm>
        </p:grpSpPr>
        <p:sp>
          <p:nvSpPr>
            <p:cNvPr id="9247" name="Line 5"/>
            <p:cNvSpPr>
              <a:spLocks noChangeShapeType="1"/>
            </p:cNvSpPr>
            <p:nvPr/>
          </p:nvSpPr>
          <p:spPr bwMode="auto">
            <a:xfrm>
              <a:off x="228600" y="1066800"/>
              <a:ext cx="4114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8" name="Text Box 11"/>
            <p:cNvSpPr txBox="1">
              <a:spLocks noChangeArrowheads="1"/>
            </p:cNvSpPr>
            <p:nvPr/>
          </p:nvSpPr>
          <p:spPr bwMode="auto">
            <a:xfrm>
              <a:off x="1066800" y="685800"/>
              <a:ext cx="2362200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/>
                <a:t>Assets</a:t>
              </a:r>
              <a:endParaRPr lang="en-US" sz="2400"/>
            </a:p>
          </p:txBody>
        </p:sp>
        <p:sp>
          <p:nvSpPr>
            <p:cNvPr id="9249" name="Text Box 12"/>
            <p:cNvSpPr txBox="1">
              <a:spLocks noChangeArrowheads="1"/>
            </p:cNvSpPr>
            <p:nvPr/>
          </p:nvSpPr>
          <p:spPr bwMode="auto">
            <a:xfrm>
              <a:off x="5638800" y="685800"/>
              <a:ext cx="2362200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/>
                <a:t>Liabilities</a:t>
              </a:r>
              <a:endParaRPr lang="en-US" sz="2400"/>
            </a:p>
          </p:txBody>
        </p:sp>
        <p:sp>
          <p:nvSpPr>
            <p:cNvPr id="9250" name="Line 5"/>
            <p:cNvSpPr>
              <a:spLocks noChangeShapeType="1"/>
            </p:cNvSpPr>
            <p:nvPr/>
          </p:nvSpPr>
          <p:spPr bwMode="auto">
            <a:xfrm>
              <a:off x="4648200" y="1066800"/>
              <a:ext cx="4114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28600" y="4819650"/>
            <a:ext cx="3581400" cy="341313"/>
            <a:chOff x="228600" y="4820131"/>
            <a:chExt cx="3581400" cy="341312"/>
          </a:xfrm>
        </p:grpSpPr>
        <p:sp>
          <p:nvSpPr>
            <p:cNvPr id="9245" name="Text Box 24"/>
            <p:cNvSpPr txBox="1">
              <a:spLocks noChangeArrowheads="1"/>
            </p:cNvSpPr>
            <p:nvPr/>
          </p:nvSpPr>
          <p:spPr bwMode="auto">
            <a:xfrm>
              <a:off x="228600" y="4820131"/>
              <a:ext cx="2209800" cy="341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Excess Reserves</a:t>
              </a:r>
            </a:p>
          </p:txBody>
        </p:sp>
        <p:sp>
          <p:nvSpPr>
            <p:cNvPr id="9246" name="Text Box 25"/>
            <p:cNvSpPr txBox="1">
              <a:spLocks noChangeArrowheads="1"/>
            </p:cNvSpPr>
            <p:nvPr/>
          </p:nvSpPr>
          <p:spPr bwMode="auto">
            <a:xfrm>
              <a:off x="2743200" y="4820131"/>
              <a:ext cx="1066800" cy="341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$0</a:t>
              </a: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228600" y="5389563"/>
            <a:ext cx="8343900" cy="366712"/>
            <a:chOff x="228600" y="5390043"/>
            <a:chExt cx="8343900" cy="365445"/>
          </a:xfrm>
        </p:grpSpPr>
        <p:sp>
          <p:nvSpPr>
            <p:cNvPr id="9241" name="Text Box 28"/>
            <p:cNvSpPr txBox="1">
              <a:spLocks noChangeArrowheads="1"/>
            </p:cNvSpPr>
            <p:nvPr/>
          </p:nvSpPr>
          <p:spPr bwMode="auto">
            <a:xfrm>
              <a:off x="228600" y="5390043"/>
              <a:ext cx="1676400" cy="34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Total</a:t>
              </a:r>
            </a:p>
          </p:txBody>
        </p:sp>
        <p:sp>
          <p:nvSpPr>
            <p:cNvPr id="9242" name="Text Box 29"/>
            <p:cNvSpPr txBox="1">
              <a:spLocks noChangeArrowheads="1"/>
            </p:cNvSpPr>
            <p:nvPr/>
          </p:nvSpPr>
          <p:spPr bwMode="auto">
            <a:xfrm>
              <a:off x="2743200" y="5413856"/>
              <a:ext cx="1219200" cy="3416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 i="1" dirty="0">
                  <a:solidFill>
                    <a:srgbClr val="0070C0"/>
                  </a:solidFill>
                </a:rPr>
                <a:t>$90,000</a:t>
              </a:r>
            </a:p>
          </p:txBody>
        </p:sp>
        <p:sp>
          <p:nvSpPr>
            <p:cNvPr id="9243" name="Text Box 30"/>
            <p:cNvSpPr txBox="1">
              <a:spLocks noChangeArrowheads="1"/>
            </p:cNvSpPr>
            <p:nvPr/>
          </p:nvSpPr>
          <p:spPr bwMode="auto">
            <a:xfrm>
              <a:off x="4724400" y="5401156"/>
              <a:ext cx="1676400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Total</a:t>
              </a:r>
            </a:p>
          </p:txBody>
        </p:sp>
        <p:sp>
          <p:nvSpPr>
            <p:cNvPr id="9244" name="Text Box 29"/>
            <p:cNvSpPr txBox="1">
              <a:spLocks noChangeArrowheads="1"/>
            </p:cNvSpPr>
            <p:nvPr/>
          </p:nvSpPr>
          <p:spPr bwMode="auto">
            <a:xfrm>
              <a:off x="6972300" y="5413856"/>
              <a:ext cx="1600200" cy="341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 i="1" dirty="0">
                  <a:solidFill>
                    <a:srgbClr val="0070C0"/>
                  </a:solidFill>
                </a:rPr>
                <a:t>$90,000</a:t>
              </a: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228600" y="4551363"/>
            <a:ext cx="8382000" cy="361950"/>
            <a:chOff x="228600" y="4551843"/>
            <a:chExt cx="8382000" cy="361470"/>
          </a:xfrm>
        </p:grpSpPr>
        <p:sp>
          <p:nvSpPr>
            <p:cNvPr id="9237" name="Text Box 13"/>
            <p:cNvSpPr txBox="1">
              <a:spLocks noChangeArrowheads="1"/>
            </p:cNvSpPr>
            <p:nvPr/>
          </p:nvSpPr>
          <p:spPr bwMode="auto">
            <a:xfrm>
              <a:off x="228600" y="4551843"/>
              <a:ext cx="2438400" cy="34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Required Reserves</a:t>
              </a:r>
            </a:p>
          </p:txBody>
        </p:sp>
        <p:sp>
          <p:nvSpPr>
            <p:cNvPr id="9238" name="Text Box 19"/>
            <p:cNvSpPr txBox="1">
              <a:spLocks noChangeArrowheads="1"/>
            </p:cNvSpPr>
            <p:nvPr/>
          </p:nvSpPr>
          <p:spPr bwMode="auto">
            <a:xfrm>
              <a:off x="2743200" y="4551843"/>
              <a:ext cx="1066800" cy="34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$9,000</a:t>
              </a:r>
            </a:p>
          </p:txBody>
        </p:sp>
        <p:sp>
          <p:nvSpPr>
            <p:cNvPr id="9239" name="Text Box 24"/>
            <p:cNvSpPr txBox="1">
              <a:spLocks noChangeArrowheads="1"/>
            </p:cNvSpPr>
            <p:nvPr/>
          </p:nvSpPr>
          <p:spPr bwMode="auto">
            <a:xfrm>
              <a:off x="4724400" y="4572000"/>
              <a:ext cx="2209800" cy="34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New Deposit</a:t>
              </a:r>
            </a:p>
          </p:txBody>
        </p:sp>
        <p:sp>
          <p:nvSpPr>
            <p:cNvPr id="9240" name="Text Box 25"/>
            <p:cNvSpPr txBox="1">
              <a:spLocks noChangeArrowheads="1"/>
            </p:cNvSpPr>
            <p:nvPr/>
          </p:nvSpPr>
          <p:spPr bwMode="auto">
            <a:xfrm>
              <a:off x="6934200" y="4572000"/>
              <a:ext cx="1676400" cy="34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$90,000</a:t>
              </a:r>
            </a:p>
          </p:txBody>
        </p:sp>
      </p:grpSp>
      <p:sp>
        <p:nvSpPr>
          <p:cNvPr id="9227" name="Text Box 6"/>
          <p:cNvSpPr txBox="1">
            <a:spLocks noChangeArrowheads="1"/>
          </p:cNvSpPr>
          <p:nvPr/>
        </p:nvSpPr>
        <p:spPr bwMode="auto">
          <a:xfrm>
            <a:off x="3133725" y="1027113"/>
            <a:ext cx="34956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3200" b="1"/>
              <a:t>Bank – Two (1)</a:t>
            </a: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28600" y="3594100"/>
            <a:ext cx="8534400" cy="925513"/>
            <a:chOff x="228600" y="3594311"/>
            <a:chExt cx="8534400" cy="925782"/>
          </a:xfrm>
        </p:grpSpPr>
        <p:sp>
          <p:nvSpPr>
            <p:cNvPr id="9232" name="Line 5"/>
            <p:cNvSpPr>
              <a:spLocks noChangeShapeType="1"/>
            </p:cNvSpPr>
            <p:nvPr/>
          </p:nvSpPr>
          <p:spPr bwMode="auto">
            <a:xfrm>
              <a:off x="228600" y="4475643"/>
              <a:ext cx="4114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3" name="Text Box 11"/>
            <p:cNvSpPr txBox="1">
              <a:spLocks noChangeArrowheads="1"/>
            </p:cNvSpPr>
            <p:nvPr/>
          </p:nvSpPr>
          <p:spPr bwMode="auto">
            <a:xfrm>
              <a:off x="1066800" y="4094643"/>
              <a:ext cx="2362200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/>
                <a:t>Assets</a:t>
              </a:r>
              <a:endParaRPr lang="en-US" sz="2400"/>
            </a:p>
          </p:txBody>
        </p:sp>
        <p:sp>
          <p:nvSpPr>
            <p:cNvPr id="9234" name="Text Box 12"/>
            <p:cNvSpPr txBox="1">
              <a:spLocks noChangeArrowheads="1"/>
            </p:cNvSpPr>
            <p:nvPr/>
          </p:nvSpPr>
          <p:spPr bwMode="auto">
            <a:xfrm>
              <a:off x="5638800" y="4094643"/>
              <a:ext cx="2362200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/>
                <a:t>Liabilities</a:t>
              </a:r>
              <a:endParaRPr lang="en-US" sz="2400"/>
            </a:p>
          </p:txBody>
        </p:sp>
        <p:sp>
          <p:nvSpPr>
            <p:cNvPr id="9235" name="Line 5"/>
            <p:cNvSpPr>
              <a:spLocks noChangeShapeType="1"/>
            </p:cNvSpPr>
            <p:nvPr/>
          </p:nvSpPr>
          <p:spPr bwMode="auto">
            <a:xfrm>
              <a:off x="4648200" y="4475643"/>
              <a:ext cx="4114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6" name="Text Box 6"/>
            <p:cNvSpPr txBox="1">
              <a:spLocks noChangeArrowheads="1"/>
            </p:cNvSpPr>
            <p:nvPr/>
          </p:nvSpPr>
          <p:spPr bwMode="auto">
            <a:xfrm>
              <a:off x="3124200" y="3594311"/>
              <a:ext cx="3124200" cy="4370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 sz="3200" b="1" dirty="0"/>
                <a:t>Bank – Two (2)</a:t>
              </a:r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228600" y="5105400"/>
            <a:ext cx="3581400" cy="341313"/>
            <a:chOff x="228600" y="5105400"/>
            <a:chExt cx="3581400" cy="341312"/>
          </a:xfrm>
        </p:grpSpPr>
        <p:sp>
          <p:nvSpPr>
            <p:cNvPr id="9230" name="Text Box 24"/>
            <p:cNvSpPr txBox="1">
              <a:spLocks noChangeArrowheads="1"/>
            </p:cNvSpPr>
            <p:nvPr/>
          </p:nvSpPr>
          <p:spPr bwMode="auto">
            <a:xfrm>
              <a:off x="228600" y="5105400"/>
              <a:ext cx="2209800" cy="341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Loan</a:t>
              </a:r>
            </a:p>
          </p:txBody>
        </p:sp>
        <p:sp>
          <p:nvSpPr>
            <p:cNvPr id="9231" name="Text Box 25"/>
            <p:cNvSpPr txBox="1">
              <a:spLocks noChangeArrowheads="1"/>
            </p:cNvSpPr>
            <p:nvPr/>
          </p:nvSpPr>
          <p:spPr bwMode="auto">
            <a:xfrm>
              <a:off x="2743200" y="5105400"/>
              <a:ext cx="1066800" cy="341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$81,000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66249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053"/>
          <p:cNvSpPr txBox="1">
            <a:spLocks noChangeArrowheads="1"/>
          </p:cNvSpPr>
          <p:nvPr/>
        </p:nvSpPr>
        <p:spPr bwMode="auto">
          <a:xfrm>
            <a:off x="304800" y="304800"/>
            <a:ext cx="8534400" cy="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Money Supply Expansion</a:t>
            </a:r>
          </a:p>
        </p:txBody>
      </p:sp>
      <p:sp>
        <p:nvSpPr>
          <p:cNvPr id="10243" name="Text Box 2055"/>
          <p:cNvSpPr txBox="1">
            <a:spLocks noChangeArrowheads="1"/>
          </p:cNvSpPr>
          <p:nvPr/>
        </p:nvSpPr>
        <p:spPr bwMode="auto">
          <a:xfrm>
            <a:off x="533400" y="1296988"/>
            <a:ext cx="1371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/>
              <a:t>Banks</a:t>
            </a:r>
            <a:endParaRPr lang="en-US" sz="2800"/>
          </a:p>
        </p:txBody>
      </p:sp>
      <p:sp>
        <p:nvSpPr>
          <p:cNvPr id="10244" name="Text Box 2068"/>
          <p:cNvSpPr txBox="1">
            <a:spLocks noChangeArrowheads="1"/>
          </p:cNvSpPr>
          <p:nvPr/>
        </p:nvSpPr>
        <p:spPr bwMode="auto">
          <a:xfrm>
            <a:off x="4572000" y="992188"/>
            <a:ext cx="1882775" cy="757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>
                <a:sym typeface="Symbol" pitchFamily="18" charset="2"/>
              </a:rPr>
              <a:t>Required Reserves</a:t>
            </a:r>
            <a:endParaRPr lang="en-US" sz="2400"/>
          </a:p>
        </p:txBody>
      </p:sp>
      <p:sp>
        <p:nvSpPr>
          <p:cNvPr id="10245" name="Text Box 2077"/>
          <p:cNvSpPr txBox="1">
            <a:spLocks noChangeArrowheads="1"/>
          </p:cNvSpPr>
          <p:nvPr/>
        </p:nvSpPr>
        <p:spPr bwMode="auto">
          <a:xfrm>
            <a:off x="2392363" y="1330325"/>
            <a:ext cx="1951037" cy="42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/>
              <a:t>Deposits</a:t>
            </a:r>
            <a:endParaRPr lang="en-US" sz="2400"/>
          </a:p>
        </p:txBody>
      </p:sp>
      <p:sp>
        <p:nvSpPr>
          <p:cNvPr id="10246" name="Text Box 2079"/>
          <p:cNvSpPr txBox="1">
            <a:spLocks noChangeArrowheads="1"/>
          </p:cNvSpPr>
          <p:nvPr/>
        </p:nvSpPr>
        <p:spPr bwMode="auto">
          <a:xfrm>
            <a:off x="6858000" y="992188"/>
            <a:ext cx="1882775" cy="757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>
                <a:sym typeface="Symbol" pitchFamily="18" charset="2"/>
              </a:rPr>
              <a:t>Excess Reserves</a:t>
            </a:r>
            <a:endParaRPr lang="en-US" sz="2400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381000" y="2001838"/>
            <a:ext cx="8305800" cy="436562"/>
            <a:chOff x="381000" y="2001838"/>
            <a:chExt cx="8305800" cy="436562"/>
          </a:xfrm>
        </p:grpSpPr>
        <p:sp>
          <p:nvSpPr>
            <p:cNvPr id="10291" name="Text Box 2057"/>
            <p:cNvSpPr txBox="1">
              <a:spLocks noChangeArrowheads="1"/>
            </p:cNvSpPr>
            <p:nvPr/>
          </p:nvSpPr>
          <p:spPr bwMode="auto">
            <a:xfrm>
              <a:off x="381000" y="2001838"/>
              <a:ext cx="1828800" cy="4206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Bank One</a:t>
              </a:r>
            </a:p>
          </p:txBody>
        </p:sp>
        <p:sp>
          <p:nvSpPr>
            <p:cNvPr id="10292" name="Text Box 2059"/>
            <p:cNvSpPr txBox="1">
              <a:spLocks noChangeArrowheads="1"/>
            </p:cNvSpPr>
            <p:nvPr/>
          </p:nvSpPr>
          <p:spPr bwMode="auto">
            <a:xfrm>
              <a:off x="2730500" y="2014538"/>
              <a:ext cx="1574800" cy="423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$100,000</a:t>
              </a:r>
            </a:p>
          </p:txBody>
        </p:sp>
        <p:sp>
          <p:nvSpPr>
            <p:cNvPr id="10293" name="Text Box 2096"/>
            <p:cNvSpPr txBox="1">
              <a:spLocks noChangeArrowheads="1"/>
            </p:cNvSpPr>
            <p:nvPr/>
          </p:nvSpPr>
          <p:spPr bwMode="auto">
            <a:xfrm>
              <a:off x="4876800" y="2011362"/>
              <a:ext cx="1577975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$10,000</a:t>
              </a:r>
            </a:p>
          </p:txBody>
        </p:sp>
        <p:sp>
          <p:nvSpPr>
            <p:cNvPr id="10294" name="Text Box 2110"/>
            <p:cNvSpPr txBox="1">
              <a:spLocks noChangeArrowheads="1"/>
            </p:cNvSpPr>
            <p:nvPr/>
          </p:nvSpPr>
          <p:spPr bwMode="auto">
            <a:xfrm>
              <a:off x="7164388" y="2012950"/>
              <a:ext cx="1522412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$90,000</a:t>
              </a:r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81000" y="2428875"/>
            <a:ext cx="8118475" cy="473075"/>
            <a:chOff x="381000" y="2428875"/>
            <a:chExt cx="8118475" cy="473075"/>
          </a:xfrm>
        </p:grpSpPr>
        <p:sp>
          <p:nvSpPr>
            <p:cNvPr id="10287" name="Text Box 2073"/>
            <p:cNvSpPr txBox="1">
              <a:spLocks noChangeArrowheads="1"/>
            </p:cNvSpPr>
            <p:nvPr/>
          </p:nvSpPr>
          <p:spPr bwMode="auto">
            <a:xfrm>
              <a:off x="2743200" y="2438400"/>
              <a:ext cx="1600200" cy="423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$90,000</a:t>
              </a:r>
            </a:p>
          </p:txBody>
        </p:sp>
        <p:sp>
          <p:nvSpPr>
            <p:cNvPr id="10288" name="Text Box 2084"/>
            <p:cNvSpPr txBox="1">
              <a:spLocks noChangeArrowheads="1"/>
            </p:cNvSpPr>
            <p:nvPr/>
          </p:nvSpPr>
          <p:spPr bwMode="auto">
            <a:xfrm>
              <a:off x="381000" y="2481263"/>
              <a:ext cx="1981200" cy="4206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Bank Two</a:t>
              </a:r>
            </a:p>
          </p:txBody>
        </p:sp>
        <p:sp>
          <p:nvSpPr>
            <p:cNvPr id="10289" name="Text Box 2097"/>
            <p:cNvSpPr txBox="1">
              <a:spLocks noChangeArrowheads="1"/>
            </p:cNvSpPr>
            <p:nvPr/>
          </p:nvSpPr>
          <p:spPr bwMode="auto">
            <a:xfrm>
              <a:off x="4876800" y="2444750"/>
              <a:ext cx="1193800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$9,000</a:t>
              </a:r>
            </a:p>
          </p:txBody>
        </p:sp>
        <p:sp>
          <p:nvSpPr>
            <p:cNvPr id="10290" name="Text Box 2111"/>
            <p:cNvSpPr txBox="1">
              <a:spLocks noChangeArrowheads="1"/>
            </p:cNvSpPr>
            <p:nvPr/>
          </p:nvSpPr>
          <p:spPr bwMode="auto">
            <a:xfrm>
              <a:off x="7162800" y="2428875"/>
              <a:ext cx="1336675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$81,000</a:t>
              </a: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328613" y="5486400"/>
            <a:ext cx="8450262" cy="455613"/>
            <a:chOff x="328613" y="5486400"/>
            <a:chExt cx="8450262" cy="455612"/>
          </a:xfrm>
        </p:grpSpPr>
        <p:sp>
          <p:nvSpPr>
            <p:cNvPr id="10283" name="Text Box 2067"/>
            <p:cNvSpPr txBox="1">
              <a:spLocks noChangeArrowheads="1"/>
            </p:cNvSpPr>
            <p:nvPr/>
          </p:nvSpPr>
          <p:spPr bwMode="auto">
            <a:xfrm>
              <a:off x="328613" y="5486400"/>
              <a:ext cx="2490787" cy="4206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 i="1" dirty="0">
                  <a:solidFill>
                    <a:srgbClr val="0070C0"/>
                  </a:solidFill>
                </a:rPr>
                <a:t>Total increase</a:t>
              </a:r>
            </a:p>
          </p:txBody>
        </p:sp>
        <p:sp>
          <p:nvSpPr>
            <p:cNvPr id="10284" name="Text Box 2121"/>
            <p:cNvSpPr txBox="1">
              <a:spLocks noChangeArrowheads="1"/>
            </p:cNvSpPr>
            <p:nvPr/>
          </p:nvSpPr>
          <p:spPr bwMode="auto">
            <a:xfrm>
              <a:off x="2438400" y="5500687"/>
              <a:ext cx="2209800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 i="1">
                  <a:solidFill>
                    <a:srgbClr val="0070C0"/>
                  </a:solidFill>
                </a:rPr>
                <a:t>$1,000,000</a:t>
              </a:r>
            </a:p>
          </p:txBody>
        </p:sp>
        <p:sp>
          <p:nvSpPr>
            <p:cNvPr id="10285" name="Text Box 2122"/>
            <p:cNvSpPr txBox="1">
              <a:spLocks noChangeArrowheads="1"/>
            </p:cNvSpPr>
            <p:nvPr/>
          </p:nvSpPr>
          <p:spPr bwMode="auto">
            <a:xfrm>
              <a:off x="4648200" y="5486400"/>
              <a:ext cx="1752600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 i="1">
                  <a:solidFill>
                    <a:srgbClr val="0070C0"/>
                  </a:solidFill>
                </a:rPr>
                <a:t>$100,000</a:t>
              </a:r>
            </a:p>
          </p:txBody>
        </p:sp>
        <p:sp>
          <p:nvSpPr>
            <p:cNvPr id="10286" name="Text Box 2123"/>
            <p:cNvSpPr txBox="1">
              <a:spLocks noChangeArrowheads="1"/>
            </p:cNvSpPr>
            <p:nvPr/>
          </p:nvSpPr>
          <p:spPr bwMode="auto">
            <a:xfrm>
              <a:off x="6934200" y="5516562"/>
              <a:ext cx="1844675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 i="1">
                  <a:solidFill>
                    <a:srgbClr val="0070C0"/>
                  </a:solidFill>
                </a:rPr>
                <a:t>$900,000</a:t>
              </a:r>
            </a:p>
          </p:txBody>
        </p: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81000" y="2895600"/>
            <a:ext cx="8256588" cy="425450"/>
            <a:chOff x="381000" y="2895600"/>
            <a:chExt cx="8256588" cy="425450"/>
          </a:xfrm>
        </p:grpSpPr>
        <p:sp>
          <p:nvSpPr>
            <p:cNvPr id="10279" name="Text Box 2089"/>
            <p:cNvSpPr txBox="1">
              <a:spLocks noChangeArrowheads="1"/>
            </p:cNvSpPr>
            <p:nvPr/>
          </p:nvSpPr>
          <p:spPr bwMode="auto">
            <a:xfrm>
              <a:off x="2743200" y="2895600"/>
              <a:ext cx="1600200" cy="423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$81,000</a:t>
              </a:r>
            </a:p>
          </p:txBody>
        </p:sp>
        <p:sp>
          <p:nvSpPr>
            <p:cNvPr id="10280" name="Text Box 2099"/>
            <p:cNvSpPr txBox="1">
              <a:spLocks noChangeArrowheads="1"/>
            </p:cNvSpPr>
            <p:nvPr/>
          </p:nvSpPr>
          <p:spPr bwMode="auto">
            <a:xfrm>
              <a:off x="4876800" y="2895600"/>
              <a:ext cx="1327150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$8,100</a:t>
              </a:r>
            </a:p>
          </p:txBody>
        </p:sp>
        <p:sp>
          <p:nvSpPr>
            <p:cNvPr id="10281" name="Text Box 2113"/>
            <p:cNvSpPr txBox="1">
              <a:spLocks noChangeArrowheads="1"/>
            </p:cNvSpPr>
            <p:nvPr/>
          </p:nvSpPr>
          <p:spPr bwMode="auto">
            <a:xfrm>
              <a:off x="7162800" y="2895600"/>
              <a:ext cx="1474788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$72,900</a:t>
              </a:r>
            </a:p>
          </p:txBody>
        </p:sp>
        <p:sp>
          <p:nvSpPr>
            <p:cNvPr id="10282" name="Text Box 2057"/>
            <p:cNvSpPr txBox="1">
              <a:spLocks noChangeArrowheads="1"/>
            </p:cNvSpPr>
            <p:nvPr/>
          </p:nvSpPr>
          <p:spPr bwMode="auto">
            <a:xfrm>
              <a:off x="381000" y="2895600"/>
              <a:ext cx="1828800" cy="4206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Bank Three</a:t>
              </a:r>
            </a:p>
          </p:txBody>
        </p:sp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81000" y="3308350"/>
            <a:ext cx="8239125" cy="442913"/>
            <a:chOff x="381000" y="3308350"/>
            <a:chExt cx="8239125" cy="442913"/>
          </a:xfrm>
        </p:grpSpPr>
        <p:sp>
          <p:nvSpPr>
            <p:cNvPr id="10275" name="Text Box 2095"/>
            <p:cNvSpPr txBox="1">
              <a:spLocks noChangeArrowheads="1"/>
            </p:cNvSpPr>
            <p:nvPr/>
          </p:nvSpPr>
          <p:spPr bwMode="auto">
            <a:xfrm>
              <a:off x="2743200" y="3327400"/>
              <a:ext cx="1600200" cy="423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$72,900</a:t>
              </a:r>
            </a:p>
          </p:txBody>
        </p:sp>
        <p:sp>
          <p:nvSpPr>
            <p:cNvPr id="10276" name="Text Box 2102"/>
            <p:cNvSpPr txBox="1">
              <a:spLocks noChangeArrowheads="1"/>
            </p:cNvSpPr>
            <p:nvPr/>
          </p:nvSpPr>
          <p:spPr bwMode="auto">
            <a:xfrm>
              <a:off x="4862513" y="3308350"/>
              <a:ext cx="1309687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$7,290</a:t>
              </a:r>
            </a:p>
          </p:txBody>
        </p:sp>
        <p:sp>
          <p:nvSpPr>
            <p:cNvPr id="10277" name="Text Box 2116"/>
            <p:cNvSpPr txBox="1">
              <a:spLocks noChangeArrowheads="1"/>
            </p:cNvSpPr>
            <p:nvPr/>
          </p:nvSpPr>
          <p:spPr bwMode="auto">
            <a:xfrm>
              <a:off x="7162800" y="3308350"/>
              <a:ext cx="1457325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$65,610</a:t>
              </a:r>
            </a:p>
          </p:txBody>
        </p:sp>
        <p:sp>
          <p:nvSpPr>
            <p:cNvPr id="10278" name="Text Box 2084"/>
            <p:cNvSpPr txBox="1">
              <a:spLocks noChangeArrowheads="1"/>
            </p:cNvSpPr>
            <p:nvPr/>
          </p:nvSpPr>
          <p:spPr bwMode="auto">
            <a:xfrm>
              <a:off x="381000" y="3313112"/>
              <a:ext cx="1981200" cy="4206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Bank Four</a:t>
              </a:r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381000" y="3730625"/>
            <a:ext cx="8104188" cy="428625"/>
            <a:chOff x="381000" y="3730625"/>
            <a:chExt cx="8104188" cy="428625"/>
          </a:xfrm>
        </p:grpSpPr>
        <p:sp>
          <p:nvSpPr>
            <p:cNvPr id="10271" name="Text Box 2091"/>
            <p:cNvSpPr txBox="1">
              <a:spLocks noChangeArrowheads="1"/>
            </p:cNvSpPr>
            <p:nvPr/>
          </p:nvSpPr>
          <p:spPr bwMode="auto">
            <a:xfrm>
              <a:off x="2743200" y="3730625"/>
              <a:ext cx="1600200" cy="423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$65,610</a:t>
              </a:r>
            </a:p>
          </p:txBody>
        </p:sp>
        <p:sp>
          <p:nvSpPr>
            <p:cNvPr id="10272" name="Text Box 2100"/>
            <p:cNvSpPr txBox="1">
              <a:spLocks noChangeArrowheads="1"/>
            </p:cNvSpPr>
            <p:nvPr/>
          </p:nvSpPr>
          <p:spPr bwMode="auto">
            <a:xfrm>
              <a:off x="4876800" y="3733800"/>
              <a:ext cx="1181100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$6,561</a:t>
              </a:r>
            </a:p>
          </p:txBody>
        </p:sp>
        <p:sp>
          <p:nvSpPr>
            <p:cNvPr id="10273" name="Text Box 2114"/>
            <p:cNvSpPr txBox="1">
              <a:spLocks noChangeArrowheads="1"/>
            </p:cNvSpPr>
            <p:nvPr/>
          </p:nvSpPr>
          <p:spPr bwMode="auto">
            <a:xfrm>
              <a:off x="7162800" y="3733800"/>
              <a:ext cx="1322388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$59,049</a:t>
              </a:r>
            </a:p>
          </p:txBody>
        </p:sp>
        <p:sp>
          <p:nvSpPr>
            <p:cNvPr id="10274" name="Text Box 2084"/>
            <p:cNvSpPr txBox="1">
              <a:spLocks noChangeArrowheads="1"/>
            </p:cNvSpPr>
            <p:nvPr/>
          </p:nvSpPr>
          <p:spPr bwMode="auto">
            <a:xfrm>
              <a:off x="381000" y="3733800"/>
              <a:ext cx="1981200" cy="4206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Bank Five</a:t>
              </a:r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381000" y="4151313"/>
            <a:ext cx="8086725" cy="438150"/>
            <a:chOff x="381000" y="4151312"/>
            <a:chExt cx="8086725" cy="438151"/>
          </a:xfrm>
        </p:grpSpPr>
        <p:sp>
          <p:nvSpPr>
            <p:cNvPr id="10267" name="Text Box 2076"/>
            <p:cNvSpPr txBox="1">
              <a:spLocks noChangeArrowheads="1"/>
            </p:cNvSpPr>
            <p:nvPr/>
          </p:nvSpPr>
          <p:spPr bwMode="auto">
            <a:xfrm>
              <a:off x="2743200" y="4165600"/>
              <a:ext cx="1312863" cy="423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$59,049</a:t>
              </a:r>
            </a:p>
          </p:txBody>
        </p:sp>
        <p:sp>
          <p:nvSpPr>
            <p:cNvPr id="10268" name="Text Box 2098"/>
            <p:cNvSpPr txBox="1">
              <a:spLocks noChangeArrowheads="1"/>
            </p:cNvSpPr>
            <p:nvPr/>
          </p:nvSpPr>
          <p:spPr bwMode="auto">
            <a:xfrm>
              <a:off x="4876800" y="4157663"/>
              <a:ext cx="1293813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$5,905</a:t>
              </a:r>
            </a:p>
          </p:txBody>
        </p:sp>
        <p:sp>
          <p:nvSpPr>
            <p:cNvPr id="10269" name="Text Box 2112"/>
            <p:cNvSpPr txBox="1">
              <a:spLocks noChangeArrowheads="1"/>
            </p:cNvSpPr>
            <p:nvPr/>
          </p:nvSpPr>
          <p:spPr bwMode="auto">
            <a:xfrm>
              <a:off x="7162800" y="4157663"/>
              <a:ext cx="1304925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$53,144</a:t>
              </a:r>
            </a:p>
          </p:txBody>
        </p:sp>
        <p:sp>
          <p:nvSpPr>
            <p:cNvPr id="10270" name="Text Box 2057"/>
            <p:cNvSpPr txBox="1">
              <a:spLocks noChangeArrowheads="1"/>
            </p:cNvSpPr>
            <p:nvPr/>
          </p:nvSpPr>
          <p:spPr bwMode="auto">
            <a:xfrm>
              <a:off x="381000" y="4151312"/>
              <a:ext cx="1828800" cy="4206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Bank Six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381000" y="4572000"/>
            <a:ext cx="8237538" cy="425450"/>
            <a:chOff x="381000" y="4572000"/>
            <a:chExt cx="8237538" cy="425450"/>
          </a:xfrm>
        </p:grpSpPr>
        <p:sp>
          <p:nvSpPr>
            <p:cNvPr id="10263" name="Text Box 2092"/>
            <p:cNvSpPr txBox="1">
              <a:spLocks noChangeArrowheads="1"/>
            </p:cNvSpPr>
            <p:nvPr/>
          </p:nvSpPr>
          <p:spPr bwMode="auto">
            <a:xfrm>
              <a:off x="2743200" y="4572000"/>
              <a:ext cx="1524000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$53,144</a:t>
              </a:r>
            </a:p>
          </p:txBody>
        </p:sp>
        <p:sp>
          <p:nvSpPr>
            <p:cNvPr id="10264" name="Text Box 2101"/>
            <p:cNvSpPr txBox="1">
              <a:spLocks noChangeArrowheads="1"/>
            </p:cNvSpPr>
            <p:nvPr/>
          </p:nvSpPr>
          <p:spPr bwMode="auto">
            <a:xfrm>
              <a:off x="4876800" y="4572000"/>
              <a:ext cx="1368425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$5,314</a:t>
              </a:r>
            </a:p>
          </p:txBody>
        </p:sp>
        <p:sp>
          <p:nvSpPr>
            <p:cNvPr id="10265" name="Text Box 2115"/>
            <p:cNvSpPr txBox="1">
              <a:spLocks noChangeArrowheads="1"/>
            </p:cNvSpPr>
            <p:nvPr/>
          </p:nvSpPr>
          <p:spPr bwMode="auto">
            <a:xfrm>
              <a:off x="7162800" y="4572000"/>
              <a:ext cx="1455738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$47,830</a:t>
              </a:r>
            </a:p>
          </p:txBody>
        </p:sp>
        <p:sp>
          <p:nvSpPr>
            <p:cNvPr id="10266" name="Text Box 2084"/>
            <p:cNvSpPr txBox="1">
              <a:spLocks noChangeArrowheads="1"/>
            </p:cNvSpPr>
            <p:nvPr/>
          </p:nvSpPr>
          <p:spPr bwMode="auto">
            <a:xfrm>
              <a:off x="381000" y="4572000"/>
              <a:ext cx="1981200" cy="4206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Bank Seven</a:t>
              </a:r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381000" y="4953000"/>
            <a:ext cx="8305800" cy="457200"/>
            <a:chOff x="381000" y="4953000"/>
            <a:chExt cx="8305800" cy="457200"/>
          </a:xfrm>
        </p:grpSpPr>
        <p:sp>
          <p:nvSpPr>
            <p:cNvPr id="10256" name="Line 2065"/>
            <p:cNvSpPr>
              <a:spLocks noChangeShapeType="1"/>
            </p:cNvSpPr>
            <p:nvPr/>
          </p:nvSpPr>
          <p:spPr bwMode="auto">
            <a:xfrm>
              <a:off x="2819400" y="5410200"/>
              <a:ext cx="1447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7" name="Text Box 2074"/>
            <p:cNvSpPr txBox="1">
              <a:spLocks noChangeArrowheads="1"/>
            </p:cNvSpPr>
            <p:nvPr/>
          </p:nvSpPr>
          <p:spPr bwMode="auto">
            <a:xfrm>
              <a:off x="381000" y="4989512"/>
              <a:ext cx="2087563" cy="4206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 i="1"/>
                <a:t>All banks</a:t>
              </a:r>
            </a:p>
          </p:txBody>
        </p:sp>
        <p:sp>
          <p:nvSpPr>
            <p:cNvPr id="10258" name="Text Box 2117"/>
            <p:cNvSpPr txBox="1">
              <a:spLocks noChangeArrowheads="1"/>
            </p:cNvSpPr>
            <p:nvPr/>
          </p:nvSpPr>
          <p:spPr bwMode="auto">
            <a:xfrm>
              <a:off x="2743200" y="4967287"/>
              <a:ext cx="1600200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 i="1"/>
                <a:t>$478,297</a:t>
              </a:r>
            </a:p>
          </p:txBody>
        </p:sp>
        <p:sp>
          <p:nvSpPr>
            <p:cNvPr id="10259" name="Text Box 2118"/>
            <p:cNvSpPr txBox="1">
              <a:spLocks noChangeArrowheads="1"/>
            </p:cNvSpPr>
            <p:nvPr/>
          </p:nvSpPr>
          <p:spPr bwMode="auto">
            <a:xfrm>
              <a:off x="4876800" y="4953000"/>
              <a:ext cx="1600200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 i="1"/>
                <a:t>$47,830</a:t>
              </a:r>
            </a:p>
          </p:txBody>
        </p:sp>
        <p:sp>
          <p:nvSpPr>
            <p:cNvPr id="10260" name="Text Box 2119"/>
            <p:cNvSpPr txBox="1">
              <a:spLocks noChangeArrowheads="1"/>
            </p:cNvSpPr>
            <p:nvPr/>
          </p:nvSpPr>
          <p:spPr bwMode="auto">
            <a:xfrm>
              <a:off x="7086600" y="4967287"/>
              <a:ext cx="1600200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 i="1"/>
                <a:t>$430,467</a:t>
              </a:r>
            </a:p>
          </p:txBody>
        </p:sp>
        <p:sp>
          <p:nvSpPr>
            <p:cNvPr id="10261" name="Line 2065"/>
            <p:cNvSpPr>
              <a:spLocks noChangeShapeType="1"/>
            </p:cNvSpPr>
            <p:nvPr/>
          </p:nvSpPr>
          <p:spPr bwMode="auto">
            <a:xfrm>
              <a:off x="4800600" y="5410200"/>
              <a:ext cx="1447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2" name="Line 2065"/>
            <p:cNvSpPr>
              <a:spLocks noChangeShapeType="1"/>
            </p:cNvSpPr>
            <p:nvPr/>
          </p:nvSpPr>
          <p:spPr bwMode="auto">
            <a:xfrm>
              <a:off x="7239000" y="5410200"/>
              <a:ext cx="1447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24662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1084</Words>
  <Application>Microsoft Office PowerPoint</Application>
  <PresentationFormat>On-screen Show (4:3)</PresentationFormat>
  <Paragraphs>248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Symbol</vt:lpstr>
      <vt:lpstr>Office Theme</vt:lpstr>
      <vt:lpstr>Money Creation</vt:lpstr>
      <vt:lpstr>Key Topics</vt:lpstr>
      <vt:lpstr>In the Middle Ages, gold was the money of choice in most European nations</vt:lpstr>
      <vt:lpstr>Modern Banking</vt:lpstr>
      <vt:lpstr>Excess Reserves</vt:lpstr>
      <vt:lpstr>Steps in the multiplication of money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Fed decreases the money supply during inflationary periods</vt:lpstr>
      <vt:lpstr>Banks are liquid when they have ample excess reserves</vt:lpstr>
      <vt:lpstr>The Fed influences a bank liquidity</vt:lpstr>
      <vt:lpstr>PowerPoint Presentation</vt:lpstr>
      <vt:lpstr>Discount Rate</vt:lpstr>
      <vt:lpstr>Reserve Ratio</vt:lpstr>
      <vt:lpstr>Shortcomings of monetary policy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2017-01-05T00:48:48Z</dcterms:created>
  <dcterms:modified xsi:type="dcterms:W3CDTF">2019-04-15T17:23:11Z</dcterms:modified>
</cp:coreProperties>
</file>