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7B439-EA98-4346-BCBB-E9530491A1B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1B0B-540E-4E27-827E-7D6426A8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602C69-A84B-4340-AAFA-9DD50C27CA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3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12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50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58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4663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36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510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4382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376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752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7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7284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905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0110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6251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0078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102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471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2E3C-F973-4838-AD67-A9214656931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304800" y="1091940"/>
            <a:ext cx="8534400" cy="1438535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5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Keynesian </a:t>
            </a:r>
            <a:br>
              <a:rPr lang="en-US" sz="5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 in Action</a:t>
            </a:r>
          </a:p>
        </p:txBody>
      </p:sp>
      <p:sp>
        <p:nvSpPr>
          <p:cNvPr id="10243" name="Rectangle 3080"/>
          <p:cNvSpPr>
            <a:spLocks noChangeArrowheads="1"/>
          </p:cNvSpPr>
          <p:nvPr/>
        </p:nvSpPr>
        <p:spPr bwMode="auto">
          <a:xfrm>
            <a:off x="2362200" y="5943600"/>
            <a:ext cx="396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209800" y="2590800"/>
            <a:ext cx="6248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complete the Keynesian model by adding the government and the foreign sector</a:t>
            </a:r>
          </a:p>
        </p:txBody>
      </p:sp>
    </p:spTree>
    <p:extLst>
      <p:ext uri="{BB962C8B-B14F-4D97-AF65-F5344CB8AC3E}">
        <p14:creationId xmlns:p14="http://schemas.microsoft.com/office/powerpoint/2010/main" val="544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229600" cy="1569660"/>
          </a:xfr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Propensity to Save (MPS)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the fraction of any change in real disposable income that households save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81163" y="1827212"/>
            <a:ext cx="4043363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MPC + MPS = 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5763" y="1827212"/>
            <a:ext cx="81486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938337" y="3732212"/>
            <a:ext cx="253365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 – MPC)</a:t>
            </a:r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879475" y="2514600"/>
            <a:ext cx="330411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 formula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90587" y="4619113"/>
            <a:ext cx="36195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MPC = 0.8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166937" y="3581400"/>
            <a:ext cx="175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>
          <a:xfrm>
            <a:off x="2776537" y="3124200"/>
            <a:ext cx="393056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190624" y="3399913"/>
            <a:ext cx="99536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 = 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086224" y="3399913"/>
            <a:ext cx="99536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48187" y="3667124"/>
            <a:ext cx="253365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MPS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572000" y="3581400"/>
            <a:ext cx="102189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>
          <a:xfrm>
            <a:off x="4864744" y="3124200"/>
            <a:ext cx="393056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2166936" y="5838313"/>
            <a:ext cx="230981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 – 0.8)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171700" y="5687501"/>
            <a:ext cx="175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2781300" y="5230301"/>
            <a:ext cx="393056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195387" y="5506014"/>
            <a:ext cx="99536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 = 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090987" y="5506014"/>
            <a:ext cx="99536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552950" y="5838313"/>
            <a:ext cx="253365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0.2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648200" y="5687501"/>
            <a:ext cx="757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4876800" y="5230301"/>
            <a:ext cx="393056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610224" y="5486400"/>
            <a:ext cx="99536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5 </a:t>
            </a:r>
          </a:p>
        </p:txBody>
      </p:sp>
    </p:spTree>
    <p:extLst>
      <p:ext uri="{BB962C8B-B14F-4D97-AF65-F5344CB8AC3E}">
        <p14:creationId xmlns:p14="http://schemas.microsoft.com/office/powerpoint/2010/main" val="127561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/>
      <p:bldP spid="20486" grpId="0"/>
      <p:bldP spid="13" grpId="0" build="p"/>
      <p:bldP spid="5" grpId="0"/>
      <p:bldP spid="14" grpId="0"/>
      <p:bldP spid="15" grpId="0"/>
      <p:bldP spid="16" grpId="0"/>
      <p:bldP spid="18" grpId="0"/>
      <p:bldP spid="21" grpId="0"/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9" name="Rectangle 3"/>
          <p:cNvSpPr>
            <a:spLocks noChangeArrowheads="1"/>
          </p:cNvSpPr>
          <p:nvPr/>
        </p:nvSpPr>
        <p:spPr bwMode="auto">
          <a:xfrm>
            <a:off x="762000" y="1295400"/>
            <a:ext cx="78486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762000" y="2362200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8305800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MPC, MPS, and the Spending Multiplier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762000" y="1295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762000" y="1295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773113" y="6400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8610600" y="1295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447800" y="15240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MPC</a:t>
            </a:r>
            <a:endParaRPr lang="en-US" sz="40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967538" y="2492375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086600" y="3048000"/>
            <a:ext cx="50006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121150" y="1535113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MPS</a:t>
            </a:r>
            <a:endParaRPr lang="en-US" sz="40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7080250" y="3657600"/>
            <a:ext cx="42386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080250" y="4251325"/>
            <a:ext cx="43338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858000" y="4930775"/>
            <a:ext cx="838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815138" y="5540375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581400" y="1295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6172200" y="1295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391275" y="1360488"/>
            <a:ext cx="229552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Spending Multiplier</a:t>
            </a:r>
            <a:endParaRPr lang="en-US" sz="3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698625" y="2514600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.90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1698625" y="3124200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.80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1752600" y="3733800"/>
            <a:ext cx="838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.75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1828800" y="4298950"/>
            <a:ext cx="762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.67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1752600" y="4953000"/>
            <a:ext cx="838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676400" y="5562600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.33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495800" y="2514600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.10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495800" y="3124200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.20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95800" y="3733800"/>
            <a:ext cx="838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.25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486275" y="4332288"/>
            <a:ext cx="762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.33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419600" y="4953000"/>
            <a:ext cx="838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343400" y="5562600"/>
            <a:ext cx="91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.67</a:t>
            </a:r>
          </a:p>
        </p:txBody>
      </p:sp>
    </p:spTree>
    <p:extLst>
      <p:ext uri="{BB962C8B-B14F-4D97-AF65-F5344CB8AC3E}">
        <p14:creationId xmlns:p14="http://schemas.microsoft.com/office/powerpoint/2010/main" val="254764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7388" y="3206750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7388" y="3817938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7388" y="4429125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7388" y="5040313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78013" y="5991225"/>
            <a:ext cx="762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81300" y="5991225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594100" y="5991225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357688" y="5991225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874713" y="2595563"/>
            <a:ext cx="477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19138" y="1984375"/>
            <a:ext cx="63341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17513" y="1373188"/>
            <a:ext cx="9350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362575" y="6016625"/>
            <a:ext cx="5873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188075" y="6019800"/>
            <a:ext cx="59372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850063" y="6019800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7705725" y="5991225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auto">
          <a:xfrm>
            <a:off x="4495800" y="4724400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109538" y="133350"/>
            <a:ext cx="86868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 Effect of a Change in Spending</a:t>
            </a:r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 flipH="1">
            <a:off x="1371600" y="2286000"/>
            <a:ext cx="50292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6474460" y="2286000"/>
            <a:ext cx="2540" cy="36576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7391400" y="2286000"/>
            <a:ext cx="990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</a:t>
            </a:r>
            <a:r>
              <a:rPr lang="en-US" sz="28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H="1">
            <a:off x="1352550" y="2895600"/>
            <a:ext cx="4200525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H="1">
            <a:off x="6096000" y="4724400"/>
            <a:ext cx="685800" cy="10668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>
            <a:off x="5638800" y="2971800"/>
            <a:ext cx="0" cy="30480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6565900" y="6361113"/>
            <a:ext cx="21971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 flipV="1">
            <a:off x="1447800" y="1752600"/>
            <a:ext cx="5867400" cy="4191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6769100" y="4125912"/>
            <a:ext cx="2070100" cy="7508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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trillion dollars</a:t>
            </a:r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 flipV="1">
            <a:off x="1371600" y="1981200"/>
            <a:ext cx="6100763" cy="2012950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7391400" y="1676400"/>
            <a:ext cx="990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</a:t>
            </a:r>
            <a:r>
              <a:rPr lang="en-US" sz="28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6383020" y="2231674"/>
            <a:ext cx="182880" cy="18288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3200400" y="5105400"/>
            <a:ext cx="1831181" cy="7571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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.5 trillion dollars</a:t>
            </a:r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H="1" flipV="1">
            <a:off x="1447800" y="4191000"/>
            <a:ext cx="2209800" cy="914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 rot="-5400700">
            <a:off x="-1677987" y="3351213"/>
            <a:ext cx="45354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Aggregate Expenditures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7010400" y="1219200"/>
            <a:ext cx="1371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 = Y </a:t>
            </a: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2908300" y="990600"/>
            <a:ext cx="259080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MPC = 1/2 </a:t>
            </a:r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 flipV="1">
            <a:off x="1341438" y="5943600"/>
            <a:ext cx="7345362" cy="22225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V="1">
            <a:off x="1403350" y="2330450"/>
            <a:ext cx="6100763" cy="2012950"/>
          </a:xfrm>
          <a:prstGeom prst="line">
            <a:avLst/>
          </a:prstGeom>
          <a:noFill/>
          <a:ln w="1270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78" name="Oval 50"/>
          <p:cNvSpPr>
            <a:spLocks noChangeArrowheads="1"/>
          </p:cNvSpPr>
          <p:nvPr/>
        </p:nvSpPr>
        <p:spPr bwMode="auto">
          <a:xfrm>
            <a:off x="5547360" y="2858696"/>
            <a:ext cx="182880" cy="18288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1371600" y="990600"/>
            <a:ext cx="0" cy="5029200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5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4" grpId="0" animBg="1"/>
      <p:bldP spid="22565" grpId="0" animBg="1"/>
      <p:bldP spid="22568" grpId="0" animBg="1"/>
      <p:bldP spid="22574" grpId="0"/>
      <p:bldP spid="22575" grpId="0" animBg="1"/>
      <p:bldP spid="22576" grpId="0"/>
      <p:bldP spid="22577" grpId="0" animBg="1"/>
      <p:bldP spid="22579" grpId="0"/>
      <p:bldP spid="225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85750"/>
            <a:ext cx="8458200" cy="954107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GDP gap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is the difference between full employment real GDP and actual real GDP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358205"/>
            <a:ext cx="7848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recessionary gap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amount by which aggregate expenditures fall short of the amount required to achieve full employment equilibrium</a:t>
            </a:r>
          </a:p>
        </p:txBody>
      </p:sp>
    </p:spTree>
    <p:extLst>
      <p:ext uri="{BB962C8B-B14F-4D97-AF65-F5344CB8AC3E}">
        <p14:creationId xmlns:p14="http://schemas.microsoft.com/office/powerpoint/2010/main" val="291029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7388" y="3211513"/>
            <a:ext cx="6651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7388" y="3822700"/>
            <a:ext cx="6651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3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7388" y="4433888"/>
            <a:ext cx="6651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7388" y="5045075"/>
            <a:ext cx="6651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1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878013" y="6026150"/>
            <a:ext cx="762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779713" y="60261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605213" y="60388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316413" y="6051550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874713" y="2600325"/>
            <a:ext cx="4778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5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719138" y="1989138"/>
            <a:ext cx="63341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17513" y="1377950"/>
            <a:ext cx="9350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/>
              <a:t>7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21300" y="6019800"/>
            <a:ext cx="5873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205538" y="6024563"/>
            <a:ext cx="59372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888163" y="6042025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696200" y="6026150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/>
              <a:t>8</a:t>
            </a:r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>
            <a:off x="4495800" y="4729163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28600" y="150813"/>
            <a:ext cx="4876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Recessionary Gap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>
            <a:off x="1371600" y="2290763"/>
            <a:ext cx="50292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6477000" y="2290763"/>
            <a:ext cx="0" cy="35814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2290763"/>
            <a:ext cx="990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AE</a:t>
            </a:r>
            <a:r>
              <a:rPr lang="en-US" sz="2800" b="1" baseline="-25000" dirty="0"/>
              <a:t>1</a:t>
            </a:r>
            <a:r>
              <a:rPr lang="en-US" sz="2800" b="1" dirty="0"/>
              <a:t> </a:t>
            </a:r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>
            <a:off x="1371600" y="3509963"/>
            <a:ext cx="34290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4800600" y="3662363"/>
            <a:ext cx="0" cy="22860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7162800" y="6381750"/>
            <a:ext cx="201612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dirty="0"/>
              <a:t>Real GDP</a:t>
            </a: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 flipV="1">
            <a:off x="1371601" y="2595562"/>
            <a:ext cx="6172200" cy="2133600"/>
          </a:xfrm>
          <a:prstGeom prst="line">
            <a:avLst/>
          </a:prstGeom>
          <a:noFill/>
          <a:ln w="1270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1447800" y="1757363"/>
            <a:ext cx="5867400" cy="4191000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371600" y="1657350"/>
            <a:ext cx="7010400" cy="2341563"/>
            <a:chOff x="1371600" y="1657350"/>
            <a:chExt cx="7010400" cy="2341563"/>
          </a:xfrm>
        </p:grpSpPr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 flipV="1">
              <a:off x="1371600" y="1985963"/>
              <a:ext cx="6100763" cy="2012950"/>
            </a:xfrm>
            <a:prstGeom prst="line">
              <a:avLst/>
            </a:prstGeom>
            <a:noFill/>
            <a:ln w="1270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Text Box 47"/>
            <p:cNvSpPr txBox="1">
              <a:spLocks noChangeArrowheads="1"/>
            </p:cNvSpPr>
            <p:nvPr/>
          </p:nvSpPr>
          <p:spPr bwMode="auto">
            <a:xfrm>
              <a:off x="7391400" y="1657350"/>
              <a:ext cx="990600" cy="4762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 b="1" dirty="0"/>
                <a:t>AE</a:t>
              </a:r>
              <a:r>
                <a:rPr lang="en-US" sz="2800" b="1" baseline="-25000" dirty="0"/>
                <a:t>2</a:t>
              </a:r>
              <a:r>
                <a:rPr lang="en-US" sz="2800" b="1" dirty="0"/>
                <a:t> </a:t>
              </a:r>
            </a:p>
          </p:txBody>
        </p:sp>
      </p:grp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6375268" y="2225675"/>
            <a:ext cx="182880" cy="1828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4849813" y="5046663"/>
            <a:ext cx="1500187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ym typeface="Symbol" pitchFamily="18" charset="2"/>
              </a:rPr>
              <a:t>- GDP gap</a:t>
            </a:r>
            <a:endParaRPr lang="en-US" sz="2000" b="1" dirty="0"/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 rot="-5400700">
            <a:off x="-1677987" y="3241675"/>
            <a:ext cx="476408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/>
              <a:t>Real Aggregate Expenditures</a:t>
            </a:r>
          </a:p>
        </p:txBody>
      </p:sp>
      <p:sp>
        <p:nvSpPr>
          <p:cNvPr id="24627" name="AutoShape 51"/>
          <p:cNvSpPr>
            <a:spLocks/>
          </p:cNvSpPr>
          <p:nvPr/>
        </p:nvSpPr>
        <p:spPr bwMode="auto">
          <a:xfrm rot="-5400000">
            <a:off x="5459413" y="4891769"/>
            <a:ext cx="381000" cy="1600200"/>
          </a:xfrm>
          <a:prstGeom prst="rightBrace">
            <a:avLst>
              <a:gd name="adj1" fmla="val 35000"/>
              <a:gd name="adj2" fmla="val 50000"/>
            </a:avLst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629" name="Oval 53"/>
          <p:cNvSpPr>
            <a:spLocks noChangeArrowheads="1"/>
          </p:cNvSpPr>
          <p:nvPr/>
        </p:nvSpPr>
        <p:spPr bwMode="auto">
          <a:xfrm>
            <a:off x="4693920" y="3456093"/>
            <a:ext cx="182880" cy="18288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Text Box 57"/>
          <p:cNvSpPr txBox="1">
            <a:spLocks noChangeArrowheads="1"/>
          </p:cNvSpPr>
          <p:nvPr/>
        </p:nvSpPr>
        <p:spPr bwMode="auto">
          <a:xfrm>
            <a:off x="5873750" y="6365866"/>
            <a:ext cx="1257300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200" dirty="0">
                <a:sym typeface="Symbol" pitchFamily="18" charset="2"/>
              </a:rPr>
              <a:t>Full employment</a:t>
            </a:r>
            <a:endParaRPr lang="en-US" sz="1200" dirty="0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 flipV="1">
            <a:off x="1341438" y="5948363"/>
            <a:ext cx="7345362" cy="222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7010400" y="1276350"/>
            <a:ext cx="1371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/>
              <a:t>AE = Y </a:t>
            </a:r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1371600" y="995363"/>
            <a:ext cx="0" cy="50292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animBg="1"/>
      <p:bldP spid="246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04800"/>
            <a:ext cx="8229600" cy="1446550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Keynesian remedy for a recessionary gap</a:t>
            </a:r>
            <a:r>
              <a:rPr lang="en-US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is to increase autonomous spending by the amount of the recessionary gap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438400"/>
            <a:ext cx="8153400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government spending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taxes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Raise transfer payments</a:t>
            </a: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304800" y="1789113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can close a recessionary gap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3825875"/>
            <a:ext cx="7924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inflationary gap is the amount by which aggregate expenditures exceed the amount required to achieve full employment equilibrium</a:t>
            </a:r>
          </a:p>
        </p:txBody>
      </p:sp>
    </p:spTree>
    <p:extLst>
      <p:ext uri="{BB962C8B-B14F-4D97-AF65-F5344CB8AC3E}">
        <p14:creationId xmlns:p14="http://schemas.microsoft.com/office/powerpoint/2010/main" val="15131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7388" y="3206750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7388" y="3817938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7388" y="4429125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87388" y="5040313"/>
            <a:ext cx="6651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878013" y="6011863"/>
            <a:ext cx="762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828925" y="6021388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624263" y="6022975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333875" y="5999163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874713" y="2595563"/>
            <a:ext cx="4778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19138" y="1984375"/>
            <a:ext cx="63341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7513" y="1373188"/>
            <a:ext cx="9350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275263" y="6003925"/>
            <a:ext cx="5873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172200" y="6045200"/>
            <a:ext cx="59372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900863" y="6051550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705725" y="6032500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6656" name="AutoShape 32"/>
          <p:cNvSpPr>
            <a:spLocks noChangeArrowheads="1"/>
          </p:cNvSpPr>
          <p:nvPr/>
        </p:nvSpPr>
        <p:spPr bwMode="auto">
          <a:xfrm>
            <a:off x="4495800" y="4724400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400050" y="115888"/>
            <a:ext cx="4724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Inflationary Gap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>
            <a:off x="1371601" y="2286000"/>
            <a:ext cx="5029199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6477000" y="2286000"/>
            <a:ext cx="0" cy="3733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>
            <a:off x="1371601" y="3505200"/>
            <a:ext cx="3428999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4800600" y="3657600"/>
            <a:ext cx="0" cy="2209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477000" y="63817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 flipV="1">
            <a:off x="1447800" y="1752600"/>
            <a:ext cx="5867400" cy="4191000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 flipV="1">
            <a:off x="1371600" y="1981200"/>
            <a:ext cx="6100763" cy="2012950"/>
          </a:xfrm>
          <a:prstGeom prst="line">
            <a:avLst/>
          </a:prstGeom>
          <a:noFill/>
          <a:ln w="1270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7467600" y="1676400"/>
            <a:ext cx="99060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</a:t>
            </a:r>
            <a:r>
              <a:rPr lang="en-US" sz="32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672" name="Oval 48"/>
          <p:cNvSpPr>
            <a:spLocks noChangeArrowheads="1"/>
          </p:cNvSpPr>
          <p:nvPr/>
        </p:nvSpPr>
        <p:spPr bwMode="auto">
          <a:xfrm>
            <a:off x="6370320" y="2209800"/>
            <a:ext cx="182880" cy="18288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876800" y="5105400"/>
            <a:ext cx="15240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+ GDP gap</a:t>
            </a: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 rot="-5400700">
            <a:off x="-1830387" y="3198813"/>
            <a:ext cx="48402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Aggregate Expenditures</a:t>
            </a:r>
          </a:p>
        </p:txBody>
      </p:sp>
      <p:sp>
        <p:nvSpPr>
          <p:cNvPr id="26675" name="AutoShape 51"/>
          <p:cNvSpPr>
            <a:spLocks/>
          </p:cNvSpPr>
          <p:nvPr/>
        </p:nvSpPr>
        <p:spPr bwMode="auto">
          <a:xfrm rot="-5400000">
            <a:off x="5459413" y="4876800"/>
            <a:ext cx="381000" cy="1600200"/>
          </a:xfrm>
          <a:prstGeom prst="rightBrace">
            <a:avLst>
              <a:gd name="adj1" fmla="val 35000"/>
              <a:gd name="adj2" fmla="val 50000"/>
            </a:avLst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71601" y="2362200"/>
            <a:ext cx="7162799" cy="2362200"/>
            <a:chOff x="1371601" y="2362200"/>
            <a:chExt cx="7162799" cy="2362200"/>
          </a:xfrm>
        </p:grpSpPr>
        <p:sp>
          <p:nvSpPr>
            <p:cNvPr id="26662" name="Text Box 38"/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990600" cy="5355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AE</a:t>
              </a:r>
              <a:r>
                <a:rPr lang="en-US" sz="3200" b="1" baseline="-25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 flipV="1">
              <a:off x="1371601" y="2590800"/>
              <a:ext cx="6172200" cy="2133600"/>
            </a:xfrm>
            <a:prstGeom prst="line">
              <a:avLst/>
            </a:prstGeom>
            <a:noFill/>
            <a:ln w="1270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6677" name="Oval 53"/>
          <p:cNvSpPr>
            <a:spLocks noChangeArrowheads="1"/>
          </p:cNvSpPr>
          <p:nvPr/>
        </p:nvSpPr>
        <p:spPr bwMode="auto">
          <a:xfrm>
            <a:off x="4693920" y="3429000"/>
            <a:ext cx="182880" cy="18288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4162425" y="6381750"/>
            <a:ext cx="1181100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Full employment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 flipV="1">
            <a:off x="1371600" y="5943600"/>
            <a:ext cx="7315200" cy="26988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6553200" y="1219200"/>
            <a:ext cx="1371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 = Y </a:t>
            </a:r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1371600" y="1143000"/>
            <a:ext cx="0" cy="48768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7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3" grpId="0" animBg="1"/>
      <p:bldP spid="26665" grpId="0" animBg="1"/>
      <p:bldP spid="266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6858000" cy="781050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Reduce spending by the amount of the inflationary gap</a:t>
            </a: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228600" y="152400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Keynesian remedy for an inflationary gap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362200"/>
            <a:ext cx="7924800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Cut government spending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taxes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transfer payments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28600" y="1752600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 can close an inflationary gap</a:t>
            </a:r>
          </a:p>
        </p:txBody>
      </p:sp>
    </p:spTree>
    <p:extLst>
      <p:ext uri="{BB962C8B-B14F-4D97-AF65-F5344CB8AC3E}">
        <p14:creationId xmlns:p14="http://schemas.microsoft.com/office/powerpoint/2010/main" val="138506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5" grpId="0" build="p"/>
      <p:bldP spid="7" grpId="0" build="p"/>
      <p:bldP spid="276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Line 41"/>
          <p:cNvSpPr>
            <a:spLocks noChangeShapeType="1"/>
          </p:cNvSpPr>
          <p:nvPr/>
        </p:nvSpPr>
        <p:spPr bwMode="auto">
          <a:xfrm flipV="1">
            <a:off x="1708150" y="4954588"/>
            <a:ext cx="4602162" cy="0"/>
          </a:xfrm>
          <a:prstGeom prst="line">
            <a:avLst/>
          </a:prstGeom>
          <a:noFill/>
          <a:ln w="1270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09" name="Line 44"/>
          <p:cNvSpPr>
            <a:spLocks noChangeShapeType="1"/>
          </p:cNvSpPr>
          <p:nvPr/>
        </p:nvSpPr>
        <p:spPr bwMode="auto">
          <a:xfrm flipV="1">
            <a:off x="1708150" y="3030538"/>
            <a:ext cx="4664075" cy="0"/>
          </a:xfrm>
          <a:prstGeom prst="line">
            <a:avLst/>
          </a:prstGeom>
          <a:noFill/>
          <a:ln w="1270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20675" y="700326"/>
            <a:ext cx="8534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spending is autonomous expenditure because government spending can be the result of political decisions regardless of national output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1600200" y="5943600"/>
            <a:ext cx="5449888" cy="0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457200" y="3794125"/>
            <a:ext cx="116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1.00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57213" y="4278313"/>
            <a:ext cx="1042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0.75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87362" y="4760913"/>
            <a:ext cx="1104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0.50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477837" y="5245100"/>
            <a:ext cx="1122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1830387" y="5975350"/>
            <a:ext cx="614363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44750" y="5975350"/>
            <a:ext cx="49053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2935287" y="5975350"/>
            <a:ext cx="49053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3365500" y="5975350"/>
            <a:ext cx="6746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487362" y="3311525"/>
            <a:ext cx="1104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1.25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476250" y="2827338"/>
            <a:ext cx="1125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1.50</a:t>
            </a: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606425" y="2344738"/>
            <a:ext cx="993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1.75</a:t>
            </a: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3916362" y="5975350"/>
            <a:ext cx="6762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408487" y="5975350"/>
            <a:ext cx="67468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4899025" y="5975350"/>
            <a:ext cx="6746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5389562" y="5975350"/>
            <a:ext cx="67468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5907087" y="5975350"/>
            <a:ext cx="67468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1303" name="Text Box 38"/>
          <p:cNvSpPr txBox="1">
            <a:spLocks noChangeArrowheads="1"/>
          </p:cNvSpPr>
          <p:nvPr/>
        </p:nvSpPr>
        <p:spPr bwMode="auto">
          <a:xfrm>
            <a:off x="6432550" y="5975350"/>
            <a:ext cx="6762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11304" name="AutoShape 39"/>
          <p:cNvSpPr>
            <a:spLocks noChangeArrowheads="1"/>
          </p:cNvSpPr>
          <p:nvPr/>
        </p:nvSpPr>
        <p:spPr bwMode="auto">
          <a:xfrm>
            <a:off x="4162425" y="4954588"/>
            <a:ext cx="850900" cy="720725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07" name="Line 42"/>
          <p:cNvSpPr>
            <a:spLocks noChangeShapeType="1"/>
          </p:cNvSpPr>
          <p:nvPr/>
        </p:nvSpPr>
        <p:spPr bwMode="auto">
          <a:xfrm rot="348" flipV="1">
            <a:off x="1646237" y="3992563"/>
            <a:ext cx="5278438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08" name="Text Box 43"/>
          <p:cNvSpPr txBox="1">
            <a:spLocks noChangeArrowheads="1"/>
          </p:cNvSpPr>
          <p:nvPr/>
        </p:nvSpPr>
        <p:spPr bwMode="auto">
          <a:xfrm>
            <a:off x="5267325" y="6356350"/>
            <a:ext cx="22082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11310" name="Text Box 45"/>
          <p:cNvSpPr txBox="1">
            <a:spLocks noChangeArrowheads="1"/>
          </p:cNvSpPr>
          <p:nvPr/>
        </p:nvSpPr>
        <p:spPr bwMode="auto">
          <a:xfrm>
            <a:off x="301862" y="255510"/>
            <a:ext cx="527185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Spending</a:t>
            </a:r>
          </a:p>
        </p:txBody>
      </p:sp>
      <p:sp>
        <p:nvSpPr>
          <p:cNvPr id="11311" name="AutoShape 46"/>
          <p:cNvSpPr>
            <a:spLocks noChangeArrowheads="1"/>
          </p:cNvSpPr>
          <p:nvPr/>
        </p:nvSpPr>
        <p:spPr bwMode="auto">
          <a:xfrm rot="-5364096">
            <a:off x="2708250" y="3321591"/>
            <a:ext cx="704532" cy="243114"/>
          </a:xfrm>
          <a:prstGeom prst="rightArrow">
            <a:avLst>
              <a:gd name="adj1" fmla="val 50000"/>
              <a:gd name="adj2" fmla="val 87453"/>
            </a:avLst>
          </a:prstGeom>
          <a:solidFill>
            <a:schemeClr val="bg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12" name="Text Box 47"/>
          <p:cNvSpPr txBox="1">
            <a:spLocks noChangeArrowheads="1"/>
          </p:cNvSpPr>
          <p:nvPr/>
        </p:nvSpPr>
        <p:spPr bwMode="auto">
          <a:xfrm rot="-5400000">
            <a:off x="-1177132" y="3756819"/>
            <a:ext cx="398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Government spending</a:t>
            </a:r>
          </a:p>
        </p:txBody>
      </p:sp>
      <p:sp>
        <p:nvSpPr>
          <p:cNvPr id="11313" name="AutoShape 48"/>
          <p:cNvSpPr>
            <a:spLocks noChangeArrowheads="1"/>
          </p:cNvSpPr>
          <p:nvPr/>
        </p:nvSpPr>
        <p:spPr bwMode="auto">
          <a:xfrm rot="5364096" flipV="1">
            <a:off x="2710033" y="4418619"/>
            <a:ext cx="704530" cy="246678"/>
          </a:xfrm>
          <a:prstGeom prst="rightArrow">
            <a:avLst>
              <a:gd name="adj1" fmla="val 50000"/>
              <a:gd name="adj2" fmla="val 87288"/>
            </a:avLst>
          </a:prstGeom>
          <a:solidFill>
            <a:schemeClr val="bg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15" name="Text Box 50"/>
          <p:cNvSpPr txBox="1">
            <a:spLocks noChangeArrowheads="1"/>
          </p:cNvSpPr>
          <p:nvPr/>
        </p:nvSpPr>
        <p:spPr bwMode="auto">
          <a:xfrm>
            <a:off x="6310312" y="2790825"/>
            <a:ext cx="73660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32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16" name="Text Box 51"/>
          <p:cNvSpPr txBox="1">
            <a:spLocks noChangeArrowheads="1"/>
          </p:cNvSpPr>
          <p:nvPr/>
        </p:nvSpPr>
        <p:spPr bwMode="auto">
          <a:xfrm>
            <a:off x="6310312" y="4652963"/>
            <a:ext cx="73660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32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05" name="Line 40"/>
          <p:cNvSpPr>
            <a:spLocks noChangeShapeType="1"/>
          </p:cNvSpPr>
          <p:nvPr/>
        </p:nvSpPr>
        <p:spPr bwMode="auto">
          <a:xfrm>
            <a:off x="1646237" y="2009775"/>
            <a:ext cx="0" cy="3965575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1" name="Line 42"/>
          <p:cNvSpPr>
            <a:spLocks noChangeShapeType="1"/>
          </p:cNvSpPr>
          <p:nvPr/>
        </p:nvSpPr>
        <p:spPr bwMode="auto">
          <a:xfrm flipV="1">
            <a:off x="1636503" y="4618326"/>
            <a:ext cx="5465848" cy="0"/>
          </a:xfrm>
          <a:prstGeom prst="line">
            <a:avLst/>
          </a:prstGeom>
          <a:noFill/>
          <a:ln w="1270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0" name="Line 43"/>
          <p:cNvSpPr>
            <a:spLocks noChangeShapeType="1"/>
          </p:cNvSpPr>
          <p:nvPr/>
        </p:nvSpPr>
        <p:spPr bwMode="auto">
          <a:xfrm rot="348">
            <a:off x="1636504" y="3508357"/>
            <a:ext cx="5465847" cy="16"/>
          </a:xfrm>
          <a:prstGeom prst="line">
            <a:avLst/>
          </a:prstGeom>
          <a:noFill/>
          <a:ln w="1270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4" name="Line 45"/>
          <p:cNvSpPr>
            <a:spLocks noChangeShapeType="1"/>
          </p:cNvSpPr>
          <p:nvPr/>
        </p:nvSpPr>
        <p:spPr bwMode="auto">
          <a:xfrm flipV="1">
            <a:off x="1711378" y="2398489"/>
            <a:ext cx="5390973" cy="0"/>
          </a:xfrm>
          <a:prstGeom prst="line">
            <a:avLst/>
          </a:prstGeom>
          <a:noFill/>
          <a:ln w="1270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Line 3"/>
          <p:cNvSpPr>
            <a:spLocks noChangeShapeType="1"/>
          </p:cNvSpPr>
          <p:nvPr/>
        </p:nvSpPr>
        <p:spPr bwMode="auto">
          <a:xfrm>
            <a:off x="1634944" y="5749923"/>
            <a:ext cx="6648244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537916" y="3312671"/>
            <a:ext cx="1062284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1.00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459921" y="3847398"/>
            <a:ext cx="114027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0.75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427164" y="4405247"/>
            <a:ext cx="117303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0.50</a:t>
            </a: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533400" y="4974659"/>
            <a:ext cx="1062284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</a:p>
        </p:txBody>
      </p:sp>
      <p:sp>
        <p:nvSpPr>
          <p:cNvPr id="12298" name="Text Box 8"/>
          <p:cNvSpPr txBox="1">
            <a:spLocks noChangeArrowheads="1"/>
          </p:cNvSpPr>
          <p:nvPr/>
        </p:nvSpPr>
        <p:spPr bwMode="auto">
          <a:xfrm>
            <a:off x="1861127" y="5734679"/>
            <a:ext cx="74874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2299" name="Text Box 9"/>
          <p:cNvSpPr txBox="1">
            <a:spLocks noChangeArrowheads="1"/>
          </p:cNvSpPr>
          <p:nvPr/>
        </p:nvSpPr>
        <p:spPr bwMode="auto">
          <a:xfrm>
            <a:off x="2609873" y="5757802"/>
            <a:ext cx="59899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3208870" y="5757802"/>
            <a:ext cx="59899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2301" name="Text Box 11"/>
          <p:cNvSpPr txBox="1">
            <a:spLocks noChangeArrowheads="1"/>
          </p:cNvSpPr>
          <p:nvPr/>
        </p:nvSpPr>
        <p:spPr bwMode="auto">
          <a:xfrm>
            <a:off x="3732993" y="5757802"/>
            <a:ext cx="82362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2302" name="Text Box 12"/>
          <p:cNvSpPr txBox="1">
            <a:spLocks noChangeArrowheads="1"/>
          </p:cNvSpPr>
          <p:nvPr/>
        </p:nvSpPr>
        <p:spPr bwMode="auto">
          <a:xfrm>
            <a:off x="594073" y="2731698"/>
            <a:ext cx="100612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1.25</a:t>
            </a:r>
          </a:p>
        </p:txBody>
      </p:sp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526997" y="2173848"/>
            <a:ext cx="107320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1.50</a:t>
            </a:r>
          </a:p>
        </p:txBody>
      </p:sp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614351" y="1660800"/>
            <a:ext cx="98584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1.75</a:t>
            </a:r>
          </a:p>
        </p:txBody>
      </p:sp>
      <p:sp>
        <p:nvSpPr>
          <p:cNvPr id="12305" name="Text Box 15"/>
          <p:cNvSpPr txBox="1">
            <a:spLocks noChangeArrowheads="1"/>
          </p:cNvSpPr>
          <p:nvPr/>
        </p:nvSpPr>
        <p:spPr bwMode="auto">
          <a:xfrm>
            <a:off x="4406865" y="5757802"/>
            <a:ext cx="82362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2306" name="Text Box 16"/>
          <p:cNvSpPr txBox="1">
            <a:spLocks noChangeArrowheads="1"/>
          </p:cNvSpPr>
          <p:nvPr/>
        </p:nvSpPr>
        <p:spPr bwMode="auto">
          <a:xfrm>
            <a:off x="5005862" y="5757802"/>
            <a:ext cx="82362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2307" name="Text Box 17"/>
          <p:cNvSpPr txBox="1">
            <a:spLocks noChangeArrowheads="1"/>
          </p:cNvSpPr>
          <p:nvPr/>
        </p:nvSpPr>
        <p:spPr bwMode="auto">
          <a:xfrm>
            <a:off x="5604859" y="5757802"/>
            <a:ext cx="82362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6203856" y="5757802"/>
            <a:ext cx="82362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2309" name="Text Box 19"/>
          <p:cNvSpPr txBox="1">
            <a:spLocks noChangeArrowheads="1"/>
          </p:cNvSpPr>
          <p:nvPr/>
        </p:nvSpPr>
        <p:spPr bwMode="auto">
          <a:xfrm>
            <a:off x="6834051" y="5757802"/>
            <a:ext cx="82362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2328" name="Text Box 39"/>
          <p:cNvSpPr txBox="1">
            <a:spLocks noChangeArrowheads="1"/>
          </p:cNvSpPr>
          <p:nvPr/>
        </p:nvSpPr>
        <p:spPr bwMode="auto">
          <a:xfrm>
            <a:off x="7476725" y="5757802"/>
            <a:ext cx="82362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12329" name="AutoShape 40"/>
          <p:cNvSpPr>
            <a:spLocks noChangeArrowheads="1"/>
          </p:cNvSpPr>
          <p:nvPr/>
        </p:nvSpPr>
        <p:spPr bwMode="auto">
          <a:xfrm>
            <a:off x="4706363" y="4618326"/>
            <a:ext cx="1038886" cy="832439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2" name="Line 41"/>
          <p:cNvSpPr>
            <a:spLocks noChangeShapeType="1"/>
          </p:cNvSpPr>
          <p:nvPr/>
        </p:nvSpPr>
        <p:spPr bwMode="auto">
          <a:xfrm>
            <a:off x="1636503" y="1219200"/>
            <a:ext cx="0" cy="457841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3" name="Text Box 44"/>
          <p:cNvSpPr txBox="1">
            <a:spLocks noChangeArrowheads="1"/>
          </p:cNvSpPr>
          <p:nvPr/>
        </p:nvSpPr>
        <p:spPr bwMode="auto">
          <a:xfrm>
            <a:off x="6658558" y="6121341"/>
            <a:ext cx="1647242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12335" name="Text Box 46"/>
          <p:cNvSpPr txBox="1">
            <a:spLocks noChangeArrowheads="1"/>
          </p:cNvSpPr>
          <p:nvPr/>
        </p:nvSpPr>
        <p:spPr bwMode="auto">
          <a:xfrm>
            <a:off x="3059121" y="1843529"/>
            <a:ext cx="3893481" cy="433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Net Exports</a:t>
            </a:r>
          </a:p>
        </p:txBody>
      </p:sp>
      <p:sp>
        <p:nvSpPr>
          <p:cNvPr id="12336" name="AutoShape 47"/>
          <p:cNvSpPr>
            <a:spLocks noChangeArrowheads="1"/>
          </p:cNvSpPr>
          <p:nvPr/>
        </p:nvSpPr>
        <p:spPr bwMode="auto">
          <a:xfrm rot="16235904">
            <a:off x="2798936" y="2802918"/>
            <a:ext cx="971179" cy="301059"/>
          </a:xfrm>
          <a:prstGeom prst="rightArrow">
            <a:avLst>
              <a:gd name="adj1" fmla="val 50000"/>
              <a:gd name="adj2" fmla="val 87046"/>
            </a:avLst>
          </a:prstGeom>
          <a:solidFill>
            <a:schemeClr val="bg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7" name="Text Box 48"/>
          <p:cNvSpPr txBox="1">
            <a:spLocks noChangeArrowheads="1"/>
          </p:cNvSpPr>
          <p:nvPr/>
        </p:nvSpPr>
        <p:spPr bwMode="auto">
          <a:xfrm rot="16200000">
            <a:off x="-832664" y="3199082"/>
            <a:ext cx="3000249" cy="4247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Net Exports</a:t>
            </a:r>
          </a:p>
        </p:txBody>
      </p:sp>
      <p:sp>
        <p:nvSpPr>
          <p:cNvPr id="12338" name="AutoShape 49"/>
          <p:cNvSpPr>
            <a:spLocks noChangeArrowheads="1"/>
          </p:cNvSpPr>
          <p:nvPr/>
        </p:nvSpPr>
        <p:spPr bwMode="auto">
          <a:xfrm rot="16235904">
            <a:off x="2821747" y="3890263"/>
            <a:ext cx="926027" cy="301058"/>
          </a:xfrm>
          <a:prstGeom prst="rightArrow">
            <a:avLst>
              <a:gd name="adj1" fmla="val 50000"/>
              <a:gd name="adj2" fmla="val 87042"/>
            </a:avLst>
          </a:prstGeom>
          <a:solidFill>
            <a:schemeClr val="bg1">
              <a:lumMod val="5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1" name="Text Box 52"/>
          <p:cNvSpPr txBox="1">
            <a:spLocks noChangeArrowheads="1"/>
          </p:cNvSpPr>
          <p:nvPr/>
        </p:nvSpPr>
        <p:spPr bwMode="auto">
          <a:xfrm>
            <a:off x="2909372" y="4687696"/>
            <a:ext cx="4342729" cy="433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Net Exports</a:t>
            </a:r>
          </a:p>
        </p:txBody>
      </p:sp>
      <p:sp>
        <p:nvSpPr>
          <p:cNvPr id="12342" name="Text Box 53"/>
          <p:cNvSpPr txBox="1">
            <a:spLocks noChangeArrowheads="1"/>
          </p:cNvSpPr>
          <p:nvPr/>
        </p:nvSpPr>
        <p:spPr bwMode="auto">
          <a:xfrm>
            <a:off x="7082859" y="2190379"/>
            <a:ext cx="1142611" cy="42473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(X-M)</a:t>
            </a:r>
            <a:r>
              <a:rPr lang="en-US" sz="24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3" name="Text Box 54"/>
          <p:cNvSpPr txBox="1">
            <a:spLocks noChangeArrowheads="1"/>
          </p:cNvSpPr>
          <p:nvPr/>
        </p:nvSpPr>
        <p:spPr bwMode="auto">
          <a:xfrm>
            <a:off x="7102351" y="4370404"/>
            <a:ext cx="1115321" cy="42473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(X-M)</a:t>
            </a:r>
            <a:r>
              <a:rPr lang="en-US" sz="24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4" name="Text Box 55"/>
          <p:cNvSpPr txBox="1">
            <a:spLocks noChangeArrowheads="1"/>
          </p:cNvSpPr>
          <p:nvPr/>
        </p:nvSpPr>
        <p:spPr bwMode="auto">
          <a:xfrm>
            <a:off x="7177226" y="3300298"/>
            <a:ext cx="1040446" cy="42473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(X-M)</a:t>
            </a:r>
          </a:p>
        </p:txBody>
      </p:sp>
      <p:sp>
        <p:nvSpPr>
          <p:cNvPr id="12345" name="Text Box 56"/>
          <p:cNvSpPr txBox="1">
            <a:spLocks noChangeArrowheads="1"/>
          </p:cNvSpPr>
          <p:nvPr/>
        </p:nvSpPr>
        <p:spPr bwMode="auto">
          <a:xfrm>
            <a:off x="3508369" y="3577777"/>
            <a:ext cx="3144735" cy="433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Zero Net Exports</a:t>
            </a:r>
          </a:p>
        </p:txBody>
      </p:sp>
      <p:sp>
        <p:nvSpPr>
          <p:cNvPr id="12290" name="Text Box 38"/>
          <p:cNvSpPr txBox="1">
            <a:spLocks noChangeArrowheads="1"/>
          </p:cNvSpPr>
          <p:nvPr/>
        </p:nvSpPr>
        <p:spPr bwMode="auto">
          <a:xfrm>
            <a:off x="228600" y="228600"/>
            <a:ext cx="5638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 Net Exports</a:t>
            </a:r>
          </a:p>
        </p:txBody>
      </p:sp>
    </p:spTree>
    <p:extLst>
      <p:ext uri="{BB962C8B-B14F-4D97-AF65-F5344CB8AC3E}">
        <p14:creationId xmlns:p14="http://schemas.microsoft.com/office/powerpoint/2010/main" val="420736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04800"/>
            <a:ext cx="8534400" cy="523220"/>
          </a:xfr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Equilibrium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is the point toward which the economy tends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8382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Keynesian model, equilibrium level of GDP is where the value of goods and services produced is equal to the  spending for these goods and services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7700" y="2133600"/>
            <a:ext cx="8153400" cy="44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50000"/>
              <a:buChar char="•"/>
              <a:defRPr sz="3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effectLst/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rgbClr val="000000"/>
                </a:solidFill>
                <a:effectLst/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effectLst/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Aggregate Expenditures or AE = C + I + G + (X-M)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2590800"/>
            <a:ext cx="8305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50000"/>
              <a:buChar char="•"/>
              <a:defRPr sz="3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effectLst/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rgbClr val="000000"/>
                </a:solidFill>
                <a:effectLst/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effectLst/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Expenditures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affect the economy by pulling aggregate output either higher or lower toward equilibrium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8775" y="3970337"/>
            <a:ext cx="855662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50000"/>
              <a:buChar char="•"/>
              <a:defRPr sz="3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effectLst/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rgbClr val="000000"/>
                </a:solidFill>
                <a:effectLst/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effectLst/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Excessive Inventories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causes a decrease in real GDP and employment as firms cut back production and lay off workers in order to not add inventory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5275183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50000"/>
              <a:buChar char="•"/>
              <a:defRPr sz="3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rgbClr val="000000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effectLst/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2800" ker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Inventory depletion </a:t>
            </a:r>
            <a:r>
              <a:rPr lang="en-US" sz="2400" kern="0">
                <a:latin typeface="Calibri" panose="020F0502020204030204" pitchFamily="34" charset="0"/>
                <a:cs typeface="Calibri" panose="020F0502020204030204" pitchFamily="34" charset="0"/>
              </a:rPr>
              <a:t>causes an increase in GDP and employment</a:t>
            </a:r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57150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inventories decline too much firms will increase production and hire more workers to meet the demand for their product</a:t>
            </a:r>
          </a:p>
        </p:txBody>
      </p:sp>
    </p:spTree>
    <p:extLst>
      <p:ext uri="{BB962C8B-B14F-4D97-AF65-F5344CB8AC3E}">
        <p14:creationId xmlns:p14="http://schemas.microsoft.com/office/powerpoint/2010/main" val="155129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78575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F5EC42-190C-4B2B-BE00-7B799417D4D4}" type="slidenum">
              <a:rPr lang="en-US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5</a:t>
            </a:fld>
            <a:endParaRPr lang="en-US" sz="2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18973" y="3232868"/>
            <a:ext cx="6651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18973" y="3886200"/>
            <a:ext cx="6651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18973" y="4528268"/>
            <a:ext cx="6651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18973" y="5181600"/>
            <a:ext cx="66516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1371600" y="5919787"/>
            <a:ext cx="762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133600" y="5943600"/>
            <a:ext cx="609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2819400" y="5932487"/>
            <a:ext cx="609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3429000" y="5940425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06298" y="2667000"/>
            <a:ext cx="47783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550723" y="2089868"/>
            <a:ext cx="633412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4343400" y="5929312"/>
            <a:ext cx="58737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5045075" y="5948162"/>
            <a:ext cx="59372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5638800" y="5943600"/>
            <a:ext cx="838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5393" name="AutoShape 32"/>
          <p:cNvSpPr>
            <a:spLocks noChangeArrowheads="1"/>
          </p:cNvSpPr>
          <p:nvPr/>
        </p:nvSpPr>
        <p:spPr bwMode="auto">
          <a:xfrm>
            <a:off x="4327385" y="4629150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97" name="Text Box 36"/>
          <p:cNvSpPr txBox="1">
            <a:spLocks noChangeArrowheads="1"/>
          </p:cNvSpPr>
          <p:nvPr/>
        </p:nvSpPr>
        <p:spPr bwMode="auto">
          <a:xfrm>
            <a:off x="6613385" y="1539165"/>
            <a:ext cx="1676400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 = Y</a:t>
            </a:r>
          </a:p>
        </p:txBody>
      </p:sp>
      <p:sp>
        <p:nvSpPr>
          <p:cNvPr id="15398" name="Text Box 37"/>
          <p:cNvSpPr txBox="1">
            <a:spLocks noChangeArrowheads="1"/>
          </p:cNvSpPr>
          <p:nvPr/>
        </p:nvSpPr>
        <p:spPr bwMode="auto">
          <a:xfrm>
            <a:off x="6207281" y="2548509"/>
            <a:ext cx="2370860" cy="13480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 =</a:t>
            </a:r>
          </a:p>
          <a:p>
            <a:pPr algn="ctr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+ I + G + (X-M)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99" name="Line 38"/>
          <p:cNvSpPr>
            <a:spLocks noChangeShapeType="1"/>
          </p:cNvSpPr>
          <p:nvPr/>
        </p:nvSpPr>
        <p:spPr bwMode="auto">
          <a:xfrm flipH="1">
            <a:off x="1150997" y="3244132"/>
            <a:ext cx="3415633" cy="32466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02" name="Text Box 41"/>
          <p:cNvSpPr txBox="1">
            <a:spLocks noChangeArrowheads="1"/>
          </p:cNvSpPr>
          <p:nvPr/>
        </p:nvSpPr>
        <p:spPr bwMode="auto">
          <a:xfrm>
            <a:off x="6883331" y="6113317"/>
            <a:ext cx="159371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15403" name="AutoShape 42"/>
          <p:cNvSpPr>
            <a:spLocks/>
          </p:cNvSpPr>
          <p:nvPr/>
        </p:nvSpPr>
        <p:spPr bwMode="auto">
          <a:xfrm rot="5361653">
            <a:off x="4803249" y="5338364"/>
            <a:ext cx="362192" cy="587802"/>
          </a:xfrm>
          <a:prstGeom prst="leftBrace">
            <a:avLst>
              <a:gd name="adj1" fmla="val 15278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04" name="Line 43"/>
          <p:cNvSpPr>
            <a:spLocks noChangeShapeType="1"/>
          </p:cNvSpPr>
          <p:nvPr/>
        </p:nvSpPr>
        <p:spPr bwMode="auto">
          <a:xfrm flipH="1">
            <a:off x="4997841" y="4488850"/>
            <a:ext cx="933542" cy="882897"/>
          </a:xfrm>
          <a:prstGeom prst="line">
            <a:avLst/>
          </a:prstGeom>
          <a:noFill/>
          <a:ln w="889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05" name="AutoShape 44"/>
          <p:cNvSpPr>
            <a:spLocks noChangeArrowheads="1"/>
          </p:cNvSpPr>
          <p:nvPr/>
        </p:nvSpPr>
        <p:spPr bwMode="auto">
          <a:xfrm rot="-6833348">
            <a:off x="5316592" y="1546443"/>
            <a:ext cx="914136" cy="2229188"/>
          </a:xfrm>
          <a:prstGeom prst="triangle">
            <a:avLst>
              <a:gd name="adj" fmla="val 39583"/>
            </a:avLst>
          </a:pr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06" name="AutoShape 45"/>
          <p:cNvSpPr>
            <a:spLocks noChangeArrowheads="1"/>
          </p:cNvSpPr>
          <p:nvPr/>
        </p:nvSpPr>
        <p:spPr bwMode="auto">
          <a:xfrm rot="3724847" flipH="1">
            <a:off x="2544434" y="2158203"/>
            <a:ext cx="1224931" cy="3662375"/>
          </a:xfrm>
          <a:prstGeom prst="triangle">
            <a:avLst>
              <a:gd name="adj" fmla="val 40810"/>
            </a:avLst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07" name="AutoShape 46"/>
          <p:cNvSpPr>
            <a:spLocks noChangeArrowheads="1"/>
          </p:cNvSpPr>
          <p:nvPr/>
        </p:nvSpPr>
        <p:spPr bwMode="auto">
          <a:xfrm rot="19598305" flipH="1">
            <a:off x="766623" y="4413250"/>
            <a:ext cx="971550" cy="1292225"/>
          </a:xfrm>
          <a:prstGeom prst="triangle">
            <a:avLst>
              <a:gd name="adj" fmla="val 6837"/>
            </a:avLst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09" name="Text Box 48"/>
          <p:cNvSpPr txBox="1">
            <a:spLocks noChangeArrowheads="1"/>
          </p:cNvSpPr>
          <p:nvPr/>
        </p:nvSpPr>
        <p:spPr bwMode="auto">
          <a:xfrm>
            <a:off x="1300023" y="4285869"/>
            <a:ext cx="160020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Inventory Depletion</a:t>
            </a:r>
          </a:p>
        </p:txBody>
      </p:sp>
      <p:sp>
        <p:nvSpPr>
          <p:cNvPr id="15411" name="Text Box 50"/>
          <p:cNvSpPr txBox="1">
            <a:spLocks noChangeArrowheads="1"/>
          </p:cNvSpPr>
          <p:nvPr/>
        </p:nvSpPr>
        <p:spPr bwMode="auto">
          <a:xfrm>
            <a:off x="5922963" y="2012691"/>
            <a:ext cx="1971535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Inventory Accumulation</a:t>
            </a:r>
          </a:p>
        </p:txBody>
      </p:sp>
      <p:sp>
        <p:nvSpPr>
          <p:cNvPr id="15414" name="Text Box 53"/>
          <p:cNvSpPr txBox="1">
            <a:spLocks noChangeArrowheads="1"/>
          </p:cNvSpPr>
          <p:nvPr/>
        </p:nvSpPr>
        <p:spPr bwMode="auto">
          <a:xfrm rot="-5400700">
            <a:off x="-1767028" y="3255963"/>
            <a:ext cx="45323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Aggregate Expenditures</a:t>
            </a:r>
          </a:p>
        </p:txBody>
      </p:sp>
      <p:sp>
        <p:nvSpPr>
          <p:cNvPr id="15415" name="Line 54"/>
          <p:cNvSpPr>
            <a:spLocks noChangeShapeType="1"/>
          </p:cNvSpPr>
          <p:nvPr/>
        </p:nvSpPr>
        <p:spPr bwMode="auto">
          <a:xfrm flipV="1">
            <a:off x="1234935" y="2650721"/>
            <a:ext cx="5775465" cy="1597429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16" name="Line 55"/>
          <p:cNvSpPr>
            <a:spLocks noChangeShapeType="1"/>
          </p:cNvSpPr>
          <p:nvPr/>
        </p:nvSpPr>
        <p:spPr bwMode="auto">
          <a:xfrm flipV="1">
            <a:off x="1203185" y="1791417"/>
            <a:ext cx="5426215" cy="411367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18" name="Text Box 57"/>
          <p:cNvSpPr txBox="1">
            <a:spLocks noChangeArrowheads="1"/>
          </p:cNvSpPr>
          <p:nvPr/>
        </p:nvSpPr>
        <p:spPr bwMode="auto">
          <a:xfrm>
            <a:off x="5743048" y="4129415"/>
            <a:ext cx="1524000" cy="4206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GDP gap</a:t>
            </a:r>
          </a:p>
        </p:txBody>
      </p:sp>
      <p:sp>
        <p:nvSpPr>
          <p:cNvPr id="15421" name="Line 60"/>
          <p:cNvSpPr>
            <a:spLocks noChangeShapeType="1"/>
          </p:cNvSpPr>
          <p:nvPr/>
        </p:nvSpPr>
        <p:spPr bwMode="auto">
          <a:xfrm flipH="1">
            <a:off x="5333999" y="2743199"/>
            <a:ext cx="10505" cy="3248179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22" name="Line 61"/>
          <p:cNvSpPr>
            <a:spLocks noChangeShapeType="1"/>
          </p:cNvSpPr>
          <p:nvPr/>
        </p:nvSpPr>
        <p:spPr bwMode="auto">
          <a:xfrm flipV="1">
            <a:off x="1151000" y="5919592"/>
            <a:ext cx="6529186" cy="23595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23" name="Oval 62"/>
          <p:cNvSpPr>
            <a:spLocks noChangeArrowheads="1"/>
          </p:cNvSpPr>
          <p:nvPr/>
        </p:nvSpPr>
        <p:spPr bwMode="auto">
          <a:xfrm>
            <a:off x="5219699" y="2661037"/>
            <a:ext cx="228600" cy="2286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24" name="Oval 63"/>
          <p:cNvSpPr>
            <a:spLocks noChangeArrowheads="1"/>
          </p:cNvSpPr>
          <p:nvPr/>
        </p:nvSpPr>
        <p:spPr bwMode="auto">
          <a:xfrm>
            <a:off x="4495800" y="3165653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08" name="Line 47"/>
          <p:cNvSpPr>
            <a:spLocks noChangeShapeType="1"/>
          </p:cNvSpPr>
          <p:nvPr/>
        </p:nvSpPr>
        <p:spPr bwMode="auto">
          <a:xfrm flipH="1">
            <a:off x="1203183" y="1779894"/>
            <a:ext cx="8565" cy="4144656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4669897" y="6349766"/>
            <a:ext cx="1338263" cy="48013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Full employment</a:t>
            </a: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148393" y="46225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50000"/>
              <a:buChar char="•"/>
              <a:defRPr sz="3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effectLst/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rgbClr val="000000"/>
                </a:solidFill>
                <a:effectLst/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effectLst/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expenditures-output model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determines the equilibrium level of real GDP by the intersection of aggregate expenditures and aggregate output</a:t>
            </a:r>
          </a:p>
        </p:txBody>
      </p:sp>
      <p:sp>
        <p:nvSpPr>
          <p:cNvPr id="15401" name="Line 40"/>
          <p:cNvSpPr>
            <a:spLocks noChangeShapeType="1"/>
          </p:cNvSpPr>
          <p:nvPr/>
        </p:nvSpPr>
        <p:spPr bwMode="auto">
          <a:xfrm>
            <a:off x="4618021" y="3232868"/>
            <a:ext cx="1405" cy="26656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3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9" grpId="0" animBg="1"/>
      <p:bldP spid="15403" grpId="0" animBg="1"/>
      <p:bldP spid="15404" grpId="0" animBg="1"/>
      <p:bldP spid="15405" grpId="0" animBg="1"/>
      <p:bldP spid="15406" grpId="0" animBg="1"/>
      <p:bldP spid="15407" grpId="0" animBg="1"/>
      <p:bldP spid="15409" grpId="0"/>
      <p:bldP spid="15411" grpId="0"/>
      <p:bldP spid="15418" grpId="0"/>
      <p:bldP spid="15421" grpId="0" animBg="1"/>
      <p:bldP spid="15423" grpId="0" animBg="1"/>
      <p:bldP spid="15424" grpId="0" animBg="1"/>
      <p:bldP spid="154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04800"/>
            <a:ext cx="8534400" cy="954107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aggregate expenditure curve must be shifted upward until the full-capacity output of $6 trillion is reached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733550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9900"/>
              </a:buClr>
              <a:buSzPct val="150000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Spending Multiplier: Any initial increase in spending will lead to a multiple increase in GDP</a:t>
            </a:r>
          </a:p>
        </p:txBody>
      </p:sp>
      <p:sp>
        <p:nvSpPr>
          <p:cNvPr id="16388" name="AutoShape 2"/>
          <p:cNvSpPr>
            <a:spLocks noChangeArrowheads="1"/>
          </p:cNvSpPr>
          <p:nvPr/>
        </p:nvSpPr>
        <p:spPr bwMode="auto">
          <a:xfrm>
            <a:off x="381000" y="4716463"/>
            <a:ext cx="2057400" cy="16605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 increase in government spending</a:t>
            </a:r>
          </a:p>
        </p:txBody>
      </p:sp>
      <p:sp>
        <p:nvSpPr>
          <p:cNvPr id="16389" name="AutoShape 3"/>
          <p:cNvSpPr>
            <a:spLocks noChangeArrowheads="1"/>
          </p:cNvSpPr>
          <p:nvPr/>
        </p:nvSpPr>
        <p:spPr bwMode="auto">
          <a:xfrm>
            <a:off x="3470275" y="4187825"/>
            <a:ext cx="1730375" cy="1246188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Operates through a multiplier</a:t>
            </a:r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6284913" y="2971800"/>
            <a:ext cx="2160587" cy="1557338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Larger increase in real GDP</a:t>
            </a:r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 rot="2937951">
            <a:off x="2908300" y="4819650"/>
            <a:ext cx="311150" cy="787400"/>
          </a:xfrm>
          <a:prstGeom prst="upArrow">
            <a:avLst>
              <a:gd name="adj1" fmla="val 50000"/>
              <a:gd name="adj2" fmla="val 70224"/>
            </a:avLst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2" name="AutoShape 6"/>
          <p:cNvSpPr>
            <a:spLocks noChangeArrowheads="1"/>
          </p:cNvSpPr>
          <p:nvPr/>
        </p:nvSpPr>
        <p:spPr bwMode="auto">
          <a:xfrm rot="2937951">
            <a:off x="5730082" y="3945731"/>
            <a:ext cx="311150" cy="788987"/>
          </a:xfrm>
          <a:prstGeom prst="upArrow">
            <a:avLst>
              <a:gd name="adj1" fmla="val 50000"/>
              <a:gd name="adj2" fmla="val 70366"/>
            </a:avLst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9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6388" grpId="0" animBg="1"/>
      <p:bldP spid="16389" grpId="0" animBg="1"/>
      <p:bldP spid="16390" grpId="0" animBg="1"/>
      <p:bldP spid="16391" grpId="0" animBg="1"/>
      <p:bldP spid="163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4"/>
          <p:cNvSpPr txBox="1">
            <a:spLocks noChangeArrowheads="1"/>
          </p:cNvSpPr>
          <p:nvPr/>
        </p:nvSpPr>
        <p:spPr bwMode="auto">
          <a:xfrm>
            <a:off x="196850" y="76200"/>
            <a:ext cx="8305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Multiplier Effect of a Change in Spending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687388" y="3130550"/>
            <a:ext cx="665162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687388" y="3741738"/>
            <a:ext cx="665162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687388" y="4352925"/>
            <a:ext cx="665162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687388" y="4964113"/>
            <a:ext cx="665162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1828800" y="5976231"/>
            <a:ext cx="76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2763838" y="5969881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3575050" y="5988931"/>
            <a:ext cx="60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4333875" y="5996869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874713" y="2519363"/>
            <a:ext cx="477837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719138" y="1908175"/>
            <a:ext cx="633412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417513" y="1296988"/>
            <a:ext cx="935037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5307013" y="5985756"/>
            <a:ext cx="58737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6172200" y="5993694"/>
            <a:ext cx="59372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6900863" y="5982581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7427" name="Text Box 17"/>
          <p:cNvSpPr txBox="1">
            <a:spLocks noChangeArrowheads="1"/>
          </p:cNvSpPr>
          <p:nvPr/>
        </p:nvSpPr>
        <p:spPr bwMode="auto">
          <a:xfrm>
            <a:off x="7705725" y="5982581"/>
            <a:ext cx="838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7442" name="AutoShape 32"/>
          <p:cNvSpPr>
            <a:spLocks noChangeArrowheads="1"/>
          </p:cNvSpPr>
          <p:nvPr/>
        </p:nvSpPr>
        <p:spPr bwMode="auto">
          <a:xfrm>
            <a:off x="4495800" y="4648200"/>
            <a:ext cx="1057275" cy="9144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45" name="Line 36"/>
          <p:cNvSpPr>
            <a:spLocks noChangeShapeType="1"/>
          </p:cNvSpPr>
          <p:nvPr/>
        </p:nvSpPr>
        <p:spPr bwMode="auto">
          <a:xfrm flipH="1">
            <a:off x="1403350" y="2225039"/>
            <a:ext cx="499745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46" name="Line 37"/>
          <p:cNvSpPr>
            <a:spLocks noChangeShapeType="1"/>
          </p:cNvSpPr>
          <p:nvPr/>
        </p:nvSpPr>
        <p:spPr bwMode="auto">
          <a:xfrm>
            <a:off x="6469062" y="2231798"/>
            <a:ext cx="0" cy="3733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47" name="Text Box 38"/>
          <p:cNvSpPr txBox="1">
            <a:spLocks noChangeArrowheads="1"/>
          </p:cNvSpPr>
          <p:nvPr/>
        </p:nvSpPr>
        <p:spPr bwMode="auto">
          <a:xfrm>
            <a:off x="7467600" y="21336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</a:t>
            </a:r>
            <a:r>
              <a:rPr lang="en-US" sz="28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7448" name="Line 39"/>
          <p:cNvSpPr>
            <a:spLocks noChangeShapeType="1"/>
          </p:cNvSpPr>
          <p:nvPr/>
        </p:nvSpPr>
        <p:spPr bwMode="auto">
          <a:xfrm flipH="1">
            <a:off x="1447800" y="2895600"/>
            <a:ext cx="41148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0" name="Line 41"/>
          <p:cNvSpPr>
            <a:spLocks noChangeShapeType="1"/>
          </p:cNvSpPr>
          <p:nvPr/>
        </p:nvSpPr>
        <p:spPr bwMode="auto">
          <a:xfrm flipH="1">
            <a:off x="5638800" y="2977331"/>
            <a:ext cx="0" cy="2966269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1" name="Text Box 42"/>
          <p:cNvSpPr txBox="1">
            <a:spLocks noChangeArrowheads="1"/>
          </p:cNvSpPr>
          <p:nvPr/>
        </p:nvSpPr>
        <p:spPr bwMode="auto">
          <a:xfrm>
            <a:off x="7162800" y="6361112"/>
            <a:ext cx="1600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17454" name="Line 45"/>
          <p:cNvSpPr>
            <a:spLocks noChangeShapeType="1"/>
          </p:cNvSpPr>
          <p:nvPr/>
        </p:nvSpPr>
        <p:spPr bwMode="auto">
          <a:xfrm flipV="1">
            <a:off x="1371600" y="1676400"/>
            <a:ext cx="5943600" cy="42672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5" name="Line 46"/>
          <p:cNvSpPr>
            <a:spLocks noChangeShapeType="1"/>
          </p:cNvSpPr>
          <p:nvPr/>
        </p:nvSpPr>
        <p:spPr bwMode="auto">
          <a:xfrm flipV="1">
            <a:off x="1371600" y="1905000"/>
            <a:ext cx="6100763" cy="2012950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6" name="Text Box 47"/>
          <p:cNvSpPr txBox="1">
            <a:spLocks noChangeArrowheads="1"/>
          </p:cNvSpPr>
          <p:nvPr/>
        </p:nvSpPr>
        <p:spPr bwMode="auto">
          <a:xfrm>
            <a:off x="7467600" y="158115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</a:t>
            </a:r>
            <a:r>
              <a:rPr lang="en-US" sz="2800" b="1" baseline="-25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7457" name="Oval 48"/>
          <p:cNvSpPr>
            <a:spLocks noChangeArrowheads="1"/>
          </p:cNvSpPr>
          <p:nvPr/>
        </p:nvSpPr>
        <p:spPr bwMode="auto">
          <a:xfrm>
            <a:off x="6370320" y="2134941"/>
            <a:ext cx="182880" cy="18288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9" name="Text Box 50"/>
          <p:cNvSpPr txBox="1">
            <a:spLocks noChangeArrowheads="1"/>
          </p:cNvSpPr>
          <p:nvPr/>
        </p:nvSpPr>
        <p:spPr bwMode="auto">
          <a:xfrm rot="16199300">
            <a:off x="-1561006" y="3197225"/>
            <a:ext cx="4833938" cy="4206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Aggregate Expenditures</a:t>
            </a:r>
          </a:p>
        </p:txBody>
      </p:sp>
      <p:sp>
        <p:nvSpPr>
          <p:cNvPr id="17460" name="Text Box 51"/>
          <p:cNvSpPr txBox="1">
            <a:spLocks noChangeArrowheads="1"/>
          </p:cNvSpPr>
          <p:nvPr/>
        </p:nvSpPr>
        <p:spPr bwMode="auto">
          <a:xfrm>
            <a:off x="5833963" y="6377869"/>
            <a:ext cx="1338263" cy="48013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Full employment</a:t>
            </a:r>
          </a:p>
        </p:txBody>
      </p:sp>
      <p:sp>
        <p:nvSpPr>
          <p:cNvPr id="17463" name="Text Box 54"/>
          <p:cNvSpPr txBox="1">
            <a:spLocks noChangeArrowheads="1"/>
          </p:cNvSpPr>
          <p:nvPr/>
        </p:nvSpPr>
        <p:spPr bwMode="auto">
          <a:xfrm>
            <a:off x="7131050" y="1143000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 = Y </a:t>
            </a:r>
          </a:p>
        </p:txBody>
      </p:sp>
      <p:sp>
        <p:nvSpPr>
          <p:cNvPr id="17464" name="Line 55"/>
          <p:cNvSpPr>
            <a:spLocks noChangeShapeType="1"/>
          </p:cNvSpPr>
          <p:nvPr/>
        </p:nvSpPr>
        <p:spPr bwMode="auto">
          <a:xfrm flipV="1">
            <a:off x="1335087" y="5943600"/>
            <a:ext cx="7427913" cy="111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Line 53"/>
          <p:cNvSpPr>
            <a:spLocks noChangeShapeType="1"/>
          </p:cNvSpPr>
          <p:nvPr/>
        </p:nvSpPr>
        <p:spPr bwMode="auto">
          <a:xfrm>
            <a:off x="5791200" y="4325220"/>
            <a:ext cx="609600" cy="0"/>
          </a:xfrm>
          <a:prstGeom prst="line">
            <a:avLst/>
          </a:prstGeom>
          <a:noFill/>
          <a:ln w="762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ight Brace 64"/>
          <p:cNvSpPr/>
          <p:nvPr/>
        </p:nvSpPr>
        <p:spPr bwMode="auto">
          <a:xfrm rot="16200000">
            <a:off x="5871445" y="3450162"/>
            <a:ext cx="365760" cy="73152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Line 40"/>
          <p:cNvSpPr>
            <a:spLocks noChangeShapeType="1"/>
          </p:cNvSpPr>
          <p:nvPr/>
        </p:nvSpPr>
        <p:spPr bwMode="auto">
          <a:xfrm flipH="1">
            <a:off x="6096000" y="3407569"/>
            <a:ext cx="838200" cy="147713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51"/>
          <p:cNvSpPr txBox="1">
            <a:spLocks noChangeArrowheads="1"/>
          </p:cNvSpPr>
          <p:nvPr/>
        </p:nvSpPr>
        <p:spPr bwMode="auto">
          <a:xfrm>
            <a:off x="6781800" y="3124200"/>
            <a:ext cx="1990725" cy="75713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 Effect</a:t>
            </a:r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590800" y="1721720"/>
            <a:ext cx="782638" cy="1707279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Text Box 51"/>
          <p:cNvSpPr txBox="1">
            <a:spLocks noChangeArrowheads="1"/>
          </p:cNvSpPr>
          <p:nvPr/>
        </p:nvSpPr>
        <p:spPr bwMode="auto">
          <a:xfrm>
            <a:off x="1584325" y="964590"/>
            <a:ext cx="1990725" cy="75713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Spending Change</a:t>
            </a:r>
          </a:p>
        </p:txBody>
      </p:sp>
      <p:sp>
        <p:nvSpPr>
          <p:cNvPr id="17452" name="Line 43"/>
          <p:cNvSpPr>
            <a:spLocks noChangeShapeType="1"/>
          </p:cNvSpPr>
          <p:nvPr/>
        </p:nvSpPr>
        <p:spPr bwMode="auto">
          <a:xfrm flipV="1">
            <a:off x="1403350" y="2254250"/>
            <a:ext cx="6100763" cy="2012950"/>
          </a:xfrm>
          <a:prstGeom prst="line">
            <a:avLst/>
          </a:prstGeom>
          <a:noFill/>
          <a:ln w="1270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3" name="Line 44"/>
          <p:cNvSpPr>
            <a:spLocks noChangeShapeType="1"/>
          </p:cNvSpPr>
          <p:nvPr/>
        </p:nvSpPr>
        <p:spPr bwMode="auto">
          <a:xfrm>
            <a:off x="1371600" y="914400"/>
            <a:ext cx="0" cy="5029200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58" name="Oval 49"/>
          <p:cNvSpPr>
            <a:spLocks noChangeArrowheads="1"/>
          </p:cNvSpPr>
          <p:nvPr/>
        </p:nvSpPr>
        <p:spPr bwMode="auto">
          <a:xfrm>
            <a:off x="5539422" y="2797482"/>
            <a:ext cx="182880" cy="18288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5" grpId="0" animBg="1"/>
      <p:bldP spid="17446" grpId="0" animBg="1"/>
      <p:bldP spid="17455" grpId="0" animBg="1"/>
      <p:bldP spid="17456" grpId="0"/>
      <p:bldP spid="17457" grpId="0" animBg="1"/>
      <p:bldP spid="61" grpId="0" animBg="1"/>
      <p:bldP spid="65" grpId="0" animBg="1"/>
      <p:bldP spid="66" grpId="0" animBg="1"/>
      <p:bldP spid="67" grpId="0"/>
      <p:bldP spid="68" grpId="0" animBg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04800"/>
            <a:ext cx="8610600" cy="781050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Spending multiplier effect: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Any initial change in spending causes a chain reaction of more spending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0" y="1295400"/>
            <a:ext cx="7848600" cy="687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762000" y="1981200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62000" y="1295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762000" y="1295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750888" y="6400800"/>
            <a:ext cx="785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8610600" y="1295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600200" y="1447800"/>
            <a:ext cx="2133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Round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667000" y="2209800"/>
            <a:ext cx="381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667000" y="2819400"/>
            <a:ext cx="457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724400" y="1447800"/>
            <a:ext cx="3048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 Spending</a:t>
            </a:r>
            <a:endParaRPr lang="en-US" sz="3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334000" y="2133600"/>
            <a:ext cx="1828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$500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486400" y="2743200"/>
            <a:ext cx="1600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$250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334000" y="3352800"/>
            <a:ext cx="175577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$125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410200" y="3962400"/>
            <a:ext cx="17399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$63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34000" y="4648200"/>
            <a:ext cx="1668463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$62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181600" y="5486400"/>
            <a:ext cx="18224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$1,000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667000" y="3429000"/>
            <a:ext cx="381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667000" y="4038600"/>
            <a:ext cx="381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219200" y="4648200"/>
            <a:ext cx="4343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other rounds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3505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spending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4724400" y="12954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762000" y="5334000"/>
            <a:ext cx="7848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58" name="Line 4"/>
          <p:cNvSpPr>
            <a:spLocks noChangeShapeType="1"/>
          </p:cNvSpPr>
          <p:nvPr/>
        </p:nvSpPr>
        <p:spPr bwMode="auto">
          <a:xfrm>
            <a:off x="762000" y="5334000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1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"/>
            <a:ext cx="7986713" cy="1127125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Marginal Propensity to Consume (MPC)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is the change in consumption spending resulting from a given change in income</a:t>
            </a:r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1846263" y="5927725"/>
            <a:ext cx="6700837" cy="0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233488" y="3506788"/>
            <a:ext cx="595312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233488" y="4033838"/>
            <a:ext cx="595312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233488" y="4559300"/>
            <a:ext cx="595312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233488" y="5084763"/>
            <a:ext cx="595312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2360613" y="5986463"/>
            <a:ext cx="6842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228975" y="5997575"/>
            <a:ext cx="5461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3913188" y="5975350"/>
            <a:ext cx="5476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4506913" y="5984875"/>
            <a:ext cx="752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400175" y="2981325"/>
            <a:ext cx="42862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1260475" y="2455863"/>
            <a:ext cx="56832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990600" y="1930400"/>
            <a:ext cx="838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5421313" y="5975350"/>
            <a:ext cx="5254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6208713" y="5986463"/>
            <a:ext cx="5318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6846888" y="5997575"/>
            <a:ext cx="750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7461250" y="5986463"/>
            <a:ext cx="752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9490" name="AutoShape 33"/>
          <p:cNvSpPr>
            <a:spLocks noChangeArrowheads="1"/>
          </p:cNvSpPr>
          <p:nvPr/>
        </p:nvSpPr>
        <p:spPr bwMode="auto">
          <a:xfrm>
            <a:off x="4649788" y="4813300"/>
            <a:ext cx="949325" cy="785813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7385050" y="2387600"/>
            <a:ext cx="889000" cy="5365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</a:t>
            </a: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>
            <a:off x="2667000" y="4287838"/>
            <a:ext cx="3009488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H="1">
            <a:off x="5675312" y="3305175"/>
            <a:ext cx="8731" cy="9826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6769100" y="6346825"/>
            <a:ext cx="17780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GDP</a:t>
            </a:r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flipV="1">
            <a:off x="1874838" y="2754313"/>
            <a:ext cx="5473700" cy="1730375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1846263" y="1790701"/>
            <a:ext cx="0" cy="419576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flipV="1">
            <a:off x="1857293" y="2324100"/>
            <a:ext cx="5265738" cy="3603625"/>
          </a:xfrm>
          <a:prstGeom prst="line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 rot="-5400700">
            <a:off x="-917575" y="3619500"/>
            <a:ext cx="43307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Aggregate Expenditures</a:t>
            </a:r>
          </a:p>
        </p:txBody>
      </p:sp>
      <p:sp>
        <p:nvSpPr>
          <p:cNvPr id="19501" name="AutoShape 45"/>
          <p:cNvSpPr>
            <a:spLocks/>
          </p:cNvSpPr>
          <p:nvPr/>
        </p:nvSpPr>
        <p:spPr bwMode="auto">
          <a:xfrm>
            <a:off x="5791200" y="3349625"/>
            <a:ext cx="411162" cy="917575"/>
          </a:xfrm>
          <a:prstGeom prst="rightBrace">
            <a:avLst>
              <a:gd name="adj1" fmla="val 19403"/>
              <a:gd name="adj2" fmla="val 50000"/>
            </a:avLst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02" name="AutoShape 46"/>
          <p:cNvSpPr>
            <a:spLocks/>
          </p:cNvSpPr>
          <p:nvPr/>
        </p:nvSpPr>
        <p:spPr bwMode="auto">
          <a:xfrm rot="5370450">
            <a:off x="3840956" y="3183507"/>
            <a:ext cx="655638" cy="3009900"/>
          </a:xfrm>
          <a:prstGeom prst="rightBrace">
            <a:avLst>
              <a:gd name="adj1" fmla="val 36663"/>
              <a:gd name="adj2" fmla="val 50000"/>
            </a:avLst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6291263" y="3503613"/>
            <a:ext cx="1093787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 2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3706813" y="5026025"/>
            <a:ext cx="1093787" cy="5365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 4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360614" y="1991044"/>
            <a:ext cx="1141411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MPC</a:t>
            </a: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54390" y="1868168"/>
            <a:ext cx="899316" cy="722632"/>
            <a:chOff x="3354390" y="1868168"/>
            <a:chExt cx="899316" cy="722632"/>
          </a:xfrm>
        </p:grpSpPr>
        <p:sp>
          <p:nvSpPr>
            <p:cNvPr id="34" name="Text Box 49"/>
            <p:cNvSpPr txBox="1">
              <a:spLocks noChangeArrowheads="1"/>
            </p:cNvSpPr>
            <p:nvPr/>
          </p:nvSpPr>
          <p:spPr bwMode="auto">
            <a:xfrm>
              <a:off x="3354390" y="1981200"/>
              <a:ext cx="420686" cy="5355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rPr>
                <a:t>=</a:t>
              </a:r>
              <a:endPara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735615" y="1868168"/>
              <a:ext cx="500458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rPr>
                <a:t> C</a:t>
              </a:r>
              <a:endPara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733800" y="2249168"/>
              <a:ext cx="498855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rPr>
                <a:t> Y</a:t>
              </a:r>
              <a:endPara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flipV="1">
              <a:off x="3775076" y="2209798"/>
              <a:ext cx="478630" cy="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Group 7"/>
          <p:cNvGrpSpPr/>
          <p:nvPr/>
        </p:nvGrpSpPr>
        <p:grpSpPr>
          <a:xfrm>
            <a:off x="4320012" y="1868168"/>
            <a:ext cx="899316" cy="722632"/>
            <a:chOff x="4320012" y="1868168"/>
            <a:chExt cx="899316" cy="722632"/>
          </a:xfrm>
        </p:grpSpPr>
        <p:sp>
          <p:nvSpPr>
            <p:cNvPr id="40" name="Text Box 49"/>
            <p:cNvSpPr txBox="1">
              <a:spLocks noChangeArrowheads="1"/>
            </p:cNvSpPr>
            <p:nvPr/>
          </p:nvSpPr>
          <p:spPr bwMode="auto">
            <a:xfrm>
              <a:off x="4320012" y="1981200"/>
              <a:ext cx="420686" cy="5355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rPr>
                <a:t>=</a:t>
              </a:r>
              <a:endPara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01237" y="1868168"/>
              <a:ext cx="495649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rPr>
                <a:t> 2</a:t>
              </a:r>
              <a:endPara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99422" y="2249168"/>
              <a:ext cx="495649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itchFamily="18" charset="2"/>
                </a:rPr>
                <a:t> 4</a:t>
              </a:r>
              <a:endPara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 flipV="1">
              <a:off x="4740698" y="2209798"/>
              <a:ext cx="478630" cy="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5294314" y="1981200"/>
            <a:ext cx="908048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= .5</a:t>
            </a: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4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4" grpId="0" animBg="1"/>
      <p:bldP spid="19495" grpId="0" animBg="1"/>
      <p:bldP spid="19501" grpId="0" animBg="1"/>
      <p:bldP spid="19502" grpId="0" animBg="1"/>
      <p:bldP spid="19503" grpId="0"/>
      <p:bldP spid="19504" grpId="0"/>
      <p:bldP spid="19505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On-screen Show (4:3)</PresentationFormat>
  <Paragraphs>282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The Keynesian  Model in 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2017-01-05T00:48:48Z</dcterms:created>
  <dcterms:modified xsi:type="dcterms:W3CDTF">2019-10-23T20:54:13Z</dcterms:modified>
</cp:coreProperties>
</file>