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11B0B-540E-4E27-827E-7D6426A87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11B0B-540E-4E27-827E-7D6426A87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3970318"/>
          </a:xfrm>
        </p:spPr>
        <p:txBody>
          <a:bodyPr anchor="t">
            <a:spAutoFit/>
          </a:bodyPr>
          <a:lstStyle/>
          <a:p>
            <a:pPr algn="l" eaLnBrk="1" hangingPunct="1"/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How do economist understand the overall economics of a country.</a:t>
            </a:r>
            <a:b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What impacts:</a:t>
            </a:r>
            <a:b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 Employment</a:t>
            </a:r>
            <a:b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 Inflation (Prices)</a:t>
            </a:r>
            <a:b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 GDP</a:t>
            </a:r>
          </a:p>
        </p:txBody>
      </p:sp>
    </p:spTree>
    <p:extLst>
      <p:ext uri="{BB962C8B-B14F-4D97-AF65-F5344CB8AC3E}">
        <p14:creationId xmlns:p14="http://schemas.microsoft.com/office/powerpoint/2010/main" val="28106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830997"/>
          </a:xfrm>
        </p:spPr>
        <p:txBody>
          <a:bodyPr>
            <a:sp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There is a direct relationship between a change in wealth and a change in consumption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2638655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There is an indirect relationship between a change in prices and a change in consumption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3505200"/>
            <a:ext cx="8486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There is an indirect relationship between a change in interest rates and a change in consumption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43434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 eaLnBrk="1" hangingPunct="1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 durable goods were suppressed, during WWII, afterwards there was an increase in the demand for goods not previously made available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5562600"/>
            <a:ext cx="845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Consumption is more stable than investment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Consumers expectations of things to happen in the future will affect their spending decisions today</a:t>
            </a:r>
          </a:p>
        </p:txBody>
      </p:sp>
      <p:sp>
        <p:nvSpPr>
          <p:cNvPr id="13320" name="Rectangle 1"/>
          <p:cNvSpPr>
            <a:spLocks noChangeArrowheads="1"/>
          </p:cNvSpPr>
          <p:nvPr/>
        </p:nvSpPr>
        <p:spPr bwMode="auto">
          <a:xfrm>
            <a:off x="381000" y="228600"/>
            <a:ext cx="4528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cs typeface="Arial" panose="020B0604020202020204" pitchFamily="34" charset="0"/>
              </a:rPr>
              <a:t>Consumption Function</a:t>
            </a:r>
          </a:p>
        </p:txBody>
      </p:sp>
    </p:spTree>
    <p:extLst>
      <p:ext uri="{BB962C8B-B14F-4D97-AF65-F5344CB8AC3E}">
        <p14:creationId xmlns:p14="http://schemas.microsoft.com/office/powerpoint/2010/main" val="202385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067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229600" cy="954107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>
                <a:cs typeface="Arial" panose="020B0604020202020204" pitchFamily="34" charset="0"/>
              </a:rPr>
              <a:t>Classical economists consider </a:t>
            </a: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interest rate</a:t>
            </a:r>
            <a:r>
              <a:rPr lang="en-US" sz="2800" dirty="0">
                <a:cs typeface="Arial" panose="020B0604020202020204" pitchFamily="34" charset="0"/>
              </a:rPr>
              <a:t> as the primary determinant investment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04800" y="19685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Keynesians believe </a:t>
            </a: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expectations of future profits 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is the primary factor, along with the level of interest rates, in determining the level of investment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7B3CF7-63F3-4081-A8D1-B0F0E84FD150}"/>
              </a:ext>
            </a:extLst>
          </p:cNvPr>
          <p:cNvSpPr/>
          <p:nvPr/>
        </p:nvSpPr>
        <p:spPr>
          <a:xfrm>
            <a:off x="281836" y="191869"/>
            <a:ext cx="4179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cs typeface="Arial" panose="020B0604020202020204" pitchFamily="34" charset="0"/>
              </a:rPr>
              <a:t>Investment Demand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940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077200" cy="1335750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Investment Demand Curve</a:t>
            </a:r>
            <a:r>
              <a:rPr lang="en-US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400" dirty="0">
                <a:cs typeface="Arial" panose="020B0604020202020204" pitchFamily="34" charset="0"/>
              </a:rPr>
              <a:t>shows the amount businesses invest at different possible rates of interest</a:t>
            </a:r>
          </a:p>
        </p:txBody>
      </p:sp>
      <p:sp>
        <p:nvSpPr>
          <p:cNvPr id="15394" name="Line 35"/>
          <p:cNvSpPr>
            <a:spLocks noChangeShapeType="1"/>
          </p:cNvSpPr>
          <p:nvPr/>
        </p:nvSpPr>
        <p:spPr bwMode="auto">
          <a:xfrm>
            <a:off x="2286089" y="3322231"/>
            <a:ext cx="1063853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>
            <a:off x="3382180" y="3386021"/>
            <a:ext cx="0" cy="242400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>
            <a:off x="4607223" y="4215287"/>
            <a:ext cx="0" cy="1530951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39"/>
          <p:cNvSpPr>
            <a:spLocks noChangeShapeType="1"/>
          </p:cNvSpPr>
          <p:nvPr/>
        </p:nvSpPr>
        <p:spPr bwMode="auto">
          <a:xfrm>
            <a:off x="2286089" y="4215287"/>
            <a:ext cx="2321134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261910" y="5831291"/>
            <a:ext cx="5867312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>
            <a:off x="2286089" y="1727490"/>
            <a:ext cx="0" cy="414632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2"/>
          <p:cNvSpPr txBox="1">
            <a:spLocks noChangeArrowheads="1"/>
          </p:cNvSpPr>
          <p:nvPr/>
        </p:nvSpPr>
        <p:spPr bwMode="auto">
          <a:xfrm>
            <a:off x="1383337" y="2196610"/>
            <a:ext cx="902663" cy="42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16%</a:t>
            </a:r>
          </a:p>
        </p:txBody>
      </p:sp>
      <p:sp>
        <p:nvSpPr>
          <p:cNvPr id="15375" name="Text Box 13"/>
          <p:cNvSpPr txBox="1">
            <a:spLocks noChangeArrowheads="1"/>
          </p:cNvSpPr>
          <p:nvPr/>
        </p:nvSpPr>
        <p:spPr bwMode="auto">
          <a:xfrm>
            <a:off x="1254385" y="3067073"/>
            <a:ext cx="1031615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12%</a:t>
            </a:r>
          </a:p>
        </p:txBody>
      </p:sp>
      <p:sp>
        <p:nvSpPr>
          <p:cNvPr id="15376" name="Text Box 14"/>
          <p:cNvSpPr txBox="1">
            <a:spLocks noChangeArrowheads="1"/>
          </p:cNvSpPr>
          <p:nvPr/>
        </p:nvSpPr>
        <p:spPr bwMode="auto">
          <a:xfrm>
            <a:off x="1576764" y="3970760"/>
            <a:ext cx="709236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8%</a:t>
            </a:r>
          </a:p>
        </p:txBody>
      </p:sp>
      <p:sp>
        <p:nvSpPr>
          <p:cNvPr id="15377" name="Text Box 15"/>
          <p:cNvSpPr txBox="1">
            <a:spLocks noChangeArrowheads="1"/>
          </p:cNvSpPr>
          <p:nvPr/>
        </p:nvSpPr>
        <p:spPr bwMode="auto">
          <a:xfrm>
            <a:off x="1512289" y="4789394"/>
            <a:ext cx="773711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4%</a:t>
            </a:r>
          </a:p>
        </p:txBody>
      </p:sp>
      <p:sp>
        <p:nvSpPr>
          <p:cNvPr id="15378" name="Text Box 16"/>
          <p:cNvSpPr txBox="1">
            <a:spLocks noChangeArrowheads="1"/>
          </p:cNvSpPr>
          <p:nvPr/>
        </p:nvSpPr>
        <p:spPr bwMode="auto">
          <a:xfrm>
            <a:off x="3124276" y="5851226"/>
            <a:ext cx="451332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5379" name="Text Box 17"/>
          <p:cNvSpPr txBox="1">
            <a:spLocks noChangeArrowheads="1"/>
          </p:cNvSpPr>
          <p:nvPr/>
        </p:nvSpPr>
        <p:spPr bwMode="auto">
          <a:xfrm>
            <a:off x="4284843" y="5810028"/>
            <a:ext cx="1054452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5380" name="Text Box 18"/>
          <p:cNvSpPr txBox="1">
            <a:spLocks noChangeArrowheads="1"/>
          </p:cNvSpPr>
          <p:nvPr/>
        </p:nvSpPr>
        <p:spPr bwMode="auto">
          <a:xfrm>
            <a:off x="5509886" y="5851226"/>
            <a:ext cx="1054452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</a:t>
            </a:r>
          </a:p>
        </p:txBody>
      </p:sp>
      <p:sp>
        <p:nvSpPr>
          <p:cNvPr id="15381" name="Text Box 19"/>
          <p:cNvSpPr txBox="1">
            <a:spLocks noChangeArrowheads="1"/>
          </p:cNvSpPr>
          <p:nvPr/>
        </p:nvSpPr>
        <p:spPr bwMode="auto">
          <a:xfrm>
            <a:off x="6776571" y="5851226"/>
            <a:ext cx="1054450" cy="4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5384" name="Text Box 22"/>
          <p:cNvSpPr txBox="1">
            <a:spLocks noChangeArrowheads="1"/>
          </p:cNvSpPr>
          <p:nvPr/>
        </p:nvSpPr>
        <p:spPr bwMode="auto">
          <a:xfrm>
            <a:off x="6048530" y="6295096"/>
            <a:ext cx="2040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Real investment</a:t>
            </a:r>
          </a:p>
        </p:txBody>
      </p:sp>
      <p:sp>
        <p:nvSpPr>
          <p:cNvPr id="15385" name="Line 23"/>
          <p:cNvSpPr>
            <a:spLocks noChangeShapeType="1"/>
          </p:cNvSpPr>
          <p:nvPr/>
        </p:nvSpPr>
        <p:spPr bwMode="auto">
          <a:xfrm>
            <a:off x="2286089" y="2438400"/>
            <a:ext cx="3679160" cy="2776627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4"/>
          <p:cNvSpPr>
            <a:spLocks noChangeArrowheads="1"/>
          </p:cNvSpPr>
          <p:nvPr/>
        </p:nvSpPr>
        <p:spPr bwMode="auto">
          <a:xfrm>
            <a:off x="3285466" y="3161431"/>
            <a:ext cx="193428" cy="19136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187506" y="2556755"/>
            <a:ext cx="2772466" cy="6464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Investment Demand Curve</a:t>
            </a: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5187507" y="3386021"/>
            <a:ext cx="1289519" cy="1148214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Oval 34"/>
          <p:cNvSpPr>
            <a:spLocks noChangeArrowheads="1"/>
          </p:cNvSpPr>
          <p:nvPr/>
        </p:nvSpPr>
        <p:spPr bwMode="auto">
          <a:xfrm>
            <a:off x="4510509" y="4075831"/>
            <a:ext cx="193428" cy="191369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Text Box 40"/>
          <p:cNvSpPr txBox="1">
            <a:spLocks noChangeArrowheads="1"/>
          </p:cNvSpPr>
          <p:nvPr/>
        </p:nvSpPr>
        <p:spPr bwMode="auto">
          <a:xfrm rot="16200000">
            <a:off x="356425" y="2280170"/>
            <a:ext cx="1684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Interest rate</a:t>
            </a:r>
          </a:p>
        </p:txBody>
      </p:sp>
      <p:sp>
        <p:nvSpPr>
          <p:cNvPr id="15400" name="Line 41"/>
          <p:cNvSpPr>
            <a:spLocks noChangeShapeType="1"/>
          </p:cNvSpPr>
          <p:nvPr/>
        </p:nvSpPr>
        <p:spPr bwMode="auto">
          <a:xfrm>
            <a:off x="2286089" y="1727490"/>
            <a:ext cx="0" cy="4146328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AutoShape 42"/>
          <p:cNvSpPr>
            <a:spLocks noChangeArrowheads="1"/>
          </p:cNvSpPr>
          <p:nvPr/>
        </p:nvSpPr>
        <p:spPr bwMode="auto">
          <a:xfrm>
            <a:off x="2886785" y="3386021"/>
            <a:ext cx="237491" cy="829266"/>
          </a:xfrm>
          <a:prstGeom prst="downArrow">
            <a:avLst>
              <a:gd name="adj1" fmla="val 50000"/>
              <a:gd name="adj2" fmla="val 81250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402" name="AutoShape 43"/>
          <p:cNvSpPr>
            <a:spLocks noChangeArrowheads="1"/>
          </p:cNvSpPr>
          <p:nvPr/>
        </p:nvSpPr>
        <p:spPr bwMode="auto">
          <a:xfrm rot="16200000">
            <a:off x="3901357" y="4845008"/>
            <a:ext cx="186690" cy="1096091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 animBg="1"/>
      <p:bldP spid="15398" grpId="0" animBg="1"/>
      <p:bldP spid="15393" grpId="0" animBg="1"/>
      <p:bldP spid="15401" grpId="0" animBg="1"/>
      <p:bldP spid="154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1818791" y="4114799"/>
            <a:ext cx="2471068" cy="18348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Text Box 32"/>
          <p:cNvSpPr txBox="1">
            <a:spLocks noChangeArrowheads="1"/>
          </p:cNvSpPr>
          <p:nvPr/>
        </p:nvSpPr>
        <p:spPr bwMode="auto">
          <a:xfrm>
            <a:off x="304800" y="152400"/>
            <a:ext cx="7924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Shift in the Firm’s Investment Demand Curve</a:t>
            </a: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289858" y="4175330"/>
            <a:ext cx="0" cy="1648426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794139" y="5827862"/>
            <a:ext cx="6334284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1818791" y="1589708"/>
            <a:ext cx="0" cy="427100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838200" y="2181078"/>
            <a:ext cx="1044114" cy="53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  <a:r>
              <a:rPr lang="en-US" sz="3200" b="1"/>
              <a:t>%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867987" y="3035280"/>
            <a:ext cx="1113720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12%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047022" y="3889481"/>
            <a:ext cx="835290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8%</a:t>
            </a: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1047022" y="4743683"/>
            <a:ext cx="765683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4%</a:t>
            </a:r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>
            <a:off x="2723689" y="5837444"/>
            <a:ext cx="487253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3976624" y="5823756"/>
            <a:ext cx="1138373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5299167" y="5837444"/>
            <a:ext cx="1138373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</a:t>
            </a: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6666665" y="5837444"/>
            <a:ext cx="1138372" cy="4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2009569" y="2538408"/>
            <a:ext cx="3828413" cy="2628312"/>
          </a:xfrm>
          <a:prstGeom prst="line">
            <a:avLst/>
          </a:prstGeom>
          <a:noFill/>
          <a:ln w="127000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 rot="16200000">
            <a:off x="-131463" y="2107754"/>
            <a:ext cx="17485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Interest rate</a:t>
            </a:r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2514866" y="1983955"/>
            <a:ext cx="3971979" cy="2736457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0"/>
          <p:cNvSpPr>
            <a:spLocks noChangeArrowheads="1"/>
          </p:cNvSpPr>
          <p:nvPr/>
        </p:nvSpPr>
        <p:spPr bwMode="auto">
          <a:xfrm>
            <a:off x="4185447" y="4020897"/>
            <a:ext cx="208823" cy="19712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4343400" y="4122603"/>
            <a:ext cx="1336472" cy="18348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638800" y="4191000"/>
            <a:ext cx="0" cy="1648426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Oval 31"/>
          <p:cNvSpPr>
            <a:spLocks noChangeArrowheads="1"/>
          </p:cNvSpPr>
          <p:nvPr/>
        </p:nvSpPr>
        <p:spPr bwMode="auto">
          <a:xfrm>
            <a:off x="5538443" y="4034586"/>
            <a:ext cx="208823" cy="19712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Text Box 33"/>
          <p:cNvSpPr txBox="1">
            <a:spLocks noChangeArrowheads="1"/>
          </p:cNvSpPr>
          <p:nvPr/>
        </p:nvSpPr>
        <p:spPr bwMode="auto">
          <a:xfrm>
            <a:off x="5837982" y="4956058"/>
            <a:ext cx="556860" cy="53555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I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16419" name="Text Box 34"/>
          <p:cNvSpPr txBox="1">
            <a:spLocks noChangeArrowheads="1"/>
          </p:cNvSpPr>
          <p:nvPr/>
        </p:nvSpPr>
        <p:spPr bwMode="auto">
          <a:xfrm>
            <a:off x="6482495" y="4415144"/>
            <a:ext cx="696075" cy="53555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I</a:t>
            </a:r>
            <a:r>
              <a:rPr lang="en-US" sz="3200" b="1" baseline="-25000" dirty="0"/>
              <a:t>2</a:t>
            </a:r>
            <a:endParaRPr lang="en-US" sz="3200" b="1" dirty="0"/>
          </a:p>
        </p:txBody>
      </p:sp>
      <p:sp>
        <p:nvSpPr>
          <p:cNvPr id="16420" name="Text Box 35"/>
          <p:cNvSpPr txBox="1">
            <a:spLocks noChangeArrowheads="1"/>
          </p:cNvSpPr>
          <p:nvPr/>
        </p:nvSpPr>
        <p:spPr bwMode="auto">
          <a:xfrm>
            <a:off x="5642149" y="6320613"/>
            <a:ext cx="2784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Real investment</a:t>
            </a:r>
          </a:p>
        </p:txBody>
      </p:sp>
      <p:sp>
        <p:nvSpPr>
          <p:cNvPr id="16421" name="AutoShape 38"/>
          <p:cNvSpPr>
            <a:spLocks noChangeArrowheads="1"/>
          </p:cNvSpPr>
          <p:nvPr/>
        </p:nvSpPr>
        <p:spPr bwMode="auto">
          <a:xfrm rot="16200000">
            <a:off x="3473123" y="2703491"/>
            <a:ext cx="241319" cy="904898"/>
          </a:xfrm>
          <a:prstGeom prst="downArrow">
            <a:avLst>
              <a:gd name="adj1" fmla="val 50000"/>
              <a:gd name="adj2" fmla="val 81250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>
            <a:off x="1818791" y="1589708"/>
            <a:ext cx="0" cy="4271008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 animBg="1"/>
      <p:bldP spid="42" grpId="0" animBg="1"/>
      <p:bldP spid="41" grpId="0" animBg="1"/>
      <p:bldP spid="16417" grpId="0" animBg="1"/>
      <p:bldP spid="16419" grpId="0"/>
      <p:bldP spid="164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4752070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Expectations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Investors are susceptible to moods of optimism and pessimism</a:t>
            </a:r>
            <a:endParaRPr lang="en-US" sz="28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Technological change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New products and new ways of doing things have a big impact on investment decisions</a:t>
            </a:r>
            <a:endParaRPr lang="en-US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Capacity utilization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For low utilization firms can meet an increase in demand without expanding 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For high utilization firms must increase investment to meet an increase in demand</a:t>
            </a:r>
            <a:endParaRPr lang="en-US" sz="28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Business taxes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Business decisions depend on the expected after-tax rate of profit</a:t>
            </a:r>
            <a:endParaRPr lang="en-US" sz="28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Autonomous reasons</a:t>
            </a:r>
          </a:p>
          <a:p>
            <a:pPr marL="57150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cs typeface="Arial" panose="020B0604020202020204" pitchFamily="34" charset="0"/>
              </a:rPr>
              <a:t>Spending that does not vary with the current level of disposable income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81000" y="228600"/>
            <a:ext cx="71656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Investment demand is generally unstable</a:t>
            </a:r>
          </a:p>
        </p:txBody>
      </p:sp>
    </p:spTree>
    <p:extLst>
      <p:ext uri="{BB962C8B-B14F-4D97-AF65-F5344CB8AC3E}">
        <p14:creationId xmlns:p14="http://schemas.microsoft.com/office/powerpoint/2010/main" val="33986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0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4"/>
          <p:cNvSpPr txBox="1">
            <a:spLocks noChangeArrowheads="1"/>
          </p:cNvSpPr>
          <p:nvPr/>
        </p:nvSpPr>
        <p:spPr bwMode="auto">
          <a:xfrm>
            <a:off x="234950" y="76200"/>
            <a:ext cx="7543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Aggregate Investment Demand Curve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147763" y="3079750"/>
            <a:ext cx="97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8%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147763" y="3608388"/>
            <a:ext cx="9794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6%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212850" y="4137025"/>
            <a:ext cx="914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4%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212850" y="4730750"/>
            <a:ext cx="914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2%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2601913" y="5618163"/>
            <a:ext cx="6540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.2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3403600" y="5611813"/>
            <a:ext cx="5222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.4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098925" y="5627688"/>
            <a:ext cx="5222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.6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4749800" y="5635625"/>
            <a:ext cx="7191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.8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990600" y="2541588"/>
            <a:ext cx="11922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10%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990600" y="2012950"/>
            <a:ext cx="11922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12%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1035050" y="1549400"/>
            <a:ext cx="1127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14%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1035050" y="1020763"/>
            <a:ext cx="1109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16%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5522913" y="5649913"/>
            <a:ext cx="719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1.0</a:t>
            </a: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6208713" y="5637213"/>
            <a:ext cx="719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1.2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6950075" y="5622925"/>
            <a:ext cx="719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1.4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7640638" y="5622925"/>
            <a:ext cx="7175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1.6</a:t>
            </a:r>
          </a:p>
        </p:txBody>
      </p:sp>
      <p:sp>
        <p:nvSpPr>
          <p:cNvPr id="18466" name="AutoShape 33"/>
          <p:cNvSpPr>
            <a:spLocks noChangeArrowheads="1"/>
          </p:cNvSpPr>
          <p:nvPr/>
        </p:nvSpPr>
        <p:spPr bwMode="auto">
          <a:xfrm>
            <a:off x="4887913" y="4457700"/>
            <a:ext cx="906462" cy="792163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Text Box 37"/>
          <p:cNvSpPr txBox="1">
            <a:spLocks noChangeArrowheads="1"/>
          </p:cNvSpPr>
          <p:nvPr/>
        </p:nvSpPr>
        <p:spPr bwMode="auto">
          <a:xfrm>
            <a:off x="2928938" y="4060825"/>
            <a:ext cx="2286000" cy="7572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Autonomous investment</a:t>
            </a:r>
          </a:p>
        </p:txBody>
      </p:sp>
      <p:sp>
        <p:nvSpPr>
          <p:cNvPr id="18471" name="AutoShape 38"/>
          <p:cNvSpPr>
            <a:spLocks/>
          </p:cNvSpPr>
          <p:nvPr/>
        </p:nvSpPr>
        <p:spPr bwMode="auto">
          <a:xfrm rot="5362588">
            <a:off x="3775075" y="3409950"/>
            <a:ext cx="528638" cy="3525838"/>
          </a:xfrm>
          <a:prstGeom prst="leftBrace">
            <a:avLst>
              <a:gd name="adj1" fmla="val 56229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 flipH="1">
            <a:off x="2209799" y="3608388"/>
            <a:ext cx="3659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Line 41"/>
          <p:cNvSpPr>
            <a:spLocks noChangeShapeType="1"/>
          </p:cNvSpPr>
          <p:nvPr/>
        </p:nvSpPr>
        <p:spPr bwMode="auto">
          <a:xfrm>
            <a:off x="5868988" y="3532188"/>
            <a:ext cx="0" cy="20494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Text Box 42"/>
          <p:cNvSpPr txBox="1">
            <a:spLocks noChangeArrowheads="1"/>
          </p:cNvSpPr>
          <p:nvPr/>
        </p:nvSpPr>
        <p:spPr bwMode="auto">
          <a:xfrm rot="-5400000">
            <a:off x="-271463" y="2882901"/>
            <a:ext cx="25431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Interest Rate</a:t>
            </a:r>
          </a:p>
        </p:txBody>
      </p:sp>
      <p:sp>
        <p:nvSpPr>
          <p:cNvPr id="18476" name="Text Box 43"/>
          <p:cNvSpPr txBox="1">
            <a:spLocks noChangeArrowheads="1"/>
          </p:cNvSpPr>
          <p:nvPr/>
        </p:nvSpPr>
        <p:spPr bwMode="auto">
          <a:xfrm>
            <a:off x="5935662" y="6111875"/>
            <a:ext cx="2903538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Real Investment</a:t>
            </a:r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2209800" y="1219200"/>
            <a:ext cx="0" cy="436245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V="1">
            <a:off x="2208213" y="5532438"/>
            <a:ext cx="6478587" cy="30162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7043737" y="4493669"/>
            <a:ext cx="955675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I</a:t>
            </a:r>
          </a:p>
        </p:txBody>
      </p:sp>
      <p:sp>
        <p:nvSpPr>
          <p:cNvPr id="18467" name="Line 34"/>
          <p:cNvSpPr>
            <a:spLocks noChangeShapeType="1"/>
          </p:cNvSpPr>
          <p:nvPr/>
        </p:nvSpPr>
        <p:spPr bwMode="auto">
          <a:xfrm>
            <a:off x="4170363" y="1747838"/>
            <a:ext cx="2808287" cy="2973387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7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8" name="Line 36"/>
          <p:cNvSpPr>
            <a:spLocks noChangeShapeType="1"/>
          </p:cNvSpPr>
          <p:nvPr/>
        </p:nvSpPr>
        <p:spPr bwMode="auto">
          <a:xfrm>
            <a:off x="1447800" y="2959100"/>
            <a:ext cx="5867400" cy="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447800" y="5957888"/>
            <a:ext cx="6765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0238" y="3328987"/>
            <a:ext cx="6651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.8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30238" y="3940175"/>
            <a:ext cx="6651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.6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30238" y="4551362"/>
            <a:ext cx="6651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.4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0238" y="5162550"/>
            <a:ext cx="6651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.2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05000" y="5962650"/>
            <a:ext cx="762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1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840038" y="595630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2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651250" y="59753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3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410075" y="5983288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62000" y="2714625"/>
            <a:ext cx="7064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1.0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95300" y="2114550"/>
            <a:ext cx="935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1.2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95300" y="1503363"/>
            <a:ext cx="935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1.4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04825" y="892175"/>
            <a:ext cx="91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1.6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311775" y="600075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5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111875" y="598487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6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977063" y="59690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7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781925" y="59690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+mn-lt"/>
              </a:rPr>
              <a:t>8</a:t>
            </a:r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4572000" y="471170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1447800" y="977900"/>
            <a:ext cx="0" cy="502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Text Box 38"/>
          <p:cNvSpPr txBox="1">
            <a:spLocks noChangeArrowheads="1"/>
          </p:cNvSpPr>
          <p:nvPr/>
        </p:nvSpPr>
        <p:spPr bwMode="auto">
          <a:xfrm>
            <a:off x="2438400" y="3949700"/>
            <a:ext cx="2514600" cy="860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Autonomous investment</a:t>
            </a:r>
          </a:p>
        </p:txBody>
      </p:sp>
      <p:sp>
        <p:nvSpPr>
          <p:cNvPr id="19494" name="AutoShape 39"/>
          <p:cNvSpPr>
            <a:spLocks/>
          </p:cNvSpPr>
          <p:nvPr/>
        </p:nvSpPr>
        <p:spPr bwMode="auto">
          <a:xfrm rot="-10755016">
            <a:off x="1819275" y="3033713"/>
            <a:ext cx="609600" cy="2895600"/>
          </a:xfrm>
          <a:prstGeom prst="leftBrace">
            <a:avLst>
              <a:gd name="adj1" fmla="val 3958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Text Box 40"/>
          <p:cNvSpPr txBox="1">
            <a:spLocks noChangeArrowheads="1"/>
          </p:cNvSpPr>
          <p:nvPr/>
        </p:nvSpPr>
        <p:spPr bwMode="auto">
          <a:xfrm>
            <a:off x="1935163" y="6432550"/>
            <a:ext cx="640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latin typeface="+mn-lt"/>
              </a:rPr>
              <a:t>Real Disposable Income trillions of dollars per year</a:t>
            </a:r>
          </a:p>
        </p:txBody>
      </p:sp>
      <p:sp>
        <p:nvSpPr>
          <p:cNvPr id="19496" name="Text Box 41"/>
          <p:cNvSpPr txBox="1">
            <a:spLocks noChangeArrowheads="1"/>
          </p:cNvSpPr>
          <p:nvPr/>
        </p:nvSpPr>
        <p:spPr bwMode="auto">
          <a:xfrm>
            <a:off x="304800" y="123825"/>
            <a:ext cx="8686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Aggregate Autonomous Demand Curve</a:t>
            </a:r>
          </a:p>
        </p:txBody>
      </p:sp>
      <p:sp>
        <p:nvSpPr>
          <p:cNvPr id="19499" name="Text Box 42"/>
          <p:cNvSpPr txBox="1">
            <a:spLocks noChangeArrowheads="1"/>
          </p:cNvSpPr>
          <p:nvPr/>
        </p:nvSpPr>
        <p:spPr bwMode="auto">
          <a:xfrm>
            <a:off x="7239000" y="2501900"/>
            <a:ext cx="5334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5400" b="1">
                <a:latin typeface="+mn-lt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46021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9" name="Line 38"/>
          <p:cNvSpPr>
            <a:spLocks noChangeShapeType="1"/>
          </p:cNvSpPr>
          <p:nvPr/>
        </p:nvSpPr>
        <p:spPr bwMode="auto">
          <a:xfrm flipV="1">
            <a:off x="1574800" y="2257425"/>
            <a:ext cx="4770438" cy="3443288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1446550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/>
              <a:t>The </a:t>
            </a:r>
            <a:r>
              <a:rPr lang="en-US" b="1" dirty="0">
                <a:solidFill>
                  <a:srgbClr val="0070C0"/>
                </a:solidFill>
              </a:rPr>
              <a:t>Aggregate Expenditure Function </a:t>
            </a:r>
            <a:r>
              <a:rPr lang="en-US" sz="2800" dirty="0"/>
              <a:t>represents total spending in an economy at a given level of real disposable income</a:t>
            </a:r>
          </a:p>
        </p:txBody>
      </p:sp>
      <p:sp>
        <p:nvSpPr>
          <p:cNvPr id="20483" name="Text Box 47"/>
          <p:cNvSpPr txBox="1">
            <a:spLocks noChangeArrowheads="1"/>
          </p:cNvSpPr>
          <p:nvPr/>
        </p:nvSpPr>
        <p:spPr bwMode="auto">
          <a:xfrm>
            <a:off x="4495800" y="6248400"/>
            <a:ext cx="3200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+mn-lt"/>
              </a:rPr>
              <a:t>Real Disposable Income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936625" y="3563937"/>
            <a:ext cx="533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4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936625" y="4056062"/>
            <a:ext cx="533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3</a:t>
            </a: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936625" y="4548187"/>
            <a:ext cx="533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936625" y="5040312"/>
            <a:ext cx="533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941513" y="5788025"/>
            <a:ext cx="61118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2692400" y="5781675"/>
            <a:ext cx="48895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3343275" y="5797550"/>
            <a:ext cx="48895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3</a:t>
            </a:r>
          </a:p>
        </p:txBody>
      </p:sp>
      <p:sp>
        <p:nvSpPr>
          <p:cNvPr id="20493" name="Text Box 11"/>
          <p:cNvSpPr txBox="1">
            <a:spLocks noChangeArrowheads="1"/>
          </p:cNvSpPr>
          <p:nvPr/>
        </p:nvSpPr>
        <p:spPr bwMode="auto">
          <a:xfrm>
            <a:off x="3952875" y="5803900"/>
            <a:ext cx="6731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4</a:t>
            </a:r>
          </a:p>
        </p:txBody>
      </p:sp>
      <p:sp>
        <p:nvSpPr>
          <p:cNvPr id="20494" name="Text Box 12"/>
          <p:cNvSpPr txBox="1">
            <a:spLocks noChangeArrowheads="1"/>
          </p:cNvSpPr>
          <p:nvPr/>
        </p:nvSpPr>
        <p:spPr bwMode="auto">
          <a:xfrm>
            <a:off x="996950" y="3071812"/>
            <a:ext cx="5064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5</a:t>
            </a:r>
          </a:p>
        </p:txBody>
      </p:sp>
      <p:sp>
        <p:nvSpPr>
          <p:cNvPr id="20495" name="Text Box 13"/>
          <p:cNvSpPr txBox="1">
            <a:spLocks noChangeArrowheads="1"/>
          </p:cNvSpPr>
          <p:nvPr/>
        </p:nvSpPr>
        <p:spPr bwMode="auto">
          <a:xfrm>
            <a:off x="1187449" y="2581275"/>
            <a:ext cx="32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+mn-lt"/>
              </a:rPr>
              <a:t>6</a:t>
            </a:r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762000" y="2089150"/>
            <a:ext cx="7508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+mn-lt"/>
              </a:rPr>
              <a:t>7</a:t>
            </a: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777875" y="1597025"/>
            <a:ext cx="735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8</a:t>
            </a:r>
          </a:p>
        </p:txBody>
      </p:sp>
      <p:sp>
        <p:nvSpPr>
          <p:cNvPr id="20498" name="Text Box 16"/>
          <p:cNvSpPr txBox="1">
            <a:spLocks noChangeArrowheads="1"/>
          </p:cNvSpPr>
          <p:nvPr/>
        </p:nvSpPr>
        <p:spPr bwMode="auto">
          <a:xfrm>
            <a:off x="4676775" y="5818188"/>
            <a:ext cx="6731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5</a:t>
            </a:r>
          </a:p>
        </p:txBody>
      </p:sp>
      <p:sp>
        <p:nvSpPr>
          <p:cNvPr id="20499" name="Text Box 17"/>
          <p:cNvSpPr txBox="1">
            <a:spLocks noChangeArrowheads="1"/>
          </p:cNvSpPr>
          <p:nvPr/>
        </p:nvSpPr>
        <p:spPr bwMode="auto">
          <a:xfrm>
            <a:off x="5427663" y="5800725"/>
            <a:ext cx="477837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+mn-lt"/>
              </a:rPr>
              <a:t>6</a:t>
            </a:r>
          </a:p>
        </p:txBody>
      </p:sp>
      <p:sp>
        <p:nvSpPr>
          <p:cNvPr id="20500" name="Text Box 18"/>
          <p:cNvSpPr txBox="1">
            <a:spLocks noChangeArrowheads="1"/>
          </p:cNvSpPr>
          <p:nvPr/>
        </p:nvSpPr>
        <p:spPr bwMode="auto">
          <a:xfrm>
            <a:off x="6013450" y="5792788"/>
            <a:ext cx="6731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7</a:t>
            </a:r>
          </a:p>
        </p:txBody>
      </p:sp>
      <p:sp>
        <p:nvSpPr>
          <p:cNvPr id="20501" name="Text Box 19"/>
          <p:cNvSpPr txBox="1">
            <a:spLocks noChangeArrowheads="1"/>
          </p:cNvSpPr>
          <p:nvPr/>
        </p:nvSpPr>
        <p:spPr bwMode="auto">
          <a:xfrm>
            <a:off x="6659563" y="5792788"/>
            <a:ext cx="6731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+mn-lt"/>
              </a:rPr>
              <a:t>8</a:t>
            </a:r>
          </a:p>
        </p:txBody>
      </p:sp>
      <p:sp>
        <p:nvSpPr>
          <p:cNvPr id="20516" name="AutoShape 34"/>
          <p:cNvSpPr>
            <a:spLocks noChangeArrowheads="1"/>
          </p:cNvSpPr>
          <p:nvPr/>
        </p:nvSpPr>
        <p:spPr bwMode="auto">
          <a:xfrm>
            <a:off x="4083050" y="4716463"/>
            <a:ext cx="847725" cy="738187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Text Box 41"/>
          <p:cNvSpPr txBox="1">
            <a:spLocks noChangeArrowheads="1"/>
          </p:cNvSpPr>
          <p:nvPr/>
        </p:nvSpPr>
        <p:spPr bwMode="auto">
          <a:xfrm>
            <a:off x="6835775" y="2503488"/>
            <a:ext cx="61118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C</a:t>
            </a:r>
          </a:p>
        </p:txBody>
      </p:sp>
      <p:sp>
        <p:nvSpPr>
          <p:cNvPr id="20525" name="Text Box 49"/>
          <p:cNvSpPr txBox="1">
            <a:spLocks noChangeArrowheads="1"/>
          </p:cNvSpPr>
          <p:nvPr/>
        </p:nvSpPr>
        <p:spPr bwMode="auto">
          <a:xfrm>
            <a:off x="6781800" y="2071688"/>
            <a:ext cx="735013" cy="4810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AE</a:t>
            </a:r>
          </a:p>
        </p:txBody>
      </p:sp>
      <p:sp>
        <p:nvSpPr>
          <p:cNvPr id="20526" name="Text Box 44"/>
          <p:cNvSpPr txBox="1">
            <a:spLocks noChangeArrowheads="1"/>
          </p:cNvSpPr>
          <p:nvPr/>
        </p:nvSpPr>
        <p:spPr bwMode="auto">
          <a:xfrm>
            <a:off x="7272338" y="2057400"/>
            <a:ext cx="1544637" cy="4801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= C + 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97038" y="2747963"/>
            <a:ext cx="3976687" cy="3014662"/>
            <a:chOff x="1697038" y="2747963"/>
            <a:chExt cx="3976687" cy="3014662"/>
          </a:xfrm>
        </p:grpSpPr>
        <p:sp>
          <p:nvSpPr>
            <p:cNvPr id="20523" name="Line 42"/>
            <p:cNvSpPr>
              <a:spLocks noChangeShapeType="1"/>
            </p:cNvSpPr>
            <p:nvPr/>
          </p:nvSpPr>
          <p:spPr bwMode="auto">
            <a:xfrm flipH="1">
              <a:off x="1697038" y="2747963"/>
              <a:ext cx="39147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43"/>
            <p:cNvSpPr>
              <a:spLocks noChangeShapeType="1"/>
            </p:cNvSpPr>
            <p:nvPr/>
          </p:nvSpPr>
          <p:spPr bwMode="auto">
            <a:xfrm>
              <a:off x="5673725" y="2747963"/>
              <a:ext cx="0" cy="30146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9" name="Line 48"/>
          <p:cNvSpPr>
            <a:spLocks noChangeShapeType="1"/>
          </p:cNvSpPr>
          <p:nvPr/>
        </p:nvSpPr>
        <p:spPr bwMode="auto">
          <a:xfrm flipV="1">
            <a:off x="1574800" y="2809875"/>
            <a:ext cx="5321300" cy="1906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Line 40"/>
          <p:cNvSpPr>
            <a:spLocks noChangeShapeType="1"/>
          </p:cNvSpPr>
          <p:nvPr/>
        </p:nvSpPr>
        <p:spPr bwMode="auto">
          <a:xfrm flipV="1">
            <a:off x="1608137" y="2335212"/>
            <a:ext cx="5227637" cy="18557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5530850" y="2630488"/>
            <a:ext cx="260350" cy="26511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35"/>
          <p:cNvSpPr>
            <a:spLocks noChangeShapeType="1"/>
          </p:cNvSpPr>
          <p:nvPr/>
        </p:nvSpPr>
        <p:spPr bwMode="auto">
          <a:xfrm>
            <a:off x="1574800" y="1703388"/>
            <a:ext cx="0" cy="4059237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Line 3"/>
          <p:cNvSpPr>
            <a:spLocks noChangeShapeType="1"/>
          </p:cNvSpPr>
          <p:nvPr/>
        </p:nvSpPr>
        <p:spPr bwMode="auto">
          <a:xfrm flipV="1">
            <a:off x="1524000" y="5715000"/>
            <a:ext cx="5995988" cy="19050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5" grpId="0"/>
      <p:bldP spid="20526" grpId="0"/>
      <p:bldP spid="20521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75832"/>
            <a:ext cx="8382000" cy="989823"/>
          </a:xfrm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Classical economic thought was widely accepted prior to the 1930’s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Classical economists believed the economy tends toward a full employment equilibrium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382838"/>
            <a:ext cx="7113588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SzPct val="150000"/>
            </a:pPr>
            <a:r>
              <a:rPr lang="en-US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Say’s Law: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Supply creates its own demand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4049" y="2895600"/>
            <a:ext cx="8458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Full Employment theory: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Producers produce goods  consumers want and consumers have the money to buy goods because from earned wages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4267200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unemployment is possible, but it has a short-lived adjustment period in which wages and prices change motivating people to voluntarily work or not</a:t>
            </a:r>
          </a:p>
        </p:txBody>
      </p:sp>
    </p:spTree>
    <p:extLst>
      <p:ext uri="{BB962C8B-B14F-4D97-AF65-F5344CB8AC3E}">
        <p14:creationId xmlns:p14="http://schemas.microsoft.com/office/powerpoint/2010/main" val="37293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0925"/>
            <a:ext cx="8032750" cy="830997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>
                <a:cs typeface="Arial" panose="020B0604020202020204" pitchFamily="34" charset="0"/>
              </a:rPr>
              <a:t>A British economist (1883-1946) who offered an explanation of the Great Depression of the 1930’s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959225" y="192088"/>
            <a:ext cx="4157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(John Maynard Keynes)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52400" y="152400"/>
            <a:ext cx="3482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cs typeface="Arial" panose="020B0604020202020204" pitchFamily="34" charset="0"/>
              </a:rPr>
              <a:t>Keynesian Model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7772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Keynes wrote “The General Theory of Employment, Interest and Money”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71475" y="2438400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Keynes’ theory suggest demand can be forever inadequate for an economy to achieve full 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3552387"/>
            <a:ext cx="8915400" cy="48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rgbClr val="000000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3100" kern="0" dirty="0">
                <a:solidFill>
                  <a:srgbClr val="0070C0"/>
                </a:solidFill>
                <a:cs typeface="Arial" panose="020B0604020202020204" pitchFamily="34" charset="0"/>
              </a:rPr>
              <a:t>The Great Depression and Keynesian Economics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009587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economy could tend toward a less than full employment equilibrium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71475" y="4877077"/>
            <a:ext cx="8315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Disposable income determines demand for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41810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3299" grpId="0" build="p"/>
      <p:bldP spid="9" grpId="0" build="p"/>
      <p:bldP spid="10" grpId="0" build="p"/>
      <p:bldP spid="7" grpId="0"/>
      <p:bldP spid="8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1475" y="304800"/>
            <a:ext cx="8315325" cy="133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Consumption Function</a:t>
            </a:r>
            <a:r>
              <a:rPr lang="en-US" sz="24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: </a:t>
            </a:r>
          </a:p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graph that shows the amount households spend for goods and services at different levels of disposable income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73914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SzPct val="150000"/>
            </a:pPr>
            <a:r>
              <a:rPr lang="en-US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Savings: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Money earned but not spent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295525"/>
            <a:ext cx="8305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Dissaving: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amount by which personal spending exceeds disposable income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3279136"/>
            <a:ext cx="73914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SzPct val="150000"/>
            </a:pP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People </a:t>
            </a:r>
            <a:r>
              <a:rPr lang="en-US" sz="2400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dissave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by taking money from personal savings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3825141"/>
            <a:ext cx="8229600" cy="73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rgbClr val="000000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kern="0" dirty="0">
                <a:solidFill>
                  <a:srgbClr val="0070C0"/>
                </a:solidFill>
                <a:cs typeface="Arial" panose="020B0604020202020204" pitchFamily="34" charset="0"/>
              </a:rPr>
              <a:t>Autonomous Consumption </a:t>
            </a:r>
            <a:r>
              <a:rPr lang="en-US" sz="2400" kern="0" dirty="0">
                <a:cs typeface="Arial" panose="020B0604020202020204" pitchFamily="34" charset="0"/>
              </a:rPr>
              <a:t>is independent of the level of disposable income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4579203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 disposable income is zero spending will equal autonomous consumption because households will </a:t>
            </a:r>
            <a:r>
              <a:rPr lang="en-US" sz="2400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dissave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for basic needs</a:t>
            </a:r>
          </a:p>
        </p:txBody>
      </p:sp>
    </p:spTree>
    <p:extLst>
      <p:ext uri="{BB962C8B-B14F-4D97-AF65-F5344CB8AC3E}">
        <p14:creationId xmlns:p14="http://schemas.microsoft.com/office/powerpoint/2010/main" val="28384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build="p"/>
      <p:bldP spid="12" grpId="0" build="p"/>
      <p:bldP spid="13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686800" cy="892552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>
                <a:solidFill>
                  <a:srgbClr val="0070C0"/>
                </a:solidFill>
                <a:cs typeface="Arial" panose="020B0604020202020204" pitchFamily="34" charset="0"/>
              </a:rPr>
              <a:t>Marginal Propensity to Consume (MPC) </a:t>
            </a:r>
            <a:r>
              <a:rPr lang="en-US" sz="2400" dirty="0">
                <a:cs typeface="Arial" panose="020B0604020202020204" pitchFamily="34" charset="0"/>
              </a:rPr>
              <a:t>is the change in consumption resulting from a change in real disposable income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23622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Marginal Propensity to Save (MPS) is the change in saving resulting from a change in real disposable income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" y="4419600"/>
            <a:ext cx="14478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6863" y="1371600"/>
                <a:ext cx="1542922" cy="756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MPC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63" y="1371600"/>
                <a:ext cx="1542922" cy="756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3399563"/>
                <a:ext cx="1554143" cy="75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MPS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399563"/>
                <a:ext cx="1554143" cy="756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6863" y="4812268"/>
                <a:ext cx="21993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MPC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MPS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63" y="4812268"/>
                <a:ext cx="2199320" cy="369332"/>
              </a:xfrm>
              <a:prstGeom prst="rect">
                <a:avLst/>
              </a:prstGeom>
              <a:blipFill>
                <a:blip r:embed="rId4"/>
                <a:stretch>
                  <a:fillRect l="-2216" r="-249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90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768475" y="5945188"/>
            <a:ext cx="6765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38250" y="3070225"/>
            <a:ext cx="4365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4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1813" y="3690938"/>
            <a:ext cx="1143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8013" y="43005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8013" y="49863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76450" y="5997575"/>
            <a:ext cx="533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762250" y="5997575"/>
            <a:ext cx="609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71850" y="5997575"/>
            <a:ext cx="609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057650" y="5997575"/>
            <a:ext cx="609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4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8013" y="24717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08013" y="18621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4213" y="1328738"/>
            <a:ext cx="990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8013" y="685800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910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2006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8102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4198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06120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290513" y="73025"/>
            <a:ext cx="5821362" cy="534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The Consumption Function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715250" y="5997575"/>
            <a:ext cx="685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4895850" y="4670425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71650" y="1165225"/>
            <a:ext cx="5791200" cy="4168774"/>
            <a:chOff x="1771650" y="1317625"/>
            <a:chExt cx="5791200" cy="4168774"/>
          </a:xfrm>
        </p:grpSpPr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6800850" y="1317625"/>
              <a:ext cx="762000" cy="75088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4800" b="1" dirty="0">
                  <a:latin typeface="+mn-lt"/>
                </a:rPr>
                <a:t>C</a:t>
              </a:r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V="1">
              <a:off x="1771650" y="1698624"/>
              <a:ext cx="5105400" cy="3787775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21" name="Text Box 53"/>
          <p:cNvSpPr txBox="1">
            <a:spLocks noChangeArrowheads="1"/>
          </p:cNvSpPr>
          <p:nvPr/>
        </p:nvSpPr>
        <p:spPr bwMode="auto">
          <a:xfrm rot="-5400000">
            <a:off x="-875506" y="3124994"/>
            <a:ext cx="335597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Real Consumption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5105400" y="64881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+mn-lt"/>
              </a:rPr>
              <a:t>Real Disposable Income</a:t>
            </a:r>
          </a:p>
        </p:txBody>
      </p:sp>
      <p:sp>
        <p:nvSpPr>
          <p:cNvPr id="7225" name="AutoShape 57"/>
          <p:cNvSpPr>
            <a:spLocks/>
          </p:cNvSpPr>
          <p:nvPr/>
        </p:nvSpPr>
        <p:spPr bwMode="auto">
          <a:xfrm>
            <a:off x="5619750" y="2590800"/>
            <a:ext cx="266700" cy="860425"/>
          </a:xfrm>
          <a:prstGeom prst="rightBrace">
            <a:avLst>
              <a:gd name="adj1" fmla="val 25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5886450" y="2689225"/>
            <a:ext cx="83820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ym typeface="Symbol" pitchFamily="18" charset="2"/>
              </a:rPr>
              <a:t></a:t>
            </a:r>
            <a:r>
              <a:rPr lang="en-US" sz="3600" b="1" dirty="0">
                <a:latin typeface="+mn-lt"/>
                <a:sym typeface="Symbol" pitchFamily="18" charset="2"/>
              </a:rPr>
              <a:t>C</a:t>
            </a:r>
            <a:r>
              <a:rPr lang="en-US" sz="3600" b="1" dirty="0">
                <a:sym typeface="Symbol" pitchFamily="18" charset="2"/>
              </a:rPr>
              <a:t> </a:t>
            </a:r>
            <a:endParaRPr lang="en-US" sz="3600" b="1" dirty="0"/>
          </a:p>
        </p:txBody>
      </p:sp>
      <p:sp>
        <p:nvSpPr>
          <p:cNvPr id="7227" name="AutoShape 59"/>
          <p:cNvSpPr>
            <a:spLocks/>
          </p:cNvSpPr>
          <p:nvPr/>
        </p:nvSpPr>
        <p:spPr bwMode="auto">
          <a:xfrm rot="5364192">
            <a:off x="4819650" y="3070225"/>
            <a:ext cx="381000" cy="1143000"/>
          </a:xfrm>
          <a:prstGeom prst="rightBrace">
            <a:avLst>
              <a:gd name="adj1" fmla="val 25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4591050" y="3908425"/>
            <a:ext cx="114300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ym typeface="Symbol" pitchFamily="18" charset="2"/>
              </a:rPr>
              <a:t></a:t>
            </a:r>
            <a:r>
              <a:rPr lang="en-US" sz="3600" b="1" dirty="0" err="1">
                <a:latin typeface="+mn-lt"/>
                <a:sym typeface="Symbol" pitchFamily="18" charset="2"/>
              </a:rPr>
              <a:t>Y</a:t>
            </a:r>
            <a:r>
              <a:rPr lang="en-US" sz="3600" b="1" baseline="-25000" dirty="0" err="1">
                <a:latin typeface="+mn-lt"/>
                <a:sym typeface="Symbol" pitchFamily="18" charset="2"/>
              </a:rPr>
              <a:t>d</a:t>
            </a:r>
            <a:r>
              <a:rPr lang="en-US" sz="3600" b="1" dirty="0">
                <a:sym typeface="Symbol" pitchFamily="18" charset="2"/>
              </a:rPr>
              <a:t> </a:t>
            </a:r>
            <a:endParaRPr lang="en-US" sz="3600" b="1" dirty="0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771650" y="936625"/>
            <a:ext cx="0" cy="502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5" grpId="0" animBg="1"/>
      <p:bldP spid="7226" grpId="0"/>
      <p:bldP spid="7227" grpId="0" animBg="1"/>
      <p:bldP spid="7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768475" y="5945188"/>
            <a:ext cx="6765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38250" y="3070225"/>
            <a:ext cx="4365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4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1813" y="3690938"/>
            <a:ext cx="1143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8013" y="43005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8013" y="49863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76450" y="5997575"/>
            <a:ext cx="533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762250" y="5997575"/>
            <a:ext cx="609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71850" y="5997575"/>
            <a:ext cx="609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057650" y="5997575"/>
            <a:ext cx="609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4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8013" y="24717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08013" y="1862138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4213" y="1328738"/>
            <a:ext cx="9906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8013" y="685800"/>
            <a:ext cx="1066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910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2006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8102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41985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061200" y="599757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290513" y="73025"/>
            <a:ext cx="5821362" cy="534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The Consumption Function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715250" y="5997575"/>
            <a:ext cx="685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 rot="-7532753">
            <a:off x="5443538" y="842962"/>
            <a:ext cx="427038" cy="2684463"/>
          </a:xfrm>
          <a:prstGeom prst="triangle">
            <a:avLst>
              <a:gd name="adj" fmla="val 0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4895850" y="4670425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68438" y="4191000"/>
            <a:ext cx="3032125" cy="1736725"/>
            <a:chOff x="1468438" y="4313238"/>
            <a:chExt cx="3032125" cy="1736725"/>
          </a:xfrm>
        </p:grpSpPr>
        <p:sp>
          <p:nvSpPr>
            <p:cNvPr id="7211" name="AutoShape 43"/>
            <p:cNvSpPr>
              <a:spLocks noChangeArrowheads="1"/>
            </p:cNvSpPr>
            <p:nvPr/>
          </p:nvSpPr>
          <p:spPr bwMode="auto">
            <a:xfrm rot="2707173">
              <a:off x="2728120" y="3053556"/>
              <a:ext cx="512762" cy="3032125"/>
            </a:xfrm>
            <a:prstGeom prst="triangle">
              <a:avLst>
                <a:gd name="adj" fmla="val 100000"/>
              </a:avLst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44"/>
            <p:cNvSpPr>
              <a:spLocks noChangeArrowheads="1"/>
            </p:cNvSpPr>
            <p:nvPr/>
          </p:nvSpPr>
          <p:spPr bwMode="auto">
            <a:xfrm rot="-8122848">
              <a:off x="1533525" y="5441950"/>
              <a:ext cx="479425" cy="608013"/>
            </a:xfrm>
            <a:prstGeom prst="rtTriangle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762250" y="2155825"/>
            <a:ext cx="22098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Dissaving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572250" y="3375025"/>
            <a:ext cx="16764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Saving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68475" y="1182469"/>
            <a:ext cx="5775325" cy="4173756"/>
            <a:chOff x="1768475" y="1334869"/>
            <a:chExt cx="5775325" cy="4173756"/>
          </a:xfrm>
        </p:grpSpPr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6781800" y="1334869"/>
              <a:ext cx="762000" cy="6463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b="1" dirty="0"/>
                <a:t>C</a:t>
              </a:r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V="1">
              <a:off x="1768475" y="1698625"/>
              <a:ext cx="5108575" cy="381000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8" name="Line 50"/>
          <p:cNvSpPr>
            <a:spLocks noChangeShapeType="1"/>
          </p:cNvSpPr>
          <p:nvPr/>
        </p:nvSpPr>
        <p:spPr bwMode="auto">
          <a:xfrm rot="348" flipV="1">
            <a:off x="1790942" y="1164979"/>
            <a:ext cx="4857268" cy="4756014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 flipH="1" flipV="1">
            <a:off x="6343650" y="1698625"/>
            <a:ext cx="11430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 flipH="1">
            <a:off x="1771650" y="3451225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 rot="-5400000">
            <a:off x="-296175" y="1702130"/>
            <a:ext cx="2644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/>
              <a:t>Real Consumption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4362450" y="3451225"/>
            <a:ext cx="0" cy="2438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5105400" y="64881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/>
              <a:t>Real Disposable Income</a:t>
            </a: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2457450" y="2765425"/>
            <a:ext cx="121920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2305050" y="5356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45°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477000" y="609600"/>
            <a:ext cx="10096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b="1" dirty="0"/>
              <a:t>Y</a:t>
            </a:r>
            <a:r>
              <a:rPr lang="en-US" sz="4000" b="1" baseline="-25000" dirty="0"/>
              <a:t>d</a:t>
            </a:r>
            <a:endParaRPr lang="en-US" sz="4000" b="1" dirty="0"/>
          </a:p>
        </p:txBody>
      </p:sp>
      <p:sp>
        <p:nvSpPr>
          <p:cNvPr id="7232" name="AutoShape 64"/>
          <p:cNvSpPr>
            <a:spLocks noChangeArrowheads="1"/>
          </p:cNvSpPr>
          <p:nvPr/>
        </p:nvSpPr>
        <p:spPr bwMode="auto">
          <a:xfrm>
            <a:off x="4210050" y="3298825"/>
            <a:ext cx="274320" cy="27432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771650" y="968375"/>
            <a:ext cx="0" cy="502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 animBg="1"/>
      <p:bldP spid="7214" grpId="0"/>
      <p:bldP spid="7215" grpId="0"/>
      <p:bldP spid="7219" grpId="0" animBg="1"/>
      <p:bldP spid="7220" grpId="0" animBg="1"/>
      <p:bldP spid="7222" grpId="0" animBg="1"/>
      <p:bldP spid="7224" grpId="0" animBg="1"/>
      <p:bldP spid="72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2971800"/>
            <a:ext cx="7342187" cy="1353447"/>
          </a:xfrm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400" dirty="0">
                <a:cs typeface="Arial" panose="020B0604020202020204" pitchFamily="34" charset="0"/>
              </a:rPr>
              <a:t>Expectations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>
                <a:cs typeface="Arial" panose="020B0604020202020204" pitchFamily="34" charset="0"/>
              </a:rPr>
              <a:t>Wealth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>
                <a:cs typeface="Arial" panose="020B0604020202020204" pitchFamily="34" charset="0"/>
              </a:rPr>
              <a:t>Interest rates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>
                <a:cs typeface="Arial" panose="020B0604020202020204" pitchFamily="34" charset="0"/>
              </a:rPr>
              <a:t>Stock of durable goods</a:t>
            </a: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304800" y="2209800"/>
            <a:ext cx="72573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cs typeface="Arial" panose="020B0604020202020204" pitchFamily="34" charset="0"/>
              </a:rPr>
              <a:t>Nonincome</a:t>
            </a:r>
            <a:r>
              <a:rPr lang="en-US" sz="3200" dirty="0">
                <a:solidFill>
                  <a:srgbClr val="0070C0"/>
                </a:solidFill>
                <a:cs typeface="Arial" panose="020B0604020202020204" pitchFamily="34" charset="0"/>
              </a:rPr>
              <a:t> determinants of  consumption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92813" y="4503047"/>
            <a:ext cx="7283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cs typeface="Arial" panose="020B0604020202020204" pitchFamily="34" charset="0"/>
              </a:rPr>
              <a:t>Causes a shift in the consumption function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048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rgbClr val="000000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400" dirty="0">
                <a:cs typeface="Arial" panose="020B0604020202020204" pitchFamily="34" charset="0"/>
              </a:rPr>
              <a:t>There is a direct relationship between changes in real disposable income and changes in consumption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276350"/>
            <a:ext cx="79073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5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 other factors than income change, there is a shift in the consumption schedule</a:t>
            </a:r>
          </a:p>
        </p:txBody>
      </p:sp>
    </p:spTree>
    <p:extLst>
      <p:ext uri="{BB962C8B-B14F-4D97-AF65-F5344CB8AC3E}">
        <p14:creationId xmlns:p14="http://schemas.microsoft.com/office/powerpoint/2010/main" val="728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9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9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9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9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4019" grpId="0" build="p"/>
      <p:bldP spid="11267" grpId="0"/>
      <p:bldP spid="11268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65163" y="3211513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88963" y="3821113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5163" y="4430713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65163" y="5116513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09800" y="6107113"/>
            <a:ext cx="457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1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819400" y="6096000"/>
            <a:ext cx="609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29000" y="6096000"/>
            <a:ext cx="609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624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4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65163" y="2601913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5163" y="1992313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41363" y="1458913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65163" y="81597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6482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5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2578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6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8674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7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4770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8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11835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9</a:t>
            </a:r>
          </a:p>
        </p:txBody>
      </p:sp>
      <p:sp>
        <p:nvSpPr>
          <p:cNvPr id="12326" name="Text Box 43"/>
          <p:cNvSpPr txBox="1">
            <a:spLocks noChangeArrowheads="1"/>
          </p:cNvSpPr>
          <p:nvPr/>
        </p:nvSpPr>
        <p:spPr bwMode="auto">
          <a:xfrm rot="-5400000">
            <a:off x="-422275" y="3235325"/>
            <a:ext cx="297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/>
              <a:t>Real Consumption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7772400" y="61071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12328" name="Text Box 38"/>
          <p:cNvSpPr txBox="1">
            <a:spLocks noChangeArrowheads="1"/>
          </p:cNvSpPr>
          <p:nvPr/>
        </p:nvSpPr>
        <p:spPr bwMode="auto">
          <a:xfrm>
            <a:off x="203200" y="76200"/>
            <a:ext cx="7467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accent1"/>
                </a:solidFill>
                <a:latin typeface="+mn-lt"/>
              </a:rPr>
              <a:t>Shifts in the Consumption Function</a:t>
            </a:r>
          </a:p>
        </p:txBody>
      </p:sp>
      <p:sp>
        <p:nvSpPr>
          <p:cNvPr id="12329" name="AutoShape 40"/>
          <p:cNvSpPr>
            <a:spLocks noChangeArrowheads="1"/>
          </p:cNvSpPr>
          <p:nvPr/>
        </p:nvSpPr>
        <p:spPr bwMode="auto">
          <a:xfrm>
            <a:off x="4953000" y="480060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Line 42"/>
          <p:cNvSpPr>
            <a:spLocks noChangeShapeType="1"/>
          </p:cNvSpPr>
          <p:nvPr/>
        </p:nvSpPr>
        <p:spPr bwMode="auto">
          <a:xfrm rot="348" flipV="1">
            <a:off x="1905000" y="1371600"/>
            <a:ext cx="4724400" cy="46482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024438" y="64881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Real Disposable Income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 rot="-1507028">
            <a:off x="7383463" y="2089150"/>
            <a:ext cx="638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839913" y="1425575"/>
            <a:ext cx="6170612" cy="3070225"/>
            <a:chOff x="1839913" y="1425575"/>
            <a:chExt cx="6170612" cy="3070225"/>
          </a:xfrm>
        </p:grpSpPr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 flipV="1">
              <a:off x="1839913" y="1905000"/>
              <a:ext cx="5410200" cy="2590800"/>
            </a:xfrm>
            <a:prstGeom prst="line">
              <a:avLst/>
            </a:prstGeom>
            <a:noFill/>
            <a:ln w="1270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 rot="-1520156">
              <a:off x="7281863" y="1425575"/>
              <a:ext cx="728662" cy="476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C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67399" y="2840038"/>
            <a:ext cx="2701926" cy="2268537"/>
            <a:chOff x="5184774" y="2678113"/>
            <a:chExt cx="2701926" cy="2268537"/>
          </a:xfrm>
        </p:grpSpPr>
        <p:sp>
          <p:nvSpPr>
            <p:cNvPr id="12336" name="Line 52"/>
            <p:cNvSpPr>
              <a:spLocks noChangeShapeType="1"/>
            </p:cNvSpPr>
            <p:nvPr/>
          </p:nvSpPr>
          <p:spPr bwMode="auto">
            <a:xfrm flipH="1" flipV="1">
              <a:off x="5184774" y="2678113"/>
              <a:ext cx="1860549" cy="14287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Text Box 54"/>
            <p:cNvSpPr txBox="1">
              <a:spLocks noChangeArrowheads="1"/>
            </p:cNvSpPr>
            <p:nvPr/>
          </p:nvSpPr>
          <p:spPr bwMode="auto">
            <a:xfrm>
              <a:off x="5753100" y="4197350"/>
              <a:ext cx="2133600" cy="7493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 </a:t>
              </a:r>
              <a:r>
                <a:rPr lang="en-US" sz="2400" b="1" dirty="0" err="1">
                  <a:sym typeface="Symbol" pitchFamily="18" charset="2"/>
                </a:rPr>
                <a:t>nonincome</a:t>
              </a:r>
              <a:r>
                <a:rPr lang="en-US" sz="2400" b="1" dirty="0">
                  <a:sym typeface="Symbol" pitchFamily="18" charset="2"/>
                </a:rPr>
                <a:t> determinant</a:t>
              </a:r>
              <a:endParaRPr lang="en-US" sz="2400" b="1" dirty="0"/>
            </a:p>
          </p:txBody>
        </p:sp>
      </p:grpSp>
      <p:sp>
        <p:nvSpPr>
          <p:cNvPr id="12339" name="Line 60"/>
          <p:cNvSpPr>
            <a:spLocks noChangeShapeType="1"/>
          </p:cNvSpPr>
          <p:nvPr/>
        </p:nvSpPr>
        <p:spPr bwMode="auto">
          <a:xfrm>
            <a:off x="1803400" y="6056313"/>
            <a:ext cx="6765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Line 41"/>
          <p:cNvSpPr>
            <a:spLocks noChangeShapeType="1"/>
          </p:cNvSpPr>
          <p:nvPr/>
        </p:nvSpPr>
        <p:spPr bwMode="auto">
          <a:xfrm flipV="1">
            <a:off x="1821229" y="2623161"/>
            <a:ext cx="5410200" cy="259080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9"/>
          <p:cNvSpPr>
            <a:spLocks noChangeShapeType="1"/>
          </p:cNvSpPr>
          <p:nvPr/>
        </p:nvSpPr>
        <p:spPr bwMode="auto">
          <a:xfrm>
            <a:off x="1828800" y="1066800"/>
            <a:ext cx="0" cy="502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ight Brace 3"/>
          <p:cNvSpPr/>
          <p:nvPr/>
        </p:nvSpPr>
        <p:spPr bwMode="auto">
          <a:xfrm>
            <a:off x="5634039" y="2725219"/>
            <a:ext cx="233361" cy="598273"/>
          </a:xfrm>
          <a:prstGeom prst="rightBrac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On-screen Show (4:3)</PresentationFormat>
  <Paragraphs>221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How do economist understand the overall economics of a country.  What impacts:   Employment   Inflation (Prices)   GDP</vt:lpstr>
      <vt:lpstr>Classical economic thought was widely accepted prior to the 1930’s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2019-10-23T20:53:08Z</dcterms:modified>
</cp:coreProperties>
</file>