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0" r:id="rId2"/>
    <p:sldId id="645" r:id="rId3"/>
    <p:sldId id="506" r:id="rId4"/>
    <p:sldId id="514" r:id="rId5"/>
    <p:sldId id="515" r:id="rId6"/>
    <p:sldId id="524" r:id="rId7"/>
    <p:sldId id="649" r:id="rId8"/>
    <p:sldId id="660" r:id="rId9"/>
    <p:sldId id="661" r:id="rId10"/>
    <p:sldId id="576" r:id="rId11"/>
    <p:sldId id="577" r:id="rId12"/>
    <p:sldId id="583" r:id="rId13"/>
    <p:sldId id="662" r:id="rId14"/>
    <p:sldId id="6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C0C0"/>
    <a:srgbClr val="FFFFFF"/>
    <a:srgbClr val="FF99CC"/>
    <a:srgbClr val="660066"/>
    <a:srgbClr val="FF6699"/>
    <a:srgbClr val="FF9900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93" d="100"/>
          <a:sy n="93" d="100"/>
        </p:scale>
        <p:origin x="5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2014435695538"/>
          <c:y val="5.3296998031496054E-2"/>
          <c:w val="0.74359022309711287"/>
          <c:h val="0.8358486712598425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xVal>
          <c:yVal>
            <c:numRef>
              <c:f>Sheet1!$B$2:$B$12</c:f>
              <c:numCache>
                <c:formatCode>#,##0</c:formatCode>
                <c:ptCount val="11"/>
                <c:pt idx="0">
                  <c:v>13094</c:v>
                </c:pt>
                <c:pt idx="1">
                  <c:v>13856</c:v>
                </c:pt>
                <c:pt idx="2">
                  <c:v>14478</c:v>
                </c:pt>
                <c:pt idx="3">
                  <c:v>14719</c:v>
                </c:pt>
                <c:pt idx="4">
                  <c:v>14419</c:v>
                </c:pt>
                <c:pt idx="5">
                  <c:v>14964</c:v>
                </c:pt>
                <c:pt idx="6">
                  <c:v>15518</c:v>
                </c:pt>
                <c:pt idx="7">
                  <c:v>16155</c:v>
                </c:pt>
                <c:pt idx="8">
                  <c:v>16692</c:v>
                </c:pt>
                <c:pt idx="9">
                  <c:v>17393</c:v>
                </c:pt>
                <c:pt idx="10">
                  <c:v>18037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61-415A-B3B4-FDCB1C380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GDP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xVal>
          <c:yVal>
            <c:numRef>
              <c:f>Sheet1!$C$2:$C$12</c:f>
              <c:numCache>
                <c:formatCode>#,##0</c:formatCode>
                <c:ptCount val="11"/>
                <c:pt idx="0">
                  <c:v>14234</c:v>
                </c:pt>
                <c:pt idx="1">
                  <c:v>14614</c:v>
                </c:pt>
                <c:pt idx="2">
                  <c:v>14874</c:v>
                </c:pt>
                <c:pt idx="3">
                  <c:v>14830</c:v>
                </c:pt>
                <c:pt idx="4">
                  <c:v>14419</c:v>
                </c:pt>
                <c:pt idx="5">
                  <c:v>14784</c:v>
                </c:pt>
                <c:pt idx="6">
                  <c:v>15021</c:v>
                </c:pt>
                <c:pt idx="7">
                  <c:v>15355</c:v>
                </c:pt>
                <c:pt idx="8">
                  <c:v>15612</c:v>
                </c:pt>
                <c:pt idx="9">
                  <c:v>15982</c:v>
                </c:pt>
                <c:pt idx="10">
                  <c:v>16397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61-415A-B3B4-FDCB1C380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163856"/>
        <c:axId val="324164640"/>
      </c:scatterChart>
      <c:valAx>
        <c:axId val="324163856"/>
        <c:scaling>
          <c:orientation val="minMax"/>
          <c:max val="2015"/>
          <c:min val="2005"/>
        </c:scaling>
        <c:delete val="0"/>
        <c:axPos val="b"/>
        <c:numFmt formatCode="General" sourceLinked="1"/>
        <c:majorTickMark val="out"/>
        <c:minorTickMark val="none"/>
        <c:tickLblPos val="nextTo"/>
        <c:crossAx val="324164640"/>
        <c:crosses val="autoZero"/>
        <c:crossBetween val="midCat"/>
      </c:valAx>
      <c:valAx>
        <c:axId val="324164640"/>
        <c:scaling>
          <c:orientation val="minMax"/>
          <c:min val="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24163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70AA7155-407C-488E-A10F-88282E308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1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FA1C4691-FE80-4EE9-A81A-3B8C5D782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24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1C4691-FE80-4EE9-A81A-3B8C5D782A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39AF-AB5D-400E-BC2B-AAC3E0169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3762A-3FA2-4EB3-BE20-0B2915A5A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9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A8E0-D192-472C-8D9B-D9D1A464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7C46-CAD0-4B8E-A5BD-9A512B249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9389A-C5D2-433B-9B51-DDBEF03A8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3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9EE7-FD0B-4FF9-8BB3-B39CD1A69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45AE-A5C7-4312-B5D8-0936CE769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63871-2FE6-4EDF-B207-01249E953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8847-B56C-4490-948E-97A7B5902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4E5F-7DC9-40EC-8390-118E49D57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0C86-B278-4CC4-8AB1-A534BCDA7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F3C05F02-1793-4BA5-9160-BECB57EB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ql4Qih2UfA&amp;feature=relmf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youtube.com/watch?v=M2t3Cfrznu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rIDk0fwmd8&amp;feature=relmf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V5_IOkWqlfY&amp;list=UUjHziSVzA7KN0adkRbfYsXg&amp;index=43&amp;feature=plc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VxtZH-E49Y&amp;feature=relmf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457200" y="2206625"/>
            <a:ext cx="8374063" cy="75565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>
                <a:solidFill>
                  <a:srgbClr val="0070C0"/>
                </a:solidFill>
              </a:rPr>
              <a:t>Gross Domestic Product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2194"/>
            <a:ext cx="8534400" cy="38779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dirty="0">
                <a:solidFill>
                  <a:srgbClr val="0070C0"/>
                </a:solidFill>
              </a:rPr>
              <a:t>Shortcomings of GDP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7772400" cy="5558445"/>
          </a:xfrm>
        </p:spPr>
        <p:txBody>
          <a:bodyPr>
            <a:spAutoFit/>
          </a:bodyPr>
          <a:lstStyle/>
          <a:p>
            <a:r>
              <a:rPr lang="en-US" sz="2400" b="1" dirty="0"/>
              <a:t>Nonmarket transactions</a:t>
            </a:r>
          </a:p>
          <a:p>
            <a:pPr lvl="1"/>
            <a:r>
              <a:rPr lang="en-US" sz="2000" dirty="0"/>
              <a:t>Householder</a:t>
            </a:r>
          </a:p>
          <a:p>
            <a:pPr lvl="1"/>
            <a:r>
              <a:rPr lang="en-US" sz="2000" dirty="0"/>
              <a:t>Do it yourself </a:t>
            </a:r>
          </a:p>
          <a:p>
            <a:r>
              <a:rPr lang="en-US" sz="2400" b="1" dirty="0"/>
              <a:t>Distribution, kind, &amp; quality of products</a:t>
            </a:r>
          </a:p>
          <a:p>
            <a:pPr lvl="1"/>
            <a:r>
              <a:rPr lang="en-US" sz="2000" dirty="0"/>
              <a:t>Tank vs. Bulldozer</a:t>
            </a:r>
          </a:p>
          <a:p>
            <a:pPr lvl="1"/>
            <a:r>
              <a:rPr lang="en-US" sz="2000" dirty="0"/>
              <a:t>1960s Television vs. 2010 Television</a:t>
            </a:r>
          </a:p>
          <a:p>
            <a:r>
              <a:rPr lang="en-US" sz="2400" b="1" dirty="0"/>
              <a:t>Neglect of leisure time</a:t>
            </a:r>
          </a:p>
          <a:p>
            <a:r>
              <a:rPr lang="en-US" sz="2400" b="1" dirty="0"/>
              <a:t>Underground economy</a:t>
            </a:r>
          </a:p>
          <a:p>
            <a:pPr lvl="1"/>
            <a:r>
              <a:rPr lang="en-US" sz="2000" dirty="0"/>
              <a:t>Gambling</a:t>
            </a:r>
          </a:p>
          <a:p>
            <a:pPr lvl="1"/>
            <a:r>
              <a:rPr lang="en-US" sz="2000" dirty="0"/>
              <a:t>Drugs</a:t>
            </a:r>
          </a:p>
          <a:p>
            <a:pPr lvl="1"/>
            <a:r>
              <a:rPr lang="en-US" sz="2000" dirty="0"/>
              <a:t>Prostitution</a:t>
            </a:r>
          </a:p>
          <a:p>
            <a:r>
              <a:rPr lang="en-US" sz="2400" b="1" dirty="0"/>
              <a:t>Economic </a:t>
            </a:r>
            <a:r>
              <a:rPr lang="en-US" sz="2400" b="1" dirty="0" err="1"/>
              <a:t>bads</a:t>
            </a:r>
            <a:endParaRPr lang="en-US" sz="2400" b="1" dirty="0"/>
          </a:p>
          <a:p>
            <a:pPr lvl="1"/>
            <a:r>
              <a:rPr lang="en-US" sz="2000" dirty="0"/>
              <a:t>War</a:t>
            </a:r>
          </a:p>
          <a:p>
            <a:pPr lvl="1"/>
            <a:r>
              <a:rPr lang="en-US" sz="2000" dirty="0"/>
              <a:t>Earth quake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National Income (NI) </a:t>
            </a:r>
            <a:r>
              <a:rPr lang="en-US" sz="2400" i="0" dirty="0"/>
              <a:t>is the total earned by resource owners, including wages, rents, interest, and profits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10600" cy="120032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Disposable Personal Income (DI) </a:t>
            </a:r>
            <a:r>
              <a:rPr lang="en-US" sz="2400" b="0" dirty="0">
                <a:solidFill>
                  <a:schemeClr val="tx1"/>
                </a:solidFill>
              </a:rPr>
              <a:t>is the amount of income that households have to spend or save after payment of personal taxes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1123046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Personal Income (PI)</a:t>
            </a:r>
            <a:r>
              <a:rPr lang="en-US" sz="2400" b="1" i="0" dirty="0">
                <a:solidFill>
                  <a:srgbClr val="00B0F0"/>
                </a:solidFill>
              </a:rPr>
              <a:t> </a:t>
            </a:r>
            <a:r>
              <a:rPr lang="en-US" sz="2400" i="0" dirty="0"/>
              <a:t>is the total income received by households that is available for consumption, saving, and payment of personal taxes</a:t>
            </a:r>
            <a:r>
              <a:rPr lang="en-US" sz="2400" b="1" i="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3546122"/>
            <a:ext cx="4953000" cy="270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sz="1600" b="1" i="0" dirty="0">
                <a:latin typeface="+mn-lt"/>
              </a:rPr>
              <a:t>Gross domestic product (GDP)	18,450.1</a:t>
            </a:r>
          </a:p>
          <a:p>
            <a:pPr marL="0" indent="0">
              <a:lnSpc>
                <a:spcPct val="100000"/>
              </a:lnSpc>
            </a:pPr>
            <a:r>
              <a:rPr lang="en-US" sz="1600" i="0" dirty="0">
                <a:latin typeface="+mn-lt"/>
              </a:rPr>
              <a:t>  Depreciation	  		  -2501.3</a:t>
            </a:r>
          </a:p>
          <a:p>
            <a:pPr marL="0" indent="0">
              <a:lnSpc>
                <a:spcPct val="100000"/>
              </a:lnSpc>
            </a:pPr>
            <a:r>
              <a:rPr lang="en-US" sz="1600" b="1" i="0" dirty="0">
                <a:latin typeface="+mn-lt"/>
              </a:rPr>
              <a:t>National Income (NI)		15,948.8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i="0" dirty="0">
                <a:latin typeface="+mn-lt"/>
              </a:rPr>
              <a:t>  Corporate profits			 -2,021.0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i="0" dirty="0">
                <a:latin typeface="+mn-lt"/>
              </a:rPr>
              <a:t>  Contributions for Social Security	 -1,239.7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i="0" dirty="0">
                <a:latin typeface="+mn-lt"/>
              </a:rPr>
              <a:t>Transfer payments and other income	  3,205.1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b="1" i="0" dirty="0">
                <a:latin typeface="+mn-lt"/>
              </a:rPr>
              <a:t>Personal Income (PI)	                15,893.2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i="0" dirty="0">
                <a:latin typeface="+mn-lt"/>
              </a:rPr>
              <a:t>  Personal Tax			 -1,945.2</a:t>
            </a:r>
          </a:p>
          <a:p>
            <a:pPr marL="0" lvl="1" indent="0">
              <a:lnSpc>
                <a:spcPct val="100000"/>
              </a:lnSpc>
            </a:pPr>
            <a:r>
              <a:rPr lang="en-US" sz="1600" b="1" i="0" dirty="0"/>
              <a:t>Disposable personal income	13,948.0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495568"/>
            <a:ext cx="4114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2"/>
              </a:rPr>
              <a:t>www.bea.gov</a:t>
            </a:r>
            <a:r>
              <a:rPr lang="en-US" sz="1400" dirty="0"/>
              <a:t>, end of year 2016, Q2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Nominal GDP </a:t>
            </a:r>
            <a:r>
              <a:rPr lang="en-US" sz="2400" b="0" dirty="0">
                <a:solidFill>
                  <a:schemeClr val="tx1"/>
                </a:solidFill>
              </a:rPr>
              <a:t>is the value of all final goods based on the prices existing during the time period of production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304800" y="1384352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Real GDP  </a:t>
            </a:r>
            <a:r>
              <a:rPr lang="en-US" sz="2400" i="0" dirty="0"/>
              <a:t>is the value of all final goods produced during a given time period based on the prices existing in a selected base year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6700" y="2665071"/>
            <a:ext cx="86106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i="0" dirty="0">
                <a:solidFill>
                  <a:srgbClr val="0070C0"/>
                </a:solidFill>
              </a:rPr>
              <a:t>Chain Price Index </a:t>
            </a:r>
            <a:r>
              <a:rPr lang="en-US" sz="2400" b="0" i="0" dirty="0">
                <a:solidFill>
                  <a:schemeClr val="tx1"/>
                </a:solidFill>
              </a:rPr>
              <a:t>is a measure that compares changes in the prices of all final goods during a given period to the prices of those goods in a base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3345108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hlinkClick r:id="rId2"/>
              </a:rPr>
              <a:t>Video</a:t>
            </a:r>
            <a:endParaRPr lang="en-US" sz="2400" i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461665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Nominal GDP vs. Real GDP</a:t>
            </a:r>
            <a:endParaRPr lang="en-US" sz="2400" dirty="0">
              <a:solidFill>
                <a:srgbClr val="00B0F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917240"/>
            <a:ext cx="3886200" cy="1597360"/>
            <a:chOff x="457200" y="917240"/>
            <a:chExt cx="3886200" cy="1597360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12588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apples	x $1.00	=	$10.00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oranges	x $2.00	=	$20.00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bananas	x $1.50	=	$15.00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GDP			$45.00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2971800" y="21732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609600" y="917240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Nominal GDP: Year = 2010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457200" y="12549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457200" y="2746040"/>
            <a:ext cx="3886200" cy="1597360"/>
            <a:chOff x="457200" y="2669840"/>
            <a:chExt cx="3886200" cy="1597360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0114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apples	x $1.40	=	$14.00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8 oranges	x $2.25	=	$18.00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bananas	x $1.70	=	$18.00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GDP			$50.00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2971800" y="39258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609600" y="2669840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Nominal GDP: Year = 2011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57200" y="30075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7" name="Group 26"/>
          <p:cNvGrpSpPr/>
          <p:nvPr/>
        </p:nvGrpSpPr>
        <p:grpSpPr>
          <a:xfrm>
            <a:off x="457200" y="4611368"/>
            <a:ext cx="3886200" cy="1637032"/>
            <a:chOff x="457200" y="4611368"/>
            <a:chExt cx="3886200" cy="1637032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49926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apples	x $1.00	=	$10.00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8 oranges	x $2.00	=	$16.00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10 bananas	x $1.50	=	$15.00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GDP			$41.00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2971800" y="59070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609600" y="4611368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Real GDP: Year = 2011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57200" y="49887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/>
          <p:cNvSpPr txBox="1"/>
          <p:nvPr/>
        </p:nvSpPr>
        <p:spPr>
          <a:xfrm>
            <a:off x="4495800" y="1225699"/>
            <a:ext cx="4191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Nominal GDP report economics output in current year dollars with may not be a representation of “real” economics growth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95800" y="3048000"/>
            <a:ext cx="4191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Nominal  2011 GDP increased by $5.00 over 2011 because price increases not because the economy created more output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5006471"/>
            <a:ext cx="4191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Real 2011 GDP stated in 2010 prices illustrates 2011 economic output declined relative to 2010 output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057400" y="1258872"/>
            <a:ext cx="685800" cy="9144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057400" y="4988714"/>
            <a:ext cx="685800" cy="9144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29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2194"/>
            <a:ext cx="8229600" cy="38779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dirty="0">
                <a:solidFill>
                  <a:srgbClr val="0070C0"/>
                </a:solidFill>
              </a:rPr>
              <a:t>Nominal and Real GDP Estimates </a:t>
            </a:r>
          </a:p>
        </p:txBody>
      </p:sp>
      <p:sp>
        <p:nvSpPr>
          <p:cNvPr id="19513" name="Rectangle 2"/>
          <p:cNvSpPr>
            <a:spLocks noChangeArrowheads="1"/>
          </p:cNvSpPr>
          <p:nvPr/>
        </p:nvSpPr>
        <p:spPr bwMode="auto">
          <a:xfrm>
            <a:off x="152400" y="4495800"/>
            <a:ext cx="31242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/>
            <a:r>
              <a:rPr lang="en-US" sz="1400"/>
              <a:t>*GDP in billions of current dollars</a:t>
            </a:r>
            <a:endParaRPr lang="en-US" sz="1400" i="0"/>
          </a:p>
        </p:txBody>
      </p:sp>
      <p:sp>
        <p:nvSpPr>
          <p:cNvPr id="19514" name="Rectangle 3"/>
          <p:cNvSpPr>
            <a:spLocks noChangeArrowheads="1"/>
          </p:cNvSpPr>
          <p:nvPr/>
        </p:nvSpPr>
        <p:spPr bwMode="auto">
          <a:xfrm>
            <a:off x="152400" y="4783137"/>
            <a:ext cx="3462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/>
            <a:r>
              <a:rPr lang="en-US" sz="1400" dirty="0"/>
              <a:t>**GDP in billions of chained 2009 dollars</a:t>
            </a:r>
            <a:endParaRPr lang="en-US" sz="1400" i="0" dirty="0"/>
          </a:p>
        </p:txBody>
      </p:sp>
      <p:sp>
        <p:nvSpPr>
          <p:cNvPr id="3" name="TextBox 2"/>
          <p:cNvSpPr txBox="1"/>
          <p:nvPr/>
        </p:nvSpPr>
        <p:spPr>
          <a:xfrm>
            <a:off x="8039100" y="6324600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hlinkClick r:id="rId2"/>
              </a:rPr>
              <a:t>Video</a:t>
            </a:r>
            <a:endParaRPr lang="en-US" sz="2400" i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071938" y="1066800"/>
            <a:ext cx="5029200" cy="3429000"/>
            <a:chOff x="4071938" y="1066800"/>
            <a:chExt cx="5029200" cy="3429000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522956583"/>
                </p:ext>
              </p:extLst>
            </p:nvPr>
          </p:nvGraphicFramePr>
          <p:xfrm>
            <a:off x="4071938" y="1066800"/>
            <a:ext cx="5029200" cy="342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7277100" y="1441744"/>
              <a:ext cx="152400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Nominal GDP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68194" y="2271484"/>
              <a:ext cx="107521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Real GDP</a:t>
              </a: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14030"/>
              </p:ext>
            </p:extLst>
          </p:nvPr>
        </p:nvGraphicFramePr>
        <p:xfrm>
          <a:off x="228600" y="914400"/>
          <a:ext cx="3581400" cy="352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Nominal GDP*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Chain Price Index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Real GDP**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28600" y="5638800"/>
            <a:ext cx="4236720" cy="729430"/>
            <a:chOff x="228600" y="5638800"/>
            <a:chExt cx="4236720" cy="729430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228600" y="5883686"/>
              <a:ext cx="1524000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 i="0" dirty="0"/>
                <a:t>Real GDP =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600200" y="5638800"/>
              <a:ext cx="2865120" cy="72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0" dirty="0"/>
                <a:t>nominal GDP x 100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i="0" dirty="0"/>
                <a:t>GDP chain price index</a:t>
              </a: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676400" y="6008689"/>
              <a:ext cx="27889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95800" y="5671370"/>
            <a:ext cx="2209800" cy="729430"/>
            <a:chOff x="4495800" y="5671370"/>
            <a:chExt cx="2209800" cy="729430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4648200" y="5671370"/>
              <a:ext cx="2057400" cy="72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0" dirty="0"/>
                <a:t>18,037 x 100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i="0" dirty="0"/>
                <a:t>90.9</a:t>
              </a: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4838700" y="6003566"/>
              <a:ext cx="167640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4495800" y="5890838"/>
              <a:ext cx="439737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 i="0" dirty="0"/>
                <a:t>=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515100" y="5869049"/>
            <a:ext cx="154146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i="0" dirty="0"/>
              <a:t>= 16,397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28600" y="5257800"/>
            <a:ext cx="36576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 i="0" dirty="0"/>
              <a:t>Real GDP 2010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4582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National Income Accounting </a:t>
            </a:r>
            <a:r>
              <a:rPr lang="en-US" sz="2400" b="0" dirty="0">
                <a:solidFill>
                  <a:schemeClr val="tx1"/>
                </a:solidFill>
              </a:rPr>
              <a:t>is a system used to measure the aggregate income and expenditures for a nation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152400" y="1502757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Gross Domestic Product (GDP) </a:t>
            </a:r>
            <a:r>
              <a:rPr lang="en-US" sz="2400" i="0" dirty="0"/>
              <a:t>is the most widely reported measure of a nation’s economic performance</a:t>
            </a:r>
            <a:r>
              <a:rPr lang="en-US" sz="2400" b="1" i="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2428825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0" dirty="0"/>
              <a:t>GDP measures the market value of all final goods and services produced in a nation during a period of time, usually a year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3712557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i="0" dirty="0"/>
              <a:t>GDP measures value using dollars, rather than a list of the number of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457200" y="1674091"/>
            <a:ext cx="80772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Secondhand Transactions – </a:t>
            </a:r>
            <a:r>
              <a:rPr lang="en-US" sz="2400" i="0" dirty="0"/>
              <a:t>used items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129135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/>
              <a:t>GDP does not include the sale of a used car</a:t>
            </a:r>
          </a:p>
        </p:txBody>
      </p:sp>
      <p:sp>
        <p:nvSpPr>
          <p:cNvPr id="4102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Intermediate Goods – </a:t>
            </a:r>
            <a:r>
              <a:rPr lang="en-US" sz="2400" i="0" dirty="0"/>
              <a:t>goods and services used as inputs for production of final goods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5417403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/>
              <a:t>To avoid double counting, GDP only measures final goods and services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540603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Final Goods – </a:t>
            </a:r>
            <a:r>
              <a:rPr lang="en-US" sz="2400" i="0" dirty="0"/>
              <a:t>finished goods and services produced for the ultimate user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659327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/>
              <a:t>Intermediate Good: </a:t>
            </a:r>
            <a:r>
              <a:rPr lang="en-US" sz="2400" dirty="0"/>
              <a:t>General Motors purchasing tires to build a new car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/>
              <a:t>Final Good: </a:t>
            </a:r>
            <a:r>
              <a:rPr lang="en-US" sz="2400" dirty="0"/>
              <a:t>A person replacing worn out tires with new tires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7" grpId="0" build="p" autoUpdateAnimBg="0"/>
      <p:bldP spid="4102" grpId="0"/>
      <p:bldP spid="11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228600" y="341292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Nonproductive Financial Transactions – </a:t>
            </a:r>
            <a:r>
              <a:rPr lang="en-US" sz="2400" i="0" dirty="0"/>
              <a:t>gifts, stocks, bonds, or transfer payments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/>
              <a:t>GDP does not count purely private or public financial transactions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362200"/>
            <a:ext cx="86106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Transfer Payments – </a:t>
            </a:r>
            <a:r>
              <a:rPr lang="en-US" sz="2400" b="0" dirty="0">
                <a:solidFill>
                  <a:schemeClr val="tx1"/>
                </a:solidFill>
              </a:rPr>
              <a:t>a government payment to individuals, not in exchange for goods or services currently produced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/>
              <a:t>GDP does not count transfer payments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392478"/>
            <a:ext cx="1143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Video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/>
      <p:bldP spid="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Circular Flow Model –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A model that show us how all the pieces of the puzzle fit together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0" y="6392478"/>
            <a:ext cx="1143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Video</a:t>
            </a:r>
            <a:endParaRPr lang="en-US" sz="2400" dirty="0"/>
          </a:p>
        </p:txBody>
      </p:sp>
      <p:pic>
        <p:nvPicPr>
          <p:cNvPr id="1026" name="Picture 2" descr="http://wiki.ubc.ca/images/6/65/Circular_Flow_Si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5743575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562600" y="1056606"/>
            <a:ext cx="33528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800" dirty="0">
                <a:solidFill>
                  <a:srgbClr val="0070C0"/>
                </a:solidFill>
              </a:rPr>
              <a:t>Flow –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the rate of change in a quantity during a given time period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867400" y="2209800"/>
            <a:ext cx="32766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b="1" i="0" dirty="0">
                <a:solidFill>
                  <a:srgbClr val="0070C0"/>
                </a:solidFill>
              </a:rPr>
              <a:t>Stock – </a:t>
            </a:r>
            <a:r>
              <a:rPr lang="en-US" sz="1800" i="0" dirty="0"/>
              <a:t>the quantity measured at one point in time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800" b="1" i="0" dirty="0">
              <a:solidFill>
                <a:srgbClr val="00B0F0"/>
              </a:solidFill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6124575" y="5237101"/>
            <a:ext cx="256222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Financial markets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Government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Foreign markets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019800" y="4876800"/>
            <a:ext cx="289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b="1" i="0" dirty="0">
                <a:solidFill>
                  <a:srgbClr val="0070C0"/>
                </a:solidFill>
              </a:rPr>
              <a:t>More complex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381000" y="362595"/>
            <a:ext cx="80010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Four Expenditures Sectors of GDP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922413"/>
            <a:ext cx="4876800" cy="426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Consumption (C)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Durable goods (excluding housing)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Nondurable goods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Services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Investment (I)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Fixed investment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Change in business inventory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Government (G)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Federal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State and Local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Foreign (X - M)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Exports (X)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/>
              <a:t>Imports (M)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6433268"/>
            <a:ext cx="12573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Video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830997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Calculating GDP with expenditures – </a:t>
            </a:r>
            <a:r>
              <a:rPr lang="en-US" sz="2400" b="0" dirty="0">
                <a:solidFill>
                  <a:schemeClr val="tx1"/>
                </a:solidFill>
              </a:rPr>
              <a:t>adding all the spending for final goods and services by the four sectors of GDP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506730" y="1352491"/>
            <a:ext cx="8305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 dirty="0"/>
              <a:t>GDP = C + I + G + (X - M)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453414"/>
            <a:ext cx="7543800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Consumption (C) 				12,692.7	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Durable goods			1,390.0			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Nondurable goods			2,695.4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Services				8,607.3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Investment (I)					  2,987.5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Fixed investment			3,002.5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Change in business inventory		    -15.0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Government (G)				  3,262.3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Federal				1,239.2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State and Local			 2023.1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Foreign (X - M)					   -492.4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Exports (X)				2,209.7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/>
              <a:t>Imports (M)				2,702.2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GDP						18,450.1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248400"/>
            <a:ext cx="4114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2"/>
              </a:rPr>
              <a:t>www.bea.gov</a:t>
            </a:r>
            <a:r>
              <a:rPr lang="en-US" sz="1400" dirty="0"/>
              <a:t>, end of year 2016, Q2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5638800"/>
            <a:ext cx="990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60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04800"/>
            <a:ext cx="83820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400" b="1" i="0" dirty="0">
                <a:solidFill>
                  <a:srgbClr val="0070C0"/>
                </a:solidFill>
              </a:rPr>
              <a:t>Income approach </a:t>
            </a:r>
            <a:r>
              <a:rPr lang="en-US" sz="2400" i="0" dirty="0"/>
              <a:t>measures GDP by adding all incomes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8001000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5425" indent="-225425">
              <a:lnSpc>
                <a:spcPct val="100000"/>
              </a:lnSpc>
            </a:pPr>
            <a:r>
              <a:rPr lang="en-US" sz="2000" i="0" dirty="0">
                <a:solidFill>
                  <a:srgbClr val="0070C0"/>
                </a:solidFill>
              </a:rPr>
              <a:t>Compensation of employees </a:t>
            </a:r>
            <a:r>
              <a:rPr lang="en-US" sz="2000" i="0" dirty="0"/>
              <a:t>is income earned from wages, salaries, and certain supplements paid to labor </a:t>
            </a:r>
            <a:endParaRPr lang="en-US" sz="2000" i="0" dirty="0">
              <a:solidFill>
                <a:srgbClr val="0070C0"/>
              </a:solidFill>
            </a:endParaRPr>
          </a:p>
          <a:p>
            <a:pPr marL="225425" indent="-225425">
              <a:lnSpc>
                <a:spcPct val="100000"/>
              </a:lnSpc>
            </a:pPr>
            <a:r>
              <a:rPr lang="en-US" sz="2000" i="0" dirty="0">
                <a:solidFill>
                  <a:srgbClr val="0070C0"/>
                </a:solidFill>
              </a:rPr>
              <a:t>Rent income </a:t>
            </a:r>
            <a:r>
              <a:rPr lang="en-US" sz="2000" i="0" dirty="0"/>
              <a:t>is rent and royalties received by property owners who permit others to use their assets</a:t>
            </a:r>
          </a:p>
          <a:p>
            <a:pPr marL="225425" indent="-225425">
              <a:lnSpc>
                <a:spcPct val="100000"/>
              </a:lnSpc>
            </a:pPr>
            <a:r>
              <a:rPr lang="en-US" sz="2000" i="0" dirty="0">
                <a:solidFill>
                  <a:srgbClr val="0070C0"/>
                </a:solidFill>
              </a:rPr>
              <a:t>Profits</a:t>
            </a:r>
            <a:r>
              <a:rPr lang="en-US" sz="2000" i="0" dirty="0"/>
              <a:t> </a:t>
            </a:r>
          </a:p>
          <a:p>
            <a:pPr marL="339725" lvl="1" indent="0">
              <a:lnSpc>
                <a:spcPct val="100000"/>
              </a:lnSpc>
              <a:buNone/>
            </a:pPr>
            <a:r>
              <a:rPr lang="en-US" sz="1800" i="0" dirty="0">
                <a:solidFill>
                  <a:srgbClr val="0070C0"/>
                </a:solidFill>
              </a:rPr>
              <a:t>Proprietors’ income </a:t>
            </a:r>
            <a:r>
              <a:rPr lang="en-US" sz="1800" i="0" dirty="0"/>
              <a:t>is all forms of income earned by unincorporated businesses</a:t>
            </a:r>
          </a:p>
          <a:p>
            <a:pPr marL="339725" lvl="1" indent="0">
              <a:lnSpc>
                <a:spcPct val="100000"/>
              </a:lnSpc>
              <a:buNone/>
            </a:pPr>
            <a:r>
              <a:rPr lang="en-US" sz="1800" i="0" dirty="0">
                <a:solidFill>
                  <a:srgbClr val="0070C0"/>
                </a:solidFill>
              </a:rPr>
              <a:t>Corporate profit </a:t>
            </a:r>
            <a:r>
              <a:rPr lang="en-US" sz="1800" i="0" dirty="0"/>
              <a:t>is all income earned by the stockholders of corporations regardless of whether stockholders receive it</a:t>
            </a:r>
          </a:p>
          <a:p>
            <a:pPr marL="225425" lvl="1" indent="-2254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70C0"/>
                </a:solidFill>
              </a:rPr>
              <a:t>Net interest </a:t>
            </a:r>
            <a:r>
              <a:rPr lang="en-US" sz="2000" i="0" dirty="0"/>
              <a:t>is interest earned from loans to businesses</a:t>
            </a:r>
          </a:p>
          <a:p>
            <a:pPr marL="225425" lvl="1" indent="-2254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70C0"/>
                </a:solidFill>
              </a:rPr>
              <a:t>Indirect tax </a:t>
            </a:r>
            <a:r>
              <a:rPr lang="en-US" sz="2000" i="0" dirty="0"/>
              <a:t>is a tax levied as a percentage of the price of a good sold and therefore collected as part of the revenue received </a:t>
            </a:r>
            <a:r>
              <a:rPr lang="en-US" sz="2000" i="0"/>
              <a:t>by the firm</a:t>
            </a:r>
            <a:endParaRPr lang="en-US" sz="2000" i="0" dirty="0"/>
          </a:p>
          <a:p>
            <a:pPr marL="225425" lvl="1" indent="-2254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70C0"/>
                </a:solidFill>
              </a:rPr>
              <a:t>Depreciation</a:t>
            </a:r>
            <a:r>
              <a:rPr lang="en-US" sz="2000" i="0" dirty="0"/>
              <a:t> is an allowance for the capital worn out producing GDP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123728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830997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</a:rPr>
              <a:t>Calculating GDP with incomes – </a:t>
            </a:r>
            <a:r>
              <a:rPr lang="en-US" sz="2400" b="0" dirty="0">
                <a:solidFill>
                  <a:schemeClr val="tx1"/>
                </a:solidFill>
              </a:rPr>
              <a:t>adding all the income sources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386614"/>
            <a:ext cx="7543800" cy="299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Employee compensation				10,017.6	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Rental income					     700.6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Profits					  3,021.2</a:t>
            </a: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en-US" sz="1600" i="0" dirty="0"/>
              <a:t>Proprietors’ income			1,407.8</a:t>
            </a:r>
          </a:p>
          <a:p>
            <a:pPr lvl="1">
              <a:lnSpc>
                <a:spcPct val="100000"/>
              </a:lnSpc>
              <a:buFontTx/>
              <a:buChar char="•"/>
            </a:pPr>
            <a:r>
              <a:rPr lang="en-US" sz="1600" i="0" dirty="0"/>
              <a:t>Corporate profits			1,613.4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Net interest					     672.8</a:t>
            </a:r>
            <a:endParaRPr lang="en-US" sz="1600" i="0" dirty="0"/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Business taxes					     543.9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Depreciation					  2,901.8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Discrepancy					     592.2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600" b="1" i="0" dirty="0"/>
              <a:t>GDP					 	18,450.1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248400"/>
            <a:ext cx="4114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2"/>
              </a:rPr>
              <a:t>www.bea.gov</a:t>
            </a:r>
            <a:r>
              <a:rPr lang="en-US" sz="1400" dirty="0"/>
              <a:t>, end of year 2016, Q2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4038600"/>
            <a:ext cx="990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34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897</Words>
  <Application>Microsoft Office PowerPoint</Application>
  <PresentationFormat>On-screen Show (4:3)</PresentationFormat>
  <Paragraphs>192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Courier New</vt:lpstr>
      <vt:lpstr>Arial</vt:lpstr>
      <vt:lpstr>Blank Presentation</vt:lpstr>
      <vt:lpstr>Gross Domestic Product</vt:lpstr>
      <vt:lpstr>National Income Accounting is a system used to measure the aggregate income and expenditures for a nation</vt:lpstr>
      <vt:lpstr>PowerPoint Presentation</vt:lpstr>
      <vt:lpstr>Transfer Payments – a government payment to individuals, not in exchange for goods or services currently produced</vt:lpstr>
      <vt:lpstr>Circular Flow Model – A model that show us how all the pieces of the puzzle fit together</vt:lpstr>
      <vt:lpstr>PowerPoint Presentation</vt:lpstr>
      <vt:lpstr>Calculating GDP with expenditures – adding all the spending for final goods and services by the four sectors of GDP </vt:lpstr>
      <vt:lpstr>PowerPoint Presentation</vt:lpstr>
      <vt:lpstr>Calculating GDP with incomes – adding all the income sources</vt:lpstr>
      <vt:lpstr>Shortcomings of GDP</vt:lpstr>
      <vt:lpstr>Disposable Personal Income (DI) is the amount of income that households have to spend or save after payment of personal taxes</vt:lpstr>
      <vt:lpstr>Nominal GDP is the value of all final goods based on the prices existing during the time period of production</vt:lpstr>
      <vt:lpstr>Nominal GDP vs. Real GDP</vt:lpstr>
      <vt:lpstr>Nominal and Real GDP Estimates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2017-01-05T00:47:22Z</dcterms:created>
  <dcterms:modified xsi:type="dcterms:W3CDTF">2017-01-05T00:47:28Z</dcterms:modified>
  <cp:category/>
</cp:coreProperties>
</file>