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1" r:id="rId6"/>
    <p:sldId id="260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1482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37D76A-B71D-4EB0-8187-AA5C3836368A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355D9D-3B0C-424E-BDDB-57623EE975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42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6355D9D-3B0C-424E-BDDB-57623EE975F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832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3366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1350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36368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0909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190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143000"/>
            <a:ext cx="5111750" cy="49831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143000"/>
            <a:ext cx="3008313" cy="4983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354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62200" y="198438"/>
            <a:ext cx="6324600" cy="639762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112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0122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720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25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079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90600"/>
            <a:ext cx="5111750" cy="5135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990600"/>
            <a:ext cx="3008313" cy="5135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9432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066799"/>
            <a:ext cx="5486400" cy="36607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7372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61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2546B-2889-4EAC-8B61-BC72BEA43C55}" type="datetimeFigureOut">
              <a:rPr lang="en-US" smtClean="0"/>
              <a:t>2/11/2017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273840-BF53-4011-9C5B-40BAD9EA03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4"/>
          <p:cNvSpPr>
            <a:spLocks noChangeShapeType="1"/>
          </p:cNvSpPr>
          <p:nvPr/>
        </p:nvSpPr>
        <p:spPr bwMode="auto">
          <a:xfrm>
            <a:off x="0" y="793750"/>
            <a:ext cx="9144000" cy="0"/>
          </a:xfrm>
          <a:prstGeom prst="line">
            <a:avLst/>
          </a:prstGeom>
          <a:noFill/>
          <a:ln w="952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" name="Line 5"/>
          <p:cNvSpPr>
            <a:spLocks noChangeShapeType="1"/>
          </p:cNvSpPr>
          <p:nvPr/>
        </p:nvSpPr>
        <p:spPr bwMode="auto">
          <a:xfrm>
            <a:off x="0" y="946150"/>
            <a:ext cx="9144000" cy="0"/>
          </a:xfrm>
          <a:prstGeom prst="line">
            <a:avLst/>
          </a:prstGeom>
          <a:noFill/>
          <a:ln w="28575">
            <a:solidFill>
              <a:srgbClr val="0070C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36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 to Economics</a:t>
            </a:r>
          </a:p>
        </p:txBody>
      </p:sp>
    </p:spTree>
    <p:extLst>
      <p:ext uri="{BB962C8B-B14F-4D97-AF65-F5344CB8AC3E}">
        <p14:creationId xmlns:p14="http://schemas.microsoft.com/office/powerpoint/2010/main" val="3629513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5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What is the economic problem?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7526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Scarcity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29200" y="1752599"/>
            <a:ext cx="411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but human wants are unlimited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2438400"/>
            <a:ext cx="464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Definitions of economics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914471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Webster</a:t>
            </a:r>
            <a:r>
              <a:rPr lang="en-US" sz="2400" dirty="0"/>
              <a:t>: a social science concerned chiefly with description and analysis of the production, distribution, and consumption of goods and services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4800" y="4114800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Tucker</a:t>
            </a:r>
            <a:r>
              <a:rPr lang="en-US" sz="2400" dirty="0"/>
              <a:t>: the study of how society chooses to allocate its scarce resources to the production of goods and services in order to satisfy unlimited wants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5334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Roberson</a:t>
            </a:r>
            <a:r>
              <a:rPr lang="en-US" sz="2400" dirty="0"/>
              <a:t>: studies what rational people do when faced with choice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295400" y="1752600"/>
            <a:ext cx="3962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: resources on earth are finite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0" y="219646"/>
            <a:ext cx="7315200" cy="6185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Economics</a:t>
            </a:r>
          </a:p>
        </p:txBody>
      </p:sp>
    </p:spTree>
    <p:extLst>
      <p:ext uri="{BB962C8B-B14F-4D97-AF65-F5344CB8AC3E}">
        <p14:creationId xmlns:p14="http://schemas.microsoft.com/office/powerpoint/2010/main" val="88120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Capitalism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8458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Markets determine what is produced, how it’s produced and who consumes the output using the market price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2362200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Business owners may succeed or fail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04800" y="2814935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Limited role for government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886200" y="2819400"/>
            <a:ext cx="518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to protect private ownership, to protect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52400" y="3805535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Socialism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4267200"/>
            <a:ext cx="4038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Planning role for government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4643735"/>
            <a:ext cx="571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Society ownership (no private property)</a:t>
            </a:r>
          </a:p>
        </p:txBody>
      </p:sp>
      <p:sp>
        <p:nvSpPr>
          <p:cNvPr id="17" name="Rectangle 16"/>
          <p:cNvSpPr/>
          <p:nvPr/>
        </p:nvSpPr>
        <p:spPr>
          <a:xfrm>
            <a:off x="304800" y="3181290"/>
            <a:ext cx="58456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/>
              <a:t>citizens,  and to build common infrastructure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52400" y="5177135"/>
            <a:ext cx="7315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Why is most of the world capitalist today?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04800" y="5634335"/>
            <a:ext cx="8229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Socialism failed to provide entrepreneur and worker incentives</a:t>
            </a:r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0" y="219646"/>
            <a:ext cx="7315200" cy="6185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Economics</a:t>
            </a:r>
          </a:p>
        </p:txBody>
      </p:sp>
    </p:spTree>
    <p:extLst>
      <p:ext uri="{BB962C8B-B14F-4D97-AF65-F5344CB8AC3E}">
        <p14:creationId xmlns:p14="http://schemas.microsoft.com/office/powerpoint/2010/main" val="712492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10" grpId="0"/>
      <p:bldP spid="11" grpId="0"/>
      <p:bldP spid="14" grpId="0"/>
      <p:bldP spid="15" grpId="0"/>
      <p:bldP spid="16" grpId="0"/>
      <p:bldP spid="17" grpId="0"/>
      <p:bldP spid="18" grpId="0"/>
      <p:bldP spid="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Resources used in production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Land</a:t>
            </a:r>
            <a:r>
              <a:rPr lang="en-US" sz="2400" dirty="0"/>
              <a:t> is the resource provided by nature.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197673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Labor</a:t>
            </a:r>
            <a:r>
              <a:rPr lang="en-US" sz="2400" dirty="0"/>
              <a:t> is the mental and physical ability of workers to  produce goods and services.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2819400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Capital</a:t>
            </a:r>
            <a:r>
              <a:rPr lang="en-US" sz="2400" dirty="0"/>
              <a:t> is the physical plants, machinery, and other equipment used to produce goods and services.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52400" y="366778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Entrepreneurship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418653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creative ability of individuals to seek profits by taking risks and combining resources to produce goods and services.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0" y="219646"/>
            <a:ext cx="7315200" cy="6185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Economics</a:t>
            </a:r>
          </a:p>
        </p:txBody>
      </p:sp>
    </p:spTree>
    <p:extLst>
      <p:ext uri="{BB962C8B-B14F-4D97-AF65-F5344CB8AC3E}">
        <p14:creationId xmlns:p14="http://schemas.microsoft.com/office/powerpoint/2010/main" val="345634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3" grpId="0"/>
      <p:bldP spid="14" grpId="0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Microeconomics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study of how households and firms make decisions and how they interact in markets (Mankiw)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27432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Macroeconomics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32076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study of economy wide phenomena, including inflation, unemployment, and economic growth (Mankiw)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22932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microeconomics studies topics a business owner can change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04800" y="39696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/>
              <a:t>macroeconomics studies topics a business owner can’t change but must understand for planning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152400" y="4810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What is?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04800" y="5181600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householder buying food at the market: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5181600" y="516249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microeconomics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4800" y="5687536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 planning to purchase a factory: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181599" y="5675868"/>
            <a:ext cx="2573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microeconomics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304799" y="5929749"/>
            <a:ext cx="48972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Ford planning to exit the auto industry :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181600" y="5950804"/>
            <a:ext cx="2573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microeconomics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304800" y="5421868"/>
            <a:ext cx="449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 business planning to purchase a truck: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5181600" y="54102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microeconomics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304799" y="6190158"/>
            <a:ext cx="464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The auto industry going away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5181600" y="6216590"/>
            <a:ext cx="25731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microeconomics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219646"/>
            <a:ext cx="7315200" cy="6185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Economics</a:t>
            </a:r>
          </a:p>
        </p:txBody>
      </p:sp>
    </p:spTree>
    <p:extLst>
      <p:ext uri="{BB962C8B-B14F-4D97-AF65-F5344CB8AC3E}">
        <p14:creationId xmlns:p14="http://schemas.microsoft.com/office/powerpoint/2010/main" val="1495295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17" grpId="0"/>
      <p:bldP spid="18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Scientific Method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Problem Identification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4262735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Testing a Theory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1840468"/>
            <a:ext cx="6705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applying an scientific method to define the issue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57200" y="4648200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physical sciences “physics” researchers test the hypothesis under controlled lab experiments.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57200" y="5297269"/>
            <a:ext cx="8534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 the social sciences “economics” researchers don’t have the option to control the subject environment; 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7200" y="2971800"/>
            <a:ext cx="853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Economic </a:t>
            </a:r>
            <a:r>
              <a:rPr lang="en-US" b="1" dirty="0"/>
              <a:t>models  </a:t>
            </a:r>
            <a:r>
              <a:rPr lang="en-US" dirty="0"/>
              <a:t>are mathematical equations derived by </a:t>
            </a:r>
            <a:r>
              <a:rPr lang="en-US" b="1" dirty="0"/>
              <a:t>assumptions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09600" y="3239869"/>
            <a:ext cx="441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models </a:t>
            </a:r>
            <a:r>
              <a:rPr lang="en-US" dirty="0"/>
              <a:t>are a simplification of the real world  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09600" y="3544669"/>
            <a:ext cx="7924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assumptions </a:t>
            </a:r>
            <a:r>
              <a:rPr lang="en-US" dirty="0"/>
              <a:t>create the simplified world.  Good assumptions will not impact the experiment outcome. </a:t>
            </a:r>
            <a:endParaRPr lang="en-US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04800" y="2249269"/>
            <a:ext cx="731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Model Development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57200" y="2630269"/>
            <a:ext cx="8229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hypothesize an explanation using economics models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2514600" y="5562600"/>
            <a:ext cx="480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uses history and other observed relationships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57200" y="5943600"/>
            <a:ext cx="8077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Ceteris Paribus Assumption – while certain variables change, “all other things remain unchanged”</a:t>
            </a:r>
          </a:p>
        </p:txBody>
      </p:sp>
      <p:sp>
        <p:nvSpPr>
          <p:cNvPr id="19" name="Title 1"/>
          <p:cNvSpPr txBox="1">
            <a:spLocks/>
          </p:cNvSpPr>
          <p:nvPr/>
        </p:nvSpPr>
        <p:spPr>
          <a:xfrm>
            <a:off x="0" y="219646"/>
            <a:ext cx="7315200" cy="6185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Economics</a:t>
            </a:r>
          </a:p>
        </p:txBody>
      </p:sp>
    </p:spTree>
    <p:extLst>
      <p:ext uri="{BB962C8B-B14F-4D97-AF65-F5344CB8AC3E}">
        <p14:creationId xmlns:p14="http://schemas.microsoft.com/office/powerpoint/2010/main" val="730504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  <p:bldP spid="4" grpId="0"/>
      <p:bldP spid="2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Positive Statement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04800" y="1531203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Claims that attempt to describe the world as it is (objective view)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52400" y="205740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Normative Statement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2521803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Claims that attempt to prescribe how the world should be (subjective view)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152400" y="3429000"/>
            <a:ext cx="4648200" cy="854333"/>
            <a:chOff x="152400" y="4810780"/>
            <a:chExt cx="4648200" cy="854333"/>
          </a:xfrm>
        </p:grpSpPr>
        <p:sp>
          <p:nvSpPr>
            <p:cNvPr id="29" name="TextBox 28"/>
            <p:cNvSpPr txBox="1"/>
            <p:nvPr/>
          </p:nvSpPr>
          <p:spPr>
            <a:xfrm>
              <a:off x="152400" y="4810780"/>
              <a:ext cx="4648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/>
                <a:t>What is?</a:t>
              </a:r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4800" y="5265003"/>
              <a:ext cx="38862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/>
                <a:t>Donald should be fired:</a:t>
              </a:r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181600" y="3871555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normative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04800" y="4495800"/>
            <a:ext cx="2819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Unemployment is 9.5%: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5181600" y="44958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positive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304800" y="4800600"/>
            <a:ext cx="411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Unemployment of 9.5% is too high: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181600" y="480060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normative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04800" y="4192488"/>
            <a:ext cx="3276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Donald was fired: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5181600" y="4180820"/>
            <a:ext cx="2362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positive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152400" y="5191780"/>
            <a:ext cx="464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Positive Analysis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304800" y="5634335"/>
            <a:ext cx="8534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attempts to be objective, the scientific method, by removing bias from the research and conclusions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219646"/>
            <a:ext cx="7315200" cy="6185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Economics</a:t>
            </a:r>
          </a:p>
        </p:txBody>
      </p:sp>
    </p:spTree>
    <p:extLst>
      <p:ext uri="{BB962C8B-B14F-4D97-AF65-F5344CB8AC3E}">
        <p14:creationId xmlns:p14="http://schemas.microsoft.com/office/powerpoint/2010/main" val="3911857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15" grpId="0"/>
      <p:bldP spid="16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066800"/>
            <a:ext cx="8458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Sometimes decision makers don’t listen to economists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4800" y="1524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/>
              <a:t>Dr. </a:t>
            </a:r>
            <a:r>
              <a:rPr lang="en-US" sz="2400" dirty="0" err="1"/>
              <a:t>Romer</a:t>
            </a:r>
            <a:r>
              <a:rPr lang="en-US" sz="2400" dirty="0"/>
              <a:t>, Univ. of California at Berkeley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04800" y="1905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/>
              <a:t>Examined if NFL teams punt too often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4800" y="22815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/>
              <a:t>The conclusion was a resounding “Yes”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304800" y="2662535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/>
              <a:t>In fact NFL teams should “Never” punt  </a:t>
            </a:r>
            <a:r>
              <a:rPr lang="en-US" sz="2400" i="1" dirty="0"/>
              <a:t>(win more without punting) 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04800" y="3043535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/>
              <a:t>Results were received and accepted by most all NFL coaches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04800" y="3429000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/>
              <a:t>Yet on Sunday, fourth and two, coaches continue to punt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04800" y="38100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Why? 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04800" y="4186535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/>
              <a:t>Could there be another rational incentive to punt beyond trying to win the game?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304800" y="5029200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/>
              <a:t>Yes, at times a punt will not be successful, yielding better field position for an opponent.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04800" y="5798403"/>
            <a:ext cx="800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Calibri" panose="020F0502020204030204" pitchFamily="34" charset="0"/>
              <a:buChar char="−"/>
            </a:pPr>
            <a:r>
              <a:rPr lang="en-US" sz="2400" dirty="0"/>
              <a:t>This creates job risk for the coach often inconsistent with attempting to win the game.</a:t>
            </a:r>
          </a:p>
        </p:txBody>
      </p:sp>
      <p:sp>
        <p:nvSpPr>
          <p:cNvPr id="18" name="Title 1"/>
          <p:cNvSpPr txBox="1">
            <a:spLocks/>
          </p:cNvSpPr>
          <p:nvPr/>
        </p:nvSpPr>
        <p:spPr>
          <a:xfrm>
            <a:off x="0" y="219646"/>
            <a:ext cx="7315200" cy="618554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Introduction to Economics</a:t>
            </a:r>
          </a:p>
        </p:txBody>
      </p:sp>
    </p:spTree>
    <p:extLst>
      <p:ext uri="{BB962C8B-B14F-4D97-AF65-F5344CB8AC3E}">
        <p14:creationId xmlns:p14="http://schemas.microsoft.com/office/powerpoint/2010/main" val="2580010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20" grpId="0"/>
      <p:bldP spid="21" grpId="0"/>
      <p:bldP spid="29" grpId="0"/>
      <p:bldP spid="30" grpId="0"/>
      <p:bldP spid="31" grpId="0"/>
    </p:bldLst>
  </p:timing>
</p:sld>
</file>

<file path=ppt/theme/theme1.xml><?xml version="1.0" encoding="utf-8"?>
<a:theme xmlns:a="http://schemas.openxmlformats.org/drawingml/2006/main" name="eStud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eStudy</Template>
  <TotalTime>0</TotalTime>
  <Words>662</Words>
  <Application>Microsoft Office PowerPoint</Application>
  <PresentationFormat>On-screen Show (4:3)</PresentationFormat>
  <Paragraphs>95</Paragraphs>
  <Slides>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eStudy</vt:lpstr>
      <vt:lpstr>Introduction to Economics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2017-01-05T00:46:19Z</dcterms:created>
  <dcterms:modified xsi:type="dcterms:W3CDTF">2017-02-11T12:46:19Z</dcterms:modified>
</cp:coreProperties>
</file>