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3"/>
  </p:notesMasterIdLst>
  <p:handoutMasterIdLst>
    <p:handoutMasterId r:id="rId14"/>
  </p:handoutMasterIdLst>
  <p:sldIdLst>
    <p:sldId id="331" r:id="rId2"/>
    <p:sldId id="339" r:id="rId3"/>
    <p:sldId id="332" r:id="rId4"/>
    <p:sldId id="333" r:id="rId5"/>
    <p:sldId id="336" r:id="rId6"/>
    <p:sldId id="337" r:id="rId7"/>
    <p:sldId id="325" r:id="rId8"/>
    <p:sldId id="329" r:id="rId9"/>
    <p:sldId id="338" r:id="rId10"/>
    <p:sldId id="335" r:id="rId11"/>
    <p:sldId id="328" r:id="rId1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CEDF"/>
    <a:srgbClr val="F8BE1A"/>
    <a:srgbClr val="F6DC1C"/>
    <a:srgbClr val="A72CDE"/>
    <a:srgbClr val="008000"/>
    <a:srgbClr val="CC0000"/>
    <a:srgbClr val="264A75"/>
    <a:srgbClr val="4F8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562" autoAdjust="0"/>
    <p:restoredTop sz="90922" autoAdjust="0"/>
  </p:normalViewPr>
  <p:slideViewPr>
    <p:cSldViewPr snapToObjects="1">
      <p:cViewPr varScale="1">
        <p:scale>
          <a:sx n="80" d="100"/>
          <a:sy n="80" d="100"/>
        </p:scale>
        <p:origin x="-1500" y="-78"/>
      </p:cViewPr>
      <p:guideLst>
        <p:guide orient="horz" pos="1104"/>
        <p:guide pos="31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fld id="{CF60EA1C-D973-45D4-B1B5-7E08775F397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511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fld id="{B4D95989-1124-44A8-8834-6F443AFEA4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7027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-6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-6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D95989-1124-44A8-8834-6F443AFEA4B0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6570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D95989-1124-44A8-8834-6F443AFEA4B0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6570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D95989-1124-44A8-8834-6F443AFEA4B0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657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Far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130425"/>
            <a:ext cx="7162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5257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F3BD-4B70-4FB7-BB71-10E982C8BDC6}" type="datetime1">
              <a:rPr lang="en-US"/>
              <a:pPr>
                <a:defRPr/>
              </a:pPr>
              <a:t>9/21/2012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38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  michael.roberson@eStudy.us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6719-7BC2-46BF-AC27-A4310BCB3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0"/>
            <a:ext cx="2362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eFarmer.us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609600"/>
            <a:ext cx="2362200" cy="1588"/>
          </a:xfrm>
          <a:prstGeom prst="line">
            <a:avLst/>
          </a:prstGeom>
          <a:ln w="762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F9CE-5049-4838-8DCE-04F9EECB315A}" type="datetime1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95FF-9771-4B4B-90FC-DDF8B2D8B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15B6-E4E9-4A81-BF67-181E54DD6A45}" type="datetime1">
              <a:rPr lang="en-US"/>
              <a:pPr>
                <a:defRPr/>
              </a:pPr>
              <a:t>9/21/2012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9A2F-3C8C-4DD0-96FC-1D76467F7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3450E-E7B5-4565-8414-A60456E12D0F}" type="datetime1">
              <a:rPr lang="en-US"/>
              <a:pPr>
                <a:defRPr/>
              </a:pPr>
              <a:t>9/21/2012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08117-B797-43CD-956F-69401394F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C0A5-1CA0-424C-AD5F-74661DE5F3C1}" type="datetime1">
              <a:rPr lang="en-US"/>
              <a:pPr>
                <a:defRPr/>
              </a:pPr>
              <a:t>9/21/2012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642B-3148-4AB7-AC08-49CF0F24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07750-A51D-4EED-A39D-A7EF90504CF0}" type="datetime1">
              <a:rPr lang="en-US"/>
              <a:pPr>
                <a:defRPr/>
              </a:pPr>
              <a:t>9/21/2012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B9EB7-A4D9-4653-93D9-54DF912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19200" y="609600"/>
            <a:ext cx="7467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E2AA6B-733A-4AD9-8735-39FC36518F37}" type="datetime1">
              <a:rPr lang="en-US"/>
              <a:pPr>
                <a:defRPr/>
              </a:pPr>
              <a:t>9/21/2012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1400" y="63563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979335-1751-45CC-A343-3C46DFCBB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Farm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19200" y="0"/>
            <a:ext cx="2362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eFarmer.us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19200" y="609600"/>
            <a:ext cx="2362200" cy="1588"/>
          </a:xfrm>
          <a:prstGeom prst="line">
            <a:avLst/>
          </a:prstGeom>
          <a:ln w="762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133600" y="1676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n-lt"/>
              </a:rPr>
              <a:t>Cost of Production</a:t>
            </a:r>
            <a:endParaRPr lang="en-US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064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4114800" y="0"/>
            <a:ext cx="46482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kern="0" dirty="0" smtClean="0">
                <a:latin typeface="+mj-lt"/>
                <a:ea typeface="+mj-ea"/>
                <a:cs typeface="+mj-cs"/>
              </a:rPr>
              <a:t>Cost Curves</a:t>
            </a:r>
            <a:endParaRPr lang="en-US" sz="32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2010 eStudy.us  michael.roberson@eStudy.us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1472922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MC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235952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AVC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190232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ATC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3470275" y="1658079"/>
            <a:ext cx="2364740" cy="2850684"/>
          </a:xfrm>
          <a:custGeom>
            <a:avLst/>
            <a:gdLst>
              <a:gd name="connsiteX0" fmla="*/ 0 w 3187700"/>
              <a:gd name="connsiteY0" fmla="*/ 1905000 h 2583984"/>
              <a:gd name="connsiteX1" fmla="*/ 990600 w 3187700"/>
              <a:gd name="connsiteY1" fmla="*/ 2476500 h 2583984"/>
              <a:gd name="connsiteX2" fmla="*/ 3187700 w 3187700"/>
              <a:gd name="connsiteY2" fmla="*/ 0 h 258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7700" h="2583984">
                <a:moveTo>
                  <a:pt x="0" y="1905000"/>
                </a:moveTo>
                <a:cubicBezTo>
                  <a:pt x="229658" y="2349500"/>
                  <a:pt x="459317" y="2794000"/>
                  <a:pt x="990600" y="2476500"/>
                </a:cubicBezTo>
                <a:cubicBezTo>
                  <a:pt x="1521883" y="2159000"/>
                  <a:pt x="2813050" y="499533"/>
                  <a:pt x="3187700" y="0"/>
                </a:cubicBezTo>
              </a:path>
            </a:pathLst>
          </a:cu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327400" y="2573598"/>
            <a:ext cx="3606800" cy="1202439"/>
          </a:xfrm>
          <a:custGeom>
            <a:avLst/>
            <a:gdLst>
              <a:gd name="connsiteX0" fmla="*/ 0 w 3606800"/>
              <a:gd name="connsiteY0" fmla="*/ 647700 h 1202439"/>
              <a:gd name="connsiteX1" fmla="*/ 1574800 w 3606800"/>
              <a:gd name="connsiteY1" fmla="*/ 1181100 h 1202439"/>
              <a:gd name="connsiteX2" fmla="*/ 3606800 w 3606800"/>
              <a:gd name="connsiteY2" fmla="*/ 0 h 1202439"/>
              <a:gd name="connsiteX3" fmla="*/ 3606800 w 3606800"/>
              <a:gd name="connsiteY3" fmla="*/ 0 h 120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6800" h="1202439">
                <a:moveTo>
                  <a:pt x="0" y="647700"/>
                </a:moveTo>
                <a:cubicBezTo>
                  <a:pt x="486833" y="968375"/>
                  <a:pt x="973667" y="1289050"/>
                  <a:pt x="1574800" y="1181100"/>
                </a:cubicBezTo>
                <a:cubicBezTo>
                  <a:pt x="2175933" y="1073150"/>
                  <a:pt x="3606800" y="0"/>
                  <a:pt x="3606800" y="0"/>
                </a:cubicBezTo>
                <a:lnTo>
                  <a:pt x="3606800" y="0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581400" y="2099637"/>
            <a:ext cx="3606800" cy="1202439"/>
          </a:xfrm>
          <a:custGeom>
            <a:avLst/>
            <a:gdLst>
              <a:gd name="connsiteX0" fmla="*/ 0 w 3606800"/>
              <a:gd name="connsiteY0" fmla="*/ 647700 h 1202439"/>
              <a:gd name="connsiteX1" fmla="*/ 1574800 w 3606800"/>
              <a:gd name="connsiteY1" fmla="*/ 1181100 h 1202439"/>
              <a:gd name="connsiteX2" fmla="*/ 3606800 w 3606800"/>
              <a:gd name="connsiteY2" fmla="*/ 0 h 1202439"/>
              <a:gd name="connsiteX3" fmla="*/ 3606800 w 3606800"/>
              <a:gd name="connsiteY3" fmla="*/ 0 h 120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6800" h="1202439">
                <a:moveTo>
                  <a:pt x="0" y="647700"/>
                </a:moveTo>
                <a:cubicBezTo>
                  <a:pt x="486833" y="968375"/>
                  <a:pt x="973667" y="1289050"/>
                  <a:pt x="1574800" y="1181100"/>
                </a:cubicBezTo>
                <a:cubicBezTo>
                  <a:pt x="2175933" y="1073150"/>
                  <a:pt x="3606800" y="0"/>
                  <a:pt x="3606800" y="0"/>
                </a:cubicBezTo>
                <a:lnTo>
                  <a:pt x="3606800" y="0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048000" y="1216521"/>
            <a:ext cx="0" cy="3733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48000" y="4950321"/>
            <a:ext cx="5638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5052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9624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4196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8768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3340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7912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484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7056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1628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3368040" y="5057001"/>
            <a:ext cx="3886200" cy="276999"/>
            <a:chOff x="2362200" y="5257799"/>
            <a:chExt cx="3886200" cy="276999"/>
          </a:xfrm>
        </p:grpSpPr>
        <p:sp>
          <p:nvSpPr>
            <p:cNvPr id="30" name="TextBox 29"/>
            <p:cNvSpPr txBox="1"/>
            <p:nvPr/>
          </p:nvSpPr>
          <p:spPr>
            <a:xfrm>
              <a:off x="23622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1</a:t>
              </a:r>
              <a:endParaRPr lang="en-US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194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2</a:t>
              </a:r>
              <a:endParaRPr lang="en-US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766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3</a:t>
              </a:r>
              <a:endParaRPr lang="en-US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338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4</a:t>
              </a:r>
              <a:endParaRPr lang="en-US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910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5</a:t>
              </a:r>
              <a:endParaRPr lang="en-US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482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6</a:t>
              </a:r>
              <a:endParaRPr lang="en-US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054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7</a:t>
              </a:r>
              <a:endParaRPr lang="en-US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5626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8</a:t>
              </a:r>
              <a:endParaRPr lang="en-US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198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9</a:t>
              </a:r>
              <a:endParaRPr lang="en-US" sz="1200" dirty="0"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40" name="Straight Connector 39"/>
          <p:cNvCxnSpPr/>
          <p:nvPr/>
        </p:nvCxnSpPr>
        <p:spPr>
          <a:xfrm flipV="1">
            <a:off x="5791200" y="1749921"/>
            <a:ext cx="0" cy="329184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048000" y="3011793"/>
            <a:ext cx="27432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48000" y="3350121"/>
            <a:ext cx="27432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514600" y="286244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Calibri" pitchFamily="34" charset="0"/>
                <a:cs typeface="Calibri" pitchFamily="34" charset="0"/>
              </a:rPr>
              <a:t>$9.50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14600" y="32282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Calibri" pitchFamily="34" charset="0"/>
                <a:cs typeface="Calibri" pitchFamily="34" charset="0"/>
              </a:rPr>
              <a:t>$7.83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3048000" y="1749921"/>
            <a:ext cx="27432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362200" y="162532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Calibri" pitchFamily="34" charset="0"/>
                <a:cs typeface="Calibri" pitchFamily="34" charset="0"/>
              </a:rPr>
              <a:t>$19.00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2362200" y="3000940"/>
            <a:ext cx="152400" cy="36576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676400" y="304532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Calibri" pitchFamily="34" charset="0"/>
                <a:cs typeface="Calibri" pitchFamily="34" charset="0"/>
              </a:rPr>
              <a:t>$1.67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05000" y="304532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AFC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85900" y="5537537"/>
            <a:ext cx="7429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</a:pPr>
            <a:r>
              <a:rPr lang="en-US" sz="2000" dirty="0">
                <a:latin typeface="+mn-lt"/>
              </a:rPr>
              <a:t>The MC curve intersects the ATC curve </a:t>
            </a:r>
            <a:r>
              <a:rPr lang="en-US" sz="2000" dirty="0" smtClean="0">
                <a:latin typeface="+mn-lt"/>
              </a:rPr>
              <a:t>at </a:t>
            </a:r>
            <a:r>
              <a:rPr lang="en-US" sz="2000" dirty="0">
                <a:latin typeface="+mn-lt"/>
              </a:rPr>
              <a:t>minimum average total cost.  </a:t>
            </a:r>
            <a:endParaRPr lang="en-US" sz="2000" dirty="0" smtClean="0">
              <a:latin typeface="+mn-lt"/>
            </a:endParaRPr>
          </a:p>
          <a:p>
            <a:pPr marL="576263" indent="-347663">
              <a:buFont typeface="Calibri" pitchFamily="34" charset="0"/>
              <a:buChar char="—"/>
            </a:pPr>
            <a:r>
              <a:rPr lang="en-US" sz="2000" dirty="0" smtClean="0">
                <a:latin typeface="+mn-lt"/>
              </a:rPr>
              <a:t>when </a:t>
            </a:r>
            <a:r>
              <a:rPr lang="en-US" sz="2000" dirty="0">
                <a:latin typeface="+mn-lt"/>
              </a:rPr>
              <a:t>MC &lt; ATC, ATC falls as </a:t>
            </a:r>
            <a:r>
              <a:rPr lang="en-US" sz="2000" b="1" i="1" dirty="0">
                <a:latin typeface="+mn-lt"/>
              </a:rPr>
              <a:t>Q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rises</a:t>
            </a:r>
            <a:endParaRPr lang="en-US" sz="2000" dirty="0">
              <a:latin typeface="+mn-lt"/>
            </a:endParaRPr>
          </a:p>
          <a:p>
            <a:pPr marL="576263" indent="-347663">
              <a:buFont typeface="Calibri" pitchFamily="34" charset="0"/>
              <a:buChar char="—"/>
            </a:pPr>
            <a:r>
              <a:rPr lang="en-US" sz="2000" dirty="0" smtClean="0">
                <a:latin typeface="+mn-lt"/>
              </a:rPr>
              <a:t>when </a:t>
            </a:r>
            <a:r>
              <a:rPr lang="en-US" sz="2000" dirty="0">
                <a:latin typeface="+mn-lt"/>
              </a:rPr>
              <a:t>MC &gt; ATC, ATC rises as </a:t>
            </a:r>
            <a:r>
              <a:rPr lang="en-US" sz="2000" b="1" i="1" dirty="0">
                <a:latin typeface="+mn-lt"/>
              </a:rPr>
              <a:t>Q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rises</a:t>
            </a:r>
            <a:endParaRPr lang="en-US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1062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382000" y="495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8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" grpId="0" animBg="1"/>
      <p:bldP spid="4" grpId="0" animBg="1"/>
      <p:bldP spid="12" grpId="0" animBg="1"/>
      <p:bldP spid="46" grpId="0"/>
      <p:bldP spid="47" grpId="0"/>
      <p:bldP spid="53" grpId="0"/>
      <p:bldP spid="5" grpId="0" animBg="1"/>
      <p:bldP spid="41" grpId="0"/>
      <p:bldP spid="43" grpId="0"/>
      <p:bldP spid="43" grpId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4114800" y="0"/>
            <a:ext cx="46482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kern="0" dirty="0" smtClean="0">
                <a:latin typeface="+mj-lt"/>
                <a:ea typeface="+mj-ea"/>
                <a:cs typeface="+mj-cs"/>
              </a:rPr>
              <a:t>Long Run Cost Curves</a:t>
            </a:r>
            <a:endParaRPr lang="en-US" sz="32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2010 eStudy.us  michael.roberson@eStudy.us</a:t>
            </a:r>
            <a:endParaRPr lang="en-US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90700" y="2759095"/>
            <a:ext cx="2209800" cy="1957864"/>
            <a:chOff x="1257300" y="2221468"/>
            <a:chExt cx="2209800" cy="1957864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524000" y="2286000"/>
              <a:ext cx="0" cy="1600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524000" y="3886200"/>
              <a:ext cx="1752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048000" y="3810000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Q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57300" y="2221468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$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62400" y="2759095"/>
            <a:ext cx="2209800" cy="1957864"/>
            <a:chOff x="1257300" y="2221468"/>
            <a:chExt cx="2209800" cy="195786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524000" y="2286000"/>
              <a:ext cx="0" cy="1600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524000" y="3886200"/>
              <a:ext cx="1752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048000" y="3810000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Q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57300" y="2221468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$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72200" y="2747427"/>
            <a:ext cx="2209800" cy="1957864"/>
            <a:chOff x="1257300" y="2221468"/>
            <a:chExt cx="2209800" cy="1957864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524000" y="2286000"/>
              <a:ext cx="0" cy="1600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1524000" y="3886200"/>
              <a:ext cx="1752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048000" y="3810000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Q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57300" y="2221468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$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09800" y="3116759"/>
            <a:ext cx="1768929" cy="838200"/>
            <a:chOff x="2209800" y="2514600"/>
            <a:chExt cx="1768929" cy="838200"/>
          </a:xfrm>
        </p:grpSpPr>
        <p:sp>
          <p:nvSpPr>
            <p:cNvPr id="7" name="TextBox 6"/>
            <p:cNvSpPr txBox="1"/>
            <p:nvPr/>
          </p:nvSpPr>
          <p:spPr>
            <a:xfrm>
              <a:off x="3254829" y="3021568"/>
              <a:ext cx="723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LRAC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209800" y="2514600"/>
              <a:ext cx="1143000" cy="8382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229100" y="3525560"/>
            <a:ext cx="1866900" cy="276999"/>
            <a:chOff x="4229100" y="2923401"/>
            <a:chExt cx="1866900" cy="276999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229100" y="2971800"/>
              <a:ext cx="152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372100" y="2923401"/>
              <a:ext cx="723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LRAC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91300" y="3040559"/>
            <a:ext cx="1333500" cy="1066800"/>
            <a:chOff x="6591300" y="2438400"/>
            <a:chExt cx="1333500" cy="10668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6591300" y="2667000"/>
              <a:ext cx="1181100" cy="8382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200900" y="2438400"/>
              <a:ext cx="723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LRAC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6572250" y="4716959"/>
            <a:ext cx="18097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n-US" sz="2000" i="1" dirty="0" smtClean="0">
                <a:latin typeface="+mn-lt"/>
                <a:cs typeface="Arial" charset="0"/>
              </a:rPr>
              <a:t>ATC</a:t>
            </a:r>
            <a:r>
              <a:rPr lang="en-US" sz="2000" dirty="0" smtClean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rises </a:t>
            </a:r>
            <a:br>
              <a:rPr lang="en-US" sz="2000" dirty="0">
                <a:latin typeface="+mn-lt"/>
                <a:cs typeface="Arial" charset="0"/>
              </a:rPr>
            </a:br>
            <a:r>
              <a:rPr lang="en-US" sz="2000" dirty="0">
                <a:latin typeface="+mn-lt"/>
                <a:cs typeface="Arial" charset="0"/>
              </a:rPr>
              <a:t>as </a:t>
            </a:r>
            <a:r>
              <a:rPr lang="en-US" sz="2000" b="1" i="1" dirty="0">
                <a:latin typeface="+mn-lt"/>
                <a:cs typeface="Arial" charset="0"/>
              </a:rPr>
              <a:t>Q</a:t>
            </a:r>
            <a:r>
              <a:rPr lang="en-US" sz="2000" dirty="0">
                <a:latin typeface="+mn-lt"/>
                <a:cs typeface="Arial" charset="0"/>
              </a:rPr>
              <a:t> </a:t>
            </a:r>
            <a:r>
              <a:rPr lang="en-US" sz="2000" dirty="0" smtClean="0">
                <a:latin typeface="+mn-lt"/>
                <a:cs typeface="Arial" charset="0"/>
              </a:rPr>
              <a:t>increases</a:t>
            </a:r>
            <a:endParaRPr lang="en-US" sz="2000" dirty="0">
              <a:latin typeface="+mn-lt"/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81200" y="1668959"/>
            <a:ext cx="21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  <a:cs typeface="Arial" charset="0"/>
              </a:rPr>
              <a:t>Economies of scale</a:t>
            </a:r>
            <a:endParaRPr lang="en-US" sz="2000" dirty="0"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54679" y="4716959"/>
            <a:ext cx="17553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+mn-lt"/>
                <a:cs typeface="Arial" charset="0"/>
              </a:rPr>
              <a:t>ATC</a:t>
            </a:r>
            <a:r>
              <a:rPr lang="en-US" sz="2000" dirty="0" smtClean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falls </a:t>
            </a:r>
            <a:br>
              <a:rPr lang="en-US" sz="2000" dirty="0">
                <a:latin typeface="+mn-lt"/>
                <a:cs typeface="Arial" charset="0"/>
              </a:rPr>
            </a:br>
            <a:r>
              <a:rPr lang="en-US" sz="2000" dirty="0">
                <a:latin typeface="+mn-lt"/>
                <a:cs typeface="Arial" charset="0"/>
              </a:rPr>
              <a:t>as </a:t>
            </a:r>
            <a:r>
              <a:rPr lang="en-US" sz="2000" b="1" i="1" dirty="0">
                <a:latin typeface="+mn-lt"/>
                <a:cs typeface="Arial" charset="0"/>
              </a:rPr>
              <a:t>Q</a:t>
            </a:r>
            <a:r>
              <a:rPr lang="en-US" sz="2000" dirty="0">
                <a:latin typeface="+mn-lt"/>
                <a:cs typeface="Arial" charset="0"/>
              </a:rPr>
              <a:t> increases</a:t>
            </a:r>
            <a:endParaRPr lang="en-US" sz="2000" dirty="0"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71950" y="1668959"/>
            <a:ext cx="2152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  <a:cs typeface="Arial" charset="0"/>
              </a:rPr>
              <a:t>Constant returns to scale</a:t>
            </a:r>
            <a:endParaRPr lang="en-US" sz="2000" dirty="0"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31128" y="4716959"/>
            <a:ext cx="2193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n-US" sz="2000" i="1" dirty="0" smtClean="0">
                <a:latin typeface="+mn-lt"/>
                <a:cs typeface="Arial" charset="0"/>
              </a:rPr>
              <a:t>ATC</a:t>
            </a:r>
            <a:r>
              <a:rPr lang="en-US" sz="2000" dirty="0" smtClean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stays the same </a:t>
            </a:r>
            <a:br>
              <a:rPr lang="en-US" sz="2000" dirty="0">
                <a:latin typeface="+mn-lt"/>
                <a:cs typeface="Arial" charset="0"/>
              </a:rPr>
            </a:br>
            <a:r>
              <a:rPr lang="en-US" sz="2000" dirty="0">
                <a:latin typeface="+mn-lt"/>
                <a:cs typeface="Arial" charset="0"/>
              </a:rPr>
              <a:t>as </a:t>
            </a:r>
            <a:r>
              <a:rPr lang="en-US" sz="2000" b="1" i="1" dirty="0">
                <a:latin typeface="+mn-lt"/>
                <a:cs typeface="Arial" charset="0"/>
              </a:rPr>
              <a:t>Q</a:t>
            </a:r>
            <a:r>
              <a:rPr lang="en-US" sz="2000" dirty="0">
                <a:latin typeface="+mn-lt"/>
                <a:cs typeface="Arial" charset="0"/>
              </a:rPr>
              <a:t> </a:t>
            </a:r>
            <a:r>
              <a:rPr lang="en-US" sz="2000" dirty="0" smtClean="0">
                <a:latin typeface="+mn-lt"/>
                <a:cs typeface="Arial" charset="0"/>
              </a:rPr>
              <a:t>increases</a:t>
            </a:r>
            <a:endParaRPr lang="en-US" sz="2000" dirty="0">
              <a:latin typeface="+mn-lt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84526" y="1668958"/>
            <a:ext cx="2226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  <a:cs typeface="Arial" charset="0"/>
              </a:rPr>
              <a:t>Diseconomies of scale</a:t>
            </a:r>
            <a:endParaRPr lang="en-US" sz="20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24000" y="992187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Owner’s can change any input, all costs are variable</a:t>
            </a:r>
            <a:endParaRPr lang="en-US" dirty="0"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09800" y="5540514"/>
            <a:ext cx="18723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+mn-lt"/>
                <a:cs typeface="Arial" charset="0"/>
              </a:rPr>
              <a:t>Telephone Industry</a:t>
            </a:r>
            <a:endParaRPr lang="en-US" sz="2000" i="1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376010" y="5540514"/>
            <a:ext cx="18723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+mn-lt"/>
                <a:cs typeface="Arial" charset="0"/>
              </a:rPr>
              <a:t>Automotive Industry</a:t>
            </a:r>
            <a:endParaRPr lang="en-US" sz="2000" i="1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05600" y="5562600"/>
            <a:ext cx="18723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+mn-lt"/>
                <a:cs typeface="Arial" charset="0"/>
              </a:rPr>
              <a:t>Diamond Industry</a:t>
            </a:r>
            <a:endParaRPr lang="en-US" sz="2000" i="1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833735"/>
            <a:ext cx="4356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</a:rPr>
              <a:t>- requires </a:t>
            </a:r>
            <a:r>
              <a:rPr lang="en-US" dirty="0">
                <a:latin typeface="+mn-lt"/>
              </a:rPr>
              <a:t>an outlay of money</a:t>
            </a:r>
            <a:r>
              <a:rPr lang="en-US" dirty="0" smtClean="0">
                <a:latin typeface="+mn-lt"/>
              </a:rPr>
              <a:t>,</a:t>
            </a:r>
            <a:endParaRPr lang="en-US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0" y="2814935"/>
            <a:ext cx="4356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</a:rPr>
              <a:t>- doesn’t </a:t>
            </a:r>
            <a:r>
              <a:rPr lang="en-US" dirty="0">
                <a:latin typeface="+mn-lt"/>
              </a:rPr>
              <a:t>require a cash </a:t>
            </a:r>
            <a:r>
              <a:rPr lang="en-US" dirty="0" smtClean="0">
                <a:latin typeface="+mn-lt"/>
              </a:rPr>
              <a:t>outlay,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1524000"/>
            <a:ext cx="21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dirty="0">
                <a:latin typeface="+mn-lt"/>
              </a:rPr>
              <a:t>paying </a:t>
            </a:r>
            <a:r>
              <a:rPr lang="en-US" dirty="0" smtClean="0">
                <a:latin typeface="+mn-lt"/>
              </a:rPr>
              <a:t>wages</a:t>
            </a:r>
            <a:endParaRPr lang="en-US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1860559"/>
            <a:ext cx="1938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dirty="0">
                <a:latin typeface="+mn-lt"/>
              </a:rPr>
              <a:t>paying </a:t>
            </a:r>
            <a:r>
              <a:rPr lang="en-US" dirty="0" smtClean="0">
                <a:latin typeface="+mn-lt"/>
              </a:rPr>
              <a:t>rent</a:t>
            </a:r>
            <a:endParaRPr lang="en-US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2169824"/>
            <a:ext cx="237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dirty="0">
                <a:latin typeface="+mn-lt"/>
              </a:rPr>
              <a:t>paying </a:t>
            </a:r>
            <a:r>
              <a:rPr lang="en-US" dirty="0" smtClean="0">
                <a:latin typeface="+mn-lt"/>
              </a:rPr>
              <a:t>interest</a:t>
            </a:r>
            <a:endParaRPr lang="en-US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3541424"/>
            <a:ext cx="2654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dirty="0" smtClean="0">
                <a:latin typeface="+mn-lt"/>
              </a:rPr>
              <a:t>the owner’s time</a:t>
            </a: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3877983"/>
            <a:ext cx="317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dirty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he owner’s property</a:t>
            </a:r>
            <a:endParaRPr lang="en-US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4191000"/>
            <a:ext cx="2943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dirty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he owner’s money</a:t>
            </a:r>
            <a:endParaRPr lang="en-US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83998" y="3541424"/>
            <a:ext cx="1506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+mn-lt"/>
              </a:rPr>
              <a:t>l</a:t>
            </a:r>
            <a:r>
              <a:rPr lang="en-US" i="1" dirty="0" smtClean="0">
                <a:latin typeface="+mn-lt"/>
              </a:rPr>
              <a:t>ost wages</a:t>
            </a:r>
            <a:endParaRPr lang="en-US" i="1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3998" y="3877983"/>
            <a:ext cx="2949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+mn-lt"/>
              </a:rPr>
              <a:t>f</a:t>
            </a:r>
            <a:r>
              <a:rPr lang="en-US" i="1" dirty="0" smtClean="0">
                <a:latin typeface="+mn-lt"/>
              </a:rPr>
              <a:t>orgone rental income</a:t>
            </a:r>
            <a:endParaRPr lang="en-US" i="1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83998" y="4191000"/>
            <a:ext cx="3175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+mn-lt"/>
              </a:rPr>
              <a:t>f</a:t>
            </a:r>
            <a:r>
              <a:rPr lang="en-US" i="1" dirty="0" smtClean="0">
                <a:latin typeface="+mn-lt"/>
              </a:rPr>
              <a:t>orgone interest income</a:t>
            </a:r>
            <a:endParaRPr lang="en-US" i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1143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ayment to non owners for resources:</a:t>
            </a:r>
            <a:endParaRPr lang="en-US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833735"/>
            <a:ext cx="1883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Explicit costs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676400" y="2814935"/>
            <a:ext cx="1923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Implicit costs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76400" y="3119735"/>
            <a:ext cx="2406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opportunity </a:t>
            </a:r>
            <a:r>
              <a:rPr lang="en-US" dirty="0" smtClean="0">
                <a:latin typeface="+mn-lt"/>
              </a:rPr>
              <a:t>cost:</a:t>
            </a:r>
            <a:endParaRPr lang="en-US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817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24000" y="838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Shoe Co.</a:t>
            </a:r>
            <a:endParaRPr lang="en-US" b="1" dirty="0"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524000" y="1219200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1523999" y="1295400"/>
            <a:ext cx="3886201" cy="461665"/>
            <a:chOff x="1523999" y="1295400"/>
            <a:chExt cx="3886201" cy="461665"/>
          </a:xfrm>
        </p:grpSpPr>
        <p:sp>
          <p:nvSpPr>
            <p:cNvPr id="16" name="TextBox 15"/>
            <p:cNvSpPr txBox="1"/>
            <p:nvPr/>
          </p:nvSpPr>
          <p:spPr>
            <a:xfrm>
              <a:off x="1523999" y="1295400"/>
              <a:ext cx="13620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Revenue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8600" y="12954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$300,000</a:t>
              </a:r>
              <a:endParaRPr lang="en-US" b="1" dirty="0">
                <a:latin typeface="+mn-lt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524000" y="2838271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Explicit Cost</a:t>
            </a:r>
            <a:endParaRPr lang="en-US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8600" y="284993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$250,000</a:t>
            </a:r>
            <a:endParaRPr lang="en-US" b="1" dirty="0">
              <a:latin typeface="+mn-lt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962400" y="3307139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4000" y="3230939"/>
            <a:ext cx="25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Accounting Profit</a:t>
            </a:r>
            <a:endParaRPr lang="en-US" dirty="0">
              <a:latin typeface="+mn-lt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524000" y="3611939"/>
            <a:ext cx="3886200" cy="472273"/>
            <a:chOff x="1524000" y="3611939"/>
            <a:chExt cx="3886200" cy="472273"/>
          </a:xfrm>
        </p:grpSpPr>
        <p:sp>
          <p:nvSpPr>
            <p:cNvPr id="28" name="TextBox 27"/>
            <p:cNvSpPr txBox="1"/>
            <p:nvPr/>
          </p:nvSpPr>
          <p:spPr>
            <a:xfrm>
              <a:off x="1524000" y="3611939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Teacher</a:t>
              </a:r>
              <a:endParaRPr lang="en-US" dirty="0">
                <a:latin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91000" y="3622547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$30,000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524000" y="4110335"/>
            <a:ext cx="3886200" cy="461665"/>
            <a:chOff x="1524000" y="4110335"/>
            <a:chExt cx="3886200" cy="461665"/>
          </a:xfrm>
        </p:grpSpPr>
        <p:sp>
          <p:nvSpPr>
            <p:cNvPr id="31" name="TextBox 30"/>
            <p:cNvSpPr txBox="1"/>
            <p:nvPr/>
          </p:nvSpPr>
          <p:spPr>
            <a:xfrm>
              <a:off x="1524000" y="4110335"/>
              <a:ext cx="236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Economic Profit</a:t>
              </a:r>
              <a:endParaRPr lang="en-US" dirty="0">
                <a:latin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14800" y="41103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 $20,000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524000" y="3581400"/>
            <a:ext cx="3924300" cy="481205"/>
            <a:chOff x="1524000" y="4776595"/>
            <a:chExt cx="3924300" cy="481205"/>
          </a:xfrm>
        </p:grpSpPr>
        <p:sp>
          <p:nvSpPr>
            <p:cNvPr id="35" name="TextBox 34"/>
            <p:cNvSpPr txBox="1"/>
            <p:nvPr/>
          </p:nvSpPr>
          <p:spPr>
            <a:xfrm>
              <a:off x="1524000" y="4776595"/>
              <a:ext cx="15464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Principal</a:t>
              </a:r>
              <a:endParaRPr lang="en-US" dirty="0"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14800" y="4796135"/>
              <a:ext cx="1333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 </a:t>
              </a:r>
              <a:r>
                <a:rPr lang="en-US" dirty="0" smtClean="0">
                  <a:latin typeface="+mn-lt"/>
                </a:rPr>
                <a:t>$50,000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490662" y="3581400"/>
            <a:ext cx="4061052" cy="467027"/>
            <a:chOff x="1490662" y="5334000"/>
            <a:chExt cx="4061052" cy="467027"/>
          </a:xfrm>
        </p:grpSpPr>
        <p:sp>
          <p:nvSpPr>
            <p:cNvPr id="39" name="TextBox 38"/>
            <p:cNvSpPr txBox="1"/>
            <p:nvPr/>
          </p:nvSpPr>
          <p:spPr>
            <a:xfrm>
              <a:off x="1490662" y="5339362"/>
              <a:ext cx="24288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Superintendent</a:t>
              </a:r>
              <a:endParaRPr lang="en-US" dirty="0">
                <a:latin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27714" y="53340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$100,000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191000" y="32721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$50,000</a:t>
            </a:r>
            <a:endParaRPr lang="en-US" dirty="0">
              <a:latin typeface="+mn-lt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828800" y="1676400"/>
            <a:ext cx="3581400" cy="461665"/>
            <a:chOff x="1828800" y="1676400"/>
            <a:chExt cx="3581400" cy="461665"/>
          </a:xfrm>
        </p:grpSpPr>
        <p:sp>
          <p:nvSpPr>
            <p:cNvPr id="46" name="TextBox 45"/>
            <p:cNvSpPr txBox="1"/>
            <p:nvPr/>
          </p:nvSpPr>
          <p:spPr>
            <a:xfrm>
              <a:off x="1828800" y="16764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Worker Wages</a:t>
              </a:r>
              <a:endParaRPr lang="en-US" dirty="0">
                <a:latin typeface="+mn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38600" y="16764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$100,000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828800" y="2052935"/>
            <a:ext cx="3581400" cy="461665"/>
            <a:chOff x="1828800" y="2052935"/>
            <a:chExt cx="3581400" cy="461665"/>
          </a:xfrm>
        </p:grpSpPr>
        <p:sp>
          <p:nvSpPr>
            <p:cNvPr id="49" name="TextBox 48"/>
            <p:cNvSpPr txBox="1"/>
            <p:nvPr/>
          </p:nvSpPr>
          <p:spPr>
            <a:xfrm>
              <a:off x="1828800" y="2052935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Rent Expense</a:t>
              </a:r>
              <a:endParaRPr lang="en-US" dirty="0">
                <a:latin typeface="+mn-l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91000" y="20529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$50,000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828800" y="2433935"/>
            <a:ext cx="3581400" cy="461665"/>
            <a:chOff x="1828800" y="2433935"/>
            <a:chExt cx="3581400" cy="461665"/>
          </a:xfrm>
        </p:grpSpPr>
        <p:sp>
          <p:nvSpPr>
            <p:cNvPr id="51" name="TextBox 50"/>
            <p:cNvSpPr txBox="1"/>
            <p:nvPr/>
          </p:nvSpPr>
          <p:spPr>
            <a:xfrm>
              <a:off x="1828800" y="2433935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Leather Cost</a:t>
              </a:r>
              <a:endParaRPr lang="en-US" dirty="0">
                <a:latin typeface="+mn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8600" y="2433935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$100,000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486400" y="1676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</a:rPr>
              <a:t>Explicit</a:t>
            </a:r>
            <a:endParaRPr lang="en-US" i="1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86400" y="20529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</a:rPr>
              <a:t>Explicit</a:t>
            </a:r>
            <a:endParaRPr lang="en-US" i="1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86400" y="24339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</a:rPr>
              <a:t>Explicit</a:t>
            </a:r>
            <a:endParaRPr lang="en-US" i="1" dirty="0">
              <a:latin typeface="+mn-lt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3962400" y="4038600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1524000" y="4114800"/>
            <a:ext cx="4191000" cy="461665"/>
            <a:chOff x="1524000" y="4719935"/>
            <a:chExt cx="4191000" cy="461665"/>
          </a:xfrm>
        </p:grpSpPr>
        <p:sp>
          <p:nvSpPr>
            <p:cNvPr id="37" name="TextBox 36"/>
            <p:cNvSpPr txBox="1"/>
            <p:nvPr/>
          </p:nvSpPr>
          <p:spPr>
            <a:xfrm>
              <a:off x="4114800" y="471993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           $0</a:t>
              </a:r>
              <a:endParaRPr lang="en-US" dirty="0">
                <a:latin typeface="+mn-l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524000" y="4719935"/>
              <a:ext cx="236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Economic Profit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524000" y="4114800"/>
            <a:ext cx="3924300" cy="461665"/>
            <a:chOff x="1524000" y="5939135"/>
            <a:chExt cx="3924300" cy="461665"/>
          </a:xfrm>
        </p:grpSpPr>
        <p:sp>
          <p:nvSpPr>
            <p:cNvPr id="41" name="TextBox 40"/>
            <p:cNvSpPr txBox="1"/>
            <p:nvPr/>
          </p:nvSpPr>
          <p:spPr>
            <a:xfrm>
              <a:off x="4029075" y="5939135"/>
              <a:ext cx="14192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 $50,000</a:t>
              </a:r>
              <a:endParaRPr lang="en-US" dirty="0"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524000" y="5939135"/>
              <a:ext cx="236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Economic Loss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486400" y="3576935"/>
            <a:ext cx="11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</a:rPr>
              <a:t>Implicit</a:t>
            </a:r>
            <a:endParaRPr lang="en-US" i="1" dirty="0">
              <a:latin typeface="+mn-lt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490662" y="4854714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Accounting </a:t>
            </a:r>
            <a:r>
              <a:rPr lang="en-US" sz="2000" b="1" dirty="0" smtClean="0">
                <a:latin typeface="+mn-lt"/>
              </a:rPr>
              <a:t>profit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- total </a:t>
            </a:r>
            <a:r>
              <a:rPr lang="en-US" sz="2000" dirty="0">
                <a:latin typeface="+mn-lt"/>
              </a:rPr>
              <a:t>revenue minus total explicit </a:t>
            </a:r>
            <a:r>
              <a:rPr lang="en-US" sz="2000" dirty="0" smtClean="0">
                <a:latin typeface="+mn-lt"/>
              </a:rPr>
              <a:t>costs</a:t>
            </a:r>
            <a:endParaRPr lang="en-US" sz="2000" dirty="0">
              <a:latin typeface="+mn-lt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510774" y="5997714"/>
            <a:ext cx="7427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+mn-lt"/>
              </a:rPr>
              <a:t>Accounting </a:t>
            </a:r>
            <a:r>
              <a:rPr lang="en-US" sz="2000" i="1" dirty="0">
                <a:latin typeface="+mn-lt"/>
              </a:rPr>
              <a:t>profit ignores implicit costs and it’s always higher than economic profit.  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510774" y="5242917"/>
            <a:ext cx="73284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Economic profit</a:t>
            </a:r>
            <a:r>
              <a:rPr lang="en-US" sz="2000" dirty="0">
                <a:latin typeface="+mn-lt"/>
              </a:rPr>
              <a:t> - total revenue minus total costs </a:t>
            </a:r>
            <a:r>
              <a:rPr lang="en-US" sz="2000" i="1" dirty="0">
                <a:latin typeface="+mn-lt"/>
              </a:rPr>
              <a:t>(includes explicit and implicit costs)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105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45" grpId="0"/>
      <p:bldP spid="53" grpId="0"/>
      <p:bldP spid="54" grpId="0"/>
      <p:bldP spid="55" grpId="0"/>
      <p:bldP spid="69" grpId="0"/>
      <p:bldP spid="70" grpId="0"/>
      <p:bldP spid="72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833735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</a:rPr>
              <a:t>is a time period so short at least one input is fixed</a:t>
            </a:r>
            <a:endParaRPr lang="en-US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2814935"/>
            <a:ext cx="6476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s a time period so long that all </a:t>
            </a:r>
            <a:r>
              <a:rPr lang="en-US" dirty="0">
                <a:latin typeface="+mn-lt"/>
              </a:rPr>
              <a:t>inputs </a:t>
            </a:r>
            <a:r>
              <a:rPr lang="en-US" dirty="0" smtClean="0">
                <a:latin typeface="+mn-lt"/>
              </a:rPr>
              <a:t>can change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1" y="1600200"/>
            <a:ext cx="1450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dirty="0" smtClean="0">
                <a:latin typeface="+mn-lt"/>
              </a:rPr>
              <a:t>Factory</a:t>
            </a:r>
            <a:endParaRPr lang="en-US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1" y="1936759"/>
            <a:ext cx="2845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dirty="0" smtClean="0">
                <a:latin typeface="+mn-lt"/>
              </a:rPr>
              <a:t>Special equipment</a:t>
            </a:r>
            <a:endParaRPr lang="en-US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1" y="2246024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dirty="0" smtClean="0">
                <a:latin typeface="+mn-lt"/>
              </a:rPr>
              <a:t>Land</a:t>
            </a:r>
            <a:endParaRPr lang="en-US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1601" y="833735"/>
            <a:ext cx="144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Calibri"/>
              </a:rPr>
              <a:t>Short Run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371601" y="2814935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Long Run</a:t>
            </a:r>
            <a:endParaRPr lang="en-US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1600" y="3195935"/>
            <a:ext cx="6556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</a:rPr>
              <a:t>Firms </a:t>
            </a:r>
            <a:r>
              <a:rPr lang="en-US" dirty="0">
                <a:latin typeface="+mn-lt"/>
              </a:rPr>
              <a:t>can build more </a:t>
            </a:r>
            <a:r>
              <a:rPr lang="en-US" dirty="0" smtClean="0">
                <a:latin typeface="+mn-lt"/>
              </a:rPr>
              <a:t>factories or </a:t>
            </a:r>
            <a:r>
              <a:rPr lang="en-US" dirty="0">
                <a:latin typeface="+mn-lt"/>
              </a:rPr>
              <a:t>sell existing ones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1" y="1214735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</a:rPr>
              <a:t>Cost for a fixed input is termed </a:t>
            </a:r>
            <a:r>
              <a:rPr lang="en-US" b="1" dirty="0" smtClean="0">
                <a:latin typeface="+mn-lt"/>
              </a:rPr>
              <a:t>Fixed Cost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3611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5" grpId="0"/>
      <p:bldP spid="16" grpId="0"/>
      <p:bldP spid="17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3657600" y="0"/>
            <a:ext cx="51054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kern="0" dirty="0" smtClean="0">
                <a:latin typeface="+mj-lt"/>
                <a:ea typeface="+mj-ea"/>
                <a:cs typeface="+mj-cs"/>
              </a:rPr>
              <a:t>Production Function - Hay</a:t>
            </a:r>
            <a:endParaRPr lang="en-US" sz="32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2009 </a:t>
            </a:r>
            <a:r>
              <a:rPr lang="en-US" sz="1000" dirty="0" err="1" smtClean="0"/>
              <a:t>eStudy.us</a:t>
            </a:r>
            <a:r>
              <a:rPr lang="en-US" sz="1000" dirty="0" smtClean="0"/>
              <a:t>  michael.roberson@eStudy.us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1600200" y="1066800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P</a:t>
            </a:r>
            <a:r>
              <a:rPr lang="en-US" b="1" dirty="0" smtClean="0">
                <a:latin typeface="+mn-lt"/>
              </a:rPr>
              <a:t>roduction Function</a:t>
            </a:r>
            <a:endParaRPr lang="en-US" b="1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752600" y="1447800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</a:rPr>
              <a:t>shows </a:t>
            </a:r>
            <a:r>
              <a:rPr lang="en-US" dirty="0">
                <a:latin typeface="+mn-lt"/>
              </a:rPr>
              <a:t>the relationship between the </a:t>
            </a:r>
            <a:r>
              <a:rPr lang="en-US" dirty="0" smtClean="0">
                <a:latin typeface="+mn-lt"/>
              </a:rPr>
              <a:t>level </a:t>
            </a:r>
            <a:r>
              <a:rPr lang="en-US" dirty="0">
                <a:latin typeface="+mn-lt"/>
              </a:rPr>
              <a:t>of inputs used to </a:t>
            </a:r>
            <a:r>
              <a:rPr lang="en-US" dirty="0" smtClean="0">
                <a:latin typeface="+mn-lt"/>
              </a:rPr>
              <a:t>produce output</a:t>
            </a:r>
            <a:endParaRPr lang="en-US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905000" y="2293203"/>
            <a:ext cx="266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dirty="0" smtClean="0">
                <a:latin typeface="+mn-lt"/>
              </a:rPr>
              <a:t>Labor to cars</a:t>
            </a:r>
          </a:p>
          <a:p>
            <a:pPr marL="342900" indent="-342900">
              <a:buFont typeface="Calibri" pitchFamily="34" charset="0"/>
              <a:buChar char="―"/>
            </a:pPr>
            <a:r>
              <a:rPr lang="en-US" dirty="0" smtClean="0">
                <a:latin typeface="+mn-lt"/>
              </a:rPr>
              <a:t>Water to hay</a:t>
            </a:r>
          </a:p>
          <a:p>
            <a:pPr marL="342900" indent="-342900">
              <a:buFont typeface="Calibri" pitchFamily="34" charset="0"/>
              <a:buChar char="―"/>
            </a:pPr>
            <a:r>
              <a:rPr lang="en-US" dirty="0" smtClean="0">
                <a:latin typeface="+mn-lt"/>
              </a:rPr>
              <a:t>Grass to beef</a:t>
            </a:r>
            <a:endParaRPr lang="en-US" dirty="0">
              <a:latin typeface="+mn-lt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752600" y="3512403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</a:rPr>
              <a:t>with at least one fixed input</a:t>
            </a:r>
            <a:endParaRPr lang="en-US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752600" y="3957935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he production function is a </a:t>
            </a:r>
            <a:r>
              <a:rPr lang="en-US" smtClean="0">
                <a:latin typeface="+mn-lt"/>
              </a:rPr>
              <a:t>short run </a:t>
            </a:r>
            <a:r>
              <a:rPr lang="en-US" dirty="0" smtClean="0">
                <a:latin typeface="+mn-lt"/>
              </a:rPr>
              <a:t>concept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0574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2" grpId="0"/>
      <p:bldP spid="63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3657600" y="0"/>
            <a:ext cx="51054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kern="0" dirty="0" smtClean="0">
                <a:latin typeface="+mj-lt"/>
                <a:ea typeface="+mj-ea"/>
                <a:cs typeface="+mj-cs"/>
              </a:rPr>
              <a:t>Production Function - Hay</a:t>
            </a:r>
            <a:endParaRPr lang="en-US" sz="32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0" y="823554"/>
            <a:ext cx="2034883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Tractor and Wagon</a:t>
            </a:r>
            <a:endParaRPr lang="en-US" sz="1800" dirty="0">
              <a:latin typeface="+mn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0" y="1128354"/>
            <a:ext cx="36576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i="1" dirty="0" smtClean="0"/>
              <a:t>Implies Maximum Output per Worker</a:t>
            </a:r>
            <a:endParaRPr lang="en-US" sz="1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2009 </a:t>
            </a:r>
            <a:r>
              <a:rPr lang="en-US" sz="1000" dirty="0" err="1" smtClean="0"/>
              <a:t>eStudy.us</a:t>
            </a:r>
            <a:r>
              <a:rPr lang="en-US" sz="1000" dirty="0" smtClean="0"/>
              <a:t>  michael.roberson@eStudy.us</a:t>
            </a:r>
            <a:endParaRPr lang="en-US" sz="10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72195" y="2181999"/>
            <a:ext cx="1294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Labor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668785" y="1905000"/>
            <a:ext cx="11418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Hay per Hour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595" y="255133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24595" y="288839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1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24595" y="325772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2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24595" y="3594795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3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24595" y="396412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4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524595" y="4301193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5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24595" y="4670525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6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24595" y="500759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7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668785" y="255133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668785" y="288839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10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668785" y="325772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25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68785" y="3594795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50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668785" y="396412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65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668785" y="4301193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75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668785" y="4670525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80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668785" y="500759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80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962400" y="288839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10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62400" y="325772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15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962400" y="3594795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25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962400" y="396412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15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962400" y="4301193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10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962400" y="4670525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5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962400" y="500759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>
          <a:xfrm>
            <a:off x="1294805" y="828316"/>
            <a:ext cx="2034883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- A fixed resource</a:t>
            </a:r>
            <a:endParaRPr lang="en-US" sz="1800" dirty="0">
              <a:latin typeface="+mn-lt"/>
            </a:endParaRP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1294805" y="1128354"/>
            <a:ext cx="251579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- Production efficiency</a:t>
            </a:r>
            <a:endParaRPr lang="en-US" sz="1800" dirty="0">
              <a:latin typeface="+mn-lt"/>
            </a:endParaRPr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1372195" y="5709486"/>
            <a:ext cx="7771805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b="1" dirty="0" smtClean="0">
                <a:latin typeface="+mn-lt"/>
              </a:rPr>
              <a:t>Marginal Product (MP): </a:t>
            </a:r>
            <a:r>
              <a:rPr lang="en-US" sz="1800" dirty="0" smtClean="0">
                <a:latin typeface="+mn-lt"/>
              </a:rPr>
              <a:t> output produced by using one more variable input</a:t>
            </a:r>
            <a:endParaRPr lang="en-US" sz="18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3627061"/>
            <a:ext cx="456605" cy="1749862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>
          <a:xfrm>
            <a:off x="1371600" y="6081354"/>
            <a:ext cx="7771805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b="1" dirty="0" smtClean="0">
                <a:latin typeface="+mn-lt"/>
              </a:rPr>
              <a:t>Diminishing Marginal Product</a:t>
            </a:r>
            <a:r>
              <a:rPr lang="en-US" sz="1800" dirty="0" smtClean="0">
                <a:latin typeface="+mn-lt"/>
              </a:rPr>
              <a:t> MP increasing at a decreasing rate</a:t>
            </a:r>
            <a:endParaRPr lang="en-US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810000" y="1985998"/>
                <a:ext cx="1600200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𝑀</m:t>
                      </m:r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1">
                              <a:cs typeface="Arial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/>
                              <a:cs typeface="Arial" charset="0"/>
                            </a:rPr>
                            <m:t>𝑄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1">
                              <a:cs typeface="Arial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/>
                              <a:cs typeface="Arial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985998"/>
                <a:ext cx="1600200" cy="6692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7494438" y="3926453"/>
            <a:ext cx="148687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dirty="0" smtClean="0">
                <a:latin typeface="+mn-lt"/>
              </a:rPr>
              <a:t>Diminishing Marginal Product</a:t>
            </a:r>
            <a:endParaRPr lang="en-US" sz="1200" dirty="0">
              <a:latin typeface="+mn-lt"/>
            </a:endParaRPr>
          </a:p>
        </p:txBody>
      </p:sp>
      <p:sp>
        <p:nvSpPr>
          <p:cNvPr id="63" name="Right Brace 62"/>
          <p:cNvSpPr/>
          <p:nvPr/>
        </p:nvSpPr>
        <p:spPr>
          <a:xfrm rot="19046060">
            <a:off x="7256548" y="3851564"/>
            <a:ext cx="279108" cy="7683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7364551" y="4539343"/>
            <a:ext cx="0" cy="36045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5799477" y="4540176"/>
            <a:ext cx="1557974" cy="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418477" y="438882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10</a:t>
            </a:r>
            <a:endParaRPr lang="en-US" sz="1400" dirty="0">
              <a:latin typeface="+mn-lt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5410200" y="3200400"/>
            <a:ext cx="3276600" cy="2029599"/>
            <a:chOff x="5715000" y="3837801"/>
            <a:chExt cx="3276600" cy="2029599"/>
          </a:xfrm>
        </p:grpSpPr>
        <p:grpSp>
          <p:nvGrpSpPr>
            <p:cNvPr id="68" name="Group 67"/>
            <p:cNvGrpSpPr/>
            <p:nvPr/>
          </p:nvGrpSpPr>
          <p:grpSpPr>
            <a:xfrm>
              <a:off x="5723277" y="3886200"/>
              <a:ext cx="2819400" cy="1887510"/>
              <a:chOff x="5723277" y="3886200"/>
              <a:chExt cx="2819400" cy="1887510"/>
            </a:xfrm>
          </p:grpSpPr>
          <p:cxnSp>
            <p:nvCxnSpPr>
              <p:cNvPr id="71" name="Straight Connector 70"/>
              <p:cNvCxnSpPr>
                <a:stCxn id="86" idx="1"/>
              </p:cNvCxnSpPr>
              <p:nvPr/>
            </p:nvCxnSpPr>
            <p:spPr>
              <a:xfrm flipH="1" flipV="1">
                <a:off x="6104277" y="4669138"/>
                <a:ext cx="947057" cy="833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71"/>
              <p:cNvGrpSpPr/>
              <p:nvPr/>
            </p:nvGrpSpPr>
            <p:grpSpPr>
              <a:xfrm>
                <a:off x="5723277" y="3886200"/>
                <a:ext cx="2819400" cy="1887510"/>
                <a:chOff x="5723277" y="3886200"/>
                <a:chExt cx="2819400" cy="1887510"/>
              </a:xfrm>
            </p:grpSpPr>
            <p:grpSp>
              <p:nvGrpSpPr>
                <p:cNvPr id="73" name="Group 72"/>
                <p:cNvGrpSpPr/>
                <p:nvPr/>
              </p:nvGrpSpPr>
              <p:grpSpPr>
                <a:xfrm>
                  <a:off x="6104277" y="3886200"/>
                  <a:ext cx="2438400" cy="1887510"/>
                  <a:chOff x="1981200" y="3886200"/>
                  <a:chExt cx="2438400" cy="1887510"/>
                </a:xfrm>
              </p:grpSpPr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3737999" y="5176744"/>
                    <a:ext cx="62658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MP</a:t>
                    </a:r>
                    <a:endParaRPr lang="en-US" sz="1200" dirty="0">
                      <a:latin typeface="Verdana" pitchFamily="34" charset="0"/>
                      <a:ea typeface="Verdana" pitchFamily="34" charset="0"/>
                      <a:cs typeface="Verdana" pitchFamily="34" charset="0"/>
                    </a:endParaRPr>
                  </a:p>
                </p:txBody>
              </p:sp>
              <p:cxnSp>
                <p:nvCxnSpPr>
                  <p:cNvPr id="77" name="Straight Connector 76"/>
                  <p:cNvCxnSpPr/>
                  <p:nvPr/>
                </p:nvCxnSpPr>
                <p:spPr>
                  <a:xfrm>
                    <a:off x="1981200" y="3886200"/>
                    <a:ext cx="0" cy="166192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>
                    <a:off x="1981200" y="5548122"/>
                    <a:ext cx="243840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flipV="1">
                    <a:off x="2294491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flipV="1">
                    <a:off x="2607781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flipV="1">
                    <a:off x="2921072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flipV="1">
                    <a:off x="3234362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flipV="1">
                    <a:off x="3547653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flipV="1">
                    <a:off x="3860943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5" name="Group 84"/>
                  <p:cNvGrpSpPr/>
                  <p:nvPr/>
                </p:nvGrpSpPr>
                <p:grpSpPr>
                  <a:xfrm>
                    <a:off x="2200503" y="5610846"/>
                    <a:ext cx="1723098" cy="162864"/>
                    <a:chOff x="2362200" y="5257799"/>
                    <a:chExt cx="2514600" cy="276999"/>
                  </a:xfrm>
                </p:grpSpPr>
                <p:sp>
                  <p:nvSpPr>
                    <p:cNvPr id="87" name="TextBox 86"/>
                    <p:cNvSpPr txBox="1"/>
                    <p:nvPr/>
                  </p:nvSpPr>
                  <p:spPr>
                    <a:xfrm>
                      <a:off x="23622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88" name="TextBox 87"/>
                    <p:cNvSpPr txBox="1"/>
                    <p:nvPr/>
                  </p:nvSpPr>
                  <p:spPr>
                    <a:xfrm>
                      <a:off x="28194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89" name="TextBox 88"/>
                    <p:cNvSpPr txBox="1"/>
                    <p:nvPr/>
                  </p:nvSpPr>
                  <p:spPr>
                    <a:xfrm>
                      <a:off x="32766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90" name="TextBox 89"/>
                    <p:cNvSpPr txBox="1"/>
                    <p:nvPr/>
                  </p:nvSpPr>
                  <p:spPr>
                    <a:xfrm>
                      <a:off x="37338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91" name="TextBox 90"/>
                    <p:cNvSpPr txBox="1"/>
                    <p:nvPr/>
                  </p:nvSpPr>
                  <p:spPr>
                    <a:xfrm>
                      <a:off x="41910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92" name="TextBox 91"/>
                    <p:cNvSpPr txBox="1"/>
                    <p:nvPr/>
                  </p:nvSpPr>
                  <p:spPr>
                    <a:xfrm>
                      <a:off x="46482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</p:grpSp>
              <p:sp>
                <p:nvSpPr>
                  <p:cNvPr id="86" name="Freeform 85"/>
                  <p:cNvSpPr/>
                  <p:nvPr/>
                </p:nvSpPr>
                <p:spPr>
                  <a:xfrm>
                    <a:off x="2275114" y="4669138"/>
                    <a:ext cx="1524000" cy="784605"/>
                  </a:xfrm>
                  <a:custGeom>
                    <a:avLst/>
                    <a:gdLst>
                      <a:gd name="connsiteX0" fmla="*/ 0 w 1524000"/>
                      <a:gd name="connsiteY0" fmla="*/ 664862 h 784605"/>
                      <a:gd name="connsiteX1" fmla="*/ 653143 w 1524000"/>
                      <a:gd name="connsiteY1" fmla="*/ 833 h 784605"/>
                      <a:gd name="connsiteX2" fmla="*/ 1524000 w 1524000"/>
                      <a:gd name="connsiteY2" fmla="*/ 784605 h 784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524000" h="784605">
                        <a:moveTo>
                          <a:pt x="0" y="664862"/>
                        </a:moveTo>
                        <a:cubicBezTo>
                          <a:pt x="199571" y="322869"/>
                          <a:pt x="399143" y="-19124"/>
                          <a:pt x="653143" y="833"/>
                        </a:cubicBezTo>
                        <a:cubicBezTo>
                          <a:pt x="907143" y="20790"/>
                          <a:pt x="1386114" y="661234"/>
                          <a:pt x="1524000" y="784605"/>
                        </a:cubicBezTo>
                      </a:path>
                    </a:pathLst>
                  </a:cu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4" name="TextBox 73"/>
                <p:cNvSpPr txBox="1"/>
                <p:nvPr/>
              </p:nvSpPr>
              <p:spPr>
                <a:xfrm>
                  <a:off x="5723277" y="4495800"/>
                  <a:ext cx="4572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+mn-lt"/>
                    </a:rPr>
                    <a:t>25</a:t>
                  </a:r>
                  <a:endParaRPr lang="en-US" sz="1400" dirty="0">
                    <a:latin typeface="+mn-lt"/>
                  </a:endParaRPr>
                </a:p>
              </p:txBody>
            </p: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7049157" y="4664167"/>
                  <a:ext cx="0" cy="898433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9" name="TextBox 68"/>
            <p:cNvSpPr txBox="1"/>
            <p:nvPr/>
          </p:nvSpPr>
          <p:spPr>
            <a:xfrm>
              <a:off x="5715000" y="383780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Hay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229600" y="559040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Workers</a:t>
              </a:r>
              <a:endParaRPr lang="en-US" sz="12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980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58" grpId="0" build="p" autoUpdateAnimBg="0"/>
      <p:bldP spid="61" grpId="0" build="p" autoUpdateAnimBg="0"/>
      <p:bldP spid="57" grpId="0"/>
      <p:bldP spid="4" grpId="0" animBg="1"/>
      <p:bldP spid="60" grpId="0"/>
      <p:bldP spid="62" grpId="0"/>
      <p:bldP spid="59" grpId="0"/>
      <p:bldP spid="63" grpId="0" animBg="1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126485" y="152400"/>
            <a:ext cx="1903215" cy="859034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3657600" y="0"/>
            <a:ext cx="34671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Short Run </a:t>
            </a:r>
          </a:p>
          <a:p>
            <a:pPr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Cost of Production</a:t>
            </a:r>
            <a:endParaRPr lang="en-US" sz="28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2010 </a:t>
            </a:r>
            <a:r>
              <a:rPr lang="en-US" sz="1000" dirty="0" err="1" smtClean="0"/>
              <a:t>eStudy.us</a:t>
            </a:r>
            <a:r>
              <a:rPr lang="en-US" sz="1000" dirty="0" smtClean="0"/>
              <a:t>  michael.roberson@eStudy.us</a:t>
            </a:r>
            <a:endParaRPr lang="en-US" sz="1000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90165" y="2417802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TFC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90165" y="2787134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$10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>
          <a:xfrm>
            <a:off x="1294806" y="995362"/>
            <a:ext cx="190559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- Fixed Cost (TFC)</a:t>
            </a:r>
            <a:endParaRPr lang="en-US" sz="1800" dirty="0">
              <a:latin typeface="+mn-lt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1522215" y="2417802"/>
            <a:ext cx="687585" cy="3678198"/>
            <a:chOff x="1522215" y="1752600"/>
            <a:chExt cx="687585" cy="3678198"/>
          </a:xfrm>
        </p:grpSpPr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1524595" y="1752600"/>
              <a:ext cx="4566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Q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1524595" y="212193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1524595" y="245899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1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1523405" y="279880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2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1523405" y="31358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3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1523405" y="34290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4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1523405" y="3766066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5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77" name="TextBox 76"/>
            <p:cNvSpPr txBox="1">
              <a:spLocks noChangeArrowheads="1"/>
            </p:cNvSpPr>
            <p:nvPr/>
          </p:nvSpPr>
          <p:spPr bwMode="auto">
            <a:xfrm>
              <a:off x="1522215" y="41058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6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78" name="TextBox 77"/>
            <p:cNvSpPr txBox="1">
              <a:spLocks noChangeArrowheads="1"/>
            </p:cNvSpPr>
            <p:nvPr/>
          </p:nvSpPr>
          <p:spPr bwMode="auto">
            <a:xfrm>
              <a:off x="1522215" y="4442936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7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81" name="TextBox 80"/>
            <p:cNvSpPr txBox="1">
              <a:spLocks noChangeArrowheads="1"/>
            </p:cNvSpPr>
            <p:nvPr/>
          </p:nvSpPr>
          <p:spPr bwMode="auto">
            <a:xfrm>
              <a:off x="1524000" y="47244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8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82" name="TextBox 81"/>
            <p:cNvSpPr txBox="1">
              <a:spLocks noChangeArrowheads="1"/>
            </p:cNvSpPr>
            <p:nvPr/>
          </p:nvSpPr>
          <p:spPr bwMode="auto">
            <a:xfrm>
              <a:off x="1524000" y="5061466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9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86000" y="3103602"/>
            <a:ext cx="688775" cy="2971800"/>
            <a:chOff x="2664620" y="2438400"/>
            <a:chExt cx="688775" cy="2971800"/>
          </a:xfrm>
        </p:grpSpPr>
        <p:sp>
          <p:nvSpPr>
            <p:cNvPr id="64" name="TextBox 63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2667595" y="279880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2665810" y="31152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2667595" y="34290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2665810" y="37454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79" name="TextBox 78"/>
            <p:cNvSpPr txBox="1">
              <a:spLocks noChangeArrowheads="1"/>
            </p:cNvSpPr>
            <p:nvPr/>
          </p:nvSpPr>
          <p:spPr bwMode="auto">
            <a:xfrm>
              <a:off x="2666405" y="41058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80" name="TextBox 79"/>
            <p:cNvSpPr txBox="1">
              <a:spLocks noChangeArrowheads="1"/>
            </p:cNvSpPr>
            <p:nvPr/>
          </p:nvSpPr>
          <p:spPr bwMode="auto">
            <a:xfrm>
              <a:off x="2664620" y="442233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83" name="TextBox 82"/>
            <p:cNvSpPr txBox="1">
              <a:spLocks noChangeArrowheads="1"/>
            </p:cNvSpPr>
            <p:nvPr/>
          </p:nvSpPr>
          <p:spPr bwMode="auto">
            <a:xfrm>
              <a:off x="2668190" y="47244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84" name="TextBox 83"/>
            <p:cNvSpPr txBox="1">
              <a:spLocks noChangeArrowheads="1"/>
            </p:cNvSpPr>
            <p:nvPr/>
          </p:nvSpPr>
          <p:spPr bwMode="auto">
            <a:xfrm>
              <a:off x="2666405" y="50408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</p:grp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048595" y="243840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TVC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3048595" y="2807732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$0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44430" y="3124200"/>
            <a:ext cx="841770" cy="2971800"/>
            <a:chOff x="3044430" y="3124200"/>
            <a:chExt cx="841770" cy="2971800"/>
          </a:xfrm>
        </p:grpSpPr>
        <p:sp>
          <p:nvSpPr>
            <p:cNvPr id="90" name="TextBox 89"/>
            <p:cNvSpPr txBox="1">
              <a:spLocks noChangeArrowheads="1"/>
            </p:cNvSpPr>
            <p:nvPr/>
          </p:nvSpPr>
          <p:spPr bwMode="auto">
            <a:xfrm>
              <a:off x="3046810" y="31242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$4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91" name="TextBox 90"/>
            <p:cNvSpPr txBox="1">
              <a:spLocks noChangeArrowheads="1"/>
            </p:cNvSpPr>
            <p:nvPr/>
          </p:nvSpPr>
          <p:spPr bwMode="auto">
            <a:xfrm>
              <a:off x="3047405" y="348460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$7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92" name="TextBox 91"/>
            <p:cNvSpPr txBox="1">
              <a:spLocks noChangeArrowheads="1"/>
            </p:cNvSpPr>
            <p:nvPr/>
          </p:nvSpPr>
          <p:spPr bwMode="auto">
            <a:xfrm>
              <a:off x="3045620" y="38010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$11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93" name="TextBox 92"/>
            <p:cNvSpPr txBox="1">
              <a:spLocks noChangeArrowheads="1"/>
            </p:cNvSpPr>
            <p:nvPr/>
          </p:nvSpPr>
          <p:spPr bwMode="auto">
            <a:xfrm>
              <a:off x="3047405" y="41148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$18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94" name="TextBox 93"/>
            <p:cNvSpPr txBox="1">
              <a:spLocks noChangeArrowheads="1"/>
            </p:cNvSpPr>
            <p:nvPr/>
          </p:nvSpPr>
          <p:spPr bwMode="auto">
            <a:xfrm>
              <a:off x="3045620" y="44312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$28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95" name="TextBox 94"/>
            <p:cNvSpPr txBox="1">
              <a:spLocks noChangeArrowheads="1"/>
            </p:cNvSpPr>
            <p:nvPr/>
          </p:nvSpPr>
          <p:spPr bwMode="auto">
            <a:xfrm>
              <a:off x="3046215" y="47916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$47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96" name="TextBox 95"/>
            <p:cNvSpPr txBox="1">
              <a:spLocks noChangeArrowheads="1"/>
            </p:cNvSpPr>
            <p:nvPr/>
          </p:nvSpPr>
          <p:spPr bwMode="auto">
            <a:xfrm>
              <a:off x="3044430" y="510813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$74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97" name="TextBox 96"/>
            <p:cNvSpPr txBox="1">
              <a:spLocks noChangeArrowheads="1"/>
            </p:cNvSpPr>
            <p:nvPr/>
          </p:nvSpPr>
          <p:spPr bwMode="auto">
            <a:xfrm>
              <a:off x="3048000" y="5410200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$112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98" name="TextBox 97"/>
            <p:cNvSpPr txBox="1">
              <a:spLocks noChangeArrowheads="1"/>
            </p:cNvSpPr>
            <p:nvPr/>
          </p:nvSpPr>
          <p:spPr bwMode="auto">
            <a:xfrm>
              <a:off x="3046215" y="5726668"/>
              <a:ext cx="839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$162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</p:grp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3890365" y="243840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TC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grpSp>
        <p:nvGrpSpPr>
          <p:cNvPr id="194" name="Group 193"/>
          <p:cNvGrpSpPr/>
          <p:nvPr/>
        </p:nvGrpSpPr>
        <p:grpSpPr>
          <a:xfrm>
            <a:off x="3886200" y="2807732"/>
            <a:ext cx="917970" cy="3288268"/>
            <a:chOff x="3886200" y="2579132"/>
            <a:chExt cx="917970" cy="3288268"/>
          </a:xfrm>
        </p:grpSpPr>
        <p:sp>
          <p:nvSpPr>
            <p:cNvPr id="100" name="TextBox 99"/>
            <p:cNvSpPr txBox="1">
              <a:spLocks noChangeArrowheads="1"/>
            </p:cNvSpPr>
            <p:nvPr/>
          </p:nvSpPr>
          <p:spPr bwMode="auto">
            <a:xfrm>
              <a:off x="3890365" y="257913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01" name="TextBox 100"/>
            <p:cNvSpPr txBox="1">
              <a:spLocks noChangeArrowheads="1"/>
            </p:cNvSpPr>
            <p:nvPr/>
          </p:nvSpPr>
          <p:spPr bwMode="auto">
            <a:xfrm>
              <a:off x="3888580" y="28956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$14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3889175" y="325600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$17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03" name="TextBox 102"/>
            <p:cNvSpPr txBox="1">
              <a:spLocks noChangeArrowheads="1"/>
            </p:cNvSpPr>
            <p:nvPr/>
          </p:nvSpPr>
          <p:spPr bwMode="auto">
            <a:xfrm>
              <a:off x="3887390" y="35724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$21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04" name="TextBox 103"/>
            <p:cNvSpPr txBox="1">
              <a:spLocks noChangeArrowheads="1"/>
            </p:cNvSpPr>
            <p:nvPr/>
          </p:nvSpPr>
          <p:spPr bwMode="auto">
            <a:xfrm>
              <a:off x="3889175" y="38862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$28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05" name="TextBox 104"/>
            <p:cNvSpPr txBox="1">
              <a:spLocks noChangeArrowheads="1"/>
            </p:cNvSpPr>
            <p:nvPr/>
          </p:nvSpPr>
          <p:spPr bwMode="auto">
            <a:xfrm>
              <a:off x="3887390" y="42026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$38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06" name="TextBox 105"/>
            <p:cNvSpPr txBox="1">
              <a:spLocks noChangeArrowheads="1"/>
            </p:cNvSpPr>
            <p:nvPr/>
          </p:nvSpPr>
          <p:spPr bwMode="auto">
            <a:xfrm>
              <a:off x="3887985" y="45630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$57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07" name="TextBox 106"/>
            <p:cNvSpPr txBox="1">
              <a:spLocks noChangeArrowheads="1"/>
            </p:cNvSpPr>
            <p:nvPr/>
          </p:nvSpPr>
          <p:spPr bwMode="auto">
            <a:xfrm>
              <a:off x="3886200" y="487953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$84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08" name="TextBox 107"/>
            <p:cNvSpPr txBox="1">
              <a:spLocks noChangeArrowheads="1"/>
            </p:cNvSpPr>
            <p:nvPr/>
          </p:nvSpPr>
          <p:spPr bwMode="auto">
            <a:xfrm>
              <a:off x="3889770" y="51816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$122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09" name="TextBox 108"/>
            <p:cNvSpPr txBox="1">
              <a:spLocks noChangeArrowheads="1"/>
            </p:cNvSpPr>
            <p:nvPr/>
          </p:nvSpPr>
          <p:spPr bwMode="auto">
            <a:xfrm>
              <a:off x="3887985" y="5498068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$172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</p:grp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4801195" y="243840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MC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4799410" y="312420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$4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4800005" y="3484602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$3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4798220" y="380107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$4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4800005" y="411480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$7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4798220" y="4431268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$10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4798815" y="479167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$19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4797030" y="5108138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$27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4800600" y="54102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$38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4798815" y="5726668"/>
            <a:ext cx="9161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$50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21" name="Rectangle 3"/>
          <p:cNvSpPr txBox="1">
            <a:spLocks noChangeArrowheads="1"/>
          </p:cNvSpPr>
          <p:nvPr/>
        </p:nvSpPr>
        <p:spPr>
          <a:xfrm>
            <a:off x="1295400" y="1295400"/>
            <a:ext cx="23622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- Variable Cost (TVC)</a:t>
            </a:r>
            <a:endParaRPr lang="en-US" sz="1800" dirty="0">
              <a:latin typeface="+mn-lt"/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5559030" y="2438400"/>
            <a:ext cx="1143000" cy="3657600"/>
            <a:chOff x="5559030" y="2209800"/>
            <a:chExt cx="1143000" cy="3657600"/>
          </a:xfrm>
        </p:grpSpPr>
        <p:sp>
          <p:nvSpPr>
            <p:cNvPr id="133" name="TextBox 132"/>
            <p:cNvSpPr txBox="1">
              <a:spLocks noChangeArrowheads="1"/>
            </p:cNvSpPr>
            <p:nvPr/>
          </p:nvSpPr>
          <p:spPr bwMode="auto">
            <a:xfrm>
              <a:off x="5563195" y="22098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AFC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34" name="TextBox 133"/>
            <p:cNvSpPr txBox="1">
              <a:spLocks noChangeArrowheads="1"/>
            </p:cNvSpPr>
            <p:nvPr/>
          </p:nvSpPr>
          <p:spPr bwMode="auto">
            <a:xfrm>
              <a:off x="5563195" y="2579132"/>
              <a:ext cx="9138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  --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35" name="TextBox 134"/>
            <p:cNvSpPr txBox="1">
              <a:spLocks noChangeArrowheads="1"/>
            </p:cNvSpPr>
            <p:nvPr/>
          </p:nvSpPr>
          <p:spPr bwMode="auto">
            <a:xfrm>
              <a:off x="5561410" y="2895600"/>
              <a:ext cx="11406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$10.00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36" name="TextBox 135"/>
            <p:cNvSpPr txBox="1">
              <a:spLocks noChangeArrowheads="1"/>
            </p:cNvSpPr>
            <p:nvPr/>
          </p:nvSpPr>
          <p:spPr bwMode="auto">
            <a:xfrm>
              <a:off x="5562005" y="3256002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$5.00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37" name="TextBox 136"/>
            <p:cNvSpPr txBox="1">
              <a:spLocks noChangeArrowheads="1"/>
            </p:cNvSpPr>
            <p:nvPr/>
          </p:nvSpPr>
          <p:spPr bwMode="auto">
            <a:xfrm>
              <a:off x="5560220" y="3572470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$3.33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38" name="TextBox 137"/>
            <p:cNvSpPr txBox="1">
              <a:spLocks noChangeArrowheads="1"/>
            </p:cNvSpPr>
            <p:nvPr/>
          </p:nvSpPr>
          <p:spPr bwMode="auto">
            <a:xfrm>
              <a:off x="5562005" y="3886200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$2.50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39" name="TextBox 138"/>
            <p:cNvSpPr txBox="1">
              <a:spLocks noChangeArrowheads="1"/>
            </p:cNvSpPr>
            <p:nvPr/>
          </p:nvSpPr>
          <p:spPr bwMode="auto">
            <a:xfrm>
              <a:off x="5560220" y="4202668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$2.00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40" name="TextBox 139"/>
            <p:cNvSpPr txBox="1">
              <a:spLocks noChangeArrowheads="1"/>
            </p:cNvSpPr>
            <p:nvPr/>
          </p:nvSpPr>
          <p:spPr bwMode="auto">
            <a:xfrm>
              <a:off x="5560815" y="4563070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$1.67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41" name="TextBox 140"/>
            <p:cNvSpPr txBox="1">
              <a:spLocks noChangeArrowheads="1"/>
            </p:cNvSpPr>
            <p:nvPr/>
          </p:nvSpPr>
          <p:spPr bwMode="auto">
            <a:xfrm>
              <a:off x="5559030" y="4879538"/>
              <a:ext cx="9179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$1.43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42" name="TextBox 141"/>
            <p:cNvSpPr txBox="1">
              <a:spLocks noChangeArrowheads="1"/>
            </p:cNvSpPr>
            <p:nvPr/>
          </p:nvSpPr>
          <p:spPr bwMode="auto">
            <a:xfrm>
              <a:off x="5562600" y="51816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$1.25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43" name="TextBox 142"/>
            <p:cNvSpPr txBox="1">
              <a:spLocks noChangeArrowheads="1"/>
            </p:cNvSpPr>
            <p:nvPr/>
          </p:nvSpPr>
          <p:spPr bwMode="auto">
            <a:xfrm>
              <a:off x="5560815" y="5498068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$1.11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6553200" y="2438400"/>
            <a:ext cx="1143000" cy="3657600"/>
            <a:chOff x="6553200" y="2209800"/>
            <a:chExt cx="1143000" cy="3657600"/>
          </a:xfrm>
        </p:grpSpPr>
        <p:sp>
          <p:nvSpPr>
            <p:cNvPr id="166" name="TextBox 165"/>
            <p:cNvSpPr txBox="1">
              <a:spLocks noChangeArrowheads="1"/>
            </p:cNvSpPr>
            <p:nvPr/>
          </p:nvSpPr>
          <p:spPr bwMode="auto">
            <a:xfrm>
              <a:off x="6557365" y="22098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AVC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67" name="TextBox 166"/>
            <p:cNvSpPr txBox="1">
              <a:spLocks noChangeArrowheads="1"/>
            </p:cNvSpPr>
            <p:nvPr/>
          </p:nvSpPr>
          <p:spPr bwMode="auto">
            <a:xfrm>
              <a:off x="6557365" y="2579132"/>
              <a:ext cx="9138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 </a:t>
              </a:r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 --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68" name="TextBox 167"/>
            <p:cNvSpPr txBox="1">
              <a:spLocks noChangeArrowheads="1"/>
            </p:cNvSpPr>
            <p:nvPr/>
          </p:nvSpPr>
          <p:spPr bwMode="auto">
            <a:xfrm>
              <a:off x="6555580" y="2895600"/>
              <a:ext cx="11406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$4.00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69" name="TextBox 168"/>
            <p:cNvSpPr txBox="1">
              <a:spLocks noChangeArrowheads="1"/>
            </p:cNvSpPr>
            <p:nvPr/>
          </p:nvSpPr>
          <p:spPr bwMode="auto">
            <a:xfrm>
              <a:off x="6556175" y="3256002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$3.50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70" name="TextBox 169"/>
            <p:cNvSpPr txBox="1">
              <a:spLocks noChangeArrowheads="1"/>
            </p:cNvSpPr>
            <p:nvPr/>
          </p:nvSpPr>
          <p:spPr bwMode="auto">
            <a:xfrm>
              <a:off x="6554390" y="3572470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$3.67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71" name="TextBox 170"/>
            <p:cNvSpPr txBox="1">
              <a:spLocks noChangeArrowheads="1"/>
            </p:cNvSpPr>
            <p:nvPr/>
          </p:nvSpPr>
          <p:spPr bwMode="auto">
            <a:xfrm>
              <a:off x="6556175" y="3886200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$4.50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72" name="TextBox 171"/>
            <p:cNvSpPr txBox="1">
              <a:spLocks noChangeArrowheads="1"/>
            </p:cNvSpPr>
            <p:nvPr/>
          </p:nvSpPr>
          <p:spPr bwMode="auto">
            <a:xfrm>
              <a:off x="6554390" y="4202668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$5.60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73" name="TextBox 172"/>
            <p:cNvSpPr txBox="1">
              <a:spLocks noChangeArrowheads="1"/>
            </p:cNvSpPr>
            <p:nvPr/>
          </p:nvSpPr>
          <p:spPr bwMode="auto">
            <a:xfrm>
              <a:off x="6554985" y="4563070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$7.83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74" name="TextBox 173"/>
            <p:cNvSpPr txBox="1">
              <a:spLocks noChangeArrowheads="1"/>
            </p:cNvSpPr>
            <p:nvPr/>
          </p:nvSpPr>
          <p:spPr bwMode="auto">
            <a:xfrm>
              <a:off x="6553200" y="4879538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$10.57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75" name="TextBox 174"/>
            <p:cNvSpPr txBox="1">
              <a:spLocks noChangeArrowheads="1"/>
            </p:cNvSpPr>
            <p:nvPr/>
          </p:nvSpPr>
          <p:spPr bwMode="auto">
            <a:xfrm>
              <a:off x="6556770" y="5181600"/>
              <a:ext cx="11394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$14.00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76" name="TextBox 175"/>
            <p:cNvSpPr txBox="1">
              <a:spLocks noChangeArrowheads="1"/>
            </p:cNvSpPr>
            <p:nvPr/>
          </p:nvSpPr>
          <p:spPr bwMode="auto">
            <a:xfrm>
              <a:off x="6554985" y="5498068"/>
              <a:ext cx="11412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$18.00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7696200" y="2438400"/>
            <a:ext cx="1143000" cy="3657600"/>
            <a:chOff x="7696200" y="2209800"/>
            <a:chExt cx="1143000" cy="3657600"/>
          </a:xfrm>
        </p:grpSpPr>
        <p:sp>
          <p:nvSpPr>
            <p:cNvPr id="177" name="TextBox 176"/>
            <p:cNvSpPr txBox="1">
              <a:spLocks noChangeArrowheads="1"/>
            </p:cNvSpPr>
            <p:nvPr/>
          </p:nvSpPr>
          <p:spPr bwMode="auto">
            <a:xfrm>
              <a:off x="7700365" y="22098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ATC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78" name="TextBox 177"/>
            <p:cNvSpPr txBox="1">
              <a:spLocks noChangeArrowheads="1"/>
            </p:cNvSpPr>
            <p:nvPr/>
          </p:nvSpPr>
          <p:spPr bwMode="auto">
            <a:xfrm>
              <a:off x="7700365" y="2579132"/>
              <a:ext cx="11388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  --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79" name="TextBox 178"/>
            <p:cNvSpPr txBox="1">
              <a:spLocks noChangeArrowheads="1"/>
            </p:cNvSpPr>
            <p:nvPr/>
          </p:nvSpPr>
          <p:spPr bwMode="auto">
            <a:xfrm>
              <a:off x="7698580" y="2895600"/>
              <a:ext cx="11406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$14.00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80" name="TextBox 179"/>
            <p:cNvSpPr txBox="1">
              <a:spLocks noChangeArrowheads="1"/>
            </p:cNvSpPr>
            <p:nvPr/>
          </p:nvSpPr>
          <p:spPr bwMode="auto">
            <a:xfrm>
              <a:off x="7699175" y="3256002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$8.50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81" name="TextBox 180"/>
            <p:cNvSpPr txBox="1">
              <a:spLocks noChangeArrowheads="1"/>
            </p:cNvSpPr>
            <p:nvPr/>
          </p:nvSpPr>
          <p:spPr bwMode="auto">
            <a:xfrm>
              <a:off x="7697390" y="3572470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$7.00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82" name="TextBox 181"/>
            <p:cNvSpPr txBox="1">
              <a:spLocks noChangeArrowheads="1"/>
            </p:cNvSpPr>
            <p:nvPr/>
          </p:nvSpPr>
          <p:spPr bwMode="auto">
            <a:xfrm>
              <a:off x="7699175" y="3886200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$7.00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83" name="TextBox 182"/>
            <p:cNvSpPr txBox="1">
              <a:spLocks noChangeArrowheads="1"/>
            </p:cNvSpPr>
            <p:nvPr/>
          </p:nvSpPr>
          <p:spPr bwMode="auto">
            <a:xfrm>
              <a:off x="7697390" y="4202668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$7.60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84" name="TextBox 183"/>
            <p:cNvSpPr txBox="1">
              <a:spLocks noChangeArrowheads="1"/>
            </p:cNvSpPr>
            <p:nvPr/>
          </p:nvSpPr>
          <p:spPr bwMode="auto">
            <a:xfrm>
              <a:off x="7697985" y="4563070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$9.50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85" name="TextBox 184"/>
            <p:cNvSpPr txBox="1">
              <a:spLocks noChangeArrowheads="1"/>
            </p:cNvSpPr>
            <p:nvPr/>
          </p:nvSpPr>
          <p:spPr bwMode="auto">
            <a:xfrm>
              <a:off x="7696200" y="4879538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$12.00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86" name="TextBox 185"/>
            <p:cNvSpPr txBox="1">
              <a:spLocks noChangeArrowheads="1"/>
            </p:cNvSpPr>
            <p:nvPr/>
          </p:nvSpPr>
          <p:spPr bwMode="auto">
            <a:xfrm>
              <a:off x="7699770" y="5181600"/>
              <a:ext cx="11394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$15.25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  <p:sp>
          <p:nvSpPr>
            <p:cNvPr id="187" name="TextBox 186"/>
            <p:cNvSpPr txBox="1">
              <a:spLocks noChangeArrowheads="1"/>
            </p:cNvSpPr>
            <p:nvPr/>
          </p:nvSpPr>
          <p:spPr bwMode="auto">
            <a:xfrm>
              <a:off x="7697985" y="5498068"/>
              <a:ext cx="11412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Verdana" pitchFamily="1" charset="0"/>
                  <a:ea typeface="Verdana" pitchFamily="1" charset="0"/>
                  <a:cs typeface="Verdana" pitchFamily="1" charset="0"/>
                </a:rPr>
                <a:t>$19.11</a:t>
              </a:r>
              <a:endParaRPr lang="en-US" sz="1800" dirty="0">
                <a:latin typeface="Verdana" pitchFamily="1" charset="0"/>
                <a:ea typeface="Verdana" pitchFamily="1" charset="0"/>
                <a:cs typeface="Verdana" pitchFamily="1" charset="0"/>
              </a:endParaRPr>
            </a:p>
          </p:txBody>
        </p:sp>
      </p:grpSp>
      <p:sp>
        <p:nvSpPr>
          <p:cNvPr id="188" name="Rectangle 3"/>
          <p:cNvSpPr txBox="1">
            <a:spLocks noChangeArrowheads="1"/>
          </p:cNvSpPr>
          <p:nvPr/>
        </p:nvSpPr>
        <p:spPr>
          <a:xfrm>
            <a:off x="1291830" y="1609332"/>
            <a:ext cx="17526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- Total Cost (TC)</a:t>
            </a:r>
            <a:endParaRPr lang="en-US" sz="1800" dirty="0">
              <a:latin typeface="+mn-lt"/>
            </a:endParaRPr>
          </a:p>
        </p:txBody>
      </p:sp>
      <p:sp>
        <p:nvSpPr>
          <p:cNvPr id="111" name="Rectangle 3"/>
          <p:cNvSpPr txBox="1">
            <a:spLocks noChangeArrowheads="1"/>
          </p:cNvSpPr>
          <p:nvPr/>
        </p:nvSpPr>
        <p:spPr>
          <a:xfrm>
            <a:off x="3428702" y="1011434"/>
            <a:ext cx="3962698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costs that </a:t>
            </a:r>
            <a:r>
              <a:rPr lang="en-US" sz="1800" b="1" dirty="0" smtClean="0">
                <a:latin typeface="+mn-lt"/>
              </a:rPr>
              <a:t>don’t</a:t>
            </a:r>
            <a:r>
              <a:rPr lang="en-US" sz="1800" dirty="0" smtClean="0">
                <a:latin typeface="+mn-lt"/>
              </a:rPr>
              <a:t> vary as output changes </a:t>
            </a:r>
            <a:endParaRPr lang="en-US" sz="1800" dirty="0">
              <a:latin typeface="+mn-lt"/>
            </a:endParaRPr>
          </a:p>
        </p:txBody>
      </p:sp>
      <p:sp>
        <p:nvSpPr>
          <p:cNvPr id="122" name="Rectangle 3"/>
          <p:cNvSpPr txBox="1">
            <a:spLocks noChangeArrowheads="1"/>
          </p:cNvSpPr>
          <p:nvPr/>
        </p:nvSpPr>
        <p:spPr>
          <a:xfrm>
            <a:off x="3429000" y="1295400"/>
            <a:ext cx="381357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costs that </a:t>
            </a:r>
            <a:r>
              <a:rPr lang="en-US" sz="1800" b="1" dirty="0" smtClean="0">
                <a:latin typeface="+mn-lt"/>
              </a:rPr>
              <a:t>do</a:t>
            </a:r>
            <a:r>
              <a:rPr lang="en-US" sz="1800" dirty="0" smtClean="0">
                <a:latin typeface="+mn-lt"/>
              </a:rPr>
              <a:t> vary as output changes </a:t>
            </a:r>
            <a:endParaRPr lang="en-US" sz="1800" dirty="0">
              <a:latin typeface="+mn-lt"/>
            </a:endParaRPr>
          </a:p>
        </p:txBody>
      </p:sp>
      <p:sp>
        <p:nvSpPr>
          <p:cNvPr id="123" name="Rectangle 3"/>
          <p:cNvSpPr txBox="1">
            <a:spLocks noChangeArrowheads="1"/>
          </p:cNvSpPr>
          <p:nvPr/>
        </p:nvSpPr>
        <p:spPr>
          <a:xfrm>
            <a:off x="3429000" y="1600200"/>
            <a:ext cx="1827907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TC = TFC + TVC</a:t>
            </a:r>
            <a:endParaRPr lang="en-US" sz="1800" dirty="0">
              <a:latin typeface="+mn-lt"/>
            </a:endParaRPr>
          </a:p>
        </p:txBody>
      </p:sp>
      <p:sp>
        <p:nvSpPr>
          <p:cNvPr id="124" name="Rectangle 3"/>
          <p:cNvSpPr txBox="1">
            <a:spLocks noChangeArrowheads="1"/>
          </p:cNvSpPr>
          <p:nvPr/>
        </p:nvSpPr>
        <p:spPr>
          <a:xfrm>
            <a:off x="1295399" y="1905000"/>
            <a:ext cx="2208907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- Marginal Cost (</a:t>
            </a:r>
            <a:r>
              <a:rPr lang="en-US" sz="1800" dirty="0">
                <a:latin typeface="+mn-lt"/>
              </a:rPr>
              <a:t>M</a:t>
            </a:r>
            <a:r>
              <a:rPr lang="en-US" sz="1800" dirty="0" smtClean="0">
                <a:latin typeface="+mn-lt"/>
              </a:rPr>
              <a:t>C)</a:t>
            </a:r>
            <a:endParaRPr lang="en-US" sz="1800" dirty="0">
              <a:latin typeface="+mn-lt"/>
            </a:endParaRPr>
          </a:p>
        </p:txBody>
      </p:sp>
      <p:sp>
        <p:nvSpPr>
          <p:cNvPr id="125" name="Rectangle 3"/>
          <p:cNvSpPr txBox="1">
            <a:spLocks noChangeArrowheads="1"/>
          </p:cNvSpPr>
          <p:nvPr/>
        </p:nvSpPr>
        <p:spPr>
          <a:xfrm>
            <a:off x="3429000" y="1918998"/>
            <a:ext cx="42672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t</a:t>
            </a:r>
            <a:r>
              <a:rPr lang="en-US" sz="1800" dirty="0" smtClean="0">
                <a:latin typeface="+mn-lt"/>
              </a:rPr>
              <a:t>he cost of producing one more output (Q)</a:t>
            </a:r>
            <a:endParaRPr lang="en-US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7231093" y="152400"/>
                <a:ext cx="1684307" cy="841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itchFamily="18" charset="0"/>
                          <a:ea typeface="Cambria Math" pitchFamily="18" charset="0"/>
                        </a:rPr>
                        <m:t>𝑀𝐶</m:t>
                      </m:r>
                      <m:r>
                        <a:rPr lang="en-US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itchFamily="18" charset="0"/>
                              <a:ea typeface="Cambria Math" pitchFamily="18" charset="0"/>
                            </a:rPr>
                            <m:t>∆</m:t>
                          </m:r>
                          <m:r>
                            <a:rPr lang="en-US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𝑇𝐶</m:t>
                          </m:r>
                        </m:num>
                        <m:den>
                          <m:r>
                            <a:rPr lang="en-US" i="1" smtClean="0">
                              <a:latin typeface="Cambria Math" pitchFamily="18" charset="0"/>
                              <a:ea typeface="Cambria Math" pitchFamily="18" charset="0"/>
                            </a:rPr>
                            <m:t>∆</m:t>
                          </m:r>
                          <m:r>
                            <a:rPr lang="en-US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093" y="152400"/>
                <a:ext cx="1684307" cy="84119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7239000" y="257297"/>
                <a:ext cx="1828800" cy="657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AF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𝐶</m:t>
                    </m:r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  <m:t>𝑇</m:t>
                        </m:r>
                        <m:r>
                          <a:rPr lang="en-US" i="1" smtClean="0">
                            <a:latin typeface="Cambria Math" pitchFamily="18" charset="0"/>
                            <a:ea typeface="Cambria Math" pitchFamily="18" charset="0"/>
                          </a:rPr>
                          <m:t>𝐹𝐶</m:t>
                        </m:r>
                      </m:num>
                      <m:den>
                        <m:r>
                          <a:rPr lang="en-US" i="1" smtClean="0">
                            <a:latin typeface="Cambria Math" pitchFamily="18" charset="0"/>
                            <a:ea typeface="Cambria Math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57297"/>
                <a:ext cx="1828800" cy="657103"/>
              </a:xfrm>
              <a:prstGeom prst="rect">
                <a:avLst/>
              </a:prstGeom>
              <a:blipFill rotWithShape="1">
                <a:blip r:embed="rId3"/>
                <a:stretch>
                  <a:fillRect l="-5333" b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7239000" y="257297"/>
                <a:ext cx="1828800" cy="657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AV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𝐶</m:t>
                    </m:r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  <m:t>𝑇𝑉</m:t>
                        </m:r>
                        <m:r>
                          <a:rPr lang="en-US" i="1" smtClean="0">
                            <a:latin typeface="Cambria Math" pitchFamily="18" charset="0"/>
                            <a:ea typeface="Cambria Math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 smtClean="0">
                            <a:latin typeface="Cambria Math" pitchFamily="18" charset="0"/>
                            <a:ea typeface="Cambria Math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57297"/>
                <a:ext cx="1828800" cy="657103"/>
              </a:xfrm>
              <a:prstGeom prst="rect">
                <a:avLst/>
              </a:prstGeom>
              <a:blipFill rotWithShape="1">
                <a:blip r:embed="rId4"/>
                <a:stretch>
                  <a:fillRect l="-5333" b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7239000" y="257297"/>
                <a:ext cx="1790700" cy="657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AT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𝐶</m:t>
                    </m:r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  <m:t>𝑇</m:t>
                        </m:r>
                        <m:r>
                          <a:rPr lang="en-US" i="1" smtClean="0">
                            <a:latin typeface="Cambria Math" pitchFamily="18" charset="0"/>
                            <a:ea typeface="Cambria Math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 smtClean="0">
                            <a:latin typeface="Cambria Math" pitchFamily="18" charset="0"/>
                            <a:ea typeface="Cambria Math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57297"/>
                <a:ext cx="1790700" cy="657103"/>
              </a:xfrm>
              <a:prstGeom prst="rect">
                <a:avLst/>
              </a:prstGeom>
              <a:blipFill rotWithShape="1">
                <a:blip r:embed="rId5"/>
                <a:stretch>
                  <a:fillRect l="-5461" b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24" grpId="0"/>
      <p:bldP spid="58" grpId="0"/>
      <p:bldP spid="87" grpId="0"/>
      <p:bldP spid="88" grpId="0"/>
      <p:bldP spid="99" grpId="0"/>
      <p:bldP spid="110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88" grpId="0"/>
      <p:bldP spid="111" grpId="0"/>
      <p:bldP spid="122" grpId="0"/>
      <p:bldP spid="123" grpId="0"/>
      <p:bldP spid="124" grpId="0"/>
      <p:bldP spid="125" grpId="0"/>
      <p:bldP spid="128" grpId="0"/>
      <p:bldP spid="128" grpId="1"/>
      <p:bldP spid="129" grpId="0"/>
      <p:bldP spid="129" grpId="1"/>
      <p:bldP spid="130" grpId="0"/>
      <p:bldP spid="130" grpId="1"/>
      <p:bldP spid="1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3657600" y="0"/>
            <a:ext cx="51054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kern="0" dirty="0" smtClean="0">
                <a:latin typeface="+mj-lt"/>
                <a:ea typeface="+mj-ea"/>
                <a:cs typeface="+mj-cs"/>
              </a:rPr>
              <a:t>Cost of Production</a:t>
            </a:r>
            <a:endParaRPr lang="en-US" sz="32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892998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Calculation Equations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2010 </a:t>
            </a:r>
            <a:r>
              <a:rPr lang="en-US" sz="1000" dirty="0" err="1" smtClean="0"/>
              <a:t>eStudy.us</a:t>
            </a:r>
            <a:r>
              <a:rPr lang="en-US" sz="1000" dirty="0" smtClean="0"/>
              <a:t>  michael.roberson@eStudy.us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909935"/>
            <a:ext cx="1796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+mn-lt"/>
              </a:rPr>
              <a:t>a</a:t>
            </a:r>
            <a:r>
              <a:rPr lang="en-US" b="1" i="1" dirty="0" smtClean="0">
                <a:latin typeface="+mn-lt"/>
              </a:rPr>
              <a:t>t Q = 6</a:t>
            </a:r>
            <a:endParaRPr lang="en-US" b="1" i="1" dirty="0"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11482"/>
              </p:ext>
            </p:extLst>
          </p:nvPr>
        </p:nvGraphicFramePr>
        <p:xfrm>
          <a:off x="1708897" y="1524000"/>
          <a:ext cx="298300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" name="Equation" r:id="rId3" imgW="1536480" imgH="431640" progId="Equation.3">
                  <p:embed/>
                </p:oleObj>
              </mc:Choice>
              <mc:Fallback>
                <p:oleObj name="Equation" r:id="rId3" imgW="15364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08897" y="1524000"/>
                        <a:ext cx="2983006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174910"/>
              </p:ext>
            </p:extLst>
          </p:nvPr>
        </p:nvGraphicFramePr>
        <p:xfrm>
          <a:off x="5089525" y="1549400"/>
          <a:ext cx="278923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" name="Equation" r:id="rId5" imgW="1434960" imgH="393480" progId="Equation.3">
                  <p:embed/>
                </p:oleObj>
              </mc:Choice>
              <mc:Fallback>
                <p:oleObj name="Equation" r:id="rId5" imgW="143496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1549400"/>
                        <a:ext cx="2789238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493631"/>
              </p:ext>
            </p:extLst>
          </p:nvPr>
        </p:nvGraphicFramePr>
        <p:xfrm>
          <a:off x="1697037" y="2527300"/>
          <a:ext cx="15795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" name="Equation" r:id="rId7" imgW="812520" imgH="419040" progId="Equation.3">
                  <p:embed/>
                </p:oleObj>
              </mc:Choice>
              <mc:Fallback>
                <p:oleObj name="Equation" r:id="rId7" imgW="81252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7" y="2527300"/>
                        <a:ext cx="157956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50828"/>
              </p:ext>
            </p:extLst>
          </p:nvPr>
        </p:nvGraphicFramePr>
        <p:xfrm>
          <a:off x="5006975" y="3508148"/>
          <a:ext cx="15303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" name="Equation" r:id="rId9" imgW="787320" imgH="393480" progId="Equation.3">
                  <p:embed/>
                </p:oleObj>
              </mc:Choice>
              <mc:Fallback>
                <p:oleObj name="Equation" r:id="rId9" imgW="7873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3508148"/>
                        <a:ext cx="15303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003910"/>
              </p:ext>
            </p:extLst>
          </p:nvPr>
        </p:nvGraphicFramePr>
        <p:xfrm>
          <a:off x="1646238" y="3505200"/>
          <a:ext cx="15795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8" name="Equation" r:id="rId11" imgW="812520" imgH="419040" progId="Equation.3">
                  <p:embed/>
                </p:oleObj>
              </mc:Choice>
              <mc:Fallback>
                <p:oleObj name="Equation" r:id="rId11" imgW="8125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3505200"/>
                        <a:ext cx="157956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222698"/>
              </p:ext>
            </p:extLst>
          </p:nvPr>
        </p:nvGraphicFramePr>
        <p:xfrm>
          <a:off x="5076825" y="2514600"/>
          <a:ext cx="15303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9" name="Equation" r:id="rId13" imgW="787320" imgH="393480" progId="Equation.3">
                  <p:embed/>
                </p:oleObj>
              </mc:Choice>
              <mc:Fallback>
                <p:oleObj name="Equation" r:id="rId13" imgW="78732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514600"/>
                        <a:ext cx="15303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964926"/>
              </p:ext>
            </p:extLst>
          </p:nvPr>
        </p:nvGraphicFramePr>
        <p:xfrm>
          <a:off x="1666875" y="4572000"/>
          <a:ext cx="13811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" name="Equation" r:id="rId15" imgW="711000" imgH="419040" progId="Equation.3">
                  <p:embed/>
                </p:oleObj>
              </mc:Choice>
              <mc:Fallback>
                <p:oleObj name="Equation" r:id="rId15" imgW="71100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4572000"/>
                        <a:ext cx="13811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925922"/>
              </p:ext>
            </p:extLst>
          </p:nvPr>
        </p:nvGraphicFramePr>
        <p:xfrm>
          <a:off x="1676400" y="5638800"/>
          <a:ext cx="24161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1" name="Equation" r:id="rId17" imgW="1244520" imgH="177480" progId="Equation.3">
                  <p:embed/>
                </p:oleObj>
              </mc:Choice>
              <mc:Fallback>
                <p:oleObj name="Equation" r:id="rId17" imgW="1244520" imgH="177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638800"/>
                        <a:ext cx="24161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797657"/>
              </p:ext>
            </p:extLst>
          </p:nvPr>
        </p:nvGraphicFramePr>
        <p:xfrm>
          <a:off x="5006975" y="4573360"/>
          <a:ext cx="15303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2" name="Equation" r:id="rId19" imgW="787320" imgH="393480" progId="Equation.3">
                  <p:embed/>
                </p:oleObj>
              </mc:Choice>
              <mc:Fallback>
                <p:oleObj name="Equation" r:id="rId19" imgW="78732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4573360"/>
                        <a:ext cx="15303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676273"/>
              </p:ext>
            </p:extLst>
          </p:nvPr>
        </p:nvGraphicFramePr>
        <p:xfrm>
          <a:off x="5006975" y="5648098"/>
          <a:ext cx="26130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3" name="Equation" r:id="rId21" imgW="1346040" imgH="177480" progId="Equation.3">
                  <p:embed/>
                </p:oleObj>
              </mc:Choice>
              <mc:Fallback>
                <p:oleObj name="Equation" r:id="rId21" imgW="1346040" imgH="177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5648098"/>
                        <a:ext cx="261302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687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3657600" y="0"/>
            <a:ext cx="51054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kern="0" dirty="0" smtClean="0">
                <a:latin typeface="+mj-lt"/>
                <a:ea typeface="+mj-ea"/>
                <a:cs typeface="+mj-cs"/>
              </a:rPr>
              <a:t>Production Function - Hay</a:t>
            </a:r>
            <a:endParaRPr lang="en-US" sz="32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2009 </a:t>
            </a:r>
            <a:r>
              <a:rPr lang="en-US" sz="1000" dirty="0" err="1" smtClean="0"/>
              <a:t>eStudy.us</a:t>
            </a:r>
            <a:r>
              <a:rPr lang="en-US" sz="1000" dirty="0" smtClean="0"/>
              <a:t>  michael.roberson@eStudy.us</a:t>
            </a:r>
            <a:endParaRPr lang="en-US" sz="1000" dirty="0"/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>
          <a:xfrm>
            <a:off x="7799238" y="4563854"/>
            <a:ext cx="148687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dirty="0" smtClean="0">
                <a:latin typeface="+mn-lt"/>
              </a:rPr>
              <a:t>Diminishing Marginal Product</a:t>
            </a:r>
            <a:endParaRPr lang="en-US" sz="1200" dirty="0">
              <a:latin typeface="+mn-lt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044149" y="3152226"/>
            <a:ext cx="0" cy="238531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600200" y="1066800"/>
            <a:ext cx="32508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</a:pPr>
            <a:r>
              <a:rPr lang="en-US" sz="2000" dirty="0" smtClean="0">
                <a:latin typeface="+mn-lt"/>
              </a:rPr>
              <a:t>Using the hay example</a:t>
            </a:r>
          </a:p>
        </p:txBody>
      </p:sp>
      <p:cxnSp>
        <p:nvCxnSpPr>
          <p:cNvPr id="83" name="Straight Connector 82"/>
          <p:cNvCxnSpPr/>
          <p:nvPr/>
        </p:nvCxnSpPr>
        <p:spPr>
          <a:xfrm flipH="1" flipV="1">
            <a:off x="6104277" y="3154680"/>
            <a:ext cx="947057" cy="83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562599" y="3001624"/>
            <a:ext cx="541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0.32</a:t>
            </a:r>
            <a:endParaRPr lang="en-US" sz="1400" dirty="0">
              <a:latin typeface="+mn-lt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600200" y="1466910"/>
            <a:ext cx="32508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</a:pPr>
            <a:r>
              <a:rPr lang="en-US" sz="2000" dirty="0" smtClean="0">
                <a:latin typeface="+mn-lt"/>
              </a:rPr>
              <a:t>Minimum marginal </a:t>
            </a:r>
            <a:r>
              <a:rPr lang="en-US" sz="2000" dirty="0"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ost corresponds to maximum marginal </a:t>
            </a:r>
            <a:r>
              <a:rPr lang="en-US" sz="2000" dirty="0">
                <a:latin typeface="+mn-lt"/>
              </a:rPr>
              <a:t>p</a:t>
            </a:r>
            <a:r>
              <a:rPr lang="en-US" sz="2000" dirty="0" smtClean="0">
                <a:latin typeface="+mn-lt"/>
              </a:rPr>
              <a:t>roduct</a:t>
            </a:r>
          </a:p>
        </p:txBody>
      </p:sp>
      <p:cxnSp>
        <p:nvCxnSpPr>
          <p:cNvPr id="125" name="Straight Connector 124"/>
          <p:cNvCxnSpPr/>
          <p:nvPr/>
        </p:nvCxnSpPr>
        <p:spPr>
          <a:xfrm flipH="1" flipV="1">
            <a:off x="2438400" y="4669138"/>
            <a:ext cx="947057" cy="83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2057400" y="4495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50</a:t>
            </a:r>
            <a:endParaRPr lang="en-US" sz="1400" dirty="0">
              <a:latin typeface="+mn-lt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3383280" y="4664167"/>
            <a:ext cx="0" cy="89843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Brace 31"/>
          <p:cNvSpPr/>
          <p:nvPr/>
        </p:nvSpPr>
        <p:spPr>
          <a:xfrm rot="19046060">
            <a:off x="7561348" y="4488965"/>
            <a:ext cx="279108" cy="7683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7669351" y="5176744"/>
            <a:ext cx="0" cy="36045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 flipV="1">
            <a:off x="6104277" y="5177577"/>
            <a:ext cx="1557974" cy="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7656442" y="2583059"/>
            <a:ext cx="14288" cy="296982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>
            <a:off x="6104278" y="2590800"/>
            <a:ext cx="1543686" cy="952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5562599" y="2438400"/>
            <a:ext cx="546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0.80</a:t>
            </a:r>
            <a:endParaRPr lang="en-US" sz="1400" dirty="0"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723277" y="502622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10</a:t>
            </a:r>
            <a:endParaRPr lang="en-US" sz="1400" dirty="0"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396344" y="3837801"/>
            <a:ext cx="5595256" cy="2029599"/>
            <a:chOff x="3396344" y="3837801"/>
            <a:chExt cx="5595256" cy="2029599"/>
          </a:xfrm>
        </p:grpSpPr>
        <p:grpSp>
          <p:nvGrpSpPr>
            <p:cNvPr id="137" name="Group 136"/>
            <p:cNvGrpSpPr/>
            <p:nvPr/>
          </p:nvGrpSpPr>
          <p:grpSpPr>
            <a:xfrm>
              <a:off x="3396344" y="3886200"/>
              <a:ext cx="5146333" cy="1887510"/>
              <a:chOff x="3396344" y="3886200"/>
              <a:chExt cx="5146333" cy="1887510"/>
            </a:xfrm>
          </p:grpSpPr>
          <p:cxnSp>
            <p:nvCxnSpPr>
              <p:cNvPr id="103" name="Straight Connector 102"/>
              <p:cNvCxnSpPr>
                <a:stCxn id="96" idx="1"/>
              </p:cNvCxnSpPr>
              <p:nvPr/>
            </p:nvCxnSpPr>
            <p:spPr>
              <a:xfrm flipH="1" flipV="1">
                <a:off x="6104277" y="4669138"/>
                <a:ext cx="947057" cy="833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>
              <a:xfrm>
                <a:off x="3396344" y="3886200"/>
                <a:ext cx="5146333" cy="1887510"/>
                <a:chOff x="3396344" y="3886200"/>
                <a:chExt cx="5146333" cy="1887510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 flipH="1" flipV="1">
                  <a:off x="3396344" y="4667640"/>
                  <a:ext cx="2699656" cy="6530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5" name="Group 84"/>
                <p:cNvGrpSpPr/>
                <p:nvPr/>
              </p:nvGrpSpPr>
              <p:grpSpPr>
                <a:xfrm>
                  <a:off x="6104277" y="3886200"/>
                  <a:ext cx="2438400" cy="1887510"/>
                  <a:chOff x="1981200" y="3886200"/>
                  <a:chExt cx="2438400" cy="1887510"/>
                </a:xfrm>
              </p:grpSpPr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3737999" y="5176744"/>
                    <a:ext cx="62658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MP</a:t>
                    </a:r>
                    <a:endParaRPr lang="en-US" sz="1200" dirty="0">
                      <a:latin typeface="Verdana" pitchFamily="34" charset="0"/>
                      <a:ea typeface="Verdana" pitchFamily="34" charset="0"/>
                      <a:cs typeface="Verdana" pitchFamily="34" charset="0"/>
                    </a:endParaRPr>
                  </a:p>
                </p:txBody>
              </p:sp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1981200" y="3886200"/>
                    <a:ext cx="0" cy="166192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>
                    <a:off x="1981200" y="5548122"/>
                    <a:ext cx="243840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flipV="1">
                    <a:off x="2294491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flipV="1">
                    <a:off x="2607781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flipV="1">
                    <a:off x="2921072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flipV="1">
                    <a:off x="3234362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V="1">
                    <a:off x="3547653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flipV="1">
                    <a:off x="3860943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5" name="Group 94"/>
                  <p:cNvGrpSpPr/>
                  <p:nvPr/>
                </p:nvGrpSpPr>
                <p:grpSpPr>
                  <a:xfrm>
                    <a:off x="2200503" y="5610846"/>
                    <a:ext cx="1723098" cy="162864"/>
                    <a:chOff x="2362200" y="5257799"/>
                    <a:chExt cx="2514600" cy="276999"/>
                  </a:xfrm>
                </p:grpSpPr>
                <p:sp>
                  <p:nvSpPr>
                    <p:cNvPr id="97" name="TextBox 96"/>
                    <p:cNvSpPr txBox="1"/>
                    <p:nvPr/>
                  </p:nvSpPr>
                  <p:spPr>
                    <a:xfrm>
                      <a:off x="23622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98" name="TextBox 97"/>
                    <p:cNvSpPr txBox="1"/>
                    <p:nvPr/>
                  </p:nvSpPr>
                  <p:spPr>
                    <a:xfrm>
                      <a:off x="28194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99" name="TextBox 98"/>
                    <p:cNvSpPr txBox="1"/>
                    <p:nvPr/>
                  </p:nvSpPr>
                  <p:spPr>
                    <a:xfrm>
                      <a:off x="32766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100" name="TextBox 99"/>
                    <p:cNvSpPr txBox="1"/>
                    <p:nvPr/>
                  </p:nvSpPr>
                  <p:spPr>
                    <a:xfrm>
                      <a:off x="37338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101" name="TextBox 100"/>
                    <p:cNvSpPr txBox="1"/>
                    <p:nvPr/>
                  </p:nvSpPr>
                  <p:spPr>
                    <a:xfrm>
                      <a:off x="41910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102" name="TextBox 101"/>
                    <p:cNvSpPr txBox="1"/>
                    <p:nvPr/>
                  </p:nvSpPr>
                  <p:spPr>
                    <a:xfrm>
                      <a:off x="46482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</p:grpSp>
              <p:sp>
                <p:nvSpPr>
                  <p:cNvPr id="96" name="Freeform 95"/>
                  <p:cNvSpPr/>
                  <p:nvPr/>
                </p:nvSpPr>
                <p:spPr>
                  <a:xfrm>
                    <a:off x="2275114" y="4669138"/>
                    <a:ext cx="1524000" cy="784605"/>
                  </a:xfrm>
                  <a:custGeom>
                    <a:avLst/>
                    <a:gdLst>
                      <a:gd name="connsiteX0" fmla="*/ 0 w 1524000"/>
                      <a:gd name="connsiteY0" fmla="*/ 664862 h 784605"/>
                      <a:gd name="connsiteX1" fmla="*/ 653143 w 1524000"/>
                      <a:gd name="connsiteY1" fmla="*/ 833 h 784605"/>
                      <a:gd name="connsiteX2" fmla="*/ 1524000 w 1524000"/>
                      <a:gd name="connsiteY2" fmla="*/ 784605 h 784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524000" h="784605">
                        <a:moveTo>
                          <a:pt x="0" y="664862"/>
                        </a:moveTo>
                        <a:cubicBezTo>
                          <a:pt x="199571" y="322869"/>
                          <a:pt x="399143" y="-19124"/>
                          <a:pt x="653143" y="833"/>
                        </a:cubicBezTo>
                        <a:cubicBezTo>
                          <a:pt x="907143" y="20790"/>
                          <a:pt x="1386114" y="661234"/>
                          <a:pt x="1524000" y="784605"/>
                        </a:cubicBezTo>
                      </a:path>
                    </a:pathLst>
                  </a:cu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4" name="TextBox 103"/>
                <p:cNvSpPr txBox="1"/>
                <p:nvPr/>
              </p:nvSpPr>
              <p:spPr>
                <a:xfrm>
                  <a:off x="5723277" y="4495800"/>
                  <a:ext cx="4572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+mn-lt"/>
                    </a:rPr>
                    <a:t>25</a:t>
                  </a:r>
                  <a:endParaRPr lang="en-US" sz="1400" dirty="0">
                    <a:latin typeface="+mn-lt"/>
                  </a:endParaRPr>
                </a:p>
              </p:txBody>
            </p:sp>
            <p:cxnSp>
              <p:nvCxnSpPr>
                <p:cNvPr id="106" name="Straight Connector 105"/>
                <p:cNvCxnSpPr/>
                <p:nvPr/>
              </p:nvCxnSpPr>
              <p:spPr>
                <a:xfrm flipV="1">
                  <a:off x="7049157" y="4664167"/>
                  <a:ext cx="0" cy="898433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9" name="TextBox 138"/>
            <p:cNvSpPr txBox="1"/>
            <p:nvPr/>
          </p:nvSpPr>
          <p:spPr>
            <a:xfrm>
              <a:off x="5715000" y="383780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Hay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8229600" y="559040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Workers</a:t>
              </a:r>
              <a:endParaRPr lang="en-US" sz="1200" dirty="0">
                <a:latin typeface="+mn-lt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23277" y="1140023"/>
            <a:ext cx="2963523" cy="2593777"/>
            <a:chOff x="5723277" y="1140023"/>
            <a:chExt cx="2963523" cy="2593777"/>
          </a:xfrm>
        </p:grpSpPr>
        <p:grpSp>
          <p:nvGrpSpPr>
            <p:cNvPr id="16" name="Group 15"/>
            <p:cNvGrpSpPr/>
            <p:nvPr/>
          </p:nvGrpSpPr>
          <p:grpSpPr>
            <a:xfrm>
              <a:off x="6104277" y="1225960"/>
              <a:ext cx="2582523" cy="2507840"/>
              <a:chOff x="6104277" y="1225960"/>
              <a:chExt cx="2582523" cy="2507840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6104277" y="1225960"/>
                <a:ext cx="2506323" cy="2507840"/>
                <a:chOff x="1981200" y="1216522"/>
                <a:chExt cx="2506323" cy="2507840"/>
              </a:xfrm>
            </p:grpSpPr>
            <p:sp>
              <p:nvSpPr>
                <p:cNvPr id="63" name="TextBox 62"/>
                <p:cNvSpPr txBox="1"/>
                <p:nvPr/>
              </p:nvSpPr>
              <p:spPr>
                <a:xfrm>
                  <a:off x="3860943" y="1367275"/>
                  <a:ext cx="626580" cy="2511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MC</a:t>
                  </a:r>
                  <a:endParaRPr lang="en-US" sz="1200" dirty="0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2531596" y="1468246"/>
                  <a:ext cx="1809688" cy="1659358"/>
                </a:xfrm>
                <a:custGeom>
                  <a:avLst/>
                  <a:gdLst>
                    <a:gd name="connsiteX0" fmla="*/ 0 w 3187700"/>
                    <a:gd name="connsiteY0" fmla="*/ 1905000 h 2583984"/>
                    <a:gd name="connsiteX1" fmla="*/ 990600 w 3187700"/>
                    <a:gd name="connsiteY1" fmla="*/ 2476500 h 2583984"/>
                    <a:gd name="connsiteX2" fmla="*/ 3187700 w 3187700"/>
                    <a:gd name="connsiteY2" fmla="*/ 0 h 25839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187700" h="2583984">
                      <a:moveTo>
                        <a:pt x="0" y="1905000"/>
                      </a:moveTo>
                      <a:cubicBezTo>
                        <a:pt x="229658" y="2349500"/>
                        <a:pt x="459317" y="2794000"/>
                        <a:pt x="990600" y="2476500"/>
                      </a:cubicBezTo>
                      <a:cubicBezTo>
                        <a:pt x="1521883" y="2159000"/>
                        <a:pt x="2813050" y="499533"/>
                        <a:pt x="3187700" y="0"/>
                      </a:cubicBezTo>
                    </a:path>
                  </a:pathLst>
                </a:cu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981200" y="1216522"/>
                  <a:ext cx="0" cy="2195322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1981200" y="3411844"/>
                  <a:ext cx="2438400" cy="0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V="1">
                  <a:off x="2294491" y="3367042"/>
                  <a:ext cx="0" cy="896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V="1">
                  <a:off x="2607781" y="3367042"/>
                  <a:ext cx="0" cy="896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V="1">
                  <a:off x="2921072" y="3367042"/>
                  <a:ext cx="0" cy="896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flipV="1">
                  <a:off x="3234362" y="3367042"/>
                  <a:ext cx="0" cy="896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3547653" y="3367042"/>
                  <a:ext cx="0" cy="896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V="1">
                  <a:off x="3860943" y="3367042"/>
                  <a:ext cx="0" cy="896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3" name="Group 72"/>
                <p:cNvGrpSpPr/>
                <p:nvPr/>
              </p:nvGrpSpPr>
              <p:grpSpPr>
                <a:xfrm>
                  <a:off x="2137799" y="3447363"/>
                  <a:ext cx="2103293" cy="276999"/>
                  <a:chOff x="2264565" y="5257799"/>
                  <a:chExt cx="3069436" cy="471120"/>
                </a:xfrm>
              </p:grpSpPr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2264565" y="5257799"/>
                    <a:ext cx="594360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alibri" pitchFamily="34" charset="0"/>
                        <a:cs typeface="Calibri" pitchFamily="34" charset="0"/>
                      </a:rPr>
                      <a:t>10</a:t>
                    </a:r>
                    <a:endParaRPr lang="en-US" sz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2709374" y="5257799"/>
                    <a:ext cx="571498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alibri" pitchFamily="34" charset="0"/>
                        <a:cs typeface="Calibri" pitchFamily="34" charset="0"/>
                      </a:rPr>
                      <a:t>25</a:t>
                    </a:r>
                    <a:endParaRPr lang="en-US" sz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3154184" y="5257799"/>
                    <a:ext cx="571500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alibri" pitchFamily="34" charset="0"/>
                        <a:cs typeface="Calibri" pitchFamily="34" charset="0"/>
                      </a:rPr>
                      <a:t>50</a:t>
                    </a:r>
                    <a:endParaRPr lang="en-US" sz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3598993" y="5257799"/>
                    <a:ext cx="571498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alibri" pitchFamily="34" charset="0"/>
                        <a:cs typeface="Calibri" pitchFamily="34" charset="0"/>
                      </a:rPr>
                      <a:t>65</a:t>
                    </a:r>
                    <a:endParaRPr lang="en-US" sz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4043802" y="5257799"/>
                    <a:ext cx="594360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alibri" pitchFamily="34" charset="0"/>
                        <a:cs typeface="Calibri" pitchFamily="34" charset="0"/>
                      </a:rPr>
                      <a:t>75</a:t>
                    </a:r>
                    <a:endParaRPr lang="en-US" sz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4599814" y="5257799"/>
                    <a:ext cx="571500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alibri" pitchFamily="34" charset="0"/>
                        <a:cs typeface="Calibri" pitchFamily="34" charset="0"/>
                      </a:rPr>
                      <a:t>80</a:t>
                    </a:r>
                    <a:endParaRPr lang="en-US" sz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5105401" y="5257799"/>
                    <a:ext cx="228600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sz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</p:grpSp>
          </p:grpSp>
          <p:sp>
            <p:nvSpPr>
              <p:cNvPr id="141" name="TextBox 140"/>
              <p:cNvSpPr txBox="1"/>
              <p:nvPr/>
            </p:nvSpPr>
            <p:spPr>
              <a:xfrm>
                <a:off x="8229600" y="3380601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+mn-lt"/>
                  </a:rPr>
                  <a:t>Hay</a:t>
                </a:r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142" name="TextBox 141"/>
            <p:cNvSpPr txBox="1"/>
            <p:nvPr/>
          </p:nvSpPr>
          <p:spPr>
            <a:xfrm>
              <a:off x="5723277" y="1140023"/>
              <a:ext cx="385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+mn-lt"/>
                </a:rPr>
                <a:t>$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993900" y="3886200"/>
            <a:ext cx="3340100" cy="1953399"/>
            <a:chOff x="1993900" y="3886200"/>
            <a:chExt cx="3340100" cy="1953399"/>
          </a:xfrm>
        </p:grpSpPr>
        <p:grpSp>
          <p:nvGrpSpPr>
            <p:cNvPr id="33" name="Group 32"/>
            <p:cNvGrpSpPr/>
            <p:nvPr/>
          </p:nvGrpSpPr>
          <p:grpSpPr>
            <a:xfrm>
              <a:off x="2438400" y="3886200"/>
              <a:ext cx="2438400" cy="1887510"/>
              <a:chOff x="2438400" y="3886200"/>
              <a:chExt cx="2438400" cy="1887510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2438400" y="3886200"/>
                <a:ext cx="0" cy="166192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11"/>
              <p:cNvGrpSpPr/>
              <p:nvPr/>
            </p:nvGrpSpPr>
            <p:grpSpPr>
              <a:xfrm>
                <a:off x="2438400" y="4067882"/>
                <a:ext cx="2438400" cy="1705828"/>
                <a:chOff x="2438400" y="4067882"/>
                <a:chExt cx="2438400" cy="1705828"/>
              </a:xfrm>
            </p:grpSpPr>
            <p:sp>
              <p:nvSpPr>
                <p:cNvPr id="108" name="TextBox 107"/>
                <p:cNvSpPr txBox="1"/>
                <p:nvPr/>
              </p:nvSpPr>
              <p:spPr>
                <a:xfrm>
                  <a:off x="3864383" y="4067882"/>
                  <a:ext cx="46993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T</a:t>
                  </a:r>
                  <a:r>
                    <a:rPr lang="en-US" sz="1200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P</a:t>
                  </a:r>
                  <a:endParaRPr lang="en-US" sz="1200" dirty="0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2438400" y="4330700"/>
                  <a:ext cx="2438400" cy="1443010"/>
                  <a:chOff x="2438400" y="4330700"/>
                  <a:chExt cx="2438400" cy="1443010"/>
                </a:xfrm>
              </p:grpSpPr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438400" y="5548122"/>
                    <a:ext cx="243840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flipV="1">
                    <a:off x="2751691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flipV="1">
                    <a:off x="3064981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 flipV="1">
                    <a:off x="3378272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flipV="1">
                    <a:off x="3691562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 flipV="1">
                    <a:off x="4004853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flipV="1">
                    <a:off x="4318143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7" name="Group 116"/>
                  <p:cNvGrpSpPr/>
                  <p:nvPr/>
                </p:nvGrpSpPr>
                <p:grpSpPr>
                  <a:xfrm>
                    <a:off x="2657703" y="5610846"/>
                    <a:ext cx="1723098" cy="162864"/>
                    <a:chOff x="2362200" y="5257799"/>
                    <a:chExt cx="2514600" cy="276999"/>
                  </a:xfrm>
                </p:grpSpPr>
                <p:sp>
                  <p:nvSpPr>
                    <p:cNvPr id="119" name="TextBox 118"/>
                    <p:cNvSpPr txBox="1"/>
                    <p:nvPr/>
                  </p:nvSpPr>
                  <p:spPr>
                    <a:xfrm>
                      <a:off x="23622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120" name="TextBox 119"/>
                    <p:cNvSpPr txBox="1"/>
                    <p:nvPr/>
                  </p:nvSpPr>
                  <p:spPr>
                    <a:xfrm>
                      <a:off x="28194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121" name="TextBox 120"/>
                    <p:cNvSpPr txBox="1"/>
                    <p:nvPr/>
                  </p:nvSpPr>
                  <p:spPr>
                    <a:xfrm>
                      <a:off x="32766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122" name="TextBox 121"/>
                    <p:cNvSpPr txBox="1"/>
                    <p:nvPr/>
                  </p:nvSpPr>
                  <p:spPr>
                    <a:xfrm>
                      <a:off x="37338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123" name="TextBox 122"/>
                    <p:cNvSpPr txBox="1"/>
                    <p:nvPr/>
                  </p:nvSpPr>
                  <p:spPr>
                    <a:xfrm>
                      <a:off x="41910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  <p:sp>
                  <p:nvSpPr>
                    <p:cNvPr id="124" name="TextBox 123"/>
                    <p:cNvSpPr txBox="1"/>
                    <p:nvPr/>
                  </p:nvSpPr>
                  <p:spPr>
                    <a:xfrm>
                      <a:off x="46482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p:txBody>
                </p:sp>
              </p:grpSp>
              <p:sp>
                <p:nvSpPr>
                  <p:cNvPr id="6" name="Freeform 5"/>
                  <p:cNvSpPr/>
                  <p:nvPr/>
                </p:nvSpPr>
                <p:spPr>
                  <a:xfrm>
                    <a:off x="2451100" y="4330700"/>
                    <a:ext cx="1485900" cy="1206500"/>
                  </a:xfrm>
                  <a:custGeom>
                    <a:avLst/>
                    <a:gdLst>
                      <a:gd name="connsiteX0" fmla="*/ 0 w 1485900"/>
                      <a:gd name="connsiteY0" fmla="*/ 1206500 h 1206500"/>
                      <a:gd name="connsiteX1" fmla="*/ 317500 w 1485900"/>
                      <a:gd name="connsiteY1" fmla="*/ 1041400 h 1206500"/>
                      <a:gd name="connsiteX2" fmla="*/ 596900 w 1485900"/>
                      <a:gd name="connsiteY2" fmla="*/ 812800 h 1206500"/>
                      <a:gd name="connsiteX3" fmla="*/ 927100 w 1485900"/>
                      <a:gd name="connsiteY3" fmla="*/ 342900 h 1206500"/>
                      <a:gd name="connsiteX4" fmla="*/ 1485900 w 1485900"/>
                      <a:gd name="connsiteY4" fmla="*/ 0 h 1206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485900" h="1206500">
                        <a:moveTo>
                          <a:pt x="0" y="1206500"/>
                        </a:moveTo>
                        <a:cubicBezTo>
                          <a:pt x="109008" y="1156758"/>
                          <a:pt x="218017" y="1107017"/>
                          <a:pt x="317500" y="1041400"/>
                        </a:cubicBezTo>
                        <a:cubicBezTo>
                          <a:pt x="416983" y="975783"/>
                          <a:pt x="495300" y="929217"/>
                          <a:pt x="596900" y="812800"/>
                        </a:cubicBezTo>
                        <a:cubicBezTo>
                          <a:pt x="698500" y="696383"/>
                          <a:pt x="778933" y="478367"/>
                          <a:pt x="927100" y="342900"/>
                        </a:cubicBezTo>
                        <a:cubicBezTo>
                          <a:pt x="1075267" y="207433"/>
                          <a:pt x="1280583" y="103716"/>
                          <a:pt x="1485900" y="0"/>
                        </a:cubicBezTo>
                      </a:path>
                    </a:pathLst>
                  </a:cu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43" name="TextBox 142"/>
            <p:cNvSpPr txBox="1"/>
            <p:nvPr/>
          </p:nvSpPr>
          <p:spPr>
            <a:xfrm>
              <a:off x="4572000" y="5562600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Workers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993900" y="38862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Hay</a:t>
              </a:r>
              <a:endParaRPr lang="en-US" sz="12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469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82" grpId="0"/>
      <p:bldP spid="84" grpId="0"/>
      <p:bldP spid="105" grpId="0"/>
      <p:bldP spid="126" grpId="0"/>
      <p:bldP spid="32" grpId="0" animBg="1"/>
      <p:bldP spid="132" grpId="0"/>
      <p:bldP spid="1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5.1|4.6|6.3|10.2|11|2.8|2.6|5.4|13.1|2.5|7.5|5.7|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5.4|4.1|1.1|2.5|0.9|7.8|2.6|1.1|2.1|1|4.2|15.1|1.4|3.6|11.2|1.1|14.2|2|2.3|4.5|18.5|1.6|5.9|31.6"/>
</p:tagLst>
</file>

<file path=ppt/theme/theme1.xml><?xml version="1.0" encoding="utf-8"?>
<a:theme xmlns:a="http://schemas.openxmlformats.org/drawingml/2006/main" name="eFarmer.l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766</Words>
  <Application>Microsoft Office PowerPoint</Application>
  <PresentationFormat>On-screen Show (4:3)</PresentationFormat>
  <Paragraphs>303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eFarmer.lnk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Copyright 2010 Pearson Addison-Wesley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Scarcity and  the World of Trade-Offs</dc:subject>
  <dc:creator>Miller</dc:creator>
  <cp:lastModifiedBy>Michael</cp:lastModifiedBy>
  <cp:revision>211</cp:revision>
  <dcterms:created xsi:type="dcterms:W3CDTF">2007-03-05T18:58:19Z</dcterms:created>
  <dcterms:modified xsi:type="dcterms:W3CDTF">2012-09-21T19:05:24Z</dcterms:modified>
</cp:coreProperties>
</file>