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676" r:id="rId5"/>
    <p:sldMasterId id="2147483687" r:id="rId6"/>
    <p:sldMasterId id="2147483781" r:id="rId7"/>
  </p:sldMasterIdLst>
  <p:notesMasterIdLst>
    <p:notesMasterId r:id="rId36"/>
  </p:notesMasterIdLst>
  <p:sldIdLst>
    <p:sldId id="259" r:id="rId8"/>
    <p:sldId id="260" r:id="rId9"/>
    <p:sldId id="263" r:id="rId10"/>
    <p:sldId id="265" r:id="rId11"/>
    <p:sldId id="267" r:id="rId12"/>
    <p:sldId id="302" r:id="rId13"/>
    <p:sldId id="270" r:id="rId14"/>
    <p:sldId id="309" r:id="rId15"/>
    <p:sldId id="310" r:id="rId16"/>
    <p:sldId id="311" r:id="rId17"/>
    <p:sldId id="308" r:id="rId18"/>
    <p:sldId id="276" r:id="rId19"/>
    <p:sldId id="269" r:id="rId20"/>
    <p:sldId id="274" r:id="rId21"/>
    <p:sldId id="278" r:id="rId22"/>
    <p:sldId id="280" r:id="rId23"/>
    <p:sldId id="283" r:id="rId24"/>
    <p:sldId id="303" r:id="rId25"/>
    <p:sldId id="282" r:id="rId26"/>
    <p:sldId id="285" r:id="rId27"/>
    <p:sldId id="284" r:id="rId28"/>
    <p:sldId id="312" r:id="rId29"/>
    <p:sldId id="313" r:id="rId30"/>
    <p:sldId id="286" r:id="rId31"/>
    <p:sldId id="288" r:id="rId32"/>
    <p:sldId id="290" r:id="rId33"/>
    <p:sldId id="289" r:id="rId34"/>
    <p:sldId id="291"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80"/>
    <a:srgbClr val="F8EDEC"/>
    <a:srgbClr val="000070"/>
    <a:srgbClr val="004800"/>
    <a:srgbClr val="9E0000"/>
    <a:srgbClr val="0000B8"/>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019" autoAdjust="0"/>
    <p:restoredTop sz="94660"/>
  </p:normalViewPr>
  <p:slideViewPr>
    <p:cSldViewPr snapToGrid="0">
      <p:cViewPr varScale="1">
        <p:scale>
          <a:sx n="88" d="100"/>
          <a:sy n="88" d="100"/>
        </p:scale>
        <p:origin x="-6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DDC156-D3B7-4C6B-A49F-92458DE92A25}" type="datetimeFigureOut">
              <a:rPr lang="en-US"/>
              <a:pPr>
                <a:defRPr/>
              </a:pPr>
              <a:t>8/24/2013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22CEA1-E44A-43D4-8A5F-65DB281AFC1C}" type="slidenum">
              <a:rPr lang="en-US"/>
              <a:pPr>
                <a:defRPr/>
              </a:pPr>
              <a:t>‹#›</a:t>
            </a:fld>
            <a:endParaRPr lang="en-US"/>
          </a:p>
        </p:txBody>
      </p:sp>
    </p:spTree>
    <p:extLst>
      <p:ext uri="{BB962C8B-B14F-4D97-AF65-F5344CB8AC3E}">
        <p14:creationId xmlns:p14="http://schemas.microsoft.com/office/powerpoint/2010/main" val="162500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CF71BE4-899F-4D23-8567-917FFB8B68AA}" type="slidenum">
              <a:rPr lang="en-US"/>
              <a:pPr>
                <a:defRPr/>
              </a:pPr>
              <a:t>‹#›</a:t>
            </a:fld>
            <a:endParaRPr lang="en-US"/>
          </a:p>
        </p:txBody>
      </p:sp>
    </p:spTree>
    <p:extLst>
      <p:ext uri="{BB962C8B-B14F-4D97-AF65-F5344CB8AC3E}">
        <p14:creationId xmlns:p14="http://schemas.microsoft.com/office/powerpoint/2010/main" val="3496785911"/>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76240E62-C683-4F40-AE39-F7B1DAEA2569}" type="slidenum">
              <a:rPr lang="en-US"/>
              <a:pPr>
                <a:defRPr/>
              </a:pPr>
              <a:t>‹#›</a:t>
            </a:fld>
            <a:endParaRPr lang="en-US"/>
          </a:p>
        </p:txBody>
      </p:sp>
    </p:spTree>
    <p:extLst>
      <p:ext uri="{BB962C8B-B14F-4D97-AF65-F5344CB8AC3E}">
        <p14:creationId xmlns:p14="http://schemas.microsoft.com/office/powerpoint/2010/main" val="22082876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008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A722448E-FB03-405B-8106-9AEA8EA9B846}" type="slidenum">
              <a:rPr lang="en-US"/>
              <a:pPr>
                <a:defRPr/>
              </a:pPr>
              <a:t>‹#›</a:t>
            </a:fld>
            <a:endParaRPr lang="en-US"/>
          </a:p>
        </p:txBody>
      </p:sp>
    </p:spTree>
    <p:extLst>
      <p:ext uri="{BB962C8B-B14F-4D97-AF65-F5344CB8AC3E}">
        <p14:creationId xmlns:p14="http://schemas.microsoft.com/office/powerpoint/2010/main" val="33767775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C8E4FE-4A7B-4B4D-ADE3-E7DB1AF2016F}" type="slidenum">
              <a:rPr lang="en-US" smtClean="0"/>
              <a:pPr>
                <a:defRPr/>
              </a:pPr>
              <a:t>‹#›</a:t>
            </a:fld>
            <a:endParaRPr lang="en-US"/>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9"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143613507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A8E8B29-BE10-4DBC-9E64-55C4D93E611E}" type="slidenum">
              <a:rPr lang="en-US" smtClean="0"/>
              <a:pPr>
                <a:defRPr/>
              </a:pPr>
              <a:t>‹#›</a:t>
            </a:fld>
            <a:endParaRPr lang="en-US"/>
          </a:p>
        </p:txBody>
      </p:sp>
    </p:spTree>
    <p:extLst>
      <p:ext uri="{BB962C8B-B14F-4D97-AF65-F5344CB8AC3E}">
        <p14:creationId xmlns:p14="http://schemas.microsoft.com/office/powerpoint/2010/main" val="344011254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C220E-9FC3-484C-AA3E-65A55D66153A}" type="slidenum">
              <a:rPr lang="en-US" smtClean="0"/>
              <a:pPr>
                <a:defRPr/>
              </a:pPr>
              <a:t>‹#›</a:t>
            </a:fld>
            <a:endParaRPr lang="en-US"/>
          </a:p>
        </p:txBody>
      </p:sp>
    </p:spTree>
    <p:extLst>
      <p:ext uri="{BB962C8B-B14F-4D97-AF65-F5344CB8AC3E}">
        <p14:creationId xmlns:p14="http://schemas.microsoft.com/office/powerpoint/2010/main" val="1148012289"/>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898720801"/>
      </p:ext>
    </p:extLst>
  </p:cSld>
  <p:clrMapOvr>
    <a:masterClrMapping/>
  </p:clrMapOvr>
  <p:timing>
    <p:tnLst>
      <p:par>
        <p:cTn id="1" dur="indefinite" restart="never" nodeType="tmRoot"/>
      </p:par>
    </p:tn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29625975"/>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3079814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70943284"/>
      </p:ext>
    </p:extLst>
  </p:cSld>
  <p:clrMapOvr>
    <a:masterClrMapping/>
  </p:clrMapOvr>
  <p:timing>
    <p:tnLst>
      <p:par>
        <p:cTn id="1" dur="indefinite" restart="never" nodeType="tmRoot"/>
      </p:par>
    </p:tnLst>
  </p:timing>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73D805-57C2-4359-BE77-CCD97256DEEF}" type="slidenum">
              <a:rPr lang="en-US" smtClean="0"/>
              <a:pPr>
                <a:defRPr/>
              </a:pPr>
              <a:t>‹#›</a:t>
            </a:fld>
            <a:endParaRPr lang="en-US"/>
          </a:p>
        </p:txBody>
      </p:sp>
    </p:spTree>
    <p:extLst>
      <p:ext uri="{BB962C8B-B14F-4D97-AF65-F5344CB8AC3E}">
        <p14:creationId xmlns:p14="http://schemas.microsoft.com/office/powerpoint/2010/main" val="1917372099"/>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73437E-C242-4CFC-BD30-36FE1AFC1D0A}" type="slidenum">
              <a:rPr lang="en-US" smtClean="0"/>
              <a:pPr>
                <a:defRPr/>
              </a:pPr>
              <a:t>‹#›</a:t>
            </a:fld>
            <a:endParaRPr lang="en-US"/>
          </a:p>
        </p:txBody>
      </p:sp>
    </p:spTree>
    <p:extLst>
      <p:ext uri="{BB962C8B-B14F-4D97-AF65-F5344CB8AC3E}">
        <p14:creationId xmlns:p14="http://schemas.microsoft.com/office/powerpoint/2010/main" val="1607361493"/>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763636857"/>
      </p:ext>
    </p:extLst>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776090900"/>
      </p:ext>
    </p:extLst>
  </p:cSld>
  <p:clrMapOvr>
    <a:masterClrMapping/>
  </p:clrMapOvr>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DD3F729-CB2A-48B5-A51B-B1AD95B50025}" type="slidenum">
              <a:rPr lang="en-US" smtClean="0"/>
              <a:pPr>
                <a:defRPr/>
              </a:pPr>
              <a:t>‹#›</a:t>
            </a:fld>
            <a:endParaRPr lang="en-US"/>
          </a:p>
        </p:txBody>
      </p:sp>
    </p:spTree>
    <p:extLst>
      <p:ext uri="{BB962C8B-B14F-4D97-AF65-F5344CB8AC3E}">
        <p14:creationId xmlns:p14="http://schemas.microsoft.com/office/powerpoint/2010/main" val="141119054"/>
      </p:ext>
    </p:extLst>
  </p:cSld>
  <p:clrMapOvr>
    <a:masterClrMapping/>
  </p:clrMapOvr>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728354019"/>
      </p:ext>
    </p:extLst>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theme" Target="../theme/theme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7" r:id="rId1"/>
    <p:sldLayoutId id="214748372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8" r:id="rId1"/>
    <p:sldLayoutId id="2147483723" r:id="rId2"/>
    <p:sldLayoutId id="214748372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5" r:id="rId2"/>
    <p:sldLayoutId id="2147483726"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3429000" y="0"/>
            <a:ext cx="2005013" cy="523875"/>
          </a:xfrm>
          <a:prstGeom prst="rect">
            <a:avLst/>
          </a:prstGeom>
        </p:spPr>
        <p:txBody>
          <a:bodyPr wrap="none">
            <a:spAutoFit/>
          </a:bodyPr>
          <a:lstStyle/>
          <a:p>
            <a:pPr fontAlgn="auto">
              <a:spcBef>
                <a:spcPts val="0"/>
              </a:spcBef>
              <a:spcAft>
                <a:spcPts val="0"/>
              </a:spcAft>
              <a:defRPr/>
            </a:pPr>
            <a:r>
              <a:rPr lang="en-US" sz="2800" b="1" dirty="0">
                <a:solidFill>
                  <a:schemeClr val="bg1"/>
                </a:solidFill>
                <a:latin typeface="Arial Unicode MS" pitchFamily="34" charset="-128"/>
                <a:ea typeface="Arial Unicode MS" pitchFamily="34" charset="-128"/>
                <a:cs typeface="Arial Unicode MS" pitchFamily="34" charset="-128"/>
              </a:rPr>
              <a:t>APPENDIX</a:t>
            </a:r>
          </a:p>
        </p:txBody>
      </p:sp>
    </p:spTree>
  </p:cSld>
  <p:clrMap bg1="lt1" tx1="dk1" bg2="lt2" tx2="dk2" accent1="accent1" accent2="accent2" accent3="accent3" accent4="accent4" accent5="accent5" accent6="accent6" hlink="hlink" folHlink="folHlink"/>
  <p:sldLayoutIdLst>
    <p:sldLayoutId id="2147483720" r:id="rId1"/>
    <p:sldLayoutId id="2147483727" r:id="rId2"/>
    <p:sldLayoutId id="214748372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1" r:id="rId1"/>
    <p:sldLayoutId id="2147483729" r:id="rId2"/>
    <p:sldLayoutId id="2147483730"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E2AA6B-733A-4AD9-8735-39FC36518F37}" type="datetime1">
              <a:rPr lang="en-US" smtClean="0"/>
              <a:pPr>
                <a:defRPr/>
              </a:pPr>
              <a:t>8/24/2013</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979335-1751-45CC-A343-3C46DFCBB286}" type="slidenum">
              <a:rPr lang="en-US" smtClean="0"/>
              <a:pPr>
                <a:defRPr/>
              </a:pPr>
              <a:t>‹#›</a:t>
            </a:fld>
            <a:endParaRPr lang="en-US"/>
          </a:p>
        </p:txBody>
      </p:sp>
      <p:sp>
        <p:nvSpPr>
          <p:cNvPr id="7" name="Text Box 7"/>
          <p:cNvSpPr txBox="1">
            <a:spLocks noChangeArrowheads="1"/>
          </p:cNvSpPr>
          <p:nvPr/>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a:t>
            </a:r>
            <a:r>
              <a:rPr lang="en-US" sz="900" dirty="0" smtClean="0">
                <a:solidFill>
                  <a:schemeClr val="bg1">
                    <a:lumMod val="50000"/>
                  </a:schemeClr>
                </a:solidFill>
              </a:rPr>
              <a:t>opyright </a:t>
            </a:r>
            <a:r>
              <a:rPr lang="en-US" sz="900" dirty="0">
                <a:solidFill>
                  <a:schemeClr val="bg1">
                    <a:lumMod val="50000"/>
                  </a:schemeClr>
                </a:solidFill>
              </a:rPr>
              <a:t>© michael .</a:t>
            </a:r>
            <a:r>
              <a:rPr lang="en-US" sz="900" dirty="0" smtClean="0">
                <a:solidFill>
                  <a:schemeClr val="bg1">
                    <a:lumMod val="50000"/>
                  </a:schemeClr>
                </a:solidFill>
              </a:rPr>
              <a:t>roberson@eStudy.us</a:t>
            </a:r>
            <a:r>
              <a:rPr lang="en-US" sz="900" baseline="0" dirty="0" smtClean="0">
                <a:solidFill>
                  <a:schemeClr val="bg1">
                    <a:lumMod val="50000"/>
                  </a:schemeClr>
                </a:solidFill>
              </a:rPr>
              <a:t> 2010</a:t>
            </a:r>
            <a:r>
              <a:rPr lang="en-US" sz="900" dirty="0" smtClean="0">
                <a:solidFill>
                  <a:schemeClr val="bg1">
                    <a:lumMod val="50000"/>
                  </a:schemeClr>
                </a:solidFill>
              </a:rPr>
              <a:t>, </a:t>
            </a:r>
            <a:r>
              <a:rPr lang="en-US" sz="900" dirty="0">
                <a:solidFill>
                  <a:schemeClr val="bg1">
                    <a:lumMod val="50000"/>
                  </a:schemeClr>
                </a:solidFill>
              </a:rPr>
              <a:t>All  rights reserved</a:t>
            </a:r>
          </a:p>
        </p:txBody>
      </p:sp>
      <p:sp>
        <p:nvSpPr>
          <p:cNvPr id="8"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9"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 id="2147483799" r:id="rId18"/>
    <p:sldLayoutId id="2147483800" r:id="rId19"/>
    <p:sldLayoutId id="2147483801" r:id="rId20"/>
    <p:sldLayoutId id="2147483802" r:id="rId21"/>
    <p:sldLayoutId id="2147483803" r:id="rId22"/>
    <p:sldLayoutId id="2147483804" r:id="rId23"/>
    <p:sldLayoutId id="2147483805" r:id="rId24"/>
    <p:sldLayoutId id="2147483806" r:id="rId25"/>
    <p:sldLayoutId id="2147483807" r:id="rId2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hyperlink" Target="http://www.washingtonpost.com/wp-dyn/content/article/2007/04/13/AR2007041302066.html" TargetMode="Externa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Market </a:t>
            </a:r>
            <a:br>
              <a:rPr lang="en-US" dirty="0" smtClean="0"/>
            </a:br>
            <a:r>
              <a:rPr lang="en-US" dirty="0" smtClean="0"/>
              <a:t>Demand, Supply and Equilibrium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4384321" y="3576355"/>
            <a:ext cx="1890331" cy="2870065"/>
            <a:chOff x="4384321" y="3505105"/>
            <a:chExt cx="1890331" cy="2870065"/>
          </a:xfrm>
        </p:grpSpPr>
        <p:grpSp>
          <p:nvGrpSpPr>
            <p:cNvPr id="15" name="Group 17"/>
            <p:cNvGrpSpPr>
              <a:grpSpLocks/>
            </p:cNvGrpSpPr>
            <p:nvPr/>
          </p:nvGrpSpPr>
          <p:grpSpPr bwMode="auto">
            <a:xfrm>
              <a:off x="4384321" y="3505105"/>
              <a:ext cx="1890331" cy="2322637"/>
              <a:chOff x="2743200" y="1676400"/>
              <a:chExt cx="2514600" cy="3171277"/>
            </a:xfrm>
          </p:grpSpPr>
          <p:cxnSp>
            <p:nvCxnSpPr>
              <p:cNvPr id="22" name="Straight Connector 21"/>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16" name="Straight Arrow Connector 15"/>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748287"/>
            <a:ext cx="5036738" cy="3685461"/>
            <a:chOff x="3815638" y="2748287"/>
            <a:chExt cx="5036738" cy="368546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128997" y="3281855"/>
                <a:ext cx="1951660" cy="2223821"/>
                <a:chOff x="2870268" y="1828800"/>
                <a:chExt cx="2596184" cy="3036356"/>
              </a:xfrm>
            </p:grpSpPr>
            <p:cxnSp>
              <p:nvCxnSpPr>
                <p:cNvPr id="34" name="Straight Connector 33"/>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30" name="Straight Connector 29"/>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097692" y="274828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sp>
        <p:nvSpPr>
          <p:cNvPr id="49" name="Content Placeholder 2"/>
          <p:cNvSpPr txBox="1">
            <a:spLocks/>
          </p:cNvSpPr>
          <p:nvPr/>
        </p:nvSpPr>
        <p:spPr bwMode="auto">
          <a:xfrm>
            <a:off x="395846" y="1075753"/>
            <a:ext cx="7881257" cy="6199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Expectations </a:t>
            </a:r>
            <a:r>
              <a:rPr lang="en-US" sz="2400" i="1" dirty="0" smtClean="0"/>
              <a:t>about future prices, quality and availability</a:t>
            </a:r>
          </a:p>
        </p:txBody>
      </p:sp>
      <p:sp>
        <p:nvSpPr>
          <p:cNvPr id="50" name="Content Placeholder 2"/>
          <p:cNvSpPr txBox="1">
            <a:spLocks/>
          </p:cNvSpPr>
          <p:nvPr/>
        </p:nvSpPr>
        <p:spPr bwMode="auto">
          <a:xfrm>
            <a:off x="550228" y="2080187"/>
            <a:ext cx="7900953"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New tax on hamburgers next month to promote </a:t>
            </a:r>
            <a:r>
              <a:rPr lang="en-US" sz="2400" dirty="0"/>
              <a:t>health (</a:t>
            </a:r>
            <a:r>
              <a:rPr lang="en-US" sz="2400" dirty="0" smtClean="0"/>
              <a:t>D</a:t>
            </a:r>
            <a:r>
              <a:rPr lang="en-US" sz="2400" baseline="-25000" dirty="0"/>
              <a:t>2</a:t>
            </a:r>
            <a:r>
              <a:rPr lang="en-US" sz="2400" dirty="0" smtClean="0"/>
              <a:t>)</a:t>
            </a:r>
            <a:endParaRPr lang="en-US" sz="2400" baseline="-25000" dirty="0"/>
          </a:p>
          <a:p>
            <a:pPr marL="569913" lvl="1" indent="-225425">
              <a:buFont typeface="Arial" pitchFamily="34" charset="0"/>
              <a:buChar char="•"/>
            </a:pPr>
            <a:endParaRPr lang="en-US" sz="2400" dirty="0" smtClean="0"/>
          </a:p>
        </p:txBody>
      </p:sp>
      <p:sp>
        <p:nvSpPr>
          <p:cNvPr id="51" name="Content Placeholder 2"/>
          <p:cNvSpPr txBox="1">
            <a:spLocks/>
          </p:cNvSpPr>
          <p:nvPr/>
        </p:nvSpPr>
        <p:spPr bwMode="auto">
          <a:xfrm>
            <a:off x="550228" y="1601463"/>
            <a:ext cx="768080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Leaner, healthier</a:t>
            </a:r>
            <a:r>
              <a:rPr lang="en-US" sz="2400" dirty="0"/>
              <a:t>,</a:t>
            </a:r>
            <a:r>
              <a:rPr lang="en-US" sz="2400" dirty="0" smtClean="0"/>
              <a:t> </a:t>
            </a:r>
            <a:r>
              <a:rPr lang="en-US" sz="2400" dirty="0"/>
              <a:t>meat announcement (</a:t>
            </a:r>
            <a:r>
              <a:rPr lang="en-US" sz="2400" dirty="0" smtClean="0"/>
              <a:t>D</a:t>
            </a:r>
            <a:r>
              <a:rPr lang="en-US" sz="2400" baseline="-25000" dirty="0"/>
              <a:t>1</a:t>
            </a:r>
            <a:r>
              <a:rPr lang="en-US" sz="2400" dirty="0" smtClean="0"/>
              <a:t>)  </a:t>
            </a:r>
          </a:p>
        </p:txBody>
      </p:sp>
      <p:grpSp>
        <p:nvGrpSpPr>
          <p:cNvPr id="44" name="Group 43"/>
          <p:cNvGrpSpPr/>
          <p:nvPr/>
        </p:nvGrpSpPr>
        <p:grpSpPr>
          <a:xfrm>
            <a:off x="6045521" y="3408918"/>
            <a:ext cx="2403681" cy="3049377"/>
            <a:chOff x="6045521" y="3408918"/>
            <a:chExt cx="2403681" cy="3049377"/>
          </a:xfrm>
        </p:grpSpPr>
        <p:grpSp>
          <p:nvGrpSpPr>
            <p:cNvPr id="4" name="Group 3"/>
            <p:cNvGrpSpPr/>
            <p:nvPr/>
          </p:nvGrpSpPr>
          <p:grpSpPr>
            <a:xfrm>
              <a:off x="6045521" y="3408918"/>
              <a:ext cx="2403681" cy="3049377"/>
              <a:chOff x="6045521" y="3337668"/>
              <a:chExt cx="2403681" cy="3049377"/>
            </a:xfrm>
          </p:grpSpPr>
          <p:grpSp>
            <p:nvGrpSpPr>
              <p:cNvPr id="5" name="Group 22"/>
              <p:cNvGrpSpPr>
                <a:grpSpLocks/>
              </p:cNvGrpSpPr>
              <p:nvPr/>
            </p:nvGrpSpPr>
            <p:grpSpPr bwMode="auto">
              <a:xfrm>
                <a:off x="6331935" y="3337668"/>
                <a:ext cx="2117267" cy="2378449"/>
                <a:chOff x="2743200" y="1676400"/>
                <a:chExt cx="2816481" cy="3247477"/>
              </a:xfrm>
            </p:grpSpPr>
            <p:cxnSp>
              <p:nvCxnSpPr>
                <p:cNvPr id="12" name="Straight Connector 11"/>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6" name="Straight Arrow Connector 5"/>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43" name="Straight Connector 42"/>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613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
                                            <p:txEl>
                                              <p:pRg st="0" end="0"/>
                                            </p:txEl>
                                          </p:spTgt>
                                        </p:tgtEl>
                                        <p:attrNameLst>
                                          <p:attrName>style.visibility</p:attrName>
                                        </p:attrNameLst>
                                      </p:cBhvr>
                                      <p:to>
                                        <p:strVal val="visible"/>
                                      </p:to>
                                    </p:set>
                                    <p:animEffect transition="in" filter="fade">
                                      <p:cBhvr>
                                        <p:cTn id="17" dur="500"/>
                                        <p:tgtEl>
                                          <p:spTgt spid="5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down)">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89071" y="4795069"/>
            <a:ext cx="2333501" cy="5373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Tastes</a:t>
            </a:r>
          </a:p>
        </p:txBody>
      </p:sp>
      <p:sp>
        <p:nvSpPr>
          <p:cNvPr id="4" name="Content Placeholder 2"/>
          <p:cNvSpPr txBox="1">
            <a:spLocks/>
          </p:cNvSpPr>
          <p:nvPr/>
        </p:nvSpPr>
        <p:spPr bwMode="auto">
          <a:xfrm>
            <a:off x="87092" y="5327496"/>
            <a:ext cx="7881257" cy="6199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Expectations </a:t>
            </a:r>
            <a:r>
              <a:rPr lang="en-US" sz="2400" i="1" dirty="0" smtClean="0"/>
              <a:t>about future prices, quality and availability</a:t>
            </a:r>
          </a:p>
        </p:txBody>
      </p:sp>
      <p:sp>
        <p:nvSpPr>
          <p:cNvPr id="6" name="Content Placeholder 2"/>
          <p:cNvSpPr txBox="1">
            <a:spLocks/>
          </p:cNvSpPr>
          <p:nvPr/>
        </p:nvSpPr>
        <p:spPr bwMode="auto">
          <a:xfrm>
            <a:off x="87096" y="5871804"/>
            <a:ext cx="4114800" cy="5413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Number of buyers</a:t>
            </a:r>
          </a:p>
        </p:txBody>
      </p:sp>
      <p:sp>
        <p:nvSpPr>
          <p:cNvPr id="17" name="Content Placeholder 2"/>
          <p:cNvSpPr txBox="1">
            <a:spLocks/>
          </p:cNvSpPr>
          <p:nvPr/>
        </p:nvSpPr>
        <p:spPr bwMode="auto">
          <a:xfrm>
            <a:off x="89065" y="2811446"/>
            <a:ext cx="8615548" cy="21286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Prices of related goods</a:t>
            </a:r>
          </a:p>
          <a:p>
            <a:pPr marL="795338" lvl="2" indent="-225425"/>
            <a:r>
              <a:rPr lang="en-US" dirty="0" smtClean="0"/>
              <a:t>Substitutes </a:t>
            </a:r>
            <a:r>
              <a:rPr lang="en-US" sz="1800" dirty="0" smtClean="0"/>
              <a:t>an increase in the price of one leads to an increase in the demand for the other</a:t>
            </a:r>
          </a:p>
          <a:p>
            <a:pPr marL="795338" lvl="2" indent="-225425"/>
            <a:r>
              <a:rPr lang="en-US" dirty="0" smtClean="0"/>
              <a:t>Complements  </a:t>
            </a:r>
            <a:r>
              <a:rPr lang="en-US" sz="1800" dirty="0" smtClean="0"/>
              <a:t>an increase in the price of one leads to a decrease in the demand for the other</a:t>
            </a:r>
          </a:p>
        </p:txBody>
      </p:sp>
      <p:sp>
        <p:nvSpPr>
          <p:cNvPr id="21" name="Content Placeholder 2"/>
          <p:cNvSpPr txBox="1">
            <a:spLocks/>
          </p:cNvSpPr>
          <p:nvPr/>
        </p:nvSpPr>
        <p:spPr bwMode="auto">
          <a:xfrm>
            <a:off x="111277" y="1058211"/>
            <a:ext cx="8724523" cy="19462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Consumer Income</a:t>
            </a:r>
          </a:p>
          <a:p>
            <a:pPr marL="798513" lvl="2"/>
            <a:r>
              <a:rPr lang="en-US" dirty="0" smtClean="0">
                <a:solidFill>
                  <a:prstClr val="black"/>
                </a:solidFill>
              </a:rPr>
              <a:t>Normal good – </a:t>
            </a:r>
            <a:r>
              <a:rPr lang="en-US" sz="2000" dirty="0" smtClean="0">
                <a:solidFill>
                  <a:prstClr val="black"/>
                </a:solidFill>
              </a:rPr>
              <a:t>an increase in income will cause an increase in demand, all else equal</a:t>
            </a:r>
          </a:p>
          <a:p>
            <a:pPr marL="798513" lvl="2"/>
            <a:r>
              <a:rPr lang="en-US" dirty="0" smtClean="0">
                <a:solidFill>
                  <a:prstClr val="black"/>
                </a:solidFill>
              </a:rPr>
              <a:t>Inferior good – </a:t>
            </a:r>
            <a:r>
              <a:rPr lang="en-US" sz="1800" dirty="0" smtClean="0">
                <a:solidFill>
                  <a:prstClr val="black"/>
                </a:solidFill>
              </a:rPr>
              <a:t>an increase in income causes a decrease in demand, all else equal</a:t>
            </a:r>
            <a:endParaRPr lang="en-US" sz="1800" dirty="0" smtClean="0"/>
          </a:p>
        </p:txBody>
      </p:sp>
    </p:spTree>
    <p:extLst>
      <p:ext uri="{BB962C8B-B14F-4D97-AF65-F5344CB8AC3E}">
        <p14:creationId xmlns:p14="http://schemas.microsoft.com/office/powerpoint/2010/main" val="417787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5270485" y="2300555"/>
            <a:ext cx="3230775" cy="27842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xtBox 53"/>
          <p:cNvSpPr txBox="1">
            <a:spLocks noChangeArrowheads="1"/>
          </p:cNvSpPr>
          <p:nvPr/>
        </p:nvSpPr>
        <p:spPr bwMode="auto">
          <a:xfrm>
            <a:off x="973654" y="5511003"/>
            <a:ext cx="3502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b="1" dirty="0" smtClean="0">
                <a:latin typeface="+mn-lt"/>
              </a:rPr>
              <a:t>As incomes increase</a:t>
            </a:r>
            <a:r>
              <a:rPr lang="en-US" sz="1200" dirty="0" smtClean="0">
                <a:latin typeface="+mn-lt"/>
              </a:rPr>
              <a:t>, </a:t>
            </a:r>
            <a:r>
              <a:rPr lang="en-US" sz="1200" dirty="0">
                <a:latin typeface="+mn-lt"/>
              </a:rPr>
              <a:t>the demand curve for </a:t>
            </a:r>
            <a:r>
              <a:rPr lang="en-US" sz="1200" dirty="0" smtClean="0">
                <a:latin typeface="+mn-lt"/>
              </a:rPr>
              <a:t>hamburger </a:t>
            </a:r>
            <a:r>
              <a:rPr lang="en-US" sz="1200" dirty="0">
                <a:latin typeface="+mn-lt"/>
              </a:rPr>
              <a:t>shifts to the left. </a:t>
            </a:r>
            <a:r>
              <a:rPr lang="en-US" sz="1200" dirty="0" smtClean="0">
                <a:latin typeface="+mn-lt"/>
              </a:rPr>
              <a:t>Note the left graph</a:t>
            </a:r>
            <a:r>
              <a:rPr lang="en-US" sz="1200" dirty="0">
                <a:latin typeface="+mn-lt"/>
              </a:rPr>
              <a:t>:</a:t>
            </a:r>
            <a:r>
              <a:rPr lang="en-US" sz="1200" dirty="0" smtClean="0">
                <a:latin typeface="+mn-lt"/>
              </a:rPr>
              <a:t> </a:t>
            </a:r>
            <a:r>
              <a:rPr lang="en-US" sz="1200" dirty="0">
                <a:latin typeface="+mn-lt"/>
              </a:rPr>
              <a:t>the demand curve shifts from </a:t>
            </a:r>
            <a:r>
              <a:rPr lang="en-US" sz="1200" dirty="0" smtClean="0">
                <a:latin typeface="+mn-lt"/>
              </a:rPr>
              <a:t>D</a:t>
            </a:r>
            <a:r>
              <a:rPr lang="en-US" sz="1200" baseline="-25000" dirty="0" smtClean="0">
                <a:latin typeface="+mn-lt"/>
              </a:rPr>
              <a:t>0</a:t>
            </a:r>
            <a:r>
              <a:rPr lang="en-US" sz="1200" dirty="0" smtClean="0">
                <a:latin typeface="+mn-lt"/>
              </a:rPr>
              <a:t> </a:t>
            </a:r>
            <a:r>
              <a:rPr lang="en-US" sz="1200" dirty="0">
                <a:latin typeface="+mn-lt"/>
              </a:rPr>
              <a:t>to </a:t>
            </a:r>
            <a:r>
              <a:rPr lang="en-US" sz="1200" dirty="0" smtClean="0">
                <a:latin typeface="+mn-lt"/>
              </a:rPr>
              <a:t>D</a:t>
            </a:r>
            <a:r>
              <a:rPr lang="en-US" sz="1200" baseline="-25000" dirty="0" smtClean="0">
                <a:latin typeface="+mn-lt"/>
              </a:rPr>
              <a:t>1</a:t>
            </a:r>
            <a:r>
              <a:rPr lang="en-US" sz="1200" dirty="0" smtClean="0">
                <a:latin typeface="+mn-lt"/>
              </a:rPr>
              <a:t>. </a:t>
            </a:r>
            <a:r>
              <a:rPr lang="en-US" sz="1200" dirty="0">
                <a:latin typeface="+mn-lt"/>
              </a:rPr>
              <a:t>At </a:t>
            </a:r>
            <a:r>
              <a:rPr lang="en-US" sz="1200" dirty="0" smtClean="0">
                <a:latin typeface="+mn-lt"/>
              </a:rPr>
              <a:t>price of </a:t>
            </a:r>
            <a:r>
              <a:rPr lang="en-US" sz="1200" dirty="0">
                <a:latin typeface="+mn-lt"/>
              </a:rPr>
              <a:t>$</a:t>
            </a:r>
            <a:r>
              <a:rPr lang="en-US" sz="1200" dirty="0" smtClean="0">
                <a:latin typeface="+mn-lt"/>
              </a:rPr>
              <a:t>2.00, </a:t>
            </a:r>
            <a:r>
              <a:rPr lang="en-US" sz="1200" dirty="0">
                <a:latin typeface="+mn-lt"/>
              </a:rPr>
              <a:t>the quantity demanded falls from 20 to 10 </a:t>
            </a:r>
            <a:r>
              <a:rPr lang="en-US" sz="1200" dirty="0" smtClean="0">
                <a:latin typeface="+mn-lt"/>
              </a:rPr>
              <a:t>hamburgers.</a:t>
            </a:r>
            <a:endParaRPr lang="en-US" sz="1200" dirty="0">
              <a:latin typeface="+mn-lt"/>
            </a:endParaRPr>
          </a:p>
        </p:txBody>
      </p:sp>
      <p:sp>
        <p:nvSpPr>
          <p:cNvPr id="5" name="Rectangle 4"/>
          <p:cNvSpPr/>
          <p:nvPr/>
        </p:nvSpPr>
        <p:spPr>
          <a:xfrm>
            <a:off x="1062327" y="2316188"/>
            <a:ext cx="3143058" cy="2779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516072" y="2187092"/>
            <a:ext cx="571443" cy="2908712"/>
            <a:chOff x="1206013" y="1303305"/>
            <a:chExt cx="651463" cy="3268695"/>
          </a:xfrm>
        </p:grpSpPr>
        <p:cxnSp>
          <p:nvCxnSpPr>
            <p:cNvPr id="7" name="Straight Connector 6"/>
            <p:cNvCxnSpPr/>
            <p:nvPr/>
          </p:nvCxnSpPr>
          <p:spPr>
            <a:xfrm rot="5400000">
              <a:off x="229653" y="2971302"/>
              <a:ext cx="3199807"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20" name="TextBox 7"/>
            <p:cNvSpPr txBox="1">
              <a:spLocks noChangeArrowheads="1"/>
            </p:cNvSpPr>
            <p:nvPr/>
          </p:nvSpPr>
          <p:spPr bwMode="auto">
            <a:xfrm>
              <a:off x="1206013" y="1303305"/>
              <a:ext cx="651463"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3" name="Group 8"/>
          <p:cNvGrpSpPr>
            <a:grpSpLocks/>
          </p:cNvGrpSpPr>
          <p:nvPr/>
        </p:nvGrpSpPr>
        <p:grpSpPr bwMode="auto">
          <a:xfrm>
            <a:off x="928580" y="5089550"/>
            <a:ext cx="3360383" cy="307467"/>
            <a:chOff x="1676400" y="5174571"/>
            <a:chExt cx="3829034" cy="345583"/>
          </a:xfrm>
        </p:grpSpPr>
        <p:cxnSp>
          <p:nvCxnSpPr>
            <p:cNvPr id="10" name="Straight Connector 9"/>
            <p:cNvCxnSpPr/>
            <p:nvPr/>
          </p:nvCxnSpPr>
          <p:spPr>
            <a:xfrm>
              <a:off x="1828800" y="5181600"/>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17" name="TextBox 10"/>
            <p:cNvSpPr txBox="1">
              <a:spLocks noChangeArrowheads="1"/>
            </p:cNvSpPr>
            <p:nvPr/>
          </p:nvSpPr>
          <p:spPr bwMode="auto">
            <a:xfrm>
              <a:off x="4556135" y="517457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31818"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6" name="Group 12"/>
          <p:cNvGrpSpPr>
            <a:grpSpLocks/>
          </p:cNvGrpSpPr>
          <p:nvPr/>
        </p:nvGrpSpPr>
        <p:grpSpPr bwMode="auto">
          <a:xfrm>
            <a:off x="1731063" y="2383984"/>
            <a:ext cx="2273701" cy="2430685"/>
            <a:chOff x="3175071" y="2133602"/>
            <a:chExt cx="2590800" cy="2731455"/>
          </a:xfrm>
        </p:grpSpPr>
        <p:cxnSp>
          <p:nvCxnSpPr>
            <p:cNvPr id="14" name="Straight Connector 13"/>
            <p:cNvCxnSpPr/>
            <p:nvPr/>
          </p:nvCxnSpPr>
          <p:spPr>
            <a:xfrm rot="16200000" flipH="1">
              <a:off x="3111812" y="2196861"/>
              <a:ext cx="2361718" cy="2235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815" name="TextBox 14"/>
            <p:cNvSpPr txBox="1">
              <a:spLocks noChangeArrowheads="1"/>
            </p:cNvSpPr>
            <p:nvPr/>
          </p:nvSpPr>
          <p:spPr bwMode="auto">
            <a:xfrm>
              <a:off x="5329533" y="4495800"/>
              <a:ext cx="436338" cy="36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12" name="Group 43"/>
          <p:cNvGrpSpPr>
            <a:grpSpLocks/>
          </p:cNvGrpSpPr>
          <p:nvPr/>
        </p:nvGrpSpPr>
        <p:grpSpPr bwMode="auto">
          <a:xfrm>
            <a:off x="2934783" y="3875485"/>
            <a:ext cx="361830" cy="1521235"/>
            <a:chOff x="3962400" y="3200400"/>
            <a:chExt cx="411835" cy="1710236"/>
          </a:xfrm>
        </p:grpSpPr>
        <p:cxnSp>
          <p:nvCxnSpPr>
            <p:cNvPr id="39" name="Straight Connector 38"/>
            <p:cNvCxnSpPr/>
            <p:nvPr/>
          </p:nvCxnSpPr>
          <p:spPr>
            <a:xfrm rot="5400000">
              <a:off x="3505573" y="3885574"/>
              <a:ext cx="1371934"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7" name="TextBox 41"/>
            <p:cNvSpPr txBox="1">
              <a:spLocks noChangeArrowheads="1"/>
            </p:cNvSpPr>
            <p:nvPr/>
          </p:nvSpPr>
          <p:spPr bwMode="auto">
            <a:xfrm>
              <a:off x="3962400" y="4572000"/>
              <a:ext cx="411835" cy="338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a:t>
              </a:r>
              <a:endParaRPr lang="en-US" sz="1600" dirty="0"/>
            </a:p>
          </p:txBody>
        </p:sp>
      </p:grpSp>
      <p:sp>
        <p:nvSpPr>
          <p:cNvPr id="31800" name="Freeform 183"/>
          <p:cNvSpPr>
            <a:spLocks/>
          </p:cNvSpPr>
          <p:nvPr/>
        </p:nvSpPr>
        <p:spPr bwMode="auto">
          <a:xfrm>
            <a:off x="3068556" y="3848337"/>
            <a:ext cx="127671" cy="12176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814" name="Group 31813"/>
          <p:cNvGrpSpPr/>
          <p:nvPr/>
        </p:nvGrpSpPr>
        <p:grpSpPr>
          <a:xfrm>
            <a:off x="374328" y="2800645"/>
            <a:ext cx="2761080" cy="2596002"/>
            <a:chOff x="374328" y="2800645"/>
            <a:chExt cx="2761080" cy="2596002"/>
          </a:xfrm>
        </p:grpSpPr>
        <p:grpSp>
          <p:nvGrpSpPr>
            <p:cNvPr id="8" name="Group 15"/>
            <p:cNvGrpSpPr>
              <a:grpSpLocks/>
            </p:cNvGrpSpPr>
            <p:nvPr/>
          </p:nvGrpSpPr>
          <p:grpSpPr bwMode="auto">
            <a:xfrm>
              <a:off x="1129200" y="2800645"/>
              <a:ext cx="1805586" cy="2149530"/>
              <a:chOff x="3200399" y="2133601"/>
              <a:chExt cx="2057400" cy="2414893"/>
            </a:xfrm>
          </p:grpSpPr>
          <p:cxnSp>
            <p:nvCxnSpPr>
              <p:cNvPr id="17" name="Straight Connector 16"/>
              <p:cNvCxnSpPr/>
              <p:nvPr/>
            </p:nvCxnSpPr>
            <p:spPr>
              <a:xfrm rot="16200000" flipH="1">
                <a:off x="3123914" y="2210086"/>
                <a:ext cx="2210370" cy="2057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813" name="TextBox 17"/>
              <p:cNvSpPr txBox="1">
                <a:spLocks noChangeArrowheads="1"/>
              </p:cNvSpPr>
              <p:nvPr/>
            </p:nvSpPr>
            <p:spPr bwMode="auto">
              <a:xfrm>
                <a:off x="4800600" y="4179332"/>
                <a:ext cx="436338" cy="36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26" name="Straight Arrow Connector 25"/>
            <p:cNvCxnSpPr/>
            <p:nvPr/>
          </p:nvCxnSpPr>
          <p:spPr>
            <a:xfrm>
              <a:off x="1530442" y="3197530"/>
              <a:ext cx="869356" cy="1413"/>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42"/>
            <p:cNvGrpSpPr>
              <a:grpSpLocks/>
            </p:cNvGrpSpPr>
            <p:nvPr/>
          </p:nvGrpSpPr>
          <p:grpSpPr bwMode="auto">
            <a:xfrm>
              <a:off x="1931684" y="3876898"/>
              <a:ext cx="362232" cy="1519749"/>
              <a:chOff x="2819400" y="3201194"/>
              <a:chExt cx="412292" cy="1709360"/>
            </a:xfrm>
          </p:grpSpPr>
          <p:cxnSp>
            <p:nvCxnSpPr>
              <p:cNvPr id="38" name="Straight Connector 37"/>
              <p:cNvCxnSpPr/>
              <p:nvPr/>
            </p:nvCxnSpPr>
            <p:spPr>
              <a:xfrm rot="5400000">
                <a:off x="2361463" y="3885892"/>
                <a:ext cx="1370982"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9" name="TextBox 40"/>
              <p:cNvSpPr txBox="1">
                <a:spLocks noChangeArrowheads="1"/>
              </p:cNvSpPr>
              <p:nvPr/>
            </p:nvSpPr>
            <p:spPr bwMode="auto">
              <a:xfrm>
                <a:off x="2819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grpSp>
        <p:grpSp>
          <p:nvGrpSpPr>
            <p:cNvPr id="13" name="Group 45"/>
            <p:cNvGrpSpPr>
              <a:grpSpLocks/>
            </p:cNvGrpSpPr>
            <p:nvPr/>
          </p:nvGrpSpPr>
          <p:grpSpPr bwMode="auto">
            <a:xfrm>
              <a:off x="374328" y="3739894"/>
              <a:ext cx="2761080" cy="300843"/>
              <a:chOff x="1044114" y="3014246"/>
              <a:chExt cx="3146886" cy="338554"/>
            </a:xfrm>
          </p:grpSpPr>
          <p:cxnSp>
            <p:nvCxnSpPr>
              <p:cNvPr id="36" name="Straight Connector 35"/>
              <p:cNvCxnSpPr/>
              <p:nvPr/>
            </p:nvCxnSpPr>
            <p:spPr>
              <a:xfrm>
                <a:off x="1828248" y="3200213"/>
                <a:ext cx="2362752"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5" name="TextBox 44"/>
              <p:cNvSpPr txBox="1">
                <a:spLocks noChangeArrowheads="1"/>
              </p:cNvSpPr>
              <p:nvPr/>
            </p:nvSpPr>
            <p:spPr bwMode="auto">
              <a:xfrm>
                <a:off x="1044114"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31802" name="Freeform 183"/>
            <p:cNvSpPr>
              <a:spLocks/>
            </p:cNvSpPr>
            <p:nvPr/>
          </p:nvSpPr>
          <p:spPr bwMode="auto">
            <a:xfrm>
              <a:off x="2065443" y="3848337"/>
              <a:ext cx="127675" cy="12176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94" name="Straight Arrow Connector 93"/>
            <p:cNvCxnSpPr/>
            <p:nvPr/>
          </p:nvCxnSpPr>
          <p:spPr>
            <a:xfrm>
              <a:off x="2353350" y="5231395"/>
              <a:ext cx="559227" cy="15015"/>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9" name="Straight Arrow Connector 68"/>
          <p:cNvCxnSpPr/>
          <p:nvPr/>
        </p:nvCxnSpPr>
        <p:spPr>
          <a:xfrm rot="16200000" flipH="1">
            <a:off x="6409272" y="3077328"/>
            <a:ext cx="746982" cy="687399"/>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2" name="Group 72"/>
          <p:cNvGrpSpPr>
            <a:grpSpLocks/>
          </p:cNvGrpSpPr>
          <p:nvPr/>
        </p:nvGrpSpPr>
        <p:grpSpPr bwMode="auto">
          <a:xfrm>
            <a:off x="6164103" y="3115444"/>
            <a:ext cx="372341" cy="2270655"/>
            <a:chOff x="2819400" y="2362200"/>
            <a:chExt cx="412292" cy="2548354"/>
          </a:xfrm>
        </p:grpSpPr>
        <p:cxnSp>
          <p:nvCxnSpPr>
            <p:cNvPr id="74" name="Straight Connector 73"/>
            <p:cNvCxnSpPr/>
            <p:nvPr/>
          </p:nvCxnSpPr>
          <p:spPr>
            <a:xfrm rot="5400000">
              <a:off x="1941874" y="3466487"/>
              <a:ext cx="2210161"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90" name="TextBox 74"/>
            <p:cNvSpPr txBox="1">
              <a:spLocks noChangeArrowheads="1"/>
            </p:cNvSpPr>
            <p:nvPr/>
          </p:nvSpPr>
          <p:spPr bwMode="auto">
            <a:xfrm>
              <a:off x="2819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12</a:t>
              </a:r>
            </a:p>
          </p:txBody>
        </p:sp>
      </p:grpSp>
      <p:sp>
        <p:nvSpPr>
          <p:cNvPr id="31784" name="TextBox 42"/>
          <p:cNvSpPr txBox="1">
            <a:spLocks noChangeArrowheads="1"/>
          </p:cNvSpPr>
          <p:nvPr/>
        </p:nvSpPr>
        <p:spPr bwMode="auto">
          <a:xfrm>
            <a:off x="6026624" y="3126094"/>
            <a:ext cx="305409" cy="329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a:t>
            </a:r>
          </a:p>
        </p:txBody>
      </p:sp>
      <p:grpSp>
        <p:nvGrpSpPr>
          <p:cNvPr id="31823" name="Group 31822"/>
          <p:cNvGrpSpPr/>
          <p:nvPr/>
        </p:nvGrpSpPr>
        <p:grpSpPr>
          <a:xfrm>
            <a:off x="4612840" y="2224159"/>
            <a:ext cx="3760082" cy="3162311"/>
            <a:chOff x="4612840" y="2224159"/>
            <a:chExt cx="3760082" cy="3162311"/>
          </a:xfrm>
        </p:grpSpPr>
        <p:grpSp>
          <p:nvGrpSpPr>
            <p:cNvPr id="31822" name="Group 31821"/>
            <p:cNvGrpSpPr/>
            <p:nvPr/>
          </p:nvGrpSpPr>
          <p:grpSpPr>
            <a:xfrm>
              <a:off x="4612840" y="2224159"/>
              <a:ext cx="3760082" cy="3162311"/>
              <a:chOff x="4612840" y="2224159"/>
              <a:chExt cx="3760082" cy="3162311"/>
            </a:xfrm>
          </p:grpSpPr>
          <p:grpSp>
            <p:nvGrpSpPr>
              <p:cNvPr id="20" name="Group 62"/>
              <p:cNvGrpSpPr>
                <a:grpSpLocks/>
              </p:cNvGrpSpPr>
              <p:nvPr/>
            </p:nvGrpSpPr>
            <p:grpSpPr bwMode="auto">
              <a:xfrm>
                <a:off x="5751664" y="2504277"/>
                <a:ext cx="2337157" cy="2434698"/>
                <a:chOff x="3175071" y="2133602"/>
                <a:chExt cx="2590800" cy="2731455"/>
              </a:xfrm>
            </p:grpSpPr>
            <p:cxnSp>
              <p:nvCxnSpPr>
                <p:cNvPr id="64" name="Straight Connector 63"/>
                <p:cNvCxnSpPr/>
                <p:nvPr/>
              </p:nvCxnSpPr>
              <p:spPr>
                <a:xfrm rot="16200000" flipH="1">
                  <a:off x="3111812" y="2196861"/>
                  <a:ext cx="2361718" cy="2235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794" name="TextBox 64"/>
                <p:cNvSpPr txBox="1">
                  <a:spLocks noChangeArrowheads="1"/>
                </p:cNvSpPr>
                <p:nvPr/>
              </p:nvSpPr>
              <p:spPr bwMode="auto">
                <a:xfrm>
                  <a:off x="5329533" y="4495800"/>
                  <a:ext cx="436338" cy="36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31821" name="Group 31820"/>
              <p:cNvGrpSpPr/>
              <p:nvPr/>
            </p:nvGrpSpPr>
            <p:grpSpPr>
              <a:xfrm>
                <a:off x="4612840" y="2224159"/>
                <a:ext cx="3760082" cy="3162311"/>
                <a:chOff x="4612840" y="2224159"/>
                <a:chExt cx="3760082" cy="3162311"/>
              </a:xfrm>
            </p:grpSpPr>
            <p:grpSp>
              <p:nvGrpSpPr>
                <p:cNvPr id="18" name="Group 55"/>
                <p:cNvGrpSpPr>
                  <a:grpSpLocks/>
                </p:cNvGrpSpPr>
                <p:nvPr/>
              </p:nvGrpSpPr>
              <p:grpSpPr bwMode="auto">
                <a:xfrm>
                  <a:off x="4698271" y="2224159"/>
                  <a:ext cx="587391" cy="2860601"/>
                  <a:chOff x="1194131" y="1362670"/>
                  <a:chExt cx="651464" cy="3209330"/>
                </a:xfrm>
              </p:grpSpPr>
              <p:cxnSp>
                <p:nvCxnSpPr>
                  <p:cNvPr id="57" name="Straight Connector 56"/>
                  <p:cNvCxnSpPr/>
                  <p:nvPr/>
                </p:nvCxnSpPr>
                <p:spPr>
                  <a:xfrm rot="5400000">
                    <a:off x="229653" y="2971302"/>
                    <a:ext cx="3199807"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99" name="TextBox 57"/>
                  <p:cNvSpPr txBox="1">
                    <a:spLocks noChangeArrowheads="1"/>
                  </p:cNvSpPr>
                  <p:nvPr/>
                </p:nvSpPr>
                <p:spPr bwMode="auto">
                  <a:xfrm>
                    <a:off x="1194131" y="1362670"/>
                    <a:ext cx="651464"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19" name="Group 58"/>
                <p:cNvGrpSpPr>
                  <a:grpSpLocks/>
                </p:cNvGrpSpPr>
                <p:nvPr/>
              </p:nvGrpSpPr>
              <p:grpSpPr bwMode="auto">
                <a:xfrm>
                  <a:off x="5133005" y="5078496"/>
                  <a:ext cx="3239917" cy="307974"/>
                  <a:chOff x="1676400" y="5174571"/>
                  <a:chExt cx="3591534" cy="345583"/>
                </a:xfrm>
              </p:grpSpPr>
              <p:cxnSp>
                <p:nvCxnSpPr>
                  <p:cNvPr id="60" name="Straight Connector 59"/>
                  <p:cNvCxnSpPr/>
                  <p:nvPr/>
                </p:nvCxnSpPr>
                <p:spPr>
                  <a:xfrm>
                    <a:off x="1828800" y="5181600"/>
                    <a:ext cx="3429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96" name="TextBox 60"/>
                  <p:cNvSpPr txBox="1">
                    <a:spLocks noChangeArrowheads="1"/>
                  </p:cNvSpPr>
                  <p:nvPr/>
                </p:nvSpPr>
                <p:spPr bwMode="auto">
                  <a:xfrm>
                    <a:off x="4318635" y="517457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31797" name="TextBox 6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23" name="Group 75"/>
                <p:cNvGrpSpPr>
                  <a:grpSpLocks/>
                </p:cNvGrpSpPr>
                <p:nvPr/>
              </p:nvGrpSpPr>
              <p:grpSpPr bwMode="auto">
                <a:xfrm>
                  <a:off x="6851502" y="3862426"/>
                  <a:ext cx="372341" cy="1523673"/>
                  <a:chOff x="3962400" y="3200400"/>
                  <a:chExt cx="412292" cy="1710154"/>
                </a:xfrm>
              </p:grpSpPr>
              <p:cxnSp>
                <p:nvCxnSpPr>
                  <p:cNvPr id="77" name="Straight Connector 76"/>
                  <p:cNvCxnSpPr/>
                  <p:nvPr/>
                </p:nvCxnSpPr>
                <p:spPr>
                  <a:xfrm rot="5400000">
                    <a:off x="3505573" y="3885574"/>
                    <a:ext cx="1371934"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88" name="TextBox 77"/>
                  <p:cNvSpPr txBox="1">
                    <a:spLocks noChangeArrowheads="1"/>
                  </p:cNvSpPr>
                  <p:nvPr/>
                </p:nvSpPr>
                <p:spPr bwMode="auto">
                  <a:xfrm>
                    <a:off x="3962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20</a:t>
                    </a:r>
                  </a:p>
                </p:txBody>
              </p:sp>
            </p:grpSp>
            <p:grpSp>
              <p:nvGrpSpPr>
                <p:cNvPr id="24" name="Group 78"/>
                <p:cNvGrpSpPr>
                  <a:grpSpLocks/>
                </p:cNvGrpSpPr>
                <p:nvPr/>
              </p:nvGrpSpPr>
              <p:grpSpPr bwMode="auto">
                <a:xfrm>
                  <a:off x="4612840" y="3726614"/>
                  <a:ext cx="2444882" cy="338554"/>
                  <a:chOff x="1100194" y="3014246"/>
                  <a:chExt cx="2709806" cy="380364"/>
                </a:xfrm>
              </p:grpSpPr>
              <p:cxnSp>
                <p:nvCxnSpPr>
                  <p:cNvPr id="80" name="Straight Connector 79"/>
                  <p:cNvCxnSpPr/>
                  <p:nvPr/>
                </p:nvCxnSpPr>
                <p:spPr>
                  <a:xfrm>
                    <a:off x="1829098" y="3200213"/>
                    <a:ext cx="1980902"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86" name="TextBox 80"/>
                  <p:cNvSpPr txBox="1">
                    <a:spLocks noChangeArrowheads="1"/>
                  </p:cNvSpPr>
                  <p:nvPr/>
                </p:nvSpPr>
                <p:spPr bwMode="auto">
                  <a:xfrm>
                    <a:off x="1100194" y="3014246"/>
                    <a:ext cx="773220" cy="38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$2.00</a:t>
                    </a:r>
                    <a:endParaRPr lang="en-US" sz="1600" dirty="0"/>
                  </a:p>
                </p:txBody>
              </p:sp>
            </p:grpSp>
          </p:grpSp>
        </p:grpSp>
        <p:sp>
          <p:nvSpPr>
            <p:cNvPr id="31781" name="Freeform 183"/>
            <p:cNvSpPr>
              <a:spLocks/>
            </p:cNvSpPr>
            <p:nvPr/>
          </p:nvSpPr>
          <p:spPr bwMode="auto">
            <a:xfrm>
              <a:off x="6989413" y="3835546"/>
              <a:ext cx="131321" cy="122033"/>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2" name="TextBox 42"/>
            <p:cNvSpPr txBox="1">
              <a:spLocks noChangeArrowheads="1"/>
            </p:cNvSpPr>
            <p:nvPr/>
          </p:nvSpPr>
          <p:spPr bwMode="auto">
            <a:xfrm>
              <a:off x="6714023" y="3862740"/>
              <a:ext cx="305887" cy="32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a:t>
              </a:r>
            </a:p>
          </p:txBody>
        </p:sp>
      </p:grpSp>
      <p:grpSp>
        <p:nvGrpSpPr>
          <p:cNvPr id="31819" name="Group 31818"/>
          <p:cNvGrpSpPr/>
          <p:nvPr/>
        </p:nvGrpSpPr>
        <p:grpSpPr>
          <a:xfrm>
            <a:off x="5280510" y="3061683"/>
            <a:ext cx="1152825" cy="121872"/>
            <a:chOff x="5280510" y="3061683"/>
            <a:chExt cx="1152825" cy="121872"/>
          </a:xfrm>
        </p:grpSpPr>
        <p:sp>
          <p:nvSpPr>
            <p:cNvPr id="31783" name="Freeform 183"/>
            <p:cNvSpPr>
              <a:spLocks/>
            </p:cNvSpPr>
            <p:nvPr/>
          </p:nvSpPr>
          <p:spPr bwMode="auto">
            <a:xfrm>
              <a:off x="6302008" y="3061683"/>
              <a:ext cx="131327" cy="12187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97" name="Straight Connector 96"/>
            <p:cNvCxnSpPr/>
            <p:nvPr/>
          </p:nvCxnSpPr>
          <p:spPr bwMode="auto">
            <a:xfrm>
              <a:off x="5280510" y="3115444"/>
              <a:ext cx="1089813" cy="141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00" name="Straight Arrow Connector 99"/>
          <p:cNvCxnSpPr/>
          <p:nvPr/>
        </p:nvCxnSpPr>
        <p:spPr>
          <a:xfrm>
            <a:off x="6547923" y="5219160"/>
            <a:ext cx="320786" cy="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1816" name="Group 31815"/>
          <p:cNvGrpSpPr/>
          <p:nvPr/>
        </p:nvGrpSpPr>
        <p:grpSpPr>
          <a:xfrm>
            <a:off x="4608283" y="2949920"/>
            <a:ext cx="629328" cy="778107"/>
            <a:chOff x="4608283" y="2949920"/>
            <a:chExt cx="629328" cy="778107"/>
          </a:xfrm>
        </p:grpSpPr>
        <p:sp>
          <p:nvSpPr>
            <p:cNvPr id="31780" name="TextBox 97"/>
            <p:cNvSpPr txBox="1">
              <a:spLocks noChangeArrowheads="1"/>
            </p:cNvSpPr>
            <p:nvPr/>
          </p:nvSpPr>
          <p:spPr bwMode="auto">
            <a:xfrm>
              <a:off x="4608283" y="2949920"/>
              <a:ext cx="629328" cy="30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$4.00</a:t>
              </a:r>
            </a:p>
          </p:txBody>
        </p:sp>
        <p:cxnSp>
          <p:nvCxnSpPr>
            <p:cNvPr id="102" name="Straight Arrow Connector 101"/>
            <p:cNvCxnSpPr/>
            <p:nvPr/>
          </p:nvCxnSpPr>
          <p:spPr>
            <a:xfrm>
              <a:off x="5133005" y="3290663"/>
              <a:ext cx="1" cy="437364"/>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4991966" y="5532775"/>
            <a:ext cx="3999634" cy="1015663"/>
          </a:xfrm>
          <a:prstGeom prst="rect">
            <a:avLst/>
          </a:prstGeom>
        </p:spPr>
        <p:txBody>
          <a:bodyPr wrap="square">
            <a:spAutoFit/>
          </a:bodyPr>
          <a:lstStyle/>
          <a:p>
            <a:pPr lvl="0"/>
            <a:r>
              <a:rPr lang="en-US" sz="1200" b="1" dirty="0" smtClean="0">
                <a:solidFill>
                  <a:prstClr val="black"/>
                </a:solidFill>
                <a:latin typeface="+mn-lt"/>
              </a:rPr>
              <a:t>An increase in </a:t>
            </a:r>
            <a:r>
              <a:rPr lang="en-US" sz="1200" b="1" dirty="0">
                <a:solidFill>
                  <a:prstClr val="black"/>
                </a:solidFill>
                <a:latin typeface="+mn-lt"/>
              </a:rPr>
              <a:t>the price </a:t>
            </a:r>
            <a:r>
              <a:rPr lang="en-US" sz="1200" b="1" dirty="0" smtClean="0">
                <a:solidFill>
                  <a:prstClr val="black"/>
                </a:solidFill>
                <a:latin typeface="+mn-lt"/>
              </a:rPr>
              <a:t>of hamburgers </a:t>
            </a:r>
            <a:r>
              <a:rPr lang="en-US" sz="1200" dirty="0" smtClean="0">
                <a:solidFill>
                  <a:prstClr val="black"/>
                </a:solidFill>
                <a:latin typeface="+mn-lt"/>
              </a:rPr>
              <a:t>causes a </a:t>
            </a:r>
            <a:r>
              <a:rPr lang="en-US" sz="1200" dirty="0">
                <a:solidFill>
                  <a:prstClr val="black"/>
                </a:solidFill>
                <a:latin typeface="+mn-lt"/>
              </a:rPr>
              <a:t>movement to a different point on </a:t>
            </a:r>
            <a:r>
              <a:rPr lang="en-US" sz="1200" dirty="0" smtClean="0">
                <a:solidFill>
                  <a:prstClr val="black"/>
                </a:solidFill>
                <a:latin typeface="+mn-lt"/>
              </a:rPr>
              <a:t>a given </a:t>
            </a:r>
            <a:r>
              <a:rPr lang="en-US" sz="1200" dirty="0">
                <a:solidFill>
                  <a:prstClr val="black"/>
                </a:solidFill>
                <a:latin typeface="+mn-lt"/>
              </a:rPr>
              <a:t>demand curve. </a:t>
            </a:r>
            <a:r>
              <a:rPr lang="en-US" sz="1200" dirty="0" smtClean="0">
                <a:solidFill>
                  <a:prstClr val="black"/>
                </a:solidFill>
                <a:latin typeface="+mn-lt"/>
              </a:rPr>
              <a:t>Note the right graph:</a:t>
            </a:r>
            <a:r>
              <a:rPr lang="en-US" sz="1200" dirty="0">
                <a:solidFill>
                  <a:prstClr val="black"/>
                </a:solidFill>
                <a:latin typeface="+mn-lt"/>
              </a:rPr>
              <a:t> </a:t>
            </a:r>
            <a:r>
              <a:rPr lang="en-US" sz="1200" dirty="0" smtClean="0">
                <a:solidFill>
                  <a:prstClr val="black"/>
                </a:solidFill>
                <a:latin typeface="+mn-lt"/>
              </a:rPr>
              <a:t>when </a:t>
            </a:r>
            <a:r>
              <a:rPr lang="en-US" sz="1200" dirty="0">
                <a:solidFill>
                  <a:prstClr val="black"/>
                </a:solidFill>
                <a:latin typeface="+mn-lt"/>
              </a:rPr>
              <a:t>the price rises from $2.00 to $4.00, the quantity demanded falls from 20 to </a:t>
            </a:r>
            <a:r>
              <a:rPr lang="en-US" sz="1200" dirty="0" smtClean="0">
                <a:solidFill>
                  <a:prstClr val="black"/>
                </a:solidFill>
                <a:latin typeface="+mn-lt"/>
              </a:rPr>
              <a:t>12 hamburgers, </a:t>
            </a:r>
            <a:r>
              <a:rPr lang="en-US" sz="1200" dirty="0">
                <a:solidFill>
                  <a:prstClr val="black"/>
                </a:solidFill>
                <a:latin typeface="+mn-lt"/>
              </a:rPr>
              <a:t>as reflected by the movement from point A to point </a:t>
            </a:r>
            <a:r>
              <a:rPr lang="en-US" sz="1200" dirty="0" smtClean="0">
                <a:solidFill>
                  <a:prstClr val="black"/>
                </a:solidFill>
                <a:latin typeface="+mn-lt"/>
              </a:rPr>
              <a:t>B.</a:t>
            </a:r>
            <a:endParaRPr lang="en-US" sz="1200" dirty="0">
              <a:solidFill>
                <a:prstClr val="black"/>
              </a:solidFill>
              <a:latin typeface="+mn-lt"/>
            </a:endParaRPr>
          </a:p>
        </p:txBody>
      </p:sp>
      <p:sp>
        <p:nvSpPr>
          <p:cNvPr id="81" name="Content Placeholder 2"/>
          <p:cNvSpPr txBox="1">
            <a:spLocks/>
          </p:cNvSpPr>
          <p:nvPr/>
        </p:nvSpPr>
        <p:spPr bwMode="auto">
          <a:xfrm>
            <a:off x="4979675" y="1144078"/>
            <a:ext cx="3959427" cy="10281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2000" b="1" dirty="0" smtClean="0"/>
              <a:t>Change in Quantity Demanded </a:t>
            </a:r>
            <a:r>
              <a:rPr lang="en-US" sz="2000" dirty="0" smtClean="0"/>
              <a:t>is a movement along a given demand curve caused by a change in </a:t>
            </a:r>
            <a:r>
              <a:rPr lang="en-US" sz="2000" b="1" i="1" dirty="0" smtClean="0"/>
              <a:t>own price</a:t>
            </a:r>
          </a:p>
        </p:txBody>
      </p:sp>
      <p:sp>
        <p:nvSpPr>
          <p:cNvPr id="82" name="Content Placeholder 2"/>
          <p:cNvSpPr txBox="1">
            <a:spLocks/>
          </p:cNvSpPr>
          <p:nvPr/>
        </p:nvSpPr>
        <p:spPr bwMode="auto">
          <a:xfrm>
            <a:off x="374328" y="1144078"/>
            <a:ext cx="4154274" cy="12135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1900" b="1" dirty="0" smtClean="0"/>
              <a:t>Change in Demand </a:t>
            </a:r>
            <a:r>
              <a:rPr lang="en-US" sz="1900" dirty="0" smtClean="0"/>
              <a:t>is a shift in the demand curve resulting from a change in one of the </a:t>
            </a:r>
            <a:r>
              <a:rPr lang="en-US" sz="1900" b="1" i="1" dirty="0" smtClean="0"/>
              <a:t>determinants of demand </a:t>
            </a:r>
          </a:p>
        </p:txBody>
      </p:sp>
      <p:sp>
        <p:nvSpPr>
          <p:cNvPr id="90" name="Rectangle 89"/>
          <p:cNvSpPr/>
          <p:nvPr/>
        </p:nvSpPr>
        <p:spPr>
          <a:xfrm>
            <a:off x="4119221" y="299258"/>
            <a:ext cx="4322658" cy="646331"/>
          </a:xfrm>
          <a:prstGeom prst="rect">
            <a:avLst/>
          </a:prstGeom>
        </p:spPr>
        <p:txBody>
          <a:bodyPr wrap="none">
            <a:spAutoFit/>
          </a:bodyPr>
          <a:lstStyle/>
          <a:p>
            <a:pPr marL="0" indent="0">
              <a:buNone/>
            </a:pPr>
            <a:r>
              <a:rPr lang="en-US" sz="3600" dirty="0" smtClean="0">
                <a:solidFill>
                  <a:schemeClr val="bg1">
                    <a:lumMod val="50000"/>
                  </a:schemeClr>
                </a:solidFill>
                <a:latin typeface="+mn-lt"/>
              </a:rPr>
              <a:t>Demand Terminology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31814"/>
                                        </p:tgtEl>
                                        <p:attrNameLst>
                                          <p:attrName>style.visibility</p:attrName>
                                        </p:attrNameLst>
                                      </p:cBhvr>
                                      <p:to>
                                        <p:strVal val="visible"/>
                                      </p:to>
                                    </p:set>
                                    <p:animEffect transition="in" filter="wipe(right)">
                                      <p:cBhvr>
                                        <p:cTn id="11" dur="2000"/>
                                        <p:tgtEl>
                                          <p:spTgt spid="318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182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1816"/>
                                        </p:tgtEl>
                                        <p:attrNameLst>
                                          <p:attrName>style.visibility</p:attrName>
                                        </p:attrNameLst>
                                      </p:cBhvr>
                                      <p:to>
                                        <p:strVal val="visible"/>
                                      </p:to>
                                    </p:set>
                                    <p:animEffect transition="in" filter="wipe(down)">
                                      <p:cBhvr>
                                        <p:cTn id="26" dur="500"/>
                                        <p:tgtEl>
                                          <p:spTgt spid="31816"/>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31819"/>
                                        </p:tgtEl>
                                        <p:attrNameLst>
                                          <p:attrName>style.visibility</p:attrName>
                                        </p:attrNameLst>
                                      </p:cBhvr>
                                      <p:to>
                                        <p:strVal val="visible"/>
                                      </p:to>
                                    </p:set>
                                    <p:animEffect transition="in" filter="wipe(left)">
                                      <p:cBhvr>
                                        <p:cTn id="30" dur="500"/>
                                        <p:tgtEl>
                                          <p:spTgt spid="31819"/>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1500"/>
                            </p:stCondLst>
                            <p:childTnLst>
                              <p:par>
                                <p:cTn id="36" presetID="22" presetClass="entr" presetSubtype="2" fill="hold" nodeType="afterEffect">
                                  <p:stCondLst>
                                    <p:cond delay="0"/>
                                  </p:stCondLst>
                                  <p:childTnLst>
                                    <p:set>
                                      <p:cBhvr>
                                        <p:cTn id="37" dur="1" fill="hold">
                                          <p:stCondLst>
                                            <p:cond delay="0"/>
                                          </p:stCondLst>
                                        </p:cTn>
                                        <p:tgtEl>
                                          <p:spTgt spid="100"/>
                                        </p:tgtEl>
                                        <p:attrNameLst>
                                          <p:attrName>style.visibility</p:attrName>
                                        </p:attrNameLst>
                                      </p:cBhvr>
                                      <p:to>
                                        <p:strVal val="visible"/>
                                      </p:to>
                                    </p:set>
                                    <p:animEffect transition="in" filter="wipe(right)">
                                      <p:cBhvr>
                                        <p:cTn id="38" dur="500"/>
                                        <p:tgtEl>
                                          <p:spTgt spid="100"/>
                                        </p:tgtEl>
                                      </p:cBhvr>
                                    </p:animEffect>
                                  </p:childTnLst>
                                </p:cTn>
                              </p:par>
                            </p:childTnLst>
                          </p:cTn>
                        </p:par>
                        <p:par>
                          <p:cTn id="39" fill="hold">
                            <p:stCondLst>
                              <p:cond delay="2000"/>
                            </p:stCondLst>
                            <p:childTnLst>
                              <p:par>
                                <p:cTn id="40" presetID="22" presetClass="entr" presetSubtype="4" fill="hold" nodeType="after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down)">
                                      <p:cBhvr>
                                        <p:cTn id="42" dur="500"/>
                                        <p:tgtEl>
                                          <p:spTgt spid="69"/>
                                        </p:tgtEl>
                                      </p:cBhvr>
                                    </p:animEffect>
                                  </p:childTnLst>
                                </p:cTn>
                              </p:par>
                            </p:childTnLst>
                          </p:cTn>
                        </p:par>
                        <p:par>
                          <p:cTn id="43" fill="hold">
                            <p:stCondLst>
                              <p:cond delay="2500"/>
                            </p:stCondLst>
                            <p:childTnLst>
                              <p:par>
                                <p:cTn id="44" presetID="1" presetClass="entr" presetSubtype="0" fill="hold" grpId="0" nodeType="afterEffect">
                                  <p:stCondLst>
                                    <p:cond delay="0"/>
                                  </p:stCondLst>
                                  <p:childTnLst>
                                    <p:set>
                                      <p:cBhvr>
                                        <p:cTn id="45" dur="1" fill="hold">
                                          <p:stCondLst>
                                            <p:cond delay="0"/>
                                          </p:stCondLst>
                                        </p:cTn>
                                        <p:tgtEl>
                                          <p:spTgt spid="317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31784" grpId="0"/>
      <p:bldP spid="31"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943949" y="2765735"/>
            <a:ext cx="5587422" cy="34099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2"/>
          <p:cNvGrpSpPr>
            <a:grpSpLocks/>
          </p:cNvGrpSpPr>
          <p:nvPr/>
        </p:nvGrpSpPr>
        <p:grpSpPr bwMode="auto">
          <a:xfrm>
            <a:off x="1367635" y="2698290"/>
            <a:ext cx="659422" cy="3489697"/>
            <a:chOff x="1148717" y="1362670"/>
            <a:chExt cx="710687" cy="3819724"/>
          </a:xfrm>
        </p:grpSpPr>
        <p:cxnSp>
          <p:nvCxnSpPr>
            <p:cNvPr id="6" name="Straight Connector 5"/>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82"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3" name="Group 11"/>
          <p:cNvGrpSpPr>
            <a:grpSpLocks/>
          </p:cNvGrpSpPr>
          <p:nvPr/>
        </p:nvGrpSpPr>
        <p:grpSpPr bwMode="auto">
          <a:xfrm>
            <a:off x="1813518" y="6186513"/>
            <a:ext cx="5761942" cy="400712"/>
            <a:chOff x="1676400" y="5181600"/>
            <a:chExt cx="6207825" cy="438303"/>
          </a:xfrm>
        </p:grpSpPr>
        <p:cxnSp>
          <p:nvCxnSpPr>
            <p:cNvPr id="8" name="Straight Connector 7"/>
            <p:cNvCxnSpPr/>
            <p:nvPr/>
          </p:nvCxnSpPr>
          <p:spPr>
            <a:xfrm>
              <a:off x="1864425"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79"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23580"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5" name="Group 16"/>
          <p:cNvGrpSpPr>
            <a:grpSpLocks/>
          </p:cNvGrpSpPr>
          <p:nvPr/>
        </p:nvGrpSpPr>
        <p:grpSpPr bwMode="auto">
          <a:xfrm>
            <a:off x="2989236" y="2846171"/>
            <a:ext cx="2743512" cy="2489883"/>
            <a:chOff x="2870268" y="1828800"/>
            <a:chExt cx="2955817" cy="2726527"/>
          </a:xfrm>
        </p:grpSpPr>
        <p:cxnSp>
          <p:nvCxnSpPr>
            <p:cNvPr id="15" name="Straight Connector 14"/>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577" name="TextBox 15"/>
            <p:cNvSpPr txBox="1">
              <a:spLocks noChangeArrowheads="1"/>
            </p:cNvSpPr>
            <p:nvPr/>
          </p:nvSpPr>
          <p:spPr bwMode="auto">
            <a:xfrm>
              <a:off x="5389747" y="4185971"/>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0</a:t>
              </a:r>
              <a:endParaRPr lang="en-US" baseline="-25000" dirty="0"/>
            </a:p>
          </p:txBody>
        </p:sp>
      </p:grpSp>
      <p:grpSp>
        <p:nvGrpSpPr>
          <p:cNvPr id="17" name="Group 16"/>
          <p:cNvGrpSpPr/>
          <p:nvPr/>
        </p:nvGrpSpPr>
        <p:grpSpPr>
          <a:xfrm>
            <a:off x="4120866" y="2915762"/>
            <a:ext cx="3092619" cy="2500627"/>
            <a:chOff x="4120866" y="2915762"/>
            <a:chExt cx="3092619" cy="2500627"/>
          </a:xfrm>
        </p:grpSpPr>
        <p:grpSp>
          <p:nvGrpSpPr>
            <p:cNvPr id="9" name="Group 22"/>
            <p:cNvGrpSpPr>
              <a:grpSpLocks/>
            </p:cNvGrpSpPr>
            <p:nvPr/>
          </p:nvGrpSpPr>
          <p:grpSpPr bwMode="auto">
            <a:xfrm>
              <a:off x="4474500" y="2915762"/>
              <a:ext cx="2738985" cy="2500627"/>
              <a:chOff x="2743200" y="1676400"/>
              <a:chExt cx="2950939" cy="2738287"/>
            </a:xfrm>
          </p:grpSpPr>
          <p:cxnSp>
            <p:nvCxnSpPr>
              <p:cNvPr id="24" name="Straight Connector 23"/>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3573" name="TextBox 24"/>
              <p:cNvSpPr txBox="1">
                <a:spLocks noChangeArrowheads="1"/>
              </p:cNvSpPr>
              <p:nvPr/>
            </p:nvSpPr>
            <p:spPr bwMode="auto">
              <a:xfrm>
                <a:off x="5257801" y="4045331"/>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1</a:t>
                </a:r>
                <a:endParaRPr lang="en-US" baseline="-25000" dirty="0"/>
              </a:p>
            </p:txBody>
          </p:sp>
        </p:grpSp>
        <p:cxnSp>
          <p:nvCxnSpPr>
            <p:cNvPr id="29" name="Straight Arrow Connector 28"/>
            <p:cNvCxnSpPr/>
            <p:nvPr/>
          </p:nvCxnSpPr>
          <p:spPr>
            <a:xfrm>
              <a:off x="4120866" y="3890035"/>
              <a:ext cx="1202357" cy="145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0" name="Group 32"/>
            <p:cNvGrpSpPr>
              <a:grpSpLocks/>
            </p:cNvGrpSpPr>
            <p:nvPr/>
          </p:nvGrpSpPr>
          <p:grpSpPr bwMode="auto">
            <a:xfrm>
              <a:off x="4792770" y="2985353"/>
              <a:ext cx="1491158" cy="822435"/>
              <a:chOff x="4838746" y="1676400"/>
              <a:chExt cx="1607200" cy="900541"/>
            </a:xfrm>
          </p:grpSpPr>
          <p:sp>
            <p:nvSpPr>
              <p:cNvPr id="23570" name="TextBox 29"/>
              <p:cNvSpPr txBox="1">
                <a:spLocks noChangeArrowheads="1"/>
              </p:cNvSpPr>
              <p:nvPr/>
            </p:nvSpPr>
            <p:spPr bwMode="auto">
              <a:xfrm>
                <a:off x="5257800" y="1676400"/>
                <a:ext cx="118814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Increase in</a:t>
                </a:r>
              </a:p>
              <a:p>
                <a:pPr eaLnBrk="1" hangingPunct="1"/>
                <a:r>
                  <a:rPr lang="en-US" sz="1600" dirty="0"/>
                  <a:t>Demand </a:t>
                </a:r>
              </a:p>
            </p:txBody>
          </p:sp>
          <p:cxnSp>
            <p:nvCxnSpPr>
              <p:cNvPr id="32" name="Straight Connector 31"/>
              <p:cNvCxnSpPr/>
              <p:nvPr/>
            </p:nvCxnSpPr>
            <p:spPr>
              <a:xfrm flipV="1">
                <a:off x="4838746" y="2286000"/>
                <a:ext cx="647962" cy="2909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2069787" y="3124535"/>
            <a:ext cx="2722983" cy="2502780"/>
            <a:chOff x="2069787" y="3124535"/>
            <a:chExt cx="2722983" cy="2502780"/>
          </a:xfrm>
        </p:grpSpPr>
        <p:grpSp>
          <p:nvGrpSpPr>
            <p:cNvPr id="7" name="Group 17"/>
            <p:cNvGrpSpPr>
              <a:grpSpLocks/>
            </p:cNvGrpSpPr>
            <p:nvPr/>
          </p:nvGrpSpPr>
          <p:grpSpPr bwMode="auto">
            <a:xfrm>
              <a:off x="2069787" y="3124535"/>
              <a:ext cx="2722983" cy="2502780"/>
              <a:chOff x="2743200" y="1676400"/>
              <a:chExt cx="2933699" cy="2740650"/>
            </a:xfrm>
          </p:grpSpPr>
          <p:cxnSp>
            <p:nvCxnSpPr>
              <p:cNvPr id="19" name="Straight Connector 18"/>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575" name="TextBox 19"/>
              <p:cNvSpPr txBox="1">
                <a:spLocks noChangeArrowheads="1"/>
              </p:cNvSpPr>
              <p:nvPr/>
            </p:nvSpPr>
            <p:spPr bwMode="auto">
              <a:xfrm>
                <a:off x="5240561" y="4047694"/>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2</a:t>
                </a:r>
                <a:endParaRPr lang="en-US" baseline="-25000" dirty="0"/>
              </a:p>
            </p:txBody>
          </p:sp>
        </p:grpSp>
        <p:cxnSp>
          <p:nvCxnSpPr>
            <p:cNvPr id="34" name="Straight Arrow Connector 33"/>
            <p:cNvCxnSpPr/>
            <p:nvPr/>
          </p:nvCxnSpPr>
          <p:spPr>
            <a:xfrm>
              <a:off x="3272144" y="4237990"/>
              <a:ext cx="919449" cy="145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34"/>
            <p:cNvGrpSpPr>
              <a:grpSpLocks/>
            </p:cNvGrpSpPr>
            <p:nvPr/>
          </p:nvGrpSpPr>
          <p:grpSpPr bwMode="auto">
            <a:xfrm>
              <a:off x="2423421" y="4377172"/>
              <a:ext cx="1202357" cy="951076"/>
              <a:chOff x="3352800" y="2819400"/>
              <a:chExt cx="1295400" cy="1041975"/>
            </a:xfrm>
          </p:grpSpPr>
          <p:sp>
            <p:nvSpPr>
              <p:cNvPr id="23568" name="TextBox 35"/>
              <p:cNvSpPr txBox="1">
                <a:spLocks noChangeArrowheads="1"/>
              </p:cNvSpPr>
              <p:nvPr/>
            </p:nvSpPr>
            <p:spPr bwMode="auto">
              <a:xfrm>
                <a:off x="3352800" y="3276600"/>
                <a:ext cx="1277914"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Decrease in</a:t>
                </a:r>
              </a:p>
              <a:p>
                <a:pPr eaLnBrk="1" hangingPunct="1"/>
                <a:r>
                  <a:rPr lang="en-US" sz="1600" dirty="0"/>
                  <a:t>Demand </a:t>
                </a:r>
              </a:p>
            </p:txBody>
          </p:sp>
          <p:cxnSp>
            <p:nvCxnSpPr>
              <p:cNvPr id="37" name="Straight Connector 36"/>
              <p:cNvCxnSpPr/>
              <p:nvPr/>
            </p:nvCxnSpPr>
            <p:spPr>
              <a:xfrm flipV="1">
                <a:off x="3886200" y="2819400"/>
                <a:ext cx="762000" cy="3812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Rectangle 29"/>
          <p:cNvSpPr/>
          <p:nvPr/>
        </p:nvSpPr>
        <p:spPr>
          <a:xfrm>
            <a:off x="4119221" y="299258"/>
            <a:ext cx="4322658" cy="646331"/>
          </a:xfrm>
          <a:prstGeom prst="rect">
            <a:avLst/>
          </a:prstGeom>
        </p:spPr>
        <p:txBody>
          <a:bodyPr wrap="none">
            <a:spAutoFit/>
          </a:bodyPr>
          <a:lstStyle/>
          <a:p>
            <a:pPr marL="0" indent="0">
              <a:buNone/>
            </a:pPr>
            <a:r>
              <a:rPr lang="en-US" sz="3600" dirty="0" smtClean="0">
                <a:solidFill>
                  <a:schemeClr val="bg1">
                    <a:lumMod val="50000"/>
                  </a:schemeClr>
                </a:solidFill>
                <a:latin typeface="+mn-lt"/>
              </a:rPr>
              <a:t>Demand Terminology</a:t>
            </a:r>
          </a:p>
        </p:txBody>
      </p:sp>
      <p:sp>
        <p:nvSpPr>
          <p:cNvPr id="33" name="Content Placeholder 2"/>
          <p:cNvSpPr>
            <a:spLocks noGrp="1"/>
          </p:cNvSpPr>
          <p:nvPr>
            <p:ph idx="4294967295"/>
          </p:nvPr>
        </p:nvSpPr>
        <p:spPr bwMode="auto">
          <a:xfrm>
            <a:off x="304800" y="1055934"/>
            <a:ext cx="8229600" cy="7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lvl="1" indent="0">
              <a:buNone/>
            </a:pPr>
            <a:r>
              <a:rPr lang="en-US" sz="1900" dirty="0" smtClean="0"/>
              <a:t>Increase in demand – any change that increases the quantity at every price</a:t>
            </a:r>
          </a:p>
          <a:p>
            <a:pPr marL="463550" lvl="2" indent="-238125"/>
            <a:r>
              <a:rPr lang="en-US" sz="1900" dirty="0" smtClean="0"/>
              <a:t>Demand curve shifts right (D</a:t>
            </a:r>
            <a:r>
              <a:rPr lang="en-US" sz="1900" baseline="-25000" dirty="0" smtClean="0"/>
              <a:t>1</a:t>
            </a:r>
            <a:r>
              <a:rPr lang="en-US" sz="1900" dirty="0" smtClean="0"/>
              <a:t>)</a:t>
            </a:r>
          </a:p>
        </p:txBody>
      </p:sp>
      <p:sp>
        <p:nvSpPr>
          <p:cNvPr id="16" name="Rectangle 15"/>
          <p:cNvSpPr/>
          <p:nvPr/>
        </p:nvSpPr>
        <p:spPr>
          <a:xfrm>
            <a:off x="337457" y="1839783"/>
            <a:ext cx="7761513" cy="692497"/>
          </a:xfrm>
          <a:prstGeom prst="rect">
            <a:avLst/>
          </a:prstGeom>
        </p:spPr>
        <p:txBody>
          <a:bodyPr wrap="square">
            <a:spAutoFit/>
          </a:bodyPr>
          <a:lstStyle/>
          <a:p>
            <a:pPr marL="0" lvl="1" indent="0">
              <a:buNone/>
            </a:pPr>
            <a:r>
              <a:rPr lang="en-US" sz="1900" dirty="0">
                <a:latin typeface="+mn-lt"/>
              </a:rPr>
              <a:t>Decrease in demand – any change that decreases the quantity at every price</a:t>
            </a:r>
          </a:p>
          <a:p>
            <a:pPr marL="457200" lvl="2" indent="-231775">
              <a:buFont typeface="Arial" pitchFamily="34" charset="0"/>
              <a:buChar char="•"/>
            </a:pPr>
            <a:r>
              <a:rPr lang="en-US" sz="1900" dirty="0">
                <a:latin typeface="+mn-lt"/>
              </a:rPr>
              <a:t>Demand curve shifts </a:t>
            </a:r>
            <a:r>
              <a:rPr lang="en-US" sz="1900" dirty="0" smtClean="0">
                <a:latin typeface="+mn-lt"/>
              </a:rPr>
              <a:t>left </a:t>
            </a:r>
            <a:r>
              <a:rPr lang="en-US" sz="1900" dirty="0">
                <a:latin typeface="+mn-lt"/>
              </a:rPr>
              <a:t>(D</a:t>
            </a:r>
            <a:r>
              <a:rPr lang="en-US" sz="1900" baseline="-25000" dirty="0">
                <a:latin typeface="+mn-lt"/>
              </a:rPr>
              <a:t>1</a:t>
            </a:r>
            <a:r>
              <a:rPr lang="en-US" sz="1900" dirty="0" smtClean="0">
                <a:latin typeface="+mn-lt"/>
              </a:rPr>
              <a:t>)</a:t>
            </a:r>
            <a:endParaRPr lang="en-US" sz="19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xEl>
                                              <p:pRg st="1" end="1"/>
                                            </p:txEl>
                                          </p:spTgt>
                                        </p:tgtEl>
                                        <p:attrNameLst>
                                          <p:attrName>style.visibility</p:attrName>
                                        </p:attrNameLst>
                                      </p:cBhvr>
                                      <p:to>
                                        <p:strVal val="visible"/>
                                      </p:to>
                                    </p:set>
                                    <p:animEffect transition="in" filter="fade">
                                      <p:cBhvr>
                                        <p:cTn id="7" dur="500"/>
                                        <p:tgtEl>
                                          <p:spTgt spid="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right)">
                                      <p:cBhvr>
                                        <p:cTn id="2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478978" y="258300"/>
            <a:ext cx="386937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Demand Review</a:t>
            </a:r>
          </a:p>
        </p:txBody>
      </p:sp>
      <p:graphicFrame>
        <p:nvGraphicFramePr>
          <p:cNvPr id="5" name="Table 4"/>
          <p:cNvGraphicFramePr>
            <a:graphicFrameLocks noGrp="1"/>
          </p:cNvGraphicFramePr>
          <p:nvPr>
            <p:extLst>
              <p:ext uri="{D42A27DB-BD31-4B8C-83A1-F6EECF244321}">
                <p14:modId xmlns:p14="http://schemas.microsoft.com/office/powerpoint/2010/main" val="1908201584"/>
              </p:ext>
            </p:extLst>
          </p:nvPr>
        </p:nvGraphicFramePr>
        <p:xfrm>
          <a:off x="504702" y="1420085"/>
          <a:ext cx="8305800" cy="4206264"/>
        </p:xfrm>
        <a:graphic>
          <a:graphicData uri="http://schemas.openxmlformats.org/drawingml/2006/table">
            <a:tbl>
              <a:tblPr>
                <a:tableStyleId>{5C22544A-7EE6-4342-B048-85BDC9FD1C3A}</a:tableStyleId>
              </a:tblPr>
              <a:tblGrid>
                <a:gridCol w="3283527"/>
                <a:gridCol w="5022273"/>
              </a:tblGrid>
              <a:tr h="370889">
                <a:tc>
                  <a:txBody>
                    <a:bodyPr/>
                    <a:lstStyle/>
                    <a:p>
                      <a:pPr algn="l"/>
                      <a:r>
                        <a:rPr lang="en-US" sz="2400" b="1" kern="1200" baseline="0" dirty="0" smtClean="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smtClean="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11949">
                <a:tc>
                  <a:txBody>
                    <a:bodyPr/>
                    <a:lstStyle/>
                    <a:p>
                      <a:pPr algn="l"/>
                      <a:r>
                        <a:rPr lang="en-US" sz="2400" b="1" kern="1200" baseline="0" dirty="0" smtClean="0">
                          <a:solidFill>
                            <a:schemeClr val="tx1"/>
                          </a:solidFill>
                          <a:latin typeface="+mn-lt"/>
                          <a:ea typeface="+mn-ea"/>
                          <a:cs typeface="+mn-cs"/>
                        </a:rPr>
                        <a:t>Change in Quantity Demanded</a:t>
                      </a:r>
                    </a:p>
                    <a:p>
                      <a:pPr algn="l"/>
                      <a:r>
                        <a:rPr lang="en-US" sz="2400" b="0" kern="1200" baseline="0" dirty="0" smtClean="0">
                          <a:solidFill>
                            <a:schemeClr val="tx1"/>
                          </a:solidFill>
                          <a:latin typeface="+mn-lt"/>
                          <a:ea typeface="+mn-ea"/>
                          <a:cs typeface="+mn-cs"/>
                        </a:rPr>
                        <a:t>Price of the good itself</a:t>
                      </a:r>
                    </a:p>
                    <a:p>
                      <a:pPr algn="l"/>
                      <a:r>
                        <a:rPr lang="en-US" sz="2400" b="0" kern="1200" baseline="0" dirty="0" smtClean="0">
                          <a:solidFill>
                            <a:schemeClr val="tx1"/>
                          </a:solidFill>
                          <a:latin typeface="+mn-lt"/>
                          <a:ea typeface="+mn-ea"/>
                          <a:cs typeface="+mn-cs"/>
                        </a:rPr>
                        <a:t> </a:t>
                      </a:r>
                    </a:p>
                    <a:p>
                      <a:pPr algn="l"/>
                      <a:r>
                        <a:rPr lang="en-US" sz="2400" b="1" kern="1200" baseline="0" dirty="0" smtClean="0">
                          <a:solidFill>
                            <a:schemeClr val="tx1"/>
                          </a:solidFill>
                          <a:latin typeface="+mn-lt"/>
                          <a:ea typeface="+mn-ea"/>
                          <a:cs typeface="+mn-cs"/>
                        </a:rPr>
                        <a:t>Change in Demand</a:t>
                      </a:r>
                    </a:p>
                    <a:p>
                      <a:pPr algn="l"/>
                      <a:r>
                        <a:rPr lang="en-US" sz="2400" b="0" kern="1200" baseline="0" dirty="0" smtClean="0">
                          <a:solidFill>
                            <a:schemeClr val="tx1"/>
                          </a:solidFill>
                          <a:latin typeface="+mn-lt"/>
                          <a:ea typeface="+mn-ea"/>
                          <a:cs typeface="+mn-cs"/>
                        </a:rPr>
                        <a:t>Income </a:t>
                      </a:r>
                    </a:p>
                    <a:p>
                      <a:pPr algn="l"/>
                      <a:r>
                        <a:rPr lang="en-US" sz="2400" b="0" kern="1200" baseline="0" dirty="0" smtClean="0">
                          <a:solidFill>
                            <a:schemeClr val="tx1"/>
                          </a:solidFill>
                          <a:latin typeface="+mn-lt"/>
                          <a:ea typeface="+mn-ea"/>
                          <a:cs typeface="+mn-cs"/>
                        </a:rPr>
                        <a:t>Prices of related goods</a:t>
                      </a:r>
                    </a:p>
                    <a:p>
                      <a:pPr algn="l"/>
                      <a:r>
                        <a:rPr lang="en-US" sz="2400" b="0" kern="1200" baseline="0" dirty="0" smtClean="0">
                          <a:solidFill>
                            <a:schemeClr val="tx1"/>
                          </a:solidFill>
                          <a:latin typeface="+mn-lt"/>
                          <a:ea typeface="+mn-ea"/>
                          <a:cs typeface="+mn-cs"/>
                        </a:rPr>
                        <a:t>Tastes </a:t>
                      </a:r>
                    </a:p>
                    <a:p>
                      <a:pPr algn="l"/>
                      <a:r>
                        <a:rPr lang="en-US" sz="2400" b="0" kern="1200" baseline="0" dirty="0" smtClean="0">
                          <a:solidFill>
                            <a:schemeClr val="tx1"/>
                          </a:solidFill>
                          <a:latin typeface="+mn-lt"/>
                          <a:ea typeface="+mn-ea"/>
                          <a:cs typeface="+mn-cs"/>
                        </a:rPr>
                        <a:t>Expectations </a:t>
                      </a:r>
                    </a:p>
                    <a:p>
                      <a:pPr algn="l"/>
                      <a:r>
                        <a:rPr lang="en-US" sz="2400" b="0" kern="1200" baseline="0" dirty="0" smtClean="0">
                          <a:solidFill>
                            <a:schemeClr val="tx1"/>
                          </a:solidFill>
                          <a:latin typeface="+mn-lt"/>
                          <a:ea typeface="+mn-ea"/>
                          <a:cs typeface="+mn-cs"/>
                        </a:rPr>
                        <a:t>Number of buyers </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Movement along the demand curve</a:t>
                      </a:r>
                    </a:p>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4025734" y="203388"/>
            <a:ext cx="4661065" cy="675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Supply </a:t>
            </a:r>
          </a:p>
        </p:txBody>
      </p:sp>
      <p:sp>
        <p:nvSpPr>
          <p:cNvPr id="3" name="Content Placeholder 2"/>
          <p:cNvSpPr>
            <a:spLocks noGrp="1"/>
          </p:cNvSpPr>
          <p:nvPr>
            <p:ph idx="1"/>
          </p:nvPr>
        </p:nvSpPr>
        <p:spPr bwMode="auto">
          <a:xfrm>
            <a:off x="457200" y="12677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smtClean="0"/>
              <a:t>Quantity supplied </a:t>
            </a:r>
            <a:r>
              <a:rPr lang="en-US" sz="2800" dirty="0" smtClean="0"/>
              <a:t>– the amount of a good sellers are willing and able to sell</a:t>
            </a:r>
          </a:p>
          <a:p>
            <a:pPr marL="0" indent="0">
              <a:buNone/>
            </a:pPr>
            <a:r>
              <a:rPr lang="en-US" sz="2800" b="1" dirty="0" smtClean="0"/>
              <a:t>Law of supply </a:t>
            </a:r>
            <a:r>
              <a:rPr lang="en-US" sz="2800" dirty="0" smtClean="0"/>
              <a:t>– other things equal,</a:t>
            </a:r>
            <a:r>
              <a:rPr lang="en-US" sz="2800" dirty="0"/>
              <a:t> </a:t>
            </a:r>
            <a:r>
              <a:rPr lang="en-US" sz="2800" dirty="0" smtClean="0"/>
              <a:t>when the price of the good changes quantity supplied of a good moves in the same direction </a:t>
            </a:r>
          </a:p>
          <a:p>
            <a:pPr marL="0" indent="0">
              <a:buNone/>
            </a:pPr>
            <a:r>
              <a:rPr lang="en-US" sz="2800" b="1" dirty="0" smtClean="0"/>
              <a:t>Increase </a:t>
            </a:r>
            <a:r>
              <a:rPr lang="en-US" sz="2800" b="1" dirty="0"/>
              <a:t>in Supply </a:t>
            </a:r>
            <a:r>
              <a:rPr lang="en-US" sz="2800" dirty="0"/>
              <a:t>– when the price of the good </a:t>
            </a:r>
            <a:r>
              <a:rPr lang="en-US" sz="2800" dirty="0" smtClean="0"/>
              <a:t>rises </a:t>
            </a:r>
            <a:r>
              <a:rPr lang="en-US" sz="2800" dirty="0"/>
              <a:t>quantity supplied of a </a:t>
            </a:r>
            <a:r>
              <a:rPr lang="en-US" sz="2800" dirty="0" smtClean="0"/>
              <a:t>good go up </a:t>
            </a:r>
            <a:endParaRPr lang="en-US" sz="2800" dirty="0"/>
          </a:p>
          <a:p>
            <a:pPr marL="0" indent="0">
              <a:buNone/>
            </a:pPr>
            <a:r>
              <a:rPr lang="en-US" sz="2800" b="1" dirty="0" smtClean="0"/>
              <a:t>Decrease in Supply </a:t>
            </a:r>
            <a:r>
              <a:rPr lang="en-US" sz="2800" dirty="0" smtClean="0"/>
              <a:t>– when </a:t>
            </a:r>
            <a:r>
              <a:rPr lang="en-US" sz="2800" dirty="0"/>
              <a:t>the price of the good </a:t>
            </a:r>
            <a:r>
              <a:rPr lang="en-US" sz="2800" dirty="0" smtClean="0"/>
              <a:t>falls </a:t>
            </a:r>
            <a:r>
              <a:rPr lang="en-US" sz="2800" dirty="0"/>
              <a:t>quantity supplied of a good </a:t>
            </a:r>
            <a:r>
              <a:rPr lang="en-US" sz="2800" dirty="0" smtClean="0"/>
              <a:t>drops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3938491" y="380003"/>
            <a:ext cx="5205509" cy="486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latin typeface="+mn-lt"/>
              </a:rPr>
              <a:t>Supply schedule and supply curve</a:t>
            </a:r>
          </a:p>
        </p:txBody>
      </p:sp>
      <p:sp>
        <p:nvSpPr>
          <p:cNvPr id="5" name="Rectangle 4"/>
          <p:cNvSpPr/>
          <p:nvPr/>
        </p:nvSpPr>
        <p:spPr>
          <a:xfrm>
            <a:off x="4572000" y="1280788"/>
            <a:ext cx="40386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4572000" y="1125200"/>
            <a:ext cx="3420159" cy="3160725"/>
            <a:chOff x="4571748" y="1215507"/>
            <a:chExt cx="3421304" cy="3160160"/>
          </a:xfrm>
        </p:grpSpPr>
        <p:cxnSp>
          <p:nvCxnSpPr>
            <p:cNvPr id="7" name="Straight Connector 6"/>
            <p:cNvCxnSpPr/>
            <p:nvPr/>
          </p:nvCxnSpPr>
          <p:spPr>
            <a:xfrm rot="5400000" flipH="1" flipV="1">
              <a:off x="4168987" y="2448397"/>
              <a:ext cx="2330031" cy="152451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916" name="TextBox 7"/>
            <p:cNvSpPr txBox="1">
              <a:spLocks noChangeArrowheads="1"/>
            </p:cNvSpPr>
            <p:nvPr/>
          </p:nvSpPr>
          <p:spPr bwMode="auto">
            <a:xfrm>
              <a:off x="5943600" y="1215507"/>
              <a:ext cx="2049452" cy="52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mn-lt"/>
                </a:rPr>
                <a:t>Supply curve</a:t>
              </a:r>
            </a:p>
          </p:txBody>
        </p:sp>
      </p:grpSp>
      <p:sp>
        <p:nvSpPr>
          <p:cNvPr id="9" name="TextBox 8"/>
          <p:cNvSpPr txBox="1">
            <a:spLocks noChangeArrowheads="1"/>
          </p:cNvSpPr>
          <p:nvPr/>
        </p:nvSpPr>
        <p:spPr bwMode="auto">
          <a:xfrm>
            <a:off x="144294" y="5562850"/>
            <a:ext cx="86187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smtClean="0">
                <a:latin typeface="+mn-lt"/>
              </a:rPr>
              <a:t>supply curve </a:t>
            </a:r>
            <a:r>
              <a:rPr lang="en-US" dirty="0" smtClean="0">
                <a:latin typeface="+mn-lt"/>
              </a:rPr>
              <a:t>– </a:t>
            </a:r>
            <a:r>
              <a:rPr lang="en-US" dirty="0">
                <a:latin typeface="+mn-lt"/>
              </a:rPr>
              <a:t>a graphic representation of the relationship between price of a good and quantity </a:t>
            </a:r>
            <a:r>
              <a:rPr lang="en-US" dirty="0" smtClean="0">
                <a:latin typeface="+mn-lt"/>
              </a:rPr>
              <a:t>supplied, </a:t>
            </a:r>
            <a:r>
              <a:rPr lang="en-US" dirty="0">
                <a:latin typeface="+mn-lt"/>
              </a:rPr>
              <a:t>higher price increases the quantity supplied, </a:t>
            </a:r>
            <a:r>
              <a:rPr lang="en-US" dirty="0" smtClean="0">
                <a:latin typeface="+mn-lt"/>
              </a:rPr>
              <a:t>so the </a:t>
            </a:r>
            <a:r>
              <a:rPr lang="en-US" dirty="0">
                <a:latin typeface="+mn-lt"/>
              </a:rPr>
              <a:t>supply curve slopes upward.</a:t>
            </a:r>
          </a:p>
        </p:txBody>
      </p:sp>
      <p:graphicFrame>
        <p:nvGraphicFramePr>
          <p:cNvPr id="10" name="Table 9"/>
          <p:cNvGraphicFramePr>
            <a:graphicFrameLocks noGrp="1"/>
          </p:cNvGraphicFramePr>
          <p:nvPr>
            <p:extLst>
              <p:ext uri="{D42A27DB-BD31-4B8C-83A1-F6EECF244321}">
                <p14:modId xmlns:p14="http://schemas.microsoft.com/office/powerpoint/2010/main" val="957742137"/>
              </p:ext>
            </p:extLst>
          </p:nvPr>
        </p:nvGraphicFramePr>
        <p:xfrm>
          <a:off x="144294" y="2077200"/>
          <a:ext cx="3513138" cy="2926036"/>
        </p:xfrm>
        <a:graphic>
          <a:graphicData uri="http://schemas.openxmlformats.org/drawingml/2006/table">
            <a:tbl>
              <a:tblPr>
                <a:tableStyleId>{5C22544A-7EE6-4342-B048-85BDC9FD1C3A}</a:tableStyleId>
              </a:tblPr>
              <a:tblGrid>
                <a:gridCol w="1655714"/>
                <a:gridCol w="1857424"/>
              </a:tblGrid>
              <a:tr h="639927">
                <a:tc>
                  <a:txBody>
                    <a:bodyPr/>
                    <a:lstStyle/>
                    <a:p>
                      <a:pPr algn="ctr"/>
                      <a:r>
                        <a:rPr lang="en-US" sz="1800" b="1" dirty="0" smtClean="0">
                          <a:solidFill>
                            <a:schemeClr val="bg1">
                              <a:lumMod val="50000"/>
                            </a:schemeClr>
                          </a:solidFill>
                        </a:rPr>
                        <a:t>Price of</a:t>
                      </a:r>
                    </a:p>
                    <a:p>
                      <a:pPr algn="ctr"/>
                      <a:r>
                        <a:rPr lang="en-US" sz="1800" b="1" dirty="0" smtClean="0">
                          <a:solidFill>
                            <a:schemeClr val="bg1">
                              <a:lumMod val="50000"/>
                            </a:schemeClr>
                          </a:solidFill>
                        </a:rPr>
                        <a:t>hamburger</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Quantity of</a:t>
                      </a:r>
                    </a:p>
                    <a:p>
                      <a:pPr algn="ctr"/>
                      <a:r>
                        <a:rPr lang="en-US" sz="1800" b="1" dirty="0" smtClean="0">
                          <a:solidFill>
                            <a:schemeClr val="bg1">
                              <a:lumMod val="50000"/>
                            </a:schemeClr>
                          </a:solidFill>
                        </a:rPr>
                        <a:t>hamburger supplied</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198">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2</a:t>
                      </a:r>
                    </a:p>
                    <a:p>
                      <a:pPr algn="ctr"/>
                      <a:r>
                        <a:rPr lang="en-US" sz="1800" dirty="0" smtClean="0"/>
                        <a:t>3</a:t>
                      </a:r>
                    </a:p>
                    <a:p>
                      <a:pPr algn="ctr"/>
                      <a:r>
                        <a:rPr lang="en-US" sz="1800" dirty="0" smtClean="0"/>
                        <a:t>4</a:t>
                      </a:r>
                    </a:p>
                    <a:p>
                      <a:pPr algn="ctr"/>
                      <a:r>
                        <a:rPr lang="en-US" sz="1800" dirty="0" smtClean="0"/>
                        <a:t>5</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pSp>
        <p:nvGrpSpPr>
          <p:cNvPr id="3" name="Group 10"/>
          <p:cNvGrpSpPr>
            <a:grpSpLocks/>
          </p:cNvGrpSpPr>
          <p:nvPr/>
        </p:nvGrpSpPr>
        <p:grpSpPr bwMode="auto">
          <a:xfrm>
            <a:off x="4343400" y="4557389"/>
            <a:ext cx="4406501" cy="826839"/>
            <a:chOff x="4343400" y="4648200"/>
            <a:chExt cx="4406501" cy="826284"/>
          </a:xfrm>
        </p:grpSpPr>
        <p:cxnSp>
          <p:nvCxnSpPr>
            <p:cNvPr id="12" name="Straight Connector 11"/>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877" name="TextBox 12"/>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34878" name="Group 14"/>
            <p:cNvGrpSpPr>
              <a:grpSpLocks/>
            </p:cNvGrpSpPr>
            <p:nvPr/>
          </p:nvGrpSpPr>
          <p:grpSpPr bwMode="auto">
            <a:xfrm>
              <a:off x="8001000" y="4648200"/>
              <a:ext cx="441146" cy="521732"/>
              <a:chOff x="8001000" y="4648200"/>
              <a:chExt cx="441146" cy="521732"/>
            </a:xfrm>
          </p:grpSpPr>
          <p:cxnSp>
            <p:nvCxnSpPr>
              <p:cNvPr id="49"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4"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34879" name="Group 15"/>
            <p:cNvGrpSpPr>
              <a:grpSpLocks/>
            </p:cNvGrpSpPr>
            <p:nvPr/>
          </p:nvGrpSpPr>
          <p:grpSpPr bwMode="auto">
            <a:xfrm>
              <a:off x="7391400" y="4648200"/>
              <a:ext cx="441146" cy="521732"/>
              <a:chOff x="8001000" y="4648200"/>
              <a:chExt cx="441146" cy="521732"/>
            </a:xfrm>
          </p:grpSpPr>
          <p:cxnSp>
            <p:nvCxnSpPr>
              <p:cNvPr id="4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2"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34880" name="Group 18"/>
            <p:cNvGrpSpPr>
              <a:grpSpLocks/>
            </p:cNvGrpSpPr>
            <p:nvPr/>
          </p:nvGrpSpPr>
          <p:grpSpPr bwMode="auto">
            <a:xfrm>
              <a:off x="7696200" y="4648200"/>
              <a:ext cx="424027" cy="521732"/>
              <a:chOff x="8001000" y="4648200"/>
              <a:chExt cx="424027" cy="521732"/>
            </a:xfrm>
          </p:grpSpPr>
          <p:cxnSp>
            <p:nvCxnSpPr>
              <p:cNvPr id="45"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0"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34881" name="Group 21"/>
            <p:cNvGrpSpPr>
              <a:grpSpLocks/>
            </p:cNvGrpSpPr>
            <p:nvPr/>
          </p:nvGrpSpPr>
          <p:grpSpPr bwMode="auto">
            <a:xfrm>
              <a:off x="7154694" y="4648200"/>
              <a:ext cx="312906" cy="521732"/>
              <a:chOff x="8069094" y="4648200"/>
              <a:chExt cx="312906" cy="521732"/>
            </a:xfrm>
          </p:grpSpPr>
          <p:cxnSp>
            <p:nvCxnSpPr>
              <p:cNvPr id="4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8" name="TextBox 4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34882" name="Group 27"/>
            <p:cNvGrpSpPr>
              <a:grpSpLocks/>
            </p:cNvGrpSpPr>
            <p:nvPr/>
          </p:nvGrpSpPr>
          <p:grpSpPr bwMode="auto">
            <a:xfrm>
              <a:off x="47162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6"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34883" name="Group 30"/>
            <p:cNvGrpSpPr>
              <a:grpSpLocks/>
            </p:cNvGrpSpPr>
            <p:nvPr/>
          </p:nvGrpSpPr>
          <p:grpSpPr bwMode="auto">
            <a:xfrm>
              <a:off x="50210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4"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34884" name="Group 33"/>
            <p:cNvGrpSpPr>
              <a:grpSpLocks/>
            </p:cNvGrpSpPr>
            <p:nvPr/>
          </p:nvGrpSpPr>
          <p:grpSpPr bwMode="auto">
            <a:xfrm>
              <a:off x="53258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2"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34885" name="Group 36"/>
            <p:cNvGrpSpPr>
              <a:grpSpLocks/>
            </p:cNvGrpSpPr>
            <p:nvPr/>
          </p:nvGrpSpPr>
          <p:grpSpPr bwMode="auto">
            <a:xfrm>
              <a:off x="56306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0"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34886" name="Group 39"/>
            <p:cNvGrpSpPr>
              <a:grpSpLocks/>
            </p:cNvGrpSpPr>
            <p:nvPr/>
          </p:nvGrpSpPr>
          <p:grpSpPr bwMode="auto">
            <a:xfrm>
              <a:off x="59354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8"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5</a:t>
                </a:r>
              </a:p>
            </p:txBody>
          </p:sp>
        </p:grpSp>
        <p:grpSp>
          <p:nvGrpSpPr>
            <p:cNvPr id="34887" name="Group 42"/>
            <p:cNvGrpSpPr>
              <a:grpSpLocks/>
            </p:cNvGrpSpPr>
            <p:nvPr/>
          </p:nvGrpSpPr>
          <p:grpSpPr bwMode="auto">
            <a:xfrm>
              <a:off x="62402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6"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34888" name="Group 45"/>
            <p:cNvGrpSpPr>
              <a:grpSpLocks/>
            </p:cNvGrpSpPr>
            <p:nvPr/>
          </p:nvGrpSpPr>
          <p:grpSpPr bwMode="auto">
            <a:xfrm>
              <a:off x="65450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4"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34889" name="Group 48"/>
            <p:cNvGrpSpPr>
              <a:grpSpLocks/>
            </p:cNvGrpSpPr>
            <p:nvPr/>
          </p:nvGrpSpPr>
          <p:grpSpPr bwMode="auto">
            <a:xfrm>
              <a:off x="68498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2"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34890" name="TextBox 25"/>
            <p:cNvSpPr txBox="1">
              <a:spLocks noChangeArrowheads="1"/>
            </p:cNvSpPr>
            <p:nvPr/>
          </p:nvSpPr>
          <p:spPr bwMode="auto">
            <a:xfrm>
              <a:off x="7706025"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2" name="Group 50"/>
          <p:cNvGrpSpPr>
            <a:grpSpLocks/>
          </p:cNvGrpSpPr>
          <p:nvPr/>
        </p:nvGrpSpPr>
        <p:grpSpPr bwMode="auto">
          <a:xfrm>
            <a:off x="3786087" y="1232225"/>
            <a:ext cx="938314" cy="3466449"/>
            <a:chOff x="3785836" y="1335152"/>
            <a:chExt cx="938311" cy="3466241"/>
          </a:xfrm>
        </p:grpSpPr>
        <p:cxnSp>
          <p:nvCxnSpPr>
            <p:cNvPr id="52"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857" name="Group 56"/>
            <p:cNvGrpSpPr>
              <a:grpSpLocks/>
            </p:cNvGrpSpPr>
            <p:nvPr/>
          </p:nvGrpSpPr>
          <p:grpSpPr bwMode="auto">
            <a:xfrm>
              <a:off x="3810000" y="1828800"/>
              <a:ext cx="914147" cy="369332"/>
              <a:chOff x="5943853" y="2286000"/>
              <a:chExt cx="914147" cy="369332"/>
            </a:xfrm>
          </p:grpSpPr>
          <p:sp>
            <p:nvSpPr>
              <p:cNvPr id="34874"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71"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8" name="Group 57"/>
            <p:cNvGrpSpPr>
              <a:grpSpLocks/>
            </p:cNvGrpSpPr>
            <p:nvPr/>
          </p:nvGrpSpPr>
          <p:grpSpPr bwMode="auto">
            <a:xfrm>
              <a:off x="3796722" y="2297668"/>
              <a:ext cx="927425" cy="369310"/>
              <a:chOff x="5930575" y="2286000"/>
              <a:chExt cx="927425" cy="369310"/>
            </a:xfrm>
          </p:grpSpPr>
          <p:sp>
            <p:nvSpPr>
              <p:cNvPr id="34872" name="TextBox 58"/>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2.50</a:t>
                </a:r>
                <a:endParaRPr lang="en-US" dirty="0"/>
              </a:p>
            </p:txBody>
          </p:sp>
          <p:cxnSp>
            <p:nvCxnSpPr>
              <p:cNvPr id="69" name="Straight Connector 68"/>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9" name="Group 60"/>
            <p:cNvGrpSpPr>
              <a:grpSpLocks/>
            </p:cNvGrpSpPr>
            <p:nvPr/>
          </p:nvGrpSpPr>
          <p:grpSpPr bwMode="auto">
            <a:xfrm>
              <a:off x="3785836" y="2754868"/>
              <a:ext cx="938311" cy="369310"/>
              <a:chOff x="5919689" y="2286000"/>
              <a:chExt cx="938311" cy="369310"/>
            </a:xfrm>
          </p:grpSpPr>
          <p:sp>
            <p:nvSpPr>
              <p:cNvPr id="34870" name="TextBox 65"/>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2.00</a:t>
                </a:r>
                <a:endParaRPr lang="en-US" dirty="0"/>
              </a:p>
            </p:txBody>
          </p:sp>
          <p:cxnSp>
            <p:nvCxnSpPr>
              <p:cNvPr id="67" name="Straight Connector 66"/>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0" name="Group 63"/>
            <p:cNvGrpSpPr>
              <a:grpSpLocks/>
            </p:cNvGrpSpPr>
            <p:nvPr/>
          </p:nvGrpSpPr>
          <p:grpSpPr bwMode="auto">
            <a:xfrm>
              <a:off x="3785836" y="3212068"/>
              <a:ext cx="938311" cy="369310"/>
              <a:chOff x="5919689" y="2286000"/>
              <a:chExt cx="938311" cy="369310"/>
            </a:xfrm>
          </p:grpSpPr>
          <p:sp>
            <p:nvSpPr>
              <p:cNvPr id="34868" name="TextBox 63"/>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1.50</a:t>
                </a:r>
                <a:endParaRPr lang="en-US" dirty="0"/>
              </a:p>
            </p:txBody>
          </p:sp>
          <p:cxnSp>
            <p:nvCxnSpPr>
              <p:cNvPr id="65" name="Straight Connector 64"/>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1" name="Group 66"/>
            <p:cNvGrpSpPr>
              <a:grpSpLocks/>
            </p:cNvGrpSpPr>
            <p:nvPr/>
          </p:nvGrpSpPr>
          <p:grpSpPr bwMode="auto">
            <a:xfrm>
              <a:off x="3785836" y="3669268"/>
              <a:ext cx="938311" cy="369310"/>
              <a:chOff x="5919689" y="2286000"/>
              <a:chExt cx="938311" cy="369310"/>
            </a:xfrm>
          </p:grpSpPr>
          <p:sp>
            <p:nvSpPr>
              <p:cNvPr id="34866" name="TextBox 61"/>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63" name="Straight Connector 62"/>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2" name="Group 69"/>
            <p:cNvGrpSpPr>
              <a:grpSpLocks/>
            </p:cNvGrpSpPr>
            <p:nvPr/>
          </p:nvGrpSpPr>
          <p:grpSpPr bwMode="auto">
            <a:xfrm>
              <a:off x="3796722" y="4126468"/>
              <a:ext cx="927425" cy="369310"/>
              <a:chOff x="5930575" y="2286000"/>
              <a:chExt cx="927425" cy="369310"/>
            </a:xfrm>
          </p:grpSpPr>
          <p:sp>
            <p:nvSpPr>
              <p:cNvPr id="34864" name="TextBox 59"/>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$0.50</a:t>
                </a:r>
                <a:endParaRPr lang="en-US" dirty="0"/>
              </a:p>
            </p:txBody>
          </p:sp>
          <p:cxnSp>
            <p:nvCxnSpPr>
              <p:cNvPr id="61" name="Straight Connector 60"/>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863" name="TextBox 58"/>
            <p:cNvSpPr txBox="1">
              <a:spLocks noChangeArrowheads="1"/>
            </p:cNvSpPr>
            <p:nvPr/>
          </p:nvSpPr>
          <p:spPr bwMode="auto">
            <a:xfrm>
              <a:off x="3861127" y="1335152"/>
              <a:ext cx="774568"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 </a:t>
              </a:r>
              <a:endParaRPr lang="en-US" dirty="0"/>
            </a:p>
          </p:txBody>
        </p:sp>
      </p:grpSp>
      <p:cxnSp>
        <p:nvCxnSpPr>
          <p:cNvPr id="73" name="Straight Connector 72"/>
          <p:cNvCxnSpPr/>
          <p:nvPr/>
        </p:nvCxnSpPr>
        <p:spPr>
          <a:xfrm flipV="1">
            <a:off x="4572000" y="3784275"/>
            <a:ext cx="304800" cy="1111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572000" y="2869875"/>
            <a:ext cx="9144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572000" y="2412675"/>
            <a:ext cx="12192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572000" y="3327075"/>
            <a:ext cx="6096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4490245" y="4018431"/>
            <a:ext cx="1382712"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4457701" y="4279575"/>
            <a:ext cx="8382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4572001" y="3784275"/>
            <a:ext cx="18288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6026150" y="18903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83"/>
          <p:cNvSpPr>
            <a:spLocks/>
          </p:cNvSpPr>
          <p:nvPr/>
        </p:nvSpPr>
        <p:spPr bwMode="auto">
          <a:xfrm>
            <a:off x="5721350" y="23475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83"/>
          <p:cNvSpPr>
            <a:spLocks/>
          </p:cNvSpPr>
          <p:nvPr/>
        </p:nvSpPr>
        <p:spPr bwMode="auto">
          <a:xfrm>
            <a:off x="5410200" y="28047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83"/>
          <p:cNvSpPr>
            <a:spLocks/>
          </p:cNvSpPr>
          <p:nvPr/>
        </p:nvSpPr>
        <p:spPr bwMode="auto">
          <a:xfrm>
            <a:off x="5105400" y="32778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83"/>
          <p:cNvSpPr>
            <a:spLocks/>
          </p:cNvSpPr>
          <p:nvPr/>
        </p:nvSpPr>
        <p:spPr bwMode="auto">
          <a:xfrm>
            <a:off x="4800600" y="37350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83"/>
          <p:cNvSpPr>
            <a:spLocks/>
          </p:cNvSpPr>
          <p:nvPr/>
        </p:nvSpPr>
        <p:spPr bwMode="auto">
          <a:xfrm>
            <a:off x="4495800" y="4192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89" name="Straight Arrow Connector 88"/>
          <p:cNvCxnSpPr/>
          <p:nvPr/>
        </p:nvCxnSpPr>
        <p:spPr>
          <a:xfrm rot="5400000">
            <a:off x="4420394" y="2651594"/>
            <a:ext cx="457200" cy="1588"/>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5486400" y="4546275"/>
            <a:ext cx="303213"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 name="Group 90"/>
          <p:cNvGrpSpPr>
            <a:grpSpLocks/>
          </p:cNvGrpSpPr>
          <p:nvPr/>
        </p:nvGrpSpPr>
        <p:grpSpPr bwMode="auto">
          <a:xfrm>
            <a:off x="4648198" y="2184073"/>
            <a:ext cx="2650462" cy="584775"/>
            <a:chOff x="4648200" y="2743200"/>
            <a:chExt cx="2650676" cy="585351"/>
          </a:xfrm>
        </p:grpSpPr>
        <p:sp>
          <p:nvSpPr>
            <p:cNvPr id="34854" name="TextBox 91"/>
            <p:cNvSpPr txBox="1">
              <a:spLocks noChangeArrowheads="1"/>
            </p:cNvSpPr>
            <p:nvPr/>
          </p:nvSpPr>
          <p:spPr bwMode="auto">
            <a:xfrm>
              <a:off x="6400800" y="2743200"/>
              <a:ext cx="898076" cy="58535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increase</a:t>
              </a:r>
              <a:endParaRPr lang="en-US" sz="1600" dirty="0">
                <a:latin typeface="+mn-lt"/>
              </a:endParaRPr>
            </a:p>
            <a:p>
              <a:pPr eaLnBrk="1" hangingPunct="1"/>
              <a:r>
                <a:rPr lang="en-US" sz="1600" dirty="0">
                  <a:latin typeface="+mn-lt"/>
                </a:rPr>
                <a:t>in </a:t>
              </a:r>
              <a:r>
                <a:rPr lang="en-US" sz="1600" dirty="0" smtClean="0">
                  <a:latin typeface="+mn-lt"/>
                </a:rPr>
                <a:t>price</a:t>
              </a:r>
              <a:endParaRPr lang="en-US" sz="1600" dirty="0">
                <a:latin typeface="+mn-lt"/>
              </a:endParaRPr>
            </a:p>
          </p:txBody>
        </p:sp>
        <p:cxnSp>
          <p:nvCxnSpPr>
            <p:cNvPr id="93" name="Straight Connector 92"/>
            <p:cNvCxnSpPr/>
            <p:nvPr/>
          </p:nvCxnSpPr>
          <p:spPr>
            <a:xfrm flipV="1">
              <a:off x="4648200" y="3048300"/>
              <a:ext cx="1828947" cy="152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93"/>
          <p:cNvGrpSpPr>
            <a:grpSpLocks/>
          </p:cNvGrpSpPr>
          <p:nvPr/>
        </p:nvGrpSpPr>
        <p:grpSpPr bwMode="auto">
          <a:xfrm>
            <a:off x="5562600" y="3327075"/>
            <a:ext cx="3067722" cy="1219200"/>
            <a:chOff x="4343400" y="2438400"/>
            <a:chExt cx="3067722" cy="1219200"/>
          </a:xfrm>
        </p:grpSpPr>
        <p:sp>
          <p:nvSpPr>
            <p:cNvPr id="34852" name="TextBox 94"/>
            <p:cNvSpPr txBox="1">
              <a:spLocks noChangeArrowheads="1"/>
            </p:cNvSpPr>
            <p:nvPr/>
          </p:nvSpPr>
          <p:spPr bwMode="auto">
            <a:xfrm>
              <a:off x="5283360" y="2438400"/>
              <a:ext cx="2127762"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increases </a:t>
              </a:r>
              <a:r>
                <a:rPr lang="en-US" sz="1600" dirty="0">
                  <a:latin typeface="+mn-lt"/>
                </a:rPr>
                <a:t>quantity</a:t>
              </a:r>
            </a:p>
            <a:p>
              <a:pPr eaLnBrk="1" hangingPunct="1"/>
              <a:r>
                <a:rPr lang="en-US" sz="1600" dirty="0">
                  <a:latin typeface="+mn-lt"/>
                </a:rPr>
                <a:t>of </a:t>
              </a:r>
              <a:r>
                <a:rPr lang="en-US" sz="1600" dirty="0" smtClean="0">
                  <a:latin typeface="+mn-lt"/>
                </a:rPr>
                <a:t>hamburger supplied</a:t>
              </a:r>
              <a:endParaRPr lang="en-US" sz="1600" dirty="0">
                <a:solidFill>
                  <a:srgbClr val="800080"/>
                </a:solidFill>
                <a:latin typeface="+mn-lt"/>
              </a:endParaRPr>
            </a:p>
          </p:txBody>
        </p:sp>
        <p:cxnSp>
          <p:nvCxnSpPr>
            <p:cNvPr id="96" name="Straight Connector 95"/>
            <p:cNvCxnSpPr/>
            <p:nvPr/>
          </p:nvCxnSpPr>
          <p:spPr>
            <a:xfrm flipV="1">
              <a:off x="4343400" y="2895600"/>
              <a:ext cx="914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2" name="Straight Connector 101"/>
          <p:cNvCxnSpPr/>
          <p:nvPr/>
        </p:nvCxnSpPr>
        <p:spPr>
          <a:xfrm rot="5400000" flipH="1" flipV="1">
            <a:off x="4609307" y="3516781"/>
            <a:ext cx="2362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4685507" y="3364381"/>
            <a:ext cx="2819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72000" y="1955475"/>
            <a:ext cx="1524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5536" y="1179632"/>
            <a:ext cx="3665957" cy="646331"/>
          </a:xfrm>
          <a:prstGeom prst="rect">
            <a:avLst/>
          </a:prstGeom>
        </p:spPr>
        <p:txBody>
          <a:bodyPr wrap="square">
            <a:spAutoFit/>
          </a:bodyPr>
          <a:lstStyle/>
          <a:p>
            <a:r>
              <a:rPr lang="en-US" b="1" dirty="0" smtClean="0">
                <a:solidFill>
                  <a:prstClr val="black"/>
                </a:solidFill>
                <a:latin typeface="+mn-lt"/>
              </a:rPr>
              <a:t>supply schedule </a:t>
            </a:r>
            <a:r>
              <a:rPr lang="en-US" dirty="0" smtClean="0">
                <a:solidFill>
                  <a:prstClr val="black"/>
                </a:solidFill>
                <a:latin typeface="+mn-lt"/>
              </a:rPr>
              <a:t>– </a:t>
            </a:r>
            <a:r>
              <a:rPr lang="en-US" dirty="0">
                <a:solidFill>
                  <a:prstClr val="black"/>
                </a:solidFill>
                <a:latin typeface="+mn-lt"/>
              </a:rPr>
              <a:t>a table that shows the quantity supplied at each price. </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Effect transition="in" filter="wipe(left)">
                                      <p:cBhvr>
                                        <p:cTn id="21" dur="500"/>
                                        <p:tgtEl>
                                          <p:spTgt spid="87"/>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left)">
                                      <p:cBhvr>
                                        <p:cTn id="25" dur="500"/>
                                        <p:tgtEl>
                                          <p:spTgt spid="73"/>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86"/>
                                        </p:tgtEl>
                                        <p:attrNameLst>
                                          <p:attrName>style.visibility</p:attrName>
                                        </p:attrNameLst>
                                      </p:cBhvr>
                                      <p:to>
                                        <p:strVal val="visible"/>
                                      </p:to>
                                    </p:set>
                                    <p:animEffect transition="in" filter="wipe(left)">
                                      <p:cBhvr>
                                        <p:cTn id="29" dur="500"/>
                                        <p:tgtEl>
                                          <p:spTgt spid="86"/>
                                        </p:tgtEl>
                                      </p:cBhvr>
                                    </p:animEffect>
                                  </p:childTnLst>
                                </p:cTn>
                              </p:par>
                            </p:childTnLst>
                          </p:cTn>
                        </p:par>
                        <p:par>
                          <p:cTn id="30" fill="hold" nodeType="afterGroup">
                            <p:stCondLst>
                              <p:cond delay="2500"/>
                            </p:stCondLst>
                            <p:childTnLst>
                              <p:par>
                                <p:cTn id="31" presetID="22" presetClass="entr" presetSubtype="1" fill="hold" nodeType="afterEffect">
                                  <p:stCondLst>
                                    <p:cond delay="0"/>
                                  </p:stCondLst>
                                  <p:childTnLst>
                                    <p:set>
                                      <p:cBhvr>
                                        <p:cTn id="32" dur="1" fill="hold">
                                          <p:stCondLst>
                                            <p:cond delay="0"/>
                                          </p:stCondLst>
                                        </p:cTn>
                                        <p:tgtEl>
                                          <p:spTgt spid="78"/>
                                        </p:tgtEl>
                                        <p:attrNameLst>
                                          <p:attrName>style.visibility</p:attrName>
                                        </p:attrNameLst>
                                      </p:cBhvr>
                                      <p:to>
                                        <p:strVal val="visible"/>
                                      </p:to>
                                    </p:set>
                                    <p:animEffect transition="in" filter="wipe(up)">
                                      <p:cBhvr>
                                        <p:cTn id="33" dur="500"/>
                                        <p:tgtEl>
                                          <p:spTgt spid="78"/>
                                        </p:tgtEl>
                                      </p:cBhvr>
                                    </p:animEffect>
                                  </p:child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left)">
                                      <p:cBhvr>
                                        <p:cTn id="37" dur="500"/>
                                        <p:tgtEl>
                                          <p:spTgt spid="76"/>
                                        </p:tgtEl>
                                      </p:cBhvr>
                                    </p:animEffect>
                                  </p:childTnLst>
                                </p:cTn>
                              </p:par>
                            </p:childTnLst>
                          </p:cTn>
                        </p:par>
                        <p:par>
                          <p:cTn id="38" fill="hold" nodeType="afterGroup">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left)">
                                      <p:cBhvr>
                                        <p:cTn id="41" dur="500"/>
                                        <p:tgtEl>
                                          <p:spTgt spid="85"/>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wipe(up)">
                                      <p:cBhvr>
                                        <p:cTn id="45" dur="500"/>
                                        <p:tgtEl>
                                          <p:spTgt spid="77"/>
                                        </p:tgtEl>
                                      </p:cBhvr>
                                    </p:animEffect>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wipe(left)">
                                      <p:cBhvr>
                                        <p:cTn id="49" dur="500"/>
                                        <p:tgtEl>
                                          <p:spTgt spid="74"/>
                                        </p:tgtEl>
                                      </p:cBhvr>
                                    </p:animEffect>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nodeType="afterGroup">
                            <p:stCondLst>
                              <p:cond delay="5500"/>
                            </p:stCondLst>
                            <p:childTnLst>
                              <p:par>
                                <p:cTn id="55" presetID="22" presetClass="entr" presetSubtype="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wipe(up)">
                                      <p:cBhvr>
                                        <p:cTn id="57" dur="500"/>
                                        <p:tgtEl>
                                          <p:spTgt spid="80"/>
                                        </p:tgtEl>
                                      </p:cBhvr>
                                    </p:animEffect>
                                  </p:childTnLst>
                                </p:cTn>
                              </p:par>
                            </p:childTnLst>
                          </p:cTn>
                        </p:par>
                        <p:par>
                          <p:cTn id="58" fill="hold" nodeType="afterGroup">
                            <p:stCondLst>
                              <p:cond delay="6000"/>
                            </p:stCondLst>
                            <p:childTnLst>
                              <p:par>
                                <p:cTn id="59" presetID="22" presetClass="entr" presetSubtype="8"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left)">
                                      <p:cBhvr>
                                        <p:cTn id="61" dur="500"/>
                                        <p:tgtEl>
                                          <p:spTgt spid="75"/>
                                        </p:tgtEl>
                                      </p:cBhvr>
                                    </p:animEffect>
                                  </p:childTnLst>
                                </p:cTn>
                              </p:par>
                            </p:childTnLst>
                          </p:cTn>
                        </p:par>
                        <p:par>
                          <p:cTn id="62" fill="hold" nodeType="afterGroup">
                            <p:stCondLst>
                              <p:cond delay="6500"/>
                            </p:stCondLst>
                            <p:childTnLst>
                              <p:par>
                                <p:cTn id="63" presetID="22" presetClass="entr" presetSubtype="8" fill="hold" grpId="0" nodeType="after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wipe(left)">
                                      <p:cBhvr>
                                        <p:cTn id="65" dur="500"/>
                                        <p:tgtEl>
                                          <p:spTgt spid="83"/>
                                        </p:tgtEl>
                                      </p:cBhvr>
                                    </p:animEffect>
                                  </p:childTnLst>
                                </p:cTn>
                              </p:par>
                            </p:childTnLst>
                          </p:cTn>
                        </p:par>
                        <p:par>
                          <p:cTn id="66" fill="hold" nodeType="afterGroup">
                            <p:stCondLst>
                              <p:cond delay="7000"/>
                            </p:stCondLst>
                            <p:childTnLst>
                              <p:par>
                                <p:cTn id="67" presetID="22" presetClass="entr" presetSubtype="1" fill="hold" nodeType="after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wipe(up)">
                                      <p:cBhvr>
                                        <p:cTn id="69" dur="500"/>
                                        <p:tgtEl>
                                          <p:spTgt spid="102"/>
                                        </p:tgtEl>
                                      </p:cBhvr>
                                    </p:animEffect>
                                  </p:childTnLst>
                                </p:cTn>
                              </p:par>
                            </p:childTnLst>
                          </p:cTn>
                        </p:par>
                        <p:par>
                          <p:cTn id="70" fill="hold" nodeType="afterGroup">
                            <p:stCondLst>
                              <p:cond delay="7500"/>
                            </p:stCondLst>
                            <p:childTnLst>
                              <p:par>
                                <p:cTn id="71" presetID="22" presetClass="entr" presetSubtype="8" fill="hold"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wipe(left)">
                                      <p:cBhvr>
                                        <p:cTn id="73" dur="500"/>
                                        <p:tgtEl>
                                          <p:spTgt spid="106"/>
                                        </p:tgtEl>
                                      </p:cBhvr>
                                    </p:animEffect>
                                  </p:childTnLst>
                                </p:cTn>
                              </p:par>
                            </p:childTnLst>
                          </p:cTn>
                        </p:par>
                        <p:par>
                          <p:cTn id="74" fill="hold" nodeType="afterGroup">
                            <p:stCondLst>
                              <p:cond delay="8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par>
                          <p:cTn id="78" fill="hold" nodeType="afterGroup">
                            <p:stCondLst>
                              <p:cond delay="8500"/>
                            </p:stCondLst>
                            <p:childTnLst>
                              <p:par>
                                <p:cTn id="79" presetID="22" presetClass="entr" presetSubtype="1" fill="hold" nodeType="afterEffect">
                                  <p:stCondLst>
                                    <p:cond delay="0"/>
                                  </p:stCondLst>
                                  <p:childTnLst>
                                    <p:set>
                                      <p:cBhvr>
                                        <p:cTn id="80" dur="1" fill="hold">
                                          <p:stCondLst>
                                            <p:cond delay="0"/>
                                          </p:stCondLst>
                                        </p:cTn>
                                        <p:tgtEl>
                                          <p:spTgt spid="104"/>
                                        </p:tgtEl>
                                        <p:attrNameLst>
                                          <p:attrName>style.visibility</p:attrName>
                                        </p:attrNameLst>
                                      </p:cBhvr>
                                      <p:to>
                                        <p:strVal val="visible"/>
                                      </p:to>
                                    </p:set>
                                    <p:animEffect transition="in" filter="wipe(up)">
                                      <p:cBhvr>
                                        <p:cTn id="81" dur="500"/>
                                        <p:tgtEl>
                                          <p:spTgt spid="104"/>
                                        </p:tgtEl>
                                      </p:cBhvr>
                                    </p:animEffect>
                                  </p:childTnLst>
                                </p:cTn>
                              </p:par>
                            </p:childTnLst>
                          </p:cTn>
                        </p:par>
                        <p:par>
                          <p:cTn id="82" fill="hold" nodeType="afterGroup">
                            <p:stCondLst>
                              <p:cond delay="900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nodeType="afterGroup">
                            <p:stCondLst>
                              <p:cond delay="9500"/>
                            </p:stCondLst>
                            <p:childTnLst>
                              <p:par>
                                <p:cTn id="87" presetID="22" presetClass="entr" presetSubtype="4"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wipe(down)">
                                      <p:cBhvr>
                                        <p:cTn id="89" dur="500"/>
                                        <p:tgtEl>
                                          <p:spTgt spid="89"/>
                                        </p:tgtEl>
                                      </p:cBhvr>
                                    </p:animEffect>
                                  </p:childTnLst>
                                </p:cTn>
                              </p:par>
                            </p:childTnLst>
                          </p:cTn>
                        </p:par>
                        <p:par>
                          <p:cTn id="90" fill="hold" nodeType="afterGroup">
                            <p:stCondLst>
                              <p:cond delay="10000"/>
                            </p:stCondLst>
                            <p:childTnLst>
                              <p:par>
                                <p:cTn id="91" presetID="22" presetClass="entr" presetSubtype="8" fill="hold"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left)">
                                      <p:cBhvr>
                                        <p:cTn id="93" dur="500"/>
                                        <p:tgtEl>
                                          <p:spTgt spid="32"/>
                                        </p:tgtEl>
                                      </p:cBhvr>
                                    </p:animEffect>
                                  </p:childTnLst>
                                </p:cTn>
                              </p:par>
                            </p:childTnLst>
                          </p:cTn>
                        </p:par>
                        <p:par>
                          <p:cTn id="94" fill="hold" nodeType="afterGroup">
                            <p:stCondLst>
                              <p:cond delay="10500"/>
                            </p:stCondLst>
                            <p:childTnLst>
                              <p:par>
                                <p:cTn id="95" presetID="22" presetClass="entr" presetSubtype="8" fill="hold" nodeType="afterEffect">
                                  <p:stCondLst>
                                    <p:cond delay="0"/>
                                  </p:stCondLst>
                                  <p:childTnLst>
                                    <p:set>
                                      <p:cBhvr>
                                        <p:cTn id="96" dur="1" fill="hold">
                                          <p:stCondLst>
                                            <p:cond delay="0"/>
                                          </p:stCondLst>
                                        </p:cTn>
                                        <p:tgtEl>
                                          <p:spTgt spid="90"/>
                                        </p:tgtEl>
                                        <p:attrNameLst>
                                          <p:attrName>style.visibility</p:attrName>
                                        </p:attrNameLst>
                                      </p:cBhvr>
                                      <p:to>
                                        <p:strVal val="visible"/>
                                      </p:to>
                                    </p:set>
                                    <p:animEffect transition="in" filter="wipe(left)">
                                      <p:cBhvr>
                                        <p:cTn id="97" dur="500"/>
                                        <p:tgtEl>
                                          <p:spTgt spid="90"/>
                                        </p:tgtEl>
                                      </p:cBhvr>
                                    </p:animEffect>
                                  </p:childTnLst>
                                </p:cTn>
                              </p:par>
                            </p:childTnLst>
                          </p:cTn>
                        </p:par>
                        <p:par>
                          <p:cTn id="98" fill="hold" nodeType="afterGroup">
                            <p:stCondLst>
                              <p:cond delay="11000"/>
                            </p:stCondLst>
                            <p:childTnLst>
                              <p:par>
                                <p:cTn id="99" presetID="22" presetClass="entr" presetSubtype="8" fill="hold"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wipe(left)">
                                      <p:cBhvr>
                                        <p:cTn id="101" dur="500"/>
                                        <p:tgtEl>
                                          <p:spTgt spid="3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fade">
                                      <p:cBhvr>
                                        <p:cTn id="10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82" grpId="0" animBg="1"/>
      <p:bldP spid="83" grpId="0" animBg="1"/>
      <p:bldP spid="84" grpId="0" animBg="1"/>
      <p:bldP spid="85" grpId="0" animBg="1"/>
      <p:bldP spid="86" grpId="0" animBg="1"/>
      <p:bldP spid="8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Market Supply</a:t>
            </a:r>
          </a:p>
        </p:txBody>
      </p:sp>
      <p:graphicFrame>
        <p:nvGraphicFramePr>
          <p:cNvPr id="5" name="Table 4"/>
          <p:cNvGraphicFramePr>
            <a:graphicFrameLocks noGrp="1"/>
          </p:cNvGraphicFramePr>
          <p:nvPr>
            <p:extLst>
              <p:ext uri="{D42A27DB-BD31-4B8C-83A1-F6EECF244321}">
                <p14:modId xmlns:p14="http://schemas.microsoft.com/office/powerpoint/2010/main" val="3496603090"/>
              </p:ext>
            </p:extLst>
          </p:nvPr>
        </p:nvGraphicFramePr>
        <p:xfrm>
          <a:off x="1161988" y="2335480"/>
          <a:ext cx="6334125" cy="2426525"/>
        </p:xfrm>
        <a:graphic>
          <a:graphicData uri="http://schemas.openxmlformats.org/drawingml/2006/table">
            <a:tbl>
              <a:tblPr>
                <a:tableStyleId>{5C22544A-7EE6-4342-B048-85BDC9FD1C3A}</a:tableStyleId>
              </a:tblPr>
              <a:tblGrid>
                <a:gridCol w="2406599"/>
                <a:gridCol w="1195077"/>
                <a:gridCol w="349533"/>
                <a:gridCol w="1076534"/>
                <a:gridCol w="349533"/>
                <a:gridCol w="956849"/>
              </a:tblGrid>
              <a:tr h="370889">
                <a:tc>
                  <a:txBody>
                    <a:bodyPr/>
                    <a:lstStyle/>
                    <a:p>
                      <a:pPr algn="ctr"/>
                      <a:r>
                        <a:rPr lang="en-US" sz="1800" b="1" dirty="0" smtClean="0">
                          <a:solidFill>
                            <a:schemeClr val="bg1">
                              <a:lumMod val="50000"/>
                            </a:schemeClr>
                          </a:solidFill>
                        </a:rPr>
                        <a:t>Price of hamburger</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Jan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Al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Market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5636">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2</a:t>
                      </a:r>
                    </a:p>
                    <a:p>
                      <a:pPr algn="ctr"/>
                      <a:r>
                        <a:rPr lang="en-US" sz="1800" dirty="0" smtClean="0"/>
                        <a:t>3</a:t>
                      </a:r>
                    </a:p>
                    <a:p>
                      <a:pPr algn="ctr"/>
                      <a:r>
                        <a:rPr lang="en-US" sz="1800" dirty="0" smtClean="0"/>
                        <a:t>4</a:t>
                      </a:r>
                    </a:p>
                    <a:p>
                      <a:pPr algn="ctr"/>
                      <a:r>
                        <a:rPr lang="en-US" sz="1800" dirty="0" smtClean="0"/>
                        <a:t>5</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0</a:t>
                      </a:r>
                    </a:p>
                    <a:p>
                      <a:pPr algn="ctr"/>
                      <a:r>
                        <a:rPr lang="en-US" sz="1800" dirty="0" smtClean="0"/>
                        <a:t>2</a:t>
                      </a:r>
                    </a:p>
                    <a:p>
                      <a:pPr algn="ctr"/>
                      <a:r>
                        <a:rPr lang="en-US" sz="1800" dirty="0" smtClean="0"/>
                        <a:t>4</a:t>
                      </a:r>
                    </a:p>
                    <a:p>
                      <a:pPr algn="ctr"/>
                      <a:r>
                        <a:rPr lang="en-US" sz="1800" dirty="0" smtClean="0"/>
                        <a:t>6</a:t>
                      </a:r>
                    </a:p>
                    <a:p>
                      <a:pPr algn="ctr"/>
                      <a:r>
                        <a:rPr lang="en-US" sz="1800" dirty="0" smtClean="0"/>
                        <a:t>8</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4</a:t>
                      </a:r>
                    </a:p>
                    <a:p>
                      <a:pPr algn="ctr"/>
                      <a:r>
                        <a:rPr lang="en-US" sz="1800" dirty="0" smtClean="0"/>
                        <a:t>7</a:t>
                      </a:r>
                    </a:p>
                    <a:p>
                      <a:pPr algn="ctr"/>
                      <a:r>
                        <a:rPr lang="en-US" sz="1800" dirty="0" smtClean="0"/>
                        <a:t>10</a:t>
                      </a:r>
                    </a:p>
                    <a:p>
                      <a:pPr algn="ctr"/>
                      <a:r>
                        <a:rPr lang="en-US" sz="1800" dirty="0" smtClean="0"/>
                        <a:t>13</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306780" y="4927774"/>
            <a:ext cx="83058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supplied in a market is the sum of the quantities supplied by all the sellers at each price. Thus, the market supply curve is found by adding horizontally the individual supply curves. At a price of $2.00</a:t>
            </a:r>
            <a:r>
              <a:rPr lang="en-US" dirty="0" smtClean="0">
                <a:latin typeface="+mn-lt"/>
              </a:rPr>
              <a:t>, Bob </a:t>
            </a:r>
            <a:r>
              <a:rPr lang="en-US" dirty="0">
                <a:latin typeface="+mn-lt"/>
              </a:rPr>
              <a:t>supplies 3 </a:t>
            </a:r>
            <a:r>
              <a:rPr lang="en-US" dirty="0" smtClean="0">
                <a:latin typeface="+mn-lt"/>
              </a:rPr>
              <a:t>hamburgers, </a:t>
            </a:r>
            <a:r>
              <a:rPr lang="en-US" dirty="0">
                <a:latin typeface="+mn-lt"/>
              </a:rPr>
              <a:t>and </a:t>
            </a:r>
            <a:r>
              <a:rPr lang="en-US" dirty="0" smtClean="0">
                <a:latin typeface="+mn-lt"/>
              </a:rPr>
              <a:t>Al </a:t>
            </a:r>
            <a:r>
              <a:rPr lang="en-US" dirty="0">
                <a:latin typeface="+mn-lt"/>
              </a:rPr>
              <a:t>supplies 4 </a:t>
            </a:r>
            <a:r>
              <a:rPr lang="en-US" dirty="0" smtClean="0">
                <a:latin typeface="+mn-lt"/>
              </a:rPr>
              <a:t>hamburgers</a:t>
            </a:r>
            <a:r>
              <a:rPr lang="en-US" dirty="0">
                <a:latin typeface="+mn-lt"/>
              </a:rPr>
              <a:t>. The quantity supplied in the market at this price is </a:t>
            </a:r>
            <a:r>
              <a:rPr lang="en-US" dirty="0" smtClean="0">
                <a:latin typeface="+mn-lt"/>
              </a:rPr>
              <a:t>7 hamburgers.</a:t>
            </a:r>
            <a:endParaRPr lang="en-US" dirty="0">
              <a:latin typeface="+mn-lt"/>
            </a:endParaRPr>
          </a:p>
        </p:txBody>
      </p:sp>
      <p:sp>
        <p:nvSpPr>
          <p:cNvPr id="7" name="Content Placeholder 2"/>
          <p:cNvSpPr>
            <a:spLocks noGrp="1"/>
          </p:cNvSpPr>
          <p:nvPr>
            <p:ph idx="4294967295"/>
          </p:nvPr>
        </p:nvSpPr>
        <p:spPr bwMode="auto">
          <a:xfrm>
            <a:off x="457200" y="1172701"/>
            <a:ext cx="8229600" cy="11786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smtClean="0"/>
              <a:t>Market supply – sum of the supply schedules of all sellers for a good or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635000" y="2252663"/>
            <a:ext cx="1577758" cy="2852738"/>
            <a:chOff x="4412430" y="1481554"/>
            <a:chExt cx="1577757" cy="2853161"/>
          </a:xfrm>
        </p:grpSpPr>
        <p:cxnSp>
          <p:nvCxnSpPr>
            <p:cNvPr id="9" name="Straight Connector 8"/>
            <p:cNvCxnSpPr/>
            <p:nvPr/>
          </p:nvCxnSpPr>
          <p:spPr>
            <a:xfrm rot="5400000" flipH="1" flipV="1">
              <a:off x="3840766" y="2696251"/>
              <a:ext cx="2210128" cy="1066799"/>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38083" name="TextBox 9"/>
            <p:cNvSpPr txBox="1">
              <a:spLocks noChangeArrowheads="1"/>
            </p:cNvSpPr>
            <p:nvPr/>
          </p:nvSpPr>
          <p:spPr bwMode="auto">
            <a:xfrm>
              <a:off x="5449654" y="1481554"/>
              <a:ext cx="540533" cy="33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S</a:t>
              </a:r>
              <a:r>
                <a:rPr lang="en-US" sz="1600" baseline="-25000" dirty="0" err="1" smtClean="0"/>
                <a:t>Jan</a:t>
              </a:r>
              <a:endParaRPr lang="en-US" sz="1600" baseline="-25000" dirty="0"/>
            </a:p>
          </p:txBody>
        </p:sp>
      </p:grpSp>
      <p:grpSp>
        <p:nvGrpSpPr>
          <p:cNvPr id="3" name="Group 10"/>
          <p:cNvGrpSpPr>
            <a:grpSpLocks/>
          </p:cNvGrpSpPr>
          <p:nvPr/>
        </p:nvGrpSpPr>
        <p:grpSpPr bwMode="auto">
          <a:xfrm>
            <a:off x="420688" y="5376853"/>
            <a:ext cx="3140214" cy="746303"/>
            <a:chOff x="680076" y="5147846"/>
            <a:chExt cx="3140210" cy="746129"/>
          </a:xfrm>
        </p:grpSpPr>
        <p:sp>
          <p:nvSpPr>
            <p:cNvPr id="38041" name="TextBox 1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8042" name="Group 99"/>
            <p:cNvGrpSpPr>
              <a:grpSpLocks/>
            </p:cNvGrpSpPr>
            <p:nvPr/>
          </p:nvGrpSpPr>
          <p:grpSpPr bwMode="auto">
            <a:xfrm>
              <a:off x="914400" y="5147846"/>
              <a:ext cx="2875584" cy="460177"/>
              <a:chOff x="936854" y="5147846"/>
              <a:chExt cx="2875584" cy="460177"/>
            </a:xfrm>
          </p:grpSpPr>
          <p:cxnSp>
            <p:nvCxnSpPr>
              <p:cNvPr id="15" name="Straight Connector 14"/>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45" name="Group 96"/>
              <p:cNvGrpSpPr>
                <a:grpSpLocks/>
              </p:cNvGrpSpPr>
              <p:nvPr/>
            </p:nvGrpSpPr>
            <p:grpSpPr bwMode="auto">
              <a:xfrm>
                <a:off x="996920" y="5147846"/>
                <a:ext cx="2815518" cy="460177"/>
                <a:chOff x="996920" y="5147846"/>
                <a:chExt cx="2815518" cy="460177"/>
              </a:xfrm>
            </p:grpSpPr>
            <p:grpSp>
              <p:nvGrpSpPr>
                <p:cNvPr id="38046" name="Group 14"/>
                <p:cNvGrpSpPr>
                  <a:grpSpLocks/>
                </p:cNvGrpSpPr>
                <p:nvPr/>
              </p:nvGrpSpPr>
              <p:grpSpPr bwMode="auto">
                <a:xfrm>
                  <a:off x="3429000" y="5147846"/>
                  <a:ext cx="383438" cy="460177"/>
                  <a:chOff x="8001000" y="4648200"/>
                  <a:chExt cx="383438" cy="460177"/>
                </a:xfrm>
              </p:grpSpPr>
              <p:cxnSp>
                <p:nvCxnSpPr>
                  <p:cNvPr id="51"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81"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8047" name="Group 15"/>
                <p:cNvGrpSpPr>
                  <a:grpSpLocks/>
                </p:cNvGrpSpPr>
                <p:nvPr/>
              </p:nvGrpSpPr>
              <p:grpSpPr bwMode="auto">
                <a:xfrm>
                  <a:off x="2971800" y="5147846"/>
                  <a:ext cx="383438" cy="460177"/>
                  <a:chOff x="8001000" y="4648200"/>
                  <a:chExt cx="383438" cy="460177"/>
                </a:xfrm>
              </p:grpSpPr>
              <p:cxnSp>
                <p:nvCxnSpPr>
                  <p:cNvPr id="49"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9"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8048" name="Group 18"/>
                <p:cNvGrpSpPr>
                  <a:grpSpLocks/>
                </p:cNvGrpSpPr>
                <p:nvPr/>
              </p:nvGrpSpPr>
              <p:grpSpPr bwMode="auto">
                <a:xfrm>
                  <a:off x="3200400" y="5147846"/>
                  <a:ext cx="370101" cy="460177"/>
                  <a:chOff x="8001000" y="4648200"/>
                  <a:chExt cx="370101" cy="460177"/>
                </a:xfrm>
              </p:grpSpPr>
              <p:cxnSp>
                <p:nvCxnSpPr>
                  <p:cNvPr id="47"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7"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38049" name="Group 21"/>
                <p:cNvGrpSpPr>
                  <a:grpSpLocks/>
                </p:cNvGrpSpPr>
                <p:nvPr/>
              </p:nvGrpSpPr>
              <p:grpSpPr bwMode="auto">
                <a:xfrm>
                  <a:off x="2825720" y="5147846"/>
                  <a:ext cx="284052" cy="460177"/>
                  <a:chOff x="8069094" y="4648200"/>
                  <a:chExt cx="284052" cy="460177"/>
                </a:xfrm>
              </p:grpSpPr>
              <p:cxnSp>
                <p:nvCxnSpPr>
                  <p:cNvPr id="45" name="Straight Connector 44"/>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5" name="TextBox 4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38050" name="Group 27"/>
                <p:cNvGrpSpPr>
                  <a:grpSpLocks/>
                </p:cNvGrpSpPr>
                <p:nvPr/>
              </p:nvGrpSpPr>
              <p:grpSpPr bwMode="auto">
                <a:xfrm>
                  <a:off x="996920" y="5147846"/>
                  <a:ext cx="284052" cy="460177"/>
                  <a:chOff x="8069094" y="4648200"/>
                  <a:chExt cx="284052" cy="460177"/>
                </a:xfrm>
              </p:grpSpPr>
              <p:cxnSp>
                <p:nvCxnSpPr>
                  <p:cNvPr id="43" name="Straight Connector 42"/>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3" name="TextBox 4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8051" name="Group 30"/>
                <p:cNvGrpSpPr>
                  <a:grpSpLocks/>
                </p:cNvGrpSpPr>
                <p:nvPr/>
              </p:nvGrpSpPr>
              <p:grpSpPr bwMode="auto">
                <a:xfrm>
                  <a:off x="1225520" y="5147846"/>
                  <a:ext cx="284052" cy="460177"/>
                  <a:chOff x="8069094" y="4648200"/>
                  <a:chExt cx="284052" cy="460177"/>
                </a:xfrm>
              </p:grpSpPr>
              <p:cxnSp>
                <p:nvCxnSpPr>
                  <p:cNvPr id="41" name="Straight Connector 40"/>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1"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52" name="Group 33"/>
                <p:cNvGrpSpPr>
                  <a:grpSpLocks/>
                </p:cNvGrpSpPr>
                <p:nvPr/>
              </p:nvGrpSpPr>
              <p:grpSpPr bwMode="auto">
                <a:xfrm>
                  <a:off x="1454120" y="5147846"/>
                  <a:ext cx="284052" cy="460177"/>
                  <a:chOff x="8069094" y="4648200"/>
                  <a:chExt cx="284052" cy="460177"/>
                </a:xfrm>
              </p:grpSpPr>
              <p:cxnSp>
                <p:nvCxnSpPr>
                  <p:cNvPr id="39" name="Straight Connector 38"/>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9"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53" name="Group 36"/>
                <p:cNvGrpSpPr>
                  <a:grpSpLocks/>
                </p:cNvGrpSpPr>
                <p:nvPr/>
              </p:nvGrpSpPr>
              <p:grpSpPr bwMode="auto">
                <a:xfrm>
                  <a:off x="1682720" y="5147846"/>
                  <a:ext cx="284052" cy="460177"/>
                  <a:chOff x="8069094" y="4648200"/>
                  <a:chExt cx="284052" cy="460177"/>
                </a:xfrm>
              </p:grpSpPr>
              <p:cxnSp>
                <p:nvCxnSpPr>
                  <p:cNvPr id="37" name="Straight Connector 36"/>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7"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54" name="Group 39"/>
                <p:cNvGrpSpPr>
                  <a:grpSpLocks/>
                </p:cNvGrpSpPr>
                <p:nvPr/>
              </p:nvGrpSpPr>
              <p:grpSpPr bwMode="auto">
                <a:xfrm>
                  <a:off x="19113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5"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55" name="Group 42"/>
                <p:cNvGrpSpPr>
                  <a:grpSpLocks/>
                </p:cNvGrpSpPr>
                <p:nvPr/>
              </p:nvGrpSpPr>
              <p:grpSpPr bwMode="auto">
                <a:xfrm>
                  <a:off x="2139920" y="5147846"/>
                  <a:ext cx="284052" cy="460177"/>
                  <a:chOff x="8069094" y="4648200"/>
                  <a:chExt cx="284052" cy="460177"/>
                </a:xfrm>
              </p:grpSpPr>
              <p:cxnSp>
                <p:nvCxnSpPr>
                  <p:cNvPr id="33" name="Straight Connector 32"/>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3"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56" name="Group 45"/>
                <p:cNvGrpSpPr>
                  <a:grpSpLocks/>
                </p:cNvGrpSpPr>
                <p:nvPr/>
              </p:nvGrpSpPr>
              <p:grpSpPr bwMode="auto">
                <a:xfrm>
                  <a:off x="2368520" y="5147846"/>
                  <a:ext cx="284052" cy="460177"/>
                  <a:chOff x="8069094" y="4648200"/>
                  <a:chExt cx="284052" cy="460177"/>
                </a:xfrm>
              </p:grpSpPr>
              <p:cxnSp>
                <p:nvCxnSpPr>
                  <p:cNvPr id="31" name="Straight Connector 30"/>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1"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38057" name="Group 48"/>
                <p:cNvGrpSpPr>
                  <a:grpSpLocks/>
                </p:cNvGrpSpPr>
                <p:nvPr/>
              </p:nvGrpSpPr>
              <p:grpSpPr bwMode="auto">
                <a:xfrm>
                  <a:off x="2597120" y="5147846"/>
                  <a:ext cx="284052" cy="460177"/>
                  <a:chOff x="8069094" y="4648200"/>
                  <a:chExt cx="284052" cy="460177"/>
                </a:xfrm>
              </p:grpSpPr>
              <p:cxnSp>
                <p:nvCxnSpPr>
                  <p:cNvPr id="29"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59"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38043" name="TextBox 13"/>
            <p:cNvSpPr txBox="1">
              <a:spLocks noChangeArrowheads="1"/>
            </p:cNvSpPr>
            <p:nvPr/>
          </p:nvSpPr>
          <p:spPr bwMode="auto">
            <a:xfrm>
              <a:off x="2968772" y="5586270"/>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22" name="Group 52"/>
          <p:cNvGrpSpPr>
            <a:grpSpLocks/>
          </p:cNvGrpSpPr>
          <p:nvPr/>
        </p:nvGrpSpPr>
        <p:grpSpPr bwMode="auto">
          <a:xfrm>
            <a:off x="62195" y="2083263"/>
            <a:ext cx="739492" cy="3446000"/>
            <a:chOff x="3983925" y="1355321"/>
            <a:chExt cx="740222" cy="3446072"/>
          </a:xfrm>
        </p:grpSpPr>
        <p:cxnSp>
          <p:nvCxnSpPr>
            <p:cNvPr id="54" name="Straight Connector 53"/>
            <p:cNvCxnSpPr/>
            <p:nvPr/>
          </p:nvCxnSpPr>
          <p:spPr>
            <a:xfrm rot="5400000">
              <a:off x="2895960" y="3124167"/>
              <a:ext cx="3352862"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22" name="Group 56"/>
            <p:cNvGrpSpPr>
              <a:grpSpLocks/>
            </p:cNvGrpSpPr>
            <p:nvPr/>
          </p:nvGrpSpPr>
          <p:grpSpPr bwMode="auto">
            <a:xfrm>
              <a:off x="3983925" y="1828800"/>
              <a:ext cx="740222" cy="307777"/>
              <a:chOff x="6117778" y="2286000"/>
              <a:chExt cx="740222" cy="307777"/>
            </a:xfrm>
          </p:grpSpPr>
          <p:sp>
            <p:nvSpPr>
              <p:cNvPr id="38039"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73" name="Straight Connector 55"/>
              <p:cNvCxnSpPr/>
              <p:nvPr/>
            </p:nvCxnSpPr>
            <p:spPr>
              <a:xfrm>
                <a:off x="6705450" y="2513754"/>
                <a:ext cx="1525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3" name="Group 57"/>
            <p:cNvGrpSpPr>
              <a:grpSpLocks/>
            </p:cNvGrpSpPr>
            <p:nvPr/>
          </p:nvGrpSpPr>
          <p:grpSpPr bwMode="auto">
            <a:xfrm>
              <a:off x="4097738" y="2297668"/>
              <a:ext cx="626409" cy="307777"/>
              <a:chOff x="6231591" y="2286000"/>
              <a:chExt cx="626409" cy="307777"/>
            </a:xfrm>
          </p:grpSpPr>
          <p:sp>
            <p:nvSpPr>
              <p:cNvPr id="38037" name="TextBox 6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71" name="Straight Connector 70"/>
              <p:cNvCxnSpPr/>
              <p:nvPr/>
            </p:nvCxnSpPr>
            <p:spPr>
              <a:xfrm>
                <a:off x="6705449" y="2514794"/>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4" name="Group 60"/>
            <p:cNvGrpSpPr>
              <a:grpSpLocks/>
            </p:cNvGrpSpPr>
            <p:nvPr/>
          </p:nvGrpSpPr>
          <p:grpSpPr bwMode="auto">
            <a:xfrm>
              <a:off x="4097738" y="2754868"/>
              <a:ext cx="626409" cy="307777"/>
              <a:chOff x="6231591" y="2286000"/>
              <a:chExt cx="626409" cy="307777"/>
            </a:xfrm>
          </p:grpSpPr>
          <p:sp>
            <p:nvSpPr>
              <p:cNvPr id="38035" name="TextBox 6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9" name="Straight Connector 68"/>
              <p:cNvCxnSpPr/>
              <p:nvPr/>
            </p:nvCxnSpPr>
            <p:spPr>
              <a:xfrm>
                <a:off x="6705449" y="2514803"/>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5" name="Group 63"/>
            <p:cNvGrpSpPr>
              <a:grpSpLocks/>
            </p:cNvGrpSpPr>
            <p:nvPr/>
          </p:nvGrpSpPr>
          <p:grpSpPr bwMode="auto">
            <a:xfrm>
              <a:off x="4097738" y="3212068"/>
              <a:ext cx="626409" cy="307777"/>
              <a:chOff x="6231591" y="2286000"/>
              <a:chExt cx="626409" cy="307777"/>
            </a:xfrm>
          </p:grpSpPr>
          <p:sp>
            <p:nvSpPr>
              <p:cNvPr id="38033"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7" name="Straight Connector 66"/>
              <p:cNvCxnSpPr/>
              <p:nvPr/>
            </p:nvCxnSpPr>
            <p:spPr>
              <a:xfrm>
                <a:off x="6705449" y="2514811"/>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6" name="Group 66"/>
            <p:cNvGrpSpPr>
              <a:grpSpLocks/>
            </p:cNvGrpSpPr>
            <p:nvPr/>
          </p:nvGrpSpPr>
          <p:grpSpPr bwMode="auto">
            <a:xfrm>
              <a:off x="4097738" y="3669268"/>
              <a:ext cx="626409" cy="307777"/>
              <a:chOff x="6231591" y="2286000"/>
              <a:chExt cx="626409" cy="307777"/>
            </a:xfrm>
          </p:grpSpPr>
          <p:sp>
            <p:nvSpPr>
              <p:cNvPr id="38031"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5" name="Straight Connector 64"/>
              <p:cNvCxnSpPr/>
              <p:nvPr/>
            </p:nvCxnSpPr>
            <p:spPr>
              <a:xfrm>
                <a:off x="6705449" y="2514820"/>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7" name="Group 69"/>
            <p:cNvGrpSpPr>
              <a:grpSpLocks/>
            </p:cNvGrpSpPr>
            <p:nvPr/>
          </p:nvGrpSpPr>
          <p:grpSpPr bwMode="auto">
            <a:xfrm>
              <a:off x="4097738" y="4126468"/>
              <a:ext cx="626409" cy="307777"/>
              <a:chOff x="6231591" y="2286000"/>
              <a:chExt cx="626409" cy="307777"/>
            </a:xfrm>
          </p:grpSpPr>
          <p:sp>
            <p:nvSpPr>
              <p:cNvPr id="38029"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63" name="Straight Connector 62"/>
              <p:cNvCxnSpPr/>
              <p:nvPr/>
            </p:nvCxnSpPr>
            <p:spPr>
              <a:xfrm>
                <a:off x="6705449" y="2514828"/>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028" name="TextBox 60"/>
            <p:cNvSpPr txBox="1">
              <a:spLocks noChangeArrowheads="1"/>
            </p:cNvSpPr>
            <p:nvPr/>
          </p:nvSpPr>
          <p:spPr bwMode="auto">
            <a:xfrm>
              <a:off x="4006184" y="1355321"/>
              <a:ext cx="594017"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74" name="Straight Connector 73"/>
          <p:cNvCxnSpPr/>
          <p:nvPr/>
        </p:nvCxnSpPr>
        <p:spPr>
          <a:xfrm>
            <a:off x="655638" y="3721100"/>
            <a:ext cx="665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4198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6" name="Freeform 183"/>
          <p:cNvSpPr>
            <a:spLocks/>
          </p:cNvSpPr>
          <p:nvPr/>
        </p:nvSpPr>
        <p:spPr bwMode="auto">
          <a:xfrm>
            <a:off x="1244600" y="36576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77" name="TextBox 76"/>
          <p:cNvSpPr txBox="1">
            <a:spLocks noChangeArrowheads="1"/>
          </p:cNvSpPr>
          <p:nvPr/>
        </p:nvSpPr>
        <p:spPr bwMode="auto">
          <a:xfrm>
            <a:off x="883339" y="1212213"/>
            <a:ext cx="17677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Jan’s supply</a:t>
            </a:r>
            <a:endParaRPr lang="en-US" sz="2400" b="1" dirty="0">
              <a:solidFill>
                <a:schemeClr val="bg1">
                  <a:lumMod val="50000"/>
                </a:schemeClr>
              </a:solidFill>
              <a:latin typeface="+mn-lt"/>
            </a:endParaRPr>
          </a:p>
        </p:txBody>
      </p:sp>
      <p:sp>
        <p:nvSpPr>
          <p:cNvPr id="78" name="Rectangle 77"/>
          <p:cNvSpPr/>
          <p:nvPr/>
        </p:nvSpPr>
        <p:spPr>
          <a:xfrm>
            <a:off x="4164013" y="2109788"/>
            <a:ext cx="17383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0" name="Group 78"/>
          <p:cNvGrpSpPr>
            <a:grpSpLocks/>
          </p:cNvGrpSpPr>
          <p:nvPr/>
        </p:nvGrpSpPr>
        <p:grpSpPr bwMode="auto">
          <a:xfrm>
            <a:off x="4149725" y="2667000"/>
            <a:ext cx="1600200" cy="1981201"/>
            <a:chOff x="4459054" y="1928336"/>
            <a:chExt cx="1600201" cy="1981203"/>
          </a:xfrm>
        </p:grpSpPr>
        <p:cxnSp>
          <p:nvCxnSpPr>
            <p:cNvPr id="80" name="Straight Connector 79"/>
            <p:cNvCxnSpPr/>
            <p:nvPr/>
          </p:nvCxnSpPr>
          <p:spPr>
            <a:xfrm rot="5400000" flipH="1" flipV="1">
              <a:off x="4459054" y="2309337"/>
              <a:ext cx="1600202" cy="1600201"/>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38020" name="TextBox 80"/>
            <p:cNvSpPr txBox="1">
              <a:spLocks noChangeArrowheads="1"/>
            </p:cNvSpPr>
            <p:nvPr/>
          </p:nvSpPr>
          <p:spPr bwMode="auto">
            <a:xfrm>
              <a:off x="5449654" y="1928336"/>
              <a:ext cx="442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S</a:t>
              </a:r>
              <a:r>
                <a:rPr lang="en-US" sz="1600" baseline="-25000" dirty="0" err="1" smtClean="0"/>
                <a:t>Al</a:t>
              </a:r>
              <a:endParaRPr lang="en-US" sz="1600" baseline="-25000" dirty="0"/>
            </a:p>
          </p:txBody>
        </p:sp>
      </p:grpSp>
      <p:grpSp>
        <p:nvGrpSpPr>
          <p:cNvPr id="32" name="Group 81"/>
          <p:cNvGrpSpPr>
            <a:grpSpLocks/>
          </p:cNvGrpSpPr>
          <p:nvPr/>
        </p:nvGrpSpPr>
        <p:grpSpPr bwMode="auto">
          <a:xfrm>
            <a:off x="3935413" y="5386396"/>
            <a:ext cx="1966912" cy="782133"/>
            <a:chOff x="680076" y="5147846"/>
            <a:chExt cx="1966908" cy="781647"/>
          </a:xfrm>
        </p:grpSpPr>
        <p:sp>
          <p:nvSpPr>
            <p:cNvPr id="37993" name="TextBox 82"/>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94" name="Group 99"/>
            <p:cNvGrpSpPr>
              <a:grpSpLocks/>
            </p:cNvGrpSpPr>
            <p:nvPr/>
          </p:nvGrpSpPr>
          <p:grpSpPr bwMode="auto">
            <a:xfrm>
              <a:off x="914400" y="5147846"/>
              <a:ext cx="1732584" cy="460177"/>
              <a:chOff x="936854" y="5147846"/>
              <a:chExt cx="1732584" cy="460177"/>
            </a:xfrm>
          </p:grpSpPr>
          <p:cxnSp>
            <p:nvCxnSpPr>
              <p:cNvPr id="86" name="Straight Connector 85"/>
              <p:cNvCxnSpPr/>
              <p:nvPr/>
            </p:nvCxnSpPr>
            <p:spPr>
              <a:xfrm>
                <a:off x="937480" y="5300152"/>
                <a:ext cx="1731958" cy="23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97" name="Group 96"/>
              <p:cNvGrpSpPr>
                <a:grpSpLocks/>
              </p:cNvGrpSpPr>
              <p:nvPr/>
            </p:nvGrpSpPr>
            <p:grpSpPr bwMode="auto">
              <a:xfrm>
                <a:off x="996920" y="5147846"/>
                <a:ext cx="1655652" cy="460177"/>
                <a:chOff x="996920" y="5147846"/>
                <a:chExt cx="1655652" cy="460177"/>
              </a:xfrm>
            </p:grpSpPr>
            <p:grpSp>
              <p:nvGrpSpPr>
                <p:cNvPr id="37998" name="Group 27"/>
                <p:cNvGrpSpPr>
                  <a:grpSpLocks/>
                </p:cNvGrpSpPr>
                <p:nvPr/>
              </p:nvGrpSpPr>
              <p:grpSpPr bwMode="auto">
                <a:xfrm>
                  <a:off x="996920" y="5147846"/>
                  <a:ext cx="284052" cy="460177"/>
                  <a:chOff x="8069094" y="4648200"/>
                  <a:chExt cx="284052" cy="460177"/>
                </a:xfrm>
              </p:grpSpPr>
              <p:cxnSp>
                <p:nvCxnSpPr>
                  <p:cNvPr id="107" name="Straight Connector 106"/>
                  <p:cNvCxnSpPr/>
                  <p:nvPr/>
                </p:nvCxnSpPr>
                <p:spPr>
                  <a:xfrm rot="5400000">
                    <a:off x="815654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8" name="TextBox 1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7999" name="Group 30"/>
                <p:cNvGrpSpPr>
                  <a:grpSpLocks/>
                </p:cNvGrpSpPr>
                <p:nvPr/>
              </p:nvGrpSpPr>
              <p:grpSpPr bwMode="auto">
                <a:xfrm>
                  <a:off x="1225520" y="5147846"/>
                  <a:ext cx="284052" cy="460177"/>
                  <a:chOff x="8069094" y="4648200"/>
                  <a:chExt cx="284052" cy="460177"/>
                </a:xfrm>
              </p:grpSpPr>
              <p:cxnSp>
                <p:nvCxnSpPr>
                  <p:cNvPr id="105" name="Straight Connector 104"/>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6" name="TextBox 1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00" name="Group 33"/>
                <p:cNvGrpSpPr>
                  <a:grpSpLocks/>
                </p:cNvGrpSpPr>
                <p:nvPr/>
              </p:nvGrpSpPr>
              <p:grpSpPr bwMode="auto">
                <a:xfrm>
                  <a:off x="1454120" y="5147846"/>
                  <a:ext cx="284052" cy="460177"/>
                  <a:chOff x="8069094" y="4648200"/>
                  <a:chExt cx="284052" cy="460177"/>
                </a:xfrm>
              </p:grpSpPr>
              <p:cxnSp>
                <p:nvCxnSpPr>
                  <p:cNvPr id="103" name="Straight Connector 102"/>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4" name="TextBox 1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01" name="Group 36"/>
                <p:cNvGrpSpPr>
                  <a:grpSpLocks/>
                </p:cNvGrpSpPr>
                <p:nvPr/>
              </p:nvGrpSpPr>
              <p:grpSpPr bwMode="auto">
                <a:xfrm>
                  <a:off x="1682720" y="5147846"/>
                  <a:ext cx="284052" cy="460177"/>
                  <a:chOff x="8069094" y="4648200"/>
                  <a:chExt cx="284052" cy="460177"/>
                </a:xfrm>
              </p:grpSpPr>
              <p:cxnSp>
                <p:nvCxnSpPr>
                  <p:cNvPr id="101" name="Straight Connector 100"/>
                  <p:cNvCxnSpPr/>
                  <p:nvPr/>
                </p:nvCxnSpPr>
                <p:spPr>
                  <a:xfrm rot="5400000">
                    <a:off x="815336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2" name="TextBox 1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02" name="Group 39"/>
                <p:cNvGrpSpPr>
                  <a:grpSpLocks/>
                </p:cNvGrpSpPr>
                <p:nvPr/>
              </p:nvGrpSpPr>
              <p:grpSpPr bwMode="auto">
                <a:xfrm>
                  <a:off x="1911320" y="5147846"/>
                  <a:ext cx="284052" cy="460177"/>
                  <a:chOff x="8069094" y="4648200"/>
                  <a:chExt cx="284052" cy="460177"/>
                </a:xfrm>
              </p:grpSpPr>
              <p:cxnSp>
                <p:nvCxnSpPr>
                  <p:cNvPr id="99" name="Straight Connector 98"/>
                  <p:cNvCxnSpPr/>
                  <p:nvPr/>
                </p:nvCxnSpPr>
                <p:spPr>
                  <a:xfrm rot="5400000">
                    <a:off x="8151780"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0" name="TextBox 9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03" name="Group 42"/>
                <p:cNvGrpSpPr>
                  <a:grpSpLocks/>
                </p:cNvGrpSpPr>
                <p:nvPr/>
              </p:nvGrpSpPr>
              <p:grpSpPr bwMode="auto">
                <a:xfrm>
                  <a:off x="2139920" y="5147846"/>
                  <a:ext cx="284052" cy="460177"/>
                  <a:chOff x="8069094" y="4648200"/>
                  <a:chExt cx="284052" cy="460177"/>
                </a:xfrm>
              </p:grpSpPr>
              <p:cxnSp>
                <p:nvCxnSpPr>
                  <p:cNvPr id="97" name="Straight Connector 96"/>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8" name="TextBox 9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04" name="Group 45"/>
                <p:cNvGrpSpPr>
                  <a:grpSpLocks/>
                </p:cNvGrpSpPr>
                <p:nvPr/>
              </p:nvGrpSpPr>
              <p:grpSpPr bwMode="auto">
                <a:xfrm>
                  <a:off x="2368520" y="5147846"/>
                  <a:ext cx="284052" cy="460177"/>
                  <a:chOff x="8069094" y="4648200"/>
                  <a:chExt cx="284052" cy="460177"/>
                </a:xfrm>
              </p:grpSpPr>
              <p:cxnSp>
                <p:nvCxnSpPr>
                  <p:cNvPr id="95" name="Straight Connector 94"/>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6" name="TextBox 9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37995" name="TextBox 84"/>
            <p:cNvSpPr txBox="1">
              <a:spLocks noChangeArrowheads="1"/>
            </p:cNvSpPr>
            <p:nvPr/>
          </p:nvSpPr>
          <p:spPr bwMode="auto">
            <a:xfrm>
              <a:off x="1788561" y="5621907"/>
              <a:ext cx="851513"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Quantity</a:t>
              </a:r>
              <a:endParaRPr lang="en-US" sz="1400" dirty="0"/>
            </a:p>
          </p:txBody>
        </p:sp>
      </p:grpSp>
      <p:grpSp>
        <p:nvGrpSpPr>
          <p:cNvPr id="52" name="Group 108"/>
          <p:cNvGrpSpPr>
            <a:grpSpLocks/>
          </p:cNvGrpSpPr>
          <p:nvPr/>
        </p:nvGrpSpPr>
        <p:grpSpPr bwMode="auto">
          <a:xfrm>
            <a:off x="3576267" y="2105488"/>
            <a:ext cx="740146" cy="3434887"/>
            <a:chOff x="3983925" y="1367130"/>
            <a:chExt cx="740222" cy="3434263"/>
          </a:xfrm>
        </p:grpSpPr>
        <p:cxnSp>
          <p:nvCxnSpPr>
            <p:cNvPr id="110" name="Straight Connector 109"/>
            <p:cNvCxnSpPr/>
            <p:nvPr/>
          </p:nvCxnSpPr>
          <p:spPr>
            <a:xfrm rot="5400000">
              <a:off x="2896428" y="3124501"/>
              <a:ext cx="335219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74" name="Group 56"/>
            <p:cNvGrpSpPr>
              <a:grpSpLocks/>
            </p:cNvGrpSpPr>
            <p:nvPr/>
          </p:nvGrpSpPr>
          <p:grpSpPr bwMode="auto">
            <a:xfrm>
              <a:off x="3983925" y="1828800"/>
              <a:ext cx="740222" cy="307777"/>
              <a:chOff x="6117778" y="2286000"/>
              <a:chExt cx="740222" cy="307777"/>
            </a:xfrm>
          </p:grpSpPr>
          <p:sp>
            <p:nvSpPr>
              <p:cNvPr id="37991"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29" name="Straight Connector 55"/>
              <p:cNvCxnSpPr/>
              <p:nvPr/>
            </p:nvCxnSpPr>
            <p:spPr>
              <a:xfrm>
                <a:off x="6705584" y="25143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5" name="Group 57"/>
            <p:cNvGrpSpPr>
              <a:grpSpLocks/>
            </p:cNvGrpSpPr>
            <p:nvPr/>
          </p:nvGrpSpPr>
          <p:grpSpPr bwMode="auto">
            <a:xfrm>
              <a:off x="4097738" y="2297668"/>
              <a:ext cx="626409" cy="307777"/>
              <a:chOff x="6231591" y="2286000"/>
              <a:chExt cx="626409" cy="307777"/>
            </a:xfrm>
          </p:grpSpPr>
          <p:sp>
            <p:nvSpPr>
              <p:cNvPr id="37989" name="TextBox 12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27" name="Straight Connector 126"/>
              <p:cNvCxnSpPr/>
              <p:nvPr/>
            </p:nvCxnSpPr>
            <p:spPr>
              <a:xfrm>
                <a:off x="6705584" y="2515248"/>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6" name="Group 60"/>
            <p:cNvGrpSpPr>
              <a:grpSpLocks/>
            </p:cNvGrpSpPr>
            <p:nvPr/>
          </p:nvGrpSpPr>
          <p:grpSpPr bwMode="auto">
            <a:xfrm>
              <a:off x="4097738" y="2754868"/>
              <a:ext cx="626409" cy="307777"/>
              <a:chOff x="6231591" y="2286000"/>
              <a:chExt cx="626409" cy="307777"/>
            </a:xfrm>
          </p:grpSpPr>
          <p:sp>
            <p:nvSpPr>
              <p:cNvPr id="37987" name="TextBox 12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25" name="Straight Connector 124"/>
              <p:cNvCxnSpPr/>
              <p:nvPr/>
            </p:nvCxnSpPr>
            <p:spPr>
              <a:xfrm>
                <a:off x="6705584" y="2515166"/>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7" name="Group 63"/>
            <p:cNvGrpSpPr>
              <a:grpSpLocks/>
            </p:cNvGrpSpPr>
            <p:nvPr/>
          </p:nvGrpSpPr>
          <p:grpSpPr bwMode="auto">
            <a:xfrm>
              <a:off x="4097738" y="3212068"/>
              <a:ext cx="626409" cy="307777"/>
              <a:chOff x="6231591" y="2286000"/>
              <a:chExt cx="626409" cy="307777"/>
            </a:xfrm>
          </p:grpSpPr>
          <p:sp>
            <p:nvSpPr>
              <p:cNvPr id="37985" name="TextBox 12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23" name="Straight Connector 122"/>
              <p:cNvCxnSpPr/>
              <p:nvPr/>
            </p:nvCxnSpPr>
            <p:spPr>
              <a:xfrm>
                <a:off x="6705584" y="2515083"/>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8" name="Group 66"/>
            <p:cNvGrpSpPr>
              <a:grpSpLocks/>
            </p:cNvGrpSpPr>
            <p:nvPr/>
          </p:nvGrpSpPr>
          <p:grpSpPr bwMode="auto">
            <a:xfrm>
              <a:off x="4097738" y="3669268"/>
              <a:ext cx="626409" cy="307777"/>
              <a:chOff x="6231591" y="2286000"/>
              <a:chExt cx="626409" cy="307777"/>
            </a:xfrm>
          </p:grpSpPr>
          <p:sp>
            <p:nvSpPr>
              <p:cNvPr id="37983" name="TextBox 11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21" name="Straight Connector 120"/>
              <p:cNvCxnSpPr/>
              <p:nvPr/>
            </p:nvCxnSpPr>
            <p:spPr>
              <a:xfrm>
                <a:off x="6705584" y="25150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9" name="Group 69"/>
            <p:cNvGrpSpPr>
              <a:grpSpLocks/>
            </p:cNvGrpSpPr>
            <p:nvPr/>
          </p:nvGrpSpPr>
          <p:grpSpPr bwMode="auto">
            <a:xfrm>
              <a:off x="4097738" y="4126468"/>
              <a:ext cx="626409" cy="307777"/>
              <a:chOff x="6231591" y="2286000"/>
              <a:chExt cx="626409" cy="307777"/>
            </a:xfrm>
          </p:grpSpPr>
          <p:sp>
            <p:nvSpPr>
              <p:cNvPr id="37981" name="TextBox 11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19" name="Straight Connector 118"/>
              <p:cNvCxnSpPr/>
              <p:nvPr/>
            </p:nvCxnSpPr>
            <p:spPr>
              <a:xfrm>
                <a:off x="6705584" y="2514919"/>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80" name="TextBox 116"/>
            <p:cNvSpPr txBox="1">
              <a:spLocks noChangeArrowheads="1"/>
            </p:cNvSpPr>
            <p:nvPr/>
          </p:nvSpPr>
          <p:spPr bwMode="auto">
            <a:xfrm>
              <a:off x="4018579" y="1367130"/>
              <a:ext cx="593492" cy="3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130" name="Straight Connector 129"/>
          <p:cNvCxnSpPr/>
          <p:nvPr/>
        </p:nvCxnSpPr>
        <p:spPr>
          <a:xfrm flipV="1">
            <a:off x="4175125" y="3721100"/>
            <a:ext cx="88582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flipH="1" flipV="1">
            <a:off x="4160044" y="465851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2" name="Freeform 183"/>
          <p:cNvSpPr>
            <a:spLocks/>
          </p:cNvSpPr>
          <p:nvPr/>
        </p:nvSpPr>
        <p:spPr bwMode="auto">
          <a:xfrm>
            <a:off x="4994275" y="3668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07187" y="1200338"/>
            <a:ext cx="2629821" cy="473540"/>
            <a:chOff x="3107187" y="1200338"/>
            <a:chExt cx="2629821" cy="473540"/>
          </a:xfrm>
        </p:grpSpPr>
        <p:sp>
          <p:nvSpPr>
            <p:cNvPr id="133" name="TextBox 132"/>
            <p:cNvSpPr txBox="1">
              <a:spLocks noChangeArrowheads="1"/>
            </p:cNvSpPr>
            <p:nvPr/>
          </p:nvSpPr>
          <p:spPr bwMode="auto">
            <a:xfrm>
              <a:off x="4015102" y="1212213"/>
              <a:ext cx="1721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Al’s</a:t>
              </a:r>
              <a:r>
                <a:rPr lang="en-US" sz="2400" b="1" dirty="0">
                  <a:solidFill>
                    <a:schemeClr val="bg1">
                      <a:lumMod val="50000"/>
                    </a:schemeClr>
                  </a:solidFill>
                  <a:latin typeface="+mn-lt"/>
                </a:rPr>
                <a:t> </a:t>
              </a:r>
              <a:r>
                <a:rPr lang="en-US" sz="2400" b="1" dirty="0" smtClean="0">
                  <a:solidFill>
                    <a:schemeClr val="bg1">
                      <a:lumMod val="50000"/>
                    </a:schemeClr>
                  </a:solidFill>
                  <a:latin typeface="+mn-lt"/>
                </a:rPr>
                <a:t>supply</a:t>
              </a:r>
              <a:endParaRPr lang="en-US" sz="2400" b="1" dirty="0">
                <a:solidFill>
                  <a:schemeClr val="bg1">
                    <a:lumMod val="50000"/>
                  </a:schemeClr>
                </a:solidFill>
                <a:latin typeface="+mn-lt"/>
              </a:endParaRPr>
            </a:p>
          </p:txBody>
        </p:sp>
        <p:sp>
          <p:nvSpPr>
            <p:cNvPr id="134" name="TextBox 133"/>
            <p:cNvSpPr txBox="1">
              <a:spLocks noChangeArrowheads="1"/>
            </p:cNvSpPr>
            <p:nvPr/>
          </p:nvSpPr>
          <p:spPr bwMode="auto">
            <a:xfrm>
              <a:off x="3107187" y="1200338"/>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chemeClr val="bg1">
                      <a:lumMod val="50000"/>
                    </a:schemeClr>
                  </a:solidFill>
                  <a:latin typeface="+mn-lt"/>
                </a:rPr>
                <a:t>+</a:t>
              </a:r>
            </a:p>
          </p:txBody>
        </p:sp>
      </p:grpSp>
      <p:sp>
        <p:nvSpPr>
          <p:cNvPr id="136" name="Rectangle 135"/>
          <p:cNvSpPr/>
          <p:nvPr/>
        </p:nvSpPr>
        <p:spPr>
          <a:xfrm>
            <a:off x="6672263" y="2133600"/>
            <a:ext cx="2270125"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0" name="Group 136"/>
          <p:cNvGrpSpPr>
            <a:grpSpLocks/>
          </p:cNvGrpSpPr>
          <p:nvPr/>
        </p:nvGrpSpPr>
        <p:grpSpPr bwMode="auto">
          <a:xfrm>
            <a:off x="6734175" y="2481263"/>
            <a:ext cx="1882775" cy="2166937"/>
            <a:chOff x="4535256" y="1718953"/>
            <a:chExt cx="1882636" cy="2167247"/>
          </a:xfrm>
        </p:grpSpPr>
        <p:cxnSp>
          <p:nvCxnSpPr>
            <p:cNvPr id="138" name="Straight Connector 137"/>
            <p:cNvCxnSpPr/>
            <p:nvPr/>
          </p:nvCxnSpPr>
          <p:spPr>
            <a:xfrm rot="5400000" flipH="1" flipV="1">
              <a:off x="4382677" y="2285928"/>
              <a:ext cx="1752851" cy="14476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972" name="TextBox 138"/>
            <p:cNvSpPr txBox="1">
              <a:spLocks noChangeArrowheads="1"/>
            </p:cNvSpPr>
            <p:nvPr/>
          </p:nvSpPr>
          <p:spPr bwMode="auto">
            <a:xfrm>
              <a:off x="5680190" y="1718953"/>
              <a:ext cx="7377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S</a:t>
              </a:r>
              <a:r>
                <a:rPr lang="en-US" sz="1600" baseline="-25000"/>
                <a:t>Market</a:t>
              </a:r>
            </a:p>
          </p:txBody>
        </p:sp>
      </p:grpSp>
      <p:grpSp>
        <p:nvGrpSpPr>
          <p:cNvPr id="61" name="Group 139"/>
          <p:cNvGrpSpPr>
            <a:grpSpLocks/>
          </p:cNvGrpSpPr>
          <p:nvPr/>
        </p:nvGrpSpPr>
        <p:grpSpPr bwMode="auto">
          <a:xfrm>
            <a:off x="6443663" y="5410195"/>
            <a:ext cx="2604340" cy="781928"/>
            <a:chOff x="680076" y="5147846"/>
            <a:chExt cx="2604867" cy="781745"/>
          </a:xfrm>
        </p:grpSpPr>
        <p:sp>
          <p:nvSpPr>
            <p:cNvPr id="37939" name="TextBox 14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40" name="Group 99"/>
            <p:cNvGrpSpPr>
              <a:grpSpLocks/>
            </p:cNvGrpSpPr>
            <p:nvPr/>
          </p:nvGrpSpPr>
          <p:grpSpPr bwMode="auto">
            <a:xfrm>
              <a:off x="915084" y="5147846"/>
              <a:ext cx="2369859" cy="460177"/>
              <a:chOff x="937538" y="5147846"/>
              <a:chExt cx="2369859" cy="460177"/>
            </a:xfrm>
          </p:grpSpPr>
          <p:cxnSp>
            <p:nvCxnSpPr>
              <p:cNvPr id="144" name="Straight Connector 143"/>
              <p:cNvCxnSpPr/>
              <p:nvPr/>
            </p:nvCxnSpPr>
            <p:spPr>
              <a:xfrm>
                <a:off x="937528" y="5300210"/>
                <a:ext cx="237061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43" name="Group 96"/>
              <p:cNvGrpSpPr>
                <a:grpSpLocks/>
              </p:cNvGrpSpPr>
              <p:nvPr/>
            </p:nvGrpSpPr>
            <p:grpSpPr bwMode="auto">
              <a:xfrm>
                <a:off x="996920" y="5147846"/>
                <a:ext cx="2212238" cy="460177"/>
                <a:chOff x="996920" y="5147846"/>
                <a:chExt cx="2212238" cy="460177"/>
              </a:xfrm>
            </p:grpSpPr>
            <p:grpSp>
              <p:nvGrpSpPr>
                <p:cNvPr id="37944" name="Group 21"/>
                <p:cNvGrpSpPr>
                  <a:grpSpLocks/>
                </p:cNvGrpSpPr>
                <p:nvPr/>
              </p:nvGrpSpPr>
              <p:grpSpPr bwMode="auto">
                <a:xfrm>
                  <a:off x="2825720" y="5147846"/>
                  <a:ext cx="383438" cy="460177"/>
                  <a:chOff x="8069094" y="4648200"/>
                  <a:chExt cx="383438" cy="460177"/>
                </a:xfrm>
              </p:grpSpPr>
              <p:cxnSp>
                <p:nvCxnSpPr>
                  <p:cNvPr id="172" name="Straight Connector 171"/>
                  <p:cNvCxnSpPr/>
                  <p:nvPr/>
                </p:nvCxnSpPr>
                <p:spPr>
                  <a:xfrm rot="5400000">
                    <a:off x="815380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70" name="TextBox 17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37945" name="Group 27"/>
                <p:cNvGrpSpPr>
                  <a:grpSpLocks/>
                </p:cNvGrpSpPr>
                <p:nvPr/>
              </p:nvGrpSpPr>
              <p:grpSpPr bwMode="auto">
                <a:xfrm>
                  <a:off x="996920" y="5147846"/>
                  <a:ext cx="284052" cy="460177"/>
                  <a:chOff x="8069094" y="4648200"/>
                  <a:chExt cx="284052" cy="460177"/>
                </a:xfrm>
              </p:grpSpPr>
              <p:cxnSp>
                <p:nvCxnSpPr>
                  <p:cNvPr id="170" name="Straight Connector 169"/>
                  <p:cNvCxnSpPr/>
                  <p:nvPr/>
                </p:nvCxnSpPr>
                <p:spPr>
                  <a:xfrm rot="5400000">
                    <a:off x="815343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8" name="TextBox 17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7946" name="Group 30"/>
                <p:cNvGrpSpPr>
                  <a:grpSpLocks/>
                </p:cNvGrpSpPr>
                <p:nvPr/>
              </p:nvGrpSpPr>
              <p:grpSpPr bwMode="auto">
                <a:xfrm>
                  <a:off x="1225520" y="5147846"/>
                  <a:ext cx="284052" cy="460177"/>
                  <a:chOff x="8069094" y="4648200"/>
                  <a:chExt cx="284052" cy="460177"/>
                </a:xfrm>
              </p:grpSpPr>
              <p:cxnSp>
                <p:nvCxnSpPr>
                  <p:cNvPr id="168" name="Straight Connector 167"/>
                  <p:cNvCxnSpPr/>
                  <p:nvPr/>
                </p:nvCxnSpPr>
                <p:spPr>
                  <a:xfrm rot="5400000">
                    <a:off x="8153480"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6" name="TextBox 16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7947" name="Group 33"/>
                <p:cNvGrpSpPr>
                  <a:grpSpLocks/>
                </p:cNvGrpSpPr>
                <p:nvPr/>
              </p:nvGrpSpPr>
              <p:grpSpPr bwMode="auto">
                <a:xfrm>
                  <a:off x="1454120" y="5147846"/>
                  <a:ext cx="284052" cy="460177"/>
                  <a:chOff x="8069094" y="4648200"/>
                  <a:chExt cx="284052" cy="460177"/>
                </a:xfrm>
              </p:grpSpPr>
              <p:cxnSp>
                <p:nvCxnSpPr>
                  <p:cNvPr id="166" name="Straight Connector 165"/>
                  <p:cNvCxnSpPr/>
                  <p:nvPr/>
                </p:nvCxnSpPr>
                <p:spPr>
                  <a:xfrm rot="5400000">
                    <a:off x="8153527"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4" name="TextBox 16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7948" name="Group 36"/>
                <p:cNvGrpSpPr>
                  <a:grpSpLocks/>
                </p:cNvGrpSpPr>
                <p:nvPr/>
              </p:nvGrpSpPr>
              <p:grpSpPr bwMode="auto">
                <a:xfrm>
                  <a:off x="1682720" y="5147846"/>
                  <a:ext cx="284052" cy="460177"/>
                  <a:chOff x="8069094" y="4648200"/>
                  <a:chExt cx="284052" cy="460177"/>
                </a:xfrm>
              </p:grpSpPr>
              <p:cxnSp>
                <p:nvCxnSpPr>
                  <p:cNvPr id="164" name="Straight Connector 163"/>
                  <p:cNvCxnSpPr/>
                  <p:nvPr/>
                </p:nvCxnSpPr>
                <p:spPr>
                  <a:xfrm rot="5400000">
                    <a:off x="815357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2" name="TextBox 16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37949" name="Group 39"/>
                <p:cNvGrpSpPr>
                  <a:grpSpLocks/>
                </p:cNvGrpSpPr>
                <p:nvPr/>
              </p:nvGrpSpPr>
              <p:grpSpPr bwMode="auto">
                <a:xfrm>
                  <a:off x="1905000" y="5147846"/>
                  <a:ext cx="383438" cy="460177"/>
                  <a:chOff x="8062774" y="4648200"/>
                  <a:chExt cx="383438" cy="460177"/>
                </a:xfrm>
              </p:grpSpPr>
              <p:cxnSp>
                <p:nvCxnSpPr>
                  <p:cNvPr id="162" name="Straight Connector 161"/>
                  <p:cNvCxnSpPr/>
                  <p:nvPr/>
                </p:nvCxnSpPr>
                <p:spPr>
                  <a:xfrm rot="5400000">
                    <a:off x="815361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0" name="TextBox 16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7950" name="Group 42"/>
                <p:cNvGrpSpPr>
                  <a:grpSpLocks/>
                </p:cNvGrpSpPr>
                <p:nvPr/>
              </p:nvGrpSpPr>
              <p:grpSpPr bwMode="auto">
                <a:xfrm>
                  <a:off x="2139920" y="5147846"/>
                  <a:ext cx="383438" cy="460177"/>
                  <a:chOff x="8069094" y="4648200"/>
                  <a:chExt cx="383438" cy="460177"/>
                </a:xfrm>
              </p:grpSpPr>
              <p:cxnSp>
                <p:nvCxnSpPr>
                  <p:cNvPr id="160" name="Straight Connector 159"/>
                  <p:cNvCxnSpPr/>
                  <p:nvPr/>
                </p:nvCxnSpPr>
                <p:spPr>
                  <a:xfrm rot="5400000">
                    <a:off x="815366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8" name="TextBox 16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7951" name="Group 45"/>
                <p:cNvGrpSpPr>
                  <a:grpSpLocks/>
                </p:cNvGrpSpPr>
                <p:nvPr/>
              </p:nvGrpSpPr>
              <p:grpSpPr bwMode="auto">
                <a:xfrm>
                  <a:off x="2368520" y="5147846"/>
                  <a:ext cx="383438" cy="460177"/>
                  <a:chOff x="8069094" y="4648200"/>
                  <a:chExt cx="383438" cy="460177"/>
                </a:xfrm>
              </p:grpSpPr>
              <p:cxnSp>
                <p:nvCxnSpPr>
                  <p:cNvPr id="158" name="Straight Connector 157"/>
                  <p:cNvCxnSpPr/>
                  <p:nvPr/>
                </p:nvCxnSpPr>
                <p:spPr>
                  <a:xfrm rot="5400000">
                    <a:off x="8153712"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6" name="TextBox 15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37952" name="Group 48"/>
                <p:cNvGrpSpPr>
                  <a:grpSpLocks/>
                </p:cNvGrpSpPr>
                <p:nvPr/>
              </p:nvGrpSpPr>
              <p:grpSpPr bwMode="auto">
                <a:xfrm>
                  <a:off x="2597120" y="5147846"/>
                  <a:ext cx="383438" cy="460177"/>
                  <a:chOff x="8069094" y="4648200"/>
                  <a:chExt cx="383438" cy="460177"/>
                </a:xfrm>
              </p:grpSpPr>
              <p:cxnSp>
                <p:nvCxnSpPr>
                  <p:cNvPr id="156" name="Straight Connector 24"/>
                  <p:cNvCxnSpPr/>
                  <p:nvPr/>
                </p:nvCxnSpPr>
                <p:spPr>
                  <a:xfrm rot="5400000">
                    <a:off x="8153758"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4" name="TextBox 15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37941" name="TextBox 142"/>
            <p:cNvSpPr txBox="1">
              <a:spLocks noChangeArrowheads="1"/>
            </p:cNvSpPr>
            <p:nvPr/>
          </p:nvSpPr>
          <p:spPr bwMode="auto">
            <a:xfrm>
              <a:off x="2422831" y="5621886"/>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85" name="Group 173"/>
          <p:cNvGrpSpPr>
            <a:grpSpLocks/>
          </p:cNvGrpSpPr>
          <p:nvPr/>
        </p:nvGrpSpPr>
        <p:grpSpPr bwMode="auto">
          <a:xfrm>
            <a:off x="6085124" y="2118125"/>
            <a:ext cx="739535" cy="3446062"/>
            <a:chOff x="3983925" y="1355333"/>
            <a:chExt cx="740222" cy="3446059"/>
          </a:xfrm>
        </p:grpSpPr>
        <p:cxnSp>
          <p:nvCxnSpPr>
            <p:cNvPr id="175" name="Straight Connector 174"/>
            <p:cNvCxnSpPr/>
            <p:nvPr/>
          </p:nvCxnSpPr>
          <p:spPr>
            <a:xfrm rot="5400000">
              <a:off x="2896002" y="3124200"/>
              <a:ext cx="335279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20" name="Group 56"/>
            <p:cNvGrpSpPr>
              <a:grpSpLocks/>
            </p:cNvGrpSpPr>
            <p:nvPr/>
          </p:nvGrpSpPr>
          <p:grpSpPr bwMode="auto">
            <a:xfrm>
              <a:off x="3983925" y="1828800"/>
              <a:ext cx="740222" cy="307777"/>
              <a:chOff x="6117778" y="2286000"/>
              <a:chExt cx="740222" cy="307777"/>
            </a:xfrm>
          </p:grpSpPr>
          <p:sp>
            <p:nvSpPr>
              <p:cNvPr id="37937"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94" name="Straight Connector 55"/>
              <p:cNvCxnSpPr/>
              <p:nvPr/>
            </p:nvCxnSpPr>
            <p:spPr>
              <a:xfrm>
                <a:off x="6705459" y="2513807"/>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1" name="Group 57"/>
            <p:cNvGrpSpPr>
              <a:grpSpLocks/>
            </p:cNvGrpSpPr>
            <p:nvPr/>
          </p:nvGrpSpPr>
          <p:grpSpPr bwMode="auto">
            <a:xfrm>
              <a:off x="4097738" y="2297668"/>
              <a:ext cx="626409" cy="307777"/>
              <a:chOff x="6231591" y="2286000"/>
              <a:chExt cx="626409" cy="307777"/>
            </a:xfrm>
          </p:grpSpPr>
          <p:sp>
            <p:nvSpPr>
              <p:cNvPr id="37935" name="TextBox 19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92" name="Straight Connector 191"/>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2" name="Group 60"/>
            <p:cNvGrpSpPr>
              <a:grpSpLocks/>
            </p:cNvGrpSpPr>
            <p:nvPr/>
          </p:nvGrpSpPr>
          <p:grpSpPr bwMode="auto">
            <a:xfrm>
              <a:off x="4097738" y="2754868"/>
              <a:ext cx="626409" cy="307777"/>
              <a:chOff x="6231591" y="2286000"/>
              <a:chExt cx="626409" cy="307777"/>
            </a:xfrm>
          </p:grpSpPr>
          <p:sp>
            <p:nvSpPr>
              <p:cNvPr id="37933" name="TextBox 18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90" name="Straight Connector 189"/>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3" name="Group 63"/>
            <p:cNvGrpSpPr>
              <a:grpSpLocks/>
            </p:cNvGrpSpPr>
            <p:nvPr/>
          </p:nvGrpSpPr>
          <p:grpSpPr bwMode="auto">
            <a:xfrm>
              <a:off x="4097738" y="3212068"/>
              <a:ext cx="626409" cy="307777"/>
              <a:chOff x="6231591" y="2286000"/>
              <a:chExt cx="626409" cy="307777"/>
            </a:xfrm>
          </p:grpSpPr>
          <p:sp>
            <p:nvSpPr>
              <p:cNvPr id="37931" name="TextBox 18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88" name="Straight Connector 187"/>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4" name="Group 66"/>
            <p:cNvGrpSpPr>
              <a:grpSpLocks/>
            </p:cNvGrpSpPr>
            <p:nvPr/>
          </p:nvGrpSpPr>
          <p:grpSpPr bwMode="auto">
            <a:xfrm>
              <a:off x="4097738" y="3669268"/>
              <a:ext cx="626409" cy="307777"/>
              <a:chOff x="6231591" y="2286000"/>
              <a:chExt cx="626409" cy="307777"/>
            </a:xfrm>
          </p:grpSpPr>
          <p:sp>
            <p:nvSpPr>
              <p:cNvPr id="37929" name="TextBox 18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86" name="Straight Connector 185"/>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5" name="Group 69"/>
            <p:cNvGrpSpPr>
              <a:grpSpLocks/>
            </p:cNvGrpSpPr>
            <p:nvPr/>
          </p:nvGrpSpPr>
          <p:grpSpPr bwMode="auto">
            <a:xfrm>
              <a:off x="4097738" y="4126468"/>
              <a:ext cx="626409" cy="307777"/>
              <a:chOff x="6231591" y="2286000"/>
              <a:chExt cx="626409" cy="307777"/>
            </a:xfrm>
          </p:grpSpPr>
          <p:sp>
            <p:nvSpPr>
              <p:cNvPr id="37927" name="TextBox 18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84" name="Straight Connector 183"/>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26" name="TextBox 181"/>
            <p:cNvSpPr txBox="1">
              <a:spLocks noChangeArrowheads="1"/>
            </p:cNvSpPr>
            <p:nvPr/>
          </p:nvSpPr>
          <p:spPr bwMode="auto">
            <a:xfrm>
              <a:off x="4006211" y="1355333"/>
              <a:ext cx="5939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195" name="Straight Connector 194"/>
          <p:cNvCxnSpPr/>
          <p:nvPr/>
        </p:nvCxnSpPr>
        <p:spPr>
          <a:xfrm>
            <a:off x="6678613" y="3744913"/>
            <a:ext cx="81756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6557169"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7" name="Freeform 183"/>
          <p:cNvSpPr>
            <a:spLocks/>
          </p:cNvSpPr>
          <p:nvPr/>
        </p:nvSpPr>
        <p:spPr bwMode="auto">
          <a:xfrm>
            <a:off x="7408863"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5" name="Group 4"/>
          <p:cNvGrpSpPr/>
          <p:nvPr/>
        </p:nvGrpSpPr>
        <p:grpSpPr>
          <a:xfrm>
            <a:off x="5860999" y="1212213"/>
            <a:ext cx="2897103" cy="461665"/>
            <a:chOff x="5860999" y="1212213"/>
            <a:chExt cx="2897103" cy="461665"/>
          </a:xfrm>
        </p:grpSpPr>
        <p:sp>
          <p:nvSpPr>
            <p:cNvPr id="135" name="TextBox 134"/>
            <p:cNvSpPr txBox="1">
              <a:spLocks noChangeArrowheads="1"/>
            </p:cNvSpPr>
            <p:nvPr/>
          </p:nvSpPr>
          <p:spPr bwMode="auto">
            <a:xfrm>
              <a:off x="5860999" y="1212213"/>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chemeClr val="bg1">
                      <a:lumMod val="50000"/>
                    </a:schemeClr>
                  </a:solidFill>
                  <a:latin typeface="+mn-lt"/>
                </a:rPr>
                <a:t>=</a:t>
              </a:r>
            </a:p>
          </p:txBody>
        </p:sp>
        <p:sp>
          <p:nvSpPr>
            <p:cNvPr id="198" name="TextBox 197"/>
            <p:cNvSpPr txBox="1">
              <a:spLocks noChangeArrowheads="1"/>
            </p:cNvSpPr>
            <p:nvPr/>
          </p:nvSpPr>
          <p:spPr bwMode="auto">
            <a:xfrm>
              <a:off x="6661817" y="1212213"/>
              <a:ext cx="20962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Market supply</a:t>
              </a:r>
              <a:endParaRPr lang="en-US" sz="2400" b="1" dirty="0">
                <a:solidFill>
                  <a:schemeClr val="bg1">
                    <a:lumMod val="50000"/>
                  </a:schemeClr>
                </a:solidFill>
                <a:latin typeface="+mn-lt"/>
              </a:endParaRPr>
            </a:p>
          </p:txBody>
        </p:sp>
      </p:grpSp>
      <p:sp>
        <p:nvSpPr>
          <p:cNvPr id="199"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Market supply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wipe(left)">
                                      <p:cBhvr>
                                        <p:cTn id="22" dur="500"/>
                                        <p:tgtEl>
                                          <p:spTgt spid="74"/>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Effect transition="in" filter="wipe(left)">
                                      <p:cBhvr>
                                        <p:cTn id="26" dur="500"/>
                                        <p:tgtEl>
                                          <p:spTgt spid="76"/>
                                        </p:tgtEl>
                                      </p:cBhvr>
                                    </p:animEffect>
                                  </p:childTnLst>
                                </p:cTn>
                              </p:par>
                            </p:childTnLst>
                          </p:cTn>
                        </p:par>
                        <p:par>
                          <p:cTn id="27" fill="hold" nodeType="afterGroup">
                            <p:stCondLst>
                              <p:cond delay="2500"/>
                            </p:stCondLst>
                            <p:childTnLst>
                              <p:par>
                                <p:cTn id="28" presetID="22" presetClass="entr" presetSubtype="1"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wipe(up)">
                                      <p:cBhvr>
                                        <p:cTn id="30" dur="500"/>
                                        <p:tgtEl>
                                          <p:spTgt spid="75"/>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par>
                                <p:cTn id="41" presetID="22" presetClass="entr" presetSubtype="4"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down)">
                                      <p:cBhvr>
                                        <p:cTn id="43" dur="500"/>
                                        <p:tgtEl>
                                          <p:spTgt spid="5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wipe(down)">
                                      <p:cBhvr>
                                        <p:cTn id="46" dur="500"/>
                                        <p:tgtEl>
                                          <p:spTgt spid="78"/>
                                        </p:tgtEl>
                                      </p:cBhvr>
                                    </p:animEffect>
                                  </p:childTnLst>
                                </p:cTn>
                              </p:par>
                            </p:childTnLst>
                          </p:cTn>
                        </p:par>
                        <p:par>
                          <p:cTn id="47" fill="hold" nodeType="afterGroup">
                            <p:stCondLst>
                              <p:cond delay="5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130"/>
                                        </p:tgtEl>
                                        <p:attrNameLst>
                                          <p:attrName>style.visibility</p:attrName>
                                        </p:attrNameLst>
                                      </p:cBhvr>
                                      <p:to>
                                        <p:strVal val="visible"/>
                                      </p:to>
                                    </p:set>
                                    <p:animEffect transition="in" filter="wipe(left)">
                                      <p:cBhvr>
                                        <p:cTn id="54" dur="500"/>
                                        <p:tgtEl>
                                          <p:spTgt spid="130"/>
                                        </p:tgtEl>
                                      </p:cBhvr>
                                    </p:animEffect>
                                  </p:childTnLst>
                                </p:cTn>
                              </p:par>
                            </p:childTnLst>
                          </p:cTn>
                        </p:par>
                        <p:par>
                          <p:cTn id="55" fill="hold" nodeType="afterGroup">
                            <p:stCondLst>
                              <p:cond delay="1500"/>
                            </p:stCondLst>
                            <p:childTnLst>
                              <p:par>
                                <p:cTn id="56" presetID="22" presetClass="entr" presetSubtype="8" fill="hold" grpId="0" nodeType="afterEffect">
                                  <p:stCondLst>
                                    <p:cond delay="0"/>
                                  </p:stCondLst>
                                  <p:childTnLst>
                                    <p:set>
                                      <p:cBhvr>
                                        <p:cTn id="57" dur="1" fill="hold">
                                          <p:stCondLst>
                                            <p:cond delay="0"/>
                                          </p:stCondLst>
                                        </p:cTn>
                                        <p:tgtEl>
                                          <p:spTgt spid="132"/>
                                        </p:tgtEl>
                                        <p:attrNameLst>
                                          <p:attrName>style.visibility</p:attrName>
                                        </p:attrNameLst>
                                      </p:cBhvr>
                                      <p:to>
                                        <p:strVal val="visible"/>
                                      </p:to>
                                    </p:set>
                                    <p:animEffect transition="in" filter="wipe(left)">
                                      <p:cBhvr>
                                        <p:cTn id="58" dur="500"/>
                                        <p:tgtEl>
                                          <p:spTgt spid="132"/>
                                        </p:tgtEl>
                                      </p:cBhvr>
                                    </p:animEffect>
                                  </p:childTnLst>
                                </p:cTn>
                              </p:par>
                            </p:childTnLst>
                          </p:cTn>
                        </p:par>
                        <p:par>
                          <p:cTn id="59" fill="hold" nodeType="afterGroup">
                            <p:stCondLst>
                              <p:cond delay="2000"/>
                            </p:stCondLst>
                            <p:childTnLst>
                              <p:par>
                                <p:cTn id="60" presetID="22" presetClass="entr" presetSubtype="1"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wipe(up)">
                                      <p:cBhvr>
                                        <p:cTn id="62" dur="500"/>
                                        <p:tgtEl>
                                          <p:spTgt spid="131"/>
                                        </p:tgtEl>
                                      </p:cBhvr>
                                    </p:animEffect>
                                  </p:childTnLst>
                                </p:cTn>
                              </p:par>
                            </p:childTnLst>
                          </p:cTn>
                        </p:par>
                      </p:childTnLst>
                    </p:cTn>
                  </p:par>
                  <p:par>
                    <p:cTn id="63" fill="hold">
                      <p:stCondLst>
                        <p:cond delay="indefinite"/>
                      </p:stCondLst>
                      <p:childTnLst>
                        <p:par>
                          <p:cTn id="64" fill="hold" nodeType="after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par>
                                <p:cTn id="72" presetID="22" presetClass="entr" presetSubtype="4"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Effect transition="in" filter="wipe(down)">
                                      <p:cBhvr>
                                        <p:cTn id="74" dur="500"/>
                                        <p:tgtEl>
                                          <p:spTgt spid="85"/>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36"/>
                                        </p:tgtEl>
                                        <p:attrNameLst>
                                          <p:attrName>style.visibility</p:attrName>
                                        </p:attrNameLst>
                                      </p:cBhvr>
                                      <p:to>
                                        <p:strVal val="visible"/>
                                      </p:to>
                                    </p:set>
                                    <p:animEffect transition="in" filter="wipe(down)">
                                      <p:cBhvr>
                                        <p:cTn id="77" dur="500"/>
                                        <p:tgtEl>
                                          <p:spTgt spid="136"/>
                                        </p:tgtEl>
                                      </p:cBhvr>
                                    </p:animEffect>
                                  </p:childTnLst>
                                </p:cTn>
                              </p:par>
                            </p:childTnLst>
                          </p:cTn>
                        </p:par>
                        <p:par>
                          <p:cTn id="78" fill="hold" nodeType="afterGroup">
                            <p:stCondLst>
                              <p:cond delay="1000"/>
                            </p:stCondLst>
                            <p:childTnLst>
                              <p:par>
                                <p:cTn id="79" presetID="22" presetClass="entr" presetSubtype="8" fill="hold"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wipe(left)">
                                      <p:cBhvr>
                                        <p:cTn id="81" dur="500"/>
                                        <p:tgtEl>
                                          <p:spTgt spid="60"/>
                                        </p:tgtEl>
                                      </p:cBhvr>
                                    </p:animEffect>
                                  </p:childTnLst>
                                </p:cTn>
                              </p:par>
                            </p:childTnLst>
                          </p:cTn>
                        </p:par>
                        <p:par>
                          <p:cTn id="82" fill="hold" nodeType="afterGroup">
                            <p:stCondLst>
                              <p:cond delay="1500"/>
                            </p:stCondLst>
                            <p:childTnLst>
                              <p:par>
                                <p:cTn id="83" presetID="22" presetClass="entr" presetSubtype="8" fill="hold" nodeType="afterEffect">
                                  <p:stCondLst>
                                    <p:cond delay="0"/>
                                  </p:stCondLst>
                                  <p:childTnLst>
                                    <p:set>
                                      <p:cBhvr>
                                        <p:cTn id="84" dur="1" fill="hold">
                                          <p:stCondLst>
                                            <p:cond delay="0"/>
                                          </p:stCondLst>
                                        </p:cTn>
                                        <p:tgtEl>
                                          <p:spTgt spid="195"/>
                                        </p:tgtEl>
                                        <p:attrNameLst>
                                          <p:attrName>style.visibility</p:attrName>
                                        </p:attrNameLst>
                                      </p:cBhvr>
                                      <p:to>
                                        <p:strVal val="visible"/>
                                      </p:to>
                                    </p:set>
                                    <p:animEffect transition="in" filter="wipe(left)">
                                      <p:cBhvr>
                                        <p:cTn id="85" dur="500"/>
                                        <p:tgtEl>
                                          <p:spTgt spid="195"/>
                                        </p:tgtEl>
                                      </p:cBhvr>
                                    </p:animEffect>
                                  </p:childTnLst>
                                </p:cTn>
                              </p:par>
                            </p:childTnLst>
                          </p:cTn>
                        </p:par>
                        <p:par>
                          <p:cTn id="86" fill="hold" nodeType="afterGroup">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197"/>
                                        </p:tgtEl>
                                        <p:attrNameLst>
                                          <p:attrName>style.visibility</p:attrName>
                                        </p:attrNameLst>
                                      </p:cBhvr>
                                      <p:to>
                                        <p:strVal val="visible"/>
                                      </p:to>
                                    </p:set>
                                    <p:animEffect transition="in" filter="wipe(left)">
                                      <p:cBhvr>
                                        <p:cTn id="89" dur="500"/>
                                        <p:tgtEl>
                                          <p:spTgt spid="197"/>
                                        </p:tgtEl>
                                      </p:cBhvr>
                                    </p:animEffect>
                                  </p:childTnLst>
                                </p:cTn>
                              </p:par>
                            </p:childTnLst>
                          </p:cTn>
                        </p:par>
                        <p:par>
                          <p:cTn id="90" fill="hold" nodeType="afterGroup">
                            <p:stCondLst>
                              <p:cond delay="2500"/>
                            </p:stCondLst>
                            <p:childTnLst>
                              <p:par>
                                <p:cTn id="91" presetID="22" presetClass="entr" presetSubtype="1" fill="hold" nodeType="afterEffect">
                                  <p:stCondLst>
                                    <p:cond delay="0"/>
                                  </p:stCondLst>
                                  <p:childTnLst>
                                    <p:set>
                                      <p:cBhvr>
                                        <p:cTn id="92" dur="1" fill="hold">
                                          <p:stCondLst>
                                            <p:cond delay="0"/>
                                          </p:stCondLst>
                                        </p:cTn>
                                        <p:tgtEl>
                                          <p:spTgt spid="196"/>
                                        </p:tgtEl>
                                        <p:attrNameLst>
                                          <p:attrName>style.visibility</p:attrName>
                                        </p:attrNameLst>
                                      </p:cBhvr>
                                      <p:to>
                                        <p:strVal val="visible"/>
                                      </p:to>
                                    </p:set>
                                    <p:animEffect transition="in" filter="wipe(up)">
                                      <p:cBhvr>
                                        <p:cTn id="93"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p:bldP spid="78" grpId="0" animBg="1"/>
      <p:bldP spid="132" grpId="0" animBg="1"/>
      <p:bldP spid="136" grpId="0" animBg="1"/>
      <p:bldP spid="19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3800104" y="19151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Shifts in Supply </a:t>
            </a:r>
          </a:p>
        </p:txBody>
      </p:sp>
      <p:sp>
        <p:nvSpPr>
          <p:cNvPr id="3" name="Content Placeholder 2"/>
          <p:cNvSpPr>
            <a:spLocks noGrp="1"/>
          </p:cNvSpPr>
          <p:nvPr>
            <p:ph idx="1"/>
          </p:nvPr>
        </p:nvSpPr>
        <p:spPr bwMode="auto">
          <a:xfrm>
            <a:off x="457200" y="1825826"/>
            <a:ext cx="8229600" cy="2912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69913" lvl="1" indent="-331788"/>
            <a:r>
              <a:rPr lang="en-US" dirty="0" smtClean="0"/>
              <a:t>Increase in supply: any change that increases the quantity supplied at every price</a:t>
            </a:r>
          </a:p>
          <a:p>
            <a:pPr marL="1139825" lvl="2" indent="-331788"/>
            <a:r>
              <a:rPr lang="en-US" dirty="0" smtClean="0"/>
              <a:t>Supply curve shifts right</a:t>
            </a:r>
          </a:p>
          <a:p>
            <a:pPr marL="569913" lvl="1" indent="-331788"/>
            <a:r>
              <a:rPr lang="en-US" dirty="0" smtClean="0"/>
              <a:t>Decrease in supply: any change that decreases the quantity supplied at every price</a:t>
            </a:r>
          </a:p>
          <a:p>
            <a:pPr marL="1033463" lvl="2" indent="-331788"/>
            <a:r>
              <a:rPr lang="en-US" dirty="0" smtClean="0"/>
              <a:t>Supply curve shifts left</a:t>
            </a:r>
          </a:p>
        </p:txBody>
      </p:sp>
      <p:sp>
        <p:nvSpPr>
          <p:cNvPr id="2" name="TextBox 1"/>
          <p:cNvSpPr txBox="1"/>
          <p:nvPr/>
        </p:nvSpPr>
        <p:spPr>
          <a:xfrm>
            <a:off x="558140" y="1282535"/>
            <a:ext cx="6080166" cy="523220"/>
          </a:xfrm>
          <a:prstGeom prst="rect">
            <a:avLst/>
          </a:prstGeom>
          <a:noFill/>
        </p:spPr>
        <p:txBody>
          <a:bodyPr wrap="square" rtlCol="0">
            <a:spAutoFit/>
          </a:bodyPr>
          <a:lstStyle/>
          <a:p>
            <a:r>
              <a:rPr lang="en-US" sz="2800" dirty="0" smtClean="0">
                <a:latin typeface="+mn-lt"/>
              </a:rPr>
              <a:t>Shift in Supply or “Change in Supply”</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906968" y="274638"/>
            <a:ext cx="5254831" cy="687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Markets and Competition</a:t>
            </a:r>
          </a:p>
        </p:txBody>
      </p:sp>
      <p:sp>
        <p:nvSpPr>
          <p:cNvPr id="3" name="Content Placeholder 2"/>
          <p:cNvSpPr>
            <a:spLocks noGrp="1"/>
          </p:cNvSpPr>
          <p:nvPr>
            <p:ph idx="1"/>
          </p:nvPr>
        </p:nvSpPr>
        <p:spPr bwMode="auto">
          <a:xfrm>
            <a:off x="457200" y="1220201"/>
            <a:ext cx="8229600" cy="8342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lvl="1" indent="0">
              <a:buNone/>
            </a:pPr>
            <a:r>
              <a:rPr lang="en-US" sz="2800" b="1" dirty="0" smtClean="0"/>
              <a:t>Market –</a:t>
            </a:r>
            <a:r>
              <a:rPr lang="en-US" sz="2800" b="1" dirty="0"/>
              <a:t> </a:t>
            </a:r>
            <a:r>
              <a:rPr lang="en-US" sz="2400" dirty="0"/>
              <a:t>a</a:t>
            </a:r>
            <a:r>
              <a:rPr lang="en-US" sz="2400" dirty="0" smtClean="0"/>
              <a:t> </a:t>
            </a:r>
            <a:r>
              <a:rPr lang="en-US" sz="2400" dirty="0"/>
              <a:t>group of buyers and sellers of </a:t>
            </a:r>
            <a:r>
              <a:rPr lang="en-US" sz="2400" dirty="0" smtClean="0"/>
              <a:t>a </a:t>
            </a:r>
            <a:r>
              <a:rPr lang="en-US" sz="2400" dirty="0"/>
              <a:t>good or service</a:t>
            </a:r>
          </a:p>
          <a:p>
            <a:pPr marL="0" indent="0">
              <a:buNone/>
            </a:pPr>
            <a:endParaRPr lang="en-US" sz="2800" b="1" dirty="0" smtClean="0"/>
          </a:p>
        </p:txBody>
      </p:sp>
      <p:sp>
        <p:nvSpPr>
          <p:cNvPr id="4" name="Rectangle 3"/>
          <p:cNvSpPr/>
          <p:nvPr/>
        </p:nvSpPr>
        <p:spPr>
          <a:xfrm>
            <a:off x="445324" y="2967866"/>
            <a:ext cx="7404266" cy="584775"/>
          </a:xfrm>
          <a:prstGeom prst="rect">
            <a:avLst/>
          </a:prstGeom>
        </p:spPr>
        <p:txBody>
          <a:bodyPr wrap="square">
            <a:spAutoFit/>
          </a:bodyPr>
          <a:lstStyle/>
          <a:p>
            <a:pPr marL="0" indent="0">
              <a:buNone/>
            </a:pPr>
            <a:r>
              <a:rPr lang="en-US" sz="3200" b="1" dirty="0">
                <a:latin typeface="+mn-lt"/>
              </a:rPr>
              <a:t>Competitive </a:t>
            </a:r>
            <a:r>
              <a:rPr lang="en-US" sz="3200" b="1" dirty="0" smtClean="0">
                <a:latin typeface="+mn-lt"/>
              </a:rPr>
              <a:t>market</a:t>
            </a:r>
            <a:endParaRPr lang="en-US" sz="3200" b="1" dirty="0">
              <a:latin typeface="+mn-lt"/>
            </a:endParaRPr>
          </a:p>
        </p:txBody>
      </p:sp>
      <p:sp>
        <p:nvSpPr>
          <p:cNvPr id="6" name="Content Placeholder 2"/>
          <p:cNvSpPr txBox="1">
            <a:spLocks/>
          </p:cNvSpPr>
          <p:nvPr/>
        </p:nvSpPr>
        <p:spPr bwMode="auto">
          <a:xfrm>
            <a:off x="302824" y="1783800"/>
            <a:ext cx="8229600" cy="11246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8975" lvl="2" indent="-225425"/>
            <a:r>
              <a:rPr lang="en-US" dirty="0" smtClean="0"/>
              <a:t>Can be highly organized (Corn, Wheat)</a:t>
            </a:r>
          </a:p>
          <a:p>
            <a:pPr marL="688975" lvl="2" indent="-225425"/>
            <a:r>
              <a:rPr lang="en-US" dirty="0" smtClean="0"/>
              <a:t>Can be less organized (Television)</a:t>
            </a:r>
            <a:endParaRPr lang="en-US" dirty="0" smtClean="0">
              <a:solidFill>
                <a:srgbClr val="9E0000"/>
              </a:solidFill>
            </a:endParaRPr>
          </a:p>
        </p:txBody>
      </p:sp>
      <p:sp>
        <p:nvSpPr>
          <p:cNvPr id="7" name="Rectangle 6"/>
          <p:cNvSpPr/>
          <p:nvPr/>
        </p:nvSpPr>
        <p:spPr>
          <a:xfrm>
            <a:off x="324585" y="3540766"/>
            <a:ext cx="7404266" cy="830997"/>
          </a:xfrm>
          <a:prstGeom prst="rect">
            <a:avLst/>
          </a:prstGeom>
        </p:spPr>
        <p:txBody>
          <a:bodyPr wrap="square">
            <a:spAutoFit/>
          </a:bodyPr>
          <a:lstStyle/>
          <a:p>
            <a:pPr marL="800100" lvl="1" indent="-342900">
              <a:buFont typeface="Arial" pitchFamily="34" charset="0"/>
              <a:buChar char="•"/>
            </a:pPr>
            <a:r>
              <a:rPr lang="en-US" sz="2400" dirty="0" smtClean="0">
                <a:latin typeface="+mn-lt"/>
              </a:rPr>
              <a:t>Many </a:t>
            </a:r>
            <a:r>
              <a:rPr lang="en-US" sz="2400" dirty="0">
                <a:latin typeface="+mn-lt"/>
              </a:rPr>
              <a:t>buyers and many </a:t>
            </a:r>
            <a:r>
              <a:rPr lang="en-US" sz="2400" dirty="0" smtClean="0">
                <a:latin typeface="+mn-lt"/>
              </a:rPr>
              <a:t>sellers</a:t>
            </a:r>
          </a:p>
          <a:p>
            <a:pPr marL="800100" lvl="1" indent="-342900">
              <a:buFont typeface="Arial" pitchFamily="34" charset="0"/>
              <a:buChar char="•"/>
            </a:pPr>
            <a:r>
              <a:rPr lang="en-US" sz="2400" dirty="0" smtClean="0">
                <a:latin typeface="+mn-lt"/>
              </a:rPr>
              <a:t>Each </a:t>
            </a:r>
            <a:r>
              <a:rPr lang="en-US" sz="2400" dirty="0">
                <a:latin typeface="+mn-lt"/>
              </a:rPr>
              <a:t>has a negligible impact on market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447800"/>
            <a:ext cx="6019800" cy="3733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grpSp>
        <p:nvGrpSpPr>
          <p:cNvPr id="4" name="Group 3"/>
          <p:cNvGrpSpPr/>
          <p:nvPr/>
        </p:nvGrpSpPr>
        <p:grpSpPr>
          <a:xfrm>
            <a:off x="1148513" y="1362075"/>
            <a:ext cx="6713663" cy="4234507"/>
            <a:chOff x="1148513" y="1362075"/>
            <a:chExt cx="6713663" cy="4234507"/>
          </a:xfrm>
        </p:grpSpPr>
        <p:grpSp>
          <p:nvGrpSpPr>
            <p:cNvPr id="2" name="Group 5"/>
            <p:cNvGrpSpPr>
              <a:grpSpLocks/>
            </p:cNvGrpSpPr>
            <p:nvPr/>
          </p:nvGrpSpPr>
          <p:grpSpPr bwMode="auto">
            <a:xfrm>
              <a:off x="1148513" y="1362075"/>
              <a:ext cx="710451" cy="3821113"/>
              <a:chOff x="1148717" y="1362670"/>
              <a:chExt cx="710687" cy="3819724"/>
            </a:xfrm>
          </p:grpSpPr>
          <p:cxnSp>
            <p:nvCxnSpPr>
              <p:cNvPr id="7" name="Straight Connector 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6" name="TextBox 7"/>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3" name="Group 8"/>
            <p:cNvGrpSpPr>
              <a:grpSpLocks/>
            </p:cNvGrpSpPr>
            <p:nvPr/>
          </p:nvGrpSpPr>
          <p:grpSpPr bwMode="auto">
            <a:xfrm>
              <a:off x="1676400" y="5181564"/>
              <a:ext cx="6185776" cy="415018"/>
              <a:chOff x="1676400" y="5181600"/>
              <a:chExt cx="6185776" cy="414579"/>
            </a:xfrm>
          </p:grpSpPr>
          <p:cxnSp>
            <p:nvCxnSpPr>
              <p:cNvPr id="10" name="Straight Connector 9"/>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3" name="TextBox 10"/>
              <p:cNvSpPr txBox="1">
                <a:spLocks noChangeArrowheads="1"/>
              </p:cNvSpPr>
              <p:nvPr/>
            </p:nvSpPr>
            <p:spPr bwMode="auto">
              <a:xfrm>
                <a:off x="6818300" y="5227240"/>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9964" name="TextBox 11"/>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 name="Group 12"/>
            <p:cNvGrpSpPr>
              <a:grpSpLocks/>
            </p:cNvGrpSpPr>
            <p:nvPr/>
          </p:nvGrpSpPr>
          <p:grpSpPr bwMode="auto">
            <a:xfrm>
              <a:off x="3200400" y="1447800"/>
              <a:ext cx="2551399" cy="3352800"/>
              <a:chOff x="3175069" y="1752600"/>
              <a:chExt cx="2552017" cy="3352802"/>
            </a:xfrm>
          </p:grpSpPr>
          <p:cxnSp>
            <p:nvCxnSpPr>
              <p:cNvPr id="14" name="Straight Connector 13"/>
              <p:cNvCxnSpPr/>
              <p:nvPr/>
            </p:nvCxnSpPr>
            <p:spPr>
              <a:xfrm rot="5400000">
                <a:off x="2718071" y="2971598"/>
                <a:ext cx="2590802" cy="16768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961" name="TextBox 14"/>
              <p:cNvSpPr txBox="1">
                <a:spLocks noChangeArrowheads="1"/>
              </p:cNvSpPr>
              <p:nvPr/>
            </p:nvSpPr>
            <p:spPr bwMode="auto">
              <a:xfrm>
                <a:off x="4546669" y="1752600"/>
                <a:ext cx="11804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a:t>
                </a:r>
                <a:r>
                  <a:rPr lang="en-US" dirty="0" smtClean="0"/>
                  <a:t>S</a:t>
                </a:r>
                <a:r>
                  <a:rPr lang="en-US" baseline="-25000" dirty="0"/>
                  <a:t>0</a:t>
                </a:r>
              </a:p>
            </p:txBody>
          </p:sp>
        </p:grpSp>
      </p:grpSp>
      <p:grpSp>
        <p:nvGrpSpPr>
          <p:cNvPr id="13" name="Group 12"/>
          <p:cNvGrpSpPr/>
          <p:nvPr/>
        </p:nvGrpSpPr>
        <p:grpSpPr>
          <a:xfrm>
            <a:off x="4114800" y="1524000"/>
            <a:ext cx="3353063" cy="3276600"/>
            <a:chOff x="4114800" y="1524000"/>
            <a:chExt cx="3353063" cy="3276600"/>
          </a:xfrm>
        </p:grpSpPr>
        <p:grpSp>
          <p:nvGrpSpPr>
            <p:cNvPr id="9" name="Group 18"/>
            <p:cNvGrpSpPr>
              <a:grpSpLocks/>
            </p:cNvGrpSpPr>
            <p:nvPr/>
          </p:nvGrpSpPr>
          <p:grpSpPr bwMode="auto">
            <a:xfrm>
              <a:off x="4687888" y="1524000"/>
              <a:ext cx="2779975" cy="3276600"/>
              <a:chOff x="1066800" y="990600"/>
              <a:chExt cx="2780594" cy="3276600"/>
            </a:xfrm>
          </p:grpSpPr>
          <p:cxnSp>
            <p:nvCxnSpPr>
              <p:cNvPr id="20" name="Straight Connector 19"/>
              <p:cNvCxnSpPr/>
              <p:nvPr/>
            </p:nvCxnSpPr>
            <p:spPr>
              <a:xfrm rot="5400000">
                <a:off x="609787" y="2133413"/>
                <a:ext cx="2590800" cy="1676773"/>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9957" name="TextBox 20"/>
              <p:cNvSpPr txBox="1">
                <a:spLocks noChangeArrowheads="1"/>
              </p:cNvSpPr>
              <p:nvPr/>
            </p:nvSpPr>
            <p:spPr bwMode="auto">
              <a:xfrm>
                <a:off x="2667000" y="990600"/>
                <a:ext cx="11803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a:t>
                </a:r>
                <a:r>
                  <a:rPr lang="en-US" dirty="0" smtClean="0"/>
                  <a:t>S</a:t>
                </a:r>
                <a:r>
                  <a:rPr lang="en-US" baseline="-25000" dirty="0"/>
                  <a:t>1</a:t>
                </a:r>
              </a:p>
            </p:txBody>
          </p:sp>
        </p:grpSp>
        <p:cxnSp>
          <p:nvCxnSpPr>
            <p:cNvPr id="22" name="Straight Arrow Connector 21"/>
            <p:cNvCxnSpPr/>
            <p:nvPr/>
          </p:nvCxnSpPr>
          <p:spPr>
            <a:xfrm>
              <a:off x="4114800" y="3505200"/>
              <a:ext cx="1295400"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 22"/>
            <p:cNvGrpSpPr>
              <a:grpSpLocks/>
            </p:cNvGrpSpPr>
            <p:nvPr/>
          </p:nvGrpSpPr>
          <p:grpSpPr bwMode="auto">
            <a:xfrm>
              <a:off x="4953000" y="2743200"/>
              <a:ext cx="2482850" cy="685800"/>
              <a:chOff x="3962400" y="1676400"/>
              <a:chExt cx="2483546" cy="685800"/>
            </a:xfrm>
          </p:grpSpPr>
          <p:sp>
            <p:nvSpPr>
              <p:cNvPr id="39954" name="TextBox 23"/>
              <p:cNvSpPr txBox="1">
                <a:spLocks noChangeArrowheads="1"/>
              </p:cNvSpPr>
              <p:nvPr/>
            </p:nvSpPr>
            <p:spPr bwMode="auto">
              <a:xfrm>
                <a:off x="5257800" y="1676400"/>
                <a:ext cx="118814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Increase in</a:t>
                </a:r>
              </a:p>
              <a:p>
                <a:pPr eaLnBrk="1" hangingPunct="1"/>
                <a:r>
                  <a:rPr lang="en-US" sz="1600" dirty="0"/>
                  <a:t>Supply </a:t>
                </a:r>
              </a:p>
            </p:txBody>
          </p:sp>
          <p:cxnSp>
            <p:nvCxnSpPr>
              <p:cNvPr id="25" name="Straight Connector 24"/>
              <p:cNvCxnSpPr/>
              <p:nvPr/>
            </p:nvCxnSpPr>
            <p:spPr>
              <a:xfrm flipV="1">
                <a:off x="3962400" y="1905000"/>
                <a:ext cx="1295763"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 name="Group 15"/>
          <p:cNvGrpSpPr/>
          <p:nvPr/>
        </p:nvGrpSpPr>
        <p:grpSpPr>
          <a:xfrm>
            <a:off x="1905000" y="1447800"/>
            <a:ext cx="2286000" cy="2971800"/>
            <a:chOff x="1905000" y="1447800"/>
            <a:chExt cx="2286000" cy="2971800"/>
          </a:xfrm>
        </p:grpSpPr>
        <p:grpSp>
          <p:nvGrpSpPr>
            <p:cNvPr id="15" name="Group 14"/>
            <p:cNvGrpSpPr/>
            <p:nvPr/>
          </p:nvGrpSpPr>
          <p:grpSpPr>
            <a:xfrm>
              <a:off x="2133601" y="1447800"/>
              <a:ext cx="2057399" cy="2971800"/>
              <a:chOff x="2133601" y="1447800"/>
              <a:chExt cx="2057399" cy="2971800"/>
            </a:xfrm>
          </p:grpSpPr>
          <p:grpSp>
            <p:nvGrpSpPr>
              <p:cNvPr id="8" name="Group 15"/>
              <p:cNvGrpSpPr>
                <a:grpSpLocks/>
              </p:cNvGrpSpPr>
              <p:nvPr/>
            </p:nvGrpSpPr>
            <p:grpSpPr bwMode="auto">
              <a:xfrm>
                <a:off x="2133601" y="1447800"/>
                <a:ext cx="1600199" cy="2971800"/>
                <a:chOff x="3161332" y="1295400"/>
                <a:chExt cx="1600199" cy="2971801"/>
              </a:xfrm>
            </p:grpSpPr>
            <p:cxnSp>
              <p:nvCxnSpPr>
                <p:cNvPr id="17" name="Straight Connector 16"/>
                <p:cNvCxnSpPr/>
                <p:nvPr/>
              </p:nvCxnSpPr>
              <p:spPr>
                <a:xfrm rot="5400000">
                  <a:off x="2762075" y="2304257"/>
                  <a:ext cx="2362201" cy="1563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9959" name="TextBox 17"/>
                <p:cNvSpPr txBox="1">
                  <a:spLocks noChangeArrowheads="1"/>
                </p:cNvSpPr>
                <p:nvPr/>
              </p:nvSpPr>
              <p:spPr bwMode="auto">
                <a:xfrm>
                  <a:off x="3581400" y="1295400"/>
                  <a:ext cx="11801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 </a:t>
                  </a:r>
                </a:p>
                <a:p>
                  <a:pPr eaLnBrk="1" hangingPunct="1"/>
                  <a:r>
                    <a:rPr lang="en-US" dirty="0"/>
                    <a:t> curve, </a:t>
                  </a:r>
                  <a:r>
                    <a:rPr lang="en-US" dirty="0" smtClean="0"/>
                    <a:t>S</a:t>
                  </a:r>
                  <a:r>
                    <a:rPr lang="en-US" baseline="-25000" dirty="0"/>
                    <a:t>2</a:t>
                  </a:r>
                </a:p>
              </p:txBody>
            </p:sp>
          </p:grpSp>
          <p:cxnSp>
            <p:nvCxnSpPr>
              <p:cNvPr id="26" name="Straight Arrow Connector 25"/>
              <p:cNvCxnSpPr/>
              <p:nvPr/>
            </p:nvCxnSpPr>
            <p:spPr>
              <a:xfrm>
                <a:off x="3200400" y="3048000"/>
                <a:ext cx="990600" cy="1588"/>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 name="Group 26"/>
            <p:cNvGrpSpPr>
              <a:grpSpLocks/>
            </p:cNvGrpSpPr>
            <p:nvPr/>
          </p:nvGrpSpPr>
          <p:grpSpPr bwMode="auto">
            <a:xfrm>
              <a:off x="1905000" y="2133600"/>
              <a:ext cx="1752600" cy="838200"/>
              <a:chOff x="3352800" y="3276600"/>
              <a:chExt cx="1752600" cy="838200"/>
            </a:xfrm>
          </p:grpSpPr>
          <p:sp>
            <p:nvSpPr>
              <p:cNvPr id="39952" name="TextBox 27"/>
              <p:cNvSpPr txBox="1">
                <a:spLocks noChangeArrowheads="1"/>
              </p:cNvSpPr>
              <p:nvPr/>
            </p:nvSpPr>
            <p:spPr bwMode="auto">
              <a:xfrm>
                <a:off x="3352800" y="3276600"/>
                <a:ext cx="1277914"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Decrease in</a:t>
                </a:r>
              </a:p>
              <a:p>
                <a:pPr eaLnBrk="1" hangingPunct="1"/>
                <a:r>
                  <a:rPr lang="en-US" sz="1600" dirty="0"/>
                  <a:t>supply</a:t>
                </a:r>
              </a:p>
            </p:txBody>
          </p:sp>
          <p:cxnSp>
            <p:nvCxnSpPr>
              <p:cNvPr id="29" name="Straight Connector 28"/>
              <p:cNvCxnSpPr/>
              <p:nvPr/>
            </p:nvCxnSpPr>
            <p:spPr>
              <a:xfrm>
                <a:off x="4114800" y="3886200"/>
                <a:ext cx="9906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TextBox 29"/>
          <p:cNvSpPr txBox="1">
            <a:spLocks noChangeArrowheads="1"/>
          </p:cNvSpPr>
          <p:nvPr/>
        </p:nvSpPr>
        <p:spPr bwMode="auto">
          <a:xfrm>
            <a:off x="152400" y="5684325"/>
            <a:ext cx="853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Any change that raises the quantity that sellers wish to produce at any given price shifts the supply curve to the right. Any change that lowers the quantity that sellers wish to produce at any given price shifts the supply curve to the left.</a:t>
            </a:r>
          </a:p>
        </p:txBody>
      </p:sp>
      <p:sp>
        <p:nvSpPr>
          <p:cNvPr id="33" name="Title 1"/>
          <p:cNvSpPr>
            <a:spLocks noGrp="1"/>
          </p:cNvSpPr>
          <p:nvPr>
            <p:ph type="title"/>
          </p:nvPr>
        </p:nvSpPr>
        <p:spPr bwMode="auto">
          <a:xfrm>
            <a:off x="4025729" y="26276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Shifts in Supply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3693225" y="239013"/>
            <a:ext cx="5332021" cy="7228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Determinants of Supply </a:t>
            </a:r>
          </a:p>
        </p:txBody>
      </p:sp>
      <p:sp>
        <p:nvSpPr>
          <p:cNvPr id="3" name="Content Placeholder 2"/>
          <p:cNvSpPr>
            <a:spLocks noGrp="1"/>
          </p:cNvSpPr>
          <p:nvPr>
            <p:ph idx="1"/>
          </p:nvPr>
        </p:nvSpPr>
        <p:spPr bwMode="auto">
          <a:xfrm>
            <a:off x="457200" y="1255825"/>
            <a:ext cx="8229600" cy="39910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Resource</a:t>
            </a:r>
            <a:r>
              <a:rPr lang="en-US" dirty="0" smtClean="0"/>
              <a:t> </a:t>
            </a:r>
            <a:r>
              <a:rPr lang="en-US" dirty="0"/>
              <a:t>Prices </a:t>
            </a:r>
            <a:r>
              <a:rPr lang="en-US" sz="2000" i="1" dirty="0"/>
              <a:t>(negatively related to increased prices of </a:t>
            </a:r>
            <a:r>
              <a:rPr lang="en-US" sz="2000" i="1" dirty="0" smtClean="0"/>
              <a:t>inputs)</a:t>
            </a:r>
          </a:p>
          <a:p>
            <a:pPr lvl="1"/>
            <a:r>
              <a:rPr lang="en-US" dirty="0" smtClean="0"/>
              <a:t>Technology </a:t>
            </a:r>
            <a:r>
              <a:rPr lang="en-US" sz="2000" i="1" dirty="0" smtClean="0"/>
              <a:t>(positively </a:t>
            </a:r>
            <a:r>
              <a:rPr lang="en-US" sz="2000" i="1" dirty="0"/>
              <a:t>related to </a:t>
            </a:r>
            <a:r>
              <a:rPr lang="en-US" sz="2000" i="1" dirty="0" smtClean="0"/>
              <a:t>improved technology)</a:t>
            </a:r>
            <a:endParaRPr lang="en-US" sz="2000" dirty="0" smtClean="0"/>
          </a:p>
          <a:p>
            <a:pPr lvl="1"/>
            <a:r>
              <a:rPr lang="en-US" dirty="0" smtClean="0"/>
              <a:t>Expectations about future </a:t>
            </a:r>
          </a:p>
          <a:p>
            <a:pPr lvl="1"/>
            <a:r>
              <a:rPr lang="en-US" dirty="0"/>
              <a:t>Price of other goods being </a:t>
            </a:r>
            <a:r>
              <a:rPr lang="en-US" dirty="0" smtClean="0"/>
              <a:t>produced </a:t>
            </a:r>
            <a:r>
              <a:rPr lang="en-US" sz="2000" i="1" dirty="0" smtClean="0"/>
              <a:t>(negatively </a:t>
            </a:r>
            <a:r>
              <a:rPr lang="en-US" sz="2000" i="1" dirty="0"/>
              <a:t>related to increased prices of other </a:t>
            </a:r>
            <a:r>
              <a:rPr lang="en-US" sz="2000" i="1" dirty="0" smtClean="0"/>
              <a:t>goods)</a:t>
            </a:r>
            <a:endParaRPr lang="en-US" dirty="0" smtClean="0"/>
          </a:p>
          <a:p>
            <a:pPr lvl="1"/>
            <a:r>
              <a:rPr lang="en-US" dirty="0" smtClean="0"/>
              <a:t>Number of </a:t>
            </a:r>
            <a:r>
              <a:rPr lang="en-US" dirty="0" smtClean="0"/>
              <a:t>sellers</a:t>
            </a:r>
          </a:p>
          <a:p>
            <a:pPr lvl="1"/>
            <a:r>
              <a:rPr lang="en-US" dirty="0" smtClean="0"/>
              <a:t>Taxes and Subsidies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5051002" y="3508064"/>
            <a:ext cx="1676308" cy="2938356"/>
            <a:chOff x="5051002" y="3436814"/>
            <a:chExt cx="1676308" cy="2938356"/>
          </a:xfrm>
        </p:grpSpPr>
        <p:grpSp>
          <p:nvGrpSpPr>
            <p:cNvPr id="15" name="Group 17"/>
            <p:cNvGrpSpPr>
              <a:grpSpLocks/>
            </p:cNvGrpSpPr>
            <p:nvPr/>
          </p:nvGrpSpPr>
          <p:grpSpPr bwMode="auto">
            <a:xfrm>
              <a:off x="5051002" y="3436814"/>
              <a:ext cx="1676308" cy="2037772"/>
              <a:chOff x="3630011" y="1583161"/>
              <a:chExt cx="2229880" cy="2782324"/>
            </a:xfrm>
          </p:grpSpPr>
          <p:cxnSp>
            <p:nvCxnSpPr>
              <p:cNvPr id="22" name="Straight Connector 21"/>
              <p:cNvCxnSpPr/>
              <p:nvPr/>
            </p:nvCxnSpPr>
            <p:spPr>
              <a:xfrm flipV="1">
                <a:off x="3630011" y="2065565"/>
                <a:ext cx="1869215" cy="2299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96519" y="1583161"/>
                <a:ext cx="563372"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1</a:t>
                </a:r>
              </a:p>
            </p:txBody>
          </p:sp>
        </p:grpSp>
        <p:cxnSp>
          <p:nvCxnSpPr>
            <p:cNvPr id="16" name="Straight Arrow Connector 15"/>
            <p:cNvCxnSpPr/>
            <p:nvPr/>
          </p:nvCxnSpPr>
          <p:spPr>
            <a:xfrm flipV="1">
              <a:off x="6162697" y="4399266"/>
              <a:ext cx="545732" cy="283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39447"/>
            <a:ext cx="5036738" cy="3594301"/>
            <a:chOff x="3815638" y="2839447"/>
            <a:chExt cx="5036738" cy="359430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0" y="3456968"/>
                <a:ext cx="1815446" cy="2296425"/>
                <a:chOff x="3760534" y="2067898"/>
                <a:chExt cx="2414977" cy="3135478"/>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12135" y="2067898"/>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0</a:t>
                  </a:r>
                  <a:endParaRPr lang="en-US" baseline="-25000" dirty="0"/>
                </a:p>
              </p:txBody>
            </p:sp>
          </p:grpSp>
          <p:cxnSp>
            <p:nvCxnSpPr>
              <p:cNvPr id="30" name="Straight Connector 29"/>
              <p:cNvCxnSpPr/>
              <p:nvPr/>
            </p:nvCxnSpPr>
            <p:spPr bwMode="auto">
              <a:xfrm>
                <a:off x="4325845" y="4785067"/>
                <a:ext cx="2272990"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590735" y="283944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a:t>
              </a:r>
            </a:p>
          </p:txBody>
        </p:sp>
      </p:grpSp>
      <p:sp>
        <p:nvSpPr>
          <p:cNvPr id="43" name="Content Placeholder 2"/>
          <p:cNvSpPr>
            <a:spLocks noGrp="1"/>
          </p:cNvSpPr>
          <p:nvPr>
            <p:ph idx="1"/>
          </p:nvPr>
        </p:nvSpPr>
        <p:spPr bwMode="auto">
          <a:xfrm>
            <a:off x="457200" y="1255825"/>
            <a:ext cx="8229600" cy="11786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Input </a:t>
            </a:r>
            <a:r>
              <a:rPr lang="en-US" dirty="0"/>
              <a:t>Prices </a:t>
            </a:r>
            <a:r>
              <a:rPr lang="en-US" sz="2000" i="1" dirty="0"/>
              <a:t>(negatively related to increased prices of </a:t>
            </a:r>
            <a:r>
              <a:rPr lang="en-US" sz="2000" i="1" dirty="0" smtClean="0"/>
              <a:t>inputs)</a:t>
            </a:r>
          </a:p>
        </p:txBody>
      </p:sp>
      <p:sp>
        <p:nvSpPr>
          <p:cNvPr id="61" name="Content Placeholder 2"/>
          <p:cNvSpPr txBox="1">
            <a:spLocks/>
          </p:cNvSpPr>
          <p:nvPr/>
        </p:nvSpPr>
        <p:spPr bwMode="auto">
          <a:xfrm>
            <a:off x="170225" y="2917389"/>
            <a:ext cx="3321120" cy="1973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Employees always want a wage increase.  </a:t>
            </a:r>
            <a:r>
              <a:rPr lang="en-US" sz="2400" smtClean="0"/>
              <a:t>How will </a:t>
            </a:r>
            <a:r>
              <a:rPr lang="en-US" sz="2400" dirty="0" smtClean="0"/>
              <a:t>a wage increase impact the market for Hamburger</a:t>
            </a:r>
            <a:r>
              <a:rPr lang="en-US" sz="2400" dirty="0"/>
              <a:t>? (</a:t>
            </a:r>
            <a:r>
              <a:rPr lang="en-US" sz="2400" dirty="0" smtClean="0"/>
              <a:t>S</a:t>
            </a:r>
            <a:r>
              <a:rPr lang="en-US" sz="2400" baseline="-25000" dirty="0"/>
              <a:t>1</a:t>
            </a:r>
            <a:r>
              <a:rPr lang="en-US" sz="2400" dirty="0" smtClean="0"/>
              <a:t>)</a:t>
            </a:r>
          </a:p>
        </p:txBody>
      </p:sp>
      <p:sp>
        <p:nvSpPr>
          <p:cNvPr id="42" name="Content Placeholder 2"/>
          <p:cNvSpPr txBox="1">
            <a:spLocks/>
          </p:cNvSpPr>
          <p:nvPr/>
        </p:nvSpPr>
        <p:spPr bwMode="auto">
          <a:xfrm>
            <a:off x="181107" y="5051041"/>
            <a:ext cx="3321120" cy="4789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A</a:t>
            </a:r>
            <a:r>
              <a:rPr lang="en-US" sz="2400" dirty="0" smtClean="0"/>
              <a:t> wage decrease</a:t>
            </a:r>
            <a:r>
              <a:rPr lang="en-US" sz="2400" dirty="0"/>
              <a:t>? (</a:t>
            </a:r>
            <a:r>
              <a:rPr lang="en-US" sz="2400" dirty="0" smtClean="0"/>
              <a:t>S</a:t>
            </a:r>
            <a:r>
              <a:rPr lang="en-US" sz="2400" baseline="-25000" dirty="0" smtClean="0"/>
              <a:t>2</a:t>
            </a:r>
            <a:r>
              <a:rPr lang="en-US" sz="2400" dirty="0" smtClean="0"/>
              <a:t>)</a:t>
            </a:r>
          </a:p>
        </p:txBody>
      </p:sp>
      <p:grpSp>
        <p:nvGrpSpPr>
          <p:cNvPr id="41" name="Group 40"/>
          <p:cNvGrpSpPr/>
          <p:nvPr/>
        </p:nvGrpSpPr>
        <p:grpSpPr>
          <a:xfrm>
            <a:off x="6600851" y="3689686"/>
            <a:ext cx="2279522" cy="2757623"/>
            <a:chOff x="6600851" y="3689686"/>
            <a:chExt cx="2279522" cy="2757623"/>
          </a:xfrm>
        </p:grpSpPr>
        <p:grpSp>
          <p:nvGrpSpPr>
            <p:cNvPr id="4" name="Group 3"/>
            <p:cNvGrpSpPr/>
            <p:nvPr/>
          </p:nvGrpSpPr>
          <p:grpSpPr>
            <a:xfrm>
              <a:off x="6833153" y="3689686"/>
              <a:ext cx="2047220" cy="2757623"/>
              <a:chOff x="5883797" y="3433770"/>
              <a:chExt cx="2047220" cy="2757623"/>
            </a:xfrm>
          </p:grpSpPr>
          <p:grpSp>
            <p:nvGrpSpPr>
              <p:cNvPr id="5" name="Group 22"/>
              <p:cNvGrpSpPr>
                <a:grpSpLocks/>
              </p:cNvGrpSpPr>
              <p:nvPr/>
            </p:nvGrpSpPr>
            <p:grpSpPr bwMode="auto">
              <a:xfrm>
                <a:off x="5883797" y="3433770"/>
                <a:ext cx="2047220" cy="2282350"/>
                <a:chOff x="2147067" y="1807614"/>
                <a:chExt cx="2723302" cy="3116265"/>
              </a:xfrm>
            </p:grpSpPr>
            <p:cxnSp>
              <p:nvCxnSpPr>
                <p:cNvPr id="12" name="Straight Connector 11"/>
                <p:cNvCxnSpPr/>
                <p:nvPr/>
              </p:nvCxnSpPr>
              <p:spPr>
                <a:xfrm flipV="1">
                  <a:off x="2147067" y="2123502"/>
                  <a:ext cx="2159925" cy="280037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24"/>
                <p:cNvSpPr txBox="1">
                  <a:spLocks noChangeArrowheads="1"/>
                </p:cNvSpPr>
                <p:nvPr/>
              </p:nvSpPr>
              <p:spPr bwMode="auto">
                <a:xfrm>
                  <a:off x="4306992" y="1807614"/>
                  <a:ext cx="563377"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smtClean="0"/>
                    <a:t>2</a:t>
                  </a:r>
                  <a:endParaRPr lang="en-US" baseline="-25000" dirty="0"/>
                </a:p>
              </p:txBody>
            </p:sp>
          </p:grpSp>
          <p:cxnSp>
            <p:nvCxnSpPr>
              <p:cNvPr id="6" name="Straight Arrow Connector 5"/>
              <p:cNvCxnSpPr/>
              <p:nvPr/>
            </p:nvCxnSpPr>
            <p:spPr>
              <a:xfrm>
                <a:off x="6532424" y="4104140"/>
                <a:ext cx="486904" cy="16064"/>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V="1">
                <a:off x="6758334" y="46079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6532424" y="5822061"/>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44" name="Straight Connector 43"/>
            <p:cNvCxnSpPr/>
            <p:nvPr/>
          </p:nvCxnSpPr>
          <p:spPr bwMode="auto">
            <a:xfrm>
              <a:off x="6600851" y="4865789"/>
              <a:ext cx="1124381"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90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5050998" y="3436814"/>
            <a:ext cx="1657431" cy="3009606"/>
            <a:chOff x="5050998" y="3365564"/>
            <a:chExt cx="1657431" cy="3009606"/>
          </a:xfrm>
        </p:grpSpPr>
        <p:grpSp>
          <p:nvGrpSpPr>
            <p:cNvPr id="15" name="Group 17"/>
            <p:cNvGrpSpPr>
              <a:grpSpLocks/>
            </p:cNvGrpSpPr>
            <p:nvPr/>
          </p:nvGrpSpPr>
          <p:grpSpPr bwMode="auto">
            <a:xfrm>
              <a:off x="5050998" y="3365564"/>
              <a:ext cx="1616935" cy="2109022"/>
              <a:chOff x="3630011" y="1485877"/>
              <a:chExt cx="2150902" cy="2879608"/>
            </a:xfrm>
          </p:grpSpPr>
          <p:cxnSp>
            <p:nvCxnSpPr>
              <p:cNvPr id="22" name="Straight Connector 21"/>
              <p:cNvCxnSpPr/>
              <p:nvPr/>
            </p:nvCxnSpPr>
            <p:spPr>
              <a:xfrm flipV="1">
                <a:off x="3630011" y="2065565"/>
                <a:ext cx="1869215" cy="2299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17538" y="1485877"/>
                <a:ext cx="563375"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2</a:t>
                </a:r>
                <a:endParaRPr lang="en-US" baseline="-25000" dirty="0"/>
              </a:p>
            </p:txBody>
          </p:sp>
        </p:grpSp>
        <p:cxnSp>
          <p:nvCxnSpPr>
            <p:cNvPr id="16" name="Straight Arrow Connector 15"/>
            <p:cNvCxnSpPr/>
            <p:nvPr/>
          </p:nvCxnSpPr>
          <p:spPr>
            <a:xfrm flipV="1">
              <a:off x="6162697" y="4399266"/>
              <a:ext cx="545732" cy="283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63197"/>
            <a:ext cx="5036738" cy="3570551"/>
            <a:chOff x="3815638" y="2863197"/>
            <a:chExt cx="5036738" cy="357055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1" y="3445093"/>
                <a:ext cx="1839196" cy="2308300"/>
                <a:chOff x="3760534" y="2051684"/>
                <a:chExt cx="2446570" cy="3151692"/>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43728" y="2051684"/>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0</a:t>
                  </a:r>
                  <a:endParaRPr lang="en-US" baseline="-25000" dirty="0"/>
                </a:p>
              </p:txBody>
            </p:sp>
          </p:grpSp>
          <p:cxnSp>
            <p:nvCxnSpPr>
              <p:cNvPr id="30" name="Straight Connector 29"/>
              <p:cNvCxnSpPr/>
              <p:nvPr/>
            </p:nvCxnSpPr>
            <p:spPr bwMode="auto">
              <a:xfrm>
                <a:off x="4325845" y="4785067"/>
                <a:ext cx="2272990" cy="13234"/>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590735" y="286319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Dog Food</a:t>
              </a:r>
            </a:p>
          </p:txBody>
        </p:sp>
      </p:grpSp>
      <p:sp>
        <p:nvSpPr>
          <p:cNvPr id="42" name="Content Placeholder 2"/>
          <p:cNvSpPr>
            <a:spLocks noGrp="1"/>
          </p:cNvSpPr>
          <p:nvPr>
            <p:ph idx="1"/>
          </p:nvPr>
        </p:nvSpPr>
        <p:spPr bwMode="auto">
          <a:xfrm>
            <a:off x="302825" y="1184576"/>
            <a:ext cx="8229600" cy="1441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Price </a:t>
            </a:r>
            <a:r>
              <a:rPr lang="en-US" dirty="0"/>
              <a:t>of other goods being </a:t>
            </a:r>
            <a:r>
              <a:rPr lang="en-US" dirty="0" smtClean="0"/>
              <a:t>produced </a:t>
            </a:r>
            <a:r>
              <a:rPr lang="en-US" sz="2000" i="1" dirty="0" smtClean="0"/>
              <a:t>(negatively </a:t>
            </a:r>
            <a:r>
              <a:rPr lang="en-US" sz="2000" i="1" dirty="0"/>
              <a:t>related to increased prices of other </a:t>
            </a:r>
            <a:r>
              <a:rPr lang="en-US" sz="2000" i="1" dirty="0" smtClean="0"/>
              <a:t>goods)</a:t>
            </a:r>
            <a:endParaRPr lang="en-US" dirty="0" smtClean="0"/>
          </a:p>
        </p:txBody>
      </p:sp>
      <p:sp>
        <p:nvSpPr>
          <p:cNvPr id="47" name="Content Placeholder 2"/>
          <p:cNvSpPr txBox="1">
            <a:spLocks/>
          </p:cNvSpPr>
          <p:nvPr/>
        </p:nvSpPr>
        <p:spPr bwMode="auto">
          <a:xfrm>
            <a:off x="170225" y="2917388"/>
            <a:ext cx="3321120" cy="259152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 economic recession households demand more cats and fewer dogs</a:t>
            </a:r>
          </a:p>
          <a:p>
            <a:pPr marL="461963" lvl="1" indent="-342900">
              <a:buFont typeface="Calibri" pitchFamily="34" charset="0"/>
              <a:buChar char="―"/>
            </a:pPr>
            <a:r>
              <a:rPr lang="en-US" sz="2400" dirty="0" smtClean="0"/>
              <a:t>Cats (inferior goods)</a:t>
            </a:r>
          </a:p>
          <a:p>
            <a:pPr marL="511175" lvl="1" indent="0">
              <a:buNone/>
            </a:pPr>
            <a:r>
              <a:rPr lang="en-US" sz="1700" i="1" dirty="0" smtClean="0"/>
              <a:t>Cat food prices increase</a:t>
            </a:r>
          </a:p>
          <a:p>
            <a:pPr marL="461963" lvl="1" indent="-342900">
              <a:buFont typeface="Calibri" pitchFamily="34" charset="0"/>
              <a:buChar char="―"/>
            </a:pPr>
            <a:r>
              <a:rPr lang="en-US" sz="2400" dirty="0" smtClean="0"/>
              <a:t>Dogs (normal goods)</a:t>
            </a:r>
          </a:p>
        </p:txBody>
      </p:sp>
    </p:spTree>
    <p:extLst>
      <p:ext uri="{BB962C8B-B14F-4D97-AF65-F5344CB8AC3E}">
        <p14:creationId xmlns:p14="http://schemas.microsoft.com/office/powerpoint/2010/main" val="36660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xfrm>
            <a:off x="304800" y="1006425"/>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Variables that influence sellers</a:t>
            </a:r>
          </a:p>
        </p:txBody>
      </p:sp>
      <p:sp>
        <p:nvSpPr>
          <p:cNvPr id="8" name="Title 1"/>
          <p:cNvSpPr txBox="1">
            <a:spLocks/>
          </p:cNvSpPr>
          <p:nvPr/>
        </p:nvSpPr>
        <p:spPr bwMode="auto">
          <a:xfrm>
            <a:off x="4655126" y="239013"/>
            <a:ext cx="4031673" cy="7228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2800" kern="1200">
                <a:solidFill>
                  <a:srgbClr val="7E0000"/>
                </a:solidFill>
                <a:latin typeface="Arial Unicode MS" pitchFamily="34" charset="-128"/>
                <a:ea typeface="Arial Unicode MS" pitchFamily="34" charset="-128"/>
                <a:cs typeface="Arial Unicode MS" pitchFamily="34" charset="-128"/>
              </a:defRPr>
            </a:lvl1pPr>
          </a:lstStyle>
          <a:p>
            <a:r>
              <a:rPr lang="en-US" sz="4000" dirty="0" smtClean="0">
                <a:solidFill>
                  <a:schemeClr val="bg1">
                    <a:lumMod val="50000"/>
                  </a:schemeClr>
                </a:solidFill>
              </a:rPr>
              <a:t>Supply Review </a:t>
            </a:r>
          </a:p>
        </p:txBody>
      </p:sp>
      <p:graphicFrame>
        <p:nvGraphicFramePr>
          <p:cNvPr id="7" name="Table 6"/>
          <p:cNvGraphicFramePr>
            <a:graphicFrameLocks noGrp="1"/>
          </p:cNvGraphicFramePr>
          <p:nvPr>
            <p:extLst>
              <p:ext uri="{D42A27DB-BD31-4B8C-83A1-F6EECF244321}">
                <p14:modId xmlns:p14="http://schemas.microsoft.com/office/powerpoint/2010/main" val="1431962184"/>
              </p:ext>
            </p:extLst>
          </p:nvPr>
        </p:nvGraphicFramePr>
        <p:xfrm>
          <a:off x="457200" y="1752600"/>
          <a:ext cx="8305800" cy="4572000"/>
        </p:xfrm>
        <a:graphic>
          <a:graphicData uri="http://schemas.openxmlformats.org/drawingml/2006/table">
            <a:tbl>
              <a:tblPr>
                <a:tableStyleId>{5C22544A-7EE6-4342-B048-85BDC9FD1C3A}</a:tableStyleId>
              </a:tblPr>
              <a:tblGrid>
                <a:gridCol w="3105397"/>
                <a:gridCol w="5200403"/>
              </a:tblGrid>
              <a:tr h="370840">
                <a:tc>
                  <a:txBody>
                    <a:bodyPr/>
                    <a:lstStyle/>
                    <a:p>
                      <a:pPr algn="l"/>
                      <a:r>
                        <a:rPr lang="en-US" sz="2400" b="1" kern="1200" baseline="0" dirty="0" smtClean="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smtClean="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2400" b="1" kern="1200" baseline="0" dirty="0" smtClean="0">
                          <a:solidFill>
                            <a:schemeClr val="tx1"/>
                          </a:solidFill>
                          <a:latin typeface="+mn-lt"/>
                          <a:ea typeface="+mn-ea"/>
                          <a:cs typeface="+mn-cs"/>
                        </a:rPr>
                        <a:t>Change in Quantity Supplied</a:t>
                      </a:r>
                    </a:p>
                    <a:p>
                      <a:pPr algn="l"/>
                      <a:r>
                        <a:rPr lang="en-US" sz="2400" b="0" kern="1200" baseline="0" dirty="0" smtClean="0">
                          <a:solidFill>
                            <a:schemeClr val="tx1"/>
                          </a:solidFill>
                          <a:latin typeface="+mn-lt"/>
                          <a:ea typeface="+mn-ea"/>
                          <a:cs typeface="+mn-cs"/>
                        </a:rPr>
                        <a:t>of the good itself</a:t>
                      </a:r>
                    </a:p>
                    <a:p>
                      <a:pPr algn="l"/>
                      <a:r>
                        <a:rPr lang="en-US" sz="2400" b="0" kern="1200" baseline="0" dirty="0" smtClean="0">
                          <a:solidFill>
                            <a:schemeClr val="tx1"/>
                          </a:solidFill>
                          <a:latin typeface="+mn-lt"/>
                          <a:ea typeface="+mn-ea"/>
                          <a:cs typeface="+mn-cs"/>
                        </a:rPr>
                        <a:t> </a:t>
                      </a:r>
                    </a:p>
                    <a:p>
                      <a:pPr algn="l"/>
                      <a:r>
                        <a:rPr lang="en-US" sz="2400" b="1" kern="1200" baseline="0" dirty="0" smtClean="0">
                          <a:solidFill>
                            <a:schemeClr val="tx1"/>
                          </a:solidFill>
                          <a:latin typeface="+mn-lt"/>
                          <a:ea typeface="+mn-ea"/>
                          <a:cs typeface="+mn-cs"/>
                        </a:rPr>
                        <a:t>Change in Supply</a:t>
                      </a:r>
                    </a:p>
                    <a:p>
                      <a:pPr algn="l"/>
                      <a:r>
                        <a:rPr lang="en-US" sz="2400" b="0" kern="1200" baseline="0" dirty="0" smtClean="0">
                          <a:solidFill>
                            <a:schemeClr val="tx1"/>
                          </a:solidFill>
                          <a:latin typeface="+mn-lt"/>
                          <a:ea typeface="+mn-ea"/>
                          <a:cs typeface="+mn-cs"/>
                        </a:rPr>
                        <a:t>Resource </a:t>
                      </a:r>
                      <a:r>
                        <a:rPr lang="en-US" sz="2400" b="0" kern="1200" baseline="0" dirty="0" smtClean="0">
                          <a:solidFill>
                            <a:schemeClr val="tx1"/>
                          </a:solidFill>
                          <a:latin typeface="+mn-lt"/>
                          <a:ea typeface="+mn-ea"/>
                          <a:cs typeface="+mn-cs"/>
                        </a:rPr>
                        <a:t>prices </a:t>
                      </a:r>
                    </a:p>
                    <a:p>
                      <a:pPr algn="l"/>
                      <a:r>
                        <a:rPr lang="en-US" sz="2400" b="0" kern="1200" baseline="0" dirty="0" smtClean="0">
                          <a:solidFill>
                            <a:schemeClr val="tx1"/>
                          </a:solidFill>
                          <a:latin typeface="+mn-lt"/>
                          <a:ea typeface="+mn-ea"/>
                          <a:cs typeface="+mn-cs"/>
                        </a:rPr>
                        <a:t>Technology </a:t>
                      </a:r>
                    </a:p>
                    <a:p>
                      <a:pPr algn="l"/>
                      <a:r>
                        <a:rPr lang="en-US" sz="2400" b="0" kern="1200" baseline="0" dirty="0" smtClean="0">
                          <a:solidFill>
                            <a:schemeClr val="tx1"/>
                          </a:solidFill>
                          <a:latin typeface="+mn-lt"/>
                          <a:ea typeface="+mn-ea"/>
                          <a:cs typeface="+mn-cs"/>
                        </a:rPr>
                        <a:t>Expectations </a:t>
                      </a:r>
                    </a:p>
                    <a:p>
                      <a:pPr algn="l"/>
                      <a:r>
                        <a:rPr lang="en-US" sz="2400" b="0" kern="1200" baseline="0" dirty="0" smtClean="0">
                          <a:solidFill>
                            <a:schemeClr val="tx1"/>
                          </a:solidFill>
                          <a:latin typeface="+mn-lt"/>
                          <a:ea typeface="+mn-ea"/>
                          <a:cs typeface="+mn-cs"/>
                        </a:rPr>
                        <a:t>Number of </a:t>
                      </a:r>
                      <a:r>
                        <a:rPr lang="en-US" sz="2400" b="0" kern="1200" baseline="0" dirty="0" smtClean="0">
                          <a:solidFill>
                            <a:schemeClr val="tx1"/>
                          </a:solidFill>
                          <a:latin typeface="+mn-lt"/>
                          <a:ea typeface="+mn-ea"/>
                          <a:cs typeface="+mn-cs"/>
                        </a:rPr>
                        <a:t>sellers</a:t>
                      </a:r>
                    </a:p>
                    <a:p>
                      <a:pPr algn="l"/>
                      <a:r>
                        <a:rPr lang="en-US" sz="2400" b="0" kern="1200" baseline="0" dirty="0" smtClean="0">
                          <a:solidFill>
                            <a:schemeClr val="tx1"/>
                          </a:solidFill>
                          <a:latin typeface="+mn-lt"/>
                          <a:ea typeface="+mn-ea"/>
                          <a:cs typeface="+mn-cs"/>
                        </a:rPr>
                        <a:t>Taxes and Subsidies</a:t>
                      </a:r>
                    </a:p>
                    <a:p>
                      <a:pPr algn="l"/>
                      <a:r>
                        <a:rPr lang="en-US" sz="2400" b="0" kern="1200" baseline="0" dirty="0" smtClean="0">
                          <a:solidFill>
                            <a:schemeClr val="tx1"/>
                          </a:solidFill>
                          <a:latin typeface="+mn-lt"/>
                          <a:ea typeface="+mn-ea"/>
                          <a:cs typeface="+mn-cs"/>
                        </a:rPr>
                        <a:t>Price of other goods </a:t>
                      </a:r>
                      <a:endParaRPr lang="en-US" sz="2400" b="0" kern="1200" baseline="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movement along the supply curve</a:t>
                      </a:r>
                    </a:p>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a:t>
                      </a:r>
                      <a:r>
                        <a:rPr lang="en-US" sz="2400" b="0" kern="1200" baseline="0" dirty="0" smtClean="0">
                          <a:solidFill>
                            <a:schemeClr val="tx1"/>
                          </a:solidFill>
                          <a:latin typeface="+mn-lt"/>
                          <a:ea typeface="+mn-ea"/>
                          <a:cs typeface="+mn-cs"/>
                        </a:rPr>
                        <a:t>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endParaRPr lang="en-US" sz="2400" b="0" kern="1200" baseline="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9EE8E455-0F94-4DE4-8B2B-44795BE19CB4}" type="slidenum">
              <a:rPr lang="en-US" smtClean="0"/>
              <a:pPr>
                <a:defRPr/>
              </a:pPr>
              <a:t>25</a:t>
            </a:fld>
            <a:endParaRPr lang="en-US"/>
          </a:p>
        </p:txBody>
      </p:sp>
      <p:sp>
        <p:nvSpPr>
          <p:cNvPr id="5" name="Rectangle 4"/>
          <p:cNvSpPr/>
          <p:nvPr/>
        </p:nvSpPr>
        <p:spPr>
          <a:xfrm>
            <a:off x="1828800" y="2227706"/>
            <a:ext cx="4876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2133600" y="2380106"/>
            <a:ext cx="3786188" cy="2787650"/>
            <a:chOff x="4571747" y="1588532"/>
            <a:chExt cx="3785587" cy="2787136"/>
          </a:xfrm>
        </p:grpSpPr>
        <p:cxnSp>
          <p:nvCxnSpPr>
            <p:cNvPr id="7" name="Straight Connector 6"/>
            <p:cNvCxnSpPr/>
            <p:nvPr/>
          </p:nvCxnSpPr>
          <p:spPr>
            <a:xfrm flipV="1">
              <a:off x="4571747" y="1969462"/>
              <a:ext cx="3352268" cy="240620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117" name="TextBox 7"/>
            <p:cNvSpPr txBox="1">
              <a:spLocks noChangeArrowheads="1"/>
            </p:cNvSpPr>
            <p:nvPr/>
          </p:nvSpPr>
          <p:spPr bwMode="auto">
            <a:xfrm>
              <a:off x="7467347" y="1588532"/>
              <a:ext cx="889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Supply</a:t>
              </a:r>
            </a:p>
          </p:txBody>
        </p:sp>
      </p:grpSp>
      <p:grpSp>
        <p:nvGrpSpPr>
          <p:cNvPr id="3" name="Group 8"/>
          <p:cNvGrpSpPr>
            <a:grpSpLocks/>
          </p:cNvGrpSpPr>
          <p:nvPr/>
        </p:nvGrpSpPr>
        <p:grpSpPr bwMode="auto">
          <a:xfrm>
            <a:off x="1600200" y="5504307"/>
            <a:ext cx="5166501" cy="529963"/>
            <a:chOff x="4343400" y="4648200"/>
            <a:chExt cx="5166501" cy="529608"/>
          </a:xfrm>
        </p:grpSpPr>
        <p:cxnSp>
          <p:nvCxnSpPr>
            <p:cNvPr id="10" name="Straight Connector 9"/>
            <p:cNvCxnSpPr/>
            <p:nvPr/>
          </p:nvCxnSpPr>
          <p:spPr>
            <a:xfrm>
              <a:off x="4572000" y="4800498"/>
              <a:ext cx="4876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078"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44079" name="Group 14"/>
            <p:cNvGrpSpPr>
              <a:grpSpLocks/>
            </p:cNvGrpSpPr>
            <p:nvPr/>
          </p:nvGrpSpPr>
          <p:grpSpPr bwMode="auto">
            <a:xfrm>
              <a:off x="8001000" y="4648200"/>
              <a:ext cx="441146" cy="521732"/>
              <a:chOff x="8001000" y="4648200"/>
              <a:chExt cx="441146" cy="521732"/>
            </a:xfrm>
          </p:grpSpPr>
          <p:cxnSp>
            <p:nvCxnSpPr>
              <p:cNvPr id="47"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5"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44080" name="Group 15"/>
            <p:cNvGrpSpPr>
              <a:grpSpLocks/>
            </p:cNvGrpSpPr>
            <p:nvPr/>
          </p:nvGrpSpPr>
          <p:grpSpPr bwMode="auto">
            <a:xfrm>
              <a:off x="7391400" y="4648200"/>
              <a:ext cx="441146" cy="521732"/>
              <a:chOff x="8001000" y="4648200"/>
              <a:chExt cx="441146" cy="521732"/>
            </a:xfrm>
          </p:grpSpPr>
          <p:cxnSp>
            <p:nvCxnSpPr>
              <p:cNvPr id="45"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3"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44081" name="Group 18"/>
            <p:cNvGrpSpPr>
              <a:grpSpLocks/>
            </p:cNvGrpSpPr>
            <p:nvPr/>
          </p:nvGrpSpPr>
          <p:grpSpPr bwMode="auto">
            <a:xfrm>
              <a:off x="7696200" y="4648200"/>
              <a:ext cx="424027" cy="521732"/>
              <a:chOff x="8001000" y="4648200"/>
              <a:chExt cx="424027" cy="521732"/>
            </a:xfrm>
          </p:grpSpPr>
          <p:cxnSp>
            <p:nvCxnSpPr>
              <p:cNvPr id="43"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1"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44082" name="Group 21"/>
            <p:cNvGrpSpPr>
              <a:grpSpLocks/>
            </p:cNvGrpSpPr>
            <p:nvPr/>
          </p:nvGrpSpPr>
          <p:grpSpPr bwMode="auto">
            <a:xfrm>
              <a:off x="7154694" y="4648200"/>
              <a:ext cx="312906" cy="521732"/>
              <a:chOff x="8069094" y="4648200"/>
              <a:chExt cx="312906" cy="521732"/>
            </a:xfrm>
          </p:grpSpPr>
          <p:cxnSp>
            <p:nvCxnSpPr>
              <p:cNvPr id="41"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9"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44083" name="Group 27"/>
            <p:cNvGrpSpPr>
              <a:grpSpLocks/>
            </p:cNvGrpSpPr>
            <p:nvPr/>
          </p:nvGrpSpPr>
          <p:grpSpPr bwMode="auto">
            <a:xfrm>
              <a:off x="47162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7"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44084" name="Group 30"/>
            <p:cNvGrpSpPr>
              <a:grpSpLocks/>
            </p:cNvGrpSpPr>
            <p:nvPr/>
          </p:nvGrpSpPr>
          <p:grpSpPr bwMode="auto">
            <a:xfrm>
              <a:off x="50210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5"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44085"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3"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44086" name="Group 36"/>
            <p:cNvGrpSpPr>
              <a:grpSpLocks/>
            </p:cNvGrpSpPr>
            <p:nvPr/>
          </p:nvGrpSpPr>
          <p:grpSpPr bwMode="auto">
            <a:xfrm>
              <a:off x="56306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1"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44087" name="Group 39"/>
            <p:cNvGrpSpPr>
              <a:grpSpLocks/>
            </p:cNvGrpSpPr>
            <p:nvPr/>
          </p:nvGrpSpPr>
          <p:grpSpPr bwMode="auto">
            <a:xfrm>
              <a:off x="59354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9"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44088" name="Group 42"/>
            <p:cNvGrpSpPr>
              <a:grpSpLocks/>
            </p:cNvGrpSpPr>
            <p:nvPr/>
          </p:nvGrpSpPr>
          <p:grpSpPr bwMode="auto">
            <a:xfrm>
              <a:off x="6240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7"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44089" name="Group 45"/>
            <p:cNvGrpSpPr>
              <a:grpSpLocks/>
            </p:cNvGrpSpPr>
            <p:nvPr/>
          </p:nvGrpSpPr>
          <p:grpSpPr bwMode="auto">
            <a:xfrm>
              <a:off x="65450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5"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44090" name="Group 48"/>
            <p:cNvGrpSpPr>
              <a:grpSpLocks/>
            </p:cNvGrpSpPr>
            <p:nvPr/>
          </p:nvGrpSpPr>
          <p:grpSpPr bwMode="auto">
            <a:xfrm>
              <a:off x="6849894" y="4648200"/>
              <a:ext cx="312906" cy="521732"/>
              <a:chOff x="8069094" y="4648200"/>
              <a:chExt cx="312906" cy="521732"/>
            </a:xfrm>
          </p:grpSpPr>
          <p:cxnSp>
            <p:nvCxnSpPr>
              <p:cNvPr id="25" name="Straight Connector 2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3" name="TextBox 2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44091" name="TextBox 23"/>
            <p:cNvSpPr txBox="1">
              <a:spLocks noChangeArrowheads="1"/>
            </p:cNvSpPr>
            <p:nvPr/>
          </p:nvSpPr>
          <p:spPr bwMode="auto">
            <a:xfrm>
              <a:off x="8466025" y="4808724"/>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0" name="Group 48"/>
          <p:cNvGrpSpPr>
            <a:grpSpLocks/>
          </p:cNvGrpSpPr>
          <p:nvPr/>
        </p:nvGrpSpPr>
        <p:grpSpPr bwMode="auto">
          <a:xfrm>
            <a:off x="1067052" y="2191018"/>
            <a:ext cx="914150" cy="3454574"/>
            <a:chOff x="3810000" y="1347026"/>
            <a:chExt cx="914147" cy="3454367"/>
          </a:xfrm>
        </p:grpSpPr>
        <p:cxnSp>
          <p:nvCxnSpPr>
            <p:cNvPr id="50"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58" name="Group 56"/>
            <p:cNvGrpSpPr>
              <a:grpSpLocks/>
            </p:cNvGrpSpPr>
            <p:nvPr/>
          </p:nvGrpSpPr>
          <p:grpSpPr bwMode="auto">
            <a:xfrm>
              <a:off x="3810000" y="1828800"/>
              <a:ext cx="914147" cy="369332"/>
              <a:chOff x="5943853" y="2286000"/>
              <a:chExt cx="914147" cy="369332"/>
            </a:xfrm>
          </p:grpSpPr>
          <p:sp>
            <p:nvSpPr>
              <p:cNvPr id="44075"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69"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9" name="Group 57"/>
            <p:cNvGrpSpPr>
              <a:grpSpLocks/>
            </p:cNvGrpSpPr>
            <p:nvPr/>
          </p:nvGrpSpPr>
          <p:grpSpPr bwMode="auto">
            <a:xfrm>
              <a:off x="3938240" y="2297668"/>
              <a:ext cx="785907" cy="369332"/>
              <a:chOff x="6072093" y="2286000"/>
              <a:chExt cx="785907" cy="369332"/>
            </a:xfrm>
          </p:grpSpPr>
          <p:sp>
            <p:nvSpPr>
              <p:cNvPr id="44073" name="TextBox 58"/>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2.50</a:t>
                </a:r>
              </a:p>
            </p:txBody>
          </p:sp>
          <p:cxnSp>
            <p:nvCxnSpPr>
              <p:cNvPr id="67" name="Straight Connector 66"/>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0" name="Group 60"/>
            <p:cNvGrpSpPr>
              <a:grpSpLocks/>
            </p:cNvGrpSpPr>
            <p:nvPr/>
          </p:nvGrpSpPr>
          <p:grpSpPr bwMode="auto">
            <a:xfrm>
              <a:off x="3938240" y="2754868"/>
              <a:ext cx="785907" cy="369332"/>
              <a:chOff x="6072093" y="2286000"/>
              <a:chExt cx="785907" cy="369332"/>
            </a:xfrm>
          </p:grpSpPr>
          <p:sp>
            <p:nvSpPr>
              <p:cNvPr id="44071" name="TextBox 63"/>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2.00</a:t>
                </a:r>
              </a:p>
            </p:txBody>
          </p:sp>
          <p:cxnSp>
            <p:nvCxnSpPr>
              <p:cNvPr id="65" name="Straight Connector 64"/>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1" name="Group 63"/>
            <p:cNvGrpSpPr>
              <a:grpSpLocks/>
            </p:cNvGrpSpPr>
            <p:nvPr/>
          </p:nvGrpSpPr>
          <p:grpSpPr bwMode="auto">
            <a:xfrm>
              <a:off x="3938240" y="3212068"/>
              <a:ext cx="785907" cy="369332"/>
              <a:chOff x="6072093" y="2286000"/>
              <a:chExt cx="785907" cy="369332"/>
            </a:xfrm>
          </p:grpSpPr>
          <p:sp>
            <p:nvSpPr>
              <p:cNvPr id="44069" name="TextBox 61"/>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1.50</a:t>
                </a:r>
              </a:p>
            </p:txBody>
          </p:sp>
          <p:cxnSp>
            <p:nvCxnSpPr>
              <p:cNvPr id="63" name="Straight Connector 62"/>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2" name="Group 66"/>
            <p:cNvGrpSpPr>
              <a:grpSpLocks/>
            </p:cNvGrpSpPr>
            <p:nvPr/>
          </p:nvGrpSpPr>
          <p:grpSpPr bwMode="auto">
            <a:xfrm>
              <a:off x="3938240" y="3669268"/>
              <a:ext cx="785907" cy="369332"/>
              <a:chOff x="6072093" y="2286000"/>
              <a:chExt cx="785907" cy="369332"/>
            </a:xfrm>
          </p:grpSpPr>
          <p:sp>
            <p:nvSpPr>
              <p:cNvPr id="44067" name="TextBox 59"/>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1.00</a:t>
                </a:r>
              </a:p>
            </p:txBody>
          </p:sp>
          <p:cxnSp>
            <p:nvCxnSpPr>
              <p:cNvPr id="61" name="Straight Connector 60"/>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3" name="Group 69"/>
            <p:cNvGrpSpPr>
              <a:grpSpLocks/>
            </p:cNvGrpSpPr>
            <p:nvPr/>
          </p:nvGrpSpPr>
          <p:grpSpPr bwMode="auto">
            <a:xfrm>
              <a:off x="3938240" y="4126468"/>
              <a:ext cx="785907" cy="369332"/>
              <a:chOff x="6072093" y="2286000"/>
              <a:chExt cx="785907" cy="369332"/>
            </a:xfrm>
          </p:grpSpPr>
          <p:sp>
            <p:nvSpPr>
              <p:cNvPr id="44065" name="TextBox 57"/>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0.50</a:t>
                </a:r>
              </a:p>
            </p:txBody>
          </p:sp>
          <p:cxnSp>
            <p:nvCxnSpPr>
              <p:cNvPr id="59" name="Straight Connector 58"/>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064" name="TextBox 56"/>
            <p:cNvSpPr txBox="1">
              <a:spLocks noChangeArrowheads="1"/>
            </p:cNvSpPr>
            <p:nvPr/>
          </p:nvSpPr>
          <p:spPr bwMode="auto">
            <a:xfrm>
              <a:off x="3913369" y="1347026"/>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cxnSp>
        <p:nvCxnSpPr>
          <p:cNvPr id="76" name="Straight Connector 75"/>
          <p:cNvCxnSpPr/>
          <p:nvPr/>
        </p:nvCxnSpPr>
        <p:spPr>
          <a:xfrm rot="5400000" flipH="1" flipV="1">
            <a:off x="3048794" y="473039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93"/>
          <p:cNvGrpSpPr>
            <a:grpSpLocks/>
          </p:cNvGrpSpPr>
          <p:nvPr/>
        </p:nvGrpSpPr>
        <p:grpSpPr bwMode="auto">
          <a:xfrm>
            <a:off x="2133600" y="2456306"/>
            <a:ext cx="4486275" cy="2743200"/>
            <a:chOff x="4572000" y="2057400"/>
            <a:chExt cx="4485700" cy="2743200"/>
          </a:xfrm>
        </p:grpSpPr>
        <p:cxnSp>
          <p:nvCxnSpPr>
            <p:cNvPr id="95" name="Straight Connector 94"/>
            <p:cNvCxnSpPr/>
            <p:nvPr/>
          </p:nvCxnSpPr>
          <p:spPr>
            <a:xfrm>
              <a:off x="4572000" y="2057400"/>
              <a:ext cx="3649195" cy="27432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054" name="TextBox 95"/>
            <p:cNvSpPr txBox="1">
              <a:spLocks noChangeArrowheads="1"/>
            </p:cNvSpPr>
            <p:nvPr/>
          </p:nvSpPr>
          <p:spPr bwMode="auto">
            <a:xfrm>
              <a:off x="8001000" y="4343400"/>
              <a:ext cx="1056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a:t>
              </a:r>
            </a:p>
          </p:txBody>
        </p:sp>
      </p:grpSp>
      <p:cxnSp>
        <p:nvCxnSpPr>
          <p:cNvPr id="100" name="Straight Connector 99"/>
          <p:cNvCxnSpPr/>
          <p:nvPr/>
        </p:nvCxnSpPr>
        <p:spPr>
          <a:xfrm rot="10800000">
            <a:off x="1828800" y="3827906"/>
            <a:ext cx="2133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92550" y="3370706"/>
            <a:ext cx="2208213" cy="527053"/>
            <a:chOff x="3892550" y="3370706"/>
            <a:chExt cx="2208213" cy="527053"/>
          </a:xfrm>
        </p:grpSpPr>
        <p:grpSp>
          <p:nvGrpSpPr>
            <p:cNvPr id="30" name="Group 87"/>
            <p:cNvGrpSpPr>
              <a:grpSpLocks/>
            </p:cNvGrpSpPr>
            <p:nvPr/>
          </p:nvGrpSpPr>
          <p:grpSpPr bwMode="auto">
            <a:xfrm>
              <a:off x="4038600" y="3370706"/>
              <a:ext cx="2062163" cy="455612"/>
              <a:chOff x="5562600" y="1535668"/>
              <a:chExt cx="2061727" cy="455711"/>
            </a:xfrm>
          </p:grpSpPr>
          <p:sp>
            <p:nvSpPr>
              <p:cNvPr id="44055" name="TextBox 88"/>
              <p:cNvSpPr txBox="1">
                <a:spLocks noChangeArrowheads="1"/>
              </p:cNvSpPr>
              <p:nvPr/>
            </p:nvSpPr>
            <p:spPr bwMode="auto">
              <a:xfrm>
                <a:off x="6553200" y="1535668"/>
                <a:ext cx="1071127"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p:txBody>
          </p:sp>
          <p:cxnSp>
            <p:nvCxnSpPr>
              <p:cNvPr id="90" name="Straight Connector 89"/>
              <p:cNvCxnSpPr/>
              <p:nvPr/>
            </p:nvCxnSpPr>
            <p:spPr>
              <a:xfrm flipV="1">
                <a:off x="5562600" y="1688101"/>
                <a:ext cx="990391" cy="303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 name="Freeform 183"/>
            <p:cNvSpPr>
              <a:spLocks/>
            </p:cNvSpPr>
            <p:nvPr/>
          </p:nvSpPr>
          <p:spPr bwMode="auto">
            <a:xfrm>
              <a:off x="3892550" y="3761234"/>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a:p>
          </p:txBody>
        </p:sp>
      </p:grpSp>
      <p:sp>
        <p:nvSpPr>
          <p:cNvPr id="44051" name="TextBox 104"/>
          <p:cNvSpPr txBox="1">
            <a:spLocks noChangeArrowheads="1"/>
          </p:cNvSpPr>
          <p:nvPr/>
        </p:nvSpPr>
        <p:spPr bwMode="auto">
          <a:xfrm>
            <a:off x="123783" y="3566300"/>
            <a:ext cx="1071509"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price</a:t>
            </a:r>
          </a:p>
        </p:txBody>
      </p:sp>
      <p:sp>
        <p:nvSpPr>
          <p:cNvPr id="44049" name="TextBox 107"/>
          <p:cNvSpPr txBox="1">
            <a:spLocks noChangeArrowheads="1"/>
          </p:cNvSpPr>
          <p:nvPr/>
        </p:nvSpPr>
        <p:spPr bwMode="auto">
          <a:xfrm>
            <a:off x="3496819" y="6026151"/>
            <a:ext cx="1071128" cy="5228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quantity</a:t>
            </a:r>
          </a:p>
        </p:txBody>
      </p:sp>
      <p:sp>
        <p:nvSpPr>
          <p:cNvPr id="113" name="TextBox 112"/>
          <p:cNvSpPr txBox="1">
            <a:spLocks noChangeArrowheads="1"/>
          </p:cNvSpPr>
          <p:nvPr/>
        </p:nvSpPr>
        <p:spPr bwMode="auto">
          <a:xfrm>
            <a:off x="6603089" y="2797549"/>
            <a:ext cx="2475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mn-lt"/>
              </a:rPr>
              <a:t>Equilibrium </a:t>
            </a:r>
            <a:r>
              <a:rPr lang="en-US" dirty="0">
                <a:latin typeface="+mn-lt"/>
              </a:rPr>
              <a:t>price is $</a:t>
            </a:r>
            <a:r>
              <a:rPr lang="en-US" dirty="0" smtClean="0">
                <a:latin typeface="+mn-lt"/>
              </a:rPr>
              <a:t>2.00.   </a:t>
            </a:r>
            <a:r>
              <a:rPr lang="en-US" dirty="0">
                <a:latin typeface="+mn-lt"/>
              </a:rPr>
              <a:t>At this price, 7 </a:t>
            </a:r>
            <a:r>
              <a:rPr lang="en-US" dirty="0" smtClean="0">
                <a:latin typeface="+mn-lt"/>
              </a:rPr>
              <a:t>hamburgers are </a:t>
            </a:r>
            <a:r>
              <a:rPr lang="en-US" dirty="0">
                <a:latin typeface="+mn-lt"/>
              </a:rPr>
              <a:t>supplied, and 7 </a:t>
            </a:r>
            <a:r>
              <a:rPr lang="en-US" dirty="0" smtClean="0">
                <a:latin typeface="+mn-lt"/>
              </a:rPr>
              <a:t>hamburgers are </a:t>
            </a:r>
            <a:r>
              <a:rPr lang="en-US" dirty="0">
                <a:latin typeface="+mn-lt"/>
              </a:rPr>
              <a:t>demanded.</a:t>
            </a:r>
          </a:p>
        </p:txBody>
      </p:sp>
      <p:sp>
        <p:nvSpPr>
          <p:cNvPr id="86" name="Title 1"/>
          <p:cNvSpPr>
            <a:spLocks noGrp="1"/>
          </p:cNvSpPr>
          <p:nvPr>
            <p:ph type="title"/>
          </p:nvPr>
        </p:nvSpPr>
        <p:spPr bwMode="auto">
          <a:xfrm>
            <a:off x="4106694" y="250888"/>
            <a:ext cx="4580105"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sp>
        <p:nvSpPr>
          <p:cNvPr id="6" name="TextBox 5"/>
          <p:cNvSpPr txBox="1"/>
          <p:nvPr/>
        </p:nvSpPr>
        <p:spPr>
          <a:xfrm>
            <a:off x="391886" y="1088566"/>
            <a:ext cx="8382000" cy="954107"/>
          </a:xfrm>
          <a:prstGeom prst="rect">
            <a:avLst/>
          </a:prstGeom>
          <a:noFill/>
        </p:spPr>
        <p:txBody>
          <a:bodyPr wrap="square" rtlCol="0">
            <a:spAutoFit/>
          </a:bodyPr>
          <a:lstStyle/>
          <a:p>
            <a:r>
              <a:rPr lang="en-US" sz="2800" b="1" dirty="0" smtClean="0">
                <a:latin typeface="+mn-lt"/>
              </a:rPr>
              <a:t>Equilibrium</a:t>
            </a:r>
            <a:r>
              <a:rPr lang="en-US" sz="2800" dirty="0" smtClean="0">
                <a:latin typeface="+mn-lt"/>
              </a:rPr>
              <a:t> – where market price achieves the condition quantity supplied equals quantity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p:bldP spid="44049" grpId="0"/>
      <p:bldP spid="1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5538" y="1305300"/>
            <a:ext cx="3581400"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2" name="Group 5"/>
          <p:cNvGrpSpPr>
            <a:grpSpLocks/>
          </p:cNvGrpSpPr>
          <p:nvPr/>
        </p:nvGrpSpPr>
        <p:grpSpPr bwMode="auto">
          <a:xfrm>
            <a:off x="236849" y="1219575"/>
            <a:ext cx="651139" cy="3209925"/>
            <a:chOff x="1230648" y="1362670"/>
            <a:chExt cx="650626" cy="3209330"/>
          </a:xfrm>
        </p:grpSpPr>
        <p:cxnSp>
          <p:nvCxnSpPr>
            <p:cNvPr id="16" name="Straight Connector 6"/>
            <p:cNvCxnSpPr/>
            <p:nvPr/>
          </p:nvCxnSpPr>
          <p:spPr>
            <a:xfrm rot="5400000">
              <a:off x="228963" y="2972097"/>
              <a:ext cx="31998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165" name="TextBox 7"/>
            <p:cNvSpPr txBox="1">
              <a:spLocks noChangeArrowheads="1"/>
            </p:cNvSpPr>
            <p:nvPr/>
          </p:nvSpPr>
          <p:spPr bwMode="auto">
            <a:xfrm>
              <a:off x="1230648" y="1362670"/>
              <a:ext cx="650626"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3" name="Group 8"/>
          <p:cNvGrpSpPr>
            <a:grpSpLocks/>
          </p:cNvGrpSpPr>
          <p:nvPr/>
        </p:nvGrpSpPr>
        <p:grpSpPr bwMode="auto">
          <a:xfrm>
            <a:off x="683138" y="4429500"/>
            <a:ext cx="3733800" cy="355275"/>
            <a:chOff x="1676400" y="5181600"/>
            <a:chExt cx="3733800" cy="355275"/>
          </a:xfrm>
        </p:grpSpPr>
        <p:cxnSp>
          <p:nvCxnSpPr>
            <p:cNvPr id="10" name="Straight Connector 9"/>
            <p:cNvCxnSpPr/>
            <p:nvPr/>
          </p:nvCxnSpPr>
          <p:spPr>
            <a:xfrm>
              <a:off x="1828800" y="5181600"/>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162" name="TextBox 10"/>
            <p:cNvSpPr txBox="1">
              <a:spLocks noChangeArrowheads="1"/>
            </p:cNvSpPr>
            <p:nvPr/>
          </p:nvSpPr>
          <p:spPr bwMode="auto">
            <a:xfrm>
              <a:off x="4445044" y="51983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46163"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6" name="Group 12"/>
          <p:cNvGrpSpPr>
            <a:grpSpLocks/>
          </p:cNvGrpSpPr>
          <p:nvPr/>
        </p:nvGrpSpPr>
        <p:grpSpPr bwMode="auto">
          <a:xfrm>
            <a:off x="1097475" y="2219700"/>
            <a:ext cx="3168650" cy="1600200"/>
            <a:chOff x="2301312" y="2307877"/>
            <a:chExt cx="3538393" cy="2170606"/>
          </a:xfrm>
        </p:grpSpPr>
        <p:cxnSp>
          <p:nvCxnSpPr>
            <p:cNvPr id="14" name="Straight Connector 13"/>
            <p:cNvCxnSpPr/>
            <p:nvPr/>
          </p:nvCxnSpPr>
          <p:spPr>
            <a:xfrm>
              <a:off x="2301312" y="2307877"/>
              <a:ext cx="2637840" cy="21706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160" name="TextBox 14"/>
            <p:cNvSpPr txBox="1">
              <a:spLocks noChangeArrowheads="1"/>
            </p:cNvSpPr>
            <p:nvPr/>
          </p:nvSpPr>
          <p:spPr bwMode="auto">
            <a:xfrm>
              <a:off x="4768917" y="3961670"/>
              <a:ext cx="1070788"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a:t>
              </a:r>
              <a:endParaRPr lang="en-US" sz="1600" baseline="-25000"/>
            </a:p>
          </p:txBody>
        </p:sp>
      </p:grpSp>
      <p:grpSp>
        <p:nvGrpSpPr>
          <p:cNvPr id="9" name="Group 28"/>
          <p:cNvGrpSpPr>
            <a:grpSpLocks/>
          </p:cNvGrpSpPr>
          <p:nvPr/>
        </p:nvGrpSpPr>
        <p:grpSpPr bwMode="auto">
          <a:xfrm>
            <a:off x="137038" y="2414963"/>
            <a:ext cx="2908300" cy="338137"/>
            <a:chOff x="1131173" y="3014246"/>
            <a:chExt cx="2907427" cy="338554"/>
          </a:xfrm>
        </p:grpSpPr>
        <p:cxnSp>
          <p:nvCxnSpPr>
            <p:cNvPr id="30" name="Straight Connector 29"/>
            <p:cNvCxnSpPr/>
            <p:nvPr/>
          </p:nvCxnSpPr>
          <p:spPr>
            <a:xfrm>
              <a:off x="1829463" y="3200212"/>
              <a:ext cx="2209137"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56" name="TextBox 30"/>
            <p:cNvSpPr txBox="1">
              <a:spLocks noChangeArrowheads="1"/>
            </p:cNvSpPr>
            <p:nvPr/>
          </p:nvSpPr>
          <p:spPr bwMode="auto">
            <a:xfrm>
              <a:off x="1131173"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$2.50</a:t>
              </a:r>
            </a:p>
          </p:txBody>
        </p:sp>
      </p:grpSp>
      <p:sp>
        <p:nvSpPr>
          <p:cNvPr id="38" name="TextBox 37"/>
          <p:cNvSpPr txBox="1">
            <a:spLocks noChangeArrowheads="1"/>
          </p:cNvSpPr>
          <p:nvPr/>
        </p:nvSpPr>
        <p:spPr bwMode="auto">
          <a:xfrm>
            <a:off x="1628895" y="995550"/>
            <a:ext cx="1350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latin typeface="+mn-lt"/>
              </a:rPr>
              <a:t>Excess </a:t>
            </a:r>
            <a:r>
              <a:rPr lang="en-US" sz="1600" b="1" dirty="0">
                <a:latin typeface="+mn-lt"/>
              </a:rPr>
              <a:t>Supply</a:t>
            </a:r>
          </a:p>
        </p:txBody>
      </p:sp>
      <p:sp>
        <p:nvSpPr>
          <p:cNvPr id="39" name="TextBox 38"/>
          <p:cNvSpPr txBox="1">
            <a:spLocks noChangeArrowheads="1"/>
          </p:cNvSpPr>
          <p:nvPr/>
        </p:nvSpPr>
        <p:spPr bwMode="auto">
          <a:xfrm>
            <a:off x="59374" y="4922325"/>
            <a:ext cx="89539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Suppose </a:t>
            </a:r>
            <a:r>
              <a:rPr lang="en-US" sz="1600" dirty="0">
                <a:latin typeface="+mn-lt"/>
              </a:rPr>
              <a:t>market price </a:t>
            </a:r>
            <a:r>
              <a:rPr lang="en-US" sz="1600" dirty="0" smtClean="0">
                <a:latin typeface="+mn-lt"/>
              </a:rPr>
              <a:t>is </a:t>
            </a:r>
            <a:r>
              <a:rPr lang="en-US" sz="1600" dirty="0">
                <a:latin typeface="+mn-lt"/>
              </a:rPr>
              <a:t>$</a:t>
            </a:r>
            <a:r>
              <a:rPr lang="en-US" sz="1600" dirty="0" smtClean="0">
                <a:latin typeface="+mn-lt"/>
              </a:rPr>
              <a:t>2.50, </a:t>
            </a:r>
            <a:r>
              <a:rPr lang="en-US" sz="1600" dirty="0">
                <a:latin typeface="+mn-lt"/>
              </a:rPr>
              <a:t>the quantity supplied (10 </a:t>
            </a:r>
            <a:r>
              <a:rPr lang="en-US" sz="1600" dirty="0" smtClean="0">
                <a:latin typeface="+mn-lt"/>
              </a:rPr>
              <a:t>burgers</a:t>
            </a:r>
            <a:r>
              <a:rPr lang="en-US" sz="1600" dirty="0">
                <a:latin typeface="+mn-lt"/>
              </a:rPr>
              <a:t>) exceeds the quantity demanded (4 </a:t>
            </a:r>
            <a:r>
              <a:rPr lang="en-US" sz="1600" dirty="0" smtClean="0">
                <a:latin typeface="+mn-lt"/>
              </a:rPr>
              <a:t>burgers). Suppliers will increase </a:t>
            </a:r>
            <a:r>
              <a:rPr lang="en-US" sz="1600" dirty="0">
                <a:latin typeface="+mn-lt"/>
              </a:rPr>
              <a:t>sales by cutting the </a:t>
            </a:r>
            <a:r>
              <a:rPr lang="en-US" sz="1600" dirty="0" smtClean="0">
                <a:latin typeface="+mn-lt"/>
              </a:rPr>
              <a:t>price which causes an increase in quantity demand and </a:t>
            </a:r>
            <a:r>
              <a:rPr lang="en-US" sz="1600" dirty="0">
                <a:latin typeface="+mn-lt"/>
              </a:rPr>
              <a:t>moves the price toward its equilibrium level. </a:t>
            </a:r>
          </a:p>
        </p:txBody>
      </p:sp>
      <p:grpSp>
        <p:nvGrpSpPr>
          <p:cNvPr id="12" name="Group 90"/>
          <p:cNvGrpSpPr>
            <a:grpSpLocks/>
          </p:cNvGrpSpPr>
          <p:nvPr/>
        </p:nvGrpSpPr>
        <p:grpSpPr bwMode="auto">
          <a:xfrm>
            <a:off x="1292738" y="1708065"/>
            <a:ext cx="3011265" cy="2035626"/>
            <a:chOff x="2471491" y="3991203"/>
            <a:chExt cx="3363456" cy="2761246"/>
          </a:xfrm>
        </p:grpSpPr>
        <p:cxnSp>
          <p:nvCxnSpPr>
            <p:cNvPr id="92" name="Straight Connector 91"/>
            <p:cNvCxnSpPr/>
            <p:nvPr/>
          </p:nvCxnSpPr>
          <p:spPr>
            <a:xfrm flipV="1">
              <a:off x="2471491" y="4478482"/>
              <a:ext cx="2893816" cy="227396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152" name="TextBox 92"/>
            <p:cNvSpPr txBox="1">
              <a:spLocks noChangeArrowheads="1"/>
            </p:cNvSpPr>
            <p:nvPr/>
          </p:nvSpPr>
          <p:spPr bwMode="auto">
            <a:xfrm>
              <a:off x="4866190" y="3991203"/>
              <a:ext cx="968757"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4" name="Group 3"/>
          <p:cNvGrpSpPr/>
          <p:nvPr/>
        </p:nvGrpSpPr>
        <p:grpSpPr>
          <a:xfrm>
            <a:off x="120706" y="2872159"/>
            <a:ext cx="2384882" cy="1895479"/>
            <a:chOff x="120706" y="2872159"/>
            <a:chExt cx="2384882" cy="1895479"/>
          </a:xfrm>
        </p:grpSpPr>
        <p:grpSp>
          <p:nvGrpSpPr>
            <p:cNvPr id="8" name="Group 22"/>
            <p:cNvGrpSpPr>
              <a:grpSpLocks/>
            </p:cNvGrpSpPr>
            <p:nvPr/>
          </p:nvGrpSpPr>
          <p:grpSpPr bwMode="auto">
            <a:xfrm>
              <a:off x="2207138" y="3059488"/>
              <a:ext cx="298450" cy="1708150"/>
              <a:chOff x="2901920" y="3201194"/>
              <a:chExt cx="298480" cy="1709360"/>
            </a:xfrm>
          </p:grpSpPr>
          <p:cxnSp>
            <p:nvCxnSpPr>
              <p:cNvPr id="24" name="Straight Connector 23"/>
              <p:cNvCxnSpPr/>
              <p:nvPr/>
            </p:nvCxnSpPr>
            <p:spPr>
              <a:xfrm rot="5400000">
                <a:off x="2361699" y="3885891"/>
                <a:ext cx="1370982"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58" name="TextBox 24"/>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7</a:t>
                </a:r>
              </a:p>
            </p:txBody>
          </p:sp>
        </p:grpSp>
        <p:grpSp>
          <p:nvGrpSpPr>
            <p:cNvPr id="11" name="Group 76"/>
            <p:cNvGrpSpPr>
              <a:grpSpLocks/>
            </p:cNvGrpSpPr>
            <p:nvPr/>
          </p:nvGrpSpPr>
          <p:grpSpPr bwMode="auto">
            <a:xfrm>
              <a:off x="120706" y="2872159"/>
              <a:ext cx="2238832" cy="338554"/>
              <a:chOff x="1102551" y="3014246"/>
              <a:chExt cx="2238421" cy="338972"/>
            </a:xfrm>
          </p:grpSpPr>
          <p:cxnSp>
            <p:nvCxnSpPr>
              <p:cNvPr id="78" name="Straight Connector 77"/>
              <p:cNvCxnSpPr/>
              <p:nvPr/>
            </p:nvCxnSpPr>
            <p:spPr>
              <a:xfrm>
                <a:off x="1828362" y="3200212"/>
                <a:ext cx="1512610"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54" name="TextBox 78"/>
              <p:cNvSpPr txBox="1">
                <a:spLocks noChangeArrowheads="1"/>
              </p:cNvSpPr>
              <p:nvPr/>
            </p:nvSpPr>
            <p:spPr bwMode="auto">
              <a:xfrm>
                <a:off x="1102551" y="3014246"/>
                <a:ext cx="697499"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$2.00</a:t>
                </a:r>
                <a:endParaRPr lang="en-US" sz="1600" dirty="0"/>
              </a:p>
            </p:txBody>
          </p:sp>
        </p:grpSp>
        <p:sp>
          <p:nvSpPr>
            <p:cNvPr id="98" name="Freeform 183"/>
            <p:cNvSpPr>
              <a:spLocks/>
            </p:cNvSpPr>
            <p:nvPr/>
          </p:nvSpPr>
          <p:spPr bwMode="auto">
            <a:xfrm>
              <a:off x="2278575" y="298170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sz="1600"/>
            </a:p>
          </p:txBody>
        </p:sp>
      </p:grpSp>
      <p:grpSp>
        <p:nvGrpSpPr>
          <p:cNvPr id="13" name="Group 100"/>
          <p:cNvGrpSpPr>
            <a:grpSpLocks/>
          </p:cNvGrpSpPr>
          <p:nvPr/>
        </p:nvGrpSpPr>
        <p:grpSpPr bwMode="auto">
          <a:xfrm>
            <a:off x="1707075" y="1838702"/>
            <a:ext cx="1295400" cy="685798"/>
            <a:chOff x="1600200" y="1981202"/>
            <a:chExt cx="1295400" cy="685798"/>
          </a:xfrm>
        </p:grpSpPr>
        <p:sp>
          <p:nvSpPr>
            <p:cNvPr id="46149" name="TextBox 20"/>
            <p:cNvSpPr txBox="1">
              <a:spLocks noChangeArrowheads="1"/>
            </p:cNvSpPr>
            <p:nvPr/>
          </p:nvSpPr>
          <p:spPr bwMode="auto">
            <a:xfrm>
              <a:off x="1796142" y="1981202"/>
              <a:ext cx="990600"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Surplus</a:t>
              </a:r>
              <a:r>
                <a:rPr lang="en-US" sz="1600" dirty="0">
                  <a:solidFill>
                    <a:srgbClr val="800080"/>
                  </a:solidFill>
                </a:rPr>
                <a:t> </a:t>
              </a:r>
            </a:p>
          </p:txBody>
        </p:sp>
        <p:sp>
          <p:nvSpPr>
            <p:cNvPr id="100" name="Left Brace 99"/>
            <p:cNvSpPr/>
            <p:nvPr/>
          </p:nvSpPr>
          <p:spPr>
            <a:xfrm rot="5400000">
              <a:off x="2095500" y="1866900"/>
              <a:ext cx="304800" cy="1295400"/>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7" name="Group 79"/>
          <p:cNvGrpSpPr>
            <a:grpSpLocks/>
          </p:cNvGrpSpPr>
          <p:nvPr/>
        </p:nvGrpSpPr>
        <p:grpSpPr bwMode="auto">
          <a:xfrm>
            <a:off x="1554660" y="2610225"/>
            <a:ext cx="298480" cy="2166938"/>
            <a:chOff x="2901920" y="2743994"/>
            <a:chExt cx="298480" cy="2166560"/>
          </a:xfrm>
        </p:grpSpPr>
        <p:cxnSp>
          <p:nvCxnSpPr>
            <p:cNvPr id="81" name="Straight Connector 80"/>
            <p:cNvCxnSpPr/>
            <p:nvPr/>
          </p:nvCxnSpPr>
          <p:spPr>
            <a:xfrm rot="5400000">
              <a:off x="2133666" y="3657440"/>
              <a:ext cx="1828481"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48" name="TextBox 81"/>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4</a:t>
              </a:r>
            </a:p>
          </p:txBody>
        </p:sp>
      </p:grpSp>
      <p:grpSp>
        <p:nvGrpSpPr>
          <p:cNvPr id="46141" name="Group 25"/>
          <p:cNvGrpSpPr>
            <a:grpSpLocks/>
          </p:cNvGrpSpPr>
          <p:nvPr/>
        </p:nvGrpSpPr>
        <p:grpSpPr bwMode="auto">
          <a:xfrm>
            <a:off x="2816739" y="2602288"/>
            <a:ext cx="412047" cy="2165350"/>
            <a:chOff x="3962400" y="2743994"/>
            <a:chExt cx="412292" cy="2166560"/>
          </a:xfrm>
        </p:grpSpPr>
        <p:cxnSp>
          <p:nvCxnSpPr>
            <p:cNvPr id="27" name="Straight Connector 26"/>
            <p:cNvCxnSpPr/>
            <p:nvPr/>
          </p:nvCxnSpPr>
          <p:spPr>
            <a:xfrm rot="5400000">
              <a:off x="3277814" y="3657316"/>
              <a:ext cx="182823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44" name="TextBox 27"/>
            <p:cNvSpPr txBox="1">
              <a:spLocks noChangeArrowheads="1"/>
            </p:cNvSpPr>
            <p:nvPr/>
          </p:nvSpPr>
          <p:spPr bwMode="auto">
            <a:xfrm>
              <a:off x="3962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grpSp>
      <p:grpSp>
        <p:nvGrpSpPr>
          <p:cNvPr id="18" name="Group 17"/>
          <p:cNvGrpSpPr/>
          <p:nvPr/>
        </p:nvGrpSpPr>
        <p:grpSpPr>
          <a:xfrm>
            <a:off x="4461186" y="1028208"/>
            <a:ext cx="4180089" cy="3777967"/>
            <a:chOff x="4461186" y="1028208"/>
            <a:chExt cx="4180089" cy="3777967"/>
          </a:xfrm>
        </p:grpSpPr>
        <p:cxnSp>
          <p:nvCxnSpPr>
            <p:cNvPr id="109" name="Straight Connector 108"/>
            <p:cNvCxnSpPr/>
            <p:nvPr/>
          </p:nvCxnSpPr>
          <p:spPr bwMode="auto">
            <a:xfrm rot="5400000">
              <a:off x="3459676" y="2838826"/>
              <a:ext cx="32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140" name="TextBox 109"/>
            <p:cNvSpPr txBox="1">
              <a:spLocks noChangeArrowheads="1"/>
            </p:cNvSpPr>
            <p:nvPr/>
          </p:nvSpPr>
          <p:spPr bwMode="auto">
            <a:xfrm>
              <a:off x="4461186" y="1240975"/>
              <a:ext cx="651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sp>
          <p:nvSpPr>
            <p:cNvPr id="70" name="TextBox 69"/>
            <p:cNvSpPr txBox="1">
              <a:spLocks noChangeArrowheads="1"/>
            </p:cNvSpPr>
            <p:nvPr/>
          </p:nvSpPr>
          <p:spPr bwMode="auto">
            <a:xfrm>
              <a:off x="5982788" y="1028208"/>
              <a:ext cx="14944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latin typeface="+mn-lt"/>
                </a:rPr>
                <a:t>Excess Demand</a:t>
              </a:r>
              <a:endParaRPr lang="en-US" sz="1600" b="1" dirty="0">
                <a:latin typeface="+mn-lt"/>
              </a:endParaRPr>
            </a:p>
          </p:txBody>
        </p:sp>
        <p:cxnSp>
          <p:nvCxnSpPr>
            <p:cNvPr id="112" name="Straight Connector 111"/>
            <p:cNvCxnSpPr/>
            <p:nvPr/>
          </p:nvCxnSpPr>
          <p:spPr bwMode="auto">
            <a:xfrm>
              <a:off x="5059875" y="4439025"/>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137" name="TextBox 112"/>
            <p:cNvSpPr txBox="1">
              <a:spLocks noChangeArrowheads="1"/>
            </p:cNvSpPr>
            <p:nvPr/>
          </p:nvSpPr>
          <p:spPr bwMode="auto">
            <a:xfrm>
              <a:off x="7687994" y="44676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46138" name="TextBox 113"/>
            <p:cNvSpPr txBox="1">
              <a:spLocks noChangeArrowheads="1"/>
            </p:cNvSpPr>
            <p:nvPr/>
          </p:nvSpPr>
          <p:spPr bwMode="auto">
            <a:xfrm>
              <a:off x="4907475" y="4439025"/>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cxnSp>
          <p:nvCxnSpPr>
            <p:cNvPr id="116" name="Straight Connector 115"/>
            <p:cNvCxnSpPr/>
            <p:nvPr/>
          </p:nvCxnSpPr>
          <p:spPr bwMode="auto">
            <a:xfrm>
              <a:off x="5321813" y="2229225"/>
              <a:ext cx="2362200" cy="1600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135" name="TextBox 116"/>
            <p:cNvSpPr txBox="1">
              <a:spLocks noChangeArrowheads="1"/>
            </p:cNvSpPr>
            <p:nvPr/>
          </p:nvSpPr>
          <p:spPr bwMode="auto">
            <a:xfrm>
              <a:off x="7531567" y="3448423"/>
              <a:ext cx="958896" cy="33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Demand</a:t>
              </a:r>
              <a:endParaRPr lang="en-US" sz="1600" baseline="-25000" dirty="0"/>
            </a:p>
          </p:txBody>
        </p:sp>
        <p:cxnSp>
          <p:nvCxnSpPr>
            <p:cNvPr id="129" name="Straight Connector 128"/>
            <p:cNvCxnSpPr/>
            <p:nvPr/>
          </p:nvCxnSpPr>
          <p:spPr bwMode="auto">
            <a:xfrm flipV="1">
              <a:off x="5517075" y="2076819"/>
              <a:ext cx="2590803" cy="167639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127" name="TextBox 129"/>
            <p:cNvSpPr txBox="1">
              <a:spLocks noChangeArrowheads="1"/>
            </p:cNvSpPr>
            <p:nvPr/>
          </p:nvSpPr>
          <p:spPr bwMode="auto">
            <a:xfrm>
              <a:off x="5393772" y="1907542"/>
              <a:ext cx="8673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22" name="Group 117"/>
          <p:cNvGrpSpPr>
            <a:grpSpLocks/>
          </p:cNvGrpSpPr>
          <p:nvPr/>
        </p:nvGrpSpPr>
        <p:grpSpPr bwMode="auto">
          <a:xfrm>
            <a:off x="6431475" y="3067425"/>
            <a:ext cx="298450" cy="1709738"/>
            <a:chOff x="2901920" y="3201194"/>
            <a:chExt cx="298480" cy="1709360"/>
          </a:xfrm>
        </p:grpSpPr>
        <p:cxnSp>
          <p:nvCxnSpPr>
            <p:cNvPr id="119" name="Straight Connector 118"/>
            <p:cNvCxnSpPr/>
            <p:nvPr/>
          </p:nvCxnSpPr>
          <p:spPr>
            <a:xfrm rot="5400000">
              <a:off x="2361543" y="3886048"/>
              <a:ext cx="1371297"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33" name="TextBox 119"/>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7</a:t>
              </a:r>
            </a:p>
          </p:txBody>
        </p:sp>
      </p:grpSp>
      <p:grpSp>
        <p:nvGrpSpPr>
          <p:cNvPr id="46153" name="Group 46152"/>
          <p:cNvGrpSpPr/>
          <p:nvPr/>
        </p:nvGrpSpPr>
        <p:grpSpPr>
          <a:xfrm>
            <a:off x="4390900" y="2880100"/>
            <a:ext cx="2234603" cy="339725"/>
            <a:chOff x="4390900" y="2880100"/>
            <a:chExt cx="2234603" cy="339725"/>
          </a:xfrm>
        </p:grpSpPr>
        <p:grpSp>
          <p:nvGrpSpPr>
            <p:cNvPr id="25" name="Group 124"/>
            <p:cNvGrpSpPr>
              <a:grpSpLocks/>
            </p:cNvGrpSpPr>
            <p:nvPr/>
          </p:nvGrpSpPr>
          <p:grpSpPr bwMode="auto">
            <a:xfrm>
              <a:off x="4390900" y="2880100"/>
              <a:ext cx="2192975" cy="339725"/>
              <a:chOff x="1147998" y="3014246"/>
              <a:chExt cx="2192975" cy="338554"/>
            </a:xfrm>
          </p:grpSpPr>
          <p:cxnSp>
            <p:nvCxnSpPr>
              <p:cNvPr id="126" name="Straight Connector 125"/>
              <p:cNvCxnSpPr/>
              <p:nvPr/>
            </p:nvCxnSpPr>
            <p:spPr>
              <a:xfrm>
                <a:off x="1828086" y="3200925"/>
                <a:ext cx="1512887" cy="15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29" name="TextBox 126"/>
              <p:cNvSpPr txBox="1">
                <a:spLocks noChangeArrowheads="1"/>
              </p:cNvSpPr>
              <p:nvPr/>
            </p:nvSpPr>
            <p:spPr bwMode="auto">
              <a:xfrm>
                <a:off x="1147998"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132" name="Freeform 183"/>
            <p:cNvSpPr>
              <a:spLocks/>
            </p:cNvSpPr>
            <p:nvPr/>
          </p:nvSpPr>
          <p:spPr bwMode="auto">
            <a:xfrm>
              <a:off x="6488343" y="300075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sz="1600"/>
            </a:p>
          </p:txBody>
        </p:sp>
      </p:grpSp>
      <p:grpSp>
        <p:nvGrpSpPr>
          <p:cNvPr id="46151" name="Group 46150"/>
          <p:cNvGrpSpPr/>
          <p:nvPr/>
        </p:nvGrpSpPr>
        <p:grpSpPr>
          <a:xfrm>
            <a:off x="5931413" y="3591296"/>
            <a:ext cx="1295399" cy="667656"/>
            <a:chOff x="5931413" y="3591296"/>
            <a:chExt cx="1295399" cy="667656"/>
          </a:xfrm>
        </p:grpSpPr>
        <p:sp>
          <p:nvSpPr>
            <p:cNvPr id="46124" name="TextBox 133"/>
            <p:cNvSpPr txBox="1">
              <a:spLocks noChangeArrowheads="1"/>
            </p:cNvSpPr>
            <p:nvPr/>
          </p:nvSpPr>
          <p:spPr bwMode="auto">
            <a:xfrm>
              <a:off x="6160170" y="3920124"/>
              <a:ext cx="1033302" cy="3388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Shortage</a:t>
              </a:r>
            </a:p>
          </p:txBody>
        </p:sp>
        <p:sp>
          <p:nvSpPr>
            <p:cNvPr id="135" name="Left Brace 134"/>
            <p:cNvSpPr/>
            <p:nvPr/>
          </p:nvSpPr>
          <p:spPr bwMode="auto">
            <a:xfrm rot="16200000">
              <a:off x="6426713" y="3095996"/>
              <a:ext cx="304800" cy="129539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144" name="Straight Connector 143"/>
          <p:cNvCxnSpPr/>
          <p:nvPr/>
        </p:nvCxnSpPr>
        <p:spPr bwMode="auto">
          <a:xfrm rot="5400000">
            <a:off x="6807714" y="3977063"/>
            <a:ext cx="92392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19" name="TextBox 144"/>
          <p:cNvSpPr txBox="1">
            <a:spLocks noChangeArrowheads="1"/>
          </p:cNvSpPr>
          <p:nvPr/>
        </p:nvSpPr>
        <p:spPr bwMode="auto">
          <a:xfrm>
            <a:off x="7041077" y="4438561"/>
            <a:ext cx="412508" cy="33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cxnSp>
        <p:nvCxnSpPr>
          <p:cNvPr id="139" name="Straight Connector 138"/>
          <p:cNvCxnSpPr/>
          <p:nvPr/>
        </p:nvCxnSpPr>
        <p:spPr bwMode="auto">
          <a:xfrm rot="5400000">
            <a:off x="5436113" y="3975475"/>
            <a:ext cx="922338"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23" name="TextBox 139"/>
          <p:cNvSpPr txBox="1">
            <a:spLocks noChangeArrowheads="1"/>
          </p:cNvSpPr>
          <p:nvPr/>
        </p:nvSpPr>
        <p:spPr bwMode="auto">
          <a:xfrm>
            <a:off x="5751995" y="4437186"/>
            <a:ext cx="298480" cy="338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4</a:t>
            </a:r>
          </a:p>
        </p:txBody>
      </p:sp>
      <p:grpSp>
        <p:nvGrpSpPr>
          <p:cNvPr id="46150" name="Group 46149"/>
          <p:cNvGrpSpPr/>
          <p:nvPr/>
        </p:nvGrpSpPr>
        <p:grpSpPr>
          <a:xfrm>
            <a:off x="4388595" y="3329359"/>
            <a:ext cx="2942040" cy="338554"/>
            <a:chOff x="4388595" y="3329359"/>
            <a:chExt cx="2942040" cy="338554"/>
          </a:xfrm>
        </p:grpSpPr>
        <p:cxnSp>
          <p:nvCxnSpPr>
            <p:cNvPr id="122" name="Straight Connector 121"/>
            <p:cNvCxnSpPr/>
            <p:nvPr/>
          </p:nvCxnSpPr>
          <p:spPr bwMode="auto">
            <a:xfrm>
              <a:off x="5059880" y="3515096"/>
              <a:ext cx="220980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131" name="TextBox 122"/>
            <p:cNvSpPr txBox="1">
              <a:spLocks noChangeArrowheads="1"/>
            </p:cNvSpPr>
            <p:nvPr/>
          </p:nvSpPr>
          <p:spPr bwMode="auto">
            <a:xfrm>
              <a:off x="4388595" y="3329359"/>
              <a:ext cx="6976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t>
              </a:r>
              <a:r>
                <a:rPr lang="en-US" sz="1600" dirty="0" smtClean="0"/>
                <a:t>1.50</a:t>
              </a:r>
              <a:endParaRPr lang="en-US" sz="1600" dirty="0"/>
            </a:p>
          </p:txBody>
        </p:sp>
        <p:sp>
          <p:nvSpPr>
            <p:cNvPr id="131" name="Freeform 183"/>
            <p:cNvSpPr>
              <a:spLocks/>
            </p:cNvSpPr>
            <p:nvPr/>
          </p:nvSpPr>
          <p:spPr bwMode="auto">
            <a:xfrm>
              <a:off x="71934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24" name="Freeform 183"/>
            <p:cNvSpPr>
              <a:spLocks/>
            </p:cNvSpPr>
            <p:nvPr/>
          </p:nvSpPr>
          <p:spPr bwMode="auto">
            <a:xfrm>
              <a:off x="58218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sp>
        <p:nvSpPr>
          <p:cNvPr id="31" name="Rectangle 30"/>
          <p:cNvSpPr/>
          <p:nvPr/>
        </p:nvSpPr>
        <p:spPr>
          <a:xfrm>
            <a:off x="63130" y="5788947"/>
            <a:ext cx="9128370" cy="830997"/>
          </a:xfrm>
          <a:prstGeom prst="rect">
            <a:avLst/>
          </a:prstGeom>
        </p:spPr>
        <p:txBody>
          <a:bodyPr wrap="square">
            <a:spAutoFit/>
          </a:bodyPr>
          <a:lstStyle/>
          <a:p>
            <a:pPr lvl="0"/>
            <a:r>
              <a:rPr lang="en-US" sz="1600" dirty="0" smtClean="0">
                <a:solidFill>
                  <a:prstClr val="black"/>
                </a:solidFill>
                <a:latin typeface="+mn-lt"/>
              </a:rPr>
              <a:t>Suppose market </a:t>
            </a:r>
            <a:r>
              <a:rPr lang="en-US" sz="1600" dirty="0">
                <a:solidFill>
                  <a:prstClr val="black"/>
                </a:solidFill>
                <a:latin typeface="+mn-lt"/>
              </a:rPr>
              <a:t>price </a:t>
            </a:r>
            <a:r>
              <a:rPr lang="en-US" sz="1600" dirty="0" smtClean="0">
                <a:solidFill>
                  <a:prstClr val="black"/>
                </a:solidFill>
                <a:latin typeface="+mn-lt"/>
              </a:rPr>
              <a:t>is </a:t>
            </a:r>
            <a:r>
              <a:rPr lang="en-US" sz="1600" dirty="0">
                <a:solidFill>
                  <a:prstClr val="black"/>
                </a:solidFill>
                <a:latin typeface="+mn-lt"/>
              </a:rPr>
              <a:t>$</a:t>
            </a:r>
            <a:r>
              <a:rPr lang="en-US" sz="1600" dirty="0" smtClean="0">
                <a:solidFill>
                  <a:prstClr val="black"/>
                </a:solidFill>
                <a:latin typeface="+mn-lt"/>
              </a:rPr>
              <a:t>1.50, </a:t>
            </a:r>
            <a:r>
              <a:rPr lang="en-US" sz="1600" dirty="0">
                <a:solidFill>
                  <a:prstClr val="black"/>
                </a:solidFill>
                <a:latin typeface="+mn-lt"/>
              </a:rPr>
              <a:t>the quantity demanded (10 </a:t>
            </a:r>
            <a:r>
              <a:rPr lang="en-US" sz="1600" dirty="0" smtClean="0">
                <a:solidFill>
                  <a:prstClr val="black"/>
                </a:solidFill>
                <a:latin typeface="+mn-lt"/>
              </a:rPr>
              <a:t>burgers</a:t>
            </a:r>
            <a:r>
              <a:rPr lang="en-US" sz="1600" dirty="0">
                <a:solidFill>
                  <a:prstClr val="black"/>
                </a:solidFill>
                <a:latin typeface="+mn-lt"/>
              </a:rPr>
              <a:t>) exceeds the quantity supplied (4 </a:t>
            </a:r>
            <a:r>
              <a:rPr lang="en-US" sz="1600" dirty="0" smtClean="0">
                <a:solidFill>
                  <a:prstClr val="black"/>
                </a:solidFill>
                <a:latin typeface="+mn-lt"/>
              </a:rPr>
              <a:t>burgers</a:t>
            </a:r>
            <a:r>
              <a:rPr lang="en-US" sz="1600" dirty="0">
                <a:solidFill>
                  <a:prstClr val="black"/>
                </a:solidFill>
                <a:latin typeface="+mn-lt"/>
              </a:rPr>
              <a:t>). With </a:t>
            </a:r>
            <a:r>
              <a:rPr lang="en-US" sz="1600" dirty="0" smtClean="0">
                <a:solidFill>
                  <a:prstClr val="black"/>
                </a:solidFill>
                <a:latin typeface="+mn-lt"/>
              </a:rPr>
              <a:t>more </a:t>
            </a:r>
            <a:r>
              <a:rPr lang="en-US" sz="1600" dirty="0">
                <a:solidFill>
                  <a:prstClr val="black"/>
                </a:solidFill>
                <a:latin typeface="+mn-lt"/>
              </a:rPr>
              <a:t>buyers </a:t>
            </a:r>
            <a:r>
              <a:rPr lang="en-US" sz="1600" dirty="0" smtClean="0">
                <a:solidFill>
                  <a:prstClr val="black"/>
                </a:solidFill>
                <a:latin typeface="+mn-lt"/>
              </a:rPr>
              <a:t>and goods available, suppliers </a:t>
            </a:r>
            <a:r>
              <a:rPr lang="en-US" sz="1600" dirty="0">
                <a:solidFill>
                  <a:prstClr val="black"/>
                </a:solidFill>
                <a:latin typeface="+mn-lt"/>
              </a:rPr>
              <a:t>take advantage of the shortage by raising the price. T</a:t>
            </a:r>
            <a:r>
              <a:rPr lang="en-US" sz="1600" dirty="0" smtClean="0">
                <a:solidFill>
                  <a:prstClr val="black"/>
                </a:solidFill>
                <a:latin typeface="+mn-lt"/>
              </a:rPr>
              <a:t>he </a:t>
            </a:r>
            <a:r>
              <a:rPr lang="en-US" sz="1600" dirty="0">
                <a:solidFill>
                  <a:prstClr val="black"/>
                </a:solidFill>
                <a:latin typeface="+mn-lt"/>
              </a:rPr>
              <a:t>price adjustment moves the market toward the </a:t>
            </a:r>
            <a:r>
              <a:rPr lang="en-US" sz="1600" dirty="0" smtClean="0">
                <a:solidFill>
                  <a:prstClr val="black"/>
                </a:solidFill>
                <a:latin typeface="+mn-lt"/>
              </a:rPr>
              <a:t>equilibrium.</a:t>
            </a:r>
            <a:endParaRPr lang="en-US" sz="1600" dirty="0">
              <a:solidFill>
                <a:prstClr val="black"/>
              </a:solidFill>
              <a:latin typeface="+mn-lt"/>
            </a:endParaRPr>
          </a:p>
        </p:txBody>
      </p:sp>
      <p:sp>
        <p:nvSpPr>
          <p:cNvPr id="86" name="Title 1"/>
          <p:cNvSpPr>
            <a:spLocks noGrp="1"/>
          </p:cNvSpPr>
          <p:nvPr>
            <p:ph type="title"/>
          </p:nvPr>
        </p:nvSpPr>
        <p:spPr bwMode="auto">
          <a:xfrm>
            <a:off x="4401081" y="250888"/>
            <a:ext cx="4285718"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cxnSp>
        <p:nvCxnSpPr>
          <p:cNvPr id="46147" name="Straight Arrow Connector 46146"/>
          <p:cNvCxnSpPr/>
          <p:nvPr/>
        </p:nvCxnSpPr>
        <p:spPr>
          <a:xfrm>
            <a:off x="1722533" y="2753100"/>
            <a:ext cx="325569"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469519" y="2701105"/>
            <a:ext cx="0" cy="2156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flipV="1">
            <a:off x="6664678" y="3260146"/>
            <a:ext cx="363376" cy="2384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V="1">
            <a:off x="4786755" y="3154791"/>
            <a:ext cx="0" cy="21071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7" name="Freeform 183"/>
          <p:cNvSpPr>
            <a:spLocks/>
          </p:cNvSpPr>
          <p:nvPr/>
        </p:nvSpPr>
        <p:spPr bwMode="auto">
          <a:xfrm>
            <a:off x="2973902" y="253402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
        <p:nvSpPr>
          <p:cNvPr id="36" name="Freeform 183"/>
          <p:cNvSpPr>
            <a:spLocks/>
          </p:cNvSpPr>
          <p:nvPr/>
        </p:nvSpPr>
        <p:spPr bwMode="auto">
          <a:xfrm>
            <a:off x="1630875" y="25403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6141"/>
                                        </p:tgtEl>
                                        <p:attrNameLst>
                                          <p:attrName>style.visibility</p:attrName>
                                        </p:attrNameLst>
                                      </p:cBhvr>
                                      <p:to>
                                        <p:strVal val="visible"/>
                                      </p:to>
                                    </p:set>
                                    <p:animEffect transition="in" filter="wipe(up)">
                                      <p:cBhvr>
                                        <p:cTn id="7" dur="500"/>
                                        <p:tgtEl>
                                          <p:spTgt spid="461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1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89"/>
                                        </p:tgtEl>
                                        <p:attrNameLst>
                                          <p:attrName>style.visibility</p:attrName>
                                        </p:attrNameLst>
                                      </p:cBhvr>
                                      <p:to>
                                        <p:strVal val="visible"/>
                                      </p:to>
                                    </p:set>
                                    <p:animEffect transition="in" filter="wipe(up)">
                                      <p:cBhvr>
                                        <p:cTn id="25" dur="500"/>
                                        <p:tgtEl>
                                          <p:spTgt spid="8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2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61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39"/>
                                        </p:tgtEl>
                                        <p:attrNameLst>
                                          <p:attrName>style.visibility</p:attrName>
                                        </p:attrNameLst>
                                      </p:cBhvr>
                                      <p:to>
                                        <p:strVal val="visible"/>
                                      </p:to>
                                    </p:set>
                                    <p:animEffect transition="in" filter="wipe(up)">
                                      <p:cBhvr>
                                        <p:cTn id="47" dur="500"/>
                                        <p:tgtEl>
                                          <p:spTgt spid="13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46123"/>
                                        </p:tgtEl>
                                        <p:attrNameLst>
                                          <p:attrName>style.visibility</p:attrName>
                                        </p:attrNameLst>
                                      </p:cBhvr>
                                      <p:to>
                                        <p:strVal val="visible"/>
                                      </p:to>
                                    </p:set>
                                    <p:animEffect transition="in" filter="wipe(up)">
                                      <p:cBhvr>
                                        <p:cTn id="50" dur="500"/>
                                        <p:tgtEl>
                                          <p:spTgt spid="4612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44"/>
                                        </p:tgtEl>
                                        <p:attrNameLst>
                                          <p:attrName>style.visibility</p:attrName>
                                        </p:attrNameLst>
                                      </p:cBhvr>
                                      <p:to>
                                        <p:strVal val="visible"/>
                                      </p:to>
                                    </p:set>
                                    <p:animEffect transition="in" filter="wipe(up)">
                                      <p:cBhvr>
                                        <p:cTn id="55" dur="500"/>
                                        <p:tgtEl>
                                          <p:spTgt spid="144"/>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46119"/>
                                        </p:tgtEl>
                                        <p:attrNameLst>
                                          <p:attrName>style.visibility</p:attrName>
                                        </p:attrNameLst>
                                      </p:cBhvr>
                                      <p:to>
                                        <p:strVal val="visible"/>
                                      </p:to>
                                    </p:set>
                                    <p:animEffect transition="in" filter="wipe(up)">
                                      <p:cBhvr>
                                        <p:cTn id="58" dur="500"/>
                                        <p:tgtEl>
                                          <p:spTgt spid="46119"/>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615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fade">
                                      <p:cBhvr>
                                        <p:cTn id="67" dur="500"/>
                                        <p:tgtEl>
                                          <p:spTgt spid="96"/>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9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46153"/>
                                        </p:tgtEl>
                                        <p:attrNameLst>
                                          <p:attrName>style.visibility</p:attrName>
                                        </p:attrNameLst>
                                      </p:cBhvr>
                                      <p:to>
                                        <p:strVal val="visible"/>
                                      </p:to>
                                    </p:set>
                                    <p:animEffect transition="in" filter="wipe(left)">
                                      <p:cBhvr>
                                        <p:cTn id="76" dur="500"/>
                                        <p:tgtEl>
                                          <p:spTgt spid="4615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wipe(up)">
                                      <p:cBhvr>
                                        <p:cTn id="8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19" grpId="0"/>
      <p:bldP spid="46123" grpId="0"/>
      <p:bldP spid="3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45325" y="1077686"/>
            <a:ext cx="8229600" cy="3320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Surplus (Excess supply) </a:t>
            </a:r>
          </a:p>
          <a:p>
            <a:pPr lvl="1"/>
            <a:r>
              <a:rPr lang="en-US" dirty="0" smtClean="0"/>
              <a:t>Quantity supplied &gt; quantity demanded</a:t>
            </a:r>
          </a:p>
          <a:p>
            <a:pPr lvl="1"/>
            <a:r>
              <a:rPr lang="en-US" dirty="0" smtClean="0"/>
              <a:t>Downward pressure on price</a:t>
            </a:r>
          </a:p>
          <a:p>
            <a:r>
              <a:rPr lang="en-US" dirty="0" smtClean="0"/>
              <a:t>Shortage (Excess demand) </a:t>
            </a:r>
          </a:p>
          <a:p>
            <a:pPr lvl="1"/>
            <a:r>
              <a:rPr lang="en-US" dirty="0" smtClean="0"/>
              <a:t>Quantity demanded &gt; quantity supplied</a:t>
            </a:r>
          </a:p>
          <a:p>
            <a:pPr lvl="1"/>
            <a:r>
              <a:rPr lang="en-US" dirty="0" smtClean="0"/>
              <a:t>Upward pressure on price</a:t>
            </a:r>
          </a:p>
        </p:txBody>
      </p:sp>
      <p:sp>
        <p:nvSpPr>
          <p:cNvPr id="5" name="Title 1"/>
          <p:cNvSpPr>
            <a:spLocks noGrp="1"/>
          </p:cNvSpPr>
          <p:nvPr>
            <p:ph type="title"/>
          </p:nvPr>
        </p:nvSpPr>
        <p:spPr bwMode="auto">
          <a:xfrm>
            <a:off x="3562596" y="250888"/>
            <a:ext cx="5124203"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bwMode="auto">
          <a:xfrm>
            <a:off x="3503215" y="203388"/>
            <a:ext cx="5385460"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Organ Shortage</a:t>
            </a:r>
            <a:endParaRPr lang="en-US" dirty="0" smtClean="0">
              <a:solidFill>
                <a:schemeClr val="bg1">
                  <a:lumMod val="50000"/>
                </a:schemeClr>
              </a:solidFill>
            </a:endParaRPr>
          </a:p>
        </p:txBody>
      </p:sp>
      <p:sp>
        <p:nvSpPr>
          <p:cNvPr id="5"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7"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8" name="TextBox 7"/>
          <p:cNvSpPr txBox="1"/>
          <p:nvPr/>
        </p:nvSpPr>
        <p:spPr>
          <a:xfrm>
            <a:off x="304800" y="1219200"/>
            <a:ext cx="1752600" cy="369332"/>
          </a:xfrm>
          <a:prstGeom prst="rect">
            <a:avLst/>
          </a:prstGeom>
          <a:noFill/>
        </p:spPr>
        <p:txBody>
          <a:bodyPr wrap="square" rtlCol="0">
            <a:spAutoFit/>
          </a:bodyPr>
          <a:lstStyle/>
          <a:p>
            <a:r>
              <a:rPr lang="en-US" sz="1800" dirty="0" smtClean="0">
                <a:solidFill>
                  <a:srgbClr val="0070C0"/>
                </a:solidFill>
              </a:rPr>
              <a:t>Kidney Market</a:t>
            </a:r>
            <a:endParaRPr lang="en-US" sz="1800" dirty="0">
              <a:solidFill>
                <a:srgbClr val="0070C0"/>
              </a:solidFill>
            </a:endParaRPr>
          </a:p>
        </p:txBody>
      </p:sp>
      <p:sp>
        <p:nvSpPr>
          <p:cNvPr id="9" name="Rectangle 8"/>
          <p:cNvSpPr/>
          <p:nvPr/>
        </p:nvSpPr>
        <p:spPr>
          <a:xfrm>
            <a:off x="1066800" y="6457890"/>
            <a:ext cx="3429000" cy="400110"/>
          </a:xfrm>
          <a:prstGeom prst="rect">
            <a:avLst/>
          </a:prstGeom>
        </p:spPr>
        <p:txBody>
          <a:bodyPr wrap="square">
            <a:spAutoFit/>
          </a:bodyPr>
          <a:lstStyle/>
          <a:p>
            <a:r>
              <a:rPr lang="en-US" sz="1000" i="1" dirty="0" smtClean="0">
                <a:hlinkClick r:id="rId2"/>
              </a:rPr>
              <a:t>http://www.washingtonpost.com/wp-dyn/content/article/2007/04/13/AR2007041302066.html</a:t>
            </a:r>
            <a:r>
              <a:rPr lang="en-US" sz="1000" i="1" dirty="0" smtClean="0"/>
              <a:t> </a:t>
            </a:r>
            <a:endParaRPr lang="en-US" sz="1000" i="1" dirty="0"/>
          </a:p>
        </p:txBody>
      </p:sp>
      <p:sp>
        <p:nvSpPr>
          <p:cNvPr id="10" name="TextBox 9"/>
          <p:cNvSpPr txBox="1"/>
          <p:nvPr/>
        </p:nvSpPr>
        <p:spPr>
          <a:xfrm>
            <a:off x="457200" y="6457890"/>
            <a:ext cx="685800" cy="246221"/>
          </a:xfrm>
          <a:prstGeom prst="rect">
            <a:avLst/>
          </a:prstGeom>
          <a:noFill/>
        </p:spPr>
        <p:txBody>
          <a:bodyPr wrap="square" rtlCol="0">
            <a:spAutoFit/>
          </a:bodyPr>
          <a:lstStyle/>
          <a:p>
            <a:r>
              <a:rPr lang="en-US" sz="1000" i="1" dirty="0" smtClean="0"/>
              <a:t>Source:</a:t>
            </a:r>
            <a:endParaRPr lang="en-US" sz="1000" i="1" dirty="0"/>
          </a:p>
        </p:txBody>
      </p:sp>
      <p:sp>
        <p:nvSpPr>
          <p:cNvPr id="11" name="Rectangle 10">
            <a:hlinkClick r:id="rId2"/>
          </p:cNvPr>
          <p:cNvSpPr/>
          <p:nvPr/>
        </p:nvSpPr>
        <p:spPr>
          <a:xfrm>
            <a:off x="7086600" y="1752600"/>
            <a:ext cx="1716496" cy="769441"/>
          </a:xfrm>
          <a:prstGeom prst="rect">
            <a:avLst/>
          </a:prstGeom>
          <a:ln>
            <a:solidFill>
              <a:schemeClr val="accent2"/>
            </a:solidFill>
          </a:ln>
        </p:spPr>
        <p:txBody>
          <a:bodyPr wrap="square">
            <a:spAutoFit/>
          </a:bodyPr>
          <a:lstStyle/>
          <a:p>
            <a:r>
              <a:rPr lang="en-US" sz="1400" dirty="0" smtClean="0"/>
              <a:t>The Organ Market</a:t>
            </a:r>
          </a:p>
          <a:p>
            <a:r>
              <a:rPr lang="en-US" sz="1000" dirty="0" smtClean="0"/>
              <a:t>by William </a:t>
            </a:r>
            <a:r>
              <a:rPr lang="en-US" sz="1000" dirty="0" err="1" smtClean="0"/>
              <a:t>Saletan</a:t>
            </a:r>
            <a:endParaRPr lang="en-US" sz="1000" dirty="0" smtClean="0"/>
          </a:p>
          <a:p>
            <a:r>
              <a:rPr lang="en-US" sz="1000" dirty="0" smtClean="0"/>
              <a:t>Sunday, April 15, 2007</a:t>
            </a:r>
          </a:p>
          <a:p>
            <a:r>
              <a:rPr lang="en-US" sz="1000" dirty="0" smtClean="0"/>
              <a:t>washingtonpost.com</a:t>
            </a:r>
          </a:p>
        </p:txBody>
      </p:sp>
      <p:sp>
        <p:nvSpPr>
          <p:cNvPr id="12" name="Rectangle 11"/>
          <p:cNvSpPr/>
          <p:nvPr/>
        </p:nvSpPr>
        <p:spPr>
          <a:xfrm>
            <a:off x="609600" y="1676400"/>
            <a:ext cx="6172200" cy="584775"/>
          </a:xfrm>
          <a:prstGeom prst="rect">
            <a:avLst/>
          </a:prstGeom>
        </p:spPr>
        <p:txBody>
          <a:bodyPr wrap="square">
            <a:spAutoFit/>
          </a:bodyPr>
          <a:lstStyle/>
          <a:p>
            <a:r>
              <a:rPr lang="en-US" dirty="0" smtClean="0"/>
              <a:t>“More than 70,000 Americans are waiting for kidneys, and the list grows by almost 5,000 per year. People are dying.”</a:t>
            </a:r>
            <a:endParaRPr lang="en-US" dirty="0"/>
          </a:p>
        </p:txBody>
      </p:sp>
      <p:grpSp>
        <p:nvGrpSpPr>
          <p:cNvPr id="13" name="Group 12"/>
          <p:cNvGrpSpPr/>
          <p:nvPr/>
        </p:nvGrpSpPr>
        <p:grpSpPr>
          <a:xfrm>
            <a:off x="1219200" y="2514600"/>
            <a:ext cx="5181600" cy="3585865"/>
            <a:chOff x="533400" y="2667000"/>
            <a:chExt cx="5181600" cy="3585865"/>
          </a:xfrm>
        </p:grpSpPr>
        <p:cxnSp>
          <p:nvCxnSpPr>
            <p:cNvPr id="14" name="Straight Connector 13"/>
            <p:cNvCxnSpPr/>
            <p:nvPr/>
          </p:nvCxnSpPr>
          <p:spPr bwMode="auto">
            <a:xfrm rot="5400000">
              <a:off x="-304800" y="4267200"/>
              <a:ext cx="30480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bwMode="auto">
            <a:xfrm rot="10800000">
              <a:off x="1219200" y="5791200"/>
              <a:ext cx="38862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533400" y="2667000"/>
              <a:ext cx="685800" cy="461665"/>
            </a:xfrm>
            <a:prstGeom prst="rect">
              <a:avLst/>
            </a:prstGeom>
            <a:noFill/>
          </p:spPr>
          <p:txBody>
            <a:bodyPr wrap="square" rtlCol="0">
              <a:spAutoFit/>
            </a:bodyPr>
            <a:lstStyle/>
            <a:p>
              <a:r>
                <a:rPr lang="en-US" sz="1200" dirty="0" smtClean="0"/>
                <a:t>Kidney Price</a:t>
              </a:r>
              <a:endParaRPr lang="en-US" sz="1200" dirty="0"/>
            </a:p>
          </p:txBody>
        </p:sp>
        <p:sp>
          <p:nvSpPr>
            <p:cNvPr id="17" name="TextBox 16"/>
            <p:cNvSpPr txBox="1"/>
            <p:nvPr/>
          </p:nvSpPr>
          <p:spPr>
            <a:xfrm>
              <a:off x="4876800" y="5791200"/>
              <a:ext cx="838200" cy="461665"/>
            </a:xfrm>
            <a:prstGeom prst="rect">
              <a:avLst/>
            </a:prstGeom>
            <a:noFill/>
          </p:spPr>
          <p:txBody>
            <a:bodyPr wrap="square" rtlCol="0">
              <a:spAutoFit/>
            </a:bodyPr>
            <a:lstStyle/>
            <a:p>
              <a:r>
                <a:rPr lang="en-US" sz="1200" dirty="0" smtClean="0"/>
                <a:t>Kidney Quantity</a:t>
              </a:r>
              <a:endParaRPr lang="en-US" sz="1200" dirty="0"/>
            </a:p>
          </p:txBody>
        </p:sp>
      </p:grpSp>
      <p:cxnSp>
        <p:nvCxnSpPr>
          <p:cNvPr id="18" name="Straight Connector 17"/>
          <p:cNvCxnSpPr/>
          <p:nvPr/>
        </p:nvCxnSpPr>
        <p:spPr bwMode="auto">
          <a:xfrm rot="5400000">
            <a:off x="3162300" y="5067300"/>
            <a:ext cx="1143000" cy="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19" name="TextBox 18"/>
          <p:cNvSpPr txBox="1"/>
          <p:nvPr/>
        </p:nvSpPr>
        <p:spPr>
          <a:xfrm>
            <a:off x="3429000" y="5638800"/>
            <a:ext cx="762000" cy="276999"/>
          </a:xfrm>
          <a:prstGeom prst="rect">
            <a:avLst/>
          </a:prstGeom>
          <a:noFill/>
        </p:spPr>
        <p:txBody>
          <a:bodyPr wrap="square" rtlCol="0">
            <a:spAutoFit/>
          </a:bodyPr>
          <a:lstStyle/>
          <a:p>
            <a:r>
              <a:rPr lang="en-US" sz="1200" dirty="0" smtClean="0"/>
              <a:t>45,000</a:t>
            </a:r>
            <a:endParaRPr lang="en-US" sz="1200" dirty="0"/>
          </a:p>
        </p:txBody>
      </p:sp>
      <p:sp>
        <p:nvSpPr>
          <p:cNvPr id="20" name="TextBox 19"/>
          <p:cNvSpPr txBox="1"/>
          <p:nvPr/>
        </p:nvSpPr>
        <p:spPr>
          <a:xfrm>
            <a:off x="3200400" y="5867400"/>
            <a:ext cx="1143000" cy="246221"/>
          </a:xfrm>
          <a:prstGeom prst="rect">
            <a:avLst/>
          </a:prstGeom>
          <a:noFill/>
        </p:spPr>
        <p:txBody>
          <a:bodyPr wrap="square" rtlCol="0">
            <a:spAutoFit/>
          </a:bodyPr>
          <a:lstStyle/>
          <a:p>
            <a:r>
              <a:rPr lang="en-US" sz="1000" dirty="0" smtClean="0">
                <a:solidFill>
                  <a:srgbClr val="FF0000"/>
                </a:solidFill>
              </a:rPr>
              <a:t>25,000 more live</a:t>
            </a:r>
          </a:p>
        </p:txBody>
      </p:sp>
      <p:grpSp>
        <p:nvGrpSpPr>
          <p:cNvPr id="21" name="Group 20"/>
          <p:cNvGrpSpPr/>
          <p:nvPr/>
        </p:nvGrpSpPr>
        <p:grpSpPr>
          <a:xfrm>
            <a:off x="1905000" y="2895600"/>
            <a:ext cx="3733800" cy="3020199"/>
            <a:chOff x="1905000" y="2895600"/>
            <a:chExt cx="3733800" cy="3020199"/>
          </a:xfrm>
        </p:grpSpPr>
        <p:grpSp>
          <p:nvGrpSpPr>
            <p:cNvPr id="22" name="Group 21"/>
            <p:cNvGrpSpPr/>
            <p:nvPr/>
          </p:nvGrpSpPr>
          <p:grpSpPr>
            <a:xfrm>
              <a:off x="1905000" y="2895600"/>
              <a:ext cx="3733800" cy="2743200"/>
              <a:chOff x="1219200" y="3048000"/>
              <a:chExt cx="3733800" cy="2743200"/>
            </a:xfrm>
          </p:grpSpPr>
          <p:cxnSp>
            <p:nvCxnSpPr>
              <p:cNvPr id="26" name="Straight Connector 25"/>
              <p:cNvCxnSpPr/>
              <p:nvPr/>
            </p:nvCxnSpPr>
            <p:spPr bwMode="auto">
              <a:xfrm>
                <a:off x="1219200" y="3048000"/>
                <a:ext cx="3124200" cy="274320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27" name="TextBox 26"/>
              <p:cNvSpPr txBox="1"/>
              <p:nvPr/>
            </p:nvSpPr>
            <p:spPr>
              <a:xfrm>
                <a:off x="4114800" y="5181600"/>
                <a:ext cx="838200" cy="461665"/>
              </a:xfrm>
              <a:prstGeom prst="rect">
                <a:avLst/>
              </a:prstGeom>
              <a:noFill/>
            </p:spPr>
            <p:txBody>
              <a:bodyPr wrap="square" rtlCol="0">
                <a:spAutoFit/>
              </a:bodyPr>
              <a:lstStyle/>
              <a:p>
                <a:r>
                  <a:rPr lang="en-US" sz="1200" dirty="0" smtClean="0"/>
                  <a:t>Kidney Demand</a:t>
                </a:r>
                <a:endParaRPr lang="en-US" sz="1200" dirty="0"/>
              </a:p>
            </p:txBody>
          </p:sp>
        </p:grpSp>
        <p:grpSp>
          <p:nvGrpSpPr>
            <p:cNvPr id="23" name="Group 22"/>
            <p:cNvGrpSpPr/>
            <p:nvPr/>
          </p:nvGrpSpPr>
          <p:grpSpPr>
            <a:xfrm>
              <a:off x="4800600" y="5562600"/>
              <a:ext cx="838200" cy="353199"/>
              <a:chOff x="4800600" y="5562600"/>
              <a:chExt cx="838200" cy="353199"/>
            </a:xfrm>
          </p:grpSpPr>
          <p:sp>
            <p:nvSpPr>
              <p:cNvPr id="24" name="TextBox 23"/>
              <p:cNvSpPr txBox="1"/>
              <p:nvPr/>
            </p:nvSpPr>
            <p:spPr>
              <a:xfrm>
                <a:off x="4800600" y="5638800"/>
                <a:ext cx="838200" cy="276999"/>
              </a:xfrm>
              <a:prstGeom prst="rect">
                <a:avLst/>
              </a:prstGeom>
              <a:noFill/>
            </p:spPr>
            <p:txBody>
              <a:bodyPr wrap="square" rtlCol="0">
                <a:spAutoFit/>
              </a:bodyPr>
              <a:lstStyle/>
              <a:p>
                <a:r>
                  <a:rPr lang="en-US" sz="1200" dirty="0" smtClean="0"/>
                  <a:t>70,000</a:t>
                </a:r>
                <a:endParaRPr lang="en-US" sz="1200" dirty="0"/>
              </a:p>
            </p:txBody>
          </p:sp>
          <p:sp>
            <p:nvSpPr>
              <p:cNvPr id="25" name="Oval 24"/>
              <p:cNvSpPr/>
              <p:nvPr/>
            </p:nvSpPr>
            <p:spPr bwMode="auto">
              <a:xfrm>
                <a:off x="4953000" y="5562600"/>
                <a:ext cx="91440" cy="91440"/>
              </a:xfrm>
              <a:prstGeom prst="ellipse">
                <a:avLst/>
              </a:prstGeom>
              <a:solidFill>
                <a:srgbClr val="6666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grpSp>
      </p:grpSp>
      <p:grpSp>
        <p:nvGrpSpPr>
          <p:cNvPr id="28" name="Group 27"/>
          <p:cNvGrpSpPr/>
          <p:nvPr/>
        </p:nvGrpSpPr>
        <p:grpSpPr>
          <a:xfrm>
            <a:off x="1981200" y="2819400"/>
            <a:ext cx="3276600" cy="3448110"/>
            <a:chOff x="1981200" y="2819400"/>
            <a:chExt cx="3276600" cy="3448110"/>
          </a:xfrm>
        </p:grpSpPr>
        <p:grpSp>
          <p:nvGrpSpPr>
            <p:cNvPr id="29" name="Group 28"/>
            <p:cNvGrpSpPr/>
            <p:nvPr/>
          </p:nvGrpSpPr>
          <p:grpSpPr>
            <a:xfrm>
              <a:off x="2514600" y="2819400"/>
              <a:ext cx="2743200" cy="2819400"/>
              <a:chOff x="1828800" y="2971800"/>
              <a:chExt cx="2743200" cy="2819400"/>
            </a:xfrm>
          </p:grpSpPr>
          <p:cxnSp>
            <p:nvCxnSpPr>
              <p:cNvPr id="35" name="Straight Connector 34"/>
              <p:cNvCxnSpPr/>
              <p:nvPr/>
            </p:nvCxnSpPr>
            <p:spPr bwMode="auto">
              <a:xfrm flipV="1">
                <a:off x="1828800" y="3276600"/>
                <a:ext cx="2667000" cy="2514600"/>
              </a:xfrm>
              <a:prstGeom prst="line">
                <a:avLst/>
              </a:prstGeom>
              <a:solidFill>
                <a:schemeClr val="bg1"/>
              </a:solidFill>
              <a:ln w="9525" cap="flat" cmpd="sng" algn="ctr">
                <a:solidFill>
                  <a:srgbClr val="6666FF"/>
                </a:solidFill>
                <a:prstDash val="solid"/>
                <a:round/>
                <a:headEnd type="none" w="med" len="med"/>
                <a:tailEnd type="none" w="med" len="med"/>
              </a:ln>
              <a:effectLst/>
            </p:spPr>
          </p:cxnSp>
          <p:sp>
            <p:nvSpPr>
              <p:cNvPr id="36" name="TextBox 35"/>
              <p:cNvSpPr txBox="1"/>
              <p:nvPr/>
            </p:nvSpPr>
            <p:spPr>
              <a:xfrm>
                <a:off x="3733800" y="2971800"/>
                <a:ext cx="838200" cy="461665"/>
              </a:xfrm>
              <a:prstGeom prst="rect">
                <a:avLst/>
              </a:prstGeom>
              <a:noFill/>
            </p:spPr>
            <p:txBody>
              <a:bodyPr wrap="square" rtlCol="0">
                <a:spAutoFit/>
              </a:bodyPr>
              <a:lstStyle/>
              <a:p>
                <a:r>
                  <a:rPr lang="en-US" sz="1200" dirty="0" smtClean="0"/>
                  <a:t>Kidney Supply</a:t>
                </a:r>
              </a:p>
            </p:txBody>
          </p:sp>
        </p:grpSp>
        <p:grpSp>
          <p:nvGrpSpPr>
            <p:cNvPr id="30" name="Group 29"/>
            <p:cNvGrpSpPr/>
            <p:nvPr/>
          </p:nvGrpSpPr>
          <p:grpSpPr>
            <a:xfrm>
              <a:off x="1981200" y="5562600"/>
              <a:ext cx="838200" cy="704910"/>
              <a:chOff x="1981200" y="5562600"/>
              <a:chExt cx="838200" cy="704910"/>
            </a:xfrm>
          </p:grpSpPr>
          <p:grpSp>
            <p:nvGrpSpPr>
              <p:cNvPr id="31" name="Group 30"/>
              <p:cNvGrpSpPr/>
              <p:nvPr/>
            </p:nvGrpSpPr>
            <p:grpSpPr>
              <a:xfrm>
                <a:off x="1981200" y="5638800"/>
                <a:ext cx="838200" cy="628710"/>
                <a:chOff x="1295400" y="5791200"/>
                <a:chExt cx="838200" cy="628710"/>
              </a:xfrm>
            </p:grpSpPr>
            <p:sp>
              <p:nvSpPr>
                <p:cNvPr id="33" name="TextBox 32"/>
                <p:cNvSpPr txBox="1"/>
                <p:nvPr/>
              </p:nvSpPr>
              <p:spPr>
                <a:xfrm>
                  <a:off x="1295400" y="5791200"/>
                  <a:ext cx="838200" cy="276999"/>
                </a:xfrm>
                <a:prstGeom prst="rect">
                  <a:avLst/>
                </a:prstGeom>
                <a:noFill/>
              </p:spPr>
              <p:txBody>
                <a:bodyPr wrap="square" rtlCol="0">
                  <a:spAutoFit/>
                </a:bodyPr>
                <a:lstStyle/>
                <a:p>
                  <a:r>
                    <a:rPr lang="en-US" sz="1200" dirty="0" smtClean="0"/>
                    <a:t>20,000</a:t>
                  </a:r>
                  <a:endParaRPr lang="en-US" sz="1200" dirty="0"/>
                </a:p>
              </p:txBody>
            </p:sp>
            <p:sp>
              <p:nvSpPr>
                <p:cNvPr id="34" name="TextBox 33"/>
                <p:cNvSpPr txBox="1"/>
                <p:nvPr/>
              </p:nvSpPr>
              <p:spPr>
                <a:xfrm>
                  <a:off x="1295400" y="6019800"/>
                  <a:ext cx="609600" cy="400110"/>
                </a:xfrm>
                <a:prstGeom prst="rect">
                  <a:avLst/>
                </a:prstGeom>
                <a:noFill/>
              </p:spPr>
              <p:txBody>
                <a:bodyPr wrap="square" rtlCol="0">
                  <a:spAutoFit/>
                </a:bodyPr>
                <a:lstStyle/>
                <a:p>
                  <a:r>
                    <a:rPr lang="en-US" sz="1000" dirty="0" smtClean="0">
                      <a:solidFill>
                        <a:srgbClr val="FF0000"/>
                      </a:solidFill>
                    </a:rPr>
                    <a:t>Current Supply</a:t>
                  </a:r>
                </a:p>
              </p:txBody>
            </p:sp>
          </p:grpSp>
          <p:sp>
            <p:nvSpPr>
              <p:cNvPr id="32" name="Oval 31"/>
              <p:cNvSpPr/>
              <p:nvPr/>
            </p:nvSpPr>
            <p:spPr bwMode="auto">
              <a:xfrm>
                <a:off x="2499360" y="5562600"/>
                <a:ext cx="91440" cy="91440"/>
              </a:xfrm>
              <a:prstGeom prst="ellipse">
                <a:avLst/>
              </a:prstGeom>
              <a:solidFill>
                <a:srgbClr val="6666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grpSp>
      </p:grpSp>
      <p:sp>
        <p:nvSpPr>
          <p:cNvPr id="37" name="TextBox 36"/>
          <p:cNvSpPr txBox="1"/>
          <p:nvPr/>
        </p:nvSpPr>
        <p:spPr>
          <a:xfrm>
            <a:off x="6172200" y="3733800"/>
            <a:ext cx="2514600" cy="338554"/>
          </a:xfrm>
          <a:prstGeom prst="rect">
            <a:avLst/>
          </a:prstGeom>
          <a:noFill/>
        </p:spPr>
        <p:txBody>
          <a:bodyPr wrap="square" rtlCol="0">
            <a:spAutoFit/>
          </a:bodyPr>
          <a:lstStyle/>
          <a:p>
            <a:r>
              <a:rPr lang="en-US" dirty="0" smtClean="0"/>
              <a:t>What are the solutions?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right)">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ppt_x"/>
                                          </p:val>
                                        </p:tav>
                                        <p:tav tm="100000">
                                          <p:val>
                                            <p:strVal val="#ppt_x"/>
                                          </p:val>
                                        </p:tav>
                                      </p:tavLst>
                                    </p:anim>
                                    <p:anim calcmode="lin" valueType="num">
                                      <p:cBhvr additive="base">
                                        <p:cTn id="4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298868" y="274638"/>
            <a:ext cx="4387932" cy="7703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Demand </a:t>
            </a:r>
          </a:p>
        </p:txBody>
      </p:sp>
      <p:sp>
        <p:nvSpPr>
          <p:cNvPr id="3" name="Content Placeholder 2"/>
          <p:cNvSpPr>
            <a:spLocks noGrp="1"/>
          </p:cNvSpPr>
          <p:nvPr>
            <p:ph idx="1"/>
          </p:nvPr>
        </p:nvSpPr>
        <p:spPr bwMode="auto">
          <a:xfrm>
            <a:off x="457200" y="1255826"/>
            <a:ext cx="8229600" cy="10905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smtClean="0"/>
              <a:t>Quantity demanded </a:t>
            </a:r>
            <a:r>
              <a:rPr lang="en-US" sz="2800" dirty="0" smtClean="0"/>
              <a:t>–</a:t>
            </a:r>
            <a:r>
              <a:rPr lang="en-US" sz="2800" b="1" dirty="0" smtClean="0"/>
              <a:t> </a:t>
            </a:r>
            <a:r>
              <a:rPr lang="en-US" sz="2800" dirty="0" smtClean="0"/>
              <a:t>the amount of a good buyers are willing and able to purchase </a:t>
            </a:r>
          </a:p>
        </p:txBody>
      </p:sp>
      <p:sp>
        <p:nvSpPr>
          <p:cNvPr id="4" name="Content Placeholder 2"/>
          <p:cNvSpPr txBox="1">
            <a:spLocks/>
          </p:cNvSpPr>
          <p:nvPr/>
        </p:nvSpPr>
        <p:spPr bwMode="auto">
          <a:xfrm>
            <a:off x="455219" y="2346377"/>
            <a:ext cx="8229600" cy="1156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t>Law of demand </a:t>
            </a:r>
            <a:r>
              <a:rPr lang="en-US" sz="2800" dirty="0" smtClean="0"/>
              <a:t>– other things equal,</a:t>
            </a:r>
            <a:r>
              <a:rPr lang="en-US" sz="2800" dirty="0"/>
              <a:t> </a:t>
            </a:r>
            <a:r>
              <a:rPr lang="en-US" sz="2800" dirty="0" smtClean="0"/>
              <a:t>when the </a:t>
            </a:r>
            <a:r>
              <a:rPr lang="en-US" sz="2800" b="1" i="1" dirty="0" smtClean="0"/>
              <a:t>price</a:t>
            </a:r>
            <a:r>
              <a:rPr lang="en-US" sz="2800" dirty="0" smtClean="0"/>
              <a:t> of the good rises the </a:t>
            </a:r>
            <a:r>
              <a:rPr lang="en-US" sz="2800" b="1" i="1" dirty="0" smtClean="0"/>
              <a:t>quantity demanded </a:t>
            </a:r>
            <a:r>
              <a:rPr lang="en-US" sz="2800" dirty="0" smtClean="0"/>
              <a:t>of a good falls </a:t>
            </a:r>
          </a:p>
        </p:txBody>
      </p:sp>
      <p:sp>
        <p:nvSpPr>
          <p:cNvPr id="5" name="Content Placeholder 2"/>
          <p:cNvSpPr txBox="1">
            <a:spLocks/>
          </p:cNvSpPr>
          <p:nvPr/>
        </p:nvSpPr>
        <p:spPr bwMode="auto">
          <a:xfrm>
            <a:off x="447295" y="3347621"/>
            <a:ext cx="8427524" cy="1081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solidFill>
                  <a:schemeClr val="bg1">
                    <a:lumMod val="65000"/>
                  </a:schemeClr>
                </a:solidFill>
              </a:rPr>
              <a:t>Demand schedule – </a:t>
            </a:r>
            <a:r>
              <a:rPr lang="en-US" sz="2800" dirty="0" smtClean="0">
                <a:solidFill>
                  <a:schemeClr val="bg1">
                    <a:lumMod val="65000"/>
                  </a:schemeClr>
                </a:solidFill>
              </a:rPr>
              <a:t>a table illustrating the relationship between a price of a good and quantity demanded</a:t>
            </a:r>
          </a:p>
        </p:txBody>
      </p:sp>
      <p:sp>
        <p:nvSpPr>
          <p:cNvPr id="6" name="Content Placeholder 2"/>
          <p:cNvSpPr txBox="1">
            <a:spLocks/>
          </p:cNvSpPr>
          <p:nvPr/>
        </p:nvSpPr>
        <p:spPr bwMode="auto">
          <a:xfrm>
            <a:off x="443344" y="4428770"/>
            <a:ext cx="8427524" cy="11314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solidFill>
                  <a:schemeClr val="bg1">
                    <a:lumMod val="65000"/>
                  </a:schemeClr>
                </a:solidFill>
              </a:rPr>
              <a:t>Demand curve </a:t>
            </a:r>
            <a:r>
              <a:rPr lang="en-US" sz="2800" dirty="0" smtClean="0">
                <a:solidFill>
                  <a:schemeClr val="bg1">
                    <a:lumMod val="65000"/>
                  </a:schemeClr>
                </a:solidFill>
              </a:rPr>
              <a:t>– a graph illustrating the relationship between </a:t>
            </a:r>
            <a:r>
              <a:rPr lang="en-US" dirty="0">
                <a:solidFill>
                  <a:schemeClr val="bg1">
                    <a:lumMod val="65000"/>
                  </a:schemeClr>
                </a:solidFill>
              </a:rPr>
              <a:t>p</a:t>
            </a:r>
            <a:r>
              <a:rPr lang="en-US" dirty="0" smtClean="0">
                <a:solidFill>
                  <a:schemeClr val="bg1">
                    <a:lumMod val="65000"/>
                  </a:schemeClr>
                </a:solidFill>
              </a:rPr>
              <a:t>rice of a good and quantity demanded</a:t>
            </a:r>
          </a:p>
        </p:txBody>
      </p:sp>
      <p:sp>
        <p:nvSpPr>
          <p:cNvPr id="2" name="Rectangle 1"/>
          <p:cNvSpPr/>
          <p:nvPr/>
        </p:nvSpPr>
        <p:spPr>
          <a:xfrm>
            <a:off x="455219" y="5571699"/>
            <a:ext cx="7928760" cy="523220"/>
          </a:xfrm>
          <a:prstGeom prst="rect">
            <a:avLst/>
          </a:prstGeom>
        </p:spPr>
        <p:txBody>
          <a:bodyPr wrap="square">
            <a:spAutoFit/>
          </a:bodyPr>
          <a:lstStyle/>
          <a:p>
            <a:pPr marL="0" indent="0">
              <a:buNone/>
            </a:pPr>
            <a:r>
              <a:rPr lang="en-US" sz="2800" b="1" dirty="0">
                <a:latin typeface="+mn-lt"/>
              </a:rPr>
              <a:t>Individual </a:t>
            </a:r>
            <a:r>
              <a:rPr lang="en-US" sz="2800" b="1" dirty="0" smtClean="0">
                <a:latin typeface="+mn-lt"/>
              </a:rPr>
              <a:t>demand </a:t>
            </a:r>
            <a:r>
              <a:rPr lang="en-US" sz="2800" dirty="0" smtClean="0">
                <a:latin typeface="+mn-lt"/>
              </a:rPr>
              <a:t>– Demand of </a:t>
            </a:r>
            <a:r>
              <a:rPr lang="en-US" sz="2800" dirty="0">
                <a:latin typeface="+mn-lt"/>
              </a:rPr>
              <a:t>one individual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a:off x="4572000" y="1458913"/>
            <a:ext cx="45720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13"/>
          <p:cNvGrpSpPr>
            <a:grpSpLocks/>
          </p:cNvGrpSpPr>
          <p:nvPr/>
        </p:nvGrpSpPr>
        <p:grpSpPr bwMode="auto">
          <a:xfrm>
            <a:off x="4572000" y="2144713"/>
            <a:ext cx="4416425" cy="2743200"/>
            <a:chOff x="4572000" y="2057400"/>
            <a:chExt cx="4416197" cy="2743200"/>
          </a:xfrm>
        </p:grpSpPr>
        <p:cxnSp>
          <p:nvCxnSpPr>
            <p:cNvPr id="76" name="Straight Connector 75"/>
            <p:cNvCxnSpPr/>
            <p:nvPr/>
          </p:nvCxnSpPr>
          <p:spPr>
            <a:xfrm>
              <a:off x="4572000" y="2057400"/>
              <a:ext cx="3649475" cy="2743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533" name="TextBox 112"/>
            <p:cNvSpPr txBox="1">
              <a:spLocks noChangeArrowheads="1"/>
            </p:cNvSpPr>
            <p:nvPr/>
          </p:nvSpPr>
          <p:spPr bwMode="auto">
            <a:xfrm>
              <a:off x="7239000" y="3657600"/>
              <a:ext cx="17491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 curve</a:t>
              </a:r>
            </a:p>
          </p:txBody>
        </p:sp>
      </p:grpSp>
      <p:sp>
        <p:nvSpPr>
          <p:cNvPr id="18436" name="Title 1"/>
          <p:cNvSpPr>
            <a:spLocks noGrp="1"/>
          </p:cNvSpPr>
          <p:nvPr>
            <p:ph type="title"/>
          </p:nvPr>
        </p:nvSpPr>
        <p:spPr bwMode="auto">
          <a:xfrm>
            <a:off x="4025734" y="382375"/>
            <a:ext cx="5118265" cy="532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solidFill>
                  <a:schemeClr val="bg1">
                    <a:lumMod val="50000"/>
                  </a:schemeClr>
                </a:solidFill>
                <a:latin typeface="+mn-lt"/>
              </a:rPr>
              <a:t>D</a:t>
            </a:r>
            <a:r>
              <a:rPr lang="en-US" sz="2400" dirty="0" smtClean="0">
                <a:solidFill>
                  <a:schemeClr val="bg1">
                    <a:lumMod val="50000"/>
                  </a:schemeClr>
                </a:solidFill>
                <a:latin typeface="+mn-lt"/>
              </a:rPr>
              <a:t>emand schedule and demand curve</a:t>
            </a:r>
          </a:p>
        </p:txBody>
      </p:sp>
      <p:sp>
        <p:nvSpPr>
          <p:cNvPr id="5" name="TextBox 4"/>
          <p:cNvSpPr txBox="1">
            <a:spLocks noChangeArrowheads="1"/>
          </p:cNvSpPr>
          <p:nvPr/>
        </p:nvSpPr>
        <p:spPr bwMode="auto">
          <a:xfrm>
            <a:off x="93026" y="5657850"/>
            <a:ext cx="86699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smtClean="0">
                <a:latin typeface="+mn-lt"/>
              </a:rPr>
              <a:t>demand curve </a:t>
            </a:r>
            <a:r>
              <a:rPr lang="en-US" dirty="0" smtClean="0">
                <a:latin typeface="+mn-lt"/>
              </a:rPr>
              <a:t>– illustrates </a:t>
            </a:r>
            <a:r>
              <a:rPr lang="en-US" dirty="0">
                <a:latin typeface="+mn-lt"/>
              </a:rPr>
              <a:t>how the quantity demanded of the good changes as its price varies</a:t>
            </a:r>
            <a:r>
              <a:rPr lang="en-US" dirty="0" smtClean="0">
                <a:latin typeface="+mn-lt"/>
              </a:rPr>
              <a:t>.  Because a </a:t>
            </a:r>
            <a:r>
              <a:rPr lang="en-US" dirty="0">
                <a:latin typeface="+mn-lt"/>
              </a:rPr>
              <a:t>lower price increases the quantity demanded, the demand curve slopes downward.</a:t>
            </a:r>
          </a:p>
        </p:txBody>
      </p:sp>
      <p:graphicFrame>
        <p:nvGraphicFramePr>
          <p:cNvPr id="6" name="Table 5"/>
          <p:cNvGraphicFramePr>
            <a:graphicFrameLocks noGrp="1"/>
          </p:cNvGraphicFramePr>
          <p:nvPr>
            <p:extLst>
              <p:ext uri="{D42A27DB-BD31-4B8C-83A1-F6EECF244321}">
                <p14:modId xmlns:p14="http://schemas.microsoft.com/office/powerpoint/2010/main" val="792319314"/>
              </p:ext>
            </p:extLst>
          </p:nvPr>
        </p:nvGraphicFramePr>
        <p:xfrm>
          <a:off x="0" y="1990738"/>
          <a:ext cx="3513138" cy="2926036"/>
        </p:xfrm>
        <a:graphic>
          <a:graphicData uri="http://schemas.openxmlformats.org/drawingml/2006/table">
            <a:tbl>
              <a:tblPr>
                <a:tableStyleId>{5C22544A-7EE6-4342-B048-85BDC9FD1C3A}</a:tableStyleId>
              </a:tblPr>
              <a:tblGrid>
                <a:gridCol w="1655714"/>
                <a:gridCol w="1857424"/>
              </a:tblGrid>
              <a:tr h="639927">
                <a:tc>
                  <a:txBody>
                    <a:bodyPr/>
                    <a:lstStyle/>
                    <a:p>
                      <a:pPr algn="ctr"/>
                      <a:r>
                        <a:rPr lang="en-US" sz="1800" b="1" dirty="0" smtClean="0">
                          <a:solidFill>
                            <a:schemeClr val="bg1">
                              <a:lumMod val="50000"/>
                            </a:schemeClr>
                          </a:solidFill>
                        </a:rPr>
                        <a:t>Price of</a:t>
                      </a:r>
                    </a:p>
                    <a:p>
                      <a:pPr algn="ctr"/>
                      <a:r>
                        <a:rPr lang="en-US" sz="1800" b="1" dirty="0" smtClean="0">
                          <a:solidFill>
                            <a:schemeClr val="bg1">
                              <a:lumMod val="50000"/>
                            </a:schemeClr>
                          </a:solidFill>
                        </a:rPr>
                        <a:t>hamburgers</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Quantity of</a:t>
                      </a:r>
                    </a:p>
                    <a:p>
                      <a:pPr algn="ctr"/>
                      <a:r>
                        <a:rPr lang="en-US" sz="1800" b="1" dirty="0" smtClean="0">
                          <a:solidFill>
                            <a:schemeClr val="bg1">
                              <a:lumMod val="50000"/>
                            </a:schemeClr>
                          </a:solidFill>
                        </a:rPr>
                        <a:t>hamburgers demanded</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198">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12</a:t>
                      </a:r>
                    </a:p>
                    <a:p>
                      <a:pPr algn="ctr"/>
                      <a:r>
                        <a:rPr lang="en-US" sz="1800" dirty="0" smtClean="0"/>
                        <a:t>10</a:t>
                      </a:r>
                    </a:p>
                    <a:p>
                      <a:pPr algn="ctr"/>
                      <a:r>
                        <a:rPr lang="en-US" sz="1800" dirty="0" smtClean="0"/>
                        <a:t>8</a:t>
                      </a:r>
                    </a:p>
                    <a:p>
                      <a:pPr algn="ctr"/>
                      <a:r>
                        <a:rPr lang="en-US" sz="1800" dirty="0" smtClean="0"/>
                        <a:t>6</a:t>
                      </a:r>
                    </a:p>
                    <a:p>
                      <a:pPr algn="ctr"/>
                      <a:r>
                        <a:rPr lang="en-US" sz="1800" dirty="0" smtClean="0"/>
                        <a:t>4</a:t>
                      </a:r>
                    </a:p>
                    <a:p>
                      <a:pPr algn="ctr"/>
                      <a:r>
                        <a:rPr lang="en-US" sz="1800" dirty="0" smtClean="0"/>
                        <a:t>2</a:t>
                      </a:r>
                    </a:p>
                    <a:p>
                      <a:pPr algn="ctr"/>
                      <a:r>
                        <a:rPr lang="en-US" sz="1800" dirty="0" smtClean="0"/>
                        <a:t>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pSp>
        <p:nvGrpSpPr>
          <p:cNvPr id="3" name="Group 52"/>
          <p:cNvGrpSpPr>
            <a:grpSpLocks/>
          </p:cNvGrpSpPr>
          <p:nvPr/>
        </p:nvGrpSpPr>
        <p:grpSpPr bwMode="auto">
          <a:xfrm>
            <a:off x="4343400" y="4735514"/>
            <a:ext cx="4396676" cy="826839"/>
            <a:chOff x="4343400" y="4648200"/>
            <a:chExt cx="4396676" cy="826284"/>
          </a:xfrm>
        </p:grpSpPr>
        <p:cxnSp>
          <p:nvCxnSpPr>
            <p:cNvPr id="10" name="Straight Connector 9"/>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94"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18495" name="Group 14"/>
            <p:cNvGrpSpPr>
              <a:grpSpLocks/>
            </p:cNvGrpSpPr>
            <p:nvPr/>
          </p:nvGrpSpPr>
          <p:grpSpPr bwMode="auto">
            <a:xfrm>
              <a:off x="8001000" y="4648200"/>
              <a:ext cx="441146" cy="521732"/>
              <a:chOff x="8001000" y="4648200"/>
              <a:chExt cx="441146" cy="521732"/>
            </a:xfrm>
          </p:grpSpPr>
          <p:cxnSp>
            <p:nvCxnSpPr>
              <p:cNvPr id="13"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31"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18496" name="Group 15"/>
            <p:cNvGrpSpPr>
              <a:grpSpLocks/>
            </p:cNvGrpSpPr>
            <p:nvPr/>
          </p:nvGrpSpPr>
          <p:grpSpPr bwMode="auto">
            <a:xfrm>
              <a:off x="7391400" y="4648200"/>
              <a:ext cx="441146" cy="521732"/>
              <a:chOff x="8001000" y="4648200"/>
              <a:chExt cx="441146" cy="521732"/>
            </a:xfrm>
          </p:grpSpPr>
          <p:cxnSp>
            <p:nvCxnSpPr>
              <p:cNvPr id="1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9"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18497" name="Group 18"/>
            <p:cNvGrpSpPr>
              <a:grpSpLocks/>
            </p:cNvGrpSpPr>
            <p:nvPr/>
          </p:nvGrpSpPr>
          <p:grpSpPr bwMode="auto">
            <a:xfrm>
              <a:off x="7696200" y="4648200"/>
              <a:ext cx="424027" cy="521732"/>
              <a:chOff x="8001000" y="4648200"/>
              <a:chExt cx="424027" cy="521732"/>
            </a:xfrm>
          </p:grpSpPr>
          <p:cxnSp>
            <p:nvCxnSpPr>
              <p:cNvPr id="20"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7"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18498" name="Group 21"/>
            <p:cNvGrpSpPr>
              <a:grpSpLocks/>
            </p:cNvGrpSpPr>
            <p:nvPr/>
          </p:nvGrpSpPr>
          <p:grpSpPr bwMode="auto">
            <a:xfrm>
              <a:off x="7154694" y="4648200"/>
              <a:ext cx="312906" cy="521732"/>
              <a:chOff x="8069094" y="4648200"/>
              <a:chExt cx="312906" cy="521732"/>
            </a:xfrm>
          </p:grpSpPr>
          <p:cxnSp>
            <p:nvCxnSpPr>
              <p:cNvPr id="2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5" name="TextBox 2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18499" name="Group 27"/>
            <p:cNvGrpSpPr>
              <a:grpSpLocks/>
            </p:cNvGrpSpPr>
            <p:nvPr/>
          </p:nvGrpSpPr>
          <p:grpSpPr bwMode="auto">
            <a:xfrm>
              <a:off x="4716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3"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18500" name="Group 30"/>
            <p:cNvGrpSpPr>
              <a:grpSpLocks/>
            </p:cNvGrpSpPr>
            <p:nvPr/>
          </p:nvGrpSpPr>
          <p:grpSpPr bwMode="auto">
            <a:xfrm>
              <a:off x="5021094" y="4648200"/>
              <a:ext cx="312906" cy="521732"/>
              <a:chOff x="8069094" y="4648200"/>
              <a:chExt cx="312906" cy="521732"/>
            </a:xfrm>
          </p:grpSpPr>
          <p:cxnSp>
            <p:nvCxnSpPr>
              <p:cNvPr id="32" name="Straight Connector 31"/>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1" name="TextBox 32"/>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18501"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9"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18502" name="Group 36"/>
            <p:cNvGrpSpPr>
              <a:grpSpLocks/>
            </p:cNvGrpSpPr>
            <p:nvPr/>
          </p:nvGrpSpPr>
          <p:grpSpPr bwMode="auto">
            <a:xfrm>
              <a:off x="5630694" y="4648200"/>
              <a:ext cx="312906" cy="521732"/>
              <a:chOff x="8069094" y="4648200"/>
              <a:chExt cx="312906" cy="521732"/>
            </a:xfrm>
          </p:grpSpPr>
          <p:cxnSp>
            <p:nvCxnSpPr>
              <p:cNvPr id="38" name="Straight Connector 37"/>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7" name="TextBox 38"/>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18503" name="Group 39"/>
            <p:cNvGrpSpPr>
              <a:grpSpLocks/>
            </p:cNvGrpSpPr>
            <p:nvPr/>
          </p:nvGrpSpPr>
          <p:grpSpPr bwMode="auto">
            <a:xfrm>
              <a:off x="59354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5"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18504" name="Group 42"/>
            <p:cNvGrpSpPr>
              <a:grpSpLocks/>
            </p:cNvGrpSpPr>
            <p:nvPr/>
          </p:nvGrpSpPr>
          <p:grpSpPr bwMode="auto">
            <a:xfrm>
              <a:off x="6240294" y="4648200"/>
              <a:ext cx="312906" cy="521732"/>
              <a:chOff x="8069094" y="4648200"/>
              <a:chExt cx="312906" cy="521732"/>
            </a:xfrm>
          </p:grpSpPr>
          <p:cxnSp>
            <p:nvCxnSpPr>
              <p:cNvPr id="44" name="Straight Connector 43"/>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3" name="TextBox 44"/>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18505" name="Group 45"/>
            <p:cNvGrpSpPr>
              <a:grpSpLocks/>
            </p:cNvGrpSpPr>
            <p:nvPr/>
          </p:nvGrpSpPr>
          <p:grpSpPr bwMode="auto">
            <a:xfrm>
              <a:off x="6545094" y="4648200"/>
              <a:ext cx="312906" cy="521732"/>
              <a:chOff x="8069094" y="4648200"/>
              <a:chExt cx="312906" cy="521732"/>
            </a:xfrm>
          </p:grpSpPr>
          <p:cxnSp>
            <p:nvCxnSpPr>
              <p:cNvPr id="47" name="Straight Connector 4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1" name="TextBox 4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18506" name="Group 48"/>
            <p:cNvGrpSpPr>
              <a:grpSpLocks/>
            </p:cNvGrpSpPr>
            <p:nvPr/>
          </p:nvGrpSpPr>
          <p:grpSpPr bwMode="auto">
            <a:xfrm>
              <a:off x="6849894" y="4648200"/>
              <a:ext cx="312906" cy="521732"/>
              <a:chOff x="8069094" y="4648200"/>
              <a:chExt cx="312906" cy="521732"/>
            </a:xfrm>
          </p:grpSpPr>
          <p:cxnSp>
            <p:nvCxnSpPr>
              <p:cNvPr id="50" name="Straight Connector 4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09" name="TextBox 50"/>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18507" name="TextBox 51"/>
            <p:cNvSpPr txBox="1">
              <a:spLocks noChangeArrowheads="1"/>
            </p:cNvSpPr>
            <p:nvPr/>
          </p:nvSpPr>
          <p:spPr bwMode="auto">
            <a:xfrm>
              <a:off x="7696200"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5" name="Group 73"/>
          <p:cNvGrpSpPr>
            <a:grpSpLocks/>
          </p:cNvGrpSpPr>
          <p:nvPr/>
        </p:nvGrpSpPr>
        <p:grpSpPr bwMode="auto">
          <a:xfrm>
            <a:off x="3810252" y="1394382"/>
            <a:ext cx="914150" cy="3495118"/>
            <a:chOff x="3810000" y="1306493"/>
            <a:chExt cx="914147" cy="3494900"/>
          </a:xfrm>
        </p:grpSpPr>
        <p:cxnSp>
          <p:nvCxnSpPr>
            <p:cNvPr id="8"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474" name="Group 56"/>
            <p:cNvGrpSpPr>
              <a:grpSpLocks/>
            </p:cNvGrpSpPr>
            <p:nvPr/>
          </p:nvGrpSpPr>
          <p:grpSpPr bwMode="auto">
            <a:xfrm>
              <a:off x="3810000" y="1828800"/>
              <a:ext cx="914147" cy="369332"/>
              <a:chOff x="5943853" y="2286000"/>
              <a:chExt cx="914147" cy="369332"/>
            </a:xfrm>
          </p:grpSpPr>
          <p:sp>
            <p:nvSpPr>
              <p:cNvPr id="18491"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56"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5" name="Group 57"/>
            <p:cNvGrpSpPr>
              <a:grpSpLocks/>
            </p:cNvGrpSpPr>
            <p:nvPr/>
          </p:nvGrpSpPr>
          <p:grpSpPr bwMode="auto">
            <a:xfrm>
              <a:off x="3835648" y="2297668"/>
              <a:ext cx="888499" cy="369309"/>
              <a:chOff x="5969501" y="2286000"/>
              <a:chExt cx="888499" cy="369309"/>
            </a:xfrm>
          </p:grpSpPr>
          <p:sp>
            <p:nvSpPr>
              <p:cNvPr id="18489" name="TextBox 58"/>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$2.50</a:t>
                </a:r>
                <a:endParaRPr lang="en-US" dirty="0"/>
              </a:p>
            </p:txBody>
          </p:sp>
          <p:cxnSp>
            <p:nvCxnSpPr>
              <p:cNvPr id="60" name="Straight Connector 59"/>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6" name="Group 60"/>
            <p:cNvGrpSpPr>
              <a:grpSpLocks/>
            </p:cNvGrpSpPr>
            <p:nvPr/>
          </p:nvGrpSpPr>
          <p:grpSpPr bwMode="auto">
            <a:xfrm>
              <a:off x="3845214" y="2754868"/>
              <a:ext cx="878933" cy="369309"/>
              <a:chOff x="5979067" y="2286000"/>
              <a:chExt cx="878933" cy="369309"/>
            </a:xfrm>
          </p:grpSpPr>
          <p:sp>
            <p:nvSpPr>
              <p:cNvPr id="18487" name="TextBox 61"/>
              <p:cNvSpPr txBox="1">
                <a:spLocks noChangeArrowheads="1"/>
              </p:cNvSpPr>
              <p:nvPr/>
            </p:nvSpPr>
            <p:spPr bwMode="auto">
              <a:xfrm>
                <a:off x="5979067" y="2286000"/>
                <a:ext cx="854771"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$2.00</a:t>
                </a:r>
                <a:endParaRPr lang="en-US" dirty="0"/>
              </a:p>
            </p:txBody>
          </p:sp>
          <p:cxnSp>
            <p:nvCxnSpPr>
              <p:cNvPr id="63" name="Straight Connector 62"/>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7" name="Group 63"/>
            <p:cNvGrpSpPr>
              <a:grpSpLocks/>
            </p:cNvGrpSpPr>
            <p:nvPr/>
          </p:nvGrpSpPr>
          <p:grpSpPr bwMode="auto">
            <a:xfrm>
              <a:off x="3845214" y="3212068"/>
              <a:ext cx="878933" cy="369309"/>
              <a:chOff x="5979067" y="2286000"/>
              <a:chExt cx="878933" cy="369309"/>
            </a:xfrm>
          </p:grpSpPr>
          <p:sp>
            <p:nvSpPr>
              <p:cNvPr id="18485" name="TextBox 64"/>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$1.50</a:t>
                </a:r>
                <a:endParaRPr lang="en-US" dirty="0"/>
              </a:p>
            </p:txBody>
          </p:sp>
          <p:cxnSp>
            <p:nvCxnSpPr>
              <p:cNvPr id="66" name="Straight Connector 65"/>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8" name="Group 66"/>
            <p:cNvGrpSpPr>
              <a:grpSpLocks/>
            </p:cNvGrpSpPr>
            <p:nvPr/>
          </p:nvGrpSpPr>
          <p:grpSpPr bwMode="auto">
            <a:xfrm>
              <a:off x="3845214" y="3669268"/>
              <a:ext cx="878933" cy="369309"/>
              <a:chOff x="5979067" y="2286000"/>
              <a:chExt cx="878933" cy="369309"/>
            </a:xfrm>
          </p:grpSpPr>
          <p:sp>
            <p:nvSpPr>
              <p:cNvPr id="18483" name="TextBox 67"/>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69" name="Straight Connector 68"/>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9" name="Group 69"/>
            <p:cNvGrpSpPr>
              <a:grpSpLocks/>
            </p:cNvGrpSpPr>
            <p:nvPr/>
          </p:nvGrpSpPr>
          <p:grpSpPr bwMode="auto">
            <a:xfrm>
              <a:off x="3835648" y="4126468"/>
              <a:ext cx="888499" cy="369309"/>
              <a:chOff x="5969501" y="2286000"/>
              <a:chExt cx="888499" cy="369309"/>
            </a:xfrm>
          </p:grpSpPr>
          <p:sp>
            <p:nvSpPr>
              <p:cNvPr id="18481" name="TextBox 70"/>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$0.50</a:t>
                </a:r>
                <a:endParaRPr lang="en-US" dirty="0"/>
              </a:p>
            </p:txBody>
          </p:sp>
          <p:cxnSp>
            <p:nvCxnSpPr>
              <p:cNvPr id="72" name="Straight Connector 71"/>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480" name="TextBox 72"/>
            <p:cNvSpPr txBox="1">
              <a:spLocks noChangeArrowheads="1"/>
            </p:cNvSpPr>
            <p:nvPr/>
          </p:nvSpPr>
          <p:spPr bwMode="auto">
            <a:xfrm>
              <a:off x="3835648" y="1306493"/>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cxnSp>
        <p:nvCxnSpPr>
          <p:cNvPr id="83" name="Straight Connector 82"/>
          <p:cNvCxnSpPr/>
          <p:nvPr/>
        </p:nvCxnSpPr>
        <p:spPr>
          <a:xfrm>
            <a:off x="4572000" y="4430713"/>
            <a:ext cx="3048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572000" y="3973513"/>
            <a:ext cx="2438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572000" y="3516313"/>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572000" y="3059113"/>
            <a:ext cx="1219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572000" y="2601913"/>
            <a:ext cx="609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4039394" y="3745706"/>
            <a:ext cx="2286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flipH="1" flipV="1">
            <a:off x="4876007" y="3974306"/>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flipV="1">
            <a:off x="6550819" y="4431507"/>
            <a:ext cx="915987"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5714207" y="4202906"/>
            <a:ext cx="1371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7390607" y="4660106"/>
            <a:ext cx="457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5" name="Freeform 183"/>
          <p:cNvSpPr>
            <a:spLocks/>
          </p:cNvSpPr>
          <p:nvPr/>
        </p:nvSpPr>
        <p:spPr bwMode="auto">
          <a:xfrm>
            <a:off x="4495800" y="20685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83"/>
          <p:cNvSpPr>
            <a:spLocks/>
          </p:cNvSpPr>
          <p:nvPr/>
        </p:nvSpPr>
        <p:spPr bwMode="auto">
          <a:xfrm>
            <a:off x="5105400" y="25257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83"/>
          <p:cNvSpPr>
            <a:spLocks/>
          </p:cNvSpPr>
          <p:nvPr/>
        </p:nvSpPr>
        <p:spPr bwMode="auto">
          <a:xfrm>
            <a:off x="5715000" y="29829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83"/>
          <p:cNvSpPr>
            <a:spLocks/>
          </p:cNvSpPr>
          <p:nvPr/>
        </p:nvSpPr>
        <p:spPr bwMode="auto">
          <a:xfrm>
            <a:off x="6324600" y="34559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183"/>
          <p:cNvSpPr>
            <a:spLocks/>
          </p:cNvSpPr>
          <p:nvPr/>
        </p:nvSpPr>
        <p:spPr bwMode="auto">
          <a:xfrm>
            <a:off x="6934200" y="39131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183"/>
          <p:cNvSpPr>
            <a:spLocks/>
          </p:cNvSpPr>
          <p:nvPr/>
        </p:nvSpPr>
        <p:spPr bwMode="auto">
          <a:xfrm>
            <a:off x="7543800" y="43703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83"/>
          <p:cNvSpPr>
            <a:spLocks/>
          </p:cNvSpPr>
          <p:nvPr/>
        </p:nvSpPr>
        <p:spPr bwMode="auto">
          <a:xfrm>
            <a:off x="8153400" y="48275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 name="Group 3"/>
          <p:cNvGrpSpPr/>
          <p:nvPr/>
        </p:nvGrpSpPr>
        <p:grpSpPr>
          <a:xfrm>
            <a:off x="4648200" y="1763713"/>
            <a:ext cx="1453964" cy="1752600"/>
            <a:chOff x="4648200" y="1763713"/>
            <a:chExt cx="1453964" cy="1752600"/>
          </a:xfrm>
        </p:grpSpPr>
        <p:cxnSp>
          <p:nvCxnSpPr>
            <p:cNvPr id="116" name="Straight Arrow Connector 115"/>
            <p:cNvCxnSpPr/>
            <p:nvPr/>
          </p:nvCxnSpPr>
          <p:spPr>
            <a:xfrm rot="5400000">
              <a:off x="4420394" y="3286919"/>
              <a:ext cx="457200" cy="158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 name="Group 121"/>
            <p:cNvGrpSpPr>
              <a:grpSpLocks/>
            </p:cNvGrpSpPr>
            <p:nvPr/>
          </p:nvGrpSpPr>
          <p:grpSpPr bwMode="auto">
            <a:xfrm>
              <a:off x="4648205" y="1763713"/>
              <a:ext cx="1453959" cy="1524001"/>
              <a:chOff x="4648199" y="1676400"/>
              <a:chExt cx="1453653" cy="1524001"/>
            </a:xfrm>
          </p:grpSpPr>
          <p:sp>
            <p:nvSpPr>
              <p:cNvPr id="18471" name="TextBox 118"/>
              <p:cNvSpPr txBox="1">
                <a:spLocks noChangeArrowheads="1"/>
              </p:cNvSpPr>
              <p:nvPr/>
            </p:nvSpPr>
            <p:spPr bwMode="auto">
              <a:xfrm>
                <a:off x="5181600" y="1676400"/>
                <a:ext cx="920252"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decrease</a:t>
                </a:r>
                <a:endParaRPr lang="en-US" sz="1400" dirty="0"/>
              </a:p>
              <a:p>
                <a:pPr eaLnBrk="1" hangingPunct="1"/>
                <a:r>
                  <a:rPr lang="en-US" sz="1400" dirty="0"/>
                  <a:t>in </a:t>
                </a:r>
                <a:r>
                  <a:rPr lang="en-US" sz="1400" dirty="0" smtClean="0"/>
                  <a:t>price</a:t>
                </a:r>
                <a:endParaRPr lang="en-US" sz="1400" dirty="0"/>
              </a:p>
            </p:txBody>
          </p:sp>
          <p:cxnSp>
            <p:nvCxnSpPr>
              <p:cNvPr id="121" name="Straight Connector 120"/>
              <p:cNvCxnSpPr/>
              <p:nvPr/>
            </p:nvCxnSpPr>
            <p:spPr>
              <a:xfrm rot="5400000" flipH="1" flipV="1">
                <a:off x="4610012" y="2324188"/>
                <a:ext cx="914400" cy="838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 name="Group 6"/>
          <p:cNvGrpSpPr/>
          <p:nvPr/>
        </p:nvGrpSpPr>
        <p:grpSpPr>
          <a:xfrm>
            <a:off x="5791200" y="2754313"/>
            <a:ext cx="3119625" cy="2057400"/>
            <a:chOff x="5791200" y="2754313"/>
            <a:chExt cx="3119625" cy="2057400"/>
          </a:xfrm>
        </p:grpSpPr>
        <p:cxnSp>
          <p:nvCxnSpPr>
            <p:cNvPr id="117" name="Straight Arrow Connector 116"/>
            <p:cNvCxnSpPr/>
            <p:nvPr/>
          </p:nvCxnSpPr>
          <p:spPr>
            <a:xfrm>
              <a:off x="5791200" y="4810125"/>
              <a:ext cx="608013"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6" name="Group 122"/>
            <p:cNvGrpSpPr>
              <a:grpSpLocks/>
            </p:cNvGrpSpPr>
            <p:nvPr/>
          </p:nvGrpSpPr>
          <p:grpSpPr bwMode="auto">
            <a:xfrm>
              <a:off x="6019799" y="2754313"/>
              <a:ext cx="2891026" cy="1981200"/>
              <a:chOff x="4343400" y="1676400"/>
              <a:chExt cx="2890873" cy="1981200"/>
            </a:xfrm>
          </p:grpSpPr>
          <p:sp>
            <p:nvSpPr>
              <p:cNvPr id="18469" name="TextBox 123"/>
              <p:cNvSpPr txBox="1">
                <a:spLocks noChangeArrowheads="1"/>
              </p:cNvSpPr>
              <p:nvPr/>
            </p:nvSpPr>
            <p:spPr bwMode="auto">
              <a:xfrm>
                <a:off x="4953000" y="1676400"/>
                <a:ext cx="2281273"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increases </a:t>
                </a:r>
                <a:r>
                  <a:rPr lang="en-US" sz="1400" dirty="0"/>
                  <a:t>quantity</a:t>
                </a:r>
              </a:p>
              <a:p>
                <a:pPr eaLnBrk="1" hangingPunct="1"/>
                <a:r>
                  <a:rPr lang="en-US" sz="1400" dirty="0"/>
                  <a:t>of </a:t>
                </a:r>
                <a:r>
                  <a:rPr lang="en-US" sz="1400" dirty="0" smtClean="0"/>
                  <a:t>hamburgers demanded</a:t>
                </a:r>
                <a:r>
                  <a:rPr lang="en-US" sz="1400" dirty="0"/>
                  <a:t>.</a:t>
                </a:r>
              </a:p>
            </p:txBody>
          </p:sp>
          <p:cxnSp>
            <p:nvCxnSpPr>
              <p:cNvPr id="125" name="Straight Connector 124"/>
              <p:cNvCxnSpPr/>
              <p:nvPr/>
            </p:nvCxnSpPr>
            <p:spPr>
              <a:xfrm rot="5400000" flipH="1" flipV="1">
                <a:off x="4229070" y="2400330"/>
                <a:ext cx="1371600" cy="11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4876801" y="1085278"/>
            <a:ext cx="4111624" cy="523220"/>
          </a:xfrm>
          <a:prstGeom prst="rect">
            <a:avLst/>
          </a:prstGeom>
        </p:spPr>
        <p:txBody>
          <a:bodyPr wrap="square">
            <a:spAutoFit/>
          </a:bodyPr>
          <a:lstStyle/>
          <a:p>
            <a:r>
              <a:rPr lang="en-US" sz="2800" dirty="0" smtClean="0">
                <a:latin typeface="+mn-lt"/>
              </a:rPr>
              <a:t>Hamburger Demand Curve</a:t>
            </a:r>
            <a:endParaRPr lang="en-US" sz="2800" dirty="0">
              <a:latin typeface="+mn-lt"/>
            </a:endParaRPr>
          </a:p>
        </p:txBody>
      </p:sp>
      <p:sp>
        <p:nvSpPr>
          <p:cNvPr id="11" name="Rectangle 10"/>
          <p:cNvSpPr/>
          <p:nvPr/>
        </p:nvSpPr>
        <p:spPr>
          <a:xfrm>
            <a:off x="0" y="1223998"/>
            <a:ext cx="3845465" cy="646331"/>
          </a:xfrm>
          <a:prstGeom prst="rect">
            <a:avLst/>
          </a:prstGeom>
        </p:spPr>
        <p:txBody>
          <a:bodyPr wrap="square">
            <a:spAutoFit/>
          </a:bodyPr>
          <a:lstStyle/>
          <a:p>
            <a:r>
              <a:rPr lang="en-US" b="1" dirty="0" smtClean="0">
                <a:latin typeface="+mn-lt"/>
              </a:rPr>
              <a:t>demand schedule </a:t>
            </a:r>
            <a:r>
              <a:rPr lang="en-US" dirty="0" smtClean="0">
                <a:latin typeface="+mn-lt"/>
              </a:rPr>
              <a:t>– a table that shows the quantity demanded at each price.</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7"/>
                                        </p:tgtEl>
                                        <p:attrNameLst>
                                          <p:attrName>style.visibility</p:attrName>
                                        </p:attrNameLst>
                                      </p:cBhvr>
                                      <p:to>
                                        <p:strVal val="visible"/>
                                      </p:to>
                                    </p:set>
                                    <p:animEffect transition="in" filter="wipe(down)">
                                      <p:cBhvr>
                                        <p:cTn id="18" dur="500"/>
                                        <p:tgtEl>
                                          <p:spTgt spid="127"/>
                                        </p:tgtEl>
                                      </p:cBhvr>
                                    </p:animEffect>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wipe(left)">
                                      <p:cBhvr>
                                        <p:cTn id="22" dur="500"/>
                                        <p:tgtEl>
                                          <p:spTgt spid="105"/>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wipe(left)">
                                      <p:cBhvr>
                                        <p:cTn id="26" dur="500"/>
                                        <p:tgtEl>
                                          <p:spTgt spid="91"/>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wipe(left)">
                                      <p:cBhvr>
                                        <p:cTn id="30" dur="500"/>
                                        <p:tgtEl>
                                          <p:spTgt spid="107"/>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95"/>
                                        </p:tgtEl>
                                        <p:attrNameLst>
                                          <p:attrName>style.visibility</p:attrName>
                                        </p:attrNameLst>
                                      </p:cBhvr>
                                      <p:to>
                                        <p:strVal val="visible"/>
                                      </p:to>
                                    </p:set>
                                    <p:animEffect transition="in" filter="wipe(up)">
                                      <p:cBhvr>
                                        <p:cTn id="34" dur="500"/>
                                        <p:tgtEl>
                                          <p:spTgt spid="95"/>
                                        </p:tgtEl>
                                      </p:cBhvr>
                                    </p:animEffect>
                                  </p:childTnLst>
                                </p:cTn>
                              </p:par>
                            </p:childTnLst>
                          </p:cTn>
                        </p:par>
                        <p:par>
                          <p:cTn id="35" fill="hold" nodeType="afterGroup">
                            <p:stCondLst>
                              <p:cond delay="2500"/>
                            </p:stCondLst>
                            <p:childTnLst>
                              <p:par>
                                <p:cTn id="36" presetID="22" presetClass="entr" presetSubtype="8" fill="hold" nodeType="after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500"/>
                                        <p:tgtEl>
                                          <p:spTgt spid="89"/>
                                        </p:tgtEl>
                                      </p:cBhvr>
                                    </p:animEffect>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wipe(left)">
                                      <p:cBhvr>
                                        <p:cTn id="42" dur="500"/>
                                        <p:tgtEl>
                                          <p:spTgt spid="108"/>
                                        </p:tgtEl>
                                      </p:cBhvr>
                                    </p:animEffect>
                                  </p:childTnLst>
                                </p:cTn>
                              </p:par>
                            </p:childTnLst>
                          </p:cTn>
                        </p:par>
                        <p:par>
                          <p:cTn id="43" fill="hold" nodeType="afterGroup">
                            <p:stCondLst>
                              <p:cond delay="3500"/>
                            </p:stCondLst>
                            <p:childTnLst>
                              <p:par>
                                <p:cTn id="44" presetID="22" presetClass="entr" presetSubtype="1" fill="hold" nodeType="after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wipe(up)">
                                      <p:cBhvr>
                                        <p:cTn id="46" dur="500"/>
                                        <p:tgtEl>
                                          <p:spTgt spid="97"/>
                                        </p:tgtEl>
                                      </p:cBhvr>
                                    </p:animEffect>
                                  </p:childTnLst>
                                </p:cTn>
                              </p:par>
                            </p:childTnLst>
                          </p:cTn>
                        </p:par>
                        <p:par>
                          <p:cTn id="47" fill="hold" nodeType="afterGroup">
                            <p:stCondLst>
                              <p:cond delay="4000"/>
                            </p:stCondLst>
                            <p:childTnLst>
                              <p:par>
                                <p:cTn id="48" presetID="22" presetClass="entr" presetSubtype="8"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wipe(left)">
                                      <p:cBhvr>
                                        <p:cTn id="50" dur="500"/>
                                        <p:tgtEl>
                                          <p:spTgt spid="87"/>
                                        </p:tgtEl>
                                      </p:cBhvr>
                                    </p:animEffect>
                                  </p:childTnLst>
                                </p:cTn>
                              </p:par>
                            </p:childTnLst>
                          </p:cTn>
                        </p:par>
                        <p:par>
                          <p:cTn id="51" fill="hold" nodeType="afterGroup">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wipe(left)">
                                      <p:cBhvr>
                                        <p:cTn id="54" dur="500"/>
                                        <p:tgtEl>
                                          <p:spTgt spid="109"/>
                                        </p:tgtEl>
                                      </p:cBhvr>
                                    </p:animEffect>
                                  </p:childTnLst>
                                </p:cTn>
                              </p:par>
                            </p:childTnLst>
                          </p:cTn>
                        </p:par>
                        <p:par>
                          <p:cTn id="55" fill="hold" nodeType="afterGroup">
                            <p:stCondLst>
                              <p:cond delay="5000"/>
                            </p:stCondLst>
                            <p:childTnLst>
                              <p:par>
                                <p:cTn id="56" presetID="22" presetClass="entr" presetSubtype="1" fill="hold" nodeType="afterEffect">
                                  <p:stCondLst>
                                    <p:cond delay="0"/>
                                  </p:stCondLst>
                                  <p:childTnLst>
                                    <p:set>
                                      <p:cBhvr>
                                        <p:cTn id="57" dur="1" fill="hold">
                                          <p:stCondLst>
                                            <p:cond delay="0"/>
                                          </p:stCondLst>
                                        </p:cTn>
                                        <p:tgtEl>
                                          <p:spTgt spid="101"/>
                                        </p:tgtEl>
                                        <p:attrNameLst>
                                          <p:attrName>style.visibility</p:attrName>
                                        </p:attrNameLst>
                                      </p:cBhvr>
                                      <p:to>
                                        <p:strVal val="visible"/>
                                      </p:to>
                                    </p:set>
                                    <p:animEffect transition="in" filter="wipe(up)">
                                      <p:cBhvr>
                                        <p:cTn id="58" dur="500"/>
                                        <p:tgtEl>
                                          <p:spTgt spid="101"/>
                                        </p:tgtEl>
                                      </p:cBhvr>
                                    </p:animEffect>
                                  </p:childTnLst>
                                </p:cTn>
                              </p:par>
                            </p:childTnLst>
                          </p:cTn>
                        </p:par>
                        <p:par>
                          <p:cTn id="59" fill="hold" nodeType="afterGroup">
                            <p:stCondLst>
                              <p:cond delay="5500"/>
                            </p:stCondLst>
                            <p:childTnLst>
                              <p:par>
                                <p:cTn id="60" presetID="22" presetClass="entr" presetSubtype="8" fill="hold" nodeType="after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wipe(left)">
                                      <p:cBhvr>
                                        <p:cTn id="62" dur="500"/>
                                        <p:tgtEl>
                                          <p:spTgt spid="85"/>
                                        </p:tgtEl>
                                      </p:cBhvr>
                                    </p:animEffect>
                                  </p:childTnLst>
                                </p:cTn>
                              </p:par>
                            </p:childTnLst>
                          </p:cTn>
                        </p:par>
                        <p:par>
                          <p:cTn id="63" fill="hold" nodeType="afterGroup">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110"/>
                                        </p:tgtEl>
                                        <p:attrNameLst>
                                          <p:attrName>style.visibility</p:attrName>
                                        </p:attrNameLst>
                                      </p:cBhvr>
                                      <p:to>
                                        <p:strVal val="visible"/>
                                      </p:to>
                                    </p:set>
                                    <p:animEffect transition="in" filter="wipe(left)">
                                      <p:cBhvr>
                                        <p:cTn id="66" dur="500"/>
                                        <p:tgtEl>
                                          <p:spTgt spid="110"/>
                                        </p:tgtEl>
                                      </p:cBhvr>
                                    </p:animEffect>
                                  </p:childTnLst>
                                </p:cTn>
                              </p:par>
                            </p:childTnLst>
                          </p:cTn>
                        </p:par>
                        <p:par>
                          <p:cTn id="67" fill="hold" nodeType="afterGroup">
                            <p:stCondLst>
                              <p:cond delay="6500"/>
                            </p:stCondLst>
                            <p:childTnLst>
                              <p:par>
                                <p:cTn id="68" presetID="22" presetClass="entr" presetSubtype="1" fill="hold" nodeType="afterEffect">
                                  <p:stCondLst>
                                    <p:cond delay="0"/>
                                  </p:stCondLst>
                                  <p:childTnLst>
                                    <p:set>
                                      <p:cBhvr>
                                        <p:cTn id="69" dur="1" fill="hold">
                                          <p:stCondLst>
                                            <p:cond delay="0"/>
                                          </p:stCondLst>
                                        </p:cTn>
                                        <p:tgtEl>
                                          <p:spTgt spid="99"/>
                                        </p:tgtEl>
                                        <p:attrNameLst>
                                          <p:attrName>style.visibility</p:attrName>
                                        </p:attrNameLst>
                                      </p:cBhvr>
                                      <p:to>
                                        <p:strVal val="visible"/>
                                      </p:to>
                                    </p:set>
                                    <p:animEffect transition="in" filter="wipe(up)">
                                      <p:cBhvr>
                                        <p:cTn id="70" dur="500"/>
                                        <p:tgtEl>
                                          <p:spTgt spid="99"/>
                                        </p:tgtEl>
                                      </p:cBhvr>
                                    </p:animEffect>
                                  </p:childTnLst>
                                </p:cTn>
                              </p:par>
                            </p:childTnLst>
                          </p:cTn>
                        </p:par>
                        <p:par>
                          <p:cTn id="71" fill="hold" nodeType="afterGroup">
                            <p:stCondLst>
                              <p:cond delay="7000"/>
                            </p:stCondLst>
                            <p:childTnLst>
                              <p:par>
                                <p:cTn id="72" presetID="22" presetClass="entr" presetSubtype="8" fill="hold" nodeType="after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wipe(left)">
                                      <p:cBhvr>
                                        <p:cTn id="74" dur="500"/>
                                        <p:tgtEl>
                                          <p:spTgt spid="83"/>
                                        </p:tgtEl>
                                      </p:cBhvr>
                                    </p:animEffect>
                                  </p:childTnLst>
                                </p:cTn>
                              </p:par>
                            </p:childTnLst>
                          </p:cTn>
                        </p:par>
                        <p:par>
                          <p:cTn id="75" fill="hold" nodeType="afterGroup">
                            <p:stCondLst>
                              <p:cond delay="7500"/>
                            </p:stCondLst>
                            <p:childTnLst>
                              <p:par>
                                <p:cTn id="76" presetID="22" presetClass="entr" presetSubtype="8" fill="hold" grpId="0" nodeType="afterEffect">
                                  <p:stCondLst>
                                    <p:cond delay="0"/>
                                  </p:stCondLst>
                                  <p:childTnLst>
                                    <p:set>
                                      <p:cBhvr>
                                        <p:cTn id="77" dur="1" fill="hold">
                                          <p:stCondLst>
                                            <p:cond delay="0"/>
                                          </p:stCondLst>
                                        </p:cTn>
                                        <p:tgtEl>
                                          <p:spTgt spid="111"/>
                                        </p:tgtEl>
                                        <p:attrNameLst>
                                          <p:attrName>style.visibility</p:attrName>
                                        </p:attrNameLst>
                                      </p:cBhvr>
                                      <p:to>
                                        <p:strVal val="visible"/>
                                      </p:to>
                                    </p:set>
                                    <p:animEffect transition="in" filter="wipe(left)">
                                      <p:cBhvr>
                                        <p:cTn id="78" dur="500"/>
                                        <p:tgtEl>
                                          <p:spTgt spid="111"/>
                                        </p:tgtEl>
                                      </p:cBhvr>
                                    </p:animEffect>
                                  </p:childTnLst>
                                </p:cTn>
                              </p:par>
                            </p:childTnLst>
                          </p:cTn>
                        </p:par>
                        <p:par>
                          <p:cTn id="79" fill="hold" nodeType="afterGroup">
                            <p:stCondLst>
                              <p:cond delay="8000"/>
                            </p:stCondLst>
                            <p:childTnLst>
                              <p:par>
                                <p:cTn id="80" presetID="22" presetClass="entr" presetSubtype="1" fill="hold" nodeType="after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wipe(up)">
                                      <p:cBhvr>
                                        <p:cTn id="82" dur="500"/>
                                        <p:tgtEl>
                                          <p:spTgt spid="104"/>
                                        </p:tgtEl>
                                      </p:cBhvr>
                                    </p:animEffect>
                                  </p:childTnLst>
                                </p:cTn>
                              </p:par>
                            </p:childTnLst>
                          </p:cTn>
                        </p:par>
                        <p:par>
                          <p:cTn id="83" fill="hold" nodeType="afterGroup">
                            <p:stCondLst>
                              <p:cond delay="8500"/>
                            </p:stCondLst>
                            <p:childTnLst>
                              <p:par>
                                <p:cTn id="84" presetID="22" presetClass="entr" presetSubtype="8"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left)">
                                      <p:cBhvr>
                                        <p:cTn id="86" dur="500"/>
                                        <p:tgtEl>
                                          <p:spTgt spid="112"/>
                                        </p:tgtEl>
                                      </p:cBhvr>
                                    </p:animEffect>
                                  </p:childTnLst>
                                </p:cTn>
                              </p:par>
                            </p:childTnLst>
                          </p:cTn>
                        </p:par>
                        <p:par>
                          <p:cTn id="87" fill="hold" nodeType="afterGroup">
                            <p:stCondLst>
                              <p:cond delay="9000"/>
                            </p:stCondLst>
                            <p:childTnLst>
                              <p:par>
                                <p:cTn id="88" presetID="22" presetClass="entr" presetSubtype="8" fill="hold" nodeType="after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wipe(left)">
                                      <p:cBhvr>
                                        <p:cTn id="90" dur="500"/>
                                        <p:tgtEl>
                                          <p:spTgt spid="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500"/>
                                        <p:tgtEl>
                                          <p:spTgt spid="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fade">
                                      <p:cBhvr>
                                        <p:cTn id="100" dur="500"/>
                                        <p:tgtEl>
                                          <p:spTgt spid="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fade">
                                      <p:cBhvr>
                                        <p:cTn id="10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5" grpId="0"/>
      <p:bldP spid="105" grpId="0" animBg="1"/>
      <p:bldP spid="107" grpId="0" animBg="1"/>
      <p:bldP spid="108" grpId="0" animBg="1"/>
      <p:bldP spid="109" grpId="0" animBg="1"/>
      <p:bldP spid="110" grpId="0" animBg="1"/>
      <p:bldP spid="111" grpId="0" animBg="1"/>
      <p:bldP spid="112"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358244" y="329550"/>
            <a:ext cx="4785756"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solidFill>
                  <a:schemeClr val="bg1">
                    <a:lumMod val="50000"/>
                  </a:schemeClr>
                </a:solidFill>
                <a:latin typeface="+mn-lt"/>
              </a:rPr>
              <a:t>Market Demand </a:t>
            </a:r>
            <a:r>
              <a:rPr lang="en-US" sz="3200" dirty="0">
                <a:solidFill>
                  <a:schemeClr val="bg1">
                    <a:lumMod val="50000"/>
                  </a:schemeClr>
                </a:solidFill>
                <a:latin typeface="+mn-lt"/>
              </a:rPr>
              <a:t>S</a:t>
            </a:r>
            <a:r>
              <a:rPr lang="en-US" sz="3200" dirty="0" smtClean="0">
                <a:solidFill>
                  <a:schemeClr val="bg1">
                    <a:lumMod val="50000"/>
                  </a:schemeClr>
                </a:solidFill>
                <a:latin typeface="+mn-lt"/>
              </a:rPr>
              <a:t>chedule</a:t>
            </a:r>
          </a:p>
        </p:txBody>
      </p:sp>
      <p:graphicFrame>
        <p:nvGraphicFramePr>
          <p:cNvPr id="5" name="Table 4"/>
          <p:cNvGraphicFramePr>
            <a:graphicFrameLocks noGrp="1"/>
          </p:cNvGraphicFramePr>
          <p:nvPr>
            <p:extLst>
              <p:ext uri="{D42A27DB-BD31-4B8C-83A1-F6EECF244321}">
                <p14:modId xmlns:p14="http://schemas.microsoft.com/office/powerpoint/2010/main" val="2370547788"/>
              </p:ext>
            </p:extLst>
          </p:nvPr>
        </p:nvGraphicFramePr>
        <p:xfrm>
          <a:off x="1129150" y="2406725"/>
          <a:ext cx="6334125" cy="2382838"/>
        </p:xfrm>
        <a:graphic>
          <a:graphicData uri="http://schemas.openxmlformats.org/drawingml/2006/table">
            <a:tbl>
              <a:tblPr>
                <a:tableStyleId>{5C22544A-7EE6-4342-B048-85BDC9FD1C3A}</a:tableStyleId>
              </a:tblPr>
              <a:tblGrid>
                <a:gridCol w="2406599"/>
                <a:gridCol w="1195077"/>
                <a:gridCol w="349533"/>
                <a:gridCol w="1076534"/>
                <a:gridCol w="349533"/>
                <a:gridCol w="956849"/>
              </a:tblGrid>
              <a:tr h="370889">
                <a:tc>
                  <a:txBody>
                    <a:bodyPr/>
                    <a:lstStyle/>
                    <a:p>
                      <a:pPr algn="ctr"/>
                      <a:r>
                        <a:rPr lang="en-US" sz="1800" b="1" dirty="0" smtClean="0">
                          <a:solidFill>
                            <a:schemeClr val="bg1">
                              <a:lumMod val="50000"/>
                            </a:schemeClr>
                          </a:solidFill>
                        </a:rPr>
                        <a:t>Price of hamburger</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Bob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Sam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Market</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949">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12</a:t>
                      </a:r>
                    </a:p>
                    <a:p>
                      <a:pPr algn="ctr"/>
                      <a:r>
                        <a:rPr lang="en-US" sz="1800" dirty="0" smtClean="0"/>
                        <a:t>10</a:t>
                      </a:r>
                    </a:p>
                    <a:p>
                      <a:pPr algn="ctr"/>
                      <a:r>
                        <a:rPr lang="en-US" sz="1800" dirty="0" smtClean="0"/>
                        <a:t>8</a:t>
                      </a:r>
                    </a:p>
                    <a:p>
                      <a:pPr algn="ctr"/>
                      <a:r>
                        <a:rPr lang="en-US" sz="1800" dirty="0" smtClean="0"/>
                        <a:t>6</a:t>
                      </a:r>
                    </a:p>
                    <a:p>
                      <a:pPr algn="ctr"/>
                      <a:r>
                        <a:rPr lang="en-US" sz="1800" dirty="0" smtClean="0"/>
                        <a:t>4</a:t>
                      </a:r>
                    </a:p>
                    <a:p>
                      <a:pPr algn="ctr"/>
                      <a:r>
                        <a:rPr lang="en-US" sz="1800" dirty="0" smtClean="0"/>
                        <a:t>2</a:t>
                      </a:r>
                    </a:p>
                    <a:p>
                      <a:pPr algn="ctr"/>
                      <a:r>
                        <a:rPr lang="en-US" sz="1800" dirty="0" smtClean="0"/>
                        <a:t>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7</a:t>
                      </a:r>
                    </a:p>
                    <a:p>
                      <a:pPr algn="ctr"/>
                      <a:r>
                        <a:rPr lang="en-US" sz="1800" dirty="0" smtClean="0"/>
                        <a:t>6</a:t>
                      </a:r>
                    </a:p>
                    <a:p>
                      <a:pPr algn="ctr"/>
                      <a:r>
                        <a:rPr lang="en-US" sz="1800" dirty="0" smtClean="0"/>
                        <a:t>5</a:t>
                      </a:r>
                    </a:p>
                    <a:p>
                      <a:pPr algn="ctr"/>
                      <a:r>
                        <a:rPr lang="en-US" sz="1800" dirty="0" smtClean="0"/>
                        <a:t>4</a:t>
                      </a:r>
                    </a:p>
                    <a:p>
                      <a:pPr algn="ctr"/>
                      <a:r>
                        <a:rPr lang="en-US" sz="1800" dirty="0" smtClean="0"/>
                        <a:t>3</a:t>
                      </a:r>
                    </a:p>
                    <a:p>
                      <a:pPr algn="ctr"/>
                      <a:r>
                        <a:rPr lang="en-US" sz="1800" dirty="0" smtClean="0"/>
                        <a:t>2</a:t>
                      </a:r>
                    </a:p>
                    <a:p>
                      <a:pPr algn="ctr"/>
                      <a:r>
                        <a:rPr lang="en-US" sz="1800" dirty="0" smtClean="0"/>
                        <a:t>1</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19</a:t>
                      </a:r>
                    </a:p>
                    <a:p>
                      <a:pPr algn="ctr"/>
                      <a:r>
                        <a:rPr lang="en-US" sz="1800" dirty="0" smtClean="0"/>
                        <a:t>16</a:t>
                      </a:r>
                    </a:p>
                    <a:p>
                      <a:pPr algn="ctr"/>
                      <a:r>
                        <a:rPr lang="en-US" sz="1800" dirty="0" smtClean="0"/>
                        <a:t>13</a:t>
                      </a:r>
                    </a:p>
                    <a:p>
                      <a:pPr algn="ctr"/>
                      <a:r>
                        <a:rPr lang="en-US" sz="1800" dirty="0" smtClean="0"/>
                        <a:t>10</a:t>
                      </a:r>
                    </a:p>
                    <a:p>
                      <a:pPr algn="ctr"/>
                      <a:r>
                        <a:rPr lang="en-US" sz="1800" dirty="0" smtClean="0"/>
                        <a:t>7</a:t>
                      </a:r>
                    </a:p>
                    <a:p>
                      <a:pPr algn="ctr"/>
                      <a:r>
                        <a:rPr lang="en-US" sz="1800" dirty="0" smtClean="0"/>
                        <a:t>4</a:t>
                      </a:r>
                    </a:p>
                    <a:p>
                      <a:pPr algn="ctr"/>
                      <a:r>
                        <a:rPr lang="en-US" sz="1800" dirty="0" smtClean="0"/>
                        <a:t>1</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461158" y="5124175"/>
            <a:ext cx="81407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demanded in a market is the sum of the quantities demanded by all the</a:t>
            </a:r>
          </a:p>
          <a:p>
            <a:pPr eaLnBrk="1" hangingPunct="1"/>
            <a:r>
              <a:rPr lang="en-US" dirty="0">
                <a:latin typeface="+mn-lt"/>
              </a:rPr>
              <a:t>buyers at each price. Thus, the market demand curve is found by adding horizontally</a:t>
            </a:r>
          </a:p>
          <a:p>
            <a:pPr eaLnBrk="1" hangingPunct="1"/>
            <a:r>
              <a:rPr lang="en-US" dirty="0">
                <a:latin typeface="+mn-lt"/>
              </a:rPr>
              <a:t>the individual demand curves. At a price of $</a:t>
            </a:r>
            <a:r>
              <a:rPr lang="en-US" dirty="0" smtClean="0">
                <a:latin typeface="+mn-lt"/>
              </a:rPr>
              <a:t>2.00 Bob </a:t>
            </a:r>
            <a:r>
              <a:rPr lang="en-US" dirty="0">
                <a:latin typeface="+mn-lt"/>
              </a:rPr>
              <a:t>demands 4 </a:t>
            </a:r>
            <a:r>
              <a:rPr lang="en-US" dirty="0" smtClean="0">
                <a:latin typeface="+mn-lt"/>
              </a:rPr>
              <a:t>hamburgers, </a:t>
            </a:r>
            <a:r>
              <a:rPr lang="en-US" dirty="0">
                <a:latin typeface="+mn-lt"/>
              </a:rPr>
              <a:t>and </a:t>
            </a:r>
            <a:endParaRPr lang="en-US" dirty="0" smtClean="0">
              <a:latin typeface="+mn-lt"/>
            </a:endParaRPr>
          </a:p>
          <a:p>
            <a:pPr eaLnBrk="1" hangingPunct="1"/>
            <a:r>
              <a:rPr lang="en-US" dirty="0" smtClean="0">
                <a:latin typeface="+mn-lt"/>
              </a:rPr>
              <a:t>Sam </a:t>
            </a:r>
            <a:r>
              <a:rPr lang="en-US" dirty="0">
                <a:latin typeface="+mn-lt"/>
              </a:rPr>
              <a:t>demands </a:t>
            </a:r>
            <a:r>
              <a:rPr lang="en-US" dirty="0" smtClean="0">
                <a:latin typeface="+mn-lt"/>
              </a:rPr>
              <a:t>3. </a:t>
            </a:r>
            <a:r>
              <a:rPr lang="en-US" dirty="0">
                <a:latin typeface="+mn-lt"/>
              </a:rPr>
              <a:t>The quantity demanded in </a:t>
            </a:r>
            <a:r>
              <a:rPr lang="en-US" dirty="0" smtClean="0">
                <a:latin typeface="+mn-lt"/>
              </a:rPr>
              <a:t>the market </a:t>
            </a:r>
            <a:r>
              <a:rPr lang="en-US" dirty="0">
                <a:latin typeface="+mn-lt"/>
              </a:rPr>
              <a:t>at this price is 7 </a:t>
            </a:r>
            <a:r>
              <a:rPr lang="en-US" dirty="0" smtClean="0">
                <a:latin typeface="+mn-lt"/>
              </a:rPr>
              <a:t>hamburgers.</a:t>
            </a:r>
            <a:endParaRPr lang="en-US" dirty="0">
              <a:latin typeface="+mn-lt"/>
            </a:endParaRPr>
          </a:p>
        </p:txBody>
      </p:sp>
      <p:sp>
        <p:nvSpPr>
          <p:cNvPr id="7" name="Content Placeholder 2"/>
          <p:cNvSpPr>
            <a:spLocks noGrp="1"/>
          </p:cNvSpPr>
          <p:nvPr>
            <p:ph idx="4294967295"/>
          </p:nvPr>
        </p:nvSpPr>
        <p:spPr bwMode="auto">
          <a:xfrm>
            <a:off x="302825" y="1137073"/>
            <a:ext cx="8229600" cy="1107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t>Market demand </a:t>
            </a:r>
            <a:r>
              <a:rPr lang="en-US" dirty="0" smtClean="0"/>
              <a:t>– </a:t>
            </a:r>
            <a:r>
              <a:rPr lang="en-US" sz="2800" dirty="0" smtClean="0"/>
              <a:t>the sum of all individual demand schedules for a good or service</a:t>
            </a:r>
          </a:p>
        </p:txBody>
      </p:sp>
      <p:sp>
        <p:nvSpPr>
          <p:cNvPr id="2" name="Rounded Rectangle 1"/>
          <p:cNvSpPr/>
          <p:nvPr/>
        </p:nvSpPr>
        <p:spPr>
          <a:xfrm>
            <a:off x="1045029" y="3918856"/>
            <a:ext cx="6567054" cy="261257"/>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4216400" y="305800"/>
            <a:ext cx="4927599"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Market Demand </a:t>
            </a:r>
            <a:r>
              <a:rPr lang="en-US" sz="3600" dirty="0">
                <a:solidFill>
                  <a:schemeClr val="bg1">
                    <a:lumMod val="50000"/>
                  </a:schemeClr>
                </a:solidFill>
                <a:latin typeface="+mn-lt"/>
              </a:rPr>
              <a:t>C</a:t>
            </a:r>
            <a:r>
              <a:rPr lang="en-US" sz="3600" dirty="0" smtClean="0">
                <a:solidFill>
                  <a:schemeClr val="bg1">
                    <a:lumMod val="50000"/>
                  </a:schemeClr>
                </a:solidFill>
                <a:latin typeface="+mn-lt"/>
              </a:rPr>
              <a:t>urve</a:t>
            </a:r>
          </a:p>
        </p:txBody>
      </p:sp>
      <p:sp>
        <p:nvSpPr>
          <p:cNvPr id="5" name="Rectangle 4"/>
          <p:cNvSpPr/>
          <p:nvPr/>
        </p:nvSpPr>
        <p:spPr>
          <a:xfrm>
            <a:off x="649288" y="2100263"/>
            <a:ext cx="274955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2" name="Group 5"/>
          <p:cNvGrpSpPr>
            <a:grpSpLocks/>
          </p:cNvGrpSpPr>
          <p:nvPr/>
        </p:nvGrpSpPr>
        <p:grpSpPr bwMode="auto">
          <a:xfrm>
            <a:off x="655638" y="2589213"/>
            <a:ext cx="2697162" cy="2940050"/>
            <a:chOff x="4479071" y="1862097"/>
            <a:chExt cx="2698292" cy="2938502"/>
          </a:xfrm>
        </p:grpSpPr>
        <p:cxnSp>
          <p:nvCxnSpPr>
            <p:cNvPr id="7" name="Straight Connector 6"/>
            <p:cNvCxnSpPr/>
            <p:nvPr/>
          </p:nvCxnSpPr>
          <p:spPr>
            <a:xfrm rot="16200000" flipH="1">
              <a:off x="4465272" y="2088509"/>
              <a:ext cx="2725889" cy="269829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00" name="TextBox 7"/>
            <p:cNvSpPr txBox="1">
              <a:spLocks noChangeArrowheads="1"/>
            </p:cNvSpPr>
            <p:nvPr/>
          </p:nvSpPr>
          <p:spPr bwMode="auto">
            <a:xfrm>
              <a:off x="4752288" y="1862097"/>
              <a:ext cx="574437" cy="338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D</a:t>
              </a:r>
              <a:r>
                <a:rPr lang="en-US" sz="1600" baseline="-25000" dirty="0" err="1" smtClean="0"/>
                <a:t>Bob</a:t>
              </a:r>
              <a:endParaRPr lang="en-US" sz="1600" baseline="-25000" dirty="0"/>
            </a:p>
          </p:txBody>
        </p:sp>
      </p:grpSp>
      <p:grpSp>
        <p:nvGrpSpPr>
          <p:cNvPr id="3" name="Group 100"/>
          <p:cNvGrpSpPr>
            <a:grpSpLocks/>
          </p:cNvGrpSpPr>
          <p:nvPr/>
        </p:nvGrpSpPr>
        <p:grpSpPr bwMode="auto">
          <a:xfrm>
            <a:off x="420688" y="5376863"/>
            <a:ext cx="3140214" cy="841303"/>
            <a:chOff x="680076" y="5147846"/>
            <a:chExt cx="3140210" cy="841105"/>
          </a:xfrm>
        </p:grpSpPr>
        <p:sp>
          <p:nvSpPr>
            <p:cNvPr id="21658" name="TextBox 1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59" name="Group 99"/>
            <p:cNvGrpSpPr>
              <a:grpSpLocks/>
            </p:cNvGrpSpPr>
            <p:nvPr/>
          </p:nvGrpSpPr>
          <p:grpSpPr bwMode="auto">
            <a:xfrm>
              <a:off x="914400" y="5147846"/>
              <a:ext cx="2875584" cy="460177"/>
              <a:chOff x="936854" y="5147846"/>
              <a:chExt cx="2875584" cy="460177"/>
            </a:xfrm>
          </p:grpSpPr>
          <p:cxnSp>
            <p:nvCxnSpPr>
              <p:cNvPr id="10" name="Straight Connector 9"/>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62" name="Group 96"/>
              <p:cNvGrpSpPr>
                <a:grpSpLocks/>
              </p:cNvGrpSpPr>
              <p:nvPr/>
            </p:nvGrpSpPr>
            <p:grpSpPr bwMode="auto">
              <a:xfrm>
                <a:off x="996920" y="5147846"/>
                <a:ext cx="2815518" cy="460177"/>
                <a:chOff x="996920" y="5147846"/>
                <a:chExt cx="2815518" cy="460177"/>
              </a:xfrm>
            </p:grpSpPr>
            <p:grpSp>
              <p:nvGrpSpPr>
                <p:cNvPr id="21663" name="Group 14"/>
                <p:cNvGrpSpPr>
                  <a:grpSpLocks/>
                </p:cNvGrpSpPr>
                <p:nvPr/>
              </p:nvGrpSpPr>
              <p:grpSpPr bwMode="auto">
                <a:xfrm>
                  <a:off x="3429000" y="5147846"/>
                  <a:ext cx="383438" cy="460177"/>
                  <a:chOff x="8001000" y="4648200"/>
                  <a:chExt cx="383438" cy="460177"/>
                </a:xfrm>
              </p:grpSpPr>
              <p:cxnSp>
                <p:nvCxnSpPr>
                  <p:cNvPr id="47"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8"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664" name="Group 15"/>
                <p:cNvGrpSpPr>
                  <a:grpSpLocks/>
                </p:cNvGrpSpPr>
                <p:nvPr/>
              </p:nvGrpSpPr>
              <p:grpSpPr bwMode="auto">
                <a:xfrm>
                  <a:off x="2971800" y="5147846"/>
                  <a:ext cx="383438" cy="460177"/>
                  <a:chOff x="8001000" y="4648200"/>
                  <a:chExt cx="383438" cy="460177"/>
                </a:xfrm>
              </p:grpSpPr>
              <p:cxnSp>
                <p:nvCxnSpPr>
                  <p:cNvPr id="45"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6"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665" name="Group 18"/>
                <p:cNvGrpSpPr>
                  <a:grpSpLocks/>
                </p:cNvGrpSpPr>
                <p:nvPr/>
              </p:nvGrpSpPr>
              <p:grpSpPr bwMode="auto">
                <a:xfrm>
                  <a:off x="3200400" y="5147846"/>
                  <a:ext cx="370101" cy="460177"/>
                  <a:chOff x="8001000" y="4648200"/>
                  <a:chExt cx="370101" cy="460177"/>
                </a:xfrm>
              </p:grpSpPr>
              <p:cxnSp>
                <p:nvCxnSpPr>
                  <p:cNvPr id="43"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4"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21666" name="Group 21"/>
                <p:cNvGrpSpPr>
                  <a:grpSpLocks/>
                </p:cNvGrpSpPr>
                <p:nvPr/>
              </p:nvGrpSpPr>
              <p:grpSpPr bwMode="auto">
                <a:xfrm>
                  <a:off x="2825720" y="5147846"/>
                  <a:ext cx="284052" cy="460177"/>
                  <a:chOff x="8069094" y="4648200"/>
                  <a:chExt cx="284052" cy="460177"/>
                </a:xfrm>
              </p:grpSpPr>
              <p:cxnSp>
                <p:nvCxnSpPr>
                  <p:cNvPr id="41" name="Straight Connector 40"/>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2"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21667" name="Group 27"/>
                <p:cNvGrpSpPr>
                  <a:grpSpLocks/>
                </p:cNvGrpSpPr>
                <p:nvPr/>
              </p:nvGrpSpPr>
              <p:grpSpPr bwMode="auto">
                <a:xfrm>
                  <a:off x="996920" y="5147846"/>
                  <a:ext cx="284052" cy="460177"/>
                  <a:chOff x="8069094" y="4648200"/>
                  <a:chExt cx="284052" cy="460177"/>
                </a:xfrm>
              </p:grpSpPr>
              <p:cxnSp>
                <p:nvCxnSpPr>
                  <p:cNvPr id="39" name="Straight Connector 38"/>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0"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68" name="Group 30"/>
                <p:cNvGrpSpPr>
                  <a:grpSpLocks/>
                </p:cNvGrpSpPr>
                <p:nvPr/>
              </p:nvGrpSpPr>
              <p:grpSpPr bwMode="auto">
                <a:xfrm>
                  <a:off x="1225520" y="5147846"/>
                  <a:ext cx="284052" cy="460177"/>
                  <a:chOff x="8069094" y="4648200"/>
                  <a:chExt cx="284052" cy="460177"/>
                </a:xfrm>
              </p:grpSpPr>
              <p:cxnSp>
                <p:nvCxnSpPr>
                  <p:cNvPr id="37" name="Straight Connector 36"/>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8"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69" name="Group 33"/>
                <p:cNvGrpSpPr>
                  <a:grpSpLocks/>
                </p:cNvGrpSpPr>
                <p:nvPr/>
              </p:nvGrpSpPr>
              <p:grpSpPr bwMode="auto">
                <a:xfrm>
                  <a:off x="14541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6"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70" name="Group 36"/>
                <p:cNvGrpSpPr>
                  <a:grpSpLocks/>
                </p:cNvGrpSpPr>
                <p:nvPr/>
              </p:nvGrpSpPr>
              <p:grpSpPr bwMode="auto">
                <a:xfrm>
                  <a:off x="1682720" y="5147846"/>
                  <a:ext cx="284052" cy="460177"/>
                  <a:chOff x="8069094" y="4648200"/>
                  <a:chExt cx="284052" cy="460177"/>
                </a:xfrm>
              </p:grpSpPr>
              <p:cxnSp>
                <p:nvCxnSpPr>
                  <p:cNvPr id="33" name="Straight Connector 32"/>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4"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71" name="Group 39"/>
                <p:cNvGrpSpPr>
                  <a:grpSpLocks/>
                </p:cNvGrpSpPr>
                <p:nvPr/>
              </p:nvGrpSpPr>
              <p:grpSpPr bwMode="auto">
                <a:xfrm>
                  <a:off x="1911320" y="5147846"/>
                  <a:ext cx="284052" cy="460177"/>
                  <a:chOff x="8069094" y="4648200"/>
                  <a:chExt cx="284052" cy="460177"/>
                </a:xfrm>
              </p:grpSpPr>
              <p:cxnSp>
                <p:nvCxnSpPr>
                  <p:cNvPr id="31" name="Straight Connector 30"/>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2"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72" name="Group 42"/>
                <p:cNvGrpSpPr>
                  <a:grpSpLocks/>
                </p:cNvGrpSpPr>
                <p:nvPr/>
              </p:nvGrpSpPr>
              <p:grpSpPr bwMode="auto">
                <a:xfrm>
                  <a:off x="2139920" y="5147846"/>
                  <a:ext cx="284052" cy="460177"/>
                  <a:chOff x="8069094" y="4648200"/>
                  <a:chExt cx="284052" cy="460177"/>
                </a:xfrm>
              </p:grpSpPr>
              <p:cxnSp>
                <p:nvCxnSpPr>
                  <p:cNvPr id="29" name="Straight Connector 28"/>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0"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73" name="Group 45"/>
                <p:cNvGrpSpPr>
                  <a:grpSpLocks/>
                </p:cNvGrpSpPr>
                <p:nvPr/>
              </p:nvGrpSpPr>
              <p:grpSpPr bwMode="auto">
                <a:xfrm>
                  <a:off x="2368520" y="5147846"/>
                  <a:ext cx="284052" cy="460177"/>
                  <a:chOff x="8069094" y="4648200"/>
                  <a:chExt cx="284052" cy="460177"/>
                </a:xfrm>
              </p:grpSpPr>
              <p:cxnSp>
                <p:nvCxnSpPr>
                  <p:cNvPr id="27" name="Straight Connector 26"/>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8" name="TextBox 2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21674" name="Group 48"/>
                <p:cNvGrpSpPr>
                  <a:grpSpLocks/>
                </p:cNvGrpSpPr>
                <p:nvPr/>
              </p:nvGrpSpPr>
              <p:grpSpPr bwMode="auto">
                <a:xfrm>
                  <a:off x="2597120" y="5147846"/>
                  <a:ext cx="284052" cy="460177"/>
                  <a:chOff x="8069094" y="4648200"/>
                  <a:chExt cx="284052" cy="460177"/>
                </a:xfrm>
              </p:grpSpPr>
              <p:cxnSp>
                <p:nvCxnSpPr>
                  <p:cNvPr id="25"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6" name="TextBox 2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21660" name="TextBox 23"/>
            <p:cNvSpPr txBox="1">
              <a:spLocks noChangeArrowheads="1"/>
            </p:cNvSpPr>
            <p:nvPr/>
          </p:nvSpPr>
          <p:spPr bwMode="auto">
            <a:xfrm>
              <a:off x="2968772" y="5681246"/>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22" name="Group 48"/>
          <p:cNvGrpSpPr>
            <a:grpSpLocks/>
          </p:cNvGrpSpPr>
          <p:nvPr/>
        </p:nvGrpSpPr>
        <p:grpSpPr bwMode="auto">
          <a:xfrm>
            <a:off x="62892" y="1891675"/>
            <a:ext cx="738796" cy="3637587"/>
            <a:chOff x="3983925" y="1165223"/>
            <a:chExt cx="740222" cy="3636169"/>
          </a:xfrm>
        </p:grpSpPr>
        <p:cxnSp>
          <p:nvCxnSpPr>
            <p:cNvPr id="50" name="Straight Connector 49"/>
            <p:cNvCxnSpPr/>
            <p:nvPr/>
          </p:nvCxnSpPr>
          <p:spPr>
            <a:xfrm rot="5400000">
              <a:off x="2896505" y="3124854"/>
              <a:ext cx="3351487" cy="1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39" name="Group 56"/>
            <p:cNvGrpSpPr>
              <a:grpSpLocks/>
            </p:cNvGrpSpPr>
            <p:nvPr/>
          </p:nvGrpSpPr>
          <p:grpSpPr bwMode="auto">
            <a:xfrm>
              <a:off x="3983925" y="1828800"/>
              <a:ext cx="740222" cy="307777"/>
              <a:chOff x="6117778" y="2286000"/>
              <a:chExt cx="740222" cy="307777"/>
            </a:xfrm>
          </p:grpSpPr>
          <p:sp>
            <p:nvSpPr>
              <p:cNvPr id="21656"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69" name="Straight Connector 55"/>
              <p:cNvCxnSpPr/>
              <p:nvPr/>
            </p:nvCxnSpPr>
            <p:spPr>
              <a:xfrm>
                <a:off x="6705306" y="2514880"/>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0" name="Group 57"/>
            <p:cNvGrpSpPr>
              <a:grpSpLocks/>
            </p:cNvGrpSpPr>
            <p:nvPr/>
          </p:nvGrpSpPr>
          <p:grpSpPr bwMode="auto">
            <a:xfrm>
              <a:off x="4097738" y="2297668"/>
              <a:ext cx="626409" cy="307777"/>
              <a:chOff x="6231591" y="2286000"/>
              <a:chExt cx="626409" cy="307777"/>
            </a:xfrm>
          </p:grpSpPr>
          <p:sp>
            <p:nvSpPr>
              <p:cNvPr id="21654"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67" name="Straight Connector 66"/>
              <p:cNvCxnSpPr/>
              <p:nvPr/>
            </p:nvCxnSpPr>
            <p:spPr>
              <a:xfrm>
                <a:off x="6705306" y="2515728"/>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1" name="Group 60"/>
            <p:cNvGrpSpPr>
              <a:grpSpLocks/>
            </p:cNvGrpSpPr>
            <p:nvPr/>
          </p:nvGrpSpPr>
          <p:grpSpPr bwMode="auto">
            <a:xfrm>
              <a:off x="4097738" y="2754868"/>
              <a:ext cx="626409" cy="307777"/>
              <a:chOff x="6231591" y="2286000"/>
              <a:chExt cx="626409" cy="307777"/>
            </a:xfrm>
          </p:grpSpPr>
          <p:sp>
            <p:nvSpPr>
              <p:cNvPr id="21652"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5" name="Straight Connector 64"/>
              <p:cNvCxnSpPr/>
              <p:nvPr/>
            </p:nvCxnSpPr>
            <p:spPr>
              <a:xfrm>
                <a:off x="6705306" y="2513962"/>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2" name="Group 63"/>
            <p:cNvGrpSpPr>
              <a:grpSpLocks/>
            </p:cNvGrpSpPr>
            <p:nvPr/>
          </p:nvGrpSpPr>
          <p:grpSpPr bwMode="auto">
            <a:xfrm>
              <a:off x="4097738" y="3212068"/>
              <a:ext cx="626409" cy="307777"/>
              <a:chOff x="6231591" y="2286000"/>
              <a:chExt cx="626409" cy="307777"/>
            </a:xfrm>
          </p:grpSpPr>
          <p:sp>
            <p:nvSpPr>
              <p:cNvPr id="21650"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3" name="Straight Connector 62"/>
              <p:cNvCxnSpPr/>
              <p:nvPr/>
            </p:nvCxnSpPr>
            <p:spPr>
              <a:xfrm>
                <a:off x="6705306" y="2513783"/>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3" name="Group 66"/>
            <p:cNvGrpSpPr>
              <a:grpSpLocks/>
            </p:cNvGrpSpPr>
            <p:nvPr/>
          </p:nvGrpSpPr>
          <p:grpSpPr bwMode="auto">
            <a:xfrm>
              <a:off x="4097738" y="3669268"/>
              <a:ext cx="626409" cy="307777"/>
              <a:chOff x="6231591" y="2286000"/>
              <a:chExt cx="626409" cy="307777"/>
            </a:xfrm>
          </p:grpSpPr>
          <p:sp>
            <p:nvSpPr>
              <p:cNvPr id="21648" name="TextBox 5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1" name="Straight Connector 60"/>
              <p:cNvCxnSpPr/>
              <p:nvPr/>
            </p:nvCxnSpPr>
            <p:spPr>
              <a:xfrm>
                <a:off x="6705306" y="251519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4" name="Group 69"/>
            <p:cNvGrpSpPr>
              <a:grpSpLocks/>
            </p:cNvGrpSpPr>
            <p:nvPr/>
          </p:nvGrpSpPr>
          <p:grpSpPr bwMode="auto">
            <a:xfrm>
              <a:off x="4097738" y="4126468"/>
              <a:ext cx="626409" cy="307777"/>
              <a:chOff x="6231591" y="2286000"/>
              <a:chExt cx="626409" cy="307777"/>
            </a:xfrm>
          </p:grpSpPr>
          <p:sp>
            <p:nvSpPr>
              <p:cNvPr id="21646" name="TextBox 5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59" name="Straight Connector 58"/>
              <p:cNvCxnSpPr/>
              <p:nvPr/>
            </p:nvCxnSpPr>
            <p:spPr>
              <a:xfrm>
                <a:off x="6705306" y="251501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645" name="TextBox 56"/>
            <p:cNvSpPr txBox="1">
              <a:spLocks noChangeArrowheads="1"/>
            </p:cNvSpPr>
            <p:nvPr/>
          </p:nvSpPr>
          <p:spPr bwMode="auto">
            <a:xfrm>
              <a:off x="4041269" y="1165223"/>
              <a:ext cx="594576" cy="3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73" name="Straight Connector 72"/>
          <p:cNvCxnSpPr/>
          <p:nvPr/>
        </p:nvCxnSpPr>
        <p:spPr>
          <a:xfrm>
            <a:off x="655638" y="3721100"/>
            <a:ext cx="919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656432" y="4647406"/>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1493838" y="3657600"/>
            <a:ext cx="144462"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05" name="TextBox 104"/>
          <p:cNvSpPr txBox="1">
            <a:spLocks noChangeArrowheads="1"/>
          </p:cNvSpPr>
          <p:nvPr/>
        </p:nvSpPr>
        <p:spPr bwMode="auto">
          <a:xfrm>
            <a:off x="649288" y="1152525"/>
            <a:ext cx="2270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smtClean="0">
                <a:latin typeface="+mn-lt"/>
              </a:rPr>
              <a:t>Bob’s demand</a:t>
            </a:r>
            <a:endParaRPr lang="en-US" sz="2400" dirty="0">
              <a:latin typeface="+mn-lt"/>
            </a:endParaRPr>
          </a:p>
        </p:txBody>
      </p:sp>
      <p:sp>
        <p:nvSpPr>
          <p:cNvPr id="177" name="Rectangle 176"/>
          <p:cNvSpPr/>
          <p:nvPr/>
        </p:nvSpPr>
        <p:spPr>
          <a:xfrm>
            <a:off x="4210050" y="2109788"/>
            <a:ext cx="1738313"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4" name="Group 177"/>
          <p:cNvGrpSpPr>
            <a:grpSpLocks/>
          </p:cNvGrpSpPr>
          <p:nvPr/>
        </p:nvGrpSpPr>
        <p:grpSpPr bwMode="auto">
          <a:xfrm>
            <a:off x="4348163" y="2819401"/>
            <a:ext cx="1497012" cy="2719388"/>
            <a:chOff x="4611455" y="2080739"/>
            <a:chExt cx="1497489" cy="2719862"/>
          </a:xfrm>
        </p:grpSpPr>
        <p:cxnSp>
          <p:nvCxnSpPr>
            <p:cNvPr id="179" name="Straight Connector 178"/>
            <p:cNvCxnSpPr/>
            <p:nvPr/>
          </p:nvCxnSpPr>
          <p:spPr>
            <a:xfrm rot="16200000" flipH="1">
              <a:off x="4000269" y="2691925"/>
              <a:ext cx="2719862" cy="149748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637" name="TextBox 179"/>
            <p:cNvSpPr txBox="1">
              <a:spLocks noChangeArrowheads="1"/>
            </p:cNvSpPr>
            <p:nvPr/>
          </p:nvSpPr>
          <p:spPr bwMode="auto">
            <a:xfrm>
              <a:off x="4840054" y="2156936"/>
              <a:ext cx="612863" cy="3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D</a:t>
              </a:r>
              <a:r>
                <a:rPr lang="en-US" sz="1600" baseline="-25000" dirty="0" err="1" smtClean="0"/>
                <a:t>Sam</a:t>
              </a:r>
              <a:endParaRPr lang="en-US" sz="1600" baseline="-25000" dirty="0"/>
            </a:p>
          </p:txBody>
        </p:sp>
      </p:grpSp>
      <p:grpSp>
        <p:nvGrpSpPr>
          <p:cNvPr id="36" name="Group 180"/>
          <p:cNvGrpSpPr>
            <a:grpSpLocks/>
          </p:cNvGrpSpPr>
          <p:nvPr/>
        </p:nvGrpSpPr>
        <p:grpSpPr bwMode="auto">
          <a:xfrm>
            <a:off x="4000500" y="5386386"/>
            <a:ext cx="1995308" cy="841507"/>
            <a:chOff x="680076" y="5147846"/>
            <a:chExt cx="1995915" cy="840986"/>
          </a:xfrm>
        </p:grpSpPr>
        <p:sp>
          <p:nvSpPr>
            <p:cNvPr id="21610" name="TextBox 18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11" name="Group 99"/>
            <p:cNvGrpSpPr>
              <a:grpSpLocks/>
            </p:cNvGrpSpPr>
            <p:nvPr/>
          </p:nvGrpSpPr>
          <p:grpSpPr bwMode="auto">
            <a:xfrm>
              <a:off x="891232" y="5147846"/>
              <a:ext cx="1738886" cy="460177"/>
              <a:chOff x="913686" y="5147846"/>
              <a:chExt cx="1738886" cy="460177"/>
            </a:xfrm>
          </p:grpSpPr>
          <p:cxnSp>
            <p:nvCxnSpPr>
              <p:cNvPr id="185" name="Straight Connector 184"/>
              <p:cNvCxnSpPr/>
              <p:nvPr/>
            </p:nvCxnSpPr>
            <p:spPr>
              <a:xfrm>
                <a:off x="913732" y="5300152"/>
                <a:ext cx="1730901"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14" name="Group 96"/>
              <p:cNvGrpSpPr>
                <a:grpSpLocks/>
              </p:cNvGrpSpPr>
              <p:nvPr/>
            </p:nvGrpSpPr>
            <p:grpSpPr bwMode="auto">
              <a:xfrm>
                <a:off x="996920" y="5147846"/>
                <a:ext cx="1655652" cy="460177"/>
                <a:chOff x="996920" y="5147846"/>
                <a:chExt cx="1655652" cy="460177"/>
              </a:xfrm>
            </p:grpSpPr>
            <p:grpSp>
              <p:nvGrpSpPr>
                <p:cNvPr id="21615" name="Group 27"/>
                <p:cNvGrpSpPr>
                  <a:grpSpLocks/>
                </p:cNvGrpSpPr>
                <p:nvPr/>
              </p:nvGrpSpPr>
              <p:grpSpPr bwMode="auto">
                <a:xfrm>
                  <a:off x="996920" y="5147846"/>
                  <a:ext cx="284052" cy="460177"/>
                  <a:chOff x="8069094" y="4648200"/>
                  <a:chExt cx="284052" cy="460177"/>
                </a:xfrm>
              </p:grpSpPr>
              <p:cxnSp>
                <p:nvCxnSpPr>
                  <p:cNvPr id="213" name="Straight Connector 212"/>
                  <p:cNvCxnSpPr/>
                  <p:nvPr/>
                </p:nvCxnSpPr>
                <p:spPr>
                  <a:xfrm rot="5400000">
                    <a:off x="8155096"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5" name="TextBox 21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16" name="Group 30"/>
                <p:cNvGrpSpPr>
                  <a:grpSpLocks/>
                </p:cNvGrpSpPr>
                <p:nvPr/>
              </p:nvGrpSpPr>
              <p:grpSpPr bwMode="auto">
                <a:xfrm>
                  <a:off x="1225521" y="5147846"/>
                  <a:ext cx="284052" cy="460177"/>
                  <a:chOff x="8069095" y="4648200"/>
                  <a:chExt cx="284052" cy="460177"/>
                </a:xfrm>
              </p:grpSpPr>
              <p:cxnSp>
                <p:nvCxnSpPr>
                  <p:cNvPr id="211" name="Straight Connector 210"/>
                  <p:cNvCxnSpPr/>
                  <p:nvPr/>
                </p:nvCxnSpPr>
                <p:spPr>
                  <a:xfrm rot="5400000">
                    <a:off x="815516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3" name="TextBox 211"/>
                  <p:cNvSpPr txBox="1">
                    <a:spLocks noChangeArrowheads="1"/>
                  </p:cNvSpPr>
                  <p:nvPr/>
                </p:nvSpPr>
                <p:spPr bwMode="auto">
                  <a:xfrm>
                    <a:off x="8069095"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17" name="Group 33"/>
                <p:cNvGrpSpPr>
                  <a:grpSpLocks/>
                </p:cNvGrpSpPr>
                <p:nvPr/>
              </p:nvGrpSpPr>
              <p:grpSpPr bwMode="auto">
                <a:xfrm>
                  <a:off x="1454120" y="5147846"/>
                  <a:ext cx="284052" cy="460177"/>
                  <a:chOff x="8069094" y="4648200"/>
                  <a:chExt cx="284052" cy="460177"/>
                </a:xfrm>
              </p:grpSpPr>
              <p:cxnSp>
                <p:nvCxnSpPr>
                  <p:cNvPr id="209" name="Straight Connector 208"/>
                  <p:cNvCxnSpPr/>
                  <p:nvPr/>
                </p:nvCxnSpPr>
                <p:spPr>
                  <a:xfrm rot="5400000">
                    <a:off x="815523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1" name="TextBox 20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18" name="Group 36"/>
                <p:cNvGrpSpPr>
                  <a:grpSpLocks/>
                </p:cNvGrpSpPr>
                <p:nvPr/>
              </p:nvGrpSpPr>
              <p:grpSpPr bwMode="auto">
                <a:xfrm>
                  <a:off x="1682720" y="5147846"/>
                  <a:ext cx="284052" cy="460177"/>
                  <a:chOff x="8069094" y="4648200"/>
                  <a:chExt cx="284052" cy="460177"/>
                </a:xfrm>
              </p:grpSpPr>
              <p:cxnSp>
                <p:nvCxnSpPr>
                  <p:cNvPr id="207" name="Straight Connector 206"/>
                  <p:cNvCxnSpPr/>
                  <p:nvPr/>
                </p:nvCxnSpPr>
                <p:spPr>
                  <a:xfrm rot="5400000">
                    <a:off x="8153716"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9" name="TextBox 2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19" name="Group 39"/>
                <p:cNvGrpSpPr>
                  <a:grpSpLocks/>
                </p:cNvGrpSpPr>
                <p:nvPr/>
              </p:nvGrpSpPr>
              <p:grpSpPr bwMode="auto">
                <a:xfrm>
                  <a:off x="1911320" y="5147846"/>
                  <a:ext cx="284052" cy="460177"/>
                  <a:chOff x="8069094" y="4648200"/>
                  <a:chExt cx="284052" cy="460177"/>
                </a:xfrm>
              </p:grpSpPr>
              <p:cxnSp>
                <p:nvCxnSpPr>
                  <p:cNvPr id="205" name="Straight Connector 204"/>
                  <p:cNvCxnSpPr/>
                  <p:nvPr/>
                </p:nvCxnSpPr>
                <p:spPr>
                  <a:xfrm rot="5400000">
                    <a:off x="815219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7" name="TextBox 2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20" name="Group 42"/>
                <p:cNvGrpSpPr>
                  <a:grpSpLocks/>
                </p:cNvGrpSpPr>
                <p:nvPr/>
              </p:nvGrpSpPr>
              <p:grpSpPr bwMode="auto">
                <a:xfrm>
                  <a:off x="2139920" y="5147846"/>
                  <a:ext cx="284052" cy="460177"/>
                  <a:chOff x="8069094" y="4648200"/>
                  <a:chExt cx="284052" cy="460177"/>
                </a:xfrm>
              </p:grpSpPr>
              <p:cxnSp>
                <p:nvCxnSpPr>
                  <p:cNvPr id="203" name="Straight Connector 202"/>
                  <p:cNvCxnSpPr/>
                  <p:nvPr/>
                </p:nvCxnSpPr>
                <p:spPr>
                  <a:xfrm rot="5400000">
                    <a:off x="815226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5" name="TextBox 2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21" name="Group 45"/>
                <p:cNvGrpSpPr>
                  <a:grpSpLocks/>
                </p:cNvGrpSpPr>
                <p:nvPr/>
              </p:nvGrpSpPr>
              <p:grpSpPr bwMode="auto">
                <a:xfrm>
                  <a:off x="2368520" y="5147846"/>
                  <a:ext cx="284052" cy="460177"/>
                  <a:chOff x="8069094" y="4648200"/>
                  <a:chExt cx="284052" cy="460177"/>
                </a:xfrm>
              </p:grpSpPr>
              <p:cxnSp>
                <p:nvCxnSpPr>
                  <p:cNvPr id="201" name="Straight Connector 200"/>
                  <p:cNvCxnSpPr/>
                  <p:nvPr/>
                </p:nvCxnSpPr>
                <p:spPr>
                  <a:xfrm rot="5400000">
                    <a:off x="815233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3" name="TextBox 2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21612" name="TextBox 183"/>
            <p:cNvSpPr txBox="1">
              <a:spLocks noChangeArrowheads="1"/>
            </p:cNvSpPr>
            <p:nvPr/>
          </p:nvSpPr>
          <p:spPr bwMode="auto">
            <a:xfrm>
              <a:off x="1824217" y="5681246"/>
              <a:ext cx="851774"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Quantity</a:t>
              </a:r>
              <a:endParaRPr lang="en-US" sz="1400" dirty="0"/>
            </a:p>
          </p:txBody>
        </p:sp>
      </p:grpSp>
      <p:grpSp>
        <p:nvGrpSpPr>
          <p:cNvPr id="53" name="Group 222"/>
          <p:cNvGrpSpPr>
            <a:grpSpLocks/>
          </p:cNvGrpSpPr>
          <p:nvPr/>
        </p:nvGrpSpPr>
        <p:grpSpPr bwMode="auto">
          <a:xfrm>
            <a:off x="3624284" y="1940000"/>
            <a:ext cx="738169" cy="3600375"/>
            <a:chOff x="3983925" y="1200946"/>
            <a:chExt cx="740222" cy="3600447"/>
          </a:xfrm>
        </p:grpSpPr>
        <p:cxnSp>
          <p:nvCxnSpPr>
            <p:cNvPr id="224" name="Straight Connector 223"/>
            <p:cNvCxnSpPr/>
            <p:nvPr/>
          </p:nvCxnSpPr>
          <p:spPr>
            <a:xfrm rot="5400000">
              <a:off x="2895688" y="3124166"/>
              <a:ext cx="3352862" cy="15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91" name="Group 56"/>
            <p:cNvGrpSpPr>
              <a:grpSpLocks/>
            </p:cNvGrpSpPr>
            <p:nvPr/>
          </p:nvGrpSpPr>
          <p:grpSpPr bwMode="auto">
            <a:xfrm>
              <a:off x="3983925" y="1828800"/>
              <a:ext cx="740222" cy="307777"/>
              <a:chOff x="6117778" y="2286000"/>
              <a:chExt cx="740222" cy="307777"/>
            </a:xfrm>
          </p:grpSpPr>
          <p:sp>
            <p:nvSpPr>
              <p:cNvPr id="21608"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243" name="Straight Connector 55"/>
              <p:cNvCxnSpPr/>
              <p:nvPr/>
            </p:nvCxnSpPr>
            <p:spPr>
              <a:xfrm>
                <a:off x="6705176" y="251375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2" name="Group 57"/>
            <p:cNvGrpSpPr>
              <a:grpSpLocks/>
            </p:cNvGrpSpPr>
            <p:nvPr/>
          </p:nvGrpSpPr>
          <p:grpSpPr bwMode="auto">
            <a:xfrm>
              <a:off x="4097738" y="2297668"/>
              <a:ext cx="626409" cy="307777"/>
              <a:chOff x="6231591" y="2286000"/>
              <a:chExt cx="626409" cy="307777"/>
            </a:xfrm>
          </p:grpSpPr>
          <p:sp>
            <p:nvSpPr>
              <p:cNvPr id="21606" name="TextBox 23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241" name="Straight Connector 240"/>
              <p:cNvCxnSpPr/>
              <p:nvPr/>
            </p:nvCxnSpPr>
            <p:spPr>
              <a:xfrm>
                <a:off x="6705176" y="251479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3" name="Group 60"/>
            <p:cNvGrpSpPr>
              <a:grpSpLocks/>
            </p:cNvGrpSpPr>
            <p:nvPr/>
          </p:nvGrpSpPr>
          <p:grpSpPr bwMode="auto">
            <a:xfrm>
              <a:off x="4097738" y="2754868"/>
              <a:ext cx="626409" cy="307777"/>
              <a:chOff x="6231591" y="2286000"/>
              <a:chExt cx="626409" cy="307777"/>
            </a:xfrm>
          </p:grpSpPr>
          <p:sp>
            <p:nvSpPr>
              <p:cNvPr id="21604" name="TextBox 23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239" name="Straight Connector 238"/>
              <p:cNvCxnSpPr/>
              <p:nvPr/>
            </p:nvCxnSpPr>
            <p:spPr>
              <a:xfrm>
                <a:off x="6705176" y="2514804"/>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4" name="Group 63"/>
            <p:cNvGrpSpPr>
              <a:grpSpLocks/>
            </p:cNvGrpSpPr>
            <p:nvPr/>
          </p:nvGrpSpPr>
          <p:grpSpPr bwMode="auto">
            <a:xfrm>
              <a:off x="4097738" y="3212068"/>
              <a:ext cx="626409" cy="307777"/>
              <a:chOff x="6231591" y="2286000"/>
              <a:chExt cx="626409" cy="307777"/>
            </a:xfrm>
          </p:grpSpPr>
          <p:sp>
            <p:nvSpPr>
              <p:cNvPr id="21602" name="TextBox 23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237" name="Straight Connector 236"/>
              <p:cNvCxnSpPr/>
              <p:nvPr/>
            </p:nvCxnSpPr>
            <p:spPr>
              <a:xfrm>
                <a:off x="6705176" y="2514812"/>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5" name="Group 66"/>
            <p:cNvGrpSpPr>
              <a:grpSpLocks/>
            </p:cNvGrpSpPr>
            <p:nvPr/>
          </p:nvGrpSpPr>
          <p:grpSpPr bwMode="auto">
            <a:xfrm>
              <a:off x="4097738" y="3669268"/>
              <a:ext cx="626409" cy="307777"/>
              <a:chOff x="6231591" y="2286000"/>
              <a:chExt cx="626409" cy="307777"/>
            </a:xfrm>
          </p:grpSpPr>
          <p:sp>
            <p:nvSpPr>
              <p:cNvPr id="21600" name="TextBox 23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235" name="Straight Connector 234"/>
              <p:cNvCxnSpPr/>
              <p:nvPr/>
            </p:nvCxnSpPr>
            <p:spPr>
              <a:xfrm>
                <a:off x="6705176" y="2514821"/>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6" name="Group 69"/>
            <p:cNvGrpSpPr>
              <a:grpSpLocks/>
            </p:cNvGrpSpPr>
            <p:nvPr/>
          </p:nvGrpSpPr>
          <p:grpSpPr bwMode="auto">
            <a:xfrm>
              <a:off x="4097738" y="4126468"/>
              <a:ext cx="626409" cy="307777"/>
              <a:chOff x="6231591" y="2286000"/>
              <a:chExt cx="626409" cy="307777"/>
            </a:xfrm>
          </p:grpSpPr>
          <p:sp>
            <p:nvSpPr>
              <p:cNvPr id="21598" name="TextBox 23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233" name="Straight Connector 232"/>
              <p:cNvCxnSpPr/>
              <p:nvPr/>
            </p:nvCxnSpPr>
            <p:spPr>
              <a:xfrm>
                <a:off x="6705176" y="2514829"/>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97" name="TextBox 230"/>
            <p:cNvSpPr txBox="1">
              <a:spLocks noChangeArrowheads="1"/>
            </p:cNvSpPr>
            <p:nvPr/>
          </p:nvSpPr>
          <p:spPr bwMode="auto">
            <a:xfrm>
              <a:off x="4028863" y="1200946"/>
              <a:ext cx="595082"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p>
          </p:txBody>
        </p:sp>
      </p:grpSp>
      <p:cxnSp>
        <p:nvCxnSpPr>
          <p:cNvPr id="244" name="Straight Connector 243"/>
          <p:cNvCxnSpPr/>
          <p:nvPr/>
        </p:nvCxnSpPr>
        <p:spPr>
          <a:xfrm>
            <a:off x="4216400" y="3721100"/>
            <a:ext cx="657225" cy="952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flipH="1" flipV="1">
            <a:off x="3980657" y="4658519"/>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6" name="Freeform 183"/>
          <p:cNvSpPr>
            <a:spLocks/>
          </p:cNvSpPr>
          <p:nvPr/>
        </p:nvSpPr>
        <p:spPr bwMode="auto">
          <a:xfrm>
            <a:off x="4805363" y="3668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71825" y="1120963"/>
            <a:ext cx="2673350" cy="523875"/>
            <a:chOff x="3171825" y="1120963"/>
            <a:chExt cx="2673350" cy="523875"/>
          </a:xfrm>
        </p:grpSpPr>
        <p:sp>
          <p:nvSpPr>
            <p:cNvPr id="247" name="TextBox 246"/>
            <p:cNvSpPr txBox="1">
              <a:spLocks noChangeArrowheads="1"/>
            </p:cNvSpPr>
            <p:nvPr/>
          </p:nvSpPr>
          <p:spPr bwMode="auto">
            <a:xfrm>
              <a:off x="3624284" y="1152525"/>
              <a:ext cx="22208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smtClean="0">
                  <a:latin typeface="+mn-lt"/>
                </a:rPr>
                <a:t>Sam’s </a:t>
              </a:r>
              <a:r>
                <a:rPr lang="en-US" sz="2400" dirty="0">
                  <a:latin typeface="+mn-lt"/>
                </a:rPr>
                <a:t>demand</a:t>
              </a:r>
            </a:p>
          </p:txBody>
        </p:sp>
        <p:sp>
          <p:nvSpPr>
            <p:cNvPr id="252" name="TextBox 251"/>
            <p:cNvSpPr txBox="1">
              <a:spLocks noChangeArrowheads="1"/>
            </p:cNvSpPr>
            <p:nvPr/>
          </p:nvSpPr>
          <p:spPr bwMode="auto">
            <a:xfrm>
              <a:off x="3171825" y="112096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grpSp>
      <p:sp>
        <p:nvSpPr>
          <p:cNvPr id="254" name="Rectangle 253"/>
          <p:cNvSpPr/>
          <p:nvPr/>
        </p:nvSpPr>
        <p:spPr>
          <a:xfrm>
            <a:off x="6672263" y="2133600"/>
            <a:ext cx="24114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2" name="Group 254"/>
          <p:cNvGrpSpPr>
            <a:grpSpLocks/>
          </p:cNvGrpSpPr>
          <p:nvPr/>
        </p:nvGrpSpPr>
        <p:grpSpPr bwMode="auto">
          <a:xfrm>
            <a:off x="6757988" y="2819400"/>
            <a:ext cx="2133600" cy="2743200"/>
            <a:chOff x="4535255" y="2057402"/>
            <a:chExt cx="2132912" cy="2743200"/>
          </a:xfrm>
        </p:grpSpPr>
        <p:cxnSp>
          <p:nvCxnSpPr>
            <p:cNvPr id="256" name="Straight Connector 255"/>
            <p:cNvCxnSpPr/>
            <p:nvPr/>
          </p:nvCxnSpPr>
          <p:spPr>
            <a:xfrm rot="16200000" flipH="1">
              <a:off x="4230111" y="2362546"/>
              <a:ext cx="2743200" cy="2132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589" name="TextBox 256"/>
            <p:cNvSpPr txBox="1">
              <a:spLocks noChangeArrowheads="1"/>
            </p:cNvSpPr>
            <p:nvPr/>
          </p:nvSpPr>
          <p:spPr bwMode="auto">
            <a:xfrm>
              <a:off x="5703079" y="3310354"/>
              <a:ext cx="7489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r>
                <a:rPr lang="en-US" sz="1600" baseline="-25000"/>
                <a:t>Market</a:t>
              </a:r>
            </a:p>
          </p:txBody>
        </p:sp>
      </p:grpSp>
      <p:grpSp>
        <p:nvGrpSpPr>
          <p:cNvPr id="64" name="Group 257"/>
          <p:cNvGrpSpPr>
            <a:grpSpLocks/>
          </p:cNvGrpSpPr>
          <p:nvPr/>
        </p:nvGrpSpPr>
        <p:grpSpPr bwMode="auto">
          <a:xfrm>
            <a:off x="6467475" y="5410200"/>
            <a:ext cx="2628093" cy="841303"/>
            <a:chOff x="680076" y="5147846"/>
            <a:chExt cx="2628624" cy="841105"/>
          </a:xfrm>
        </p:grpSpPr>
        <p:sp>
          <p:nvSpPr>
            <p:cNvPr id="21555" name="TextBox 258"/>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556" name="Group 99"/>
            <p:cNvGrpSpPr>
              <a:grpSpLocks/>
            </p:cNvGrpSpPr>
            <p:nvPr/>
          </p:nvGrpSpPr>
          <p:grpSpPr bwMode="auto">
            <a:xfrm>
              <a:off x="915084" y="5147846"/>
              <a:ext cx="2393616" cy="460177"/>
              <a:chOff x="937538" y="5147846"/>
              <a:chExt cx="2393616" cy="460177"/>
            </a:xfrm>
          </p:grpSpPr>
          <p:cxnSp>
            <p:nvCxnSpPr>
              <p:cNvPr id="262" name="Straight Connector 261"/>
              <p:cNvCxnSpPr/>
              <p:nvPr/>
            </p:nvCxnSpPr>
            <p:spPr>
              <a:xfrm>
                <a:off x="937527" y="5300210"/>
                <a:ext cx="239284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59" name="Group 96"/>
              <p:cNvGrpSpPr>
                <a:grpSpLocks/>
              </p:cNvGrpSpPr>
              <p:nvPr/>
            </p:nvGrpSpPr>
            <p:grpSpPr bwMode="auto">
              <a:xfrm>
                <a:off x="996920" y="5147846"/>
                <a:ext cx="2212238" cy="460177"/>
                <a:chOff x="996920" y="5147846"/>
                <a:chExt cx="2212238" cy="460177"/>
              </a:xfrm>
            </p:grpSpPr>
            <p:cxnSp>
              <p:nvCxnSpPr>
                <p:cNvPr id="296" name="Straight Connector 16"/>
                <p:cNvCxnSpPr/>
                <p:nvPr/>
              </p:nvCxnSpPr>
              <p:spPr>
                <a:xfrm rot="5400000">
                  <a:off x="3120020" y="5223234"/>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61" name="Group 21"/>
                <p:cNvGrpSpPr>
                  <a:grpSpLocks/>
                </p:cNvGrpSpPr>
                <p:nvPr/>
              </p:nvGrpSpPr>
              <p:grpSpPr bwMode="auto">
                <a:xfrm>
                  <a:off x="2825720" y="5147846"/>
                  <a:ext cx="383438" cy="460177"/>
                  <a:chOff x="8069094" y="4648200"/>
                  <a:chExt cx="383438" cy="460177"/>
                </a:xfrm>
              </p:grpSpPr>
              <p:cxnSp>
                <p:nvCxnSpPr>
                  <p:cNvPr id="292" name="Straight Connector 291"/>
                  <p:cNvCxnSpPr/>
                  <p:nvPr/>
                </p:nvCxnSpPr>
                <p:spPr>
                  <a:xfrm rot="5400000">
                    <a:off x="815380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7" name="TextBox 29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21562" name="Group 27"/>
                <p:cNvGrpSpPr>
                  <a:grpSpLocks/>
                </p:cNvGrpSpPr>
                <p:nvPr/>
              </p:nvGrpSpPr>
              <p:grpSpPr bwMode="auto">
                <a:xfrm>
                  <a:off x="996920" y="5147846"/>
                  <a:ext cx="284052" cy="460177"/>
                  <a:chOff x="8069094" y="4648200"/>
                  <a:chExt cx="284052" cy="460177"/>
                </a:xfrm>
              </p:grpSpPr>
              <p:cxnSp>
                <p:nvCxnSpPr>
                  <p:cNvPr id="290" name="Straight Connector 289"/>
                  <p:cNvCxnSpPr/>
                  <p:nvPr/>
                </p:nvCxnSpPr>
                <p:spPr>
                  <a:xfrm rot="5400000">
                    <a:off x="815343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5" name="TextBox 29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563" name="Group 30"/>
                <p:cNvGrpSpPr>
                  <a:grpSpLocks/>
                </p:cNvGrpSpPr>
                <p:nvPr/>
              </p:nvGrpSpPr>
              <p:grpSpPr bwMode="auto">
                <a:xfrm>
                  <a:off x="1225520" y="5147846"/>
                  <a:ext cx="284052" cy="460177"/>
                  <a:chOff x="8069094" y="4648200"/>
                  <a:chExt cx="284052" cy="460177"/>
                </a:xfrm>
              </p:grpSpPr>
              <p:cxnSp>
                <p:nvCxnSpPr>
                  <p:cNvPr id="288" name="Straight Connector 287"/>
                  <p:cNvCxnSpPr/>
                  <p:nvPr/>
                </p:nvCxnSpPr>
                <p:spPr>
                  <a:xfrm rot="5400000">
                    <a:off x="8153478"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3" name="TextBox 28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564" name="Group 33"/>
                <p:cNvGrpSpPr>
                  <a:grpSpLocks/>
                </p:cNvGrpSpPr>
                <p:nvPr/>
              </p:nvGrpSpPr>
              <p:grpSpPr bwMode="auto">
                <a:xfrm>
                  <a:off x="1454120" y="5147846"/>
                  <a:ext cx="284052" cy="460177"/>
                  <a:chOff x="8069094" y="4648200"/>
                  <a:chExt cx="284052" cy="460177"/>
                </a:xfrm>
              </p:grpSpPr>
              <p:cxnSp>
                <p:nvCxnSpPr>
                  <p:cNvPr id="286" name="Straight Connector 285"/>
                  <p:cNvCxnSpPr/>
                  <p:nvPr/>
                </p:nvCxnSpPr>
                <p:spPr>
                  <a:xfrm rot="5400000">
                    <a:off x="8153524"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1" name="TextBox 28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565" name="Group 36"/>
                <p:cNvGrpSpPr>
                  <a:grpSpLocks/>
                </p:cNvGrpSpPr>
                <p:nvPr/>
              </p:nvGrpSpPr>
              <p:grpSpPr bwMode="auto">
                <a:xfrm>
                  <a:off x="1682720" y="5147846"/>
                  <a:ext cx="284052" cy="460177"/>
                  <a:chOff x="8069094" y="4648200"/>
                  <a:chExt cx="284052" cy="460177"/>
                </a:xfrm>
              </p:grpSpPr>
              <p:cxnSp>
                <p:nvCxnSpPr>
                  <p:cNvPr id="284" name="Straight Connector 283"/>
                  <p:cNvCxnSpPr/>
                  <p:nvPr/>
                </p:nvCxnSpPr>
                <p:spPr>
                  <a:xfrm rot="5400000">
                    <a:off x="8153571"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9" name="TextBox 28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21566" name="Group 39"/>
                <p:cNvGrpSpPr>
                  <a:grpSpLocks/>
                </p:cNvGrpSpPr>
                <p:nvPr/>
              </p:nvGrpSpPr>
              <p:grpSpPr bwMode="auto">
                <a:xfrm>
                  <a:off x="1905000" y="5147846"/>
                  <a:ext cx="383438" cy="460177"/>
                  <a:chOff x="8062774" y="4648200"/>
                  <a:chExt cx="383438" cy="460177"/>
                </a:xfrm>
              </p:grpSpPr>
              <p:cxnSp>
                <p:nvCxnSpPr>
                  <p:cNvPr id="282" name="Straight Connector 281"/>
                  <p:cNvCxnSpPr/>
                  <p:nvPr/>
                </p:nvCxnSpPr>
                <p:spPr>
                  <a:xfrm rot="5400000">
                    <a:off x="815202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7" name="TextBox 28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567" name="Group 42"/>
                <p:cNvGrpSpPr>
                  <a:grpSpLocks/>
                </p:cNvGrpSpPr>
                <p:nvPr/>
              </p:nvGrpSpPr>
              <p:grpSpPr bwMode="auto">
                <a:xfrm>
                  <a:off x="2139920" y="5147846"/>
                  <a:ext cx="383438" cy="460177"/>
                  <a:chOff x="8069094" y="4648200"/>
                  <a:chExt cx="383438" cy="460177"/>
                </a:xfrm>
              </p:grpSpPr>
              <p:cxnSp>
                <p:nvCxnSpPr>
                  <p:cNvPr id="280" name="Straight Connector 279"/>
                  <p:cNvCxnSpPr/>
                  <p:nvPr/>
                </p:nvCxnSpPr>
                <p:spPr>
                  <a:xfrm rot="5400000">
                    <a:off x="8153663"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5" name="TextBox 28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568" name="Group 45"/>
                <p:cNvGrpSpPr>
                  <a:grpSpLocks/>
                </p:cNvGrpSpPr>
                <p:nvPr/>
              </p:nvGrpSpPr>
              <p:grpSpPr bwMode="auto">
                <a:xfrm>
                  <a:off x="2368520" y="5147846"/>
                  <a:ext cx="383438" cy="460177"/>
                  <a:chOff x="8069094" y="4648200"/>
                  <a:chExt cx="383438" cy="460177"/>
                </a:xfrm>
              </p:grpSpPr>
              <p:cxnSp>
                <p:nvCxnSpPr>
                  <p:cNvPr id="278" name="Straight Connector 277"/>
                  <p:cNvCxnSpPr/>
                  <p:nvPr/>
                </p:nvCxnSpPr>
                <p:spPr>
                  <a:xfrm rot="5400000">
                    <a:off x="8153709"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3" name="TextBox 27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21569" name="Group 48"/>
                <p:cNvGrpSpPr>
                  <a:grpSpLocks/>
                </p:cNvGrpSpPr>
                <p:nvPr/>
              </p:nvGrpSpPr>
              <p:grpSpPr bwMode="auto">
                <a:xfrm>
                  <a:off x="2597120" y="5147846"/>
                  <a:ext cx="383438" cy="460177"/>
                  <a:chOff x="8069094" y="4648200"/>
                  <a:chExt cx="383438" cy="460177"/>
                </a:xfrm>
              </p:grpSpPr>
              <p:cxnSp>
                <p:nvCxnSpPr>
                  <p:cNvPr id="276" name="Straight Connector 24"/>
                  <p:cNvCxnSpPr/>
                  <p:nvPr/>
                </p:nvCxnSpPr>
                <p:spPr>
                  <a:xfrm rot="5400000">
                    <a:off x="815375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1" name="TextBox 27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21557" name="TextBox 260"/>
            <p:cNvSpPr txBox="1">
              <a:spLocks noChangeArrowheads="1"/>
            </p:cNvSpPr>
            <p:nvPr/>
          </p:nvSpPr>
          <p:spPr bwMode="auto">
            <a:xfrm>
              <a:off x="2375320" y="5681246"/>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81" name="Group 299"/>
          <p:cNvGrpSpPr>
            <a:grpSpLocks/>
          </p:cNvGrpSpPr>
          <p:nvPr/>
        </p:nvGrpSpPr>
        <p:grpSpPr bwMode="auto">
          <a:xfrm>
            <a:off x="6109466" y="1987500"/>
            <a:ext cx="739006" cy="3576688"/>
            <a:chOff x="3983925" y="1224694"/>
            <a:chExt cx="740222" cy="3576698"/>
          </a:xfrm>
        </p:grpSpPr>
        <p:cxnSp>
          <p:nvCxnSpPr>
            <p:cNvPr id="301" name="Straight Connector 300"/>
            <p:cNvCxnSpPr/>
            <p:nvPr/>
          </p:nvCxnSpPr>
          <p:spPr>
            <a:xfrm rot="5400000">
              <a:off x="2895887" y="3124192"/>
              <a:ext cx="3352809" cy="1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36" name="Group 56"/>
            <p:cNvGrpSpPr>
              <a:grpSpLocks/>
            </p:cNvGrpSpPr>
            <p:nvPr/>
          </p:nvGrpSpPr>
          <p:grpSpPr bwMode="auto">
            <a:xfrm>
              <a:off x="3983925" y="1828800"/>
              <a:ext cx="740222" cy="307777"/>
              <a:chOff x="6117778" y="2286000"/>
              <a:chExt cx="740222" cy="307777"/>
            </a:xfrm>
          </p:grpSpPr>
          <p:sp>
            <p:nvSpPr>
              <p:cNvPr id="21553"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320" name="Straight Connector 55"/>
              <p:cNvCxnSpPr/>
              <p:nvPr/>
            </p:nvCxnSpPr>
            <p:spPr>
              <a:xfrm>
                <a:off x="6705349" y="2513797"/>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7" name="Group 57"/>
            <p:cNvGrpSpPr>
              <a:grpSpLocks/>
            </p:cNvGrpSpPr>
            <p:nvPr/>
          </p:nvGrpSpPr>
          <p:grpSpPr bwMode="auto">
            <a:xfrm>
              <a:off x="4097738" y="2297668"/>
              <a:ext cx="626409" cy="307777"/>
              <a:chOff x="6231591" y="2286000"/>
              <a:chExt cx="626409" cy="307777"/>
            </a:xfrm>
          </p:grpSpPr>
          <p:sp>
            <p:nvSpPr>
              <p:cNvPr id="21551" name="TextBox 31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318" name="Straight Connector 317"/>
              <p:cNvCxnSpPr/>
              <p:nvPr/>
            </p:nvCxnSpPr>
            <p:spPr>
              <a:xfrm>
                <a:off x="6705349" y="2514831"/>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8" name="Group 60"/>
            <p:cNvGrpSpPr>
              <a:grpSpLocks/>
            </p:cNvGrpSpPr>
            <p:nvPr/>
          </p:nvGrpSpPr>
          <p:grpSpPr bwMode="auto">
            <a:xfrm>
              <a:off x="4097738" y="2754868"/>
              <a:ext cx="626409" cy="307777"/>
              <a:chOff x="6231591" y="2286000"/>
              <a:chExt cx="626409" cy="307777"/>
            </a:xfrm>
          </p:grpSpPr>
          <p:sp>
            <p:nvSpPr>
              <p:cNvPr id="21549" name="TextBox 31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316" name="Straight Connector 315"/>
              <p:cNvCxnSpPr/>
              <p:nvPr/>
            </p:nvCxnSpPr>
            <p:spPr>
              <a:xfrm>
                <a:off x="6705349" y="2514832"/>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9" name="Group 63"/>
            <p:cNvGrpSpPr>
              <a:grpSpLocks/>
            </p:cNvGrpSpPr>
            <p:nvPr/>
          </p:nvGrpSpPr>
          <p:grpSpPr bwMode="auto">
            <a:xfrm>
              <a:off x="4097738" y="3212068"/>
              <a:ext cx="626409" cy="307777"/>
              <a:chOff x="6231591" y="2286000"/>
              <a:chExt cx="626409" cy="307777"/>
            </a:xfrm>
          </p:grpSpPr>
          <p:sp>
            <p:nvSpPr>
              <p:cNvPr id="21547" name="TextBox 31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314" name="Straight Connector 313"/>
              <p:cNvCxnSpPr/>
              <p:nvPr/>
            </p:nvCxnSpPr>
            <p:spPr>
              <a:xfrm>
                <a:off x="6705349" y="2514833"/>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0" name="Group 66"/>
            <p:cNvGrpSpPr>
              <a:grpSpLocks/>
            </p:cNvGrpSpPr>
            <p:nvPr/>
          </p:nvGrpSpPr>
          <p:grpSpPr bwMode="auto">
            <a:xfrm>
              <a:off x="4097738" y="3669268"/>
              <a:ext cx="626409" cy="307777"/>
              <a:chOff x="6231591" y="2286000"/>
              <a:chExt cx="626409" cy="307777"/>
            </a:xfrm>
          </p:grpSpPr>
          <p:sp>
            <p:nvSpPr>
              <p:cNvPr id="21545" name="TextBox 31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312" name="Straight Connector 311"/>
              <p:cNvCxnSpPr/>
              <p:nvPr/>
            </p:nvCxnSpPr>
            <p:spPr>
              <a:xfrm>
                <a:off x="6705349" y="2514834"/>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1" name="Group 69"/>
            <p:cNvGrpSpPr>
              <a:grpSpLocks/>
            </p:cNvGrpSpPr>
            <p:nvPr/>
          </p:nvGrpSpPr>
          <p:grpSpPr bwMode="auto">
            <a:xfrm>
              <a:off x="4097738" y="4126468"/>
              <a:ext cx="626409" cy="307777"/>
              <a:chOff x="6231591" y="2286000"/>
              <a:chExt cx="626409" cy="307777"/>
            </a:xfrm>
          </p:grpSpPr>
          <p:sp>
            <p:nvSpPr>
              <p:cNvPr id="21543" name="TextBox 30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310" name="Straight Connector 309"/>
              <p:cNvCxnSpPr/>
              <p:nvPr/>
            </p:nvCxnSpPr>
            <p:spPr>
              <a:xfrm>
                <a:off x="6705349" y="2514835"/>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42" name="TextBox 307"/>
            <p:cNvSpPr txBox="1">
              <a:spLocks noChangeArrowheads="1"/>
            </p:cNvSpPr>
            <p:nvPr/>
          </p:nvSpPr>
          <p:spPr bwMode="auto">
            <a:xfrm>
              <a:off x="3993907" y="1224694"/>
              <a:ext cx="594408"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321" name="Straight Connector 320"/>
          <p:cNvCxnSpPr/>
          <p:nvPr/>
        </p:nvCxnSpPr>
        <p:spPr>
          <a:xfrm>
            <a:off x="6702425" y="3733800"/>
            <a:ext cx="817563"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rot="5400000" flipH="1" flipV="1">
            <a:off x="66047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3" name="Freeform 183"/>
          <p:cNvSpPr>
            <a:spLocks/>
          </p:cNvSpPr>
          <p:nvPr/>
        </p:nvSpPr>
        <p:spPr bwMode="auto">
          <a:xfrm>
            <a:off x="7443788"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6" name="Group 5"/>
          <p:cNvGrpSpPr/>
          <p:nvPr/>
        </p:nvGrpSpPr>
        <p:grpSpPr>
          <a:xfrm>
            <a:off x="5924550" y="1144713"/>
            <a:ext cx="2708550" cy="523875"/>
            <a:chOff x="5924550" y="1144713"/>
            <a:chExt cx="2708550" cy="523875"/>
          </a:xfrm>
        </p:grpSpPr>
        <p:sp>
          <p:nvSpPr>
            <p:cNvPr id="253" name="TextBox 252"/>
            <p:cNvSpPr txBox="1">
              <a:spLocks noChangeArrowheads="1"/>
            </p:cNvSpPr>
            <p:nvPr/>
          </p:nvSpPr>
          <p:spPr bwMode="auto">
            <a:xfrm>
              <a:off x="5924550" y="114471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sp>
          <p:nvSpPr>
            <p:cNvPr id="324" name="TextBox 323"/>
            <p:cNvSpPr txBox="1">
              <a:spLocks noChangeArrowheads="1"/>
            </p:cNvSpPr>
            <p:nvPr/>
          </p:nvSpPr>
          <p:spPr bwMode="auto">
            <a:xfrm>
              <a:off x="6223092" y="1176275"/>
              <a:ext cx="2410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Market </a:t>
              </a:r>
              <a:r>
                <a:rPr lang="en-US" sz="2400" dirty="0" smtClean="0">
                  <a:latin typeface="+mn-lt"/>
                </a:rPr>
                <a:t>demand</a:t>
              </a:r>
              <a:endParaRPr lang="en-US" sz="24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500"/>
                                        <p:tgtEl>
                                          <p:spTgt spid="73"/>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wipe(left)">
                                      <p:cBhvr>
                                        <p:cTn id="30" dur="500"/>
                                        <p:tgtEl>
                                          <p:spTgt spid="82"/>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wipe(up)">
                                      <p:cBhvr>
                                        <p:cTn id="34" dur="500"/>
                                        <p:tgtEl>
                                          <p:spTgt spid="76"/>
                                        </p:tgtEl>
                                      </p:cBhvr>
                                    </p:animEffect>
                                  </p:childTnLst>
                                </p:cTn>
                              </p:par>
                            </p:childTnLst>
                          </p:cTn>
                        </p:par>
                      </p:childTnLst>
                    </p:cTn>
                  </p:par>
                  <p:par>
                    <p:cTn id="35" fill="hold">
                      <p:stCondLst>
                        <p:cond delay="indefinite"/>
                      </p:stCondLst>
                      <p:childTnLst>
                        <p:par>
                          <p:cTn id="36" fill="hold" nodeType="after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par>
                                <p:cTn id="45" presetID="22" presetClass="entr" presetSubtype="4"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down)">
                                      <p:cBhvr>
                                        <p:cTn id="47" dur="500"/>
                                        <p:tgtEl>
                                          <p:spTgt spid="5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7"/>
                                        </p:tgtEl>
                                        <p:attrNameLst>
                                          <p:attrName>style.visibility</p:attrName>
                                        </p:attrNameLst>
                                      </p:cBhvr>
                                      <p:to>
                                        <p:strVal val="visible"/>
                                      </p:to>
                                    </p:set>
                                    <p:animEffect transition="in" filter="wipe(down)">
                                      <p:cBhvr>
                                        <p:cTn id="50" dur="500"/>
                                        <p:tgtEl>
                                          <p:spTgt spid="177"/>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244"/>
                                        </p:tgtEl>
                                        <p:attrNameLst>
                                          <p:attrName>style.visibility</p:attrName>
                                        </p:attrNameLst>
                                      </p:cBhvr>
                                      <p:to>
                                        <p:strVal val="visible"/>
                                      </p:to>
                                    </p:set>
                                    <p:animEffect transition="in" filter="wipe(left)">
                                      <p:cBhvr>
                                        <p:cTn id="58" dur="500"/>
                                        <p:tgtEl>
                                          <p:spTgt spid="244"/>
                                        </p:tgtEl>
                                      </p:cBhvr>
                                    </p:animEffect>
                                  </p:childTnLst>
                                </p:cTn>
                              </p:par>
                            </p:childTnLst>
                          </p:cTn>
                        </p:par>
                        <p:par>
                          <p:cTn id="59" fill="hold" nodeType="afterGroup">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246"/>
                                        </p:tgtEl>
                                        <p:attrNameLst>
                                          <p:attrName>style.visibility</p:attrName>
                                        </p:attrNameLst>
                                      </p:cBhvr>
                                      <p:to>
                                        <p:strVal val="visible"/>
                                      </p:to>
                                    </p:set>
                                    <p:animEffect transition="in" filter="wipe(left)">
                                      <p:cBhvr>
                                        <p:cTn id="62" dur="500"/>
                                        <p:tgtEl>
                                          <p:spTgt spid="246"/>
                                        </p:tgtEl>
                                      </p:cBhvr>
                                    </p:animEffect>
                                  </p:childTnLst>
                                </p:cTn>
                              </p:par>
                            </p:childTnLst>
                          </p:cTn>
                        </p:par>
                        <p:par>
                          <p:cTn id="63" fill="hold" nodeType="afterGroup">
                            <p:stCondLst>
                              <p:cond delay="2000"/>
                            </p:stCondLst>
                            <p:childTnLst>
                              <p:par>
                                <p:cTn id="64" presetID="22" presetClass="entr" presetSubtype="1" fill="hold" nodeType="afterEffect">
                                  <p:stCondLst>
                                    <p:cond delay="0"/>
                                  </p:stCondLst>
                                  <p:childTnLst>
                                    <p:set>
                                      <p:cBhvr>
                                        <p:cTn id="65" dur="1" fill="hold">
                                          <p:stCondLst>
                                            <p:cond delay="0"/>
                                          </p:stCondLst>
                                        </p:cTn>
                                        <p:tgtEl>
                                          <p:spTgt spid="245"/>
                                        </p:tgtEl>
                                        <p:attrNameLst>
                                          <p:attrName>style.visibility</p:attrName>
                                        </p:attrNameLst>
                                      </p:cBhvr>
                                      <p:to>
                                        <p:strVal val="visible"/>
                                      </p:to>
                                    </p:set>
                                    <p:animEffect transition="in" filter="wipe(up)">
                                      <p:cBhvr>
                                        <p:cTn id="66" dur="500"/>
                                        <p:tgtEl>
                                          <p:spTgt spid="24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500"/>
                                        <p:tgtEl>
                                          <p:spTgt spid="6"/>
                                        </p:tgtEl>
                                      </p:cBhvr>
                                    </p:animEffect>
                                  </p:childTnLst>
                                </p:cTn>
                              </p:par>
                            </p:childTnLst>
                          </p:cTn>
                        </p:par>
                      </p:childTnLst>
                    </p:cTn>
                  </p:par>
                  <p:par>
                    <p:cTn id="72" fill="hold">
                      <p:stCondLst>
                        <p:cond delay="indefinite"/>
                      </p:stCondLst>
                      <p:childTnLst>
                        <p:par>
                          <p:cTn id="73" fill="hold" nodeType="after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left)">
                                      <p:cBhvr>
                                        <p:cTn id="76" dur="500"/>
                                        <p:tgtEl>
                                          <p:spTgt spid="64"/>
                                        </p:tgtEl>
                                      </p:cBhvr>
                                    </p:animEffect>
                                  </p:childTnLst>
                                </p:cTn>
                              </p:par>
                              <p:par>
                                <p:cTn id="77" presetID="22" presetClass="entr" presetSubtype="4" fill="hold" nodeType="with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wipe(down)">
                                      <p:cBhvr>
                                        <p:cTn id="79" dur="500"/>
                                        <p:tgtEl>
                                          <p:spTgt spid="81"/>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54"/>
                                        </p:tgtEl>
                                        <p:attrNameLst>
                                          <p:attrName>style.visibility</p:attrName>
                                        </p:attrNameLst>
                                      </p:cBhvr>
                                      <p:to>
                                        <p:strVal val="visible"/>
                                      </p:to>
                                    </p:set>
                                    <p:animEffect transition="in" filter="wipe(down)">
                                      <p:cBhvr>
                                        <p:cTn id="82" dur="500"/>
                                        <p:tgtEl>
                                          <p:spTgt spid="254"/>
                                        </p:tgtEl>
                                      </p:cBhvr>
                                    </p:animEffect>
                                  </p:childTnLst>
                                </p:cTn>
                              </p:par>
                            </p:childTnLst>
                          </p:cTn>
                        </p:par>
                        <p:par>
                          <p:cTn id="83" fill="hold" nodeType="afterGroup">
                            <p:stCondLst>
                              <p:cond delay="500"/>
                            </p:stCondLst>
                            <p:childTnLst>
                              <p:par>
                                <p:cTn id="84" presetID="22" presetClass="entr" presetSubtype="8" fill="hold"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500"/>
                                        <p:tgtEl>
                                          <p:spTgt spid="62"/>
                                        </p:tgtEl>
                                      </p:cBhvr>
                                    </p:animEffect>
                                  </p:childTnLst>
                                </p:cTn>
                              </p:par>
                            </p:childTnLst>
                          </p:cTn>
                        </p:par>
                        <p:par>
                          <p:cTn id="87" fill="hold" nodeType="afterGroup">
                            <p:stCondLst>
                              <p:cond delay="1000"/>
                            </p:stCondLst>
                            <p:childTnLst>
                              <p:par>
                                <p:cTn id="88" presetID="22" presetClass="entr" presetSubtype="8" fill="hold" nodeType="afterEffect">
                                  <p:stCondLst>
                                    <p:cond delay="0"/>
                                  </p:stCondLst>
                                  <p:childTnLst>
                                    <p:set>
                                      <p:cBhvr>
                                        <p:cTn id="89" dur="1" fill="hold">
                                          <p:stCondLst>
                                            <p:cond delay="0"/>
                                          </p:stCondLst>
                                        </p:cTn>
                                        <p:tgtEl>
                                          <p:spTgt spid="321"/>
                                        </p:tgtEl>
                                        <p:attrNameLst>
                                          <p:attrName>style.visibility</p:attrName>
                                        </p:attrNameLst>
                                      </p:cBhvr>
                                      <p:to>
                                        <p:strVal val="visible"/>
                                      </p:to>
                                    </p:set>
                                    <p:animEffect transition="in" filter="wipe(left)">
                                      <p:cBhvr>
                                        <p:cTn id="90" dur="500"/>
                                        <p:tgtEl>
                                          <p:spTgt spid="321"/>
                                        </p:tgtEl>
                                      </p:cBhvr>
                                    </p:animEffect>
                                  </p:childTnLst>
                                </p:cTn>
                              </p:par>
                            </p:childTnLst>
                          </p:cTn>
                        </p:par>
                        <p:par>
                          <p:cTn id="91" fill="hold" nodeType="afterGroup">
                            <p:stCondLst>
                              <p:cond delay="1500"/>
                            </p:stCondLst>
                            <p:childTnLst>
                              <p:par>
                                <p:cTn id="92" presetID="22" presetClass="entr" presetSubtype="8" fill="hold" grpId="0" nodeType="afterEffect">
                                  <p:stCondLst>
                                    <p:cond delay="0"/>
                                  </p:stCondLst>
                                  <p:childTnLst>
                                    <p:set>
                                      <p:cBhvr>
                                        <p:cTn id="93" dur="1" fill="hold">
                                          <p:stCondLst>
                                            <p:cond delay="0"/>
                                          </p:stCondLst>
                                        </p:cTn>
                                        <p:tgtEl>
                                          <p:spTgt spid="323"/>
                                        </p:tgtEl>
                                        <p:attrNameLst>
                                          <p:attrName>style.visibility</p:attrName>
                                        </p:attrNameLst>
                                      </p:cBhvr>
                                      <p:to>
                                        <p:strVal val="visible"/>
                                      </p:to>
                                    </p:set>
                                    <p:animEffect transition="in" filter="wipe(left)">
                                      <p:cBhvr>
                                        <p:cTn id="94" dur="500"/>
                                        <p:tgtEl>
                                          <p:spTgt spid="323"/>
                                        </p:tgtEl>
                                      </p:cBhvr>
                                    </p:animEffect>
                                  </p:childTnLst>
                                </p:cTn>
                              </p:par>
                            </p:childTnLst>
                          </p:cTn>
                        </p:par>
                        <p:par>
                          <p:cTn id="95" fill="hold" nodeType="afterGroup">
                            <p:stCondLst>
                              <p:cond delay="2000"/>
                            </p:stCondLst>
                            <p:childTnLst>
                              <p:par>
                                <p:cTn id="96" presetID="22" presetClass="entr" presetSubtype="1" fill="hold" nodeType="afterEffect">
                                  <p:stCondLst>
                                    <p:cond delay="0"/>
                                  </p:stCondLst>
                                  <p:childTnLst>
                                    <p:set>
                                      <p:cBhvr>
                                        <p:cTn id="97" dur="1" fill="hold">
                                          <p:stCondLst>
                                            <p:cond delay="0"/>
                                          </p:stCondLst>
                                        </p:cTn>
                                        <p:tgtEl>
                                          <p:spTgt spid="322"/>
                                        </p:tgtEl>
                                        <p:attrNameLst>
                                          <p:attrName>style.visibility</p:attrName>
                                        </p:attrNameLst>
                                      </p:cBhvr>
                                      <p:to>
                                        <p:strVal val="visible"/>
                                      </p:to>
                                    </p:set>
                                    <p:animEffect transition="in" filter="wipe(up)">
                                      <p:cBhvr>
                                        <p:cTn id="98" dur="5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2" grpId="0" animBg="1"/>
      <p:bldP spid="105" grpId="0"/>
      <p:bldP spid="177" grpId="0" animBg="1"/>
      <p:bldP spid="246" grpId="0" animBg="1"/>
      <p:bldP spid="254" grpId="0" animBg="1"/>
      <p:bldP spid="3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111277" y="1058211"/>
            <a:ext cx="8724523" cy="2176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Consumer Income</a:t>
            </a:r>
          </a:p>
          <a:p>
            <a:pPr marL="798513" lvl="2"/>
            <a:r>
              <a:rPr lang="en-US" dirty="0">
                <a:solidFill>
                  <a:prstClr val="black"/>
                </a:solidFill>
              </a:rPr>
              <a:t>Normal </a:t>
            </a:r>
            <a:r>
              <a:rPr lang="en-US" dirty="0" smtClean="0">
                <a:solidFill>
                  <a:prstClr val="black"/>
                </a:solidFill>
              </a:rPr>
              <a:t>good – </a:t>
            </a:r>
            <a:r>
              <a:rPr lang="en-US" sz="2000" dirty="0" smtClean="0">
                <a:solidFill>
                  <a:prstClr val="black"/>
                </a:solidFill>
              </a:rPr>
              <a:t>an </a:t>
            </a:r>
            <a:r>
              <a:rPr lang="en-US" sz="2000" dirty="0">
                <a:solidFill>
                  <a:prstClr val="black"/>
                </a:solidFill>
              </a:rPr>
              <a:t>increase in </a:t>
            </a:r>
            <a:r>
              <a:rPr lang="en-US" sz="2000" dirty="0" smtClean="0">
                <a:solidFill>
                  <a:prstClr val="black"/>
                </a:solidFill>
              </a:rPr>
              <a:t>income will cause an increase </a:t>
            </a:r>
            <a:r>
              <a:rPr lang="en-US" sz="2000" dirty="0">
                <a:solidFill>
                  <a:prstClr val="black"/>
                </a:solidFill>
              </a:rPr>
              <a:t>in </a:t>
            </a:r>
            <a:r>
              <a:rPr lang="en-US" sz="2000" dirty="0" smtClean="0">
                <a:solidFill>
                  <a:prstClr val="black"/>
                </a:solidFill>
              </a:rPr>
              <a:t>demand, all else equal</a:t>
            </a:r>
          </a:p>
          <a:p>
            <a:pPr marL="798513" lvl="2"/>
            <a:r>
              <a:rPr lang="en-US" dirty="0" smtClean="0">
                <a:solidFill>
                  <a:prstClr val="black"/>
                </a:solidFill>
              </a:rPr>
              <a:t>Inferior good – </a:t>
            </a:r>
            <a:r>
              <a:rPr lang="en-US" sz="1800" dirty="0" smtClean="0">
                <a:solidFill>
                  <a:prstClr val="black"/>
                </a:solidFill>
              </a:rPr>
              <a:t>an </a:t>
            </a:r>
            <a:r>
              <a:rPr lang="en-US" sz="1800" dirty="0">
                <a:solidFill>
                  <a:prstClr val="black"/>
                </a:solidFill>
              </a:rPr>
              <a:t>increase in </a:t>
            </a:r>
            <a:r>
              <a:rPr lang="en-US" sz="1800" dirty="0" smtClean="0">
                <a:solidFill>
                  <a:prstClr val="black"/>
                </a:solidFill>
              </a:rPr>
              <a:t>income a decrease </a:t>
            </a:r>
            <a:r>
              <a:rPr lang="en-US" sz="1800" dirty="0">
                <a:solidFill>
                  <a:prstClr val="black"/>
                </a:solidFill>
              </a:rPr>
              <a:t>in </a:t>
            </a:r>
            <a:r>
              <a:rPr lang="en-US" sz="1800" dirty="0" smtClean="0">
                <a:solidFill>
                  <a:prstClr val="black"/>
                </a:solidFill>
              </a:rPr>
              <a:t>demand, all else equal</a:t>
            </a:r>
            <a:endParaRPr lang="en-US" sz="1800" dirty="0" smtClean="0"/>
          </a:p>
        </p:txBody>
      </p:sp>
      <p:sp>
        <p:nvSpPr>
          <p:cNvPr id="4" name="Content Placeholder 2"/>
          <p:cNvSpPr txBox="1">
            <a:spLocks/>
          </p:cNvSpPr>
          <p:nvPr/>
        </p:nvSpPr>
        <p:spPr bwMode="auto">
          <a:xfrm>
            <a:off x="170225" y="3380513"/>
            <a:ext cx="194358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Hamburger?</a:t>
            </a:r>
          </a:p>
        </p:txBody>
      </p:sp>
      <p:sp>
        <p:nvSpPr>
          <p:cNvPr id="5" name="Content Placeholder 2"/>
          <p:cNvSpPr txBox="1">
            <a:spLocks/>
          </p:cNvSpPr>
          <p:nvPr/>
        </p:nvSpPr>
        <p:spPr bwMode="auto">
          <a:xfrm>
            <a:off x="1961375" y="3390413"/>
            <a:ext cx="1482488"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Inferior</a:t>
            </a:r>
          </a:p>
        </p:txBody>
      </p:sp>
      <p:sp>
        <p:nvSpPr>
          <p:cNvPr id="6" name="Content Placeholder 2"/>
          <p:cNvSpPr txBox="1">
            <a:spLocks/>
          </p:cNvSpPr>
          <p:nvPr/>
        </p:nvSpPr>
        <p:spPr bwMode="auto">
          <a:xfrm>
            <a:off x="168251" y="3853538"/>
            <a:ext cx="144679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Steak?</a:t>
            </a:r>
          </a:p>
        </p:txBody>
      </p:sp>
      <p:sp>
        <p:nvSpPr>
          <p:cNvPr id="7" name="Content Placeholder 2"/>
          <p:cNvSpPr txBox="1">
            <a:spLocks/>
          </p:cNvSpPr>
          <p:nvPr/>
        </p:nvSpPr>
        <p:spPr bwMode="auto">
          <a:xfrm>
            <a:off x="1959400" y="3863438"/>
            <a:ext cx="1482488"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Normal</a:t>
            </a:r>
          </a:p>
        </p:txBody>
      </p:sp>
      <p:grpSp>
        <p:nvGrpSpPr>
          <p:cNvPr id="45" name="Group 44"/>
          <p:cNvGrpSpPr/>
          <p:nvPr/>
        </p:nvGrpSpPr>
        <p:grpSpPr>
          <a:xfrm>
            <a:off x="4384321" y="3576355"/>
            <a:ext cx="1890331" cy="2870065"/>
            <a:chOff x="4384321" y="3505105"/>
            <a:chExt cx="1890331" cy="2870065"/>
          </a:xfrm>
        </p:grpSpPr>
        <p:grpSp>
          <p:nvGrpSpPr>
            <p:cNvPr id="51" name="Group 17"/>
            <p:cNvGrpSpPr>
              <a:grpSpLocks/>
            </p:cNvGrpSpPr>
            <p:nvPr/>
          </p:nvGrpSpPr>
          <p:grpSpPr bwMode="auto">
            <a:xfrm>
              <a:off x="4384321" y="3505105"/>
              <a:ext cx="1890331" cy="2322637"/>
              <a:chOff x="2743200" y="1676400"/>
              <a:chExt cx="2514600" cy="3171277"/>
            </a:xfrm>
          </p:grpSpPr>
          <p:cxnSp>
            <p:nvCxnSpPr>
              <p:cNvPr id="60" name="Straight Connector 59"/>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7" name="Straight Arrow Connector 56"/>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59" name="Straight Connector 5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815638" y="2791831"/>
            <a:ext cx="5036738" cy="3641917"/>
            <a:chOff x="3815638" y="2791831"/>
            <a:chExt cx="5036738" cy="3641917"/>
          </a:xfrm>
        </p:grpSpPr>
        <p:grpSp>
          <p:nvGrpSpPr>
            <p:cNvPr id="63" name="Group 62"/>
            <p:cNvGrpSpPr/>
            <p:nvPr/>
          </p:nvGrpSpPr>
          <p:grpSpPr>
            <a:xfrm>
              <a:off x="3815638" y="3234504"/>
              <a:ext cx="5036738" cy="3199244"/>
              <a:chOff x="3815638" y="3163254"/>
              <a:chExt cx="5036738" cy="3199244"/>
            </a:xfrm>
          </p:grpSpPr>
          <p:grpSp>
            <p:nvGrpSpPr>
              <p:cNvPr id="65" name="Group 12"/>
              <p:cNvGrpSpPr>
                <a:grpSpLocks/>
              </p:cNvGrpSpPr>
              <p:nvPr/>
            </p:nvGrpSpPr>
            <p:grpSpPr bwMode="auto">
              <a:xfrm>
                <a:off x="3815638" y="3163254"/>
                <a:ext cx="534076" cy="2798759"/>
                <a:chOff x="1148717" y="1362670"/>
                <a:chExt cx="710687" cy="3819724"/>
              </a:xfrm>
            </p:grpSpPr>
            <p:cxnSp>
              <p:nvCxnSpPr>
                <p:cNvPr id="77" name="Straight Connector 7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6" name="Group 65"/>
              <p:cNvGrpSpPr>
                <a:grpSpLocks/>
              </p:cNvGrpSpPr>
              <p:nvPr/>
            </p:nvGrpSpPr>
            <p:grpSpPr bwMode="auto">
              <a:xfrm>
                <a:off x="4212473" y="5960831"/>
                <a:ext cx="4639903" cy="321374"/>
                <a:chOff x="1676400" y="5181600"/>
                <a:chExt cx="6172200" cy="438303"/>
              </a:xfrm>
            </p:grpSpPr>
            <p:cxnSp>
              <p:nvCxnSpPr>
                <p:cNvPr id="74" name="Straight Connector 73"/>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6"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7" name="Group 16"/>
              <p:cNvGrpSpPr>
                <a:grpSpLocks/>
              </p:cNvGrpSpPr>
              <p:nvPr/>
            </p:nvGrpSpPr>
            <p:grpSpPr bwMode="auto">
              <a:xfrm>
                <a:off x="5128997" y="3281855"/>
                <a:ext cx="1951660" cy="2223821"/>
                <a:chOff x="2870268" y="1828800"/>
                <a:chExt cx="2596184" cy="3036356"/>
              </a:xfrm>
            </p:grpSpPr>
            <p:cxnSp>
              <p:nvCxnSpPr>
                <p:cNvPr id="72" name="Straight Connector 71"/>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8" name="Straight Connector 67"/>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9"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70" name="Straight Connector 69"/>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64"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79" name="Group 78"/>
          <p:cNvGrpSpPr/>
          <p:nvPr/>
        </p:nvGrpSpPr>
        <p:grpSpPr>
          <a:xfrm>
            <a:off x="6045521" y="3408918"/>
            <a:ext cx="2403681" cy="3049377"/>
            <a:chOff x="6045521" y="3408918"/>
            <a:chExt cx="2403681" cy="3049377"/>
          </a:xfrm>
        </p:grpSpPr>
        <p:grpSp>
          <p:nvGrpSpPr>
            <p:cNvPr id="80" name="Group 79"/>
            <p:cNvGrpSpPr/>
            <p:nvPr/>
          </p:nvGrpSpPr>
          <p:grpSpPr>
            <a:xfrm>
              <a:off x="6045521" y="3408918"/>
              <a:ext cx="2403681" cy="3049377"/>
              <a:chOff x="6045521" y="3337668"/>
              <a:chExt cx="2403681" cy="3049377"/>
            </a:xfrm>
          </p:grpSpPr>
          <p:grpSp>
            <p:nvGrpSpPr>
              <p:cNvPr id="82" name="Group 22"/>
              <p:cNvGrpSpPr>
                <a:grpSpLocks/>
              </p:cNvGrpSpPr>
              <p:nvPr/>
            </p:nvGrpSpPr>
            <p:grpSpPr bwMode="auto">
              <a:xfrm>
                <a:off x="6331935" y="3337668"/>
                <a:ext cx="2117267" cy="2378449"/>
                <a:chOff x="2743200" y="1676400"/>
                <a:chExt cx="2816481" cy="3247477"/>
              </a:xfrm>
            </p:grpSpPr>
            <p:cxnSp>
              <p:nvCxnSpPr>
                <p:cNvPr id="86" name="Straight Connector 85"/>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7"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83" name="Straight Arrow Connector 82"/>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81" name="Straight Connector 80"/>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88" name="Content Placeholder 2"/>
          <p:cNvSpPr txBox="1">
            <a:spLocks/>
          </p:cNvSpPr>
          <p:nvPr/>
        </p:nvSpPr>
        <p:spPr bwMode="auto">
          <a:xfrm>
            <a:off x="322625" y="4752145"/>
            <a:ext cx="2379994"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For Hamburger</a:t>
            </a:r>
          </a:p>
        </p:txBody>
      </p:sp>
      <p:sp>
        <p:nvSpPr>
          <p:cNvPr id="89" name="Content Placeholder 2"/>
          <p:cNvSpPr txBox="1">
            <a:spLocks/>
          </p:cNvSpPr>
          <p:nvPr/>
        </p:nvSpPr>
        <p:spPr bwMode="auto">
          <a:xfrm>
            <a:off x="475024" y="5144037"/>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i</a:t>
            </a:r>
            <a:r>
              <a:rPr lang="en-US" sz="2400" dirty="0" smtClean="0"/>
              <a:t>ncrease in income (D</a:t>
            </a:r>
            <a:r>
              <a:rPr lang="en-US" sz="2400" baseline="-25000" dirty="0" smtClean="0"/>
              <a:t>1</a:t>
            </a:r>
            <a:r>
              <a:rPr lang="en-US" sz="2400" dirty="0" smtClean="0"/>
              <a:t>)</a:t>
            </a:r>
          </a:p>
        </p:txBody>
      </p:sp>
      <p:sp>
        <p:nvSpPr>
          <p:cNvPr id="91" name="Content Placeholder 2"/>
          <p:cNvSpPr txBox="1">
            <a:spLocks/>
          </p:cNvSpPr>
          <p:nvPr/>
        </p:nvSpPr>
        <p:spPr bwMode="auto">
          <a:xfrm>
            <a:off x="475020" y="5557701"/>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decrease in income (D</a:t>
            </a:r>
            <a:r>
              <a:rPr lang="en-US" sz="2400" baseline="-25000" dirty="0"/>
              <a:t>2</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fade">
                                      <p:cBhvr>
                                        <p:cTn id="41" dur="500"/>
                                        <p:tgtEl>
                                          <p:spTgt spid="8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9"/>
                                        </p:tgtEl>
                                        <p:attrNameLst>
                                          <p:attrName>style.visibility</p:attrName>
                                        </p:attrNameLst>
                                      </p:cBhvr>
                                      <p:to>
                                        <p:strVal val="visible"/>
                                      </p:to>
                                    </p:set>
                                    <p:animEffect transition="in" filter="fade">
                                      <p:cBhvr>
                                        <p:cTn id="46" dur="500"/>
                                        <p:tgtEl>
                                          <p:spTgt spid="8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down)">
                                      <p:cBhvr>
                                        <p:cTn id="51" dur="50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1"/>
                                        </p:tgtEl>
                                        <p:attrNameLst>
                                          <p:attrName>style.visibility</p:attrName>
                                        </p:attrNameLst>
                                      </p:cBhvr>
                                      <p:to>
                                        <p:strVal val="visible"/>
                                      </p:to>
                                    </p:set>
                                    <p:animEffect transition="in" filter="fade">
                                      <p:cBhvr>
                                        <p:cTn id="56" dur="500"/>
                                        <p:tgtEl>
                                          <p:spTgt spid="9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wipe(down)">
                                      <p:cBhvr>
                                        <p:cTn id="61"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8" grpId="0"/>
      <p:bldP spid="89" grpId="0"/>
      <p:bldP spid="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89065" y="1053946"/>
            <a:ext cx="8615548" cy="21286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Prices of related goods</a:t>
            </a:r>
          </a:p>
          <a:p>
            <a:pPr marL="795338" lvl="2" indent="-225425"/>
            <a:r>
              <a:rPr lang="en-US" dirty="0"/>
              <a:t>Substitutes </a:t>
            </a:r>
            <a:r>
              <a:rPr lang="en-US" sz="1800" dirty="0"/>
              <a:t>a</a:t>
            </a:r>
            <a:r>
              <a:rPr lang="en-US" sz="1800" dirty="0" smtClean="0"/>
              <a:t>n </a:t>
            </a:r>
            <a:r>
              <a:rPr lang="en-US" sz="1800" dirty="0"/>
              <a:t>increase in the price of </a:t>
            </a:r>
            <a:r>
              <a:rPr lang="en-US" sz="1800" dirty="0" smtClean="0"/>
              <a:t>one leads </a:t>
            </a:r>
            <a:r>
              <a:rPr lang="en-US" sz="1800" dirty="0"/>
              <a:t>to an increase in the demand for the other </a:t>
            </a:r>
            <a:endParaRPr lang="en-US" sz="1800" dirty="0" smtClean="0"/>
          </a:p>
          <a:p>
            <a:pPr marL="795338" lvl="2" indent="-225425"/>
            <a:r>
              <a:rPr lang="en-US" dirty="0" smtClean="0"/>
              <a:t>Complements  </a:t>
            </a:r>
            <a:r>
              <a:rPr lang="en-US" sz="1800" dirty="0" smtClean="0"/>
              <a:t>an </a:t>
            </a:r>
            <a:r>
              <a:rPr lang="en-US" sz="1800" dirty="0"/>
              <a:t>increase in the price of </a:t>
            </a:r>
            <a:r>
              <a:rPr lang="en-US" sz="1800" dirty="0" smtClean="0"/>
              <a:t>one leads </a:t>
            </a:r>
            <a:r>
              <a:rPr lang="en-US" sz="1800" dirty="0"/>
              <a:t>to a decrease in the demand for the </a:t>
            </a:r>
            <a:r>
              <a:rPr lang="en-US" sz="1800" dirty="0" smtClean="0"/>
              <a:t>other</a:t>
            </a:r>
            <a:endParaRPr lang="en-US" sz="1800" baseline="-25000" dirty="0"/>
          </a:p>
        </p:txBody>
      </p:sp>
      <p:sp>
        <p:nvSpPr>
          <p:cNvPr id="50" name="Content Placeholder 2"/>
          <p:cNvSpPr txBox="1">
            <a:spLocks/>
          </p:cNvSpPr>
          <p:nvPr/>
        </p:nvSpPr>
        <p:spPr bwMode="auto">
          <a:xfrm>
            <a:off x="476911" y="5173951"/>
            <a:ext cx="2966952"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c</a:t>
            </a:r>
            <a:r>
              <a:rPr lang="en-US" sz="2400" i="1" dirty="0" smtClean="0"/>
              <a:t>hicken, steak &amp; fish</a:t>
            </a:r>
          </a:p>
        </p:txBody>
      </p:sp>
      <p:sp>
        <p:nvSpPr>
          <p:cNvPr id="51" name="Content Placeholder 2"/>
          <p:cNvSpPr txBox="1">
            <a:spLocks/>
          </p:cNvSpPr>
          <p:nvPr/>
        </p:nvSpPr>
        <p:spPr bwMode="auto">
          <a:xfrm>
            <a:off x="166275" y="4846054"/>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smtClean="0"/>
              <a:t>Substitutes</a:t>
            </a:r>
          </a:p>
        </p:txBody>
      </p:sp>
      <p:sp>
        <p:nvSpPr>
          <p:cNvPr id="45" name="Content Placeholder 2"/>
          <p:cNvSpPr txBox="1">
            <a:spLocks/>
          </p:cNvSpPr>
          <p:nvPr/>
        </p:nvSpPr>
        <p:spPr bwMode="auto">
          <a:xfrm>
            <a:off x="478886" y="3793481"/>
            <a:ext cx="2964976"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buns, cheese &amp; soda</a:t>
            </a:r>
          </a:p>
        </p:txBody>
      </p:sp>
      <p:sp>
        <p:nvSpPr>
          <p:cNvPr id="46" name="Content Placeholder 2"/>
          <p:cNvSpPr txBox="1">
            <a:spLocks/>
          </p:cNvSpPr>
          <p:nvPr/>
        </p:nvSpPr>
        <p:spPr bwMode="auto">
          <a:xfrm>
            <a:off x="168250" y="3432926"/>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smtClean="0"/>
              <a:t>Compliments</a:t>
            </a:r>
          </a:p>
        </p:txBody>
      </p:sp>
      <p:grpSp>
        <p:nvGrpSpPr>
          <p:cNvPr id="47" name="Group 46"/>
          <p:cNvGrpSpPr/>
          <p:nvPr/>
        </p:nvGrpSpPr>
        <p:grpSpPr>
          <a:xfrm>
            <a:off x="4384321" y="3576355"/>
            <a:ext cx="1890331" cy="2870065"/>
            <a:chOff x="4384321" y="3505105"/>
            <a:chExt cx="1890331" cy="2870065"/>
          </a:xfrm>
        </p:grpSpPr>
        <p:grpSp>
          <p:nvGrpSpPr>
            <p:cNvPr id="48" name="Group 17"/>
            <p:cNvGrpSpPr>
              <a:grpSpLocks/>
            </p:cNvGrpSpPr>
            <p:nvPr/>
          </p:nvGrpSpPr>
          <p:grpSpPr bwMode="auto">
            <a:xfrm>
              <a:off x="4384321" y="3505105"/>
              <a:ext cx="1890331" cy="2322637"/>
              <a:chOff x="2743200" y="1676400"/>
              <a:chExt cx="2514600" cy="3171277"/>
            </a:xfrm>
          </p:grpSpPr>
          <p:cxnSp>
            <p:nvCxnSpPr>
              <p:cNvPr id="55" name="Straight Connector 54"/>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2" name="Straight Arrow Connector 51"/>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54" name="Straight Connector 53"/>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815638" y="2791831"/>
            <a:ext cx="5036738" cy="3641917"/>
            <a:chOff x="3815638" y="2791831"/>
            <a:chExt cx="5036738" cy="3641917"/>
          </a:xfrm>
        </p:grpSpPr>
        <p:grpSp>
          <p:nvGrpSpPr>
            <p:cNvPr id="58" name="Group 57"/>
            <p:cNvGrpSpPr/>
            <p:nvPr/>
          </p:nvGrpSpPr>
          <p:grpSpPr>
            <a:xfrm>
              <a:off x="3815638" y="3234504"/>
              <a:ext cx="5036738" cy="3199244"/>
              <a:chOff x="3815638" y="3163254"/>
              <a:chExt cx="5036738" cy="3199244"/>
            </a:xfrm>
          </p:grpSpPr>
          <p:grpSp>
            <p:nvGrpSpPr>
              <p:cNvPr id="60" name="Group 12"/>
              <p:cNvGrpSpPr>
                <a:grpSpLocks/>
              </p:cNvGrpSpPr>
              <p:nvPr/>
            </p:nvGrpSpPr>
            <p:grpSpPr bwMode="auto">
              <a:xfrm>
                <a:off x="3815638" y="3163254"/>
                <a:ext cx="534076" cy="2798759"/>
                <a:chOff x="1148717" y="1362670"/>
                <a:chExt cx="710687" cy="3819724"/>
              </a:xfrm>
            </p:grpSpPr>
            <p:cxnSp>
              <p:nvCxnSpPr>
                <p:cNvPr id="72" name="Straight Connector 71"/>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1" name="Group 60"/>
              <p:cNvGrpSpPr>
                <a:grpSpLocks/>
              </p:cNvGrpSpPr>
              <p:nvPr/>
            </p:nvGrpSpPr>
            <p:grpSpPr bwMode="auto">
              <a:xfrm>
                <a:off x="4212473" y="5960831"/>
                <a:ext cx="4639903" cy="321374"/>
                <a:chOff x="1676400" y="5181600"/>
                <a:chExt cx="6172200" cy="438303"/>
              </a:xfrm>
            </p:grpSpPr>
            <p:cxnSp>
              <p:nvCxnSpPr>
                <p:cNvPr id="69" name="Straight Connector 68"/>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1"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2" name="Group 16"/>
              <p:cNvGrpSpPr>
                <a:grpSpLocks/>
              </p:cNvGrpSpPr>
              <p:nvPr/>
            </p:nvGrpSpPr>
            <p:grpSpPr bwMode="auto">
              <a:xfrm>
                <a:off x="5128997" y="3281855"/>
                <a:ext cx="1951660" cy="2223821"/>
                <a:chOff x="2870268" y="1828800"/>
                <a:chExt cx="2596184" cy="3036356"/>
              </a:xfrm>
            </p:grpSpPr>
            <p:cxnSp>
              <p:nvCxnSpPr>
                <p:cNvPr id="67" name="Straight Connector 66"/>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3" name="Straight Connector 62"/>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4"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65" name="Straight Connector 64"/>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59"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74" name="Group 73"/>
          <p:cNvGrpSpPr/>
          <p:nvPr/>
        </p:nvGrpSpPr>
        <p:grpSpPr>
          <a:xfrm>
            <a:off x="6045521" y="3408918"/>
            <a:ext cx="2403681" cy="3049377"/>
            <a:chOff x="6045521" y="3408918"/>
            <a:chExt cx="2403681" cy="3049377"/>
          </a:xfrm>
        </p:grpSpPr>
        <p:grpSp>
          <p:nvGrpSpPr>
            <p:cNvPr id="75" name="Group 74"/>
            <p:cNvGrpSpPr/>
            <p:nvPr/>
          </p:nvGrpSpPr>
          <p:grpSpPr>
            <a:xfrm>
              <a:off x="6045521" y="3408918"/>
              <a:ext cx="2403681" cy="3049377"/>
              <a:chOff x="6045521" y="3337668"/>
              <a:chExt cx="2403681" cy="3049377"/>
            </a:xfrm>
          </p:grpSpPr>
          <p:grpSp>
            <p:nvGrpSpPr>
              <p:cNvPr id="77" name="Group 22"/>
              <p:cNvGrpSpPr>
                <a:grpSpLocks/>
              </p:cNvGrpSpPr>
              <p:nvPr/>
            </p:nvGrpSpPr>
            <p:grpSpPr bwMode="auto">
              <a:xfrm>
                <a:off x="6331935" y="3337668"/>
                <a:ext cx="2117267" cy="2378449"/>
                <a:chOff x="2743200" y="1676400"/>
                <a:chExt cx="2816481" cy="3247477"/>
              </a:xfrm>
            </p:grpSpPr>
            <p:cxnSp>
              <p:nvCxnSpPr>
                <p:cNvPr id="81" name="Straight Connector 80"/>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2"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78" name="Straight Arrow Connector 77"/>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0"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76" name="Straight Connector 75"/>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83" name="Content Placeholder 2"/>
          <p:cNvSpPr txBox="1">
            <a:spLocks/>
          </p:cNvSpPr>
          <p:nvPr/>
        </p:nvSpPr>
        <p:spPr bwMode="auto">
          <a:xfrm>
            <a:off x="457110" y="4174487"/>
            <a:ext cx="3358528"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Increase in bun price </a:t>
            </a:r>
            <a:r>
              <a:rPr lang="en-US" sz="2400" dirty="0"/>
              <a:t>(</a:t>
            </a:r>
            <a:r>
              <a:rPr lang="en-US" sz="2400" dirty="0" smtClean="0"/>
              <a:t>D</a:t>
            </a:r>
            <a:r>
              <a:rPr lang="en-US" sz="2400" baseline="-25000" dirty="0" smtClean="0"/>
              <a:t>1</a:t>
            </a:r>
            <a:r>
              <a:rPr lang="en-US" sz="2400" dirty="0" smtClean="0"/>
              <a:t>)</a:t>
            </a:r>
            <a:endParaRPr lang="en-US" sz="2400" dirty="0"/>
          </a:p>
          <a:p>
            <a:pPr marL="119063" lvl="1" indent="0">
              <a:buNone/>
            </a:pPr>
            <a:endParaRPr lang="en-US" sz="2400" i="1" dirty="0" smtClean="0"/>
          </a:p>
        </p:txBody>
      </p:sp>
      <p:sp>
        <p:nvSpPr>
          <p:cNvPr id="84" name="Content Placeholder 2"/>
          <p:cNvSpPr txBox="1">
            <a:spLocks/>
          </p:cNvSpPr>
          <p:nvPr/>
        </p:nvSpPr>
        <p:spPr bwMode="auto">
          <a:xfrm>
            <a:off x="457105" y="5546119"/>
            <a:ext cx="3675747"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Increase in chicken price </a:t>
            </a:r>
            <a:r>
              <a:rPr lang="en-US" sz="2400" dirty="0"/>
              <a:t>(D</a:t>
            </a:r>
            <a:r>
              <a:rPr lang="en-US" sz="2400" baseline="-25000" dirty="0"/>
              <a:t>2</a:t>
            </a:r>
            <a:r>
              <a:rPr lang="en-US" sz="2400" dirty="0"/>
              <a:t>)</a:t>
            </a:r>
          </a:p>
          <a:p>
            <a:pPr marL="119063" lvl="1" indent="0">
              <a:buNone/>
            </a:pPr>
            <a:endParaRPr lang="en-US" sz="2400" i="1" dirty="0" smtClean="0"/>
          </a:p>
        </p:txBody>
      </p:sp>
    </p:spTree>
    <p:extLst>
      <p:ext uri="{BB962C8B-B14F-4D97-AF65-F5344CB8AC3E}">
        <p14:creationId xmlns:p14="http://schemas.microsoft.com/office/powerpoint/2010/main" val="20735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wipe(down)">
                                      <p:cBhvr>
                                        <p:cTn id="48"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45" grpId="0"/>
      <p:bldP spid="46" grpId="0"/>
      <p:bldP spid="83" grpId="0"/>
      <p:bldP spid="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52" name="Content Placeholder 2"/>
          <p:cNvSpPr>
            <a:spLocks noGrp="1"/>
          </p:cNvSpPr>
          <p:nvPr>
            <p:ph idx="1"/>
          </p:nvPr>
        </p:nvSpPr>
        <p:spPr bwMode="auto">
          <a:xfrm>
            <a:off x="231575" y="1049988"/>
            <a:ext cx="2333501" cy="5373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Tastes</a:t>
            </a:r>
          </a:p>
        </p:txBody>
      </p:sp>
      <p:sp>
        <p:nvSpPr>
          <p:cNvPr id="53" name="Content Placeholder 2"/>
          <p:cNvSpPr txBox="1">
            <a:spLocks/>
          </p:cNvSpPr>
          <p:nvPr/>
        </p:nvSpPr>
        <p:spPr bwMode="auto">
          <a:xfrm>
            <a:off x="383975" y="1475513"/>
            <a:ext cx="2679865"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News story</a:t>
            </a:r>
          </a:p>
        </p:txBody>
      </p:sp>
      <p:sp>
        <p:nvSpPr>
          <p:cNvPr id="54" name="Content Placeholder 2"/>
          <p:cNvSpPr txBox="1">
            <a:spLocks/>
          </p:cNvSpPr>
          <p:nvPr/>
        </p:nvSpPr>
        <p:spPr bwMode="auto">
          <a:xfrm>
            <a:off x="385954" y="1875567"/>
            <a:ext cx="267986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Advertisement</a:t>
            </a:r>
          </a:p>
        </p:txBody>
      </p:sp>
      <p:sp>
        <p:nvSpPr>
          <p:cNvPr id="55" name="Content Placeholder 2"/>
          <p:cNvSpPr txBox="1">
            <a:spLocks/>
          </p:cNvSpPr>
          <p:nvPr/>
        </p:nvSpPr>
        <p:spPr bwMode="auto">
          <a:xfrm>
            <a:off x="3255750" y="1521038"/>
            <a:ext cx="2788795"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Oprah “all burgers are evil”, </a:t>
            </a:r>
          </a:p>
        </p:txBody>
      </p:sp>
      <p:sp>
        <p:nvSpPr>
          <p:cNvPr id="56" name="Content Placeholder 2"/>
          <p:cNvSpPr txBox="1">
            <a:spLocks/>
          </p:cNvSpPr>
          <p:nvPr/>
        </p:nvSpPr>
        <p:spPr bwMode="auto">
          <a:xfrm>
            <a:off x="5878151" y="1530938"/>
            <a:ext cx="1629352"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Mad </a:t>
            </a:r>
            <a:r>
              <a:rPr lang="en-US" sz="1800" dirty="0"/>
              <a:t>cow (D</a:t>
            </a:r>
            <a:r>
              <a:rPr lang="en-US" sz="1800" baseline="-25000" dirty="0"/>
              <a:t>1</a:t>
            </a:r>
            <a:r>
              <a:rPr lang="en-US" sz="1800" dirty="0"/>
              <a:t>)</a:t>
            </a:r>
            <a:endParaRPr lang="en-US" sz="1800" baseline="-25000" dirty="0"/>
          </a:p>
          <a:p>
            <a:pPr marL="0" lvl="1" indent="0">
              <a:buNone/>
            </a:pPr>
            <a:endParaRPr lang="en-US" sz="1800" dirty="0" smtClean="0"/>
          </a:p>
        </p:txBody>
      </p:sp>
      <p:sp>
        <p:nvSpPr>
          <p:cNvPr id="57" name="Content Placeholder 2"/>
          <p:cNvSpPr txBox="1">
            <a:spLocks/>
          </p:cNvSpPr>
          <p:nvPr/>
        </p:nvSpPr>
        <p:spPr bwMode="auto">
          <a:xfrm>
            <a:off x="3253776" y="1946563"/>
            <a:ext cx="2693794"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Beef, It’s What’s for Dinner</a:t>
            </a:r>
          </a:p>
        </p:txBody>
      </p:sp>
      <p:sp>
        <p:nvSpPr>
          <p:cNvPr id="58" name="Content Placeholder 2"/>
          <p:cNvSpPr txBox="1">
            <a:spLocks/>
          </p:cNvSpPr>
          <p:nvPr/>
        </p:nvSpPr>
        <p:spPr bwMode="auto">
          <a:xfrm>
            <a:off x="383979" y="2277342"/>
            <a:ext cx="267986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Diets</a:t>
            </a:r>
          </a:p>
        </p:txBody>
      </p:sp>
      <p:sp>
        <p:nvSpPr>
          <p:cNvPr id="59" name="Content Placeholder 2"/>
          <p:cNvSpPr txBox="1">
            <a:spLocks/>
          </p:cNvSpPr>
          <p:nvPr/>
        </p:nvSpPr>
        <p:spPr bwMode="auto">
          <a:xfrm>
            <a:off x="3251801" y="2348338"/>
            <a:ext cx="1845891"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Adkins </a:t>
            </a:r>
            <a:r>
              <a:rPr lang="en-US" sz="1800" dirty="0"/>
              <a:t>Diet (</a:t>
            </a:r>
            <a:r>
              <a:rPr lang="en-US" sz="1800" dirty="0" smtClean="0"/>
              <a:t>D</a:t>
            </a:r>
            <a:r>
              <a:rPr lang="en-US" sz="1800" baseline="-25000" dirty="0" smtClean="0"/>
              <a:t>2</a:t>
            </a:r>
            <a:r>
              <a:rPr lang="en-US" sz="1800" dirty="0" smtClean="0"/>
              <a:t>)</a:t>
            </a:r>
            <a:endParaRPr lang="en-US" sz="1800" baseline="-25000" dirty="0"/>
          </a:p>
          <a:p>
            <a:pPr marL="0" lvl="1" indent="0">
              <a:buNone/>
            </a:pPr>
            <a:endParaRPr lang="en-US" sz="1800" dirty="0" smtClean="0"/>
          </a:p>
        </p:txBody>
      </p:sp>
      <p:grpSp>
        <p:nvGrpSpPr>
          <p:cNvPr id="48" name="Group 47"/>
          <p:cNvGrpSpPr/>
          <p:nvPr/>
        </p:nvGrpSpPr>
        <p:grpSpPr>
          <a:xfrm>
            <a:off x="4384321" y="3576355"/>
            <a:ext cx="1890331" cy="2870065"/>
            <a:chOff x="4384321" y="3505105"/>
            <a:chExt cx="1890331" cy="2870065"/>
          </a:xfrm>
        </p:grpSpPr>
        <p:grpSp>
          <p:nvGrpSpPr>
            <p:cNvPr id="49" name="Group 17"/>
            <p:cNvGrpSpPr>
              <a:grpSpLocks/>
            </p:cNvGrpSpPr>
            <p:nvPr/>
          </p:nvGrpSpPr>
          <p:grpSpPr bwMode="auto">
            <a:xfrm>
              <a:off x="4384321" y="3505105"/>
              <a:ext cx="1890331" cy="2322637"/>
              <a:chOff x="2743200" y="1676400"/>
              <a:chExt cx="2514600" cy="3171277"/>
            </a:xfrm>
          </p:grpSpPr>
          <p:cxnSp>
            <p:nvCxnSpPr>
              <p:cNvPr id="61" name="Straight Connector 60"/>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2"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0" name="Straight Arrow Connector 49"/>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60" name="Straight Connector 59"/>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3815638" y="2791831"/>
            <a:ext cx="5036738" cy="3641917"/>
            <a:chOff x="3815638" y="2791831"/>
            <a:chExt cx="5036738" cy="3641917"/>
          </a:xfrm>
        </p:grpSpPr>
        <p:grpSp>
          <p:nvGrpSpPr>
            <p:cNvPr id="64" name="Group 63"/>
            <p:cNvGrpSpPr/>
            <p:nvPr/>
          </p:nvGrpSpPr>
          <p:grpSpPr>
            <a:xfrm>
              <a:off x="3815638" y="3234504"/>
              <a:ext cx="5036738" cy="3199244"/>
              <a:chOff x="3815638" y="3163254"/>
              <a:chExt cx="5036738" cy="3199244"/>
            </a:xfrm>
          </p:grpSpPr>
          <p:grpSp>
            <p:nvGrpSpPr>
              <p:cNvPr id="66" name="Group 12"/>
              <p:cNvGrpSpPr>
                <a:grpSpLocks/>
              </p:cNvGrpSpPr>
              <p:nvPr/>
            </p:nvGrpSpPr>
            <p:grpSpPr bwMode="auto">
              <a:xfrm>
                <a:off x="3815638" y="3163254"/>
                <a:ext cx="534076" cy="2798759"/>
                <a:chOff x="1148717" y="1362670"/>
                <a:chExt cx="710687" cy="3819724"/>
              </a:xfrm>
            </p:grpSpPr>
            <p:cxnSp>
              <p:nvCxnSpPr>
                <p:cNvPr id="78" name="Straight Connector 77"/>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7" name="Group 66"/>
              <p:cNvGrpSpPr>
                <a:grpSpLocks/>
              </p:cNvGrpSpPr>
              <p:nvPr/>
            </p:nvGrpSpPr>
            <p:grpSpPr bwMode="auto">
              <a:xfrm>
                <a:off x="4212473" y="5960831"/>
                <a:ext cx="4639903" cy="321374"/>
                <a:chOff x="1676400" y="5181600"/>
                <a:chExt cx="6172200" cy="438303"/>
              </a:xfrm>
            </p:grpSpPr>
            <p:cxnSp>
              <p:nvCxnSpPr>
                <p:cNvPr id="75" name="Straight Connector 74"/>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7"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8" name="Group 16"/>
              <p:cNvGrpSpPr>
                <a:grpSpLocks/>
              </p:cNvGrpSpPr>
              <p:nvPr/>
            </p:nvGrpSpPr>
            <p:grpSpPr bwMode="auto">
              <a:xfrm>
                <a:off x="5128997" y="3281855"/>
                <a:ext cx="1951660" cy="2223821"/>
                <a:chOff x="2870268" y="1828800"/>
                <a:chExt cx="2596184" cy="3036356"/>
              </a:xfrm>
            </p:grpSpPr>
            <p:cxnSp>
              <p:nvCxnSpPr>
                <p:cNvPr id="73" name="Straight Connector 72"/>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9" name="Straight Connector 68"/>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0"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71" name="Straight Connector 70"/>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65"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80" name="Group 79"/>
          <p:cNvGrpSpPr/>
          <p:nvPr/>
        </p:nvGrpSpPr>
        <p:grpSpPr>
          <a:xfrm>
            <a:off x="6045521" y="3408918"/>
            <a:ext cx="2403681" cy="3049377"/>
            <a:chOff x="6045521" y="3408918"/>
            <a:chExt cx="2403681" cy="3049377"/>
          </a:xfrm>
        </p:grpSpPr>
        <p:grpSp>
          <p:nvGrpSpPr>
            <p:cNvPr id="81" name="Group 80"/>
            <p:cNvGrpSpPr/>
            <p:nvPr/>
          </p:nvGrpSpPr>
          <p:grpSpPr>
            <a:xfrm>
              <a:off x="6045521" y="3408918"/>
              <a:ext cx="2403681" cy="3049377"/>
              <a:chOff x="6045521" y="3337668"/>
              <a:chExt cx="2403681" cy="3049377"/>
            </a:xfrm>
          </p:grpSpPr>
          <p:grpSp>
            <p:nvGrpSpPr>
              <p:cNvPr id="83" name="Group 22"/>
              <p:cNvGrpSpPr>
                <a:grpSpLocks/>
              </p:cNvGrpSpPr>
              <p:nvPr/>
            </p:nvGrpSpPr>
            <p:grpSpPr bwMode="auto">
              <a:xfrm>
                <a:off x="6331935" y="3337668"/>
                <a:ext cx="2117267" cy="2378449"/>
                <a:chOff x="2743200" y="1676400"/>
                <a:chExt cx="2816481" cy="3247477"/>
              </a:xfrm>
            </p:grpSpPr>
            <p:cxnSp>
              <p:nvCxnSpPr>
                <p:cNvPr id="87" name="Straight Connector 86"/>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84" name="Straight Arrow Connector 83"/>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6"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82" name="Straight Connector 81"/>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84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500"/>
                                        <p:tgtEl>
                                          <p:spTgt spid="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xEl>
                                              <p:pRg st="0" end="0"/>
                                            </p:txEl>
                                          </p:spTgt>
                                        </p:tgtEl>
                                        <p:attrNameLst>
                                          <p:attrName>style.visibility</p:attrName>
                                        </p:attrNameLst>
                                      </p:cBhvr>
                                      <p:to>
                                        <p:strVal val="visible"/>
                                      </p:to>
                                    </p:set>
                                    <p:animEffect transition="in" filter="fade">
                                      <p:cBhvr>
                                        <p:cTn id="12" dur="500"/>
                                        <p:tgtEl>
                                          <p:spTgt spid="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
                                            <p:txEl>
                                              <p:pRg st="0" end="0"/>
                                            </p:txEl>
                                          </p:spTgt>
                                        </p:tgtEl>
                                        <p:attrNameLst>
                                          <p:attrName>style.visibility</p:attrName>
                                        </p:attrNameLst>
                                      </p:cBhvr>
                                      <p:to>
                                        <p:strVal val="visible"/>
                                      </p:to>
                                    </p:set>
                                    <p:animEffect transition="in" filter="fade">
                                      <p:cBhvr>
                                        <p:cTn id="17" dur="500"/>
                                        <p:tgtEl>
                                          <p:spTgt spid="5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down)">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7">
                                            <p:txEl>
                                              <p:pRg st="0" end="0"/>
                                            </p:txEl>
                                          </p:spTgt>
                                        </p:tgtEl>
                                        <p:attrNameLst>
                                          <p:attrName>style.visibility</p:attrName>
                                        </p:attrNameLst>
                                      </p:cBhvr>
                                      <p:to>
                                        <p:strVal val="visible"/>
                                      </p:to>
                                    </p:set>
                                    <p:animEffect transition="in" filter="fade">
                                      <p:cBhvr>
                                        <p:cTn id="32" dur="500"/>
                                        <p:tgtEl>
                                          <p:spTgt spid="5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
                                            <p:txEl>
                                              <p:pRg st="0" end="0"/>
                                            </p:txEl>
                                          </p:spTgt>
                                        </p:tgtEl>
                                        <p:attrNameLst>
                                          <p:attrName>style.visibility</p:attrName>
                                        </p:attrNameLst>
                                      </p:cBhvr>
                                      <p:to>
                                        <p:strVal val="visible"/>
                                      </p:to>
                                    </p:set>
                                    <p:animEffect transition="in" filter="fade">
                                      <p:cBhvr>
                                        <p:cTn id="37" dur="500"/>
                                        <p:tgtEl>
                                          <p:spTgt spid="5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9">
                                            <p:txEl>
                                              <p:pRg st="0" end="0"/>
                                            </p:txEl>
                                          </p:spTgt>
                                        </p:tgtEl>
                                        <p:attrNameLst>
                                          <p:attrName>style.visibility</p:attrName>
                                        </p:attrNameLst>
                                      </p:cBhvr>
                                      <p:to>
                                        <p:strVal val="visible"/>
                                      </p:to>
                                    </p:set>
                                    <p:animEffect transition="in" filter="fade">
                                      <p:cBhvr>
                                        <p:cTn id="42" dur="500"/>
                                        <p:tgtEl>
                                          <p:spTgt spid="5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wipe(down)">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P spid="55" grpId="0" build="p"/>
      <p:bldP spid="56" grpId="0" build="p"/>
      <p:bldP spid="57" grpId="0" build="p"/>
      <p:bldP spid="59" grpId="0" build="p"/>
    </p:bld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3438</TotalTime>
  <Words>2103</Words>
  <Application>Microsoft Office PowerPoint</Application>
  <PresentationFormat>On-screen Show (4:3)</PresentationFormat>
  <Paragraphs>639</Paragraphs>
  <Slides>28</Slides>
  <Notes>0</Notes>
  <HiddenSlides>0</HiddenSlides>
  <MMClips>0</MMClips>
  <ScaleCrop>false</ScaleCrop>
  <HeadingPairs>
    <vt:vector size="4" baseType="variant">
      <vt:variant>
        <vt:lpstr>Theme</vt:lpstr>
      </vt:variant>
      <vt:variant>
        <vt:i4>7</vt:i4>
      </vt:variant>
      <vt:variant>
        <vt:lpstr>Slide Titles</vt:lpstr>
      </vt:variant>
      <vt:variant>
        <vt:i4>28</vt:i4>
      </vt:variant>
    </vt:vector>
  </HeadingPairs>
  <TitlesOfParts>
    <vt:vector size="35" baseType="lpstr">
      <vt:lpstr>Chapter title</vt:lpstr>
      <vt:lpstr>Chapter content</vt:lpstr>
      <vt:lpstr>Table</vt:lpstr>
      <vt:lpstr>Figure</vt:lpstr>
      <vt:lpstr>Appendix</vt:lpstr>
      <vt:lpstr>Case study</vt:lpstr>
      <vt:lpstr>eStudy</vt:lpstr>
      <vt:lpstr>Market  Demand, Supply and Equilibrium</vt:lpstr>
      <vt:lpstr>Markets and Competition</vt:lpstr>
      <vt:lpstr>Demand </vt:lpstr>
      <vt:lpstr>Demand schedule and demand curve</vt:lpstr>
      <vt:lpstr>Market Demand Schedule</vt:lpstr>
      <vt:lpstr>Market Demand Curve</vt:lpstr>
      <vt:lpstr> Determinants of Demand</vt:lpstr>
      <vt:lpstr> Determinants of Demand</vt:lpstr>
      <vt:lpstr> Determinants of Demand</vt:lpstr>
      <vt:lpstr> Determinants of Demand</vt:lpstr>
      <vt:lpstr> Determinants of Demand</vt:lpstr>
      <vt:lpstr>PowerPoint Presentation</vt:lpstr>
      <vt:lpstr>PowerPoint Presentation</vt:lpstr>
      <vt:lpstr>Demand Review</vt:lpstr>
      <vt:lpstr>Supply </vt:lpstr>
      <vt:lpstr>Supply schedule and supply curve</vt:lpstr>
      <vt:lpstr>Market Supply</vt:lpstr>
      <vt:lpstr>Market supply</vt:lpstr>
      <vt:lpstr>Shifts in Supply </vt:lpstr>
      <vt:lpstr>Shifts in Supply </vt:lpstr>
      <vt:lpstr>Determinants of Supply </vt:lpstr>
      <vt:lpstr> Determinants of Demand</vt:lpstr>
      <vt:lpstr> Determinants of Demand</vt:lpstr>
      <vt:lpstr>Variables that influence sellers</vt:lpstr>
      <vt:lpstr>Equilibrium</vt:lpstr>
      <vt:lpstr>Equilibrium</vt:lpstr>
      <vt:lpstr>Equilibrium</vt:lpstr>
      <vt:lpstr>Organ Shortage</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439</cp:revision>
  <dcterms:created xsi:type="dcterms:W3CDTF">2008-07-04T09:17:33Z</dcterms:created>
  <dcterms:modified xsi:type="dcterms:W3CDTF">2013-08-24T15:23:18Z</dcterms:modified>
</cp:coreProperties>
</file>