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7D76A-B71D-4EB0-8187-AA5C3836368A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55D9D-3B0C-424E-BDDB-57623EE9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2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55D9D-3B0C-424E-BDDB-57623EE975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2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55D9D-3B0C-424E-BDDB-57623EE975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2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55D9D-3B0C-424E-BDDB-57623EE975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2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55D9D-3B0C-424E-BDDB-57623EE975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2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55D9D-3B0C-424E-BDDB-57623EE975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2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55D9D-3B0C-424E-BDDB-57623EE975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2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6666FF"/>
                </a:solidFill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36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90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9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5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98438"/>
            <a:ext cx="6324600" cy="6397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20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2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72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2546B-2889-4EAC-8B61-BC72BEA43C55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opyright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© michael .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roberson@eStudy.us</a:t>
            </a:r>
            <a:r>
              <a:rPr lang="en-US" sz="900" baseline="0" dirty="0" smtClean="0">
                <a:solidFill>
                  <a:schemeClr val="bg1">
                    <a:lumMod val="50000"/>
                  </a:schemeClr>
                </a:solidFill>
              </a:rPr>
              <a:t> 2012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6666FF"/>
                </a:solidFill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/>
              <a:t>E</a:t>
            </a:r>
            <a:r>
              <a:rPr lang="en-US" dirty="0" smtClean="0"/>
              <a:t>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1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954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economic problem?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Scarcity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1752599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ut human wants are unlimited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4384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Definitions of economics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9144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Webster</a:t>
            </a:r>
            <a:r>
              <a:rPr lang="en-US" sz="2400" dirty="0" smtClean="0"/>
              <a:t>: a social science concerned chiefly with description and analysis of the production, distribution, and consumption of goods and services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114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Tucker</a:t>
            </a:r>
            <a:r>
              <a:rPr lang="en-US" sz="2400" dirty="0" smtClean="0"/>
              <a:t>: </a:t>
            </a:r>
            <a:r>
              <a:rPr lang="en-US" sz="2400" dirty="0" smtClean="0"/>
              <a:t>the study of how </a:t>
            </a:r>
            <a:r>
              <a:rPr lang="en-US" sz="2400" dirty="0" smtClean="0"/>
              <a:t>society chooses to allocate its scarce resources to the production of goods and services in order to satisfy unlimited wants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334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Roberson</a:t>
            </a:r>
            <a:r>
              <a:rPr lang="en-US" sz="2400" dirty="0" smtClean="0"/>
              <a:t>: studies what rational people do when faced with choice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17526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: resources on earth are finite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120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Capitalism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31203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Markets determine what is produced, how it’s produced and who consumes the output using the market price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362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Business owners may succeed or fail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28149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Limited role for government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0" y="2819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protect private ownership, to protect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3805535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Socialism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42672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Planning role for government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4643735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Society ownership (no private property)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304800" y="3181290"/>
            <a:ext cx="5845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citizens,  and to build common infrastructure 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5177135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Why is most of the world capitalist today?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" y="56343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Socialism failed to provide entrepreneur and worker incentives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249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Resources used in production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312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Land</a:t>
            </a:r>
            <a:r>
              <a:rPr lang="en-US" sz="2400" dirty="0" smtClean="0"/>
              <a:t> is the resource provided by nature.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1976735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Labor</a:t>
            </a:r>
            <a:r>
              <a:rPr lang="en-US" sz="2400" dirty="0" smtClean="0"/>
              <a:t> is the mental and physical ability of workers to  produce goods and services.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819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Capital</a:t>
            </a:r>
            <a:r>
              <a:rPr lang="en-US" sz="2400" dirty="0" smtClean="0"/>
              <a:t> is the physical plants, machinery, and other equipment used to product goods and services.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366778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Entrepreneurship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4186535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creative ability of individuals to seek profits by taking risks and combining resources to produce goods and services.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634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Microeconomics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3120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study of how households and firms make decisions and how they interact in markets (Mankiw)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2743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Macroeconomics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320760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study of economy wide phenomena, including inflation, unemployment, and economic growth (Mankiw)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22932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microeconomics studies topics a business owner can change</a:t>
            </a:r>
            <a:endParaRPr lang="en-US" sz="24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396960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macroeconomics studies topics a business owner can’t change but must understand for planning</a:t>
            </a:r>
            <a:endParaRPr lang="en-US" sz="2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152400" y="4810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is?</a:t>
            </a:r>
            <a:endParaRPr lang="en-US" sz="2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04800" y="51816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  <a:r>
              <a:rPr lang="en-US" sz="2000" dirty="0" smtClean="0"/>
              <a:t> householder buying food at the market: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5181600" y="516249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microeconomics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5687536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Ford planning to purchase a factory: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5181599" y="5675868"/>
            <a:ext cx="2573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microeconomics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304799" y="5929749"/>
            <a:ext cx="4897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Ford planning to exit the auto industry :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5181600" y="5950804"/>
            <a:ext cx="2573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microeconomics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304800" y="5421868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business planning to purchase a truck: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5181600" y="54102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microeconomics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304799" y="6190158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auto industry going away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5181600" y="6216590"/>
            <a:ext cx="2573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microeconomics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529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17" grpId="0"/>
      <p:bldP spid="18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Scientific Method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31203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Problem Identification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262735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dirty="0" smtClean="0"/>
              <a:t>esting a Theory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44469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pplying an scientific method to define the issue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4648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physical sciences, physics, researchers test the hypothesis under controlled lab experiments.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52972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social sciences, economics, researchers don’t  have the option to control the subject </a:t>
            </a:r>
            <a:r>
              <a:rPr lang="en-US" dirty="0" smtClean="0"/>
              <a:t>environment;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30480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Econom</a:t>
            </a:r>
            <a:r>
              <a:rPr lang="en-US" dirty="0" smtClean="0"/>
              <a:t>ic </a:t>
            </a:r>
            <a:r>
              <a:rPr lang="en-US" b="1" dirty="0" smtClean="0"/>
              <a:t>models  </a:t>
            </a:r>
            <a:r>
              <a:rPr lang="en-US" dirty="0" smtClean="0"/>
              <a:t>are mathematical </a:t>
            </a:r>
            <a:r>
              <a:rPr lang="en-US" dirty="0"/>
              <a:t> </a:t>
            </a:r>
            <a:r>
              <a:rPr lang="en-US" dirty="0" smtClean="0"/>
              <a:t>equations </a:t>
            </a:r>
            <a:r>
              <a:rPr lang="en-US" dirty="0" smtClean="0"/>
              <a:t>derived </a:t>
            </a:r>
            <a:r>
              <a:rPr lang="en-US" dirty="0" smtClean="0"/>
              <a:t>by </a:t>
            </a:r>
            <a:r>
              <a:rPr lang="en-US" b="1" dirty="0" smtClean="0"/>
              <a:t>assumptions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3316069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</a:t>
            </a:r>
            <a:r>
              <a:rPr lang="en-US" b="1" dirty="0" smtClean="0"/>
              <a:t>odels </a:t>
            </a:r>
            <a:r>
              <a:rPr lang="en-US" dirty="0" smtClean="0"/>
              <a:t>are a simplification of the real </a:t>
            </a:r>
            <a:r>
              <a:rPr lang="en-US" dirty="0" smtClean="0"/>
              <a:t>world  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3620869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assumptions </a:t>
            </a:r>
            <a:r>
              <a:rPr lang="en-US" dirty="0" smtClean="0"/>
              <a:t>create the simplified world.  Good assumptions will not impact the experiment outcome. 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325469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Model Development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2706469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ypothesize an explanation using economics models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14600" y="55626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history and current observed relationships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5943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Ceteris Paribus Assumption –</a:t>
            </a:r>
            <a:r>
              <a:rPr lang="en-US" dirty="0"/>
              <a:t> </a:t>
            </a:r>
            <a:r>
              <a:rPr lang="en-US" dirty="0" smtClean="0"/>
              <a:t>while certain variable change, “all other things remain unchanged”</a:t>
            </a:r>
          </a:p>
        </p:txBody>
      </p:sp>
    </p:spTree>
    <p:extLst>
      <p:ext uri="{BB962C8B-B14F-4D97-AF65-F5344CB8AC3E}">
        <p14:creationId xmlns:p14="http://schemas.microsoft.com/office/powerpoint/2010/main" val="73050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2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Positive Statement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312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Claims that attempt to describe the world as it is (objective view)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20574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Normative Statement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252180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Claims that attempt to prescribe how the would should be (subjective view)</a:t>
            </a:r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52400" y="3429000"/>
            <a:ext cx="5867400" cy="854333"/>
            <a:chOff x="152400" y="4810780"/>
            <a:chExt cx="5867400" cy="854333"/>
          </a:xfrm>
        </p:grpSpPr>
        <p:sp>
          <p:nvSpPr>
            <p:cNvPr id="29" name="TextBox 28"/>
            <p:cNvSpPr txBox="1"/>
            <p:nvPr/>
          </p:nvSpPr>
          <p:spPr>
            <a:xfrm>
              <a:off x="152400" y="4810780"/>
              <a:ext cx="464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What is?</a:t>
              </a:r>
              <a:endParaRPr lang="en-US" sz="28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4800" y="5265003"/>
              <a:ext cx="5715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Michael Roberson should be fired:</a:t>
              </a:r>
              <a:endParaRPr lang="en-US" sz="20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181600" y="3871555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normative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4800" y="4495800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Unemployment is 9.5%: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181600" y="44958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ositive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304800" y="4800600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Unemployment of 9.5% is too high: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5181600" y="4759642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normative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04800" y="4192488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Michael Roberson was fired: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181600" y="418082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positive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152400" y="5191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Positive Analysis</a:t>
            </a:r>
            <a:endParaRPr lang="en-US" sz="2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5634335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ttempts to be objective, the scientific method, by removing bias from the research and conclusions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185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Sometimes decision makers don’t lesson to economists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312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Dr. </a:t>
            </a:r>
            <a:r>
              <a:rPr lang="en-US" sz="2400" dirty="0" err="1" smtClean="0"/>
              <a:t>Romer</a:t>
            </a:r>
            <a:r>
              <a:rPr lang="en-US" sz="2400" dirty="0" smtClean="0"/>
              <a:t>, Univ. of California at Berkeley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1905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Examined if NFL teams punt </a:t>
            </a:r>
            <a:r>
              <a:rPr lang="en-US" sz="2400" dirty="0" smtClean="0"/>
              <a:t>too often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" y="22815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conclusion was a resounding “Yes”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" y="26625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fact NFL </a:t>
            </a:r>
            <a:r>
              <a:rPr lang="en-US" sz="2400" dirty="0" smtClean="0"/>
              <a:t>teams </a:t>
            </a:r>
            <a:r>
              <a:rPr lang="en-US" sz="2400" dirty="0" smtClean="0"/>
              <a:t>should</a:t>
            </a:r>
            <a:r>
              <a:rPr lang="en-US" sz="2400" dirty="0" smtClean="0"/>
              <a:t> </a:t>
            </a:r>
            <a:r>
              <a:rPr lang="en-US" sz="2400" dirty="0" smtClean="0"/>
              <a:t>“Never” punt </a:t>
            </a:r>
            <a:r>
              <a:rPr lang="en-US" sz="2400" dirty="0" smtClean="0"/>
              <a:t> </a:t>
            </a:r>
            <a:r>
              <a:rPr lang="en-US" sz="2400" i="1" dirty="0" smtClean="0"/>
              <a:t>(win more without punting) </a:t>
            </a:r>
            <a:endParaRPr lang="en-US" sz="2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4800" y="30435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Results were received and accepted by most all NFL coaches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04800" y="3429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Yet on Sunday, fourth and two, coaches continue to punt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" y="3810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Why? 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" y="4186535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Could there be another rational incentive to punt beyond trying to win the game?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" y="5029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Yes, at times a punt will not be successful, yielding better field position for an opponent.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04800" y="5798403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creates job risk for the coach often inconsistent with attempting to win the game.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001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190</TotalTime>
  <Words>644</Words>
  <Application>Microsoft Office PowerPoint</Application>
  <PresentationFormat>On-screen Show (4:3)</PresentationFormat>
  <Paragraphs>88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eStudy</vt:lpstr>
      <vt:lpstr>Introduction to Economics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Microeconomics</dc:title>
  <dc:creator>Michael</dc:creator>
  <cp:lastModifiedBy>Michael</cp:lastModifiedBy>
  <cp:revision>45</cp:revision>
  <dcterms:created xsi:type="dcterms:W3CDTF">2012-08-26T12:17:47Z</dcterms:created>
  <dcterms:modified xsi:type="dcterms:W3CDTF">2012-09-02T22:52:43Z</dcterms:modified>
</cp:coreProperties>
</file>